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0"/>
  </p:notesMasterIdLst>
  <p:sldIdLst>
    <p:sldId id="256" r:id="rId2"/>
    <p:sldId id="257" r:id="rId3"/>
    <p:sldId id="411" r:id="rId4"/>
    <p:sldId id="408" r:id="rId5"/>
    <p:sldId id="409" r:id="rId6"/>
    <p:sldId id="413" r:id="rId7"/>
    <p:sldId id="415" r:id="rId8"/>
    <p:sldId id="414" r:id="rId9"/>
    <p:sldId id="259" r:id="rId10"/>
    <p:sldId id="260" r:id="rId11"/>
    <p:sldId id="261" r:id="rId12"/>
    <p:sldId id="264" r:id="rId13"/>
    <p:sldId id="410" r:id="rId14"/>
    <p:sldId id="262" r:id="rId15"/>
    <p:sldId id="340" r:id="rId16"/>
    <p:sldId id="263" r:id="rId17"/>
    <p:sldId id="265" r:id="rId18"/>
    <p:sldId id="285" r:id="rId19"/>
    <p:sldId id="266" r:id="rId20"/>
    <p:sldId id="298" r:id="rId21"/>
    <p:sldId id="267" r:id="rId22"/>
    <p:sldId id="268" r:id="rId23"/>
    <p:sldId id="286" r:id="rId24"/>
    <p:sldId id="269" r:id="rId25"/>
    <p:sldId id="270" r:id="rId26"/>
    <p:sldId id="271" r:id="rId27"/>
    <p:sldId id="272" r:id="rId28"/>
    <p:sldId id="273" r:id="rId29"/>
    <p:sldId id="274" r:id="rId30"/>
    <p:sldId id="277" r:id="rId31"/>
    <p:sldId id="279" r:id="rId32"/>
    <p:sldId id="280" r:id="rId33"/>
    <p:sldId id="282" r:id="rId34"/>
    <p:sldId id="283" r:id="rId35"/>
    <p:sldId id="284" r:id="rId36"/>
    <p:sldId id="289" r:id="rId37"/>
    <p:sldId id="295" r:id="rId38"/>
    <p:sldId id="293" r:id="rId39"/>
    <p:sldId id="294" r:id="rId40"/>
    <p:sldId id="296" r:id="rId41"/>
    <p:sldId id="297" r:id="rId42"/>
    <p:sldId id="299" r:id="rId43"/>
    <p:sldId id="390" r:id="rId44"/>
    <p:sldId id="300" r:id="rId45"/>
    <p:sldId id="304" r:id="rId46"/>
    <p:sldId id="310" r:id="rId47"/>
    <p:sldId id="307" r:id="rId48"/>
    <p:sldId id="312" r:id="rId49"/>
    <p:sldId id="313" r:id="rId50"/>
    <p:sldId id="314" r:id="rId51"/>
    <p:sldId id="315" r:id="rId52"/>
    <p:sldId id="317" r:id="rId53"/>
    <p:sldId id="318" r:id="rId54"/>
    <p:sldId id="320" r:id="rId55"/>
    <p:sldId id="321" r:id="rId56"/>
    <p:sldId id="327" r:id="rId57"/>
    <p:sldId id="339" r:id="rId58"/>
    <p:sldId id="329" r:id="rId59"/>
    <p:sldId id="332" r:id="rId60"/>
    <p:sldId id="338" r:id="rId61"/>
    <p:sldId id="334" r:id="rId62"/>
    <p:sldId id="336" r:id="rId63"/>
    <p:sldId id="341" r:id="rId64"/>
    <p:sldId id="342" r:id="rId65"/>
    <p:sldId id="343" r:id="rId66"/>
    <p:sldId id="344" r:id="rId67"/>
    <p:sldId id="346" r:id="rId68"/>
    <p:sldId id="347" r:id="rId69"/>
    <p:sldId id="348" r:id="rId70"/>
    <p:sldId id="352" r:id="rId71"/>
    <p:sldId id="353" r:id="rId72"/>
    <p:sldId id="362" r:id="rId73"/>
    <p:sldId id="355" r:id="rId74"/>
    <p:sldId id="357" r:id="rId75"/>
    <p:sldId id="361" r:id="rId76"/>
    <p:sldId id="363" r:id="rId77"/>
    <p:sldId id="367" r:id="rId78"/>
    <p:sldId id="369" r:id="rId79"/>
    <p:sldId id="372" r:id="rId80"/>
    <p:sldId id="375" r:id="rId81"/>
    <p:sldId id="380" r:id="rId82"/>
    <p:sldId id="381" r:id="rId83"/>
    <p:sldId id="384" r:id="rId84"/>
    <p:sldId id="386" r:id="rId85"/>
    <p:sldId id="387" r:id="rId86"/>
    <p:sldId id="392" r:id="rId87"/>
    <p:sldId id="393" r:id="rId88"/>
    <p:sldId id="399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3728" autoAdjust="0"/>
  </p:normalViewPr>
  <p:slideViewPr>
    <p:cSldViewPr>
      <p:cViewPr varScale="1">
        <p:scale>
          <a:sx n="83" d="100"/>
          <a:sy n="83" d="100"/>
        </p:scale>
        <p:origin x="1454" y="77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-98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2A7C9-512E-4052-927C-8B63D28A7B6D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D8419-0BA1-45AA-B0A3-3F89EB029E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52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D8419-0BA1-45AA-B0A3-3F89EB029EC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68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i-IN" sz="900" dirty="0" smtClean="0"/>
              <a:t>श्रावस्ती</a:t>
            </a:r>
            <a:r>
              <a:rPr lang="en-US" sz="900" dirty="0" smtClean="0"/>
              <a:t> </a:t>
            </a:r>
            <a:r>
              <a:rPr lang="hi-IN" sz="9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के राजा प्रसन्नजीत के समक्ष चमत्‍कार </a:t>
            </a:r>
            <a:r>
              <a:rPr lang="en-US" sz="9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D8419-0BA1-45AA-B0A3-3F89EB029EC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48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D8419-0BA1-45AA-B0A3-3F89EB029EC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42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i-I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गुप्त कालीन भवन व वास्तु 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D8419-0BA1-45AA-B0A3-3F89EB029EC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43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i-IN" sz="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बुद्ध के भाई नन्द की पत्नी सुंदरी </a:t>
            </a:r>
            <a:r>
              <a:rPr lang="en-US" sz="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endParaRPr lang="en-US" sz="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D8419-0BA1-45AA-B0A3-3F89EB029EC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63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D8419-0BA1-45AA-B0A3-3F89EB029EC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38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i-I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जुज़ुक ब्राह्मण ,वेस्सान्त्तर राजकुमार को भिक्षा मे मांगते हुए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D8419-0BA1-45AA-B0A3-3F89EB029EC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i-I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वेस्सान्त्तर पत्नी माद्री को निष्कासन का समाचार सुनाते हुए 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D8419-0BA1-45AA-B0A3-3F89EB029EC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1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D8419-0BA1-45AA-B0A3-3F89EB029EC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43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D8419-0BA1-45AA-B0A3-3F89EB029EC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48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i-I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क्रुद्ध नल - गिरी हाथी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D8419-0BA1-45AA-B0A3-3F89EB029EC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76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i-I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नल - गिरी हाथी बुद्ध के अगे नत मस्तक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D8419-0BA1-45AA-B0A3-3F89EB029EC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3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D942-5C77-4DBB-A2BE-BE1489EABD6C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5F6C-DD09-4042-A6D6-917E7FF00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D942-5C77-4DBB-A2BE-BE1489EABD6C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5F6C-DD09-4042-A6D6-917E7FF00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D942-5C77-4DBB-A2BE-BE1489EABD6C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5F6C-DD09-4042-A6D6-917E7FF00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D942-5C77-4DBB-A2BE-BE1489EABD6C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5F6C-DD09-4042-A6D6-917E7FF00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D942-5C77-4DBB-A2BE-BE1489EABD6C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5F6C-DD09-4042-A6D6-917E7FF00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D942-5C77-4DBB-A2BE-BE1489EABD6C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5F6C-DD09-4042-A6D6-917E7FF00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D942-5C77-4DBB-A2BE-BE1489EABD6C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5F6C-DD09-4042-A6D6-917E7FF00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D942-5C77-4DBB-A2BE-BE1489EABD6C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5F6C-DD09-4042-A6D6-917E7FF00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D942-5C77-4DBB-A2BE-BE1489EABD6C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5F6C-DD09-4042-A6D6-917E7FF00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D942-5C77-4DBB-A2BE-BE1489EABD6C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5F6C-DD09-4042-A6D6-917E7FF00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D942-5C77-4DBB-A2BE-BE1489EABD6C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A5F6C-DD09-4042-A6D6-917E7FF00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3D942-5C77-4DBB-A2BE-BE1489EABD6C}" type="datetimeFigureOut">
              <a:rPr lang="en-US" smtClean="0"/>
              <a:pPr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A5F6C-DD09-4042-A6D6-917E7FF00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57200"/>
            <a:ext cx="7772400" cy="1470025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hi-IN" sz="6000" dirty="0" smtClean="0"/>
              <a:t>बुद्धकाल की चित्रकला 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200400"/>
            <a:ext cx="7406640" cy="12192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hi-IN" sz="4800" b="1" dirty="0" smtClean="0">
                <a:solidFill>
                  <a:schemeClr val="tx1"/>
                </a:solidFill>
              </a:rPr>
              <a:t>अजन्ता  की गुफाएँ 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304801"/>
            <a:ext cx="4876800" cy="761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i-IN" dirty="0" smtClean="0"/>
              <a:t>नामकरण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8153400" cy="49530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hi-IN" dirty="0" smtClean="0">
                <a:solidFill>
                  <a:schemeClr val="tx1"/>
                </a:solidFill>
              </a:rPr>
              <a:t>गुफाओं से 11 कि.मी. दूर  स्थित "अजिष्ठा " नामक ग्राम के आधार पर इसे " अजंता " पुकारा जाने लगा.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hi-IN" dirty="0" smtClean="0">
                <a:solidFill>
                  <a:srgbClr val="C00000"/>
                </a:solidFill>
              </a:rPr>
              <a:t>भविष्य में अवतरित होने वाले बुद्ध को "अजिता " कहा जाता है 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l"/>
            <a:endParaRPr lang="en-US" dirty="0" smtClean="0">
              <a:solidFill>
                <a:srgbClr val="C0000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hi-IN" dirty="0" smtClean="0"/>
              <a:t>निर्माण काल </a:t>
            </a:r>
            <a:r>
              <a:rPr lang="en-US" dirty="0" smtClean="0"/>
              <a:t>:</a:t>
            </a:r>
            <a:r>
              <a:rPr lang="hi-IN" dirty="0" smtClean="0"/>
              <a:t>अजंता का निर्माण काल 200 ई. पू. से 700 ई.  तक है </a:t>
            </a:r>
            <a:endParaRPr lang="en-US" dirty="0" smtClean="0"/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rgbClr val="C00000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228600"/>
            <a:ext cx="4876800" cy="762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i-IN" sz="4000" dirty="0" smtClean="0"/>
              <a:t>खोज एवं जीर्णोद्धार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8305800" cy="5486400"/>
          </a:xfrm>
        </p:spPr>
        <p:txBody>
          <a:bodyPr>
            <a:normAutofit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hi-IN" sz="2400" dirty="0" smtClean="0">
                <a:solidFill>
                  <a:schemeClr val="accent6">
                    <a:lumMod val="50000"/>
                  </a:schemeClr>
                </a:solidFill>
              </a:rPr>
              <a:t>सन 1819 ई . में एक ब्रिटिश अफसर द्वारा प्रथम बार देखा गया 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hi-IN" sz="2400" dirty="0" smtClean="0">
                <a:solidFill>
                  <a:schemeClr val="tx2">
                    <a:lumMod val="75000"/>
                  </a:schemeClr>
                </a:solidFill>
              </a:rPr>
              <a:t>पहला शोधपूर्ण विवरण सन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1943</a:t>
            </a:r>
            <a:r>
              <a:rPr lang="hi-IN" sz="2400" dirty="0" smtClean="0">
                <a:solidFill>
                  <a:schemeClr val="tx2">
                    <a:lumMod val="75000"/>
                  </a:schemeClr>
                </a:solidFill>
              </a:rPr>
              <a:t> में जेम्स फ़र्गुसन ने रॉयल एशियाटिक सोसाइटी ऑफ़ ग्रेट ब्रिटेन एंड आयरलैंड  की सभा में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i-IN" sz="2400" dirty="0" smtClean="0">
                <a:solidFill>
                  <a:schemeClr val="tx2">
                    <a:lumMod val="75000"/>
                  </a:schemeClr>
                </a:solidFill>
              </a:rPr>
              <a:t>"रॉक कट टेम्पल्स ऑफ़ इंडिया " शीर्षक से पढ़ा .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hi-IN" sz="2400" dirty="0" smtClean="0">
                <a:solidFill>
                  <a:srgbClr val="C00000"/>
                </a:solidFill>
              </a:rPr>
              <a:t>लेडी हर्रिन्घम के पर्यवेक्षण में सन </a:t>
            </a:r>
            <a:r>
              <a:rPr lang="en-US" sz="2400" dirty="0" smtClean="0">
                <a:solidFill>
                  <a:srgbClr val="C00000"/>
                </a:solidFill>
              </a:rPr>
              <a:t>1909</a:t>
            </a:r>
            <a:r>
              <a:rPr lang="hi-IN" sz="2400" dirty="0" smtClean="0">
                <a:solidFill>
                  <a:srgbClr val="C00000"/>
                </a:solidFill>
              </a:rPr>
              <a:t> से </a:t>
            </a:r>
            <a:r>
              <a:rPr lang="en-US" sz="2400" dirty="0" smtClean="0">
                <a:solidFill>
                  <a:srgbClr val="C00000"/>
                </a:solidFill>
              </a:rPr>
              <a:t>1911 </a:t>
            </a:r>
            <a:r>
              <a:rPr lang="hi-IN" sz="2400" dirty="0" smtClean="0">
                <a:solidFill>
                  <a:srgbClr val="C00000"/>
                </a:solidFill>
              </a:rPr>
              <a:t>के मध्य नन्दलाल बोस, असित कुमार हालदार, समरेन्द्र नाथ गुप्त, सय्यद अहमद ,मो. फज्लुद्दीन , लार्चर एवं ल्यूक के द्वारा अजंता के चित्रों की प्रतिकृति तैयार करवाई </a:t>
            </a:r>
            <a:endParaRPr lang="en-US" sz="2400" dirty="0" smtClean="0">
              <a:solidFill>
                <a:srgbClr val="C00000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sz="2400" dirty="0" smtClean="0">
              <a:solidFill>
                <a:srgbClr val="C0000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hi-IN" sz="2400" dirty="0" smtClean="0">
                <a:solidFill>
                  <a:schemeClr val="accent3">
                    <a:lumMod val="50000"/>
                  </a:schemeClr>
                </a:solidFill>
              </a:rPr>
              <a:t>सन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1945</a:t>
            </a:r>
            <a:r>
              <a:rPr lang="hi-IN" sz="2400" dirty="0" smtClean="0">
                <a:solidFill>
                  <a:schemeClr val="accent3">
                    <a:lumMod val="50000"/>
                  </a:schemeClr>
                </a:solidFill>
              </a:rPr>
              <a:t> ई . में यूनेस्को द्वारा अजंता के रंगीन चित्रों का संग्रह " पेंटिंग्स ऑफ़ अजंता केव्स " प्रकाशित हुआ .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09600"/>
            <a:ext cx="8077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hi-IN" sz="3200" dirty="0" smtClean="0">
                <a:solidFill>
                  <a:schemeClr val="accent6">
                    <a:lumMod val="50000"/>
                  </a:schemeClr>
                </a:solidFill>
              </a:rPr>
              <a:t>इन गुफाओं का मूल उद्द्येश्य ध्यान के लिए एकांत स्थल बनाना व वर्षा के दौरान सामूहिक निवास एवं भिक्षुओं को उपदेश देने की जगह का प्रबंध करना था .</a:t>
            </a:r>
            <a:endParaRPr lang="en-US" sz="32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hi-IN" sz="3200" dirty="0" smtClean="0">
                <a:solidFill>
                  <a:schemeClr val="accent3">
                    <a:lumMod val="50000"/>
                  </a:schemeClr>
                </a:solidFill>
              </a:rPr>
              <a:t>कालांतर में मध्य - पूर्व से तीर्थ यात्री एवं व्यापारी , राजा - रजवाड़े भी आने लगे , व चढ़ावे की होड़ शुरू हो गई </a:t>
            </a:r>
            <a:endParaRPr lang="en-US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3200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hi-IN" sz="3200" dirty="0" smtClean="0">
                <a:solidFill>
                  <a:srgbClr val="0070C0"/>
                </a:solidFill>
              </a:rPr>
              <a:t>बुद्ध के उपदेशों का प्रभावशाली प्रदर्शन हेतु दीवारों पर चित्रण शुरू हुआ 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Pictures\vlcsnap-2014-10-10-09h33m41s17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304800"/>
            <a:ext cx="8331200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hi-IN" dirty="0" smtClean="0"/>
              <a:t>गुफाओं के प्रकार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hi-IN" sz="2400" dirty="0" smtClean="0">
                <a:solidFill>
                  <a:schemeClr val="bg2">
                    <a:lumMod val="25000"/>
                  </a:schemeClr>
                </a:solidFill>
              </a:rPr>
              <a:t>1 . चैत्य  : वे गुफाएं जिनमे पूजा की जाती थी, अर्थात 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			</a:t>
            </a:r>
            <a:r>
              <a:rPr lang="hi-IN" sz="2400" dirty="0" smtClean="0">
                <a:solidFill>
                  <a:schemeClr val="bg2">
                    <a:lumMod val="25000"/>
                  </a:schemeClr>
                </a:solidFill>
              </a:rPr>
              <a:t>पूजा -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hi-IN" sz="2400" dirty="0" smtClean="0">
                <a:solidFill>
                  <a:schemeClr val="bg2">
                    <a:lumMod val="25000"/>
                  </a:schemeClr>
                </a:solidFill>
              </a:rPr>
              <a:t>गृह 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r>
              <a:rPr lang="hi-IN" sz="2400" dirty="0" smtClean="0">
                <a:solidFill>
                  <a:schemeClr val="accent1">
                    <a:lumMod val="75000"/>
                  </a:schemeClr>
                </a:solidFill>
              </a:rPr>
              <a:t>2 . विहार :  वे गुफाएं जिनमे भिक्षु रहते थे , अर्थात 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			</a:t>
            </a:r>
            <a:r>
              <a:rPr lang="hi-IN" sz="2400" dirty="0" smtClean="0">
                <a:solidFill>
                  <a:schemeClr val="accent1">
                    <a:lumMod val="75000"/>
                  </a:schemeClr>
                </a:solidFill>
              </a:rPr>
              <a:t>आवास - गृह 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hi-IN" sz="2400" dirty="0" smtClean="0">
                <a:solidFill>
                  <a:schemeClr val="accent6">
                    <a:lumMod val="75000"/>
                  </a:schemeClr>
                </a:solidFill>
              </a:rPr>
              <a:t>अजंता में गुफाओं की संख्या 3 0  है जिनमे गुफा संख्या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hi-IN" sz="2400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10</a:t>
            </a:r>
            <a:r>
              <a:rPr lang="hi-IN" sz="2400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19</a:t>
            </a:r>
            <a:r>
              <a:rPr lang="hi-IN" sz="2400" dirty="0" smtClean="0">
                <a:solidFill>
                  <a:schemeClr val="accent6">
                    <a:lumMod val="75000"/>
                  </a:schemeClr>
                </a:solidFill>
              </a:rPr>
              <a:t> , व्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26</a:t>
            </a:r>
            <a:r>
              <a:rPr lang="hi-IN" sz="2400" dirty="0" smtClean="0">
                <a:solidFill>
                  <a:schemeClr val="accent6">
                    <a:lumMod val="75000"/>
                  </a:schemeClr>
                </a:solidFill>
              </a:rPr>
              <a:t>  चैत्य गुफाएं , शेष गुफाएं विहार है 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152400"/>
            <a:ext cx="594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sz="3200" dirty="0" smtClean="0"/>
              <a:t>अजंता की भित्ति चित्रण विधि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533400" y="1219200"/>
            <a:ext cx="8077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i-IN" sz="2400" dirty="0" smtClean="0"/>
              <a:t> </a:t>
            </a:r>
            <a:r>
              <a:rPr lang="hi-IN" sz="2800" dirty="0" smtClean="0"/>
              <a:t>चूना , गोबर,व बारीक मिट्टी को अलसी के पानी में भिगो कर फूलने के लिए रखा जाता था , जिसमे कभी कभी धान की भूसी मिला कर दीवार पर लगा कर सतह को समतल किया जाता था , फिर उस पर चूने का प्लास्टर किया जाता था .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81000" y="3505200"/>
            <a:ext cx="9067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hi-IN" sz="2800" dirty="0" smtClean="0"/>
              <a:t>तत्पश्चात प्लास्टर के सूखने के बाद उस पर लाल रंग से रेखांकन किया जाता था , फिर स्थानीय रंग लगा कर , अंत में काले ये भूरे  रंग से अंतिम रेखांकन किया जाता था , आवश्यकतानुसार छाया - प्रकाश , गोलाई आदि का अंकन किया जाता था .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hi-IN" dirty="0" smtClean="0"/>
              <a:t> गुफा संख्या : 9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i-IN" sz="2800" dirty="0" smtClean="0"/>
              <a:t>रचना काल : </a:t>
            </a:r>
            <a:r>
              <a:rPr lang="en-US" sz="2800" dirty="0" smtClean="0"/>
              <a:t>200 </a:t>
            </a:r>
            <a:r>
              <a:rPr lang="hi-IN" sz="2800" dirty="0" smtClean="0"/>
              <a:t>ई . पू . से </a:t>
            </a:r>
            <a:r>
              <a:rPr lang="en-US" sz="2800" dirty="0" smtClean="0"/>
              <a:t>300 </a:t>
            </a:r>
            <a:r>
              <a:rPr lang="hi-IN" sz="2800" dirty="0" smtClean="0"/>
              <a:t>ई . </a:t>
            </a:r>
            <a:endParaRPr lang="en-US" sz="2800" dirty="0" smtClean="0"/>
          </a:p>
          <a:p>
            <a:pPr>
              <a:buNone/>
            </a:pPr>
            <a:r>
              <a:rPr lang="hi-IN" sz="2800" dirty="0" smtClean="0"/>
              <a:t>चित्र :  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1 </a:t>
            </a:r>
            <a:r>
              <a:rPr lang="hi-IN" sz="2800" dirty="0" smtClean="0"/>
              <a:t>. </a:t>
            </a:r>
            <a:r>
              <a:rPr lang="hi-IN" sz="2800" dirty="0" smtClean="0">
                <a:solidFill>
                  <a:schemeClr val="accent2">
                    <a:lumMod val="75000"/>
                  </a:schemeClr>
                </a:solidFill>
              </a:rPr>
              <a:t>स्तूप पूजा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:  </a:t>
            </a:r>
            <a:r>
              <a:rPr lang="hi-IN" sz="2400" dirty="0" smtClean="0"/>
              <a:t>किसी राजा द्वारा चेत्य को बनवा कर संघ को भेंट देने के समारोह का चित्रण </a:t>
            </a:r>
            <a:r>
              <a:rPr lang="en-US" sz="2400" dirty="0" smtClean="0"/>
              <a:t>, 16</a:t>
            </a:r>
            <a:r>
              <a:rPr lang="hi-IN" sz="2400" dirty="0" smtClean="0"/>
              <a:t> व्यक्तिओं का समूह स्तूप की ओर जाते हुए चित्रित है </a:t>
            </a:r>
            <a:r>
              <a:rPr lang="en-US" sz="2400" dirty="0" smtClean="0"/>
              <a:t>, </a:t>
            </a:r>
            <a:r>
              <a:rPr lang="hi-IN" sz="2400" dirty="0" smtClean="0"/>
              <a:t>आभूषणों से सुसज्जित पुरुष , वाद्य यन्त्र बजाते वादक </a:t>
            </a:r>
            <a:endParaRPr lang="en-US" sz="2400" dirty="0" smtClean="0"/>
          </a:p>
          <a:p>
            <a:pPr>
              <a:buNone/>
            </a:pPr>
            <a:r>
              <a:rPr lang="en-US" sz="2800" dirty="0" smtClean="0"/>
              <a:t>2 </a:t>
            </a:r>
            <a:r>
              <a:rPr lang="hi-IN" sz="2800" dirty="0" smtClean="0"/>
              <a:t>. </a:t>
            </a:r>
            <a:r>
              <a:rPr lang="hi-IN" sz="2800" dirty="0" smtClean="0">
                <a:solidFill>
                  <a:schemeClr val="tx2">
                    <a:lumMod val="75000"/>
                  </a:schemeClr>
                </a:solidFill>
              </a:rPr>
              <a:t>नाग पुरुष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hi-IN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नाग राजा को प्रजा के सम्मुख बातें सुनते चित्रित किया है 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en-US" sz="2800" dirty="0" smtClean="0"/>
              <a:t>3. </a:t>
            </a:r>
            <a:r>
              <a:rPr lang="hi-IN" sz="2800" dirty="0" smtClean="0">
                <a:solidFill>
                  <a:schemeClr val="accent5">
                    <a:lumMod val="75000"/>
                  </a:schemeClr>
                </a:solidFill>
              </a:rPr>
              <a:t>पशुओं को खदेड़ते चरवाहे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hi-IN" sz="2400" dirty="0" smtClean="0"/>
              <a:t>पशुओं की चंचलता का रेखाओं द्वारा उत्कृष्ठ अंकन </a:t>
            </a:r>
            <a:endParaRPr lang="en-US" sz="2400" dirty="0" smtClean="0"/>
          </a:p>
          <a:p>
            <a:pPr>
              <a:buNone/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hi-IN" dirty="0" smtClean="0"/>
              <a:t>गुफा संख्या : </a:t>
            </a:r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i-IN" dirty="0" smtClean="0"/>
              <a:t>रचना काल : </a:t>
            </a:r>
            <a:r>
              <a:rPr lang="en-US" dirty="0" smtClean="0"/>
              <a:t>200 </a:t>
            </a:r>
            <a:r>
              <a:rPr lang="hi-IN" dirty="0" smtClean="0"/>
              <a:t>ई . पू . </a:t>
            </a:r>
            <a:endParaRPr lang="en-US" dirty="0" smtClean="0"/>
          </a:p>
          <a:p>
            <a:pPr marL="457200" indent="-457200">
              <a:buAutoNum type="arabicPeriod"/>
            </a:pPr>
            <a:r>
              <a:rPr lang="hi-IN" sz="2400" dirty="0" smtClean="0"/>
              <a:t>बोधिवृक्ष की पूजा </a:t>
            </a:r>
            <a:endParaRPr lang="en-US" sz="2400" dirty="0" smtClean="0"/>
          </a:p>
          <a:p>
            <a:pPr marL="457200" indent="-457200">
              <a:buNone/>
            </a:pPr>
            <a:endParaRPr lang="en-US" sz="2400" dirty="0"/>
          </a:p>
        </p:txBody>
      </p:sp>
      <p:pic>
        <p:nvPicPr>
          <p:cNvPr id="1026" name="Picture 2" descr="D:\INDIAN ART\2-Ajanta\paintings\The Raja with his retinue, Cave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956487"/>
            <a:ext cx="7416800" cy="3215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NDIAN ART\2-Ajanta\DCIM\100NCD90\2013-08-29 06.07.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04800"/>
            <a:ext cx="7467600" cy="6334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1" y="304800"/>
            <a:ext cx="84581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 smtClean="0"/>
          </a:p>
          <a:p>
            <a:endParaRPr lang="en-US" sz="3600" dirty="0" smtClean="0"/>
          </a:p>
          <a:p>
            <a:r>
              <a:rPr lang="en-US" sz="3600" dirty="0" smtClean="0"/>
              <a:t>2. </a:t>
            </a:r>
            <a:r>
              <a:rPr lang="hi-IN" sz="3600" dirty="0" smtClean="0">
                <a:solidFill>
                  <a:schemeClr val="accent6">
                    <a:lumMod val="50000"/>
                  </a:schemeClr>
                </a:solidFill>
              </a:rPr>
              <a:t>छःदन्त जातक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 : </a:t>
            </a:r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3600" dirty="0" smtClean="0"/>
          </a:p>
        </p:txBody>
      </p:sp>
      <p:pic>
        <p:nvPicPr>
          <p:cNvPr id="1026" name="Picture 2" descr="D:\INDIAN ART\2-Ajanta\DCIM\100NCD90\2013-08-30 07.31.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8473237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5638800" cy="7921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i-IN" b="1" dirty="0" smtClean="0">
                <a:solidFill>
                  <a:schemeClr val="tx1"/>
                </a:solidFill>
              </a:rPr>
              <a:t>अजन्ता</a:t>
            </a:r>
            <a:endParaRPr lang="en-US" dirty="0"/>
          </a:p>
        </p:txBody>
      </p:sp>
      <p:pic>
        <p:nvPicPr>
          <p:cNvPr id="1026" name="Picture 2" descr="D:\INDIAN ART\2-Ajanta\slides\slide-5-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20" t="6289" r="4616" b="5355"/>
          <a:stretch>
            <a:fillRect/>
          </a:stretch>
        </p:blipFill>
        <p:spPr bwMode="auto">
          <a:xfrm>
            <a:off x="1371600" y="1295400"/>
            <a:ext cx="68580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514600"/>
            <a:ext cx="7543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3. </a:t>
            </a:r>
            <a:r>
              <a:rPr lang="hi-IN" sz="4000" dirty="0" smtClean="0">
                <a:solidFill>
                  <a:schemeClr val="tx2">
                    <a:lumMod val="75000"/>
                  </a:schemeClr>
                </a:solidFill>
              </a:rPr>
              <a:t>साम जातक </a:t>
            </a:r>
            <a:r>
              <a:rPr lang="hi-IN" sz="4000" dirty="0" smtClean="0"/>
              <a:t>: श्रवण कुमार के समान श्याम नामक युवक को काशी के राजा द्वारा तीर से मरने की कथा 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i-IN" sz="4200" dirty="0" smtClean="0"/>
              <a:t>गुफा संख्या : </a:t>
            </a:r>
            <a:r>
              <a:rPr lang="en-US" sz="4200" dirty="0" smtClean="0"/>
              <a:t>16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i-IN" sz="2200" dirty="0" smtClean="0"/>
              <a:t>निर्माण काल </a:t>
            </a:r>
            <a:r>
              <a:rPr lang="en-US" sz="2200" dirty="0" smtClean="0"/>
              <a:t>475</a:t>
            </a:r>
            <a:r>
              <a:rPr lang="hi-IN" sz="2200" dirty="0" smtClean="0"/>
              <a:t> ई. से </a:t>
            </a:r>
            <a:r>
              <a:rPr lang="en-US" sz="2200" dirty="0" smtClean="0"/>
              <a:t>500</a:t>
            </a:r>
            <a:r>
              <a:rPr lang="hi-IN" sz="2200" dirty="0" smtClean="0"/>
              <a:t> ई. राजा हरिसेन के मंत्री वेराह्देव ने बनवाई </a:t>
            </a:r>
            <a:endParaRPr lang="en-US" sz="2200" dirty="0"/>
          </a:p>
        </p:txBody>
      </p:sp>
      <p:pic>
        <p:nvPicPr>
          <p:cNvPr id="2050" name="Picture 2" descr="D:\INDIAN ART\2-Ajanta\slides\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542" t="6734" r="4542" b="5717"/>
          <a:stretch>
            <a:fillRect/>
          </a:stretch>
        </p:blipFill>
        <p:spPr bwMode="auto">
          <a:xfrm>
            <a:off x="1828800" y="1905000"/>
            <a:ext cx="54864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1.</a:t>
            </a:r>
            <a:r>
              <a:rPr lang="hi-IN" sz="2800" dirty="0" smtClean="0"/>
              <a:t>नन्द का धर्म परिवर्तन ( मरणासन्न  राजकुमारी ) </a:t>
            </a:r>
            <a:endParaRPr lang="en-US" sz="2800" dirty="0"/>
          </a:p>
        </p:txBody>
      </p:sp>
      <p:pic>
        <p:nvPicPr>
          <p:cNvPr id="1026" name="Picture 2" descr="D:\INDIAN ART\2-Ajanta\DCIM\100NCD90\DSC_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436732"/>
            <a:ext cx="6217308" cy="5192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2. </a:t>
            </a:r>
            <a:r>
              <a:rPr lang="hi-IN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"बुद्ध उपदेश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</a:t>
            </a:r>
            <a:endParaRPr lang="en-US" dirty="0"/>
          </a:p>
        </p:txBody>
      </p:sp>
      <p:pic>
        <p:nvPicPr>
          <p:cNvPr id="2050" name="Picture 2" descr="D:\INDIAN ART\2-Ajanta\DCIM\100NCD90\2013-08-29 06.07.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679" y="1600200"/>
            <a:ext cx="328664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838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3. 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“</a:t>
            </a:r>
            <a:r>
              <a:rPr lang="hi-IN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हस्ती जातक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” </a:t>
            </a:r>
            <a:r>
              <a:rPr lang="en-US" sz="2800" dirty="0" smtClean="0"/>
              <a:t>: </a:t>
            </a:r>
            <a:r>
              <a:rPr lang="hi-IN" sz="2400" dirty="0" smtClean="0"/>
              <a:t>हाथी के रूप में लोगो की क्षुधा शांत करने के लिए  स्वयं को पहाड़ी से नीचे गिर</a:t>
            </a:r>
            <a:r>
              <a:rPr lang="en-US" sz="2400" dirty="0" smtClean="0"/>
              <a:t>l</a:t>
            </a:r>
            <a:r>
              <a:rPr lang="hi-IN" sz="2400" dirty="0" smtClean="0"/>
              <a:t> दिया ताकि लोग उन्हें खा कर अपनी भूख मिटा सकें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800" dirty="0" smtClean="0"/>
              <a:t>4. </a:t>
            </a:r>
            <a:r>
              <a:rPr lang="hi-IN" sz="2800" dirty="0" smtClean="0">
                <a:solidFill>
                  <a:schemeClr val="accent3">
                    <a:lumMod val="75000"/>
                  </a:schemeClr>
                </a:solidFill>
              </a:rPr>
              <a:t>महा उम्मग जातक </a:t>
            </a:r>
            <a:r>
              <a:rPr lang="hi-IN" sz="2800" dirty="0" smtClean="0"/>
              <a:t>:</a:t>
            </a:r>
            <a:r>
              <a:rPr lang="en-US" sz="2800" dirty="0" smtClean="0"/>
              <a:t>  </a:t>
            </a:r>
            <a:r>
              <a:rPr lang="hi-IN" sz="2400" dirty="0" smtClean="0"/>
              <a:t>"महोषध</a:t>
            </a:r>
            <a:r>
              <a:rPr lang="en-US" sz="2400" dirty="0" smtClean="0"/>
              <a:t>/</a:t>
            </a:r>
            <a:r>
              <a:rPr lang="hi-IN" sz="2400" dirty="0" smtClean="0"/>
              <a:t>महोसंघ" नामक बालक द्वारा बालक का विवाद , सूत के गोले का विवाद को हल करना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800" dirty="0" smtClean="0"/>
              <a:t>5. </a:t>
            </a:r>
            <a:r>
              <a:rPr lang="hi-IN" sz="2800" dirty="0" smtClean="0">
                <a:solidFill>
                  <a:schemeClr val="accent2">
                    <a:lumMod val="75000"/>
                  </a:schemeClr>
                </a:solidFill>
              </a:rPr>
              <a:t>प्रसिद्द चार दृश्य जिन्हें देख कर बुद्ध को वैराग्य हुआ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hi-IN" sz="2800" dirty="0" smtClean="0">
                <a:solidFill>
                  <a:schemeClr val="accent2">
                    <a:lumMod val="75000"/>
                  </a:schemeClr>
                </a:solidFill>
              </a:rPr>
              <a:t>वृद्ध,शव,बीमार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hi-IN" sz="2800" dirty="0" smtClean="0">
                <a:solidFill>
                  <a:schemeClr val="accent2">
                    <a:lumMod val="75000"/>
                  </a:schemeClr>
                </a:solidFill>
              </a:rPr>
              <a:t>सन्यासी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hi-IN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800" dirty="0" smtClean="0"/>
              <a:t>6. </a:t>
            </a:r>
            <a:r>
              <a:rPr lang="hi-IN" sz="2800" dirty="0" smtClean="0">
                <a:solidFill>
                  <a:schemeClr val="accent6">
                    <a:lumMod val="75000"/>
                  </a:schemeClr>
                </a:solidFill>
              </a:rPr>
              <a:t>बुद्ध की पाठशाला  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i-IN" sz="2800" dirty="0" smtClean="0"/>
              <a:t>7</a:t>
            </a:r>
            <a:r>
              <a:rPr lang="en-US" sz="2800" dirty="0" smtClean="0"/>
              <a:t>.</a:t>
            </a:r>
            <a:r>
              <a:rPr lang="hi-IN" sz="2800" dirty="0" smtClean="0"/>
              <a:t> नन्द कुमार का वैराग्य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8.</a:t>
            </a:r>
            <a:r>
              <a:rPr lang="hi-IN" sz="2800" dirty="0" smtClean="0"/>
              <a:t> मायादेवी का स्वप्न 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i-IN" sz="3600" dirty="0" smtClean="0"/>
              <a:t>गुफा संख्या : </a:t>
            </a:r>
            <a:r>
              <a:rPr lang="en-US" sz="3600" dirty="0" smtClean="0"/>
              <a:t>17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i-IN" dirty="0" smtClean="0"/>
              <a:t> </a:t>
            </a:r>
            <a:r>
              <a:rPr lang="hi-IN" sz="1800" b="1" dirty="0" smtClean="0"/>
              <a:t>निर्माण काल -</a:t>
            </a:r>
            <a:r>
              <a:rPr lang="en-US" sz="1800" b="1" dirty="0" smtClean="0"/>
              <a:t> 350</a:t>
            </a:r>
            <a:r>
              <a:rPr lang="hi-IN" sz="1800" b="1" dirty="0" smtClean="0"/>
              <a:t>ई.पू. से </a:t>
            </a:r>
            <a:r>
              <a:rPr lang="en-US" sz="1800" b="1" dirty="0" smtClean="0"/>
              <a:t>500</a:t>
            </a:r>
            <a:r>
              <a:rPr lang="hi-IN" sz="1800" b="1" dirty="0" smtClean="0"/>
              <a:t>ई.पू. वाकाटक के राजा हरिसेन के श्रद्धालु मंडलाधीश ने करवाया </a:t>
            </a:r>
            <a:endParaRPr lang="en-US" sz="1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hi-IN" dirty="0" smtClean="0"/>
              <a:t>चित्र : </a:t>
            </a:r>
          </a:p>
          <a:p>
            <a:r>
              <a:rPr lang="hi-IN" sz="2600" dirty="0" smtClean="0"/>
              <a:t>1 . मात्रपोषक जातक </a:t>
            </a:r>
          </a:p>
          <a:p>
            <a:r>
              <a:rPr lang="hi-IN" sz="2600" dirty="0" smtClean="0"/>
              <a:t>2 . हस्ती जातक</a:t>
            </a:r>
          </a:p>
          <a:p>
            <a:r>
              <a:rPr lang="hi-IN" sz="2600" dirty="0" smtClean="0"/>
              <a:t>3 . वेस्सांतर जातक </a:t>
            </a:r>
          </a:p>
          <a:p>
            <a:r>
              <a:rPr lang="hi-IN" sz="2600" dirty="0" smtClean="0"/>
              <a:t>4 . महा हंस जातक </a:t>
            </a:r>
          </a:p>
          <a:p>
            <a:r>
              <a:rPr lang="hi-IN" sz="2600" dirty="0" smtClean="0"/>
              <a:t>5 . राहुल समर्पण </a:t>
            </a:r>
          </a:p>
          <a:p>
            <a:r>
              <a:rPr lang="hi-IN" sz="2600" dirty="0" smtClean="0"/>
              <a:t>6 . महाकपि जातक </a:t>
            </a:r>
          </a:p>
          <a:p>
            <a:r>
              <a:rPr lang="hi-IN" sz="2600" dirty="0" smtClean="0"/>
              <a:t>7 . सिन्ह्लाव्दान की कथा </a:t>
            </a:r>
          </a:p>
          <a:p>
            <a:r>
              <a:rPr lang="hi-IN" sz="2600" dirty="0" smtClean="0"/>
              <a:t>8 . मृग जातक</a:t>
            </a:r>
            <a:r>
              <a:rPr lang="en-US" sz="2600" dirty="0" smtClean="0"/>
              <a:t>-</a:t>
            </a:r>
            <a:r>
              <a:rPr lang="hi-IN" sz="2800" dirty="0" smtClean="0"/>
              <a:t> </a:t>
            </a:r>
            <a:r>
              <a:rPr lang="hi-IN" sz="2200" dirty="0" smtClean="0"/>
              <a:t>स्वर्ण मृग व कर्ज़दार व्यापारी </a:t>
            </a:r>
            <a:endParaRPr lang="en-US" sz="2600" dirty="0" smtClean="0"/>
          </a:p>
          <a:p>
            <a:r>
              <a:rPr lang="hi-IN" sz="2600" dirty="0" smtClean="0"/>
              <a:t>9 . नल गिरी प्रकरण </a:t>
            </a:r>
            <a:endParaRPr lang="en-US" sz="2600" dirty="0" smtClean="0"/>
          </a:p>
          <a:p>
            <a:r>
              <a:rPr lang="en-US" sz="2600" dirty="0" smtClean="0"/>
              <a:t>10 .</a:t>
            </a:r>
            <a:r>
              <a:rPr lang="hi-IN" sz="2600" dirty="0" smtClean="0"/>
              <a:t> उड़ती  हुई अप्सराएँ  </a:t>
            </a:r>
            <a:endParaRPr lang="en-US" sz="2600" dirty="0" smtClean="0"/>
          </a:p>
          <a:p>
            <a:r>
              <a:rPr lang="en-US" sz="2600" dirty="0" smtClean="0"/>
              <a:t>11. </a:t>
            </a:r>
            <a:r>
              <a:rPr lang="hi-IN" sz="2600" dirty="0" smtClean="0"/>
              <a:t>महासुतसोम जातक</a:t>
            </a:r>
            <a:r>
              <a:rPr lang="en-US" sz="2600" dirty="0" smtClean="0"/>
              <a:t>-</a:t>
            </a:r>
            <a:r>
              <a:rPr lang="hi-IN" sz="2800" dirty="0" smtClean="0"/>
              <a:t> </a:t>
            </a:r>
            <a:r>
              <a:rPr lang="hi-IN" sz="2200" dirty="0" smtClean="0"/>
              <a:t>राजा सुदास , सिंहनी व मानव पुत्र </a:t>
            </a:r>
            <a:endParaRPr lang="en-US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1 . मात्रपोषक जातक</a:t>
            </a:r>
            <a:endParaRPr lang="en-US" dirty="0"/>
          </a:p>
        </p:txBody>
      </p:sp>
      <p:pic>
        <p:nvPicPr>
          <p:cNvPr id="1026" name="Picture 2" descr="D:\INDIAN ART\2-Ajanta\paintings\MatropakshaJataka_Cave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371600"/>
            <a:ext cx="6438024" cy="510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INDIAN ART\2-Ajanta\paintings\The happy reun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69850"/>
            <a:ext cx="8890000" cy="6718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hi-IN" dirty="0" smtClean="0"/>
              <a:t>वेस्सांतर जातक</a:t>
            </a:r>
            <a:endParaRPr lang="en-US" dirty="0"/>
          </a:p>
        </p:txBody>
      </p:sp>
      <p:pic>
        <p:nvPicPr>
          <p:cNvPr id="3075" name="Picture 3" descr="D:\INDIAN ART\2-Ajanta\DCIM\100NCD90\DSC_01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990600"/>
            <a:ext cx="4195864" cy="547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NDIAN ART\2-Ajanta\DCIM\100NCD90\DSC_0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4648200" cy="591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INDIAN ART\2-Ajanta\DCIM\100NCD90\DSC_01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3884" y="304800"/>
            <a:ext cx="3449116" cy="584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LL\Pictures\vlcsnap-2014-10-10-09h35m02s2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838200"/>
            <a:ext cx="65024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hi-IN" dirty="0" smtClean="0"/>
              <a:t>महा हंस जातक</a:t>
            </a:r>
            <a:endParaRPr lang="en-US" dirty="0"/>
          </a:p>
        </p:txBody>
      </p:sp>
      <p:pic>
        <p:nvPicPr>
          <p:cNvPr id="6146" name="Picture 2" descr="D:\INDIAN ART\2-Ajanta\DCIM\100NCD90\DSC_0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143000"/>
            <a:ext cx="5599611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hi-IN" dirty="0" smtClean="0"/>
              <a:t>राहुल समर्पण</a:t>
            </a:r>
            <a:endParaRPr lang="en-US" dirty="0"/>
          </a:p>
        </p:txBody>
      </p:sp>
      <p:pic>
        <p:nvPicPr>
          <p:cNvPr id="8194" name="Picture 2" descr="D:\INDIAN ART\2-Ajanta\DCIM\100NCD90\DSC_01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19200"/>
            <a:ext cx="3886200" cy="5315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D:\INDIAN ART\2-Ajanta\paintings\Rahula and Yashodhara meet the Buddha, Cave 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399" y="1219201"/>
            <a:ext cx="3185769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hi-IN" sz="3200" dirty="0" smtClean="0"/>
              <a:t>सिन्ह्लाव्दान की कथा</a:t>
            </a:r>
            <a:endParaRPr lang="en-US" sz="3200" dirty="0"/>
          </a:p>
        </p:txBody>
      </p:sp>
      <p:pic>
        <p:nvPicPr>
          <p:cNvPr id="9219" name="Picture 3" descr="D:\INDIAN ART\2-Ajanta\paintings\444px-Coming_Of_Sinhala_(Mural_At_Ajanta_In_Cave_No_17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066800"/>
            <a:ext cx="4039602" cy="544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hi-IN" dirty="0" smtClean="0"/>
              <a:t>नल गिरी प्रकरण </a:t>
            </a:r>
            <a:endParaRPr lang="en-US" dirty="0"/>
          </a:p>
        </p:txBody>
      </p:sp>
      <p:pic>
        <p:nvPicPr>
          <p:cNvPr id="11266" name="Picture 2" descr="D:\INDIAN ART\2-Ajanta\paintings\Subjugation of Nalagiri, Cave 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5400"/>
            <a:ext cx="6847417" cy="513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INDIAN ART\2-Ajanta\DCIM\100NCD90\DSC_0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8153400" cy="6277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8229600" cy="487362"/>
          </a:xfrm>
        </p:spPr>
        <p:txBody>
          <a:bodyPr>
            <a:normAutofit fontScale="90000"/>
          </a:bodyPr>
          <a:lstStyle/>
          <a:p>
            <a:pPr algn="l"/>
            <a:r>
              <a:rPr lang="hi-IN" dirty="0" smtClean="0"/>
              <a:t> </a:t>
            </a:r>
            <a:r>
              <a:rPr lang="hi-IN" sz="3600" dirty="0" smtClean="0"/>
              <a:t>उड़ती  हुई अप्सराएँ </a:t>
            </a:r>
            <a:endParaRPr lang="en-US" sz="3600" dirty="0"/>
          </a:p>
        </p:txBody>
      </p:sp>
      <p:pic>
        <p:nvPicPr>
          <p:cNvPr id="3074" name="Picture 2" descr="D:\INDIAN ART\2-Ajanta\paintings\women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04800"/>
            <a:ext cx="4495800" cy="6219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305800" cy="1143000"/>
          </a:xfrm>
        </p:spPr>
        <p:txBody>
          <a:bodyPr>
            <a:normAutofit/>
          </a:bodyPr>
          <a:lstStyle/>
          <a:p>
            <a:r>
              <a:rPr lang="hi-IN" sz="2800" dirty="0" smtClean="0"/>
              <a:t>बुद्ध उपदेश देते हुए</a:t>
            </a:r>
            <a:endParaRPr lang="en-US" sz="2800" dirty="0"/>
          </a:p>
        </p:txBody>
      </p:sp>
      <p:pic>
        <p:nvPicPr>
          <p:cNvPr id="6146" name="Picture 2" descr="D:\INDIAN ART\2-Ajanta\DCIM\100NCD90\DSC_01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14400"/>
            <a:ext cx="6776588" cy="5600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INDIAN ART\2-Ajanta\DCIM\100NCD90\2013-08-30 07.14.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"/>
            <a:ext cx="7366599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i-IN" dirty="0" smtClean="0"/>
              <a:t>गुफा संख्या : </a:t>
            </a:r>
            <a:r>
              <a:rPr lang="en-US" dirty="0" smtClean="0"/>
              <a:t>2</a:t>
            </a:r>
            <a:br>
              <a:rPr lang="en-US" dirty="0" smtClean="0"/>
            </a:br>
            <a:r>
              <a:rPr lang="hi-IN" sz="2700" dirty="0" smtClean="0"/>
              <a:t>निर्माण काल </a:t>
            </a:r>
            <a:r>
              <a:rPr lang="en-US" sz="2700" dirty="0" smtClean="0"/>
              <a:t>500 </a:t>
            </a:r>
            <a:r>
              <a:rPr lang="hi-IN" sz="2700" dirty="0" smtClean="0"/>
              <a:t>से</a:t>
            </a:r>
            <a:r>
              <a:rPr lang="en-US" sz="2700" dirty="0" smtClean="0"/>
              <a:t> 550 </a:t>
            </a:r>
            <a:r>
              <a:rPr lang="hi-IN" sz="2700" dirty="0" smtClean="0"/>
              <a:t>ई </a:t>
            </a:r>
            <a:r>
              <a:rPr lang="hi-IN" sz="3100" dirty="0" smtClean="0"/>
              <a:t>. 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1</a:t>
            </a:r>
            <a:r>
              <a:rPr lang="hi-IN" dirty="0" smtClean="0"/>
              <a:t> महाहंस जातक </a:t>
            </a:r>
          </a:p>
          <a:p>
            <a:r>
              <a:rPr lang="hi-IN" dirty="0" smtClean="0"/>
              <a:t>२ माया देवी का स्वप्न </a:t>
            </a:r>
          </a:p>
          <a:p>
            <a:r>
              <a:rPr lang="hi-IN" dirty="0" smtClean="0"/>
              <a:t>३ बुद्ध जन्म </a:t>
            </a:r>
          </a:p>
          <a:p>
            <a:r>
              <a:rPr lang="hi-IN" dirty="0" smtClean="0"/>
              <a:t>४ दो बाएं अंगूठे वाली रमणी </a:t>
            </a:r>
          </a:p>
          <a:p>
            <a:r>
              <a:rPr lang="hi-IN" dirty="0" smtClean="0"/>
              <a:t>५ तुषित स्वर्ग  </a:t>
            </a:r>
          </a:p>
          <a:p>
            <a:r>
              <a:rPr lang="hi-IN" dirty="0" smtClean="0"/>
              <a:t>६ सर्वनाश </a:t>
            </a:r>
          </a:p>
          <a:p>
            <a:r>
              <a:rPr lang="hi-IN" dirty="0" smtClean="0"/>
              <a:t>७ क्षन्तिवादी जातक </a:t>
            </a:r>
          </a:p>
          <a:p>
            <a:r>
              <a:rPr lang="hi-IN" dirty="0" smtClean="0"/>
              <a:t>८ विदुर पंडित जातक </a:t>
            </a:r>
          </a:p>
          <a:p>
            <a:r>
              <a:rPr lang="hi-IN" dirty="0" smtClean="0"/>
              <a:t>९ पूर्णक  इन्द्रावती की प्रेम कथा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 बुद्ध जन्म </a:t>
            </a:r>
            <a:endParaRPr lang="en-US" dirty="0"/>
          </a:p>
        </p:txBody>
      </p:sp>
      <p:pic>
        <p:nvPicPr>
          <p:cNvPr id="1027" name="Picture 3" descr="D:\INDIAN ART\2-Ajanta\DCIM\100NCD90\2013-08-30 07.13.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8202" y="1600200"/>
            <a:ext cx="486759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Pictures\vlcsnap-2014-10-10-09h29m20s183.png"/>
          <p:cNvPicPr>
            <a:picLocks noChangeAspect="1" noChangeArrowheads="1"/>
          </p:cNvPicPr>
          <p:nvPr/>
        </p:nvPicPr>
        <p:blipFill>
          <a:blip r:embed="rId2" cstate="print"/>
          <a:srcRect t="17647"/>
          <a:stretch>
            <a:fillRect/>
          </a:stretch>
        </p:blipFill>
        <p:spPr bwMode="auto">
          <a:xfrm>
            <a:off x="420914" y="914400"/>
            <a:ext cx="8265886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NDIAN ART\2-Ajanta\DCIM\100NCD90\DSC_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81000"/>
            <a:ext cx="3725517" cy="601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33400" y="5943600"/>
            <a:ext cx="388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sz="2400" dirty="0" smtClean="0"/>
              <a:t>दो बाएं अंगूठे वाली रमणी </a:t>
            </a:r>
            <a:endParaRPr lang="en-US" sz="2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0"/>
            <a:ext cx="3657600" cy="1143000"/>
          </a:xfrm>
        </p:spPr>
        <p:txBody>
          <a:bodyPr/>
          <a:lstStyle/>
          <a:p>
            <a:r>
              <a:rPr lang="hi-IN" dirty="0" smtClean="0"/>
              <a:t> सर्वनाश </a:t>
            </a:r>
            <a:endParaRPr lang="en-US" dirty="0"/>
          </a:p>
        </p:txBody>
      </p:sp>
      <p:pic>
        <p:nvPicPr>
          <p:cNvPr id="2050" name="Picture 2" descr="D:\INDIAN ART\2-Ajanta\DCIM\100NCD90\2013-08-30 07.31.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04800"/>
            <a:ext cx="3790220" cy="6006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hi-IN" dirty="0" smtClean="0"/>
              <a:t>क्षान्तिवादी जातक</a:t>
            </a:r>
            <a:endParaRPr lang="en-US" dirty="0"/>
          </a:p>
        </p:txBody>
      </p:sp>
      <p:pic>
        <p:nvPicPr>
          <p:cNvPr id="3074" name="Picture 2" descr="D:\INDIAN ART\2-Ajanta\DCIM\100NCD90\2013-08-30 07.31.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6829666" cy="511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hunya.net/Pictures/South%20India/Ajanta/AjantaCaves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8572500" cy="569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hi-IN" sz="2700" dirty="0" smtClean="0"/>
              <a:t>विदुर पंडित जातक</a:t>
            </a:r>
            <a:r>
              <a:rPr lang="en-US" sz="2700" dirty="0" smtClean="0"/>
              <a:t>/</a:t>
            </a:r>
            <a:r>
              <a:rPr lang="hi-IN" sz="2700" dirty="0" smtClean="0"/>
              <a:t>पूर्णक  इन्द्रावती की प्रेम कथा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8" name="Picture 2" descr="D:\INDIAN ART\2-Ajanta\DCIM\100NCD90\DSC_0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95400"/>
            <a:ext cx="6096000" cy="513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गुफा संख्या : </a:t>
            </a:r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8194" name="Picture 2" descr="D:\INDIAN ART\2-Ajanta\DCIM\100NCD90\DSC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3692" y="1600200"/>
            <a:ext cx="315661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52400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i-IN" sz="2400" dirty="0" smtClean="0"/>
              <a:t>१ महाजनक जातक </a:t>
            </a:r>
          </a:p>
          <a:p>
            <a:r>
              <a:rPr lang="hi-IN" sz="2400" dirty="0" smtClean="0"/>
              <a:t>२ शिवि जातक </a:t>
            </a:r>
          </a:p>
          <a:p>
            <a:r>
              <a:rPr lang="hi-IN" sz="2400" dirty="0" smtClean="0"/>
              <a:t>३ नन्द तथा सुंदरी की कथा </a:t>
            </a:r>
          </a:p>
          <a:p>
            <a:r>
              <a:rPr lang="hi-IN" sz="2400" dirty="0" smtClean="0"/>
              <a:t>५ अवलोकितेश्वर बोधिसत्व </a:t>
            </a:r>
          </a:p>
          <a:p>
            <a:r>
              <a:rPr lang="hi-IN" sz="2400" dirty="0" smtClean="0"/>
              <a:t>६ नागराज सभा </a:t>
            </a:r>
          </a:p>
          <a:p>
            <a:r>
              <a:rPr lang="hi-IN" sz="2400" dirty="0" smtClean="0"/>
              <a:t>७ नागराज शंखपाल जातक </a:t>
            </a:r>
          </a:p>
          <a:p>
            <a:r>
              <a:rPr lang="hi-IN" sz="2400" dirty="0" smtClean="0"/>
              <a:t>८ चम्पये जातक </a:t>
            </a:r>
          </a:p>
          <a:p>
            <a:r>
              <a:rPr lang="hi-IN" sz="2400" dirty="0" smtClean="0"/>
              <a:t>९ बोद्धिसत्व पद्मपानी </a:t>
            </a:r>
          </a:p>
          <a:p>
            <a:r>
              <a:rPr lang="hi-IN" sz="2400" dirty="0" smtClean="0"/>
              <a:t>१० मार विजय </a:t>
            </a:r>
          </a:p>
          <a:p>
            <a:r>
              <a:rPr lang="hi-IN" sz="2400" dirty="0" smtClean="0"/>
              <a:t>११ श्रावस्ती का चमत्कार </a:t>
            </a:r>
            <a:endParaRPr lang="hi-IN" sz="2400" dirty="0"/>
          </a:p>
        </p:txBody>
      </p:sp>
      <p:sp>
        <p:nvSpPr>
          <p:cNvPr id="3" name="Rectangle 2"/>
          <p:cNvSpPr/>
          <p:nvPr/>
        </p:nvSpPr>
        <p:spPr>
          <a:xfrm>
            <a:off x="685800" y="304800"/>
            <a:ext cx="8001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4000" dirty="0" smtClean="0"/>
              <a:t>गुफा संख्या : </a:t>
            </a:r>
            <a:r>
              <a:rPr lang="en-US" sz="4000" dirty="0" smtClean="0"/>
              <a:t>1</a:t>
            </a:r>
          </a:p>
          <a:p>
            <a:pPr algn="ctr"/>
            <a:r>
              <a:rPr lang="hi-IN" sz="2400" dirty="0" smtClean="0"/>
              <a:t>निर्माण</a:t>
            </a:r>
            <a:r>
              <a:rPr lang="en-US" sz="2400" dirty="0" smtClean="0"/>
              <a:t> 500 </a:t>
            </a:r>
            <a:r>
              <a:rPr lang="hi-IN" sz="2400" dirty="0" smtClean="0"/>
              <a:t>से</a:t>
            </a:r>
            <a:r>
              <a:rPr lang="en-US" sz="2400" dirty="0" smtClean="0"/>
              <a:t> 625 </a:t>
            </a:r>
            <a:r>
              <a:rPr lang="hi-IN" sz="2400" dirty="0" smtClean="0"/>
              <a:t>ई.</a:t>
            </a:r>
          </a:p>
          <a:p>
            <a:pPr algn="ctr"/>
            <a:endParaRPr lang="en-US" sz="4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शिबि जातक</a:t>
            </a:r>
            <a:endParaRPr lang="en-US" dirty="0"/>
          </a:p>
        </p:txBody>
      </p:sp>
      <p:pic>
        <p:nvPicPr>
          <p:cNvPr id="7" name="Picture 3" descr="C:\Users\DELL\Pictures\vlcsnap-2013-08-29-23h49m23s4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hi-IN" dirty="0" smtClean="0"/>
              <a:t>श्रावस्ती का चमत्कार</a:t>
            </a:r>
            <a:endParaRPr lang="en-US" dirty="0"/>
          </a:p>
        </p:txBody>
      </p:sp>
      <p:pic>
        <p:nvPicPr>
          <p:cNvPr id="6146" name="Picture 2" descr="D:\INDIAN ART\2-Ajanta\DCIM\100NCD90\DSC_01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15902"/>
            <a:ext cx="6880231" cy="5789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नन्द तथा सुंदरी की कथा</a:t>
            </a:r>
            <a:endParaRPr lang="en-US" dirty="0"/>
          </a:p>
        </p:txBody>
      </p:sp>
      <p:pic>
        <p:nvPicPr>
          <p:cNvPr id="9219" name="Picture 3" descr="D:\INDIAN ART\2-Ajanta\DCIM\100NCD90\DSC_0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705600" cy="512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 flipH="1">
            <a:off x="8686800" y="6080444"/>
            <a:ext cx="762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Pictures\vlcsnap-2014-10-10-09h31m11s46.png"/>
          <p:cNvPicPr>
            <a:picLocks noChangeAspect="1" noChangeArrowheads="1"/>
          </p:cNvPicPr>
          <p:nvPr/>
        </p:nvPicPr>
        <p:blipFill>
          <a:blip r:embed="rId2" cstate="print"/>
          <a:srcRect b="27397"/>
          <a:stretch>
            <a:fillRect/>
          </a:stretch>
        </p:blipFill>
        <p:spPr bwMode="auto">
          <a:xfrm>
            <a:off x="812800" y="990600"/>
            <a:ext cx="74168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INDIAN ART\2-Ajanta\DCIM\100NCD90\DSC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19200"/>
            <a:ext cx="3962400" cy="389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D:\INDIAN ART\2-Ajanta\DCIM\100NCD90\DSC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38200"/>
            <a:ext cx="4156788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hi-IN" dirty="0" smtClean="0"/>
              <a:t>नागराज शंखपाल जातक</a:t>
            </a:r>
            <a:endParaRPr lang="en-US" dirty="0"/>
          </a:p>
        </p:txBody>
      </p:sp>
      <p:pic>
        <p:nvPicPr>
          <p:cNvPr id="11266" name="Picture 2" descr="D:\INDIAN ART\2-Ajanta\DCIM\100NCD90\DSC_0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90600"/>
            <a:ext cx="6415222" cy="5619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pPr algn="l"/>
            <a:r>
              <a:rPr lang="hi-IN" sz="3200" dirty="0" smtClean="0"/>
              <a:t>बोद्धिसत्व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i-IN" sz="3200" dirty="0" smtClean="0"/>
              <a:t>पद्मपानी</a:t>
            </a:r>
            <a:endParaRPr lang="en-US" sz="3200" dirty="0"/>
          </a:p>
        </p:txBody>
      </p:sp>
      <p:pic>
        <p:nvPicPr>
          <p:cNvPr id="13314" name="Picture 2" descr="D:\INDIAN ART\2-Ajanta\DCIM\100NCD90\2013-08-30 07.11.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599"/>
            <a:ext cx="5943600" cy="645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INDIAN ART\2-Ajanta\paintings\396px-Ajanta_Padmapani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6050" y="457200"/>
            <a:ext cx="4019550" cy="6080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अवलोकितेश्वर बोधिसत्व</a:t>
            </a:r>
            <a:endParaRPr lang="en-US" dirty="0"/>
          </a:p>
        </p:txBody>
      </p:sp>
      <p:pic>
        <p:nvPicPr>
          <p:cNvPr id="16386" name="Picture 2" descr="D:\INDIAN ART\2-Ajanta\DCIM\100NCD90\2013-08-30 07.11.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19200"/>
            <a:ext cx="4629087" cy="533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INDIAN ART\2-Ajanta\paintings\429px-Indischer_Maler_des_7._Jahrhunderts_00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04800"/>
            <a:ext cx="4481512" cy="626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 मार विजय </a:t>
            </a:r>
            <a:endParaRPr lang="en-US" dirty="0"/>
          </a:p>
        </p:txBody>
      </p:sp>
      <p:pic>
        <p:nvPicPr>
          <p:cNvPr id="23554" name="Picture 2" descr="D:\INDIAN ART\2-Ajanta\DCIM\100NCD90\2013-08-30 07.11.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447800"/>
            <a:ext cx="4104389" cy="490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INDIAN ART\2-Ajanta\paintings\Mara's Episode, Cav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543800" cy="5668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महाजनक जातक</a:t>
            </a:r>
            <a:endParaRPr lang="en-US" dirty="0"/>
          </a:p>
        </p:txBody>
      </p:sp>
      <p:pic>
        <p:nvPicPr>
          <p:cNvPr id="25602" name="Picture 2" descr="D:\INDIAN ART\2-Ajanta\DCIM\100NCD90\DSC_0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8153400" cy="531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INDIAN ART\2-Ajanta\DCIM\100NCD90\DSC_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3941455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5" name="Picture 3" descr="D:\INDIAN ART\2-Ajanta\DCIM\100NCD90\DSC_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817319"/>
            <a:ext cx="3980269" cy="507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Pictures\vlcsnap-2014-10-10-09h39m14s25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INDIAN ART\2-Ajanta\paintings\Maha-janaka Jataka, Cave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82000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INDIAN ART\2-Ajanta\DCIM\100NCD90\DSC_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3895986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 descr="D:\INDIAN ART\2-Ajanta\DCIM\100NCD90\DSC_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735591"/>
            <a:ext cx="3776290" cy="5085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INDIAN ART\2-Ajanta\DCIM\100NCD90\DSC_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32" y="381000"/>
            <a:ext cx="4488068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 descr="D:\INDIAN ART\2-Ajanta\DCIM\100NCD90\DSC_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1875" y="381000"/>
            <a:ext cx="4039725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304800"/>
            <a:ext cx="5288627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hi-IN" sz="3200" dirty="0" smtClean="0"/>
              <a:t>अजंता के चित्रों की विशेषताएं 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762000" y="1219200"/>
            <a:ext cx="792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sz="2800" dirty="0" smtClean="0"/>
              <a:t>१ . रेखाओं का असाधारण प्रभुत्व </a:t>
            </a:r>
          </a:p>
          <a:p>
            <a:r>
              <a:rPr lang="hi-IN" sz="2800" dirty="0" smtClean="0"/>
              <a:t>२ . नारी चित्रण </a:t>
            </a:r>
          </a:p>
          <a:p>
            <a:r>
              <a:rPr lang="hi-IN" sz="2800" dirty="0" smtClean="0"/>
              <a:t>३ . विषय वैविध्य </a:t>
            </a:r>
          </a:p>
          <a:p>
            <a:r>
              <a:rPr lang="hi-IN" sz="2800" dirty="0" smtClean="0"/>
              <a:t>४ . रंग विधान </a:t>
            </a:r>
          </a:p>
          <a:p>
            <a:r>
              <a:rPr lang="hi-IN" sz="2800" dirty="0" smtClean="0"/>
              <a:t>५ . भवन </a:t>
            </a:r>
          </a:p>
          <a:p>
            <a:r>
              <a:rPr lang="hi-IN" sz="2800" dirty="0" smtClean="0"/>
              <a:t>६ . केश विन्यास </a:t>
            </a:r>
          </a:p>
          <a:p>
            <a:r>
              <a:rPr lang="hi-IN" sz="2800" dirty="0" smtClean="0"/>
              <a:t>७ . आलेखन </a:t>
            </a:r>
          </a:p>
          <a:p>
            <a:r>
              <a:rPr lang="hi-IN" sz="2800" dirty="0" smtClean="0"/>
              <a:t>८ . परिपेक्ष्य </a:t>
            </a:r>
          </a:p>
          <a:p>
            <a:r>
              <a:rPr lang="hi-IN" sz="2800" dirty="0" smtClean="0"/>
              <a:t>९ . मुकुट, आभूषण, तथा वस्त्र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2895600"/>
            <a:ext cx="5867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sz="2800" dirty="0" smtClean="0"/>
              <a:t>१ ३ . स्वाभाव चित्रण की बारीकी </a:t>
            </a:r>
          </a:p>
          <a:p>
            <a:r>
              <a:rPr lang="hi-IN" sz="2800" dirty="0" smtClean="0"/>
              <a:t>१ ४ . केन्द्रीय संयोजन </a:t>
            </a:r>
          </a:p>
          <a:p>
            <a:r>
              <a:rPr lang="hi-IN" sz="2800" dirty="0" smtClean="0"/>
              <a:t>१ ५ . अजंता की धार्मिकता </a:t>
            </a:r>
            <a:endParaRPr lang="en-US" sz="2800" dirty="0" smtClean="0"/>
          </a:p>
          <a:p>
            <a:pPr marL="514350" indent="-514350">
              <a:buAutoNum type="arabicPeriod" startAt="16"/>
            </a:pPr>
            <a:r>
              <a:rPr lang="en-US" sz="2800" dirty="0" smtClean="0"/>
              <a:t>      </a:t>
            </a:r>
            <a:r>
              <a:rPr lang="hi-IN" sz="2800" dirty="0" smtClean="0"/>
              <a:t>गति का चित्रण</a:t>
            </a:r>
            <a:endParaRPr lang="en-US" sz="2800" dirty="0" smtClean="0"/>
          </a:p>
          <a:p>
            <a:pPr marL="514350" indent="-514350">
              <a:buAutoNum type="arabicPeriod" startAt="16"/>
            </a:pPr>
            <a:r>
              <a:rPr lang="en-US" sz="2800" dirty="0" smtClean="0"/>
              <a:t>       </a:t>
            </a:r>
            <a:r>
              <a:rPr lang="hi-IN" sz="2800" dirty="0" smtClean="0"/>
              <a:t>संयोजन</a:t>
            </a:r>
            <a:endParaRPr lang="en-US" sz="2800" dirty="0" smtClean="0"/>
          </a:p>
          <a:p>
            <a:pPr marL="514350" indent="-514350">
              <a:buAutoNum type="arabicPeriod" startAt="16"/>
            </a:pPr>
            <a:r>
              <a:rPr lang="en-US" sz="2800" dirty="0" smtClean="0"/>
              <a:t>        </a:t>
            </a:r>
            <a:r>
              <a:rPr lang="hi-IN" sz="2800" dirty="0" smtClean="0"/>
              <a:t>संगीत विरासत </a:t>
            </a:r>
            <a:endParaRPr lang="hi-IN" sz="2800" dirty="0"/>
          </a:p>
        </p:txBody>
      </p:sp>
      <p:sp>
        <p:nvSpPr>
          <p:cNvPr id="3" name="Rectangle 2"/>
          <p:cNvSpPr/>
          <p:nvPr/>
        </p:nvSpPr>
        <p:spPr>
          <a:xfrm>
            <a:off x="1143000" y="8382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i-IN" sz="2800" dirty="0" smtClean="0"/>
              <a:t>१ ० . हस्त मुद्राएँ , अंग एवं </a:t>
            </a:r>
            <a:r>
              <a:rPr lang="en-US" sz="2800" dirty="0" smtClean="0"/>
              <a:t>	 </a:t>
            </a:r>
            <a:r>
              <a:rPr lang="hi-IN" sz="2800" dirty="0" smtClean="0"/>
              <a:t>भाव - भंगिमाएं </a:t>
            </a:r>
          </a:p>
          <a:p>
            <a:r>
              <a:rPr lang="hi-IN" sz="2800" dirty="0" smtClean="0"/>
              <a:t>१ १ . हास्य </a:t>
            </a:r>
          </a:p>
          <a:p>
            <a:r>
              <a:rPr lang="hi-IN" sz="2800" dirty="0" smtClean="0"/>
              <a:t>१ २ . तीनो लोको का चित्रण </a:t>
            </a:r>
            <a:endParaRPr lang="en-US" sz="28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i-IN" dirty="0" smtClean="0"/>
              <a:t>रेखाओं का असाधारण प्रभुत्व </a:t>
            </a:r>
            <a:br>
              <a:rPr lang="hi-IN" dirty="0" smtClean="0"/>
            </a:br>
            <a:endParaRPr lang="en-US" dirty="0"/>
          </a:p>
        </p:txBody>
      </p:sp>
      <p:pic>
        <p:nvPicPr>
          <p:cNvPr id="7" name="Picture 2" descr="D:\INDIAN ART\2-Ajanta\DCIM\100NCD90\2013-08-30 07.31.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413" y="1186995"/>
            <a:ext cx="6753187" cy="5061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NDIAN ART\2-Ajanta\DCIM\100NCD90\DSC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04800"/>
            <a:ext cx="4655393" cy="6144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i-IN" dirty="0" smtClean="0"/>
              <a:t>नारी चित्रण </a:t>
            </a:r>
            <a:br>
              <a:rPr lang="hi-IN" dirty="0" smtClean="0"/>
            </a:br>
            <a:endParaRPr lang="en-US" dirty="0"/>
          </a:p>
        </p:txBody>
      </p:sp>
      <p:pic>
        <p:nvPicPr>
          <p:cNvPr id="4" name="Picture 2" descr="D:\INDIAN ART\2-Ajanta\DCIM\100NCD90\2013-08-30 07.31.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2613" y="1600200"/>
            <a:ext cx="603877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INDIAN ART\2-Ajanta\paintings\Ajanta-Cave-painting-Painting-Dance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107950"/>
            <a:ext cx="8890000" cy="664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NDIAN ART\2-Ajanta\DCIM\100NCD90\DSC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" y="283950"/>
            <a:ext cx="7543800" cy="6300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LL\Pictures\vlcsnap-2014-10-10-09h41m46s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69088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रंग विधान</a:t>
            </a:r>
            <a:endParaRPr lang="en-US" dirty="0"/>
          </a:p>
        </p:txBody>
      </p:sp>
      <p:pic>
        <p:nvPicPr>
          <p:cNvPr id="8194" name="Picture 2" descr="D:\INDIAN ART\2-Ajanta\DCIM\100NCD90\DSC_0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1342" y="1600200"/>
            <a:ext cx="388131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भवन</a:t>
            </a:r>
            <a:endParaRPr lang="en-US" dirty="0"/>
          </a:p>
        </p:txBody>
      </p:sp>
      <p:pic>
        <p:nvPicPr>
          <p:cNvPr id="9218" name="Picture 2" descr="D:\INDIAN ART\2-Ajanta\DCIM\100NCD90\DSC_02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0414" y="1600200"/>
            <a:ext cx="694317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indianetzone.com/photos_gallery/53/Architecture%20of%20the%20Gupta%20Peri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3200400" cy="2649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Picture 4" descr="http://www.indoarch.org/bigimages/32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81000"/>
            <a:ext cx="3810000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4" name="Picture 6" descr="http://cache2.artprintimages.com/lrg/22/2272/OVQZD00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505200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केश विन्यास</a:t>
            </a:r>
            <a:endParaRPr lang="en-US" dirty="0"/>
          </a:p>
        </p:txBody>
      </p:sp>
      <p:pic>
        <p:nvPicPr>
          <p:cNvPr id="10242" name="Picture 2" descr="D:\INDIAN ART\2-Ajanta\DCIM\100NCD90\DSC_0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5768" y="1600200"/>
            <a:ext cx="539246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i-IN" dirty="0" smtClean="0"/>
              <a:t>आलेखन</a:t>
            </a:r>
            <a:endParaRPr lang="en-US" dirty="0"/>
          </a:p>
        </p:txBody>
      </p:sp>
      <p:pic>
        <p:nvPicPr>
          <p:cNvPr id="12290" name="Picture 2" descr="D:\INDIAN ART\2-Ajanta\paintings\Ajanta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381000"/>
            <a:ext cx="4516636" cy="602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परिपेक्ष्य</a:t>
            </a:r>
            <a:endParaRPr lang="en-US" dirty="0"/>
          </a:p>
        </p:txBody>
      </p:sp>
      <p:pic>
        <p:nvPicPr>
          <p:cNvPr id="16386" name="Picture 2" descr="D:\INDIAN ART\2-Ajanta\paintings\deptr2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295400"/>
            <a:ext cx="4171950" cy="5056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D:\INDIAN ART\2-Ajanta\DCIM\100NCD90\DSC_0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57200"/>
            <a:ext cx="4343400" cy="594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INDIAN ART\2-Ajanta\paintings\396px-Ajanta_Padmapani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3375189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INDIAN ART\2-Ajanta\paintings\429px-Indischer_Maler_des_7._Jahrhunderts_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381459"/>
            <a:ext cx="3643312" cy="5095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981200" y="228600"/>
            <a:ext cx="5133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3600" dirty="0" smtClean="0"/>
              <a:t>मुकुट, आभूषण, तथा वस्त्र</a:t>
            </a:r>
            <a:endParaRPr lang="en-US" sz="36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D:\INDIAN ART\2-Ajanta\DCIM\100NCD90\DSC_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"/>
            <a:ext cx="7010400" cy="5785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i-IN" dirty="0" smtClean="0"/>
              <a:t>हस्त मुद्राएँ , अंग एवं भाव - भंगिमाएं</a:t>
            </a:r>
            <a:endParaRPr lang="en-US" dirty="0"/>
          </a:p>
        </p:txBody>
      </p:sp>
      <p:pic>
        <p:nvPicPr>
          <p:cNvPr id="124930" name="Picture 2" descr="D:\INDIAN ART\2-Ajanta\DCIM\100NCD90\2013-08-30 07.31.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285603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4931" name="Picture 3" descr="D:\INDIAN ART\2-Ajanta\DCIM\100NCD90\2013-08-30 07.31.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981200"/>
            <a:ext cx="4677251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L\Pictures\vlcsnap-2014-10-10-09h40m20s138.png"/>
          <p:cNvPicPr>
            <a:picLocks noChangeAspect="1" noChangeArrowheads="1"/>
          </p:cNvPicPr>
          <p:nvPr/>
        </p:nvPicPr>
        <p:blipFill>
          <a:blip r:embed="rId2" cstate="print"/>
          <a:srcRect l="36628"/>
          <a:stretch>
            <a:fillRect/>
          </a:stretch>
        </p:blipFill>
        <p:spPr bwMode="auto">
          <a:xfrm>
            <a:off x="2286000" y="533400"/>
            <a:ext cx="4800600" cy="568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हास्य</a:t>
            </a:r>
            <a:endParaRPr lang="en-US" dirty="0"/>
          </a:p>
        </p:txBody>
      </p:sp>
      <p:pic>
        <p:nvPicPr>
          <p:cNvPr id="126978" name="Picture 2" descr="D:\INDIAN ART\2-Ajanta\DCIM\100NCD90\DSC_0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7040" y="1600200"/>
            <a:ext cx="552991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केन्द्रीय संयोजन</a:t>
            </a:r>
            <a:endParaRPr lang="en-US" dirty="0"/>
          </a:p>
        </p:txBody>
      </p:sp>
      <p:pic>
        <p:nvPicPr>
          <p:cNvPr id="131074" name="Picture 2" descr="D:\INDIAN ART\2-Ajanta\DCIM\100NCD90\DSC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477" y="1600200"/>
            <a:ext cx="541904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D:\INDIAN ART\2-Ajanta\DCIM\100NCD90\DSC_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4800"/>
            <a:ext cx="4419600" cy="625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स्वाभाव चित्रण की बारीकी</a:t>
            </a:r>
            <a:endParaRPr lang="en-US" dirty="0"/>
          </a:p>
        </p:txBody>
      </p:sp>
      <p:pic>
        <p:nvPicPr>
          <p:cNvPr id="135170" name="Picture 2" descr="D:\INDIAN ART\2-Ajanta\paintings\Chempayya Jataka, Cave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0023" y="1600200"/>
            <a:ext cx="330395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INDIAN ART\2-Ajanta\paintings\396px-Ajanta_Padmapani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3375189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INDIAN ART\2-Ajanta\paintings\429px-Indischer_Maler_des_7._Jahrhunderts_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1088" y="914400"/>
            <a:ext cx="3643312" cy="5095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D:\INDIAN ART\2-Ajanta\paintings\The Dying Princess, Conversion of Nanda, Cave 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2400"/>
            <a:ext cx="5014912" cy="6488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संयोजन </a:t>
            </a:r>
            <a:endParaRPr lang="en-US" dirty="0"/>
          </a:p>
        </p:txBody>
      </p:sp>
      <p:pic>
        <p:nvPicPr>
          <p:cNvPr id="4" name="Picture 2" descr="D:\INDIAN ART\2-Ajanta\paintings\The Raja with his retinue, Cave 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93402"/>
            <a:ext cx="8229600" cy="233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NDIAN ART\2-Ajanta\paintings\The happy reun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483600" cy="641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 smtClean="0"/>
              <a:t>गति का चित्रण</a:t>
            </a:r>
            <a:endParaRPr lang="en-US" dirty="0"/>
          </a:p>
        </p:txBody>
      </p:sp>
      <p:pic>
        <p:nvPicPr>
          <p:cNvPr id="4098" name="Picture 2" descr="D:\INDIAN ART\2-Ajanta\paintings\mvmnt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835" y="1600200"/>
            <a:ext cx="600033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i-IN" sz="3600" dirty="0" smtClean="0"/>
              <a:t>अजन्ता  की भोगोलिक स्थिति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hi-IN" sz="2200" dirty="0" smtClean="0"/>
              <a:t>महाराष्ट्र के औरंगाबाद जिले से 100 कि.मी.</a:t>
            </a:r>
            <a:r>
              <a:rPr lang="en-US" sz="2200" dirty="0" smtClean="0"/>
              <a:t> </a:t>
            </a:r>
            <a:r>
              <a:rPr lang="hi-IN" sz="2200" dirty="0" smtClean="0"/>
              <a:t>एवं जलगाँव स्टेशन से 55</a:t>
            </a:r>
            <a:r>
              <a:rPr lang="en-US" sz="2200" dirty="0" smtClean="0"/>
              <a:t> </a:t>
            </a:r>
            <a:r>
              <a:rPr lang="hi-IN" sz="2200" dirty="0" smtClean="0"/>
              <a:t>कि.मी.की दूरी पर स्थित  है.  </a:t>
            </a:r>
            <a:endParaRPr lang="en-US" sz="2200" dirty="0"/>
          </a:p>
        </p:txBody>
      </p:sp>
      <p:pic>
        <p:nvPicPr>
          <p:cNvPr id="3075" name="Picture 3" descr="D:\INDIAN ART\2-Ajanta\slides\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752600"/>
            <a:ext cx="5605463" cy="4268929"/>
          </a:xfrm>
          <a:prstGeom prst="rect">
            <a:avLst/>
          </a:prstGeom>
          <a:noFill/>
          <a:effectLst>
            <a:outerShdw blurRad="355600" sx="106000" sy="106000" algn="ctr" rotWithShape="0">
              <a:prstClr val="black">
                <a:alpha val="3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1380</TotalTime>
  <Words>971</Words>
  <Application>Microsoft Office PowerPoint</Application>
  <PresentationFormat>On-screen Show (4:3)</PresentationFormat>
  <Paragraphs>174</Paragraphs>
  <Slides>88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Arial</vt:lpstr>
      <vt:lpstr>Calibri</vt:lpstr>
      <vt:lpstr>Mangal</vt:lpstr>
      <vt:lpstr>Office Theme</vt:lpstr>
      <vt:lpstr>बुद्धकाल की चित्रकला </vt:lpstr>
      <vt:lpstr>अजन्ता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अजन्ता  की भोगोलिक स्थिति  महाराष्ट्र के औरंगाबाद जिले से 100 कि.मी. एवं जलगाँव स्टेशन से 55 कि.मी.की दूरी पर स्थित  है.  </vt:lpstr>
      <vt:lpstr>नामकरण </vt:lpstr>
      <vt:lpstr>खोज एवं जीर्णोद्धार </vt:lpstr>
      <vt:lpstr>PowerPoint Presentation</vt:lpstr>
      <vt:lpstr>PowerPoint Presentation</vt:lpstr>
      <vt:lpstr>गुफाओं के प्रकार </vt:lpstr>
      <vt:lpstr>PowerPoint Presentation</vt:lpstr>
      <vt:lpstr> गुफा संख्या : 9 </vt:lpstr>
      <vt:lpstr>गुफा संख्या : 10</vt:lpstr>
      <vt:lpstr>PowerPoint Presentation</vt:lpstr>
      <vt:lpstr>PowerPoint Presentation</vt:lpstr>
      <vt:lpstr>PowerPoint Presentation</vt:lpstr>
      <vt:lpstr>गुफा संख्या : 16 निर्माण काल 475 ई. से 500 ई. राजा हरिसेन के मंत्री वेराह्देव ने बनवाई </vt:lpstr>
      <vt:lpstr>1.नन्द का धर्म परिवर्तन ( मरणासन्न  राजकुमारी ) </vt:lpstr>
      <vt:lpstr>2. "बुद्ध उपदेश”</vt:lpstr>
      <vt:lpstr>PowerPoint Presentation</vt:lpstr>
      <vt:lpstr>गुफा संख्या : 17  निर्माण काल - 350ई.पू. से 500ई.पू. वाकाटक के राजा हरिसेन के श्रद्धालु मंडलाधीश ने करवाया </vt:lpstr>
      <vt:lpstr>1 . मात्रपोषक जातक</vt:lpstr>
      <vt:lpstr>PowerPoint Presentation</vt:lpstr>
      <vt:lpstr>वेस्सांतर जातक</vt:lpstr>
      <vt:lpstr>PowerPoint Presentation</vt:lpstr>
      <vt:lpstr>महा हंस जातक</vt:lpstr>
      <vt:lpstr>राहुल समर्पण</vt:lpstr>
      <vt:lpstr>सिन्ह्लाव्दान की कथा</vt:lpstr>
      <vt:lpstr>नल गिरी प्रकरण </vt:lpstr>
      <vt:lpstr>PowerPoint Presentation</vt:lpstr>
      <vt:lpstr> उड़ती  हुई अप्सराएँ </vt:lpstr>
      <vt:lpstr>बुद्ध उपदेश देते हुए</vt:lpstr>
      <vt:lpstr>PowerPoint Presentation</vt:lpstr>
      <vt:lpstr>गुफा संख्या : 2 निर्माण काल 500 से 550 ई . </vt:lpstr>
      <vt:lpstr> बुद्ध जन्म </vt:lpstr>
      <vt:lpstr>PowerPoint Presentation</vt:lpstr>
      <vt:lpstr> सर्वनाश </vt:lpstr>
      <vt:lpstr>क्षान्तिवादी जातक</vt:lpstr>
      <vt:lpstr>PowerPoint Presentation</vt:lpstr>
      <vt:lpstr>  विदुर पंडित जातक/पूर्णक  इन्द्रावती की प्रेम कथा  </vt:lpstr>
      <vt:lpstr>गुफा संख्या : 6</vt:lpstr>
      <vt:lpstr>PowerPoint Presentation</vt:lpstr>
      <vt:lpstr>शिबि जातक</vt:lpstr>
      <vt:lpstr>श्रावस्ती का चमत्कार</vt:lpstr>
      <vt:lpstr>नन्द तथा सुंदरी की कथा</vt:lpstr>
      <vt:lpstr>PowerPoint Presentation</vt:lpstr>
      <vt:lpstr>नागराज शंखपाल जातक</vt:lpstr>
      <vt:lpstr>बोद्धिसत्व  पद्मपानी</vt:lpstr>
      <vt:lpstr>PowerPoint Presentation</vt:lpstr>
      <vt:lpstr>अवलोकितेश्वर बोधिसत्व</vt:lpstr>
      <vt:lpstr>PowerPoint Presentation</vt:lpstr>
      <vt:lpstr> मार विजय </vt:lpstr>
      <vt:lpstr>PowerPoint Presentation</vt:lpstr>
      <vt:lpstr>महाजनक जातक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रेखाओं का असाधारण प्रभुत्व  </vt:lpstr>
      <vt:lpstr>PowerPoint Presentation</vt:lpstr>
      <vt:lpstr>नारी चित्रण  </vt:lpstr>
      <vt:lpstr>PowerPoint Presentation</vt:lpstr>
      <vt:lpstr>PowerPoint Presentation</vt:lpstr>
      <vt:lpstr>रंग विधान</vt:lpstr>
      <vt:lpstr>भवन</vt:lpstr>
      <vt:lpstr>PowerPoint Presentation</vt:lpstr>
      <vt:lpstr>केश विन्यास</vt:lpstr>
      <vt:lpstr>आलेखन</vt:lpstr>
      <vt:lpstr>परिपेक्ष्य</vt:lpstr>
      <vt:lpstr>PowerPoint Presentation</vt:lpstr>
      <vt:lpstr>PowerPoint Presentation</vt:lpstr>
      <vt:lpstr>PowerPoint Presentation</vt:lpstr>
      <vt:lpstr>हस्त मुद्राएँ , अंग एवं भाव - भंगिमाएं</vt:lpstr>
      <vt:lpstr>हास्य</vt:lpstr>
      <vt:lpstr>केन्द्रीय संयोजन</vt:lpstr>
      <vt:lpstr>PowerPoint Presentation</vt:lpstr>
      <vt:lpstr>स्वाभाव चित्रण की बारीकी</vt:lpstr>
      <vt:lpstr>PowerPoint Presentation</vt:lpstr>
      <vt:lpstr>PowerPoint Presentation</vt:lpstr>
      <vt:lpstr>संयोजन </vt:lpstr>
      <vt:lpstr>PowerPoint Presentation</vt:lpstr>
      <vt:lpstr>गति का चित्रण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Lenovo</cp:lastModifiedBy>
  <cp:revision>217</cp:revision>
  <dcterms:created xsi:type="dcterms:W3CDTF">2013-08-25T15:46:05Z</dcterms:created>
  <dcterms:modified xsi:type="dcterms:W3CDTF">2021-04-25T14:39:48Z</dcterms:modified>
</cp:coreProperties>
</file>