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5" d="100"/>
          <a:sy n="85" d="100"/>
        </p:scale>
        <p:origin x="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159121-4CE5-4DED-A085-8A20FD47EC19}"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4AD32-4840-4140-AB9B-E39E2B3DD117}" type="slidenum">
              <a:rPr lang="en-US" smtClean="0"/>
              <a:t>‹#›</a:t>
            </a:fld>
            <a:endParaRPr lang="en-US"/>
          </a:p>
        </p:txBody>
      </p:sp>
    </p:spTree>
    <p:extLst>
      <p:ext uri="{BB962C8B-B14F-4D97-AF65-F5344CB8AC3E}">
        <p14:creationId xmlns:p14="http://schemas.microsoft.com/office/powerpoint/2010/main" val="263091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59121-4CE5-4DED-A085-8A20FD47EC19}"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4AD32-4840-4140-AB9B-E39E2B3DD117}" type="slidenum">
              <a:rPr lang="en-US" smtClean="0"/>
              <a:t>‹#›</a:t>
            </a:fld>
            <a:endParaRPr lang="en-US"/>
          </a:p>
        </p:txBody>
      </p:sp>
    </p:spTree>
    <p:extLst>
      <p:ext uri="{BB962C8B-B14F-4D97-AF65-F5344CB8AC3E}">
        <p14:creationId xmlns:p14="http://schemas.microsoft.com/office/powerpoint/2010/main" val="2024490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59121-4CE5-4DED-A085-8A20FD47EC19}"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4AD32-4840-4140-AB9B-E39E2B3DD117}" type="slidenum">
              <a:rPr lang="en-US" smtClean="0"/>
              <a:t>‹#›</a:t>
            </a:fld>
            <a:endParaRPr lang="en-US"/>
          </a:p>
        </p:txBody>
      </p:sp>
    </p:spTree>
    <p:extLst>
      <p:ext uri="{BB962C8B-B14F-4D97-AF65-F5344CB8AC3E}">
        <p14:creationId xmlns:p14="http://schemas.microsoft.com/office/powerpoint/2010/main" val="220517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59121-4CE5-4DED-A085-8A20FD47EC19}"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4AD32-4840-4140-AB9B-E39E2B3DD117}" type="slidenum">
              <a:rPr lang="en-US" smtClean="0"/>
              <a:t>‹#›</a:t>
            </a:fld>
            <a:endParaRPr lang="en-US"/>
          </a:p>
        </p:txBody>
      </p:sp>
    </p:spTree>
    <p:extLst>
      <p:ext uri="{BB962C8B-B14F-4D97-AF65-F5344CB8AC3E}">
        <p14:creationId xmlns:p14="http://schemas.microsoft.com/office/powerpoint/2010/main" val="277541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159121-4CE5-4DED-A085-8A20FD47EC19}"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4AD32-4840-4140-AB9B-E39E2B3DD117}" type="slidenum">
              <a:rPr lang="en-US" smtClean="0"/>
              <a:t>‹#›</a:t>
            </a:fld>
            <a:endParaRPr lang="en-US"/>
          </a:p>
        </p:txBody>
      </p:sp>
    </p:spTree>
    <p:extLst>
      <p:ext uri="{BB962C8B-B14F-4D97-AF65-F5344CB8AC3E}">
        <p14:creationId xmlns:p14="http://schemas.microsoft.com/office/powerpoint/2010/main" val="346144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159121-4CE5-4DED-A085-8A20FD47EC19}" type="datetimeFigureOut">
              <a:rPr lang="en-US" smtClean="0"/>
              <a:t>3/8/2021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4AD32-4840-4140-AB9B-E39E2B3DD117}" type="slidenum">
              <a:rPr lang="en-US" smtClean="0"/>
              <a:t>‹#›</a:t>
            </a:fld>
            <a:endParaRPr lang="en-US"/>
          </a:p>
        </p:txBody>
      </p:sp>
    </p:spTree>
    <p:extLst>
      <p:ext uri="{BB962C8B-B14F-4D97-AF65-F5344CB8AC3E}">
        <p14:creationId xmlns:p14="http://schemas.microsoft.com/office/powerpoint/2010/main" val="3200216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159121-4CE5-4DED-A085-8A20FD47EC19}" type="datetimeFigureOut">
              <a:rPr lang="en-US" smtClean="0"/>
              <a:t>3/8/2021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4AD32-4840-4140-AB9B-E39E2B3DD117}" type="slidenum">
              <a:rPr lang="en-US" smtClean="0"/>
              <a:t>‹#›</a:t>
            </a:fld>
            <a:endParaRPr lang="en-US"/>
          </a:p>
        </p:txBody>
      </p:sp>
    </p:spTree>
    <p:extLst>
      <p:ext uri="{BB962C8B-B14F-4D97-AF65-F5344CB8AC3E}">
        <p14:creationId xmlns:p14="http://schemas.microsoft.com/office/powerpoint/2010/main" val="217121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159121-4CE5-4DED-A085-8A20FD47EC19}" type="datetimeFigureOut">
              <a:rPr lang="en-US" smtClean="0"/>
              <a:t>3/8/2021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4AD32-4840-4140-AB9B-E39E2B3DD117}" type="slidenum">
              <a:rPr lang="en-US" smtClean="0"/>
              <a:t>‹#›</a:t>
            </a:fld>
            <a:endParaRPr lang="en-US"/>
          </a:p>
        </p:txBody>
      </p:sp>
    </p:spTree>
    <p:extLst>
      <p:ext uri="{BB962C8B-B14F-4D97-AF65-F5344CB8AC3E}">
        <p14:creationId xmlns:p14="http://schemas.microsoft.com/office/powerpoint/2010/main" val="570642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59121-4CE5-4DED-A085-8A20FD47EC19}" type="datetimeFigureOut">
              <a:rPr lang="en-US" smtClean="0"/>
              <a:t>3/8/2021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4AD32-4840-4140-AB9B-E39E2B3DD117}" type="slidenum">
              <a:rPr lang="en-US" smtClean="0"/>
              <a:t>‹#›</a:t>
            </a:fld>
            <a:endParaRPr lang="en-US"/>
          </a:p>
        </p:txBody>
      </p:sp>
    </p:spTree>
    <p:extLst>
      <p:ext uri="{BB962C8B-B14F-4D97-AF65-F5344CB8AC3E}">
        <p14:creationId xmlns:p14="http://schemas.microsoft.com/office/powerpoint/2010/main" val="3239234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159121-4CE5-4DED-A085-8A20FD47EC19}" type="datetimeFigureOut">
              <a:rPr lang="en-US" smtClean="0"/>
              <a:t>3/8/2021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4AD32-4840-4140-AB9B-E39E2B3DD117}" type="slidenum">
              <a:rPr lang="en-US" smtClean="0"/>
              <a:t>‹#›</a:t>
            </a:fld>
            <a:endParaRPr lang="en-US"/>
          </a:p>
        </p:txBody>
      </p:sp>
    </p:spTree>
    <p:extLst>
      <p:ext uri="{BB962C8B-B14F-4D97-AF65-F5344CB8AC3E}">
        <p14:creationId xmlns:p14="http://schemas.microsoft.com/office/powerpoint/2010/main" val="4111327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159121-4CE5-4DED-A085-8A20FD47EC19}" type="datetimeFigureOut">
              <a:rPr lang="en-US" smtClean="0"/>
              <a:t>3/8/2021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4AD32-4840-4140-AB9B-E39E2B3DD117}" type="slidenum">
              <a:rPr lang="en-US" smtClean="0"/>
              <a:t>‹#›</a:t>
            </a:fld>
            <a:endParaRPr lang="en-US"/>
          </a:p>
        </p:txBody>
      </p:sp>
    </p:spTree>
    <p:extLst>
      <p:ext uri="{BB962C8B-B14F-4D97-AF65-F5344CB8AC3E}">
        <p14:creationId xmlns:p14="http://schemas.microsoft.com/office/powerpoint/2010/main" val="3581981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59121-4CE5-4DED-A085-8A20FD47EC19}" type="datetimeFigureOut">
              <a:rPr lang="en-US" smtClean="0"/>
              <a:t>3/8/2021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4AD32-4840-4140-AB9B-E39E2B3DD117}" type="slidenum">
              <a:rPr lang="en-US" smtClean="0"/>
              <a:t>‹#›</a:t>
            </a:fld>
            <a:endParaRPr lang="en-US"/>
          </a:p>
        </p:txBody>
      </p:sp>
    </p:spTree>
    <p:extLst>
      <p:ext uri="{BB962C8B-B14F-4D97-AF65-F5344CB8AC3E}">
        <p14:creationId xmlns:p14="http://schemas.microsoft.com/office/powerpoint/2010/main" val="387011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en.wikipedia.org/wiki/General_Mining_Act_of_187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bishopvisitor.com/activities/bristlecone-forest/" TargetMode="External"/><Relationship Id="rId2" Type="http://schemas.openxmlformats.org/officeDocument/2006/relationships/hyperlink" Target="https://en.wikipedia.org/wiki/Code_of_Hammurabi"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earthsystems.com/portfolio/renewable-energ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Outline and Growth Of Mining Geology</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By-</a:t>
            </a:r>
          </a:p>
          <a:p>
            <a:r>
              <a:rPr lang="en-US" dirty="0" err="1" smtClean="0"/>
              <a:t>Subhash</a:t>
            </a:r>
            <a:r>
              <a:rPr lang="en-US" dirty="0" smtClean="0"/>
              <a:t> Chandra </a:t>
            </a:r>
            <a:r>
              <a:rPr lang="en-US" dirty="0" err="1" smtClean="0"/>
              <a:t>Janagal</a:t>
            </a:r>
            <a:endParaRPr lang="en-US" dirty="0" smtClean="0"/>
          </a:p>
          <a:p>
            <a:r>
              <a:rPr lang="en-US" dirty="0" smtClean="0"/>
              <a:t>Assistant Professor</a:t>
            </a:r>
          </a:p>
          <a:p>
            <a:r>
              <a:rPr lang="en-US" dirty="0" smtClean="0"/>
              <a:t>Department of Geology</a:t>
            </a:r>
          </a:p>
          <a:p>
            <a:r>
              <a:rPr lang="en-US" dirty="0" smtClean="0"/>
              <a:t>M.L.S. University</a:t>
            </a:r>
            <a:endParaRPr lang="en-US" dirty="0"/>
          </a:p>
        </p:txBody>
      </p:sp>
    </p:spTree>
    <p:extLst>
      <p:ext uri="{BB962C8B-B14F-4D97-AF65-F5344CB8AC3E}">
        <p14:creationId xmlns:p14="http://schemas.microsoft.com/office/powerpoint/2010/main" val="3710290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b="1" dirty="0"/>
              <a:t>Mining Industry in India - An overview</a:t>
            </a:r>
          </a:p>
        </p:txBody>
      </p:sp>
      <p:sp>
        <p:nvSpPr>
          <p:cNvPr id="3" name="Content Placeholder 2"/>
          <p:cNvSpPr>
            <a:spLocks noGrp="1"/>
          </p:cNvSpPr>
          <p:nvPr>
            <p:ph idx="1"/>
          </p:nvPr>
        </p:nvSpPr>
        <p:spPr/>
        <p:txBody>
          <a:bodyPr>
            <a:normAutofit lnSpcReduction="10000"/>
          </a:bodyPr>
          <a:lstStyle/>
          <a:p>
            <a:pPr algn="just"/>
            <a:r>
              <a:rPr lang="en-US" dirty="0"/>
              <a:t>Minerals constitute the back-bone of economic growth of  any nation and India has been eminently endowed with this gift of na­ture. There are many evidence that exploitation of minerals like coal, iron-ore, copper,  lead-zinc has been going on in the country from time immemorial.  However, the first recorded history of mining in India  dates back to 1774  when  an English  Company was granted permission by the East India Company for mining coal in </a:t>
            </a:r>
            <a:r>
              <a:rPr lang="en-US" dirty="0" err="1"/>
              <a:t>Raniganj</a:t>
            </a:r>
            <a:r>
              <a:rPr lang="en-US" dirty="0"/>
              <a:t>.  M/s  John Taylor &amp; Sons Ltd. started gold mining in Kolar Gold Fields in the year </a:t>
            </a:r>
            <a:r>
              <a:rPr lang="en-US" dirty="0" smtClean="0"/>
              <a:t>1880.</a:t>
            </a:r>
          </a:p>
          <a:p>
            <a:pPr algn="just"/>
            <a:r>
              <a:rPr lang="en-US" dirty="0"/>
              <a:t>The first oil well was drilled in </a:t>
            </a:r>
            <a:r>
              <a:rPr lang="en-US" dirty="0" err="1"/>
              <a:t>Digboi</a:t>
            </a:r>
            <a:r>
              <a:rPr lang="en-US" dirty="0"/>
              <a:t> in the year 1866 - just seven years after the first ever oil well was  drilled anywhere in the world viz.  in Pennsylvania State, USA in 1859.</a:t>
            </a:r>
          </a:p>
        </p:txBody>
      </p:sp>
    </p:spTree>
    <p:extLst>
      <p:ext uri="{BB962C8B-B14F-4D97-AF65-F5344CB8AC3E}">
        <p14:creationId xmlns:p14="http://schemas.microsoft.com/office/powerpoint/2010/main" val="697562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and Opportunity for Significant Growth of Mining in India</a:t>
            </a:r>
          </a:p>
        </p:txBody>
      </p:sp>
      <p:sp>
        <p:nvSpPr>
          <p:cNvPr id="3" name="Content Placeholder 2"/>
          <p:cNvSpPr>
            <a:spLocks noGrp="1"/>
          </p:cNvSpPr>
          <p:nvPr>
            <p:ph idx="1"/>
          </p:nvPr>
        </p:nvSpPr>
        <p:spPr>
          <a:xfrm>
            <a:off x="838200" y="2359377"/>
            <a:ext cx="10515600" cy="3817585"/>
          </a:xfrm>
        </p:spPr>
        <p:txBody>
          <a:bodyPr/>
          <a:lstStyle/>
          <a:p>
            <a:pPr algn="just"/>
            <a:r>
              <a:rPr lang="en-US" dirty="0"/>
              <a:t>India produces about 87 minerals that include 4 fuel minerals, 3 atomic minerals, 10 metallic minerals, 47 non-metallic minerals and 23 minor minerals (including building &amp; other materials). India occupies a dominant position in the production of many minerals across the globe.</a:t>
            </a:r>
          </a:p>
        </p:txBody>
      </p:sp>
    </p:spTree>
    <p:extLst>
      <p:ext uri="{BB962C8B-B14F-4D97-AF65-F5344CB8AC3E}">
        <p14:creationId xmlns:p14="http://schemas.microsoft.com/office/powerpoint/2010/main" val="733715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3111"/>
            <a:ext cx="10515600" cy="5273852"/>
          </a:xfrm>
        </p:spPr>
        <p:txBody>
          <a:bodyPr>
            <a:normAutofit lnSpcReduction="10000"/>
          </a:bodyPr>
          <a:lstStyle/>
          <a:p>
            <a:pPr algn="just"/>
            <a:r>
              <a:rPr lang="en-US" dirty="0"/>
              <a:t>There are close to 3000 mines in India. Number of reporting mines during the last decade has been around 3000 to 3200. However, during 2010-11, it was 2928, out of which, 573 were fuel mines, 687 were mines for metals, and 1668 mines for extraction of non-metallic minerals. Of the total number of about 90 minerals, the three key minerals are coal, limestone and iron ore. There are 560 Coal mines (19% of total number), 553 limestone mines (19% of total number) and 316 iron ore mines (11 % of total number). They comprise about half of the total number of reporting mines. The number of mines engaged in extraction was also significant in cases of bauxite (189), manganese (141), dolomite (116) and Steatite (113). As seen in Exhibit 1.3, with regard to production of these three key minerals, India ranks 3rd in coal production, 3rd in limestone production and 4th in iron ore production, in the world as of 2010. </a:t>
            </a:r>
          </a:p>
        </p:txBody>
      </p:sp>
    </p:spTree>
    <p:extLst>
      <p:ext uri="{BB962C8B-B14F-4D97-AF65-F5344CB8AC3E}">
        <p14:creationId xmlns:p14="http://schemas.microsoft.com/office/powerpoint/2010/main" val="2112079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side potential </a:t>
            </a:r>
          </a:p>
        </p:txBody>
      </p:sp>
      <p:sp>
        <p:nvSpPr>
          <p:cNvPr id="3" name="Content Placeholder 2"/>
          <p:cNvSpPr>
            <a:spLocks noGrp="1"/>
          </p:cNvSpPr>
          <p:nvPr>
            <p:ph idx="1"/>
          </p:nvPr>
        </p:nvSpPr>
        <p:spPr/>
        <p:txBody>
          <a:bodyPr/>
          <a:lstStyle/>
          <a:p>
            <a:r>
              <a:rPr lang="en-US" dirty="0"/>
              <a:t>In global rankings of mineral reserves, India occupies a dominant position for key minerals, for example, coal and iron ore. India has the world’s 4th largest coal reserves, which is equivalent to 12% of global reserves. India also possesses the 7th largest reserves of iron ore, 3rd largest reserves of chromite and 5th largest reserves of manganese ore in the world. </a:t>
            </a:r>
            <a:endParaRPr lang="en-US" dirty="0" smtClean="0"/>
          </a:p>
          <a:p>
            <a:r>
              <a:rPr lang="en-US" dirty="0"/>
              <a:t>As far as imports are concerned, more than 85 % of the imports are accounted for by petroleum and diamond. </a:t>
            </a:r>
          </a:p>
        </p:txBody>
      </p:sp>
    </p:spTree>
    <p:extLst>
      <p:ext uri="{BB962C8B-B14F-4D97-AF65-F5344CB8AC3E}">
        <p14:creationId xmlns:p14="http://schemas.microsoft.com/office/powerpoint/2010/main" val="659162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Challenges to Growth Faced by Industry </a:t>
            </a:r>
          </a:p>
        </p:txBody>
      </p:sp>
      <p:sp>
        <p:nvSpPr>
          <p:cNvPr id="3" name="Content Placeholder 2"/>
          <p:cNvSpPr>
            <a:spLocks noGrp="1"/>
          </p:cNvSpPr>
          <p:nvPr>
            <p:ph idx="1"/>
          </p:nvPr>
        </p:nvSpPr>
        <p:spPr/>
        <p:txBody>
          <a:bodyPr/>
          <a:lstStyle/>
          <a:p>
            <a:r>
              <a:rPr lang="en-US" dirty="0"/>
              <a:t>Thus there is an enormous potential for growth of mining in India. This is driven by both the positive demand scenario and substantial existing ‘reserves’ and potential ‘resources’. However, historically, mining sector has struggled to exploit this potential due to three key reasons: </a:t>
            </a:r>
            <a:endParaRPr lang="en-US" dirty="0" smtClean="0"/>
          </a:p>
          <a:p>
            <a:pPr marL="0" indent="0">
              <a:buNone/>
            </a:pPr>
            <a:endParaRPr lang="en-US" dirty="0"/>
          </a:p>
        </p:txBody>
      </p:sp>
    </p:spTree>
    <p:extLst>
      <p:ext uri="{BB962C8B-B14F-4D97-AF65-F5344CB8AC3E}">
        <p14:creationId xmlns:p14="http://schemas.microsoft.com/office/powerpoint/2010/main" val="414654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a:t>1.Regulatory challenges</a:t>
            </a:r>
          </a:p>
        </p:txBody>
      </p:sp>
      <p:sp>
        <p:nvSpPr>
          <p:cNvPr id="3" name="Content Placeholder 2"/>
          <p:cNvSpPr>
            <a:spLocks noGrp="1"/>
          </p:cNvSpPr>
          <p:nvPr>
            <p:ph idx="1"/>
          </p:nvPr>
        </p:nvSpPr>
        <p:spPr/>
        <p:txBody>
          <a:bodyPr>
            <a:normAutofit fontScale="85000" lnSpcReduction="20000"/>
          </a:bodyPr>
          <a:lstStyle/>
          <a:p>
            <a:r>
              <a:rPr lang="en-US" dirty="0"/>
              <a:t>There are a set of regulatory and administrative challenges in India which restrict the growth of mining in India. To illustrate: </a:t>
            </a:r>
            <a:endParaRPr lang="en-US" dirty="0" smtClean="0"/>
          </a:p>
          <a:p>
            <a:pPr marL="0" indent="0">
              <a:buNone/>
            </a:pPr>
            <a:endParaRPr lang="en-US" dirty="0" smtClean="0"/>
          </a:p>
          <a:p>
            <a:r>
              <a:rPr lang="en-US" dirty="0" smtClean="0"/>
              <a:t>The </a:t>
            </a:r>
            <a:r>
              <a:rPr lang="en-US" dirty="0"/>
              <a:t>current regulatory provisions make it difficult, if not impossible, to transfer mining leases. The prospecting licenses are not transferable. </a:t>
            </a:r>
          </a:p>
          <a:p>
            <a:r>
              <a:rPr lang="en-US" dirty="0" smtClean="0"/>
              <a:t>There </a:t>
            </a:r>
            <a:r>
              <a:rPr lang="en-US" dirty="0"/>
              <a:t>is no guarantee of obtaining mining lease even if a successful exploration is done by a company. The mining licenses are typically awarded on a first come first serve basis in principle but there is no transparent system. </a:t>
            </a:r>
          </a:p>
          <a:p>
            <a:r>
              <a:rPr lang="en-US" dirty="0" smtClean="0"/>
              <a:t>Getting </a:t>
            </a:r>
            <a:r>
              <a:rPr lang="en-US" dirty="0"/>
              <a:t>all approvals for mining is a long drawn process with multiple agencies involved. Further, there are substantial delays in disposal of various applications for clearances. </a:t>
            </a:r>
          </a:p>
          <a:p>
            <a:r>
              <a:rPr lang="en-US" dirty="0" smtClean="0"/>
              <a:t>There </a:t>
            </a:r>
            <a:r>
              <a:rPr lang="en-US" dirty="0"/>
              <a:t>are limited incentives for private sector to invest in improvement of technology and equipment in mining projects as the mining industry is the most heavily taxed industry in India. </a:t>
            </a:r>
          </a:p>
        </p:txBody>
      </p:sp>
    </p:spTree>
    <p:extLst>
      <p:ext uri="{BB962C8B-B14F-4D97-AF65-F5344CB8AC3E}">
        <p14:creationId xmlns:p14="http://schemas.microsoft.com/office/powerpoint/2010/main" val="2773186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 Inadequate infrastructure facilities </a:t>
            </a:r>
          </a:p>
        </p:txBody>
      </p:sp>
      <p:sp>
        <p:nvSpPr>
          <p:cNvPr id="3" name="Content Placeholder 2"/>
          <p:cNvSpPr>
            <a:spLocks noGrp="1"/>
          </p:cNvSpPr>
          <p:nvPr>
            <p:ph idx="1"/>
          </p:nvPr>
        </p:nvSpPr>
        <p:spPr/>
        <p:txBody>
          <a:bodyPr>
            <a:normAutofit fontScale="92500" lnSpcReduction="20000"/>
          </a:bodyPr>
          <a:lstStyle/>
          <a:p>
            <a:r>
              <a:rPr lang="en-US" dirty="0"/>
              <a:t>The inadequacy of infrastructure is related to the absence of proper transportation and logistics facilities. Many of our mining areas are in remote locations and cannot be properly developed unless the supporting infrastructure is set up. For example, the railway connectivity in most key mining states is poor and it has inadequate capacity for volumes to be transported which adds to the overall supply chain cost. The government foresees that steel production capacity in the country by the year 2025 will increase to 300 million </a:t>
            </a:r>
            <a:r>
              <a:rPr lang="en-US" dirty="0" err="1"/>
              <a:t>tonnes</a:t>
            </a:r>
            <a:r>
              <a:rPr lang="en-US" dirty="0"/>
              <a:t> per annum. This would require Indian Railways freight capacity to be around 1185 million </a:t>
            </a:r>
            <a:r>
              <a:rPr lang="en-US" dirty="0" err="1"/>
              <a:t>tonnes</a:t>
            </a:r>
            <a:r>
              <a:rPr lang="en-US" dirty="0"/>
              <a:t>, for only steel and its raw material requirements. In 2012-13 the total freight carried by Indian railways was 1,010 million </a:t>
            </a:r>
            <a:r>
              <a:rPr lang="en-US" dirty="0" err="1"/>
              <a:t>tonnes</a:t>
            </a:r>
            <a:r>
              <a:rPr lang="en-US" dirty="0"/>
              <a:t>. Therefore, unless significant initiatives are taken and are promoted by Indian Railways through private participation to address the anticipated logistics requirement of the mining and manufacturing industries, the risk foreseen is too significant in magnitude to hamper the growth of industry. </a:t>
            </a:r>
          </a:p>
        </p:txBody>
      </p:sp>
    </p:spTree>
    <p:extLst>
      <p:ext uri="{BB962C8B-B14F-4D97-AF65-F5344CB8AC3E}">
        <p14:creationId xmlns:p14="http://schemas.microsoft.com/office/powerpoint/2010/main" val="822522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59556"/>
            <a:ext cx="10515600" cy="5217407"/>
          </a:xfrm>
        </p:spPr>
        <p:txBody>
          <a:bodyPr>
            <a:normAutofit/>
          </a:bodyPr>
          <a:lstStyle/>
          <a:p>
            <a:r>
              <a:rPr lang="en-US" dirty="0"/>
              <a:t>Further, there is inadequate capacity at ports for handling minerals and the rail / road connectivity to some ports is very poor. The key constraints are</a:t>
            </a:r>
            <a:r>
              <a:rPr lang="en-US" dirty="0" smtClean="0"/>
              <a:t>:</a:t>
            </a:r>
          </a:p>
          <a:p>
            <a:pPr marL="0" indent="0">
              <a:buNone/>
            </a:pPr>
            <a:r>
              <a:rPr lang="en-US" dirty="0" smtClean="0"/>
              <a:t>• </a:t>
            </a:r>
            <a:r>
              <a:rPr lang="en-US" dirty="0"/>
              <a:t>There is capacity constraint for capital dredging, </a:t>
            </a:r>
            <a:endParaRPr lang="en-US" dirty="0" smtClean="0"/>
          </a:p>
          <a:p>
            <a:pPr marL="0" indent="0">
              <a:buNone/>
            </a:pPr>
            <a:r>
              <a:rPr lang="en-US" dirty="0" smtClean="0"/>
              <a:t>• </a:t>
            </a:r>
            <a:r>
              <a:rPr lang="en-US" dirty="0"/>
              <a:t>Existing ports are unable to meet the expected 10% growth in traffic at ports, </a:t>
            </a:r>
            <a:endParaRPr lang="en-US" dirty="0" smtClean="0"/>
          </a:p>
          <a:p>
            <a:pPr marL="0" indent="0">
              <a:buNone/>
            </a:pPr>
            <a:r>
              <a:rPr lang="en-US" dirty="0" smtClean="0"/>
              <a:t>• </a:t>
            </a:r>
            <a:r>
              <a:rPr lang="en-US" dirty="0"/>
              <a:t>High dwell time of cargo in Indian ports due to manual workflow and low level of IT penetration </a:t>
            </a:r>
            <a:endParaRPr lang="en-US" dirty="0" smtClean="0"/>
          </a:p>
          <a:p>
            <a:pPr marL="0" indent="0">
              <a:buNone/>
            </a:pPr>
            <a:r>
              <a:rPr lang="en-US" dirty="0" smtClean="0"/>
              <a:t>• </a:t>
            </a:r>
            <a:r>
              <a:rPr lang="en-US" dirty="0"/>
              <a:t>Lack of public investment in capacity building </a:t>
            </a:r>
            <a:endParaRPr lang="en-US" dirty="0" smtClean="0"/>
          </a:p>
          <a:p>
            <a:pPr marL="0" indent="0">
              <a:buNone/>
            </a:pPr>
            <a:r>
              <a:rPr lang="en-US" dirty="0" smtClean="0"/>
              <a:t>• </a:t>
            </a:r>
            <a:r>
              <a:rPr lang="en-US" dirty="0"/>
              <a:t>Slow evacuation of cargo from ports due to limited hinterland connectivity by rail/road. </a:t>
            </a:r>
          </a:p>
        </p:txBody>
      </p:sp>
    </p:spTree>
    <p:extLst>
      <p:ext uri="{BB962C8B-B14F-4D97-AF65-F5344CB8AC3E}">
        <p14:creationId xmlns:p14="http://schemas.microsoft.com/office/powerpoint/2010/main" val="3530630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Sustainability</a:t>
            </a:r>
          </a:p>
        </p:txBody>
      </p:sp>
      <p:sp>
        <p:nvSpPr>
          <p:cNvPr id="3" name="Content Placeholder 2"/>
          <p:cNvSpPr>
            <a:spLocks noGrp="1"/>
          </p:cNvSpPr>
          <p:nvPr>
            <p:ph idx="1"/>
          </p:nvPr>
        </p:nvSpPr>
        <p:spPr/>
        <p:txBody>
          <a:bodyPr>
            <a:normAutofit fontScale="92500" lnSpcReduction="20000"/>
          </a:bodyPr>
          <a:lstStyle/>
          <a:p>
            <a:r>
              <a:rPr lang="en-US" dirty="0"/>
              <a:t>Mining activity in any area impacts the environment as well as the socio-economic set-up. Therefore, ensuring that the adverse impacts are minimized and the benefits from mining to the impacted community are optimized becomes critical for mining to be being carried out in a sustainable manner. The importance of sustainability in mining, in India, can be illustrated by the fact that a large percentage of mining proposals has failed to get environmental / forest clearance from the Ministry of Environment and Forests, Government of India. For example, out of 2,842 mining projects proposed for forest clearances in the last 17 years, only 1,723 projects, which constitute about 60% of the total, have been issued forest clearance by the central government. The remaining 40% projects are either still pending or have been rejected / closed on grounds 22 of sustainability. </a:t>
            </a:r>
            <a:r>
              <a:rPr lang="en-US"/>
              <a:t>Further, obtaining the clearance is a very long drawn process, which is illustrated by the fact that out of the total pending projects in 2012, 63% have been pending for more than two years.</a:t>
            </a:r>
            <a:endParaRPr lang="en-US" dirty="0"/>
          </a:p>
        </p:txBody>
      </p:sp>
    </p:spTree>
    <p:extLst>
      <p:ext uri="{BB962C8B-B14F-4D97-AF65-F5344CB8AC3E}">
        <p14:creationId xmlns:p14="http://schemas.microsoft.com/office/powerpoint/2010/main" val="310181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Mining</a:t>
            </a:r>
            <a:endParaRPr lang="en-US" dirty="0"/>
          </a:p>
        </p:txBody>
      </p:sp>
      <p:sp>
        <p:nvSpPr>
          <p:cNvPr id="3" name="Content Placeholder 2"/>
          <p:cNvSpPr>
            <a:spLocks noGrp="1"/>
          </p:cNvSpPr>
          <p:nvPr>
            <p:ph idx="1"/>
          </p:nvPr>
        </p:nvSpPr>
        <p:spPr/>
        <p:txBody>
          <a:bodyPr>
            <a:normAutofit fontScale="85000" lnSpcReduction="20000"/>
          </a:bodyPr>
          <a:lstStyle/>
          <a:p>
            <a:r>
              <a:rPr lang="en-US" dirty="0"/>
              <a:t>It is essential to understand the history of mining to the modern life we enjoy today</a:t>
            </a:r>
            <a:r>
              <a:rPr lang="en-US" dirty="0" smtClean="0"/>
              <a:t>.</a:t>
            </a:r>
          </a:p>
          <a:p>
            <a:r>
              <a:rPr lang="en-US" dirty="0"/>
              <a:t>Earth Systems occasionally receive inquiries about mining activities (the extraction of natural resources from the earth). These calls are frequently about environmental impacts of mining, residual ecological effects of abandoned mines, or geotechnical/geological aspects of mining</a:t>
            </a:r>
            <a:r>
              <a:rPr lang="en-US" dirty="0" smtClean="0"/>
              <a:t>.</a:t>
            </a:r>
          </a:p>
          <a:p>
            <a:r>
              <a:rPr lang="en-US" b="1" dirty="0"/>
              <a:t>General Mining Act of 1872</a:t>
            </a:r>
            <a:endParaRPr lang="en-US" dirty="0"/>
          </a:p>
          <a:p>
            <a:r>
              <a:rPr lang="en-US" dirty="0"/>
              <a:t>The current controversies regarding the </a:t>
            </a:r>
            <a:r>
              <a:rPr lang="en-US" dirty="0">
                <a:hlinkClick r:id="rId2"/>
              </a:rPr>
              <a:t>General Mining Act of 1872</a:t>
            </a:r>
            <a:r>
              <a:rPr lang="en-US" dirty="0"/>
              <a:t>, which is still the controlling law concerning mining activities, bring into focus the conflicts between mining and our rapidly increasing population. For the most part, it seems the majority of the news we hear about mining is negative. However, it is important to remember how important mining is to our civilization and standard of living. It’s interesting to reflect on how we reached our current perception of mining because, during most of our history, mining has had priority over most other activities</a:t>
            </a:r>
          </a:p>
          <a:p>
            <a:endParaRPr lang="en-US" dirty="0"/>
          </a:p>
        </p:txBody>
      </p:sp>
    </p:spTree>
    <p:extLst>
      <p:ext uri="{BB962C8B-B14F-4D97-AF65-F5344CB8AC3E}">
        <p14:creationId xmlns:p14="http://schemas.microsoft.com/office/powerpoint/2010/main" val="944789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b="1" dirty="0"/>
              <a:t>Homo Sapiens and Tools</a:t>
            </a:r>
            <a:endParaRPr lang="en-US" dirty="0"/>
          </a:p>
          <a:p>
            <a:pPr algn="just"/>
            <a:r>
              <a:rPr lang="en-US" dirty="0"/>
              <a:t>The first mining efforts involved searching for the stones most appropriate for making tools. Primary stone tools are approximately 2.6 million years old, predating even Homo Sapiens. Hence, this time tracks the use of rocks as throwing weapons around 1.9 million years ago, following soon after by digging for the best cutting stones and stone tools.</a:t>
            </a:r>
          </a:p>
          <a:p>
            <a:pPr algn="just"/>
            <a:r>
              <a:rPr lang="en-US" dirty="0"/>
              <a:t>As Homos Sapiens developed and the population grew, communities began to replace the nomadic lifestyle. Early tribes located around primary resources of food, water, and shelter were readily available. Soon after, the location of other natural resources began to have an impact on human settlement. Mined materials were probably among the first materials traded. Some tribes may have had regular access to </a:t>
            </a:r>
            <a:r>
              <a:rPr lang="en-US" dirty="0" err="1"/>
              <a:t>chert</a:t>
            </a:r>
            <a:r>
              <a:rPr lang="en-US" dirty="0"/>
              <a:t> or obsidian, highly valued for their sharp edges. Others may have had access to the best clay for making pots, bowls, or other utensils. Early trading required that humans develop more enhanced communication skills and could be considered the basis of civilization</a:t>
            </a:r>
          </a:p>
        </p:txBody>
      </p:sp>
    </p:spTree>
    <p:extLst>
      <p:ext uri="{BB962C8B-B14F-4D97-AF65-F5344CB8AC3E}">
        <p14:creationId xmlns:p14="http://schemas.microsoft.com/office/powerpoint/2010/main" val="1457811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earliest known mine for a specific mineral is coal from southern Africa, appearing worked 40,000 to 20,000 years ago. But, mining did not become a significant industry until more advanced civilizations developed 10,000 to 7,000 years ago. In early times, the only metals available were those found in a metallic state in nature. The most abundant was copper. But, gold, silver, and mercury were also found and prized. The application of fire to mined materials became a technological breakthrough and proved to be one of the critical advancements of civilization. </a:t>
            </a:r>
          </a:p>
        </p:txBody>
      </p:sp>
    </p:spTree>
    <p:extLst>
      <p:ext uri="{BB962C8B-B14F-4D97-AF65-F5344CB8AC3E}">
        <p14:creationId xmlns:p14="http://schemas.microsoft.com/office/powerpoint/2010/main" val="3265185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a:t>Smelting</a:t>
            </a:r>
            <a:endParaRPr lang="en-US" dirty="0"/>
          </a:p>
          <a:p>
            <a:r>
              <a:rPr lang="en-US" dirty="0"/>
              <a:t>The advancement of pottery technology in conjunction with experimentation and observation of the results of firing on different materials led to the development of smelting  (the extraction of metals from ore). The Egyptians and Sumerians smelted gold and silver from ore 6,000 years ago. As a result, these metals began to have a value that was transferable between people and between </a:t>
            </a:r>
            <a:r>
              <a:rPr lang="en-US" dirty="0" smtClean="0"/>
              <a:t>cultures.</a:t>
            </a:r>
          </a:p>
          <a:p>
            <a:r>
              <a:rPr lang="en-US" dirty="0"/>
              <a:t>Approximately 5,500 years ago in this history of mining, came the discovery of tin. Tin, mixed with copper, made bronze, the first alloy harder than its constituent metals.</a:t>
            </a:r>
          </a:p>
        </p:txBody>
      </p:sp>
    </p:spTree>
    <p:extLst>
      <p:ext uri="{BB962C8B-B14F-4D97-AF65-F5344CB8AC3E}">
        <p14:creationId xmlns:p14="http://schemas.microsoft.com/office/powerpoint/2010/main" val="994957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Metal working </a:t>
            </a:r>
            <a:r>
              <a:rPr lang="en-US" dirty="0"/>
              <a:t>advanced over the next few thousand years, as did the use of other mined materials</a:t>
            </a:r>
            <a:r>
              <a:rPr lang="en-US" dirty="0" smtClean="0"/>
              <a:t>:</a:t>
            </a:r>
          </a:p>
          <a:p>
            <a:r>
              <a:rPr lang="en-US" dirty="0"/>
              <a:t>Asphalt was exported from the Dead Sea area to Egypt around 4,500 years ago. Was that the first oil trade?</a:t>
            </a:r>
          </a:p>
          <a:p>
            <a:r>
              <a:rPr lang="en-US" dirty="0"/>
              <a:t>Cobalt was used to color glass;</a:t>
            </a:r>
          </a:p>
          <a:p>
            <a:r>
              <a:rPr lang="en-US" dirty="0"/>
              <a:t>Egyptian ships imported gold from southern Africa; and,</a:t>
            </a:r>
          </a:p>
          <a:p>
            <a:r>
              <a:rPr lang="en-US" dirty="0"/>
              <a:t>In </a:t>
            </a:r>
            <a:r>
              <a:rPr lang="en-US" dirty="0" err="1"/>
              <a:t>Sumeria</a:t>
            </a:r>
            <a:r>
              <a:rPr lang="en-US" dirty="0"/>
              <a:t>, metal coins begin to replace barley as legal tender</a:t>
            </a:r>
          </a:p>
          <a:p>
            <a:r>
              <a:rPr lang="en-US" dirty="0"/>
              <a:t>It is interesting to note; this is about the time of </a:t>
            </a:r>
            <a:r>
              <a:rPr lang="en-US" dirty="0">
                <a:hlinkClick r:id="rId2"/>
              </a:rPr>
              <a:t>Hammurabi’s Code</a:t>
            </a:r>
            <a:r>
              <a:rPr lang="en-US" dirty="0"/>
              <a:t>, the earliest Egyptian mummies, 2,000 before Christ, and the sprouting of the </a:t>
            </a:r>
            <a:r>
              <a:rPr lang="en-US" dirty="0">
                <a:hlinkClick r:id="rId3"/>
              </a:rPr>
              <a:t>oldest bristlecone pine</a:t>
            </a:r>
            <a:r>
              <a:rPr lang="en-US" dirty="0"/>
              <a:t> (still growing in the remote mountains of eastern California)</a:t>
            </a:r>
          </a:p>
        </p:txBody>
      </p:sp>
    </p:spTree>
    <p:extLst>
      <p:ext uri="{BB962C8B-B14F-4D97-AF65-F5344CB8AC3E}">
        <p14:creationId xmlns:p14="http://schemas.microsoft.com/office/powerpoint/2010/main" val="579646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a:t>Developing Civilizations around Mining</a:t>
            </a:r>
            <a:endParaRPr lang="en-US" dirty="0"/>
          </a:p>
          <a:p>
            <a:r>
              <a:rPr lang="en-US" dirty="0"/>
              <a:t>With the development of the Mediterranean civilization, mining became one of the most critical industries in the world. Athens grew wealthy, due to the extractions from silver mines (</a:t>
            </a:r>
            <a:r>
              <a:rPr lang="en-US" dirty="0" err="1"/>
              <a:t>Laurion</a:t>
            </a:r>
            <a:r>
              <a:rPr lang="en-US" dirty="0"/>
              <a:t> Mines). Athens then fell when Sparta wrested away control of the silver mines. People mined through systems of shafts and galleries supported by stone columns as timber became scarce in the area</a:t>
            </a:r>
            <a:r>
              <a:rPr lang="en-US" dirty="0" smtClean="0"/>
              <a:t>.</a:t>
            </a:r>
          </a:p>
          <a:p>
            <a:r>
              <a:rPr lang="en-US" dirty="0"/>
              <a:t>The growth of civilization required more and more money to finance its operations. It needed metal to create military equipment. And, the requirement of infrastructure compelled the function of the government.</a:t>
            </a:r>
          </a:p>
        </p:txBody>
      </p:sp>
    </p:spTree>
    <p:extLst>
      <p:ext uri="{BB962C8B-B14F-4D97-AF65-F5344CB8AC3E}">
        <p14:creationId xmlns:p14="http://schemas.microsoft.com/office/powerpoint/2010/main" val="1900897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b="1" dirty="0"/>
              <a:t>Mining Today</a:t>
            </a:r>
            <a:endParaRPr lang="en-US" dirty="0"/>
          </a:p>
          <a:p>
            <a:r>
              <a:rPr lang="en-US" dirty="0"/>
              <a:t>The General Mining Act of 1872 intended to and succeeded at, establishing and maintaining our present level of civilization. In fact, if humans had not put the structure in place to provide the incentive to prospectors and miners, our lives would probably be entirely different. It was our industrial might (based on mined resources) that helped win several wars. It built railroads and highways, bridges, and cities.</a:t>
            </a:r>
          </a:p>
          <a:p>
            <a:r>
              <a:rPr lang="en-US" dirty="0"/>
              <a:t>Mined resources will take us to the future. The growth of electronics has only increased the need for copper, the first metal used by humans. The construction of </a:t>
            </a:r>
            <a:r>
              <a:rPr lang="en-US" dirty="0">
                <a:hlinkClick r:id="rId2"/>
              </a:rPr>
              <a:t>green energy resources (wind, solar, geothermal)</a:t>
            </a:r>
            <a:r>
              <a:rPr lang="en-US" dirty="0"/>
              <a:t> requires extensive mined resources to provide lightweight aluminum and the special alloys necessary for new applications.</a:t>
            </a:r>
          </a:p>
          <a:p>
            <a:r>
              <a:rPr lang="en-US" dirty="0"/>
              <a:t>Ultimately, changes in the Mining Act of 1872 are necessary to make mining more compatible with our expanding population. But, we should not forget or underestimate the importance and lessons in the history of mining to the modern life we </a:t>
            </a:r>
            <a:r>
              <a:rPr lang="en-US" dirty="0" smtClean="0"/>
              <a:t>relish.</a:t>
            </a:r>
          </a:p>
        </p:txBody>
      </p:sp>
    </p:spTree>
    <p:extLst>
      <p:ext uri="{BB962C8B-B14F-4D97-AF65-F5344CB8AC3E}">
        <p14:creationId xmlns:p14="http://schemas.microsoft.com/office/powerpoint/2010/main" val="1408119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s Mining Important_">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5940" y="253013"/>
            <a:ext cx="11322754" cy="5973763"/>
          </a:xfrm>
        </p:spPr>
      </p:pic>
    </p:spTree>
    <p:extLst>
      <p:ext uri="{BB962C8B-B14F-4D97-AF65-F5344CB8AC3E}">
        <p14:creationId xmlns:p14="http://schemas.microsoft.com/office/powerpoint/2010/main" val="872849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1371</TotalTime>
  <Words>1605</Words>
  <Application>Microsoft Office PowerPoint</Application>
  <PresentationFormat>Widescreen</PresentationFormat>
  <Paragraphs>59</Paragraphs>
  <Slides>18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Outline and Growth Of Mining Geology</vt:lpstr>
      <vt:lpstr>History of Mining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Mining Industry in India - An overview</vt:lpstr>
      <vt:lpstr>Potential and Opportunity for Significant Growth of Mining in India</vt:lpstr>
      <vt:lpstr>PowerPoint Presentation</vt:lpstr>
      <vt:lpstr>Supply side potential </vt:lpstr>
      <vt:lpstr>Three Key Challenges to Growth Faced by Industry </vt:lpstr>
      <vt:lpstr>1.Regulatory challenges</vt:lpstr>
      <vt:lpstr>b. Inadequate infrastructure facilities </vt:lpstr>
      <vt:lpstr>PowerPoint Presentation</vt:lpstr>
      <vt:lpstr>c. Sustainability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 and Growth Of Mining Geology</dc:title>
  <dc:creator>DELL 3568</dc:creator>
  <cp:lastModifiedBy>DELL 3568</cp:lastModifiedBy>
  <cp:revision>18</cp:revision>
  <dcterms:created xsi:type="dcterms:W3CDTF">2021-02-10T06:35:20Z</dcterms:created>
  <dcterms:modified xsi:type="dcterms:W3CDTF">2021-03-08T05:16:51Z</dcterms:modified>
</cp:coreProperties>
</file>