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4"/>
  </p:notesMasterIdLst>
  <p:sldIdLst>
    <p:sldId id="332" r:id="rId2"/>
    <p:sldId id="265" r:id="rId3"/>
    <p:sldId id="266" r:id="rId4"/>
    <p:sldId id="267" r:id="rId5"/>
    <p:sldId id="268" r:id="rId6"/>
    <p:sldId id="269" r:id="rId7"/>
    <p:sldId id="270" r:id="rId8"/>
    <p:sldId id="272" r:id="rId9"/>
    <p:sldId id="273" r:id="rId10"/>
    <p:sldId id="274" r:id="rId11"/>
    <p:sldId id="276" r:id="rId12"/>
    <p:sldId id="278" r:id="rId13"/>
    <p:sldId id="280" r:id="rId14"/>
    <p:sldId id="281" r:id="rId15"/>
    <p:sldId id="283" r:id="rId16"/>
    <p:sldId id="331" r:id="rId17"/>
    <p:sldId id="284" r:id="rId18"/>
    <p:sldId id="285" r:id="rId19"/>
    <p:sldId id="286" r:id="rId20"/>
    <p:sldId id="287" r:id="rId21"/>
    <p:sldId id="288" r:id="rId22"/>
    <p:sldId id="289" r:id="rId23"/>
    <p:sldId id="290" r:id="rId24"/>
    <p:sldId id="291" r:id="rId25"/>
    <p:sldId id="292" r:id="rId26"/>
    <p:sldId id="294" r:id="rId27"/>
    <p:sldId id="295" r:id="rId28"/>
    <p:sldId id="298" r:id="rId29"/>
    <p:sldId id="299" r:id="rId30"/>
    <p:sldId id="301" r:id="rId31"/>
    <p:sldId id="302" r:id="rId32"/>
    <p:sldId id="303" r:id="rId33"/>
    <p:sldId id="304" r:id="rId34"/>
    <p:sldId id="305"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1" r:id="rId54"/>
    <p:sldId id="352" r:id="rId55"/>
    <p:sldId id="353" r:id="rId56"/>
    <p:sldId id="354" r:id="rId57"/>
    <p:sldId id="355" r:id="rId58"/>
    <p:sldId id="356" r:id="rId59"/>
    <p:sldId id="357" r:id="rId60"/>
    <p:sldId id="358" r:id="rId61"/>
    <p:sldId id="359" r:id="rId62"/>
    <p:sldId id="360" r:id="rId63"/>
    <p:sldId id="361" r:id="rId64"/>
    <p:sldId id="362" r:id="rId65"/>
    <p:sldId id="363" r:id="rId66"/>
    <p:sldId id="364" r:id="rId67"/>
    <p:sldId id="365" r:id="rId68"/>
    <p:sldId id="366" r:id="rId69"/>
    <p:sldId id="367" r:id="rId70"/>
    <p:sldId id="368" r:id="rId71"/>
    <p:sldId id="369" r:id="rId72"/>
    <p:sldId id="370" r:id="rId73"/>
    <p:sldId id="371" r:id="rId74"/>
    <p:sldId id="372" r:id="rId75"/>
    <p:sldId id="373" r:id="rId76"/>
    <p:sldId id="374" r:id="rId77"/>
    <p:sldId id="375" r:id="rId78"/>
    <p:sldId id="376" r:id="rId79"/>
    <p:sldId id="377" r:id="rId80"/>
    <p:sldId id="378" r:id="rId81"/>
    <p:sldId id="379" r:id="rId82"/>
    <p:sldId id="380" r:id="rId83"/>
    <p:sldId id="381" r:id="rId84"/>
    <p:sldId id="382" r:id="rId85"/>
    <p:sldId id="383" r:id="rId86"/>
    <p:sldId id="384" r:id="rId87"/>
    <p:sldId id="385" r:id="rId88"/>
    <p:sldId id="386" r:id="rId89"/>
    <p:sldId id="387" r:id="rId90"/>
    <p:sldId id="388" r:id="rId91"/>
    <p:sldId id="389" r:id="rId92"/>
    <p:sldId id="390" r:id="rId93"/>
    <p:sldId id="391" r:id="rId94"/>
    <p:sldId id="392" r:id="rId95"/>
    <p:sldId id="393" r:id="rId96"/>
    <p:sldId id="394" r:id="rId97"/>
    <p:sldId id="395" r:id="rId98"/>
    <p:sldId id="396" r:id="rId99"/>
    <p:sldId id="397" r:id="rId100"/>
    <p:sldId id="398" r:id="rId101"/>
    <p:sldId id="399" r:id="rId102"/>
    <p:sldId id="400" r:id="rId103"/>
    <p:sldId id="401" r:id="rId104"/>
    <p:sldId id="402" r:id="rId105"/>
    <p:sldId id="403" r:id="rId106"/>
    <p:sldId id="404" r:id="rId107"/>
    <p:sldId id="405" r:id="rId108"/>
    <p:sldId id="406" r:id="rId109"/>
    <p:sldId id="407" r:id="rId110"/>
    <p:sldId id="408" r:id="rId111"/>
    <p:sldId id="409" r:id="rId112"/>
    <p:sldId id="410" r:id="rId113"/>
    <p:sldId id="411" r:id="rId114"/>
    <p:sldId id="412" r:id="rId115"/>
    <p:sldId id="413" r:id="rId116"/>
    <p:sldId id="414" r:id="rId117"/>
    <p:sldId id="415" r:id="rId118"/>
    <p:sldId id="416" r:id="rId119"/>
    <p:sldId id="417" r:id="rId120"/>
    <p:sldId id="418" r:id="rId121"/>
    <p:sldId id="419" r:id="rId122"/>
    <p:sldId id="420" r:id="rId123"/>
    <p:sldId id="421" r:id="rId124"/>
    <p:sldId id="422" r:id="rId125"/>
    <p:sldId id="423" r:id="rId126"/>
    <p:sldId id="424" r:id="rId127"/>
    <p:sldId id="425" r:id="rId128"/>
    <p:sldId id="426" r:id="rId129"/>
    <p:sldId id="427" r:id="rId130"/>
    <p:sldId id="428" r:id="rId131"/>
    <p:sldId id="429" r:id="rId132"/>
    <p:sldId id="430" r:id="rId133"/>
    <p:sldId id="431" r:id="rId134"/>
    <p:sldId id="432" r:id="rId135"/>
    <p:sldId id="433" r:id="rId136"/>
    <p:sldId id="434" r:id="rId137"/>
    <p:sldId id="435" r:id="rId138"/>
    <p:sldId id="436" r:id="rId139"/>
    <p:sldId id="437" r:id="rId140"/>
    <p:sldId id="438" r:id="rId141"/>
    <p:sldId id="439" r:id="rId142"/>
    <p:sldId id="440" r:id="rId143"/>
    <p:sldId id="441" r:id="rId144"/>
    <p:sldId id="442" r:id="rId145"/>
    <p:sldId id="443" r:id="rId146"/>
    <p:sldId id="444" r:id="rId147"/>
    <p:sldId id="445" r:id="rId148"/>
    <p:sldId id="446" r:id="rId149"/>
    <p:sldId id="447" r:id="rId150"/>
    <p:sldId id="448" r:id="rId151"/>
    <p:sldId id="449" r:id="rId152"/>
    <p:sldId id="450" r:id="rId153"/>
    <p:sldId id="451" r:id="rId154"/>
    <p:sldId id="452" r:id="rId155"/>
    <p:sldId id="453" r:id="rId156"/>
    <p:sldId id="454" r:id="rId157"/>
    <p:sldId id="455" r:id="rId158"/>
    <p:sldId id="456" r:id="rId159"/>
    <p:sldId id="457" r:id="rId160"/>
    <p:sldId id="458" r:id="rId161"/>
    <p:sldId id="459" r:id="rId162"/>
    <p:sldId id="460" r:id="rId163"/>
    <p:sldId id="461" r:id="rId164"/>
    <p:sldId id="462" r:id="rId165"/>
    <p:sldId id="463" r:id="rId166"/>
    <p:sldId id="464" r:id="rId167"/>
    <p:sldId id="465" r:id="rId168"/>
    <p:sldId id="466" r:id="rId169"/>
    <p:sldId id="467" r:id="rId170"/>
    <p:sldId id="468" r:id="rId171"/>
    <p:sldId id="469" r:id="rId172"/>
    <p:sldId id="470" r:id="rId173"/>
    <p:sldId id="471" r:id="rId174"/>
    <p:sldId id="472" r:id="rId175"/>
    <p:sldId id="473" r:id="rId176"/>
    <p:sldId id="474" r:id="rId177"/>
    <p:sldId id="475" r:id="rId178"/>
    <p:sldId id="476" r:id="rId179"/>
    <p:sldId id="477" r:id="rId180"/>
    <p:sldId id="478" r:id="rId181"/>
    <p:sldId id="479" r:id="rId182"/>
    <p:sldId id="480" r:id="rId1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1310" y="67"/>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EAB5E-5485-4621-8284-D8DD375EDED8}" type="datetimeFigureOut">
              <a:rPr lang="en-IN" smtClean="0"/>
              <a:t>25-04-2021</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8188B8-DED4-40C5-94C2-F72143A6439F}" type="slidenum">
              <a:rPr lang="en-IN" smtClean="0"/>
              <a:t>‹#›</a:t>
            </a:fld>
            <a:endParaRPr lang="en-IN"/>
          </a:p>
        </p:txBody>
      </p:sp>
    </p:spTree>
    <p:extLst>
      <p:ext uri="{BB962C8B-B14F-4D97-AF65-F5344CB8AC3E}">
        <p14:creationId xmlns:p14="http://schemas.microsoft.com/office/powerpoint/2010/main" val="176473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0A9A88-BAE2-4CFB-81D4-F83664AB0E44}" type="slidenum">
              <a:rPr lang="en-US" smtClean="0"/>
              <a:pPr/>
              <a:t>46</a:t>
            </a:fld>
            <a:endParaRPr lang="en-US"/>
          </a:p>
        </p:txBody>
      </p:sp>
    </p:spTree>
    <p:extLst>
      <p:ext uri="{BB962C8B-B14F-4D97-AF65-F5344CB8AC3E}">
        <p14:creationId xmlns:p14="http://schemas.microsoft.com/office/powerpoint/2010/main" val="236369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5D88D3-70D8-4604-9BDF-84073EB54356}" type="slidenum">
              <a:rPr lang="en-US" smtClean="0"/>
              <a:pPr/>
              <a:t>170</a:t>
            </a:fld>
            <a:endParaRPr lang="en-US"/>
          </a:p>
        </p:txBody>
      </p:sp>
    </p:spTree>
    <p:extLst>
      <p:ext uri="{BB962C8B-B14F-4D97-AF65-F5344CB8AC3E}">
        <p14:creationId xmlns:p14="http://schemas.microsoft.com/office/powerpoint/2010/main" val="3428908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1EA3D4-DBB1-4B5A-B1D6-679ABF330979}" type="datetimeFigureOut">
              <a:rPr lang="en-US" smtClean="0">
                <a:solidFill>
                  <a:prstClr val="black">
                    <a:tint val="75000"/>
                  </a:prstClr>
                </a:solidFill>
              </a:rPr>
              <a:pPr/>
              <a:t>4/25/2021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A055A8-3C7E-450E-A159-2FBE67C7E4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889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1EA3D4-DBB1-4B5A-B1D6-679ABF330979}" type="datetimeFigureOut">
              <a:rPr lang="en-US" smtClean="0">
                <a:solidFill>
                  <a:prstClr val="black">
                    <a:tint val="75000"/>
                  </a:prstClr>
                </a:solidFill>
              </a:rPr>
              <a:pPr/>
              <a:t>4/25/2021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A055A8-3C7E-450E-A159-2FBE67C7E4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327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1EA3D4-DBB1-4B5A-B1D6-679ABF330979}" type="datetimeFigureOut">
              <a:rPr lang="en-US" smtClean="0">
                <a:solidFill>
                  <a:prstClr val="black">
                    <a:tint val="75000"/>
                  </a:prstClr>
                </a:solidFill>
              </a:rPr>
              <a:pPr/>
              <a:t>4/25/2021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A055A8-3C7E-450E-A159-2FBE67C7E4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812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1EA3D4-DBB1-4B5A-B1D6-679ABF330979}" type="datetimeFigureOut">
              <a:rPr lang="en-US" smtClean="0">
                <a:solidFill>
                  <a:prstClr val="black">
                    <a:tint val="75000"/>
                  </a:prstClr>
                </a:solidFill>
              </a:rPr>
              <a:pPr/>
              <a:t>4/25/2021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A055A8-3C7E-450E-A159-2FBE67C7E4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909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1EA3D4-DBB1-4B5A-B1D6-679ABF330979}" type="datetimeFigureOut">
              <a:rPr lang="en-US" smtClean="0">
                <a:solidFill>
                  <a:prstClr val="black">
                    <a:tint val="75000"/>
                  </a:prstClr>
                </a:solidFill>
              </a:rPr>
              <a:pPr/>
              <a:t>4/25/2021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A055A8-3C7E-450E-A159-2FBE67C7E4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020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1EA3D4-DBB1-4B5A-B1D6-679ABF330979}" type="datetimeFigureOut">
              <a:rPr lang="en-US" smtClean="0">
                <a:solidFill>
                  <a:prstClr val="black">
                    <a:tint val="75000"/>
                  </a:prstClr>
                </a:solidFill>
              </a:rPr>
              <a:pPr/>
              <a:t>4/25/2021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A055A8-3C7E-450E-A159-2FBE67C7E4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709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1EA3D4-DBB1-4B5A-B1D6-679ABF330979}" type="datetimeFigureOut">
              <a:rPr lang="en-US" smtClean="0">
                <a:solidFill>
                  <a:prstClr val="black">
                    <a:tint val="75000"/>
                  </a:prstClr>
                </a:solidFill>
              </a:rPr>
              <a:pPr/>
              <a:t>4/25/2021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A055A8-3C7E-450E-A159-2FBE67C7E4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033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1EA3D4-DBB1-4B5A-B1D6-679ABF330979}" type="datetimeFigureOut">
              <a:rPr lang="en-US" smtClean="0">
                <a:solidFill>
                  <a:prstClr val="black">
                    <a:tint val="75000"/>
                  </a:prstClr>
                </a:solidFill>
              </a:rPr>
              <a:pPr/>
              <a:t>4/25/2021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A055A8-3C7E-450E-A159-2FBE67C7E4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756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1EA3D4-DBB1-4B5A-B1D6-679ABF330979}" type="datetimeFigureOut">
              <a:rPr lang="en-US" smtClean="0">
                <a:solidFill>
                  <a:prstClr val="black">
                    <a:tint val="75000"/>
                  </a:prstClr>
                </a:solidFill>
              </a:rPr>
              <a:pPr/>
              <a:t>4/25/2021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A055A8-3C7E-450E-A159-2FBE67C7E4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296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1EA3D4-DBB1-4B5A-B1D6-679ABF330979}" type="datetimeFigureOut">
              <a:rPr lang="en-US" smtClean="0">
                <a:solidFill>
                  <a:prstClr val="black">
                    <a:tint val="75000"/>
                  </a:prstClr>
                </a:solidFill>
              </a:rPr>
              <a:pPr/>
              <a:t>4/25/2021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A055A8-3C7E-450E-A159-2FBE67C7E4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958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1EA3D4-DBB1-4B5A-B1D6-679ABF330979}" type="datetimeFigureOut">
              <a:rPr lang="en-US" smtClean="0">
                <a:solidFill>
                  <a:prstClr val="black">
                    <a:tint val="75000"/>
                  </a:prstClr>
                </a:solidFill>
              </a:rPr>
              <a:pPr/>
              <a:t>4/25/2021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A055A8-3C7E-450E-A159-2FBE67C7E4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59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1EA3D4-DBB1-4B5A-B1D6-679ABF330979}" type="datetimeFigureOut">
              <a:rPr lang="en-US" smtClean="0">
                <a:solidFill>
                  <a:prstClr val="black">
                    <a:tint val="75000"/>
                  </a:prstClr>
                </a:solidFill>
              </a:rPr>
              <a:pPr/>
              <a:t>4/25/2021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055A8-3C7E-450E-A159-2FBE67C7E4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0712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53.jpeg"/></Relationships>
</file>

<file path=ppt/slides/_rels/slide17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60.jpe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63.jpe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20" y="1956789"/>
            <a:ext cx="8229600" cy="1143000"/>
          </a:xfrm>
        </p:spPr>
        <p:txBody>
          <a:bodyPr>
            <a:normAutofit/>
          </a:bodyPr>
          <a:lstStyle/>
          <a:p>
            <a:r>
              <a:rPr lang="hi-IN" sz="6000" dirty="0"/>
              <a:t>राजस्थानी  शैली</a:t>
            </a:r>
            <a:endParaRPr lang="en-IN" sz="6000" dirty="0"/>
          </a:p>
        </p:txBody>
      </p:sp>
    </p:spTree>
    <p:extLst>
      <p:ext uri="{BB962C8B-B14F-4D97-AF65-F5344CB8AC3E}">
        <p14:creationId xmlns:p14="http://schemas.microsoft.com/office/powerpoint/2010/main" val="1083219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NDIAN ART\rajpoot-rajasthani\mewar\10.JPG"/>
          <p:cNvPicPr>
            <a:picLocks noChangeAspect="1" noChangeArrowheads="1"/>
          </p:cNvPicPr>
          <p:nvPr/>
        </p:nvPicPr>
        <p:blipFill>
          <a:blip r:embed="rId2" cstate="print"/>
          <a:srcRect/>
          <a:stretch>
            <a:fillRect/>
          </a:stretch>
        </p:blipFill>
        <p:spPr bwMode="auto">
          <a:xfrm>
            <a:off x="838200" y="533400"/>
            <a:ext cx="7370667" cy="5647741"/>
          </a:xfrm>
          <a:prstGeom prst="rect">
            <a:avLst/>
          </a:prstGeom>
          <a:noFill/>
        </p:spPr>
      </p:pic>
    </p:spTree>
    <p:extLst>
      <p:ext uri="{BB962C8B-B14F-4D97-AF65-F5344CB8AC3E}">
        <p14:creationId xmlns:p14="http://schemas.microsoft.com/office/powerpoint/2010/main" val="389620809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hi-IN" dirty="0" smtClean="0">
                <a:solidFill>
                  <a:srgbClr val="C00000"/>
                </a:solidFill>
              </a:rPr>
              <a:t>कोटा</a:t>
            </a:r>
            <a:r>
              <a:rPr lang="en-US" dirty="0" smtClean="0">
                <a:solidFill>
                  <a:srgbClr val="C00000"/>
                </a:solidFill>
              </a:rPr>
              <a:t> </a:t>
            </a:r>
            <a:r>
              <a:rPr lang="hi-IN" dirty="0" smtClean="0">
                <a:solidFill>
                  <a:srgbClr val="C00000"/>
                </a:solidFill>
              </a:rPr>
              <a:t>शैली</a:t>
            </a:r>
            <a:endParaRPr lang="en-US" dirty="0">
              <a:solidFill>
                <a:srgbClr val="C00000"/>
              </a:solidFill>
            </a:endParaRPr>
          </a:p>
        </p:txBody>
      </p:sp>
      <p:sp>
        <p:nvSpPr>
          <p:cNvPr id="3" name="Rectangle 2"/>
          <p:cNvSpPr/>
          <p:nvPr/>
        </p:nvSpPr>
        <p:spPr>
          <a:xfrm>
            <a:off x="381000" y="764024"/>
            <a:ext cx="8458200" cy="4708981"/>
          </a:xfrm>
          <a:prstGeom prst="rect">
            <a:avLst/>
          </a:prstGeom>
        </p:spPr>
        <p:txBody>
          <a:bodyPr wrap="square">
            <a:spAutoFit/>
          </a:bodyPr>
          <a:lstStyle/>
          <a:p>
            <a:pPr>
              <a:lnSpc>
                <a:spcPct val="150000"/>
              </a:lnSpc>
              <a:buFont typeface="Arial" pitchFamily="34" charset="0"/>
              <a:buChar char="•"/>
            </a:pPr>
            <a:r>
              <a:rPr lang="hi-IN" sz="2000" dirty="0"/>
              <a:t>सन् 1624ई. से पहले कोटा हाडोती राज्य के अधीन आता था जिसकी राजधानी बूँदी थी. कालांतर इसे अलग राज्य की मान्यता प्राप्त </a:t>
            </a:r>
            <a:r>
              <a:rPr lang="hi-IN" sz="2000" dirty="0" smtClean="0"/>
              <a:t>हुई</a:t>
            </a:r>
            <a:r>
              <a:rPr lang="en-IN" sz="2000" dirty="0" smtClean="0"/>
              <a:t> </a:t>
            </a:r>
            <a:r>
              <a:rPr lang="hi-IN" sz="2000" dirty="0"/>
              <a:t>परिणामस्वरूप राजनीतिक </a:t>
            </a:r>
            <a:r>
              <a:rPr lang="hi-IN" sz="2000" dirty="0" smtClean="0"/>
              <a:t>स्वतंत्रता से नवीन शैली का आरम्भ होता है।</a:t>
            </a:r>
            <a:endParaRPr lang="en-IN" sz="2000" dirty="0" smtClean="0"/>
          </a:p>
          <a:p>
            <a:endParaRPr lang="en-US" sz="2000" dirty="0" smtClean="0">
              <a:solidFill>
                <a:srgbClr val="FF0000"/>
              </a:solidFill>
            </a:endParaRPr>
          </a:p>
          <a:p>
            <a:pPr algn="just">
              <a:lnSpc>
                <a:spcPct val="150000"/>
              </a:lnSpc>
              <a:buFont typeface="Arial" pitchFamily="34" charset="0"/>
              <a:buChar char="•"/>
            </a:pPr>
            <a:r>
              <a:rPr lang="hi-IN" sz="2000" dirty="0"/>
              <a:t>राव भीम सिंह प्रथम (1707-1720 ई.) जो एक कृष्ण भक्त शासक थे जिन्होनें वल्लभ संप्रदाय मे दीक्षा ली थी परिणामस्वरूप </a:t>
            </a:r>
            <a:r>
              <a:rPr lang="hi-IN" sz="2000" dirty="0" smtClean="0"/>
              <a:t>18 </a:t>
            </a:r>
            <a:r>
              <a:rPr lang="hi-IN" sz="2000" dirty="0"/>
              <a:t>वीं शती में  वल्लभ सम्प्रदाय का प्रभाव रहा जिससे, राधा कृष्ण का अंकन विशेष रुप से हुआ। परन्तु कोटा शैली अपनी स्वतंत्र अस्तित्व न रखकर बूंदी शैली का ही अनुकरण करती है। </a:t>
            </a:r>
            <a:endParaRPr lang="en-IN" sz="2000" dirty="0" smtClean="0"/>
          </a:p>
          <a:p>
            <a:pPr algn="just"/>
            <a:endParaRPr lang="hi-IN" sz="2000" dirty="0">
              <a:solidFill>
                <a:srgbClr val="FF0000"/>
              </a:solidFill>
            </a:endParaRPr>
          </a:p>
          <a:p>
            <a:endParaRPr lang="hi-IN" sz="2000" dirty="0">
              <a:solidFill>
                <a:srgbClr val="FF0000"/>
              </a:solidFill>
            </a:endParaRPr>
          </a:p>
        </p:txBody>
      </p:sp>
    </p:spTree>
    <p:extLst>
      <p:ext uri="{BB962C8B-B14F-4D97-AF65-F5344CB8AC3E}">
        <p14:creationId xmlns:p14="http://schemas.microsoft.com/office/powerpoint/2010/main" val="23279577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57200"/>
            <a:ext cx="8763000" cy="3323987"/>
          </a:xfrm>
          <a:prstGeom prst="rect">
            <a:avLst/>
          </a:prstGeom>
        </p:spPr>
        <p:txBody>
          <a:bodyPr wrap="square">
            <a:spAutoFit/>
          </a:bodyPr>
          <a:lstStyle/>
          <a:p>
            <a:pPr>
              <a:lnSpc>
                <a:spcPct val="150000"/>
              </a:lnSpc>
              <a:buFont typeface="Arial" pitchFamily="34" charset="0"/>
              <a:buChar char="•"/>
            </a:pPr>
            <a:r>
              <a:rPr lang="en-US" sz="2000" dirty="0" smtClean="0"/>
              <a:t> </a:t>
            </a:r>
            <a:r>
              <a:rPr lang="hi-IN" sz="2000" dirty="0"/>
              <a:t>कोटा के कला प्रेमी शासक उम्मेद सिंह (</a:t>
            </a:r>
            <a:r>
              <a:rPr lang="en-US" sz="2000" dirty="0"/>
              <a:t>1771</a:t>
            </a:r>
            <a:r>
              <a:rPr lang="hi-IN" sz="2000" dirty="0"/>
              <a:t>-</a:t>
            </a:r>
            <a:r>
              <a:rPr lang="en-US" sz="2000" dirty="0"/>
              <a:t>1820</a:t>
            </a:r>
            <a:r>
              <a:rPr lang="hi-IN" sz="2000" dirty="0"/>
              <a:t>) की शिकार में अत्यधिक रुचि थी अत: उसके काल में शिकार से सम्बद्ध चित्र अधिक निर्मित हुए। </a:t>
            </a:r>
            <a:endParaRPr lang="en-US" sz="2000" dirty="0"/>
          </a:p>
          <a:p>
            <a:pPr>
              <a:lnSpc>
                <a:spcPct val="150000"/>
              </a:lnSpc>
            </a:pPr>
            <a:endParaRPr lang="en-US" sz="2000" dirty="0" smtClean="0">
              <a:solidFill>
                <a:srgbClr val="C00000"/>
              </a:solidFill>
            </a:endParaRPr>
          </a:p>
          <a:p>
            <a:pPr>
              <a:lnSpc>
                <a:spcPct val="150000"/>
              </a:lnSpc>
              <a:buFont typeface="Arial" pitchFamily="34" charset="0"/>
              <a:buChar char="•"/>
            </a:pPr>
            <a:endParaRPr lang="en-US" sz="2000" dirty="0">
              <a:solidFill>
                <a:srgbClr val="C00000"/>
              </a:solidFill>
            </a:endParaRPr>
          </a:p>
          <a:p>
            <a:pPr>
              <a:lnSpc>
                <a:spcPct val="150000"/>
              </a:lnSpc>
              <a:buFont typeface="Arial" pitchFamily="34" charset="0"/>
              <a:buChar char="•"/>
            </a:pPr>
            <a:r>
              <a:rPr lang="en-US" sz="2000" dirty="0"/>
              <a:t> </a:t>
            </a:r>
            <a:r>
              <a:rPr lang="hi-IN" sz="2000" dirty="0"/>
              <a:t>आक्रामक चीता व राजा उम्मेद सिंह का शिकार करते हुए चित्र बहुत सजीव है। चित्रों में प्रकृति की सधनता जंगल का भयावह दृश्य उपस्थित करती है। कोटा के उत्तम चित्र देवताजी की हवेली, झालाजी की हवेली व राजमहल से प्राप्त होते हैं</a:t>
            </a:r>
            <a:r>
              <a:rPr lang="hi-IN" sz="2000" dirty="0" smtClean="0"/>
              <a:t>।</a:t>
            </a:r>
            <a:endParaRPr lang="en-IN" sz="2000" dirty="0" smtClean="0"/>
          </a:p>
        </p:txBody>
      </p:sp>
    </p:spTree>
    <p:extLst>
      <p:ext uri="{BB962C8B-B14F-4D97-AF65-F5344CB8AC3E}">
        <p14:creationId xmlns:p14="http://schemas.microsoft.com/office/powerpoint/2010/main" val="14832550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14400" y="703193"/>
            <a:ext cx="6705600" cy="403569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952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3200" b="0" i="0" u="none" strike="noStrike" cap="none" normalizeH="0" baseline="0" dirty="0" smtClean="0">
                <a:ln>
                  <a:noFill/>
                </a:ln>
                <a:effectLst/>
                <a:latin typeface="Adobe Devanagari" panose="02040503050201020203" pitchFamily="18" charset="0"/>
                <a:cs typeface="Adobe Devanagari" panose="02040503050201020203" pitchFamily="18" charset="0"/>
              </a:rPr>
              <a:t>प्रमुख चित्रकार</a:t>
            </a:r>
            <a:r>
              <a:rPr lang="en-IN" sz="3200" dirty="0">
                <a:latin typeface="Adobe Devanagari" panose="02040503050201020203" pitchFamily="18" charset="0"/>
                <a:cs typeface="Adobe Devanagari" panose="02040503050201020203" pitchFamily="18" charset="0"/>
              </a:rPr>
              <a:t> </a:t>
            </a:r>
            <a:r>
              <a:rPr lang="en-IN" sz="3200" dirty="0" smtClean="0">
                <a:latin typeface="Adobe Devanagari" panose="02040503050201020203" pitchFamily="18" charset="0"/>
                <a:cs typeface="Adobe Devanagari" panose="02040503050201020203" pitchFamily="18" charset="0"/>
              </a:rPr>
              <a:t>  </a:t>
            </a:r>
            <a:r>
              <a:rPr kumimoji="0" lang="en-IN" sz="3200" b="0" i="0" u="none" strike="noStrike" cap="none" normalizeH="0" baseline="0" dirty="0" smtClean="0">
                <a:ln>
                  <a:noFill/>
                </a:ln>
                <a:solidFill>
                  <a:srgbClr val="FF0000"/>
                </a:solidFill>
                <a:effectLst/>
                <a:latin typeface="Adobe Devanagari" panose="02040503050201020203" pitchFamily="18" charset="0"/>
                <a:cs typeface="Adobe Devanagari" panose="02040503050201020203" pitchFamily="18" charset="0"/>
              </a:rPr>
              <a:t>Important Artists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IN" sz="3200" b="0" i="0" u="none" strike="noStrike" cap="none" normalizeH="0" baseline="0" dirty="0" smtClean="0">
                <a:ln>
                  <a:noFill/>
                </a:ln>
                <a:solidFill>
                  <a:srgbClr val="FF0000"/>
                </a:solidFill>
                <a:effectLst/>
                <a:latin typeface="Adobe Devanagari" panose="02040503050201020203" pitchFamily="18" charset="0"/>
                <a:cs typeface="Adobe Devanagari" panose="02040503050201020203" pitchFamily="18" charset="0"/>
              </a:rPr>
              <a:t> </a:t>
            </a:r>
            <a:endParaRPr kumimoji="0" lang="en-US" sz="1100" b="0" i="0" u="none" strike="noStrike" cap="none" normalizeH="0" baseline="0" dirty="0" smtClean="0">
              <a:ln>
                <a:noFill/>
              </a:ln>
              <a:solidFill>
                <a:srgbClr val="FF0000"/>
              </a:solidFill>
              <a:effectLst/>
              <a:latin typeface="Oswald"/>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hi-IN" sz="3200" b="0" i="0" u="none" strike="noStrike" cap="none" normalizeH="0" baseline="0" dirty="0" smtClean="0">
                <a:ln>
                  <a:noFill/>
                </a:ln>
                <a:effectLst/>
                <a:latin typeface="Adobe Devanagari" panose="02040503050201020203" pitchFamily="18" charset="0"/>
                <a:cs typeface="Adobe Devanagari" panose="02040503050201020203" pitchFamily="18" charset="0"/>
              </a:rPr>
              <a:t>गोविन्द</a:t>
            </a:r>
            <a:r>
              <a:rPr kumimoji="0" lang="en-IN" sz="3200" b="0" i="0" u="none" strike="noStrike" cap="none" normalizeH="0" baseline="0" dirty="0" smtClean="0">
                <a:ln>
                  <a:noFill/>
                </a:ln>
                <a:effectLst/>
                <a:latin typeface="Adobe Devanagari" panose="02040503050201020203" pitchFamily="18" charset="0"/>
                <a:cs typeface="Adobe Devanagari" panose="02040503050201020203" pitchFamily="18" charset="0"/>
              </a:rPr>
              <a:t> </a:t>
            </a:r>
            <a:r>
              <a:rPr kumimoji="0" lang="en-IN" sz="3200" b="0" i="0" u="none" strike="noStrike" cap="none" normalizeH="0" baseline="0" dirty="0" err="1" smtClean="0">
                <a:ln>
                  <a:noFill/>
                </a:ln>
                <a:solidFill>
                  <a:srgbClr val="FF0000"/>
                </a:solidFill>
                <a:effectLst/>
                <a:latin typeface="Adobe Devanagari" panose="02040503050201020203" pitchFamily="18" charset="0"/>
                <a:cs typeface="Adobe Devanagari" panose="02040503050201020203" pitchFamily="18" charset="0"/>
              </a:rPr>
              <a:t>Govind</a:t>
            </a:r>
            <a:endParaRPr kumimoji="0" lang="en-US" sz="1050" b="0" i="0" u="none" strike="noStrike" cap="none" normalizeH="0" baseline="0" dirty="0" smtClean="0">
              <a:ln>
                <a:noFill/>
              </a:ln>
              <a:solidFill>
                <a:srgbClr val="FF0000"/>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hi-IN" sz="3200" b="0" i="0" u="none" strike="noStrike" cap="none" normalizeH="0" baseline="0" dirty="0" smtClean="0">
                <a:ln>
                  <a:noFill/>
                </a:ln>
                <a:effectLst/>
                <a:latin typeface="Adobe Devanagari" panose="02040503050201020203" pitchFamily="18" charset="0"/>
                <a:cs typeface="Adobe Devanagari" panose="02040503050201020203" pitchFamily="18" charset="0"/>
              </a:rPr>
              <a:t>लालचंद</a:t>
            </a:r>
            <a:r>
              <a:rPr kumimoji="0" lang="en-IN" sz="3200" b="0" i="0" u="none" strike="noStrike" cap="none" normalizeH="0" baseline="0" dirty="0" smtClean="0">
                <a:ln>
                  <a:noFill/>
                </a:ln>
                <a:effectLst/>
                <a:latin typeface="Adobe Devanagari" panose="02040503050201020203" pitchFamily="18" charset="0"/>
                <a:cs typeface="Adobe Devanagari" panose="02040503050201020203" pitchFamily="18" charset="0"/>
              </a:rPr>
              <a:t> </a:t>
            </a:r>
            <a:r>
              <a:rPr kumimoji="0" lang="en-IN" sz="3200" b="0" i="0" u="none" strike="noStrike" cap="none" normalizeH="0" baseline="0" dirty="0" err="1" smtClean="0">
                <a:ln>
                  <a:noFill/>
                </a:ln>
                <a:solidFill>
                  <a:srgbClr val="FF0000"/>
                </a:solidFill>
                <a:effectLst/>
                <a:latin typeface="Adobe Devanagari" panose="02040503050201020203" pitchFamily="18" charset="0"/>
                <a:cs typeface="Adobe Devanagari" panose="02040503050201020203" pitchFamily="18" charset="0"/>
              </a:rPr>
              <a:t>Lal</a:t>
            </a:r>
            <a:r>
              <a:rPr kumimoji="0" lang="en-IN" sz="3200" b="0" i="0" u="none" strike="noStrike" cap="none" normalizeH="0" baseline="0" dirty="0" smtClean="0">
                <a:ln>
                  <a:noFill/>
                </a:ln>
                <a:solidFill>
                  <a:srgbClr val="FF0000"/>
                </a:solidFill>
                <a:effectLst/>
                <a:latin typeface="Adobe Devanagari" panose="02040503050201020203" pitchFamily="18" charset="0"/>
                <a:cs typeface="Adobe Devanagari" panose="02040503050201020203" pitchFamily="18" charset="0"/>
              </a:rPr>
              <a:t> Chand</a:t>
            </a:r>
            <a:endParaRPr kumimoji="0" lang="en-US" sz="1050" b="0" i="0" u="none" strike="noStrike" cap="none" normalizeH="0" baseline="0" dirty="0" smtClean="0">
              <a:ln>
                <a:noFill/>
              </a:ln>
              <a:solidFill>
                <a:srgbClr val="FF0000"/>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hi-IN" sz="3200" b="0" i="0" u="none" strike="noStrike" cap="none" normalizeH="0" baseline="0" dirty="0" smtClean="0">
                <a:ln>
                  <a:noFill/>
                </a:ln>
                <a:effectLst/>
                <a:latin typeface="Adobe Devanagari" panose="02040503050201020203" pitchFamily="18" charset="0"/>
                <a:cs typeface="Adobe Devanagari" panose="02040503050201020203" pitchFamily="18" charset="0"/>
              </a:rPr>
              <a:t>रघुनाथ दास</a:t>
            </a:r>
            <a:r>
              <a:rPr kumimoji="0" lang="en-IN" sz="3200" b="0" i="0" u="none" strike="noStrike" cap="none" normalizeH="0" baseline="0" dirty="0" smtClean="0">
                <a:ln>
                  <a:noFill/>
                </a:ln>
                <a:effectLst/>
                <a:latin typeface="Adobe Devanagari" panose="02040503050201020203" pitchFamily="18" charset="0"/>
                <a:cs typeface="Adobe Devanagari" panose="02040503050201020203" pitchFamily="18" charset="0"/>
              </a:rPr>
              <a:t> </a:t>
            </a:r>
            <a:r>
              <a:rPr kumimoji="0" lang="en-IN" sz="3200" b="0" i="0" u="none" strike="noStrike" cap="none" normalizeH="0" baseline="0" dirty="0" err="1" smtClean="0">
                <a:ln>
                  <a:noFill/>
                </a:ln>
                <a:solidFill>
                  <a:srgbClr val="FF0000"/>
                </a:solidFill>
                <a:effectLst/>
                <a:latin typeface="Adobe Devanagari" panose="02040503050201020203" pitchFamily="18" charset="0"/>
                <a:cs typeface="Adobe Devanagari" panose="02040503050201020203" pitchFamily="18" charset="0"/>
              </a:rPr>
              <a:t>Raghunath</a:t>
            </a:r>
            <a:r>
              <a:rPr kumimoji="0" lang="en-IN" sz="3200" b="0" i="0" u="none" strike="noStrike" cap="none" normalizeH="0" baseline="0" dirty="0" smtClean="0">
                <a:ln>
                  <a:noFill/>
                </a:ln>
                <a:solidFill>
                  <a:srgbClr val="FF0000"/>
                </a:solidFill>
                <a:effectLst/>
                <a:latin typeface="Adobe Devanagari" panose="02040503050201020203" pitchFamily="18" charset="0"/>
                <a:cs typeface="Adobe Devanagari" panose="02040503050201020203" pitchFamily="18" charset="0"/>
              </a:rPr>
              <a:t> Das</a:t>
            </a:r>
            <a:endParaRPr kumimoji="0" lang="en-US" sz="1050" b="0" i="0" u="none" strike="noStrike" cap="none" normalizeH="0" baseline="0" dirty="0" smtClean="0">
              <a:ln>
                <a:noFill/>
              </a:ln>
              <a:solidFill>
                <a:srgbClr val="FF0000"/>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hi-IN" sz="3200" b="0" i="0" u="none" strike="noStrike" cap="none" normalizeH="0" baseline="0" dirty="0" smtClean="0">
                <a:ln>
                  <a:noFill/>
                </a:ln>
                <a:effectLst/>
                <a:latin typeface="Adobe Devanagari" panose="02040503050201020203" pitchFamily="18" charset="0"/>
                <a:cs typeface="Adobe Devanagari" panose="02040503050201020203" pitchFamily="18" charset="0"/>
              </a:rPr>
              <a:t>लक्ष्मी नारायण</a:t>
            </a:r>
            <a:r>
              <a:rPr kumimoji="0" lang="en-IN" sz="3200" b="0" i="0" u="none" strike="noStrike" cap="none" normalizeH="0" baseline="0" dirty="0" smtClean="0">
                <a:ln>
                  <a:noFill/>
                </a:ln>
                <a:effectLst/>
                <a:latin typeface="Adobe Devanagari" panose="02040503050201020203" pitchFamily="18" charset="0"/>
                <a:cs typeface="Adobe Devanagari" panose="02040503050201020203" pitchFamily="18" charset="0"/>
              </a:rPr>
              <a:t> </a:t>
            </a:r>
            <a:r>
              <a:rPr kumimoji="0" lang="en-IN" sz="3200" b="0" i="0" u="none" strike="noStrike" cap="none" normalizeH="0" baseline="0" dirty="0" smtClean="0">
                <a:ln>
                  <a:noFill/>
                </a:ln>
                <a:solidFill>
                  <a:srgbClr val="FF0000"/>
                </a:solidFill>
                <a:effectLst/>
                <a:latin typeface="Adobe Devanagari" panose="02040503050201020203" pitchFamily="18" charset="0"/>
                <a:cs typeface="Adobe Devanagari" panose="02040503050201020203" pitchFamily="18" charset="0"/>
              </a:rPr>
              <a:t>Lakshmi</a:t>
            </a:r>
            <a:r>
              <a:rPr kumimoji="0" lang="en-IN" sz="3200" b="0" i="0" u="none" strike="noStrike" cap="none" normalizeH="0" dirty="0" smtClean="0">
                <a:ln>
                  <a:noFill/>
                </a:ln>
                <a:solidFill>
                  <a:srgbClr val="FF0000"/>
                </a:solidFill>
                <a:effectLst/>
                <a:latin typeface="Adobe Devanagari" panose="02040503050201020203" pitchFamily="18" charset="0"/>
                <a:cs typeface="Adobe Devanagari" panose="02040503050201020203" pitchFamily="18" charset="0"/>
              </a:rPr>
              <a:t> Narayan</a:t>
            </a:r>
            <a:endParaRPr kumimoji="0" lang="hi-IN" sz="3600" b="0" i="0" u="none" strike="noStrike" cap="none" normalizeH="0" baseline="0" dirty="0" smtClean="0">
              <a:ln>
                <a:noFill/>
              </a:ln>
              <a:solidFill>
                <a:srgbClr val="FF0000"/>
              </a:solidFill>
              <a:effectLst/>
            </a:endParaRPr>
          </a:p>
        </p:txBody>
      </p:sp>
    </p:spTree>
    <p:extLst>
      <p:ext uri="{BB962C8B-B14F-4D97-AF65-F5344CB8AC3E}">
        <p14:creationId xmlns:p14="http://schemas.microsoft.com/office/powerpoint/2010/main" val="7328588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c/cf/Map_rajasthan_dist_7_div.png"/>
          <p:cNvPicPr>
            <a:picLocks noChangeAspect="1" noChangeArrowheads="1"/>
          </p:cNvPicPr>
          <p:nvPr/>
        </p:nvPicPr>
        <p:blipFill>
          <a:blip r:embed="rId2" cstate="print"/>
          <a:srcRect/>
          <a:stretch>
            <a:fillRect/>
          </a:stretch>
        </p:blipFill>
        <p:spPr bwMode="auto">
          <a:xfrm>
            <a:off x="1371600" y="457200"/>
            <a:ext cx="6361359" cy="5791200"/>
          </a:xfrm>
          <a:prstGeom prst="rect">
            <a:avLst/>
          </a:prstGeom>
          <a:noFill/>
        </p:spPr>
      </p:pic>
      <p:sp>
        <p:nvSpPr>
          <p:cNvPr id="3" name="Oval 2"/>
          <p:cNvSpPr/>
          <p:nvPr/>
        </p:nvSpPr>
        <p:spPr>
          <a:xfrm>
            <a:off x="5562600" y="4267200"/>
            <a:ext cx="8382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23118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i-IN" sz="3200" dirty="0" smtClean="0"/>
              <a:t>राधा -कृष्ण सम्बन्धी चित्रांकन</a:t>
            </a:r>
            <a:r>
              <a:rPr lang="en-IN" sz="3200" dirty="0" smtClean="0"/>
              <a:t/>
            </a:r>
            <a:br>
              <a:rPr lang="en-IN" sz="3200" dirty="0" smtClean="0"/>
            </a:br>
            <a:r>
              <a:rPr lang="en-IN" sz="3200" dirty="0" err="1" smtClean="0">
                <a:solidFill>
                  <a:srgbClr val="C00000"/>
                </a:solidFill>
              </a:rPr>
              <a:t>Radha</a:t>
            </a:r>
            <a:r>
              <a:rPr lang="en-IN" sz="3200" dirty="0" smtClean="0">
                <a:solidFill>
                  <a:srgbClr val="C00000"/>
                </a:solidFill>
              </a:rPr>
              <a:t> – </a:t>
            </a:r>
            <a:r>
              <a:rPr lang="en-IN" sz="3200" dirty="0" err="1" smtClean="0">
                <a:solidFill>
                  <a:srgbClr val="C00000"/>
                </a:solidFill>
              </a:rPr>
              <a:t>Krushna</a:t>
            </a:r>
            <a:r>
              <a:rPr lang="en-IN" sz="3200" dirty="0" smtClean="0">
                <a:solidFill>
                  <a:srgbClr val="C00000"/>
                </a:solidFill>
              </a:rPr>
              <a:t> paintings</a:t>
            </a:r>
            <a:endParaRPr lang="en-US" sz="3200" dirty="0">
              <a:solidFill>
                <a:srgbClr val="C00000"/>
              </a:solidFill>
            </a:endParaRPr>
          </a:p>
        </p:txBody>
      </p:sp>
      <p:pic>
        <p:nvPicPr>
          <p:cNvPr id="1026" name="Picture 2" descr="D:\INDIAN ART\rajpoot-rajasthani\kota\6e49b0.jpg"/>
          <p:cNvPicPr>
            <a:picLocks noGrp="1" noChangeAspect="1" noChangeArrowheads="1"/>
          </p:cNvPicPr>
          <p:nvPr>
            <p:ph idx="1"/>
          </p:nvPr>
        </p:nvPicPr>
        <p:blipFill>
          <a:blip r:embed="rId2" cstate="print"/>
          <a:srcRect/>
          <a:stretch>
            <a:fillRect/>
          </a:stretch>
        </p:blipFill>
        <p:spPr bwMode="auto">
          <a:xfrm>
            <a:off x="2874764" y="1600200"/>
            <a:ext cx="3394472" cy="4525963"/>
          </a:xfrm>
          <a:prstGeom prst="rect">
            <a:avLst/>
          </a:prstGeom>
          <a:noFill/>
        </p:spPr>
      </p:pic>
    </p:spTree>
    <p:extLst>
      <p:ext uri="{BB962C8B-B14F-4D97-AF65-F5344CB8AC3E}">
        <p14:creationId xmlns:p14="http://schemas.microsoft.com/office/powerpoint/2010/main" val="51507504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Dasratha with sons&amp; queens"/>
          <p:cNvPicPr>
            <a:picLocks noChangeAspect="1" noChangeArrowheads="1"/>
          </p:cNvPicPr>
          <p:nvPr/>
        </p:nvPicPr>
        <p:blipFill>
          <a:blip r:embed="rId2" cstate="print"/>
          <a:srcRect/>
          <a:stretch>
            <a:fillRect/>
          </a:stretch>
        </p:blipFill>
        <p:spPr bwMode="auto">
          <a:xfrm>
            <a:off x="3962400" y="304800"/>
            <a:ext cx="4754270" cy="6150414"/>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52400" y="228600"/>
            <a:ext cx="2971800" cy="1200329"/>
          </a:xfrm>
          <a:prstGeom prst="rect">
            <a:avLst/>
          </a:prstGeom>
        </p:spPr>
        <p:txBody>
          <a:bodyPr wrap="square">
            <a:spAutoFit/>
          </a:bodyPr>
          <a:lstStyle/>
          <a:p>
            <a:r>
              <a:rPr lang="hi-IN" dirty="0" smtClean="0"/>
              <a:t>राजा दशरथ,राम,लक्ष्मण,व रानियाँ</a:t>
            </a:r>
            <a:endParaRPr lang="en-IN" dirty="0" smtClean="0"/>
          </a:p>
          <a:p>
            <a:r>
              <a:rPr lang="pt-BR" dirty="0">
                <a:solidFill>
                  <a:srgbClr val="C00000"/>
                </a:solidFill>
              </a:rPr>
              <a:t>Raja Dasaratha, Ram, Lakshmana, and </a:t>
            </a:r>
            <a:r>
              <a:rPr lang="pt-BR" dirty="0" smtClean="0">
                <a:solidFill>
                  <a:srgbClr val="C00000"/>
                </a:solidFill>
              </a:rPr>
              <a:t>Queens</a:t>
            </a:r>
            <a:endParaRPr lang="en-US" dirty="0">
              <a:solidFill>
                <a:srgbClr val="C00000"/>
              </a:solidFill>
            </a:endParaRPr>
          </a:p>
        </p:txBody>
      </p:sp>
    </p:spTree>
    <p:extLst>
      <p:ext uri="{BB962C8B-B14F-4D97-AF65-F5344CB8AC3E}">
        <p14:creationId xmlns:p14="http://schemas.microsoft.com/office/powerpoint/2010/main" val="47927088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4000" dirty="0" smtClean="0"/>
              <a:t>व्यक्ति चित्र</a:t>
            </a:r>
            <a:r>
              <a:rPr lang="en-IN" sz="4000" dirty="0" smtClean="0"/>
              <a:t> </a:t>
            </a:r>
            <a:r>
              <a:rPr lang="en-IN" sz="4000" dirty="0" smtClean="0">
                <a:solidFill>
                  <a:srgbClr val="C00000"/>
                </a:solidFill>
              </a:rPr>
              <a:t>Portraits</a:t>
            </a:r>
            <a:endParaRPr lang="en-US" sz="4000" dirty="0">
              <a:solidFill>
                <a:srgbClr val="C00000"/>
              </a:solidFill>
            </a:endParaRPr>
          </a:p>
        </p:txBody>
      </p:sp>
      <p:sp>
        <p:nvSpPr>
          <p:cNvPr id="3" name="Text Placeholder 2"/>
          <p:cNvSpPr>
            <a:spLocks noGrp="1"/>
          </p:cNvSpPr>
          <p:nvPr>
            <p:ph type="body" idx="1"/>
          </p:nvPr>
        </p:nvSpPr>
        <p:spPr/>
        <p:txBody>
          <a:bodyPr/>
          <a:lstStyle/>
          <a:p>
            <a:pPr algn="ctr"/>
            <a:r>
              <a:rPr lang="hi-IN" dirty="0" smtClean="0"/>
              <a:t>छत्रसाल</a:t>
            </a:r>
            <a:r>
              <a:rPr lang="en-US" dirty="0" smtClean="0"/>
              <a:t> (1758 – 1764)</a:t>
            </a:r>
            <a:endParaRPr lang="en-US" dirty="0"/>
          </a:p>
        </p:txBody>
      </p:sp>
      <p:sp>
        <p:nvSpPr>
          <p:cNvPr id="5" name="Text Placeholder 4"/>
          <p:cNvSpPr>
            <a:spLocks noGrp="1"/>
          </p:cNvSpPr>
          <p:nvPr>
            <p:ph type="body" sz="quarter" idx="3"/>
          </p:nvPr>
        </p:nvSpPr>
        <p:spPr/>
        <p:txBody>
          <a:bodyPr/>
          <a:lstStyle/>
          <a:p>
            <a:pPr algn="ctr"/>
            <a:r>
              <a:rPr lang="hi-IN" dirty="0" smtClean="0"/>
              <a:t>राम सिंह</a:t>
            </a:r>
            <a:r>
              <a:rPr lang="en-US" dirty="0" smtClean="0"/>
              <a:t> 1840</a:t>
            </a:r>
            <a:endParaRPr lang="en-US" dirty="0"/>
          </a:p>
        </p:txBody>
      </p:sp>
      <p:pic>
        <p:nvPicPr>
          <p:cNvPr id="2050" name="Picture 2" descr="D:\INDIAN ART\rajpoot-rajasthani\kota\Kotah_Chattar_Sal _850w_000664.jpg"/>
          <p:cNvPicPr>
            <a:picLocks noGrp="1" noChangeAspect="1" noChangeArrowheads="1"/>
          </p:cNvPicPr>
          <p:nvPr>
            <p:ph sz="half" idx="2"/>
          </p:nvPr>
        </p:nvPicPr>
        <p:blipFill>
          <a:blip r:embed="rId2" cstate="print"/>
          <a:srcRect/>
          <a:stretch>
            <a:fillRect/>
          </a:stretch>
        </p:blipFill>
        <p:spPr bwMode="auto">
          <a:xfrm>
            <a:off x="1000339" y="2174875"/>
            <a:ext cx="2953909" cy="3951288"/>
          </a:xfrm>
          <a:prstGeom prst="rect">
            <a:avLst/>
          </a:prstGeom>
          <a:noFill/>
        </p:spPr>
      </p:pic>
      <p:pic>
        <p:nvPicPr>
          <p:cNvPr id="2051" name="Picture 3" descr="D:\INDIAN ART\rajpoot-rajasthani\kota\Kotah_Ram_Singh_1840.jpg"/>
          <p:cNvPicPr>
            <a:picLocks noGrp="1" noChangeAspect="1" noChangeArrowheads="1"/>
          </p:cNvPicPr>
          <p:nvPr>
            <p:ph sz="quarter" idx="4"/>
          </p:nvPr>
        </p:nvPicPr>
        <p:blipFill>
          <a:blip r:embed="rId3" cstate="print"/>
          <a:srcRect/>
          <a:stretch>
            <a:fillRect/>
          </a:stretch>
        </p:blipFill>
        <p:spPr bwMode="auto">
          <a:xfrm>
            <a:off x="5100012" y="2174875"/>
            <a:ext cx="3131800" cy="3951288"/>
          </a:xfrm>
          <a:prstGeom prst="rect">
            <a:avLst/>
          </a:prstGeom>
          <a:noFill/>
        </p:spPr>
      </p:pic>
    </p:spTree>
    <p:extLst>
      <p:ext uri="{BB962C8B-B14F-4D97-AF65-F5344CB8AC3E}">
        <p14:creationId xmlns:p14="http://schemas.microsoft.com/office/powerpoint/2010/main" val="267865181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p2.liveauctioneers.com/1670/94239/48051915_1_l.jpg"/>
          <p:cNvPicPr>
            <a:picLocks noChangeAspect="1" noChangeArrowheads="1"/>
          </p:cNvPicPr>
          <p:nvPr/>
        </p:nvPicPr>
        <p:blipFill>
          <a:blip r:embed="rId2" cstate="print"/>
          <a:srcRect/>
          <a:stretch>
            <a:fillRect/>
          </a:stretch>
        </p:blipFill>
        <p:spPr bwMode="auto">
          <a:xfrm>
            <a:off x="168831" y="152400"/>
            <a:ext cx="8746569" cy="6553200"/>
          </a:xfrm>
          <a:prstGeom prst="rect">
            <a:avLst/>
          </a:prstGeom>
          <a:noFill/>
        </p:spPr>
      </p:pic>
    </p:spTree>
    <p:extLst>
      <p:ext uri="{BB962C8B-B14F-4D97-AF65-F5344CB8AC3E}">
        <p14:creationId xmlns:p14="http://schemas.microsoft.com/office/powerpoint/2010/main" val="328385274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दरबारी चित्र</a:t>
            </a:r>
            <a:r>
              <a:rPr lang="en-IN" sz="3600" dirty="0"/>
              <a:t> </a:t>
            </a:r>
            <a:r>
              <a:rPr lang="en-IN" sz="3600" dirty="0">
                <a:solidFill>
                  <a:srgbClr val="C00000"/>
                </a:solidFill>
              </a:rPr>
              <a:t>Court </a:t>
            </a:r>
            <a:r>
              <a:rPr lang="en-IN" sz="3600" dirty="0" smtClean="0">
                <a:solidFill>
                  <a:srgbClr val="C00000"/>
                </a:solidFill>
              </a:rPr>
              <a:t>Paintings</a:t>
            </a:r>
            <a:endParaRPr lang="en-US" sz="3600" dirty="0">
              <a:solidFill>
                <a:srgbClr val="C00000"/>
              </a:solidFill>
            </a:endParaRPr>
          </a:p>
        </p:txBody>
      </p:sp>
      <p:pic>
        <p:nvPicPr>
          <p:cNvPr id="3074" name="Picture 2" descr="D:\INDIAN ART\rajpoot-rajasthani\kota\1800.jpg"/>
          <p:cNvPicPr>
            <a:picLocks noGrp="1" noChangeAspect="1" noChangeArrowheads="1"/>
          </p:cNvPicPr>
          <p:nvPr>
            <p:ph idx="1"/>
          </p:nvPr>
        </p:nvPicPr>
        <p:blipFill>
          <a:blip r:embed="rId2" cstate="print"/>
          <a:srcRect/>
          <a:stretch>
            <a:fillRect/>
          </a:stretch>
        </p:blipFill>
        <p:spPr bwMode="auto">
          <a:xfrm>
            <a:off x="2133600" y="1379496"/>
            <a:ext cx="5322911" cy="5478504"/>
          </a:xfrm>
          <a:prstGeom prst="rect">
            <a:avLst/>
          </a:prstGeom>
          <a:noFill/>
        </p:spPr>
      </p:pic>
    </p:spTree>
    <p:extLst>
      <p:ext uri="{BB962C8B-B14F-4D97-AF65-F5344CB8AC3E}">
        <p14:creationId xmlns:p14="http://schemas.microsoft.com/office/powerpoint/2010/main" val="211625221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INDIAN ART\rajpoot-rajasthani\kota\Firangi (European) troops occupy a palace; in a summer pavilion a prince and lady converse. Kotah, circa 1840. Opaque watercolour on wasli. 35.7 x 29.5cm.jpg"/>
          <p:cNvPicPr>
            <a:picLocks noChangeAspect="1" noChangeArrowheads="1"/>
          </p:cNvPicPr>
          <p:nvPr/>
        </p:nvPicPr>
        <p:blipFill>
          <a:blip r:embed="rId2" cstate="print"/>
          <a:srcRect/>
          <a:stretch>
            <a:fillRect/>
          </a:stretch>
        </p:blipFill>
        <p:spPr bwMode="auto">
          <a:xfrm>
            <a:off x="1752600" y="381000"/>
            <a:ext cx="5497677" cy="5943600"/>
          </a:xfrm>
          <a:prstGeom prst="rect">
            <a:avLst/>
          </a:prstGeom>
          <a:noFill/>
        </p:spPr>
      </p:pic>
    </p:spTree>
    <p:extLst>
      <p:ext uri="{BB962C8B-B14F-4D97-AF65-F5344CB8AC3E}">
        <p14:creationId xmlns:p14="http://schemas.microsoft.com/office/powerpoint/2010/main" val="13643884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57200"/>
            <a:ext cx="6435841" cy="5627937"/>
          </a:xfrm>
          <a:prstGeom prst="rect">
            <a:avLst/>
          </a:prstGeom>
        </p:spPr>
      </p:pic>
    </p:spTree>
    <p:extLst>
      <p:ext uri="{BB962C8B-B14F-4D97-AF65-F5344CB8AC3E}">
        <p14:creationId xmlns:p14="http://schemas.microsoft.com/office/powerpoint/2010/main" val="188524996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200" dirty="0" smtClean="0"/>
              <a:t>राग रागिनी</a:t>
            </a:r>
            <a:r>
              <a:rPr lang="en-IN" sz="3200" dirty="0" smtClean="0"/>
              <a:t> </a:t>
            </a:r>
            <a:r>
              <a:rPr lang="en-IN" sz="3200" dirty="0" err="1" smtClean="0">
                <a:solidFill>
                  <a:srgbClr val="C00000"/>
                </a:solidFill>
              </a:rPr>
              <a:t>Raag</a:t>
            </a:r>
            <a:r>
              <a:rPr lang="en-IN" sz="3200" dirty="0" smtClean="0">
                <a:solidFill>
                  <a:srgbClr val="C00000"/>
                </a:solidFill>
              </a:rPr>
              <a:t> </a:t>
            </a:r>
            <a:r>
              <a:rPr lang="en-IN" sz="3200" dirty="0" err="1" smtClean="0">
                <a:solidFill>
                  <a:srgbClr val="C00000"/>
                </a:solidFill>
              </a:rPr>
              <a:t>Rageeni</a:t>
            </a:r>
            <a:endParaRPr lang="en-US" sz="3200" dirty="0">
              <a:solidFill>
                <a:srgbClr val="C00000"/>
              </a:solidFill>
            </a:endParaRPr>
          </a:p>
        </p:txBody>
      </p:sp>
      <p:pic>
        <p:nvPicPr>
          <p:cNvPr id="5122" name="Picture 2" descr="D:\INDIAN ART\rajpoot-rajasthani\kota\Vasant_ragini.jpg"/>
          <p:cNvPicPr>
            <a:picLocks noGrp="1" noChangeAspect="1" noChangeArrowheads="1"/>
          </p:cNvPicPr>
          <p:nvPr>
            <p:ph idx="1"/>
          </p:nvPr>
        </p:nvPicPr>
        <p:blipFill>
          <a:blip r:embed="rId2" cstate="print"/>
          <a:srcRect/>
          <a:stretch>
            <a:fillRect/>
          </a:stretch>
        </p:blipFill>
        <p:spPr bwMode="auto">
          <a:xfrm>
            <a:off x="3048000" y="1447800"/>
            <a:ext cx="3264271" cy="4886634"/>
          </a:xfrm>
          <a:prstGeom prst="rect">
            <a:avLst/>
          </a:prstGeom>
          <a:noFill/>
        </p:spPr>
      </p:pic>
    </p:spTree>
    <p:extLst>
      <p:ext uri="{BB962C8B-B14F-4D97-AF65-F5344CB8AC3E}">
        <p14:creationId xmlns:p14="http://schemas.microsoft.com/office/powerpoint/2010/main" val="396574314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hi-IN" sz="3200" dirty="0" smtClean="0"/>
              <a:t>शिकार चित्रण</a:t>
            </a:r>
            <a:r>
              <a:rPr lang="en-IN" sz="3200" dirty="0" smtClean="0"/>
              <a:t> </a:t>
            </a:r>
            <a:r>
              <a:rPr lang="en-IN" sz="3200" dirty="0" smtClean="0">
                <a:solidFill>
                  <a:srgbClr val="C00000"/>
                </a:solidFill>
              </a:rPr>
              <a:t>Hunting Paintings</a:t>
            </a:r>
            <a:endParaRPr lang="en-US" sz="3200" dirty="0">
              <a:solidFill>
                <a:srgbClr val="C00000"/>
              </a:solidFill>
            </a:endParaRPr>
          </a:p>
        </p:txBody>
      </p:sp>
      <p:pic>
        <p:nvPicPr>
          <p:cNvPr id="6146" name="Picture 2" descr="D:\INDIAN ART\rajpoot-rajasthani\kota\Brooklyn_Museum_-_Raja's_Sporting_Kota_School.jpg"/>
          <p:cNvPicPr>
            <a:picLocks noGrp="1" noChangeAspect="1" noChangeArrowheads="1"/>
          </p:cNvPicPr>
          <p:nvPr>
            <p:ph idx="1"/>
          </p:nvPr>
        </p:nvPicPr>
        <p:blipFill>
          <a:blip r:embed="rId2" cstate="print"/>
          <a:srcRect/>
          <a:stretch>
            <a:fillRect/>
          </a:stretch>
        </p:blipFill>
        <p:spPr bwMode="auto">
          <a:xfrm>
            <a:off x="1219200" y="762000"/>
            <a:ext cx="7212911" cy="5541169"/>
          </a:xfrm>
          <a:prstGeom prst="rect">
            <a:avLst/>
          </a:prstGeom>
          <a:noFill/>
        </p:spPr>
      </p:pic>
    </p:spTree>
    <p:extLst>
      <p:ext uri="{BB962C8B-B14F-4D97-AF65-F5344CB8AC3E}">
        <p14:creationId xmlns:p14="http://schemas.microsoft.com/office/powerpoint/2010/main" val="245500941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Image result"/>
          <p:cNvPicPr>
            <a:picLocks noChangeAspect="1" noChangeArrowheads="1"/>
          </p:cNvPicPr>
          <p:nvPr/>
        </p:nvPicPr>
        <p:blipFill>
          <a:blip r:embed="rId2" cstate="print"/>
          <a:srcRect/>
          <a:stretch>
            <a:fillRect/>
          </a:stretch>
        </p:blipFill>
        <p:spPr bwMode="auto">
          <a:xfrm>
            <a:off x="685800" y="192088"/>
            <a:ext cx="7543800" cy="6345435"/>
          </a:xfrm>
          <a:prstGeom prst="rect">
            <a:avLst/>
          </a:prstGeom>
          <a:noFill/>
        </p:spPr>
      </p:pic>
    </p:spTree>
    <p:extLst>
      <p:ext uri="{BB962C8B-B14F-4D97-AF65-F5344CB8AC3E}">
        <p14:creationId xmlns:p14="http://schemas.microsoft.com/office/powerpoint/2010/main" val="44367253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web.williams.edu/wcma/modules/indian/art/83_6.jpg"/>
          <p:cNvPicPr>
            <a:picLocks noChangeAspect="1" noChangeArrowheads="1"/>
          </p:cNvPicPr>
          <p:nvPr/>
        </p:nvPicPr>
        <p:blipFill>
          <a:blip r:embed="rId2" cstate="print"/>
          <a:srcRect/>
          <a:stretch>
            <a:fillRect/>
          </a:stretch>
        </p:blipFill>
        <p:spPr bwMode="auto">
          <a:xfrm>
            <a:off x="914400" y="228600"/>
            <a:ext cx="7031282" cy="5760629"/>
          </a:xfrm>
          <a:prstGeom prst="rect">
            <a:avLst/>
          </a:prstGeom>
          <a:noFill/>
        </p:spPr>
      </p:pic>
      <p:sp>
        <p:nvSpPr>
          <p:cNvPr id="3" name="Rectangle 2"/>
          <p:cNvSpPr/>
          <p:nvPr/>
        </p:nvSpPr>
        <p:spPr>
          <a:xfrm>
            <a:off x="2286000" y="6019800"/>
            <a:ext cx="4572000" cy="646331"/>
          </a:xfrm>
          <a:prstGeom prst="rect">
            <a:avLst/>
          </a:prstGeom>
        </p:spPr>
        <p:txBody>
          <a:bodyPr>
            <a:spAutoFit/>
          </a:bodyPr>
          <a:lstStyle/>
          <a:p>
            <a:r>
              <a:rPr lang="en-US" i="1" dirty="0" smtClean="0"/>
              <a:t>The Lion Hunt of </a:t>
            </a:r>
            <a:r>
              <a:rPr lang="en-US" i="1" dirty="0" err="1" smtClean="0"/>
              <a:t>Maharao</a:t>
            </a:r>
            <a:r>
              <a:rPr lang="en-US" i="1" dirty="0" smtClean="0"/>
              <a:t> </a:t>
            </a:r>
            <a:r>
              <a:rPr lang="en-US" i="1" dirty="0" err="1" smtClean="0"/>
              <a:t>Umed</a:t>
            </a:r>
            <a:r>
              <a:rPr lang="en-US" i="1" dirty="0" smtClean="0"/>
              <a:t> Singh of Kota</a:t>
            </a:r>
            <a:r>
              <a:rPr lang="en-US" dirty="0" smtClean="0"/>
              <a:t> 1779 </a:t>
            </a:r>
            <a:endParaRPr lang="en-US" dirty="0"/>
          </a:p>
        </p:txBody>
      </p:sp>
    </p:spTree>
    <p:extLst>
      <p:ext uri="{BB962C8B-B14F-4D97-AF65-F5344CB8AC3E}">
        <p14:creationId xmlns:p14="http://schemas.microsoft.com/office/powerpoint/2010/main" val="232401221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1"/>
          <p:cNvPicPr>
            <a:picLocks noChangeAspect="1" noChangeArrowheads="1"/>
          </p:cNvPicPr>
          <p:nvPr/>
        </p:nvPicPr>
        <p:blipFill>
          <a:blip r:embed="rId2" cstate="print"/>
          <a:srcRect/>
          <a:stretch>
            <a:fillRect/>
          </a:stretch>
        </p:blipFill>
        <p:spPr bwMode="auto">
          <a:xfrm>
            <a:off x="609600" y="457200"/>
            <a:ext cx="7918218" cy="5867400"/>
          </a:xfrm>
          <a:prstGeom prst="rect">
            <a:avLst/>
          </a:prstGeom>
          <a:noFill/>
        </p:spPr>
      </p:pic>
    </p:spTree>
    <p:extLst>
      <p:ext uri="{BB962C8B-B14F-4D97-AF65-F5344CB8AC3E}">
        <p14:creationId xmlns:p14="http://schemas.microsoft.com/office/powerpoint/2010/main" val="21693290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lberthalljaipur.gov.in/ahm_adm/writereaddata/img/home/cmj259.jpg"/>
          <p:cNvPicPr>
            <a:picLocks noChangeAspect="1" noChangeArrowheads="1"/>
          </p:cNvPicPr>
          <p:nvPr/>
        </p:nvPicPr>
        <p:blipFill>
          <a:blip r:embed="rId2" cstate="print"/>
          <a:srcRect/>
          <a:stretch>
            <a:fillRect/>
          </a:stretch>
        </p:blipFill>
        <p:spPr bwMode="auto">
          <a:xfrm>
            <a:off x="533400" y="457200"/>
            <a:ext cx="8096250" cy="5772150"/>
          </a:xfrm>
          <a:prstGeom prst="rect">
            <a:avLst/>
          </a:prstGeom>
          <a:noFill/>
        </p:spPr>
      </p:pic>
    </p:spTree>
    <p:extLst>
      <p:ext uri="{BB962C8B-B14F-4D97-AF65-F5344CB8AC3E}">
        <p14:creationId xmlns:p14="http://schemas.microsoft.com/office/powerpoint/2010/main" val="41780703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8229600" cy="1143000"/>
          </a:xfrm>
        </p:spPr>
        <p:txBody>
          <a:bodyPr>
            <a:noAutofit/>
          </a:bodyPr>
          <a:lstStyle/>
          <a:p>
            <a:r>
              <a:rPr lang="hi-IN" sz="8800" dirty="0" smtClean="0"/>
              <a:t>बूंदी शैली</a:t>
            </a:r>
            <a:r>
              <a:rPr lang="en-IN" sz="8800" dirty="0" smtClean="0"/>
              <a:t> </a:t>
            </a:r>
            <a:br>
              <a:rPr lang="en-IN" sz="8800" dirty="0" smtClean="0"/>
            </a:br>
            <a:r>
              <a:rPr lang="en-IN" sz="6000" dirty="0" err="1" smtClean="0">
                <a:solidFill>
                  <a:srgbClr val="FF0000"/>
                </a:solidFill>
              </a:rPr>
              <a:t>Bundi</a:t>
            </a:r>
            <a:r>
              <a:rPr lang="en-IN" sz="6000" dirty="0" smtClean="0">
                <a:solidFill>
                  <a:srgbClr val="FF0000"/>
                </a:solidFill>
              </a:rPr>
              <a:t> School</a:t>
            </a:r>
            <a:endParaRPr lang="en-US" sz="6000" dirty="0">
              <a:solidFill>
                <a:srgbClr val="FF0000"/>
              </a:solidFill>
            </a:endParaRPr>
          </a:p>
        </p:txBody>
      </p:sp>
    </p:spTree>
    <p:extLst>
      <p:ext uri="{BB962C8B-B14F-4D97-AF65-F5344CB8AC3E}">
        <p14:creationId xmlns:p14="http://schemas.microsoft.com/office/powerpoint/2010/main" val="245500010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57200"/>
            <a:ext cx="8686800" cy="4370427"/>
          </a:xfrm>
          <a:prstGeom prst="rect">
            <a:avLst/>
          </a:prstGeom>
        </p:spPr>
        <p:txBody>
          <a:bodyPr wrap="square">
            <a:spAutoFit/>
          </a:bodyPr>
          <a:lstStyle/>
          <a:p>
            <a:pPr marL="342900" indent="-342900">
              <a:lnSpc>
                <a:spcPct val="150000"/>
              </a:lnSpc>
              <a:buFont typeface="Arial" panose="020B0604020202020204" pitchFamily="34" charset="0"/>
              <a:buChar char="•"/>
            </a:pPr>
            <a:r>
              <a:rPr lang="hi-IN" sz="2000" dirty="0"/>
              <a:t> </a:t>
            </a:r>
            <a:r>
              <a:rPr lang="hi-IN" sz="2000" dirty="0" smtClean="0"/>
              <a:t>1342 ई मे राजा </a:t>
            </a:r>
            <a:r>
              <a:rPr lang="hi-IN" sz="2000" dirty="0"/>
              <a:t>राव देव </a:t>
            </a:r>
            <a:r>
              <a:rPr lang="hi-IN" sz="2000" dirty="0" smtClean="0"/>
              <a:t>ने अपने बाबा "बूंदा" के नाम से बूँदी को बसाया.</a:t>
            </a:r>
            <a:endParaRPr lang="en-IN" sz="2000" dirty="0" smtClean="0"/>
          </a:p>
          <a:p>
            <a:pPr>
              <a:lnSpc>
                <a:spcPct val="150000"/>
              </a:lnSpc>
            </a:pPr>
            <a:endParaRPr lang="en-US" sz="2000" dirty="0" smtClean="0"/>
          </a:p>
          <a:p>
            <a:pPr marL="342900" indent="-342900">
              <a:lnSpc>
                <a:spcPct val="150000"/>
              </a:lnSpc>
              <a:buFont typeface="Arial" panose="020B0604020202020204" pitchFamily="34" charset="0"/>
              <a:buChar char="•"/>
            </a:pPr>
            <a:r>
              <a:rPr lang="hi-IN" sz="2000" dirty="0"/>
              <a:t> सुरजन हाडा ( 1554-1587 ई) से पूर्व बूंदी  मेवाड़ राज्य का ही हिस्सा था. इन्ही कारणों से बूंदी कला पर मेवाड़ शैली का प्रभाव स्पष्ट रुप से परिलक्षित होता है। </a:t>
            </a:r>
            <a:endParaRPr lang="en-IN" sz="2000" dirty="0" smtClean="0"/>
          </a:p>
          <a:p>
            <a:endParaRPr lang="en-US" sz="2000" dirty="0" smtClean="0">
              <a:solidFill>
                <a:srgbClr val="FF0000"/>
              </a:solidFill>
            </a:endParaRPr>
          </a:p>
          <a:p>
            <a:pPr marL="342900" indent="-342900">
              <a:lnSpc>
                <a:spcPct val="150000"/>
              </a:lnSpc>
              <a:buFont typeface="Arial" panose="020B0604020202020204" pitchFamily="34" charset="0"/>
              <a:buChar char="•"/>
            </a:pPr>
            <a:r>
              <a:rPr lang="hi-IN" sz="2000" dirty="0"/>
              <a:t>इस शैली का विकास राव सुरजन सिंह (1554-87) के समय के आरम्भ हो जाता है। उन्होने मुगलों का प्रभुत्व स्वीकार कर लिया था अत: धीरे-धीरे चित्रकला की शैली   में एक नया मोड़ आना शुरु हो जाता है </a:t>
            </a:r>
            <a:r>
              <a:rPr lang="hi-IN" sz="2000" dirty="0" smtClean="0"/>
              <a:t>।</a:t>
            </a:r>
            <a:endParaRPr lang="en-IN" sz="2000" dirty="0" smtClean="0"/>
          </a:p>
          <a:p>
            <a:endParaRPr lang="en-US" dirty="0">
              <a:solidFill>
                <a:srgbClr val="FF0000"/>
              </a:solidFill>
            </a:endParaRPr>
          </a:p>
        </p:txBody>
      </p:sp>
    </p:spTree>
    <p:extLst>
      <p:ext uri="{BB962C8B-B14F-4D97-AF65-F5344CB8AC3E}">
        <p14:creationId xmlns:p14="http://schemas.microsoft.com/office/powerpoint/2010/main" val="885652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33400"/>
            <a:ext cx="8382000" cy="3785652"/>
          </a:xfrm>
          <a:prstGeom prst="rect">
            <a:avLst/>
          </a:prstGeom>
        </p:spPr>
        <p:txBody>
          <a:bodyPr wrap="square">
            <a:spAutoFit/>
          </a:bodyPr>
          <a:lstStyle/>
          <a:p>
            <a:pPr>
              <a:lnSpc>
                <a:spcPct val="150000"/>
              </a:lnSpc>
              <a:buFont typeface="Arial" pitchFamily="34" charset="0"/>
              <a:buChar char="•"/>
            </a:pPr>
            <a:r>
              <a:rPr lang="en-US" sz="2000" dirty="0" smtClean="0"/>
              <a:t>  </a:t>
            </a:r>
            <a:r>
              <a:rPr lang="hi-IN" sz="2000" dirty="0" smtClean="0"/>
              <a:t>राव रतन सिंह चूकि जहाँगीर का कृपा पात्र था, तथा उसके बाद राव माधो सिंह के काल में जो शाहजहाँ के प्रभाव में था, चित्र कला के क्षेत्र में भी मुगल प्रभाव निरन्तर बढ़ता गया। चित्रों में बाग, फव्वारे, फूलों की कतार, तारों भरी राते आदि का समावेश मुगल ढंग से किया जाने लगा। </a:t>
            </a:r>
            <a:endParaRPr lang="en-IN" sz="2000" dirty="0" smtClean="0"/>
          </a:p>
          <a:p>
            <a:pPr>
              <a:lnSpc>
                <a:spcPct val="150000"/>
              </a:lnSpc>
            </a:pPr>
            <a:endParaRPr lang="en-US" sz="2000" dirty="0">
              <a:solidFill>
                <a:srgbClr val="FF0000"/>
              </a:solidFill>
            </a:endParaRPr>
          </a:p>
          <a:p>
            <a:pPr>
              <a:lnSpc>
                <a:spcPct val="150000"/>
              </a:lnSpc>
              <a:buFont typeface="Arial" pitchFamily="34" charset="0"/>
              <a:buChar char="•"/>
            </a:pPr>
            <a:r>
              <a:rPr lang="hi-IN" sz="2000" dirty="0" smtClean="0"/>
              <a:t>राजा अनिरुद्ध के समय दक्षिण युद्धों के फलस्वरुप बूंदी शैली में दक्षिण कला के तत्वों का सम्मिलित हुआ। </a:t>
            </a:r>
            <a:r>
              <a:rPr lang="en-US" sz="2000" dirty="0" smtClean="0"/>
              <a:t> </a:t>
            </a:r>
          </a:p>
          <a:p>
            <a:pPr>
              <a:lnSpc>
                <a:spcPct val="150000"/>
              </a:lnSpc>
            </a:pPr>
            <a:endParaRPr lang="en-US" sz="2000" dirty="0">
              <a:solidFill>
                <a:srgbClr val="FF0000"/>
              </a:solidFill>
            </a:endParaRPr>
          </a:p>
        </p:txBody>
      </p:sp>
    </p:spTree>
    <p:extLst>
      <p:ext uri="{BB962C8B-B14F-4D97-AF65-F5344CB8AC3E}">
        <p14:creationId xmlns:p14="http://schemas.microsoft.com/office/powerpoint/2010/main" val="373128036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57400"/>
            <a:ext cx="8229600" cy="1143000"/>
          </a:xfrm>
        </p:spPr>
        <p:txBody>
          <a:bodyPr>
            <a:normAutofit fontScale="90000"/>
          </a:bodyPr>
          <a:lstStyle/>
          <a:p>
            <a:r>
              <a:rPr lang="hi-IN" dirty="0" smtClean="0"/>
              <a:t>बूंदी शैली की विशेषताएं</a:t>
            </a:r>
            <a:r>
              <a:rPr lang="en-IN" dirty="0" smtClean="0"/>
              <a:t/>
            </a:r>
            <a:br>
              <a:rPr lang="en-IN" dirty="0" smtClean="0"/>
            </a:br>
            <a:r>
              <a:rPr lang="en-IN" dirty="0" smtClean="0">
                <a:solidFill>
                  <a:srgbClr val="FF0000"/>
                </a:solidFill>
              </a:rPr>
              <a:t>Features of </a:t>
            </a:r>
            <a:r>
              <a:rPr lang="en-IN" dirty="0" err="1" smtClean="0">
                <a:solidFill>
                  <a:srgbClr val="FF0000"/>
                </a:solidFill>
              </a:rPr>
              <a:t>Bundi</a:t>
            </a:r>
            <a:r>
              <a:rPr lang="en-IN" dirty="0" smtClean="0">
                <a:solidFill>
                  <a:srgbClr val="FF0000"/>
                </a:solidFill>
              </a:rPr>
              <a:t> School</a:t>
            </a:r>
            <a:r>
              <a:rPr lang="hi-IN" dirty="0" smtClean="0">
                <a:solidFill>
                  <a:srgbClr val="FF0000"/>
                </a:solidFill>
              </a:rPr>
              <a:t> </a:t>
            </a:r>
            <a:endParaRPr lang="en-US" dirty="0">
              <a:solidFill>
                <a:srgbClr val="FF0000"/>
              </a:solidFill>
            </a:endParaRPr>
          </a:p>
        </p:txBody>
      </p:sp>
    </p:spTree>
    <p:extLst>
      <p:ext uri="{BB962C8B-B14F-4D97-AF65-F5344CB8AC3E}">
        <p14:creationId xmlns:p14="http://schemas.microsoft.com/office/powerpoint/2010/main" val="26552517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539"/>
            <a:ext cx="8229600" cy="1143000"/>
          </a:xfrm>
        </p:spPr>
        <p:txBody>
          <a:bodyPr>
            <a:normAutofit/>
          </a:bodyPr>
          <a:lstStyle/>
          <a:p>
            <a:r>
              <a:rPr lang="hi-IN" sz="2800" dirty="0" smtClean="0"/>
              <a:t>पृथ्वी को लाल , हरे , पीले रंग से चित्रित किया है</a:t>
            </a:r>
            <a:r>
              <a:rPr lang="en-IN" sz="2800" dirty="0" smtClean="0"/>
              <a:t/>
            </a:r>
            <a:br>
              <a:rPr lang="en-IN" sz="2800" dirty="0" smtClean="0"/>
            </a:br>
            <a:r>
              <a:rPr lang="en-US" sz="2800" dirty="0" smtClean="0">
                <a:solidFill>
                  <a:srgbClr val="FF0000"/>
                </a:solidFill>
              </a:rPr>
              <a:t>The </a:t>
            </a:r>
            <a:r>
              <a:rPr lang="en-US" sz="2800" dirty="0">
                <a:solidFill>
                  <a:srgbClr val="FF0000"/>
                </a:solidFill>
              </a:rPr>
              <a:t>earth is painted red, green, yellow.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4200" y="1283539"/>
            <a:ext cx="5660589" cy="5161126"/>
          </a:xfrm>
        </p:spPr>
      </p:pic>
      <p:sp>
        <p:nvSpPr>
          <p:cNvPr id="5" name="Rectangle 4"/>
          <p:cNvSpPr/>
          <p:nvPr/>
        </p:nvSpPr>
        <p:spPr>
          <a:xfrm>
            <a:off x="76200" y="4191000"/>
            <a:ext cx="2819400" cy="1477328"/>
          </a:xfrm>
          <a:prstGeom prst="rect">
            <a:avLst/>
          </a:prstGeom>
        </p:spPr>
        <p:txBody>
          <a:bodyPr wrap="square">
            <a:spAutoFit/>
          </a:bodyPr>
          <a:lstStyle/>
          <a:p>
            <a:r>
              <a:rPr lang="en-US" dirty="0">
                <a:solidFill>
                  <a:prstClr val="black"/>
                </a:solidFill>
              </a:rPr>
              <a:t>Portrait of the horse </a:t>
            </a:r>
            <a:r>
              <a:rPr lang="en-US" dirty="0" err="1">
                <a:solidFill>
                  <a:prstClr val="black"/>
                </a:solidFill>
              </a:rPr>
              <a:t>Tez</a:t>
            </a:r>
            <a:r>
              <a:rPr lang="en-US" dirty="0">
                <a:solidFill>
                  <a:prstClr val="black"/>
                </a:solidFill>
              </a:rPr>
              <a:t> </a:t>
            </a:r>
            <a:r>
              <a:rPr lang="en-US" dirty="0" err="1">
                <a:solidFill>
                  <a:prstClr val="black"/>
                </a:solidFill>
              </a:rPr>
              <a:t>Hava</a:t>
            </a:r>
            <a:r>
              <a:rPr lang="en-US" dirty="0">
                <a:solidFill>
                  <a:prstClr val="black"/>
                </a:solidFill>
              </a:rPr>
              <a:t> from the royal stables 1765. Opaque </a:t>
            </a:r>
            <a:r>
              <a:rPr lang="en-US" dirty="0" err="1">
                <a:solidFill>
                  <a:prstClr val="black"/>
                </a:solidFill>
              </a:rPr>
              <a:t>watercolour</a:t>
            </a:r>
            <a:r>
              <a:rPr lang="en-US" dirty="0">
                <a:solidFill>
                  <a:prstClr val="black"/>
                </a:solidFill>
              </a:rPr>
              <a:t> with gold on </a:t>
            </a:r>
            <a:r>
              <a:rPr lang="en-US" dirty="0" err="1">
                <a:solidFill>
                  <a:prstClr val="black"/>
                </a:solidFill>
              </a:rPr>
              <a:t>wasli</a:t>
            </a:r>
            <a:r>
              <a:rPr lang="en-US" dirty="0">
                <a:solidFill>
                  <a:prstClr val="black"/>
                </a:solidFill>
              </a:rPr>
              <a:t>. 24.1 x 26.8cm</a:t>
            </a:r>
            <a:endParaRPr lang="en-IN" dirty="0">
              <a:solidFill>
                <a:prstClr val="black"/>
              </a:solidFill>
            </a:endParaRPr>
          </a:p>
        </p:txBody>
      </p:sp>
    </p:spTree>
    <p:extLst>
      <p:ext uri="{BB962C8B-B14F-4D97-AF65-F5344CB8AC3E}">
        <p14:creationId xmlns:p14="http://schemas.microsoft.com/office/powerpoint/2010/main" val="202259068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90600"/>
            <a:ext cx="6262517" cy="2677656"/>
          </a:xfrm>
          <a:prstGeom prst="rect">
            <a:avLst/>
          </a:prstGeom>
        </p:spPr>
        <p:txBody>
          <a:bodyPr wrap="square">
            <a:spAutoFit/>
          </a:bodyPr>
          <a:lstStyle/>
          <a:p>
            <a:r>
              <a:rPr lang="hi-IN" sz="2800" dirty="0"/>
              <a:t>विषय </a:t>
            </a:r>
            <a:r>
              <a:rPr lang="en-IN" sz="2800" dirty="0" smtClean="0">
                <a:solidFill>
                  <a:srgbClr val="FF0000"/>
                </a:solidFill>
              </a:rPr>
              <a:t>Subjects</a:t>
            </a:r>
          </a:p>
          <a:p>
            <a:endParaRPr lang="en-IN" sz="2800" dirty="0" smtClean="0">
              <a:solidFill>
                <a:srgbClr val="FF0000"/>
              </a:solidFill>
            </a:endParaRPr>
          </a:p>
          <a:p>
            <a:r>
              <a:rPr lang="hi-IN" sz="2800" dirty="0"/>
              <a:t>नायक नायिका, </a:t>
            </a:r>
            <a:r>
              <a:rPr lang="hi-IN" sz="2800" dirty="0" smtClean="0"/>
              <a:t>बारहमासा,कृष्णा </a:t>
            </a:r>
            <a:r>
              <a:rPr lang="hi-IN" sz="2800" dirty="0"/>
              <a:t>लीला,दरबारी चित्रण,सवारी,युद्ध,आखेट  आदि </a:t>
            </a:r>
            <a:endParaRPr lang="en-IN" sz="2800" dirty="0" smtClean="0"/>
          </a:p>
          <a:p>
            <a:r>
              <a:rPr lang="en-IN" sz="2800" dirty="0" smtClean="0"/>
              <a:t> </a:t>
            </a:r>
            <a:endParaRPr lang="en-IN" sz="2800" dirty="0"/>
          </a:p>
        </p:txBody>
      </p:sp>
    </p:spTree>
    <p:extLst>
      <p:ext uri="{BB962C8B-B14F-4D97-AF65-F5344CB8AC3E}">
        <p14:creationId xmlns:p14="http://schemas.microsoft.com/office/powerpoint/2010/main" val="258921550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विषय </a:t>
            </a:r>
            <a:r>
              <a:rPr lang="en-IN" sz="3600" dirty="0" smtClean="0">
                <a:solidFill>
                  <a:srgbClr val="FF0000"/>
                </a:solidFill>
              </a:rPr>
              <a:t>Subjects</a:t>
            </a:r>
            <a:endParaRPr lang="en-US" dirty="0">
              <a:solidFill>
                <a:srgbClr val="FF0000"/>
              </a:solidFill>
            </a:endParaRPr>
          </a:p>
        </p:txBody>
      </p:sp>
      <p:sp>
        <p:nvSpPr>
          <p:cNvPr id="3" name="Text Placeholder 2"/>
          <p:cNvSpPr>
            <a:spLocks noGrp="1"/>
          </p:cNvSpPr>
          <p:nvPr>
            <p:ph type="body" idx="1"/>
          </p:nvPr>
        </p:nvSpPr>
        <p:spPr>
          <a:xfrm>
            <a:off x="152400" y="1143000"/>
            <a:ext cx="4040188" cy="639762"/>
          </a:xfrm>
        </p:spPr>
        <p:txBody>
          <a:bodyPr/>
          <a:lstStyle/>
          <a:p>
            <a:r>
              <a:rPr lang="hi-IN" dirty="0" smtClean="0"/>
              <a:t>रागमाला</a:t>
            </a:r>
            <a:r>
              <a:rPr lang="en-IN" dirty="0" smtClean="0"/>
              <a:t> </a:t>
            </a:r>
            <a:r>
              <a:rPr lang="en-IN" dirty="0" err="1" smtClean="0">
                <a:solidFill>
                  <a:srgbClr val="FF0000"/>
                </a:solidFill>
              </a:rPr>
              <a:t>Raagmala</a:t>
            </a:r>
            <a:endParaRPr lang="en-US" dirty="0" smtClean="0">
              <a:solidFill>
                <a:srgbClr val="FF0000"/>
              </a:solidFill>
            </a:endParaRPr>
          </a:p>
        </p:txBody>
      </p:sp>
      <p:sp>
        <p:nvSpPr>
          <p:cNvPr id="5" name="Text Placeholder 4"/>
          <p:cNvSpPr>
            <a:spLocks noGrp="1"/>
          </p:cNvSpPr>
          <p:nvPr>
            <p:ph type="body" sz="quarter" idx="3"/>
          </p:nvPr>
        </p:nvSpPr>
        <p:spPr>
          <a:xfrm>
            <a:off x="4343400" y="1219200"/>
            <a:ext cx="4041775" cy="639762"/>
          </a:xfrm>
        </p:spPr>
        <p:txBody>
          <a:bodyPr/>
          <a:lstStyle/>
          <a:p>
            <a:r>
              <a:rPr lang="hi-IN" dirty="0" smtClean="0"/>
              <a:t>रागमाला</a:t>
            </a:r>
            <a:endParaRPr lang="en-US" dirty="0"/>
          </a:p>
        </p:txBody>
      </p:sp>
      <p:pic>
        <p:nvPicPr>
          <p:cNvPr id="1026" name="Picture 2" descr="D:\New folder (4)\IA\6 Rajpoot-rajasthani\Bundi\DSC_0023.JPG"/>
          <p:cNvPicPr>
            <a:picLocks noGrp="1" noChangeAspect="1" noChangeArrowheads="1"/>
          </p:cNvPicPr>
          <p:nvPr>
            <p:ph sz="quarter" idx="4"/>
          </p:nvPr>
        </p:nvPicPr>
        <p:blipFill>
          <a:blip r:embed="rId2" cstate="print"/>
          <a:srcRect/>
          <a:stretch>
            <a:fillRect/>
          </a:stretch>
        </p:blipFill>
        <p:spPr bwMode="auto">
          <a:xfrm>
            <a:off x="5715000" y="1905000"/>
            <a:ext cx="3180669" cy="4788872"/>
          </a:xfrm>
          <a:prstGeom prst="rect">
            <a:avLst/>
          </a:prstGeom>
          <a:ln>
            <a:noFill/>
          </a:ln>
          <a:effectLst>
            <a:outerShdw blurRad="292100" dist="139700" dir="2700000" algn="tl" rotWithShape="0">
              <a:srgbClr val="333333">
                <a:alpha val="65000"/>
              </a:srgbClr>
            </a:outerShdw>
          </a:effectLst>
        </p:spPr>
      </p:pic>
      <p:pic>
        <p:nvPicPr>
          <p:cNvPr id="1027" name="Picture 3" descr="D:\New folder (4)\IA\6 Rajpoot-rajasthani\Bundi\DSC_0024.JPG"/>
          <p:cNvPicPr>
            <a:picLocks noGrp="1" noChangeAspect="1" noChangeArrowheads="1"/>
          </p:cNvPicPr>
          <p:nvPr>
            <p:ph sz="half" idx="2"/>
          </p:nvPr>
        </p:nvPicPr>
        <p:blipFill>
          <a:blip r:embed="rId3" cstate="print"/>
          <a:srcRect/>
          <a:stretch>
            <a:fillRect/>
          </a:stretch>
        </p:blipFill>
        <p:spPr bwMode="auto">
          <a:xfrm>
            <a:off x="1219200" y="1905000"/>
            <a:ext cx="3103675" cy="4672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670769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5173" y="381000"/>
            <a:ext cx="2800254" cy="369332"/>
          </a:xfrm>
          <a:prstGeom prst="rect">
            <a:avLst/>
          </a:prstGeom>
        </p:spPr>
        <p:txBody>
          <a:bodyPr wrap="none">
            <a:spAutoFit/>
          </a:bodyPr>
          <a:lstStyle/>
          <a:p>
            <a:r>
              <a:rPr lang="hi-IN" dirty="0" smtClean="0"/>
              <a:t>वसंत रागिनी</a:t>
            </a:r>
            <a:r>
              <a:rPr lang="en-IN" dirty="0" smtClean="0"/>
              <a:t> </a:t>
            </a:r>
            <a:r>
              <a:rPr lang="en-IN" dirty="0" err="1" smtClean="0">
                <a:solidFill>
                  <a:srgbClr val="FF0000"/>
                </a:solidFill>
              </a:rPr>
              <a:t>Vasant</a:t>
            </a:r>
            <a:r>
              <a:rPr lang="en-IN" dirty="0" smtClean="0">
                <a:solidFill>
                  <a:srgbClr val="FF0000"/>
                </a:solidFill>
              </a:rPr>
              <a:t> </a:t>
            </a:r>
            <a:r>
              <a:rPr lang="en-IN" dirty="0" err="1" smtClean="0">
                <a:solidFill>
                  <a:srgbClr val="FF0000"/>
                </a:solidFill>
              </a:rPr>
              <a:t>Ragini</a:t>
            </a:r>
            <a:r>
              <a:rPr lang="hi-IN" dirty="0" smtClean="0">
                <a:solidFill>
                  <a:srgbClr val="FF0000"/>
                </a:solidFill>
              </a:rPr>
              <a:t> </a:t>
            </a:r>
            <a:endParaRPr lang="en-US" dirty="0">
              <a:solidFill>
                <a:srgbClr val="FF0000"/>
              </a:solidFill>
            </a:endParaRPr>
          </a:p>
        </p:txBody>
      </p:sp>
      <p:pic>
        <p:nvPicPr>
          <p:cNvPr id="79874" name="Picture 2" descr="Image result"/>
          <p:cNvPicPr>
            <a:picLocks noChangeAspect="1" noChangeArrowheads="1"/>
          </p:cNvPicPr>
          <p:nvPr/>
        </p:nvPicPr>
        <p:blipFill>
          <a:blip r:embed="rId2" cstate="print"/>
          <a:srcRect/>
          <a:stretch>
            <a:fillRect/>
          </a:stretch>
        </p:blipFill>
        <p:spPr bwMode="auto">
          <a:xfrm>
            <a:off x="2590800" y="1143000"/>
            <a:ext cx="3429000" cy="5133234"/>
          </a:xfrm>
          <a:prstGeom prst="rect">
            <a:avLst/>
          </a:prstGeom>
          <a:noFill/>
        </p:spPr>
      </p:pic>
    </p:spTree>
    <p:extLst>
      <p:ext uri="{BB962C8B-B14F-4D97-AF65-F5344CB8AC3E}">
        <p14:creationId xmlns:p14="http://schemas.microsoft.com/office/powerpoint/2010/main" val="101493537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Image result"/>
          <p:cNvPicPr>
            <a:picLocks noChangeAspect="1" noChangeArrowheads="1"/>
          </p:cNvPicPr>
          <p:nvPr/>
        </p:nvPicPr>
        <p:blipFill>
          <a:blip r:embed="rId2" cstate="print"/>
          <a:srcRect/>
          <a:stretch>
            <a:fillRect/>
          </a:stretch>
        </p:blipFill>
        <p:spPr bwMode="auto">
          <a:xfrm>
            <a:off x="2743200" y="228600"/>
            <a:ext cx="3631729" cy="5562600"/>
          </a:xfrm>
          <a:prstGeom prst="rect">
            <a:avLst/>
          </a:prstGeom>
          <a:noFill/>
        </p:spPr>
      </p:pic>
      <p:sp>
        <p:nvSpPr>
          <p:cNvPr id="3" name="Rectangle 2"/>
          <p:cNvSpPr/>
          <p:nvPr/>
        </p:nvSpPr>
        <p:spPr>
          <a:xfrm>
            <a:off x="304800" y="6172200"/>
            <a:ext cx="4185761" cy="369332"/>
          </a:xfrm>
          <a:prstGeom prst="rect">
            <a:avLst/>
          </a:prstGeom>
        </p:spPr>
        <p:txBody>
          <a:bodyPr wrap="none">
            <a:spAutoFit/>
          </a:bodyPr>
          <a:lstStyle/>
          <a:p>
            <a:r>
              <a:rPr lang="hi-IN" dirty="0" smtClean="0"/>
              <a:t>रागिनी मेघ मल्हार</a:t>
            </a:r>
            <a:r>
              <a:rPr lang="en-IN" dirty="0" smtClean="0"/>
              <a:t> </a:t>
            </a:r>
            <a:r>
              <a:rPr lang="en-IN" dirty="0" err="1" smtClean="0">
                <a:solidFill>
                  <a:srgbClr val="FF0000"/>
                </a:solidFill>
              </a:rPr>
              <a:t>Ragini</a:t>
            </a:r>
            <a:r>
              <a:rPr lang="en-IN" dirty="0" smtClean="0">
                <a:solidFill>
                  <a:srgbClr val="FF0000"/>
                </a:solidFill>
              </a:rPr>
              <a:t> </a:t>
            </a:r>
            <a:r>
              <a:rPr lang="en-IN" dirty="0" err="1" smtClean="0">
                <a:solidFill>
                  <a:srgbClr val="FF0000"/>
                </a:solidFill>
              </a:rPr>
              <a:t>Megh</a:t>
            </a:r>
            <a:r>
              <a:rPr lang="en-IN" dirty="0" smtClean="0">
                <a:solidFill>
                  <a:srgbClr val="FF0000"/>
                </a:solidFill>
              </a:rPr>
              <a:t> </a:t>
            </a:r>
            <a:r>
              <a:rPr lang="en-IN" dirty="0" err="1" smtClean="0">
                <a:solidFill>
                  <a:srgbClr val="FF0000"/>
                </a:solidFill>
              </a:rPr>
              <a:t>Malhaar</a:t>
            </a:r>
            <a:r>
              <a:rPr lang="en-IN" dirty="0" smtClean="0">
                <a:solidFill>
                  <a:srgbClr val="FF0000"/>
                </a:solidFill>
              </a:rPr>
              <a:t> </a:t>
            </a:r>
            <a:r>
              <a:rPr lang="hi-IN" dirty="0" smtClean="0">
                <a:solidFill>
                  <a:srgbClr val="FF0000"/>
                </a:solidFill>
              </a:rPr>
              <a:t> </a:t>
            </a:r>
            <a:endParaRPr lang="en-US" dirty="0">
              <a:solidFill>
                <a:srgbClr val="FF0000"/>
              </a:solidFill>
            </a:endParaRPr>
          </a:p>
        </p:txBody>
      </p:sp>
    </p:spTree>
    <p:extLst>
      <p:ext uri="{BB962C8B-B14F-4D97-AF65-F5344CB8AC3E}">
        <p14:creationId xmlns:p14="http://schemas.microsoft.com/office/powerpoint/2010/main" val="180959807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24200" cy="1143000"/>
          </a:xfrm>
        </p:spPr>
        <p:txBody>
          <a:bodyPr>
            <a:normAutofit fontScale="90000"/>
          </a:bodyPr>
          <a:lstStyle/>
          <a:p>
            <a:pPr algn="l"/>
            <a:r>
              <a:rPr lang="hi-IN" dirty="0" smtClean="0"/>
              <a:t>कृष्ण लीला</a:t>
            </a:r>
            <a:r>
              <a:rPr lang="en-IN" dirty="0" smtClean="0"/>
              <a:t> </a:t>
            </a:r>
            <a:r>
              <a:rPr lang="en-IN" dirty="0" err="1" smtClean="0">
                <a:solidFill>
                  <a:srgbClr val="FF0000"/>
                </a:solidFill>
              </a:rPr>
              <a:t>Krashn</a:t>
            </a:r>
            <a:r>
              <a:rPr lang="en-IN" dirty="0" smtClean="0">
                <a:solidFill>
                  <a:srgbClr val="FF0000"/>
                </a:solidFill>
              </a:rPr>
              <a:t> </a:t>
            </a:r>
            <a:r>
              <a:rPr lang="en-IN" dirty="0" err="1" smtClean="0">
                <a:solidFill>
                  <a:srgbClr val="FF0000"/>
                </a:solidFill>
              </a:rPr>
              <a:t>Leela</a:t>
            </a:r>
            <a:endParaRPr lang="en-US" dirty="0">
              <a:solidFill>
                <a:srgbClr val="FF0000"/>
              </a:solidFill>
            </a:endParaRPr>
          </a:p>
        </p:txBody>
      </p:sp>
      <p:pic>
        <p:nvPicPr>
          <p:cNvPr id="5122" name="Picture 2" descr="D:\New folder (4)\IA\6 Rajpoot-rajasthani\Bundi\bundi_krishna_gopika_dance.jpg"/>
          <p:cNvPicPr>
            <a:picLocks noGrp="1" noChangeAspect="1" noChangeArrowheads="1"/>
          </p:cNvPicPr>
          <p:nvPr>
            <p:ph idx="1"/>
          </p:nvPr>
        </p:nvPicPr>
        <p:blipFill>
          <a:blip r:embed="rId2" cstate="print"/>
          <a:srcRect/>
          <a:stretch>
            <a:fillRect/>
          </a:stretch>
        </p:blipFill>
        <p:spPr bwMode="auto">
          <a:xfrm>
            <a:off x="4343400" y="152400"/>
            <a:ext cx="4098540" cy="6442393"/>
          </a:xfrm>
          <a:prstGeom prst="rect">
            <a:avLst/>
          </a:prstGeom>
          <a:noFill/>
        </p:spPr>
      </p:pic>
    </p:spTree>
    <p:extLst>
      <p:ext uri="{BB962C8B-B14F-4D97-AF65-F5344CB8AC3E}">
        <p14:creationId xmlns:p14="http://schemas.microsoft.com/office/powerpoint/2010/main" val="177648472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min4"/>
          <p:cNvPicPr>
            <a:picLocks noChangeAspect="1" noChangeArrowheads="1"/>
          </p:cNvPicPr>
          <p:nvPr/>
        </p:nvPicPr>
        <p:blipFill>
          <a:blip r:embed="rId2" cstate="print"/>
          <a:srcRect/>
          <a:stretch>
            <a:fillRect/>
          </a:stretch>
        </p:blipFill>
        <p:spPr bwMode="auto">
          <a:xfrm>
            <a:off x="2667000" y="609600"/>
            <a:ext cx="4038600" cy="5874327"/>
          </a:xfrm>
          <a:prstGeom prst="rect">
            <a:avLst/>
          </a:prstGeom>
          <a:noFill/>
        </p:spPr>
      </p:pic>
    </p:spTree>
    <p:extLst>
      <p:ext uri="{BB962C8B-B14F-4D97-AF65-F5344CB8AC3E}">
        <p14:creationId xmlns:p14="http://schemas.microsoft.com/office/powerpoint/2010/main" val="237515303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Image result"/>
          <p:cNvPicPr>
            <a:picLocks noChangeAspect="1" noChangeArrowheads="1"/>
          </p:cNvPicPr>
          <p:nvPr/>
        </p:nvPicPr>
        <p:blipFill>
          <a:blip r:embed="rId2" cstate="print"/>
          <a:srcRect/>
          <a:stretch>
            <a:fillRect/>
          </a:stretch>
        </p:blipFill>
        <p:spPr bwMode="auto">
          <a:xfrm>
            <a:off x="2590800" y="1447800"/>
            <a:ext cx="3590925" cy="5029201"/>
          </a:xfrm>
          <a:prstGeom prst="rect">
            <a:avLst/>
          </a:prstGeom>
          <a:noFill/>
        </p:spPr>
      </p:pic>
      <p:sp>
        <p:nvSpPr>
          <p:cNvPr id="3" name="Rectangle 2"/>
          <p:cNvSpPr/>
          <p:nvPr/>
        </p:nvSpPr>
        <p:spPr>
          <a:xfrm>
            <a:off x="1958259" y="533400"/>
            <a:ext cx="4805867" cy="646331"/>
          </a:xfrm>
          <a:prstGeom prst="rect">
            <a:avLst/>
          </a:prstGeom>
        </p:spPr>
        <p:txBody>
          <a:bodyPr wrap="none">
            <a:spAutoFit/>
          </a:bodyPr>
          <a:lstStyle/>
          <a:p>
            <a:pPr algn="ctr"/>
            <a:r>
              <a:rPr lang="hi-IN" dirty="0" smtClean="0"/>
              <a:t>बारहमासा- भादों मास</a:t>
            </a:r>
            <a:r>
              <a:rPr lang="en-US" dirty="0" smtClean="0"/>
              <a:t> -</a:t>
            </a:r>
            <a:r>
              <a:rPr lang="hi-IN" dirty="0" smtClean="0"/>
              <a:t>अगस्त से सितम्बर</a:t>
            </a:r>
            <a:endParaRPr lang="en-IN" dirty="0" smtClean="0"/>
          </a:p>
          <a:p>
            <a:pPr algn="ctr"/>
            <a:r>
              <a:rPr lang="en-IN" dirty="0" err="1" smtClean="0">
                <a:solidFill>
                  <a:srgbClr val="FF0000"/>
                </a:solidFill>
              </a:rPr>
              <a:t>Barahmasa</a:t>
            </a:r>
            <a:r>
              <a:rPr lang="en-IN" dirty="0" smtClean="0">
                <a:solidFill>
                  <a:srgbClr val="FF0000"/>
                </a:solidFill>
              </a:rPr>
              <a:t> - </a:t>
            </a:r>
            <a:r>
              <a:rPr lang="en-IN" dirty="0" err="1" smtClean="0">
                <a:solidFill>
                  <a:srgbClr val="FF0000"/>
                </a:solidFill>
              </a:rPr>
              <a:t>Bhado</a:t>
            </a:r>
            <a:r>
              <a:rPr lang="en-IN" dirty="0" smtClean="0">
                <a:solidFill>
                  <a:srgbClr val="FF0000"/>
                </a:solidFill>
              </a:rPr>
              <a:t> Maas/</a:t>
            </a:r>
            <a:r>
              <a:rPr lang="hi-IN" dirty="0" smtClean="0">
                <a:solidFill>
                  <a:srgbClr val="FF0000"/>
                </a:solidFill>
              </a:rPr>
              <a:t> </a:t>
            </a:r>
            <a:r>
              <a:rPr lang="en-IN" dirty="0" smtClean="0">
                <a:solidFill>
                  <a:srgbClr val="FF0000"/>
                </a:solidFill>
              </a:rPr>
              <a:t>August to September</a:t>
            </a:r>
            <a:r>
              <a:rPr lang="en-US" dirty="0" smtClean="0">
                <a:solidFill>
                  <a:srgbClr val="FF0000"/>
                </a:solidFill>
              </a:rPr>
              <a:t> </a:t>
            </a:r>
            <a:endParaRPr lang="en-US" dirty="0">
              <a:solidFill>
                <a:srgbClr val="FF0000"/>
              </a:solidFill>
            </a:endParaRPr>
          </a:p>
        </p:txBody>
      </p:sp>
    </p:spTree>
    <p:extLst>
      <p:ext uri="{BB962C8B-B14F-4D97-AF65-F5344CB8AC3E}">
        <p14:creationId xmlns:p14="http://schemas.microsoft.com/office/powerpoint/2010/main" val="265375338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s://s-media-cache-ak0.pinimg.com/236x/57/5e/d7/575ed75ea8fe9a2be3c8f10d5345fb66.jpg"/>
          <p:cNvPicPr>
            <a:picLocks noChangeAspect="1" noChangeArrowheads="1"/>
          </p:cNvPicPr>
          <p:nvPr/>
        </p:nvPicPr>
        <p:blipFill>
          <a:blip r:embed="rId2" cstate="print"/>
          <a:srcRect/>
          <a:stretch>
            <a:fillRect/>
          </a:stretch>
        </p:blipFill>
        <p:spPr bwMode="auto">
          <a:xfrm>
            <a:off x="1981200" y="2286000"/>
            <a:ext cx="5029200" cy="3985004"/>
          </a:xfrm>
          <a:prstGeom prst="rect">
            <a:avLst/>
          </a:prstGeom>
          <a:noFill/>
        </p:spPr>
      </p:pic>
      <p:sp>
        <p:nvSpPr>
          <p:cNvPr id="3" name="Rectangle 2"/>
          <p:cNvSpPr/>
          <p:nvPr/>
        </p:nvSpPr>
        <p:spPr>
          <a:xfrm>
            <a:off x="2600345" y="457200"/>
            <a:ext cx="3790910" cy="646331"/>
          </a:xfrm>
          <a:prstGeom prst="rect">
            <a:avLst/>
          </a:prstGeom>
        </p:spPr>
        <p:txBody>
          <a:bodyPr wrap="none">
            <a:spAutoFit/>
          </a:bodyPr>
          <a:lstStyle/>
          <a:p>
            <a:r>
              <a:rPr lang="hi-IN" dirty="0" smtClean="0"/>
              <a:t>गरुड़ पर सवार विष्णु और लक्ष्मी</a:t>
            </a:r>
            <a:endParaRPr lang="en-IN" dirty="0" smtClean="0"/>
          </a:p>
          <a:p>
            <a:r>
              <a:rPr lang="en-US" dirty="0" smtClean="0">
                <a:solidFill>
                  <a:srgbClr val="FF0000"/>
                </a:solidFill>
              </a:rPr>
              <a:t>Vishnu </a:t>
            </a:r>
            <a:r>
              <a:rPr lang="en-US" dirty="0">
                <a:solidFill>
                  <a:srgbClr val="FF0000"/>
                </a:solidFill>
              </a:rPr>
              <a:t>and Lakshmi riding on Garuda</a:t>
            </a:r>
          </a:p>
        </p:txBody>
      </p:sp>
    </p:spTree>
    <p:extLst>
      <p:ext uri="{BB962C8B-B14F-4D97-AF65-F5344CB8AC3E}">
        <p14:creationId xmlns:p14="http://schemas.microsoft.com/office/powerpoint/2010/main" val="79028371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i-IN" dirty="0" smtClean="0"/>
              <a:t>व्यक्ति चित्रण</a:t>
            </a:r>
            <a:r>
              <a:rPr lang="en-IN" dirty="0" smtClean="0"/>
              <a:t> </a:t>
            </a:r>
            <a:r>
              <a:rPr lang="en-US" dirty="0"/>
              <a:t/>
            </a:r>
            <a:br>
              <a:rPr lang="en-US" dirty="0"/>
            </a:br>
            <a:r>
              <a:rPr lang="en-IN" dirty="0" smtClean="0">
                <a:solidFill>
                  <a:srgbClr val="FF0000"/>
                </a:solidFill>
              </a:rPr>
              <a:t>Portraits</a:t>
            </a:r>
            <a:endParaRPr lang="en-US" dirty="0">
              <a:solidFill>
                <a:srgbClr val="FF0000"/>
              </a:solidFill>
            </a:endParaRPr>
          </a:p>
        </p:txBody>
      </p:sp>
      <p:sp>
        <p:nvSpPr>
          <p:cNvPr id="3" name="Text Placeholder 2"/>
          <p:cNvSpPr>
            <a:spLocks noGrp="1"/>
          </p:cNvSpPr>
          <p:nvPr>
            <p:ph type="body" idx="1"/>
          </p:nvPr>
        </p:nvSpPr>
        <p:spPr/>
        <p:txBody>
          <a:bodyPr/>
          <a:lstStyle/>
          <a:p>
            <a:r>
              <a:rPr lang="hi-IN" dirty="0" smtClean="0"/>
              <a:t>रघूबीर सिंह</a:t>
            </a:r>
            <a:endParaRPr lang="en-US" dirty="0"/>
          </a:p>
        </p:txBody>
      </p:sp>
      <p:sp>
        <p:nvSpPr>
          <p:cNvPr id="5" name="Text Placeholder 4"/>
          <p:cNvSpPr>
            <a:spLocks noGrp="1"/>
          </p:cNvSpPr>
          <p:nvPr>
            <p:ph type="body" sz="quarter" idx="3"/>
          </p:nvPr>
        </p:nvSpPr>
        <p:spPr/>
        <p:txBody>
          <a:bodyPr/>
          <a:lstStyle/>
          <a:p>
            <a:r>
              <a:rPr lang="hi-IN" dirty="0" smtClean="0"/>
              <a:t>ठा. भगत सिंह</a:t>
            </a:r>
            <a:endParaRPr lang="en-US" dirty="0"/>
          </a:p>
        </p:txBody>
      </p:sp>
      <p:pic>
        <p:nvPicPr>
          <p:cNvPr id="4098" name="Picture 2" descr="D:\New folder (4)\IA\6 Rajpoot-rajasthani\Bundi\Bundi_Thakur_Bakhat_Singh_000686_700w.jpg"/>
          <p:cNvPicPr>
            <a:picLocks noGrp="1" noChangeAspect="1" noChangeArrowheads="1"/>
          </p:cNvPicPr>
          <p:nvPr>
            <p:ph sz="quarter" idx="4"/>
          </p:nvPr>
        </p:nvPicPr>
        <p:blipFill>
          <a:blip r:embed="rId2" cstate="print"/>
          <a:srcRect/>
          <a:stretch>
            <a:fillRect/>
          </a:stretch>
        </p:blipFill>
        <p:spPr bwMode="auto">
          <a:xfrm>
            <a:off x="5211705" y="2174875"/>
            <a:ext cx="2908414" cy="3951288"/>
          </a:xfrm>
          <a:prstGeom prst="rect">
            <a:avLst/>
          </a:prstGeom>
          <a:noFill/>
        </p:spPr>
      </p:pic>
      <p:pic>
        <p:nvPicPr>
          <p:cNvPr id="8" name="Picture 2" descr="D:\New folder (4)\IA\6 Rajpoot-rajasthani\Bundi\Bundi_Raghubir_Singh_1890_700w.jpg"/>
          <p:cNvPicPr>
            <a:picLocks noGrp="1" noChangeAspect="1" noChangeArrowheads="1"/>
          </p:cNvPicPr>
          <p:nvPr>
            <p:ph sz="half" idx="2"/>
          </p:nvPr>
        </p:nvPicPr>
        <p:blipFill>
          <a:blip r:embed="rId3" cstate="print"/>
          <a:srcRect/>
          <a:stretch>
            <a:fillRect/>
          </a:stretch>
        </p:blipFill>
        <p:spPr bwMode="auto">
          <a:xfrm>
            <a:off x="937259" y="2174875"/>
            <a:ext cx="3080069" cy="3951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953848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371600"/>
            <a:ext cx="7830477" cy="2800767"/>
          </a:xfrm>
          <a:prstGeom prst="rect">
            <a:avLst/>
          </a:prstGeom>
        </p:spPr>
        <p:txBody>
          <a:bodyPr wrap="none">
            <a:spAutoFit/>
          </a:bodyPr>
          <a:lstStyle/>
          <a:p>
            <a:r>
              <a:rPr lang="en-IN" sz="3200" dirty="0" err="1"/>
              <a:t>पशु-पक्षी</a:t>
            </a:r>
            <a:r>
              <a:rPr lang="en-IN" sz="3200" dirty="0"/>
              <a:t> </a:t>
            </a:r>
            <a:r>
              <a:rPr lang="en-IN" sz="3200" dirty="0" err="1"/>
              <a:t>चित्रण</a:t>
            </a:r>
            <a:r>
              <a:rPr lang="en-IN" sz="3200" dirty="0"/>
              <a:t> </a:t>
            </a:r>
            <a:endParaRPr lang="en-IN" sz="3200" dirty="0" smtClean="0"/>
          </a:p>
          <a:p>
            <a:r>
              <a:rPr lang="en-IN" sz="3200" dirty="0" smtClean="0"/>
              <a:t>Animal illustration</a:t>
            </a:r>
          </a:p>
          <a:p>
            <a:endParaRPr lang="en-IN" sz="3200" dirty="0" smtClean="0"/>
          </a:p>
          <a:p>
            <a:r>
              <a:rPr lang="hi-IN" sz="2400" dirty="0"/>
              <a:t>पशु-पक्षी चित्रण यथार्थ,सशक्त व </a:t>
            </a:r>
            <a:r>
              <a:rPr lang="hi-IN" sz="2400" dirty="0" smtClean="0"/>
              <a:t>सजीव</a:t>
            </a:r>
            <a:endParaRPr lang="en-IN" sz="2400" dirty="0" smtClean="0"/>
          </a:p>
          <a:p>
            <a:r>
              <a:rPr lang="en-US" sz="2400" dirty="0">
                <a:solidFill>
                  <a:srgbClr val="FF0000"/>
                </a:solidFill>
              </a:rPr>
              <a:t>Animals and birds portrayed </a:t>
            </a:r>
            <a:r>
              <a:rPr lang="en-US" sz="2400" dirty="0" smtClean="0">
                <a:solidFill>
                  <a:srgbClr val="FF0000"/>
                </a:solidFill>
              </a:rPr>
              <a:t>with realism, </a:t>
            </a:r>
            <a:r>
              <a:rPr lang="en-US" sz="2400" dirty="0">
                <a:solidFill>
                  <a:srgbClr val="FF0000"/>
                </a:solidFill>
              </a:rPr>
              <a:t>powerful and lively</a:t>
            </a:r>
            <a:endParaRPr lang="en-IN" sz="2400" dirty="0" smtClean="0">
              <a:solidFill>
                <a:srgbClr val="FF0000"/>
              </a:solidFill>
            </a:endParaRPr>
          </a:p>
          <a:p>
            <a:endParaRPr lang="en-IN" sz="3200" dirty="0"/>
          </a:p>
        </p:txBody>
      </p:sp>
    </p:spTree>
    <p:extLst>
      <p:ext uri="{BB962C8B-B14F-4D97-AF65-F5344CB8AC3E}">
        <p14:creationId xmlns:p14="http://schemas.microsoft.com/office/powerpoint/2010/main" val="3293103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D:\INDIAN ART\rajpoot-rajasthani\mewar\1.JPG"/>
          <p:cNvPicPr>
            <a:picLocks noChangeAspect="1" noChangeArrowheads="1"/>
          </p:cNvPicPr>
          <p:nvPr/>
        </p:nvPicPr>
        <p:blipFill>
          <a:blip r:embed="rId2" cstate="print"/>
          <a:srcRect/>
          <a:stretch>
            <a:fillRect/>
          </a:stretch>
        </p:blipFill>
        <p:spPr bwMode="auto">
          <a:xfrm>
            <a:off x="457200" y="533400"/>
            <a:ext cx="3886200" cy="5763208"/>
          </a:xfrm>
          <a:prstGeom prst="rect">
            <a:avLst/>
          </a:prstGeom>
          <a:noFill/>
        </p:spPr>
      </p:pic>
      <p:pic>
        <p:nvPicPr>
          <p:cNvPr id="7173" name="Picture 5" descr="D:\INDIAN ART\rajpoot-rajasthani\mewar\002.JPG"/>
          <p:cNvPicPr>
            <a:picLocks noChangeAspect="1" noChangeArrowheads="1"/>
          </p:cNvPicPr>
          <p:nvPr/>
        </p:nvPicPr>
        <p:blipFill>
          <a:blip r:embed="rId3" cstate="print"/>
          <a:srcRect/>
          <a:stretch>
            <a:fillRect/>
          </a:stretch>
        </p:blipFill>
        <p:spPr bwMode="auto">
          <a:xfrm>
            <a:off x="4495800" y="990600"/>
            <a:ext cx="4419599" cy="4968888"/>
          </a:xfrm>
          <a:prstGeom prst="rect">
            <a:avLst/>
          </a:prstGeom>
          <a:noFill/>
        </p:spPr>
      </p:pic>
    </p:spTree>
    <p:extLst>
      <p:ext uri="{BB962C8B-B14F-4D97-AF65-F5344CB8AC3E}">
        <p14:creationId xmlns:p14="http://schemas.microsoft.com/office/powerpoint/2010/main" val="82886738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0" y="685800"/>
            <a:ext cx="4255509" cy="5686425"/>
          </a:xfrm>
          <a:prstGeom prst="rect">
            <a:avLst/>
          </a:prstGeom>
        </p:spPr>
      </p:pic>
    </p:spTree>
    <p:extLst>
      <p:ext uri="{BB962C8B-B14F-4D97-AF65-F5344CB8AC3E}">
        <p14:creationId xmlns:p14="http://schemas.microsoft.com/office/powerpoint/2010/main" val="347232776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19400" y="457200"/>
            <a:ext cx="3484517" cy="5543550"/>
          </a:xfrm>
          <a:prstGeom prst="rect">
            <a:avLst/>
          </a:prstGeom>
        </p:spPr>
      </p:pic>
    </p:spTree>
    <p:extLst>
      <p:ext uri="{BB962C8B-B14F-4D97-AF65-F5344CB8AC3E}">
        <p14:creationId xmlns:p14="http://schemas.microsoft.com/office/powerpoint/2010/main" val="35304224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hi-IN" sz="3600" dirty="0" smtClean="0"/>
              <a:t>रंग योजना </a:t>
            </a:r>
            <a:r>
              <a:rPr lang="en-IN" sz="3600" dirty="0" smtClean="0"/>
              <a:t/>
            </a:r>
            <a:br>
              <a:rPr lang="en-IN" sz="3600" dirty="0" smtClean="0"/>
            </a:br>
            <a:r>
              <a:rPr lang="hi-IN" sz="3600" dirty="0" smtClean="0">
                <a:solidFill>
                  <a:srgbClr val="FF0000"/>
                </a:solidFill>
              </a:rPr>
              <a:t>C</a:t>
            </a:r>
            <a:r>
              <a:rPr lang="en-IN" sz="3600" dirty="0" err="1" smtClean="0">
                <a:solidFill>
                  <a:srgbClr val="FF0000"/>
                </a:solidFill>
              </a:rPr>
              <a:t>olour</a:t>
            </a:r>
            <a:r>
              <a:rPr lang="en-IN" sz="3600" dirty="0" smtClean="0">
                <a:solidFill>
                  <a:srgbClr val="FF0000"/>
                </a:solidFill>
              </a:rPr>
              <a:t> Scheme</a:t>
            </a:r>
            <a:endParaRPr lang="en-US" sz="3600" dirty="0">
              <a:solidFill>
                <a:srgbClr val="FF0000"/>
              </a:solidFill>
            </a:endParaRPr>
          </a:p>
        </p:txBody>
      </p:sp>
      <p:pic>
        <p:nvPicPr>
          <p:cNvPr id="25602" name="Picture 2" descr="D:\INDIAN ART\rajpoot-rajasthani\Bundi\DSC_0004.JPG"/>
          <p:cNvPicPr>
            <a:picLocks noChangeAspect="1" noChangeArrowheads="1"/>
          </p:cNvPicPr>
          <p:nvPr/>
        </p:nvPicPr>
        <p:blipFill>
          <a:blip r:embed="rId2" cstate="print"/>
          <a:srcRect/>
          <a:stretch>
            <a:fillRect/>
          </a:stretch>
        </p:blipFill>
        <p:spPr bwMode="auto">
          <a:xfrm>
            <a:off x="4268638" y="304800"/>
            <a:ext cx="4713617" cy="6324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399313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NDIAN ART\rajpoot-rajasthani\Bundi\mid 18.jpg"/>
          <p:cNvPicPr>
            <a:picLocks noChangeAspect="1" noChangeArrowheads="1"/>
          </p:cNvPicPr>
          <p:nvPr/>
        </p:nvPicPr>
        <p:blipFill>
          <a:blip r:embed="rId2" cstate="print"/>
          <a:srcRect/>
          <a:stretch>
            <a:fillRect/>
          </a:stretch>
        </p:blipFill>
        <p:spPr bwMode="auto">
          <a:xfrm>
            <a:off x="2057400" y="228600"/>
            <a:ext cx="4648200" cy="6112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58958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D:\INDIAN ART\rajpoot-rajasthani\Bundi\paac024_ragini_seat_malhar.jpg"/>
          <p:cNvPicPr>
            <a:picLocks noChangeAspect="1" noChangeArrowheads="1"/>
          </p:cNvPicPr>
          <p:nvPr/>
        </p:nvPicPr>
        <p:blipFill>
          <a:blip r:embed="rId2" cstate="print"/>
          <a:srcRect/>
          <a:stretch>
            <a:fillRect/>
          </a:stretch>
        </p:blipFill>
        <p:spPr bwMode="auto">
          <a:xfrm>
            <a:off x="2362200" y="228600"/>
            <a:ext cx="4114800" cy="60895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917989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पुरुषाकृति</a:t>
            </a:r>
            <a:r>
              <a:rPr lang="en-IN" dirty="0" smtClean="0"/>
              <a:t> </a:t>
            </a:r>
            <a:r>
              <a:rPr lang="en-IN" sz="3600" dirty="0" smtClean="0">
                <a:solidFill>
                  <a:srgbClr val="FF0000"/>
                </a:solidFill>
              </a:rPr>
              <a:t>Male Figure</a:t>
            </a:r>
            <a:r>
              <a:rPr lang="hi-IN" sz="3600" dirty="0" smtClean="0">
                <a:solidFill>
                  <a:srgbClr val="FF0000"/>
                </a:solidFill>
              </a:rPr>
              <a:t> </a:t>
            </a:r>
            <a:endParaRPr lang="en-US" dirty="0">
              <a:solidFill>
                <a:srgbClr val="FF0000"/>
              </a:solidFill>
            </a:endParaRPr>
          </a:p>
        </p:txBody>
      </p:sp>
      <p:pic>
        <p:nvPicPr>
          <p:cNvPr id="27650" name="Picture 2" descr="D:\INDIAN ART\rajpoot-rajasthani\Bundi\Bundi_Thakur_Bakhat_Singh_000686_700w.jpg"/>
          <p:cNvPicPr>
            <a:picLocks noGrp="1" noChangeAspect="1" noChangeArrowheads="1"/>
          </p:cNvPicPr>
          <p:nvPr>
            <p:ph sz="half" idx="1"/>
          </p:nvPr>
        </p:nvPicPr>
        <p:blipFill>
          <a:blip r:embed="rId2" cstate="print"/>
          <a:srcRect/>
          <a:stretch>
            <a:fillRect/>
          </a:stretch>
        </p:blipFill>
        <p:spPr bwMode="auto">
          <a:xfrm>
            <a:off x="381000" y="1676400"/>
            <a:ext cx="3532606" cy="4799298"/>
          </a:xfrm>
          <a:prstGeom prst="rect">
            <a:avLst/>
          </a:prstGeom>
          <a:ln>
            <a:noFill/>
          </a:ln>
          <a:effectLst>
            <a:outerShdw blurRad="292100" dist="139700" dir="2700000" algn="tl" rotWithShape="0">
              <a:srgbClr val="333333">
                <a:alpha val="65000"/>
              </a:srgbClr>
            </a:outerShdw>
          </a:effectLst>
        </p:spPr>
      </p:pic>
      <p:pic>
        <p:nvPicPr>
          <p:cNvPr id="27651" name="Picture 3" descr="D:\INDIAN ART\rajpoot-rajasthani\Bundi\Bundi_equestrian_1820.jpg"/>
          <p:cNvPicPr>
            <a:picLocks noGrp="1" noChangeAspect="1" noChangeArrowheads="1"/>
          </p:cNvPicPr>
          <p:nvPr>
            <p:ph sz="half" idx="2"/>
          </p:nvPr>
        </p:nvPicPr>
        <p:blipFill>
          <a:blip r:embed="rId3" cstate="print"/>
          <a:srcRect/>
          <a:stretch>
            <a:fillRect/>
          </a:stretch>
        </p:blipFill>
        <p:spPr bwMode="auto">
          <a:xfrm>
            <a:off x="4763248" y="1600200"/>
            <a:ext cx="3649617" cy="4876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619895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स्त्री आकृति </a:t>
            </a:r>
            <a:r>
              <a:rPr lang="hi-IN" sz="3600" dirty="0" smtClean="0">
                <a:solidFill>
                  <a:srgbClr val="FF0000"/>
                </a:solidFill>
              </a:rPr>
              <a:t>F</a:t>
            </a:r>
            <a:r>
              <a:rPr lang="en-IN" sz="3600" dirty="0" err="1" smtClean="0">
                <a:solidFill>
                  <a:srgbClr val="FF0000"/>
                </a:solidFill>
              </a:rPr>
              <a:t>emale</a:t>
            </a:r>
            <a:r>
              <a:rPr lang="en-IN" sz="3600" dirty="0" smtClean="0">
                <a:solidFill>
                  <a:srgbClr val="FF0000"/>
                </a:solidFill>
              </a:rPr>
              <a:t>  Figure</a:t>
            </a:r>
            <a:endParaRPr lang="en-US" dirty="0">
              <a:solidFill>
                <a:srgbClr val="FF0000"/>
              </a:solidFill>
            </a:endParaRPr>
          </a:p>
        </p:txBody>
      </p:sp>
      <p:pic>
        <p:nvPicPr>
          <p:cNvPr id="28674" name="Picture 2" descr="D:\INDIAN ART\rajpoot-rajasthani\Bundi\DSC_0005 - Copy.JPG"/>
          <p:cNvPicPr>
            <a:picLocks noGrp="1" noChangeAspect="1" noChangeArrowheads="1"/>
          </p:cNvPicPr>
          <p:nvPr>
            <p:ph sz="half" idx="1"/>
          </p:nvPr>
        </p:nvPicPr>
        <p:blipFill>
          <a:blip r:embed="rId2" cstate="print"/>
          <a:srcRect/>
          <a:stretch>
            <a:fillRect/>
          </a:stretch>
        </p:blipFill>
        <p:spPr bwMode="auto">
          <a:xfrm>
            <a:off x="457200" y="1219200"/>
            <a:ext cx="3211570" cy="5404838"/>
          </a:xfrm>
          <a:prstGeom prst="rect">
            <a:avLst/>
          </a:prstGeom>
          <a:ln>
            <a:noFill/>
          </a:ln>
          <a:effectLst>
            <a:outerShdw blurRad="292100" dist="139700" dir="2700000" algn="tl" rotWithShape="0">
              <a:srgbClr val="333333">
                <a:alpha val="65000"/>
              </a:srgbClr>
            </a:outerShdw>
          </a:effectLst>
        </p:spPr>
      </p:pic>
      <p:pic>
        <p:nvPicPr>
          <p:cNvPr id="28675" name="Picture 3" descr="D:\INDIAN ART\rajpoot-rajasthani\Bundi\1303300615267LFP4G56.jpg"/>
          <p:cNvPicPr>
            <a:picLocks noGrp="1" noChangeAspect="1" noChangeArrowheads="1"/>
          </p:cNvPicPr>
          <p:nvPr>
            <p:ph sz="half" idx="2"/>
          </p:nvPr>
        </p:nvPicPr>
        <p:blipFill>
          <a:blip r:embed="rId3" cstate="print"/>
          <a:srcRect l="13599" t="5051" r="4774" b="5717"/>
          <a:stretch>
            <a:fillRect/>
          </a:stretch>
        </p:blipFill>
        <p:spPr bwMode="auto">
          <a:xfrm>
            <a:off x="5334000" y="1524000"/>
            <a:ext cx="3457755" cy="495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448848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भवन</a:t>
            </a:r>
            <a:r>
              <a:rPr lang="en-IN" dirty="0" smtClean="0"/>
              <a:t> </a:t>
            </a:r>
            <a:r>
              <a:rPr lang="en-IN" sz="3600" dirty="0" smtClean="0">
                <a:solidFill>
                  <a:srgbClr val="FF0000"/>
                </a:solidFill>
              </a:rPr>
              <a:t>Architecture</a:t>
            </a:r>
            <a:r>
              <a:rPr lang="hi-IN" sz="3600" dirty="0" smtClean="0">
                <a:solidFill>
                  <a:srgbClr val="FF0000"/>
                </a:solidFill>
              </a:rPr>
              <a:t> </a:t>
            </a:r>
            <a:endParaRPr lang="en-US" sz="3600" dirty="0">
              <a:solidFill>
                <a:srgbClr val="FF0000"/>
              </a:solidFill>
            </a:endParaRPr>
          </a:p>
        </p:txBody>
      </p:sp>
      <p:pic>
        <p:nvPicPr>
          <p:cNvPr id="29698" name="Picture 2" descr="D:\INDIAN ART\rajpoot-rajasthani\Bundi\DSC_0030.JPG"/>
          <p:cNvPicPr>
            <a:picLocks noGrp="1" noChangeAspect="1" noChangeArrowheads="1"/>
          </p:cNvPicPr>
          <p:nvPr>
            <p:ph sz="half" idx="1"/>
          </p:nvPr>
        </p:nvPicPr>
        <p:blipFill>
          <a:blip r:embed="rId2" cstate="print"/>
          <a:srcRect/>
          <a:stretch>
            <a:fillRect/>
          </a:stretch>
        </p:blipFill>
        <p:spPr bwMode="auto">
          <a:xfrm>
            <a:off x="883915" y="1600200"/>
            <a:ext cx="3185170" cy="4525963"/>
          </a:xfrm>
          <a:prstGeom prst="rect">
            <a:avLst/>
          </a:prstGeom>
          <a:ln>
            <a:noFill/>
          </a:ln>
          <a:effectLst>
            <a:outerShdw blurRad="292100" dist="139700" dir="2700000" algn="tl" rotWithShape="0">
              <a:srgbClr val="333333">
                <a:alpha val="65000"/>
              </a:srgbClr>
            </a:outerShdw>
          </a:effectLst>
        </p:spPr>
      </p:pic>
      <p:pic>
        <p:nvPicPr>
          <p:cNvPr id="29699" name="Picture 3" descr="D:\INDIAN ART\rajpoot-rajasthani\Bundi\1303300615267LFP4G56.jpg"/>
          <p:cNvPicPr>
            <a:picLocks noGrp="1" noChangeAspect="1" noChangeArrowheads="1"/>
          </p:cNvPicPr>
          <p:nvPr>
            <p:ph sz="half" idx="2"/>
          </p:nvPr>
        </p:nvPicPr>
        <p:blipFill>
          <a:blip r:embed="rId3" cstate="print"/>
          <a:srcRect/>
          <a:stretch>
            <a:fillRect/>
          </a:stretch>
        </p:blipFill>
        <p:spPr bwMode="auto">
          <a:xfrm>
            <a:off x="4940488" y="1600200"/>
            <a:ext cx="3454024"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424364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a:t>हाशिए </a:t>
            </a:r>
            <a:r>
              <a:rPr lang="en-IN" dirty="0" smtClean="0"/>
              <a:t>Border/</a:t>
            </a:r>
            <a:r>
              <a:rPr lang="en-IN" dirty="0" err="1" smtClean="0"/>
              <a:t>Hashiye</a:t>
            </a:r>
            <a:endParaRPr lang="en-IN" dirty="0"/>
          </a:p>
        </p:txBody>
      </p:sp>
      <p:pic>
        <p:nvPicPr>
          <p:cNvPr id="3" name="Picture 2"/>
          <p:cNvPicPr>
            <a:picLocks noChangeAspect="1"/>
          </p:cNvPicPr>
          <p:nvPr/>
        </p:nvPicPr>
        <p:blipFill rotWithShape="1">
          <a:blip r:embed="rId2"/>
          <a:srcRect l="-2000" t="-4118" r="2000" b="7648"/>
          <a:stretch/>
        </p:blipFill>
        <p:spPr>
          <a:xfrm>
            <a:off x="2057400" y="1524000"/>
            <a:ext cx="5410200" cy="4436364"/>
          </a:xfrm>
          <a:prstGeom prst="rect">
            <a:avLst/>
          </a:prstGeom>
        </p:spPr>
      </p:pic>
    </p:spTree>
    <p:extLst>
      <p:ext uri="{BB962C8B-B14F-4D97-AF65-F5344CB8AC3E}">
        <p14:creationId xmlns:p14="http://schemas.microsoft.com/office/powerpoint/2010/main" val="310706727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137449"/>
            <a:ext cx="3154969" cy="4286250"/>
          </a:xfrm>
          <a:prstGeom prst="rect">
            <a:avLst/>
          </a:prstGeom>
        </p:spPr>
      </p:pic>
      <p:pic>
        <p:nvPicPr>
          <p:cNvPr id="3" name="Picture 2"/>
          <p:cNvPicPr>
            <a:picLocks noChangeAspect="1"/>
          </p:cNvPicPr>
          <p:nvPr/>
        </p:nvPicPr>
        <p:blipFill>
          <a:blip r:embed="rId3"/>
          <a:stretch>
            <a:fillRect/>
          </a:stretch>
        </p:blipFill>
        <p:spPr>
          <a:xfrm>
            <a:off x="5181600" y="1137449"/>
            <a:ext cx="3086100" cy="4286250"/>
          </a:xfrm>
          <a:prstGeom prst="rect">
            <a:avLst/>
          </a:prstGeom>
        </p:spPr>
      </p:pic>
    </p:spTree>
    <p:extLst>
      <p:ext uri="{BB962C8B-B14F-4D97-AF65-F5344CB8AC3E}">
        <p14:creationId xmlns:p14="http://schemas.microsoft.com/office/powerpoint/2010/main" val="1779331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hi-IN" sz="2400" dirty="0" smtClean="0"/>
              <a:t>जल को  अपभ्रंश की भांति  टोकरी की बुनाई की तरह चित्रित किया है</a:t>
            </a:r>
            <a:r>
              <a:rPr lang="en-IN" sz="2400" dirty="0" smtClean="0"/>
              <a:t/>
            </a:r>
            <a:br>
              <a:rPr lang="en-IN" sz="2400" dirty="0" smtClean="0"/>
            </a:br>
            <a:r>
              <a:rPr lang="en-US" sz="2400" dirty="0">
                <a:solidFill>
                  <a:srgbClr val="FF0000"/>
                </a:solidFill>
              </a:rPr>
              <a:t>The water is painted like a basket weave like </a:t>
            </a:r>
            <a:r>
              <a:rPr lang="en-US" sz="2400" dirty="0" err="1" smtClean="0">
                <a:solidFill>
                  <a:srgbClr val="FF0000"/>
                </a:solidFill>
              </a:rPr>
              <a:t>Apabransh</a:t>
            </a:r>
            <a:endParaRPr lang="en-US" sz="2400" dirty="0">
              <a:solidFill>
                <a:srgbClr val="FF0000"/>
              </a:solidFill>
            </a:endParaRPr>
          </a:p>
        </p:txBody>
      </p:sp>
      <p:pic>
        <p:nvPicPr>
          <p:cNvPr id="8194" name="Picture 2" descr="D:\INDIAN ART\rajpoot-rajasthani\mewar\3.JPG"/>
          <p:cNvPicPr>
            <a:picLocks noGrp="1" noChangeAspect="1" noChangeArrowheads="1"/>
          </p:cNvPicPr>
          <p:nvPr>
            <p:ph idx="1"/>
          </p:nvPr>
        </p:nvPicPr>
        <p:blipFill>
          <a:blip r:embed="rId2" cstate="print"/>
          <a:srcRect/>
          <a:stretch>
            <a:fillRect/>
          </a:stretch>
        </p:blipFill>
        <p:spPr bwMode="auto">
          <a:xfrm>
            <a:off x="1889185" y="1916250"/>
            <a:ext cx="5365630" cy="4326371"/>
          </a:xfrm>
          <a:prstGeom prst="rect">
            <a:avLst/>
          </a:prstGeom>
          <a:noFill/>
        </p:spPr>
      </p:pic>
    </p:spTree>
    <p:extLst>
      <p:ext uri="{BB962C8B-B14F-4D97-AF65-F5344CB8AC3E}">
        <p14:creationId xmlns:p14="http://schemas.microsoft.com/office/powerpoint/2010/main" val="79481493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hi-IN" sz="2400" dirty="0" smtClean="0"/>
              <a:t>मुखाकृति के पीछे छाया</a:t>
            </a:r>
            <a:r>
              <a:rPr lang="en-IN" sz="2400" dirty="0"/>
              <a:t/>
            </a:r>
            <a:br>
              <a:rPr lang="en-IN" sz="2400" dirty="0"/>
            </a:br>
            <a:r>
              <a:rPr lang="en-IN" sz="2400" dirty="0">
                <a:solidFill>
                  <a:srgbClr val="FF0000"/>
                </a:solidFill>
              </a:rPr>
              <a:t>Shadow behind the face</a:t>
            </a:r>
            <a:r>
              <a:rPr lang="hi-IN" sz="2400" dirty="0" smtClean="0">
                <a:solidFill>
                  <a:srgbClr val="FF0000"/>
                </a:solidFill>
              </a:rPr>
              <a:t> </a:t>
            </a:r>
            <a:endParaRPr lang="en-US" sz="2400" dirty="0">
              <a:solidFill>
                <a:srgbClr val="FF0000"/>
              </a:solidFill>
            </a:endParaRPr>
          </a:p>
        </p:txBody>
      </p:sp>
      <p:pic>
        <p:nvPicPr>
          <p:cNvPr id="17411" name="Picture 3" descr="D:\INDIAN ART\rajpoot-rajasthani\Bundi\DSC_0005 - Copy.JPG"/>
          <p:cNvPicPr>
            <a:picLocks noChangeAspect="1" noChangeArrowheads="1"/>
          </p:cNvPicPr>
          <p:nvPr/>
        </p:nvPicPr>
        <p:blipFill>
          <a:blip r:embed="rId2" cstate="print"/>
          <a:srcRect/>
          <a:stretch>
            <a:fillRect/>
          </a:stretch>
        </p:blipFill>
        <p:spPr bwMode="auto">
          <a:xfrm>
            <a:off x="4343400" y="304800"/>
            <a:ext cx="3733800" cy="62837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874616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File:Vasant Ragini, Ragamala, Rajput, 1770.jpg"/>
          <p:cNvPicPr>
            <a:picLocks noChangeAspect="1" noChangeArrowheads="1"/>
          </p:cNvPicPr>
          <p:nvPr/>
        </p:nvPicPr>
        <p:blipFill>
          <a:blip r:embed="rId2" cstate="print"/>
          <a:srcRect/>
          <a:stretch>
            <a:fillRect/>
          </a:stretch>
        </p:blipFill>
        <p:spPr bwMode="auto">
          <a:xfrm>
            <a:off x="2514600" y="762000"/>
            <a:ext cx="3733800" cy="5589521"/>
          </a:xfrm>
          <a:prstGeom prst="rect">
            <a:avLst/>
          </a:prstGeom>
          <a:noFill/>
        </p:spPr>
      </p:pic>
    </p:spTree>
    <p:extLst>
      <p:ext uri="{BB962C8B-B14F-4D97-AF65-F5344CB8AC3E}">
        <p14:creationId xmlns:p14="http://schemas.microsoft.com/office/powerpoint/2010/main" val="360654330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hi-IN" sz="3200" dirty="0" smtClean="0"/>
              <a:t>सघन वनस्पति </a:t>
            </a:r>
            <a:r>
              <a:rPr lang="en-IN" sz="3200" dirty="0" smtClean="0"/>
              <a:t/>
            </a:r>
            <a:br>
              <a:rPr lang="en-IN" sz="3200" dirty="0" smtClean="0"/>
            </a:br>
            <a:r>
              <a:rPr lang="en-IN" sz="3200" dirty="0" smtClean="0">
                <a:solidFill>
                  <a:srgbClr val="FF0000"/>
                </a:solidFill>
              </a:rPr>
              <a:t>Dense </a:t>
            </a:r>
            <a:r>
              <a:rPr lang="en-IN" sz="3200" dirty="0">
                <a:solidFill>
                  <a:srgbClr val="FF0000"/>
                </a:solidFill>
              </a:rPr>
              <a:t>vegetation</a:t>
            </a:r>
            <a:endParaRPr lang="en-US" sz="3200" dirty="0">
              <a:solidFill>
                <a:srgbClr val="FF0000"/>
              </a:solidFill>
            </a:endParaRPr>
          </a:p>
        </p:txBody>
      </p:sp>
      <p:pic>
        <p:nvPicPr>
          <p:cNvPr id="15362" name="Picture 2" descr="D:\INDIAN ART\rajpoot-rajasthani\Bundi\paac023_vasaksajja_nayika.jpg"/>
          <p:cNvPicPr>
            <a:picLocks noChangeAspect="1" noChangeArrowheads="1"/>
          </p:cNvPicPr>
          <p:nvPr/>
        </p:nvPicPr>
        <p:blipFill>
          <a:blip r:embed="rId2" cstate="print"/>
          <a:srcRect/>
          <a:stretch>
            <a:fillRect/>
          </a:stretch>
        </p:blipFill>
        <p:spPr bwMode="auto">
          <a:xfrm>
            <a:off x="4191000" y="173183"/>
            <a:ext cx="3962400" cy="63038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365190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9800" y="381000"/>
            <a:ext cx="4068782" cy="6232017"/>
          </a:xfrm>
          <a:prstGeom prst="rect">
            <a:avLst/>
          </a:prstGeom>
        </p:spPr>
      </p:pic>
    </p:spTree>
    <p:extLst>
      <p:ext uri="{BB962C8B-B14F-4D97-AF65-F5344CB8AC3E}">
        <p14:creationId xmlns:p14="http://schemas.microsoft.com/office/powerpoint/2010/main" val="428578851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2800" dirty="0" smtClean="0"/>
              <a:t>आकाश का अंकन</a:t>
            </a:r>
            <a:r>
              <a:rPr lang="en-IN" sz="2800" dirty="0" smtClean="0"/>
              <a:t> </a:t>
            </a:r>
            <a:r>
              <a:rPr lang="en-IN" sz="2800" dirty="0" smtClean="0">
                <a:solidFill>
                  <a:srgbClr val="FF0000"/>
                </a:solidFill>
              </a:rPr>
              <a:t>Sky</a:t>
            </a:r>
            <a:r>
              <a:rPr lang="hi-IN" sz="2800" dirty="0" smtClean="0"/>
              <a:t> </a:t>
            </a:r>
            <a:endParaRPr lang="en-US" sz="2800" dirty="0"/>
          </a:p>
        </p:txBody>
      </p:sp>
      <p:pic>
        <p:nvPicPr>
          <p:cNvPr id="21506" name="Picture 2" descr="D:\INDIAN ART\rajpoot-rajasthani\Bundi\Asavari Ragini - Copy.jpg"/>
          <p:cNvPicPr>
            <a:picLocks noChangeAspect="1" noChangeArrowheads="1"/>
          </p:cNvPicPr>
          <p:nvPr/>
        </p:nvPicPr>
        <p:blipFill>
          <a:blip r:embed="rId2" cstate="print"/>
          <a:srcRect/>
          <a:stretch>
            <a:fillRect/>
          </a:stretch>
        </p:blipFill>
        <p:spPr bwMode="auto">
          <a:xfrm>
            <a:off x="182880" y="1371600"/>
            <a:ext cx="2743200" cy="3810000"/>
          </a:xfrm>
          <a:prstGeom prst="rect">
            <a:avLst/>
          </a:prstGeom>
          <a:ln>
            <a:noFill/>
          </a:ln>
          <a:effectLst>
            <a:outerShdw blurRad="292100" dist="139700" dir="2700000" algn="tl" rotWithShape="0">
              <a:srgbClr val="333333">
                <a:alpha val="65000"/>
              </a:srgbClr>
            </a:outerShdw>
          </a:effectLst>
        </p:spPr>
      </p:pic>
      <p:pic>
        <p:nvPicPr>
          <p:cNvPr id="21507" name="Picture 3" descr="D:\INDIAN ART\rajpoot-rajasthani\Bundi\Asavari Ragini.jpg"/>
          <p:cNvPicPr>
            <a:picLocks noChangeAspect="1" noChangeArrowheads="1"/>
          </p:cNvPicPr>
          <p:nvPr/>
        </p:nvPicPr>
        <p:blipFill>
          <a:blip r:embed="rId3" cstate="print"/>
          <a:srcRect/>
          <a:stretch>
            <a:fillRect/>
          </a:stretch>
        </p:blipFill>
        <p:spPr bwMode="auto">
          <a:xfrm>
            <a:off x="3200400" y="1371600"/>
            <a:ext cx="5593008" cy="4114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775421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hi-IN" sz="2800" dirty="0" smtClean="0"/>
              <a:t>जल का अंकन</a:t>
            </a:r>
            <a:r>
              <a:rPr lang="en-IN" sz="2800" dirty="0" smtClean="0"/>
              <a:t/>
            </a:r>
            <a:br>
              <a:rPr lang="en-IN" sz="2800" dirty="0" smtClean="0"/>
            </a:br>
            <a:r>
              <a:rPr lang="en-IN" sz="2800" dirty="0"/>
              <a:t>W</a:t>
            </a:r>
            <a:r>
              <a:rPr lang="en-IN" sz="2800" dirty="0" smtClean="0"/>
              <a:t>ater</a:t>
            </a:r>
            <a:r>
              <a:rPr lang="hi-IN" sz="2800" dirty="0" smtClean="0"/>
              <a:t> </a:t>
            </a:r>
            <a:endParaRPr lang="en-US" sz="2800" dirty="0"/>
          </a:p>
        </p:txBody>
      </p:sp>
      <p:pic>
        <p:nvPicPr>
          <p:cNvPr id="19459" name="Picture 3" descr="D:\INDIAN ART\rajpoot-rajasthani\Bundi\DSC_0024.JPG"/>
          <p:cNvPicPr>
            <a:picLocks noGrp="1" noChangeAspect="1" noChangeArrowheads="1"/>
          </p:cNvPicPr>
          <p:nvPr>
            <p:ph idx="1"/>
          </p:nvPr>
        </p:nvPicPr>
        <p:blipFill>
          <a:blip r:embed="rId2" cstate="print"/>
          <a:srcRect l="3526" t="7025" r="1278" b="7500"/>
          <a:stretch>
            <a:fillRect/>
          </a:stretch>
        </p:blipFill>
        <p:spPr bwMode="auto">
          <a:xfrm>
            <a:off x="3886200" y="381000"/>
            <a:ext cx="4495800" cy="6077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865800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INDIAN ART\rajpoot-rajasthani\Bundi\DSC_0020.JPG"/>
          <p:cNvPicPr>
            <a:picLocks noChangeAspect="1" noChangeArrowheads="1"/>
          </p:cNvPicPr>
          <p:nvPr/>
        </p:nvPicPr>
        <p:blipFill>
          <a:blip r:embed="rId2" cstate="print"/>
          <a:srcRect l="5192" t="5172" r="6548" b="8621"/>
          <a:stretch>
            <a:fillRect/>
          </a:stretch>
        </p:blipFill>
        <p:spPr bwMode="auto">
          <a:xfrm>
            <a:off x="381000" y="533400"/>
            <a:ext cx="3200400" cy="4706471"/>
          </a:xfrm>
          <a:prstGeom prst="rect">
            <a:avLst/>
          </a:prstGeom>
          <a:ln>
            <a:noFill/>
          </a:ln>
          <a:effectLst>
            <a:outerShdw blurRad="292100" dist="139700" dir="2700000" algn="tl" rotWithShape="0">
              <a:srgbClr val="333333">
                <a:alpha val="65000"/>
              </a:srgbClr>
            </a:outerShdw>
          </a:effectLst>
        </p:spPr>
      </p:pic>
      <p:pic>
        <p:nvPicPr>
          <p:cNvPr id="20483" name="Picture 3" descr="D:\INDIAN ART\rajpoot-rajasthani\Bundi\DSC_0020 - Copy.JPG"/>
          <p:cNvPicPr>
            <a:picLocks noChangeAspect="1" noChangeArrowheads="1"/>
          </p:cNvPicPr>
          <p:nvPr/>
        </p:nvPicPr>
        <p:blipFill>
          <a:blip r:embed="rId3" cstate="print"/>
          <a:srcRect/>
          <a:stretch>
            <a:fillRect/>
          </a:stretch>
        </p:blipFill>
        <p:spPr bwMode="auto">
          <a:xfrm>
            <a:off x="4038600" y="457200"/>
            <a:ext cx="4856309" cy="4876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870241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hi-IN" sz="2400" dirty="0" smtClean="0"/>
              <a:t>सुनहरे सूर्य का  अंकन</a:t>
            </a:r>
            <a:r>
              <a:rPr lang="en-IN" sz="2400" dirty="0" smtClean="0"/>
              <a:t/>
            </a:r>
            <a:br>
              <a:rPr lang="en-IN" sz="2400" dirty="0" smtClean="0"/>
            </a:br>
            <a:r>
              <a:rPr lang="hi-IN" sz="2400" dirty="0" smtClean="0">
                <a:solidFill>
                  <a:srgbClr val="FF0000"/>
                </a:solidFill>
              </a:rPr>
              <a:t> </a:t>
            </a:r>
            <a:r>
              <a:rPr lang="en-IN" sz="2400" dirty="0" smtClean="0">
                <a:solidFill>
                  <a:srgbClr val="FF0000"/>
                </a:solidFill>
              </a:rPr>
              <a:t>Golden Sun</a:t>
            </a:r>
            <a:endParaRPr lang="en-US" sz="2400" dirty="0">
              <a:solidFill>
                <a:srgbClr val="FF0000"/>
              </a:solidFill>
            </a:endParaRPr>
          </a:p>
        </p:txBody>
      </p:sp>
      <p:pic>
        <p:nvPicPr>
          <p:cNvPr id="23554" name="Picture 2" descr="D:\INDIAN ART\rajpoot-rajasthani\Bundi\Asavari Ragini 18TH.jpg"/>
          <p:cNvPicPr>
            <a:picLocks noChangeAspect="1" noChangeArrowheads="1"/>
          </p:cNvPicPr>
          <p:nvPr/>
        </p:nvPicPr>
        <p:blipFill>
          <a:blip r:embed="rId2" cstate="print"/>
          <a:srcRect/>
          <a:stretch>
            <a:fillRect/>
          </a:stretch>
        </p:blipFill>
        <p:spPr bwMode="auto">
          <a:xfrm>
            <a:off x="4152304" y="152400"/>
            <a:ext cx="4382096" cy="6477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683553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भित्ति चित्रण</a:t>
            </a:r>
            <a:r>
              <a:rPr lang="en-IN" dirty="0" smtClean="0"/>
              <a:t> </a:t>
            </a:r>
            <a:r>
              <a:rPr lang="en-IN" dirty="0" smtClean="0">
                <a:solidFill>
                  <a:srgbClr val="FF0000"/>
                </a:solidFill>
              </a:rPr>
              <a:t>Murals</a:t>
            </a:r>
            <a:r>
              <a:rPr lang="hi-IN" dirty="0" smtClean="0">
                <a:solidFill>
                  <a:srgbClr val="FF0000"/>
                </a:solidFill>
              </a:rPr>
              <a:t> </a:t>
            </a:r>
            <a:endParaRPr lang="en-US" dirty="0">
              <a:solidFill>
                <a:srgbClr val="FF0000"/>
              </a:solidFill>
            </a:endParaRPr>
          </a:p>
        </p:txBody>
      </p:sp>
      <p:pic>
        <p:nvPicPr>
          <p:cNvPr id="1026" name="Picture 2" descr="D:\INDIAN ART\rajpoot-rajasthani\Bundi\bundi-school-painting.jpg"/>
          <p:cNvPicPr>
            <a:picLocks noGrp="1" noChangeAspect="1" noChangeArrowheads="1"/>
          </p:cNvPicPr>
          <p:nvPr>
            <p:ph idx="1"/>
          </p:nvPr>
        </p:nvPicPr>
        <p:blipFill>
          <a:blip r:embed="rId2" cstate="print"/>
          <a:srcRect/>
          <a:stretch>
            <a:fillRect/>
          </a:stretch>
        </p:blipFill>
        <p:spPr bwMode="auto">
          <a:xfrm>
            <a:off x="762000" y="1600200"/>
            <a:ext cx="7617316" cy="4800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333429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NDIAN ART\rajpoot-rajasthani\Bundi\wall painting.jpg"/>
          <p:cNvPicPr>
            <a:picLocks noChangeAspect="1" noChangeArrowheads="1"/>
          </p:cNvPicPr>
          <p:nvPr/>
        </p:nvPicPr>
        <p:blipFill>
          <a:blip r:embed="rId2" cstate="print"/>
          <a:srcRect/>
          <a:stretch>
            <a:fillRect/>
          </a:stretch>
        </p:blipFill>
        <p:spPr bwMode="auto">
          <a:xfrm>
            <a:off x="304800" y="381000"/>
            <a:ext cx="8686800" cy="57836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3438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पुरुषाकृति</a:t>
            </a:r>
            <a:r>
              <a:rPr lang="en-IN" sz="3600" dirty="0" smtClean="0"/>
              <a:t> </a:t>
            </a:r>
            <a:r>
              <a:rPr lang="en-IN" sz="3600" dirty="0" smtClean="0">
                <a:solidFill>
                  <a:srgbClr val="FF0000"/>
                </a:solidFill>
              </a:rPr>
              <a:t>Male Figure</a:t>
            </a:r>
            <a:endParaRPr lang="en-US" sz="3600" dirty="0">
              <a:solidFill>
                <a:srgbClr val="FF0000"/>
              </a:solidFill>
            </a:endParaRPr>
          </a:p>
        </p:txBody>
      </p:sp>
      <p:pic>
        <p:nvPicPr>
          <p:cNvPr id="4" name="Content Placeholder 3" descr="D:\INDIAN ART\rajpoot-rajasthani\mewar\7.JPG"/>
          <p:cNvPicPr>
            <a:picLocks noGrp="1" noChangeAspect="1" noChangeArrowheads="1"/>
          </p:cNvPicPr>
          <p:nvPr>
            <p:ph idx="1"/>
          </p:nvPr>
        </p:nvPicPr>
        <p:blipFill>
          <a:blip r:embed="rId2" cstate="print"/>
          <a:srcRect/>
          <a:stretch>
            <a:fillRect/>
          </a:stretch>
        </p:blipFill>
        <p:spPr bwMode="auto">
          <a:xfrm>
            <a:off x="2869721" y="2001329"/>
            <a:ext cx="3009207" cy="3952702"/>
          </a:xfrm>
          <a:prstGeom prst="rect">
            <a:avLst/>
          </a:prstGeom>
          <a:noFill/>
        </p:spPr>
      </p:pic>
    </p:spTree>
    <p:extLst>
      <p:ext uri="{BB962C8B-B14F-4D97-AF65-F5344CB8AC3E}">
        <p14:creationId xmlns:p14="http://schemas.microsoft.com/office/powerpoint/2010/main" val="201033190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adotipalace.com/sites/default/files/b13_0.jpg"/>
          <p:cNvPicPr>
            <a:picLocks noChangeAspect="1" noChangeArrowheads="1"/>
          </p:cNvPicPr>
          <p:nvPr/>
        </p:nvPicPr>
        <p:blipFill>
          <a:blip r:embed="rId2" cstate="print"/>
          <a:srcRect/>
          <a:stretch>
            <a:fillRect/>
          </a:stretch>
        </p:blipFill>
        <p:spPr bwMode="auto">
          <a:xfrm>
            <a:off x="457200" y="381000"/>
            <a:ext cx="8223726" cy="5486400"/>
          </a:xfrm>
          <a:prstGeom prst="rect">
            <a:avLst/>
          </a:prstGeom>
          <a:noFill/>
        </p:spPr>
      </p:pic>
    </p:spTree>
    <p:extLst>
      <p:ext uri="{BB962C8B-B14F-4D97-AF65-F5344CB8AC3E}">
        <p14:creationId xmlns:p14="http://schemas.microsoft.com/office/powerpoint/2010/main" val="286983324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Portraits depicting life at Bundi Chitrashala"/>
          <p:cNvPicPr>
            <a:picLocks noChangeAspect="1" noChangeArrowheads="1"/>
          </p:cNvPicPr>
          <p:nvPr/>
        </p:nvPicPr>
        <p:blipFill>
          <a:blip r:embed="rId2" cstate="print"/>
          <a:srcRect/>
          <a:stretch>
            <a:fillRect/>
          </a:stretch>
        </p:blipFill>
        <p:spPr bwMode="auto">
          <a:xfrm>
            <a:off x="1371600" y="990600"/>
            <a:ext cx="6286500" cy="5029200"/>
          </a:xfrm>
          <a:prstGeom prst="rect">
            <a:avLst/>
          </a:prstGeom>
          <a:noFill/>
        </p:spPr>
      </p:pic>
    </p:spTree>
    <p:extLst>
      <p:ext uri="{BB962C8B-B14F-4D97-AF65-F5344CB8AC3E}">
        <p14:creationId xmlns:p14="http://schemas.microsoft.com/office/powerpoint/2010/main" val="394624643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INDIAN ART\rajpoot-rajasthani\Bundi\Wedding_of_Rama_and_Sita._Wall_painting_in_Bundi_palace,_18_century..jpg"/>
          <p:cNvPicPr>
            <a:picLocks noChangeAspect="1" noChangeArrowheads="1"/>
          </p:cNvPicPr>
          <p:nvPr/>
        </p:nvPicPr>
        <p:blipFill>
          <a:blip r:embed="rId2" cstate="print"/>
          <a:srcRect/>
          <a:stretch>
            <a:fillRect/>
          </a:stretch>
        </p:blipFill>
        <p:spPr bwMode="auto">
          <a:xfrm>
            <a:off x="1600200" y="533400"/>
            <a:ext cx="6054189" cy="5692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999518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Krishna stealing the clothes of Gopis - painting at Chitrashala Bundi Rajasthan"/>
          <p:cNvPicPr>
            <a:picLocks noChangeAspect="1" noChangeArrowheads="1"/>
          </p:cNvPicPr>
          <p:nvPr/>
        </p:nvPicPr>
        <p:blipFill>
          <a:blip r:embed="rId2" cstate="print"/>
          <a:srcRect/>
          <a:stretch>
            <a:fillRect/>
          </a:stretch>
        </p:blipFill>
        <p:spPr bwMode="auto">
          <a:xfrm>
            <a:off x="1371600" y="457200"/>
            <a:ext cx="6381412" cy="6019800"/>
          </a:xfrm>
          <a:prstGeom prst="rect">
            <a:avLst/>
          </a:prstGeom>
          <a:noFill/>
        </p:spPr>
      </p:pic>
    </p:spTree>
    <p:extLst>
      <p:ext uri="{BB962C8B-B14F-4D97-AF65-F5344CB8AC3E}">
        <p14:creationId xmlns:p14="http://schemas.microsoft.com/office/powerpoint/2010/main" val="167775701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00200"/>
            <a:ext cx="8229600" cy="1143000"/>
          </a:xfrm>
        </p:spPr>
        <p:txBody>
          <a:bodyPr>
            <a:normAutofit fontScale="90000"/>
          </a:bodyPr>
          <a:lstStyle/>
          <a:p>
            <a:r>
              <a:rPr lang="en-US" sz="6000" dirty="0" smtClean="0">
                <a:solidFill>
                  <a:schemeClr val="tx2">
                    <a:lumMod val="50000"/>
                  </a:schemeClr>
                </a:solidFill>
              </a:rPr>
              <a:t/>
            </a:r>
            <a:br>
              <a:rPr lang="en-US" sz="6000" dirty="0" smtClean="0">
                <a:solidFill>
                  <a:schemeClr val="tx2">
                    <a:lumMod val="50000"/>
                  </a:schemeClr>
                </a:solidFill>
              </a:rPr>
            </a:br>
            <a:r>
              <a:rPr lang="en-US" sz="6000" dirty="0" smtClean="0">
                <a:solidFill>
                  <a:schemeClr val="tx2">
                    <a:lumMod val="50000"/>
                  </a:schemeClr>
                </a:solidFill>
              </a:rPr>
              <a:t/>
            </a:r>
            <a:br>
              <a:rPr lang="en-US" sz="6000" dirty="0" smtClean="0">
                <a:solidFill>
                  <a:schemeClr val="tx2">
                    <a:lumMod val="50000"/>
                  </a:schemeClr>
                </a:solidFill>
              </a:rPr>
            </a:br>
            <a:r>
              <a:rPr lang="en-US" sz="6000" dirty="0" smtClean="0">
                <a:solidFill>
                  <a:schemeClr val="tx2">
                    <a:lumMod val="50000"/>
                  </a:schemeClr>
                </a:solidFill>
              </a:rPr>
              <a:t/>
            </a:r>
            <a:br>
              <a:rPr lang="en-US" sz="6000" dirty="0" smtClean="0">
                <a:solidFill>
                  <a:schemeClr val="tx2">
                    <a:lumMod val="50000"/>
                  </a:schemeClr>
                </a:solidFill>
              </a:rPr>
            </a:br>
            <a:r>
              <a:rPr lang="en-US" sz="6000" dirty="0" smtClean="0">
                <a:solidFill>
                  <a:schemeClr val="tx2">
                    <a:lumMod val="50000"/>
                  </a:schemeClr>
                </a:solidFill>
              </a:rPr>
              <a:t/>
            </a:r>
            <a:br>
              <a:rPr lang="en-US" sz="6000" dirty="0" smtClean="0">
                <a:solidFill>
                  <a:schemeClr val="tx2">
                    <a:lumMod val="50000"/>
                  </a:schemeClr>
                </a:solidFill>
              </a:rPr>
            </a:br>
            <a:r>
              <a:rPr lang="en-US" sz="6000" dirty="0" smtClean="0">
                <a:solidFill>
                  <a:schemeClr val="tx2">
                    <a:lumMod val="50000"/>
                  </a:schemeClr>
                </a:solidFill>
              </a:rPr>
              <a:t/>
            </a:r>
            <a:br>
              <a:rPr lang="en-US" sz="6000" dirty="0" smtClean="0">
                <a:solidFill>
                  <a:schemeClr val="tx2">
                    <a:lumMod val="50000"/>
                  </a:schemeClr>
                </a:solidFill>
              </a:rPr>
            </a:br>
            <a:r>
              <a:rPr lang="hi-IN" sz="6700" dirty="0" smtClean="0">
                <a:solidFill>
                  <a:schemeClr val="accent2">
                    <a:lumMod val="75000"/>
                  </a:schemeClr>
                </a:solidFill>
              </a:rPr>
              <a:t> </a:t>
            </a:r>
            <a:r>
              <a:rPr lang="hi-IN" sz="6700" dirty="0" smtClean="0"/>
              <a:t>ढूंढाड़ शैली </a:t>
            </a:r>
            <a:r>
              <a:rPr lang="en-IN" sz="6700" dirty="0" smtClean="0"/>
              <a:t/>
            </a:r>
            <a:br>
              <a:rPr lang="en-IN" sz="6700" dirty="0" smtClean="0"/>
            </a:br>
            <a:r>
              <a:rPr lang="en-IN" sz="6700" dirty="0" err="1" smtClean="0">
                <a:solidFill>
                  <a:schemeClr val="accent2">
                    <a:lumMod val="75000"/>
                  </a:schemeClr>
                </a:solidFill>
              </a:rPr>
              <a:t>Dhondhar</a:t>
            </a:r>
            <a:r>
              <a:rPr lang="en-IN" sz="6700" dirty="0" smtClean="0">
                <a:solidFill>
                  <a:schemeClr val="accent2">
                    <a:lumMod val="75000"/>
                  </a:schemeClr>
                </a:solidFill>
              </a:rPr>
              <a:t> School</a:t>
            </a:r>
            <a:r>
              <a:rPr lang="en-US" sz="6000" dirty="0" smtClean="0">
                <a:solidFill>
                  <a:schemeClr val="tx2">
                    <a:lumMod val="50000"/>
                  </a:schemeClr>
                </a:solidFill>
              </a:rPr>
              <a:t/>
            </a:r>
            <a:br>
              <a:rPr lang="en-US" sz="6000" dirty="0" smtClean="0">
                <a:solidFill>
                  <a:schemeClr val="tx2">
                    <a:lumMod val="50000"/>
                  </a:schemeClr>
                </a:solidFill>
              </a:rPr>
            </a:br>
            <a:r>
              <a:rPr lang="en-US" sz="6000" dirty="0" smtClean="0">
                <a:solidFill>
                  <a:schemeClr val="tx2">
                    <a:lumMod val="50000"/>
                  </a:schemeClr>
                </a:solidFill>
              </a:rPr>
              <a:t/>
            </a:r>
            <a:br>
              <a:rPr lang="en-US" sz="6000" dirty="0" smtClean="0">
                <a:solidFill>
                  <a:schemeClr val="tx2">
                    <a:lumMod val="50000"/>
                  </a:schemeClr>
                </a:solidFill>
              </a:rPr>
            </a:br>
            <a:r>
              <a:rPr lang="en-US" sz="6000" dirty="0" smtClean="0">
                <a:solidFill>
                  <a:schemeClr val="tx2">
                    <a:lumMod val="50000"/>
                  </a:schemeClr>
                </a:solidFill>
              </a:rPr>
              <a:t/>
            </a:r>
            <a:br>
              <a:rPr lang="en-US" sz="6000" dirty="0" smtClean="0">
                <a:solidFill>
                  <a:schemeClr val="tx2">
                    <a:lumMod val="50000"/>
                  </a:schemeClr>
                </a:solidFill>
              </a:rPr>
            </a:br>
            <a:r>
              <a:rPr lang="hi-IN" sz="6000" dirty="0" smtClean="0">
                <a:solidFill>
                  <a:schemeClr val="tx2">
                    <a:lumMod val="50000"/>
                  </a:schemeClr>
                </a:solidFill>
              </a:rPr>
              <a:t>जयपुर , अलवर , शेखावाटी </a:t>
            </a:r>
            <a:r>
              <a:rPr lang="en-US" sz="6000" dirty="0" smtClean="0">
                <a:solidFill>
                  <a:schemeClr val="tx2">
                    <a:lumMod val="50000"/>
                  </a:schemeClr>
                </a:solidFill>
              </a:rPr>
              <a:t>	</a:t>
            </a:r>
            <a:r>
              <a:rPr lang="hi-IN" sz="6000" dirty="0" smtClean="0">
                <a:solidFill>
                  <a:schemeClr val="tx2">
                    <a:lumMod val="50000"/>
                  </a:schemeClr>
                </a:solidFill>
              </a:rPr>
              <a:t>आदि .</a:t>
            </a:r>
            <a:r>
              <a:rPr lang="en-US" dirty="0" smtClean="0">
                <a:solidFill>
                  <a:schemeClr val="tx2">
                    <a:lumMod val="50000"/>
                  </a:schemeClr>
                </a:solidFill>
              </a:rPr>
              <a:t/>
            </a:r>
            <a:br>
              <a:rPr lang="en-US" dirty="0" smtClean="0">
                <a:solidFill>
                  <a:schemeClr val="tx2">
                    <a:lumMod val="50000"/>
                  </a:schemeClr>
                </a:solidFill>
              </a:rPr>
            </a:br>
            <a:endParaRPr lang="en-US" dirty="0"/>
          </a:p>
        </p:txBody>
      </p:sp>
    </p:spTree>
    <p:extLst>
      <p:ext uri="{BB962C8B-B14F-4D97-AF65-F5344CB8AC3E}">
        <p14:creationId xmlns:p14="http://schemas.microsoft.com/office/powerpoint/2010/main" val="33919177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1143000"/>
          </a:xfrm>
        </p:spPr>
        <p:txBody>
          <a:bodyPr>
            <a:noAutofit/>
          </a:bodyPr>
          <a:lstStyle/>
          <a:p>
            <a:r>
              <a:rPr lang="hi-IN" sz="8000" dirty="0" smtClean="0">
                <a:solidFill>
                  <a:schemeClr val="accent4">
                    <a:lumMod val="75000"/>
                  </a:schemeClr>
                </a:solidFill>
              </a:rPr>
              <a:t>जयपुर शैली </a:t>
            </a:r>
            <a:endParaRPr lang="en-US" sz="8000" dirty="0">
              <a:solidFill>
                <a:schemeClr val="accent4">
                  <a:lumMod val="75000"/>
                </a:schemeClr>
              </a:solidFill>
            </a:endParaRPr>
          </a:p>
        </p:txBody>
      </p:sp>
    </p:spTree>
    <p:extLst>
      <p:ext uri="{BB962C8B-B14F-4D97-AF65-F5344CB8AC3E}">
        <p14:creationId xmlns:p14="http://schemas.microsoft.com/office/powerpoint/2010/main" val="145110448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534400" cy="4247317"/>
          </a:xfrm>
          <a:prstGeom prst="rect">
            <a:avLst/>
          </a:prstGeom>
        </p:spPr>
        <p:txBody>
          <a:bodyPr wrap="square">
            <a:spAutoFit/>
          </a:bodyPr>
          <a:lstStyle/>
          <a:p>
            <a:pPr>
              <a:lnSpc>
                <a:spcPct val="150000"/>
              </a:lnSpc>
              <a:buFont typeface="Arial" pitchFamily="34" charset="0"/>
              <a:buChar char="•"/>
            </a:pPr>
            <a:r>
              <a:rPr lang="hi-IN" dirty="0" smtClean="0"/>
              <a:t> </a:t>
            </a:r>
            <a:r>
              <a:rPr lang="hi-IN" sz="2000" dirty="0" smtClean="0"/>
              <a:t>महाराजा सवाई जय सिंह ने</a:t>
            </a:r>
            <a:r>
              <a:rPr lang="en-US" sz="2000" dirty="0" smtClean="0"/>
              <a:t>   1727</a:t>
            </a:r>
            <a:r>
              <a:rPr lang="hi-IN" sz="2000" dirty="0" smtClean="0"/>
              <a:t>  ई .में जयपुर शहर का निर्माण कराया जयपुर </a:t>
            </a:r>
            <a:r>
              <a:rPr lang="hi-IN" sz="2000" dirty="0"/>
              <a:t>शैली का विकास आमेर शैली से हुआ। </a:t>
            </a:r>
            <a:endParaRPr lang="en-IN" sz="2000" dirty="0" smtClean="0"/>
          </a:p>
          <a:p>
            <a:pPr>
              <a:lnSpc>
                <a:spcPct val="150000"/>
              </a:lnSpc>
            </a:pPr>
            <a:endParaRPr lang="en-IN" sz="2000" dirty="0" smtClean="0"/>
          </a:p>
          <a:p>
            <a:pPr>
              <a:lnSpc>
                <a:spcPct val="150000"/>
              </a:lnSpc>
              <a:buFont typeface="Arial" pitchFamily="34" charset="0"/>
              <a:buChar char="•"/>
            </a:pPr>
            <a:r>
              <a:rPr lang="hi-IN" sz="2000" dirty="0"/>
              <a:t>महाराजा सवाई जयसिंह ,गणित,ज्योतिष्, नक्षत्र शास्त्र तथा कला के जानकार थे. मुहम्मद शाह उनका दरबारी चित्रकार था, जिसने अनेक ग्रंथों को चित्रित किया. इस समय के चित्रों में मुगल दरबार की नफ़ासत तथा आमेर के लोक कलात्मक तत्वों से निखार कर जयपुर शैली का मनमोहक रूप निखार कर सामने आया. </a:t>
            </a:r>
            <a:endParaRPr lang="en-IN" sz="2000" dirty="0" smtClean="0"/>
          </a:p>
          <a:p>
            <a:pPr>
              <a:lnSpc>
                <a:spcPct val="150000"/>
              </a:lnSpc>
            </a:pPr>
            <a:endParaRPr lang="en-US" sz="2000" dirty="0" smtClean="0"/>
          </a:p>
        </p:txBody>
      </p:sp>
    </p:spTree>
    <p:extLst>
      <p:ext uri="{BB962C8B-B14F-4D97-AF65-F5344CB8AC3E}">
        <p14:creationId xmlns:p14="http://schemas.microsoft.com/office/powerpoint/2010/main" val="293484972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610600" cy="6878806"/>
          </a:xfrm>
          <a:prstGeom prst="rect">
            <a:avLst/>
          </a:prstGeom>
        </p:spPr>
        <p:txBody>
          <a:bodyPr wrap="square">
            <a:spAutoFit/>
          </a:bodyPr>
          <a:lstStyle/>
          <a:p>
            <a:pPr>
              <a:buFont typeface="Arial" pitchFamily="34" charset="0"/>
              <a:buChar char="•"/>
            </a:pPr>
            <a:r>
              <a:rPr lang="en-US" dirty="0" smtClean="0"/>
              <a:t> </a:t>
            </a:r>
            <a:r>
              <a:rPr lang="hi-IN" dirty="0"/>
              <a:t>महाराजा सवाई माधो  सिंह (1750-1767)के काल में मुगल प्रभाव धीरे-धीरे कम होने लगा व राजस्थानी शैली की विशेषताएँ दिखने लगती है. चित्रण में रंगों  के स्थान पर  मोती , लाख व् मणियों को भी  चिपकाया जाने </a:t>
            </a:r>
            <a:r>
              <a:rPr lang="hi-IN" dirty="0" smtClean="0"/>
              <a:t>लगा</a:t>
            </a:r>
            <a:r>
              <a:rPr lang="en-IN" dirty="0" smtClean="0"/>
              <a:t>.</a:t>
            </a:r>
          </a:p>
          <a:p>
            <a:endParaRPr lang="en-US" dirty="0" smtClean="0">
              <a:solidFill>
                <a:srgbClr val="FF0000"/>
              </a:solidFill>
            </a:endParaRPr>
          </a:p>
          <a:p>
            <a:pPr>
              <a:buFont typeface="Arial" pitchFamily="34" charset="0"/>
              <a:buChar char="•"/>
            </a:pPr>
            <a:endParaRPr lang="en-US" dirty="0" smtClean="0">
              <a:solidFill>
                <a:srgbClr val="FF0000"/>
              </a:solidFill>
            </a:endParaRPr>
          </a:p>
          <a:p>
            <a:pPr>
              <a:buFont typeface="Arial" pitchFamily="34" charset="0"/>
              <a:buChar char="•"/>
            </a:pPr>
            <a:r>
              <a:rPr lang="en-US" dirty="0" smtClean="0"/>
              <a:t> </a:t>
            </a:r>
            <a:r>
              <a:rPr lang="hi-IN" dirty="0"/>
              <a:t>अब उभरे हुए स्वर्ण का उपयोग होने लगा, उसमे मोतियों की व् हीरे जवाहरात जड़ने की प्रथा शुरू हो गयी. </a:t>
            </a:r>
            <a:endParaRPr lang="en-US" dirty="0" smtClean="0">
              <a:solidFill>
                <a:srgbClr val="FF0000"/>
              </a:solidFill>
            </a:endParaRPr>
          </a:p>
          <a:p>
            <a:pPr>
              <a:buFont typeface="Arial" pitchFamily="34" charset="0"/>
              <a:buChar char="•"/>
            </a:pPr>
            <a:endParaRPr lang="en-US" dirty="0" smtClean="0">
              <a:solidFill>
                <a:srgbClr val="FF0000"/>
              </a:solidFill>
            </a:endParaRPr>
          </a:p>
          <a:p>
            <a:pPr>
              <a:buFont typeface="Arial" pitchFamily="34" charset="0"/>
              <a:buChar char="•"/>
            </a:pPr>
            <a:r>
              <a:rPr lang="hi-IN" dirty="0"/>
              <a:t>सवाई प्रताप सिंह (1779-1803 ई.) कवि, चित्रकार व परम वैष्णव भक्त था परिणामस्वरूप दरबार मे कलाकारों और कवियों को विशेष आश्रय प्राप्त था</a:t>
            </a:r>
            <a:r>
              <a:rPr lang="hi-IN" dirty="0" smtClean="0"/>
              <a:t>.</a:t>
            </a:r>
            <a:endParaRPr lang="en-IN" dirty="0" smtClean="0"/>
          </a:p>
          <a:p>
            <a:endParaRPr lang="en-US" dirty="0" smtClean="0">
              <a:solidFill>
                <a:srgbClr val="FF0000"/>
              </a:solidFill>
            </a:endParaRPr>
          </a:p>
          <a:p>
            <a:pPr>
              <a:buFont typeface="Arial" pitchFamily="34" charset="0"/>
              <a:buChar char="•"/>
            </a:pPr>
            <a:r>
              <a:rPr lang="hi-IN" dirty="0"/>
              <a:t>उनके शासन काल मे,"बृजनिधि" राजा रानियों के आदमकद व्यक्तीचित्र, राधा-कृष्ण लीला, नायिका भेद,राग-रागिनी आदि विषयों पर लघुचित्रण व भित्तिचित्रण हुआ</a:t>
            </a:r>
            <a:r>
              <a:rPr lang="hi-IN" dirty="0" smtClean="0"/>
              <a:t>.</a:t>
            </a:r>
            <a:endParaRPr lang="en-IN" dirty="0" smtClean="0"/>
          </a:p>
          <a:p>
            <a:pPr>
              <a:lnSpc>
                <a:spcPct val="150000"/>
              </a:lnSpc>
              <a:buFont typeface="Arial" pitchFamily="34" charset="0"/>
              <a:buChar char="•"/>
            </a:pPr>
            <a:endParaRPr lang="en-US" dirty="0">
              <a:solidFill>
                <a:srgbClr val="FF0000"/>
              </a:solidFill>
            </a:endParaRPr>
          </a:p>
          <a:p>
            <a:pPr>
              <a:lnSpc>
                <a:spcPct val="150000"/>
              </a:lnSpc>
              <a:buFont typeface="Arial" pitchFamily="34" charset="0"/>
              <a:buChar char="•"/>
            </a:pPr>
            <a:r>
              <a:rPr lang="en-US" dirty="0"/>
              <a:t> </a:t>
            </a:r>
            <a:r>
              <a:rPr lang="hi-IN" dirty="0"/>
              <a:t>महाराजा सवाई जगत सिंह </a:t>
            </a:r>
            <a:r>
              <a:rPr lang="en-US" dirty="0"/>
              <a:t>( 1803-1818)</a:t>
            </a:r>
            <a:r>
              <a:rPr lang="hi-IN" dirty="0"/>
              <a:t>के राज्य काल में भी यही चित्रण परंपरा चलती रही परन्तु बाद में विदेशी प्रभावों के कारण प्राचीन चित्रण शैली पर कंपनी शैली का प्रभाव पड़ने लगा</a:t>
            </a:r>
            <a:r>
              <a:rPr lang="en-IN" dirty="0"/>
              <a:t>.</a:t>
            </a:r>
          </a:p>
          <a:p>
            <a:pPr>
              <a:lnSpc>
                <a:spcPct val="150000"/>
              </a:lnSpc>
              <a:buFont typeface="Arial" pitchFamily="34" charset="0"/>
              <a:buChar char="•"/>
            </a:pPr>
            <a:r>
              <a:rPr lang="en-US" dirty="0" smtClean="0"/>
              <a:t> </a:t>
            </a:r>
            <a:r>
              <a:rPr lang="en-US" dirty="0"/>
              <a:t>1835 </a:t>
            </a:r>
            <a:r>
              <a:rPr lang="hi-IN" dirty="0"/>
              <a:t>ई . के बाद दरबारी कलाकार यथार्थवादी शैली में फोटोग्राफिक ढंग से कार्य करने लगे</a:t>
            </a:r>
            <a:r>
              <a:rPr lang="en-IN" dirty="0"/>
              <a:t>.</a:t>
            </a:r>
          </a:p>
          <a:p>
            <a:pPr>
              <a:lnSpc>
                <a:spcPct val="150000"/>
              </a:lnSpc>
            </a:pPr>
            <a:endParaRPr lang="en-US" dirty="0">
              <a:solidFill>
                <a:srgbClr val="FF0000"/>
              </a:solidFill>
            </a:endParaRPr>
          </a:p>
          <a:p>
            <a:pPr>
              <a:buFont typeface="Arial" pitchFamily="34" charset="0"/>
              <a:buChar char="•"/>
            </a:pPr>
            <a:endParaRPr lang="en-IN" dirty="0" smtClean="0"/>
          </a:p>
        </p:txBody>
      </p:sp>
    </p:spTree>
    <p:extLst>
      <p:ext uri="{BB962C8B-B14F-4D97-AF65-F5344CB8AC3E}">
        <p14:creationId xmlns:p14="http://schemas.microsoft.com/office/powerpoint/2010/main" val="359058238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dirty="0" smtClean="0"/>
              <a:t/>
            </a:r>
            <a:br>
              <a:rPr lang="en-US" sz="6600" dirty="0" smtClean="0"/>
            </a:br>
            <a:r>
              <a:rPr lang="en-US" sz="6600" dirty="0" smtClean="0"/>
              <a:t/>
            </a:r>
            <a:br>
              <a:rPr lang="en-US" sz="6600" dirty="0" smtClean="0"/>
            </a:br>
            <a:r>
              <a:rPr lang="en-US" sz="6600" dirty="0" smtClean="0"/>
              <a:t/>
            </a:r>
            <a:br>
              <a:rPr lang="en-US" sz="6600" dirty="0" smtClean="0"/>
            </a:br>
            <a:r>
              <a:rPr lang="en-US" sz="6600" dirty="0" smtClean="0"/>
              <a:t/>
            </a:r>
            <a:br>
              <a:rPr lang="en-US" sz="6600" dirty="0" smtClean="0"/>
            </a:br>
            <a:r>
              <a:rPr lang="en-US" sz="6600" dirty="0" smtClean="0"/>
              <a:t/>
            </a:r>
            <a:br>
              <a:rPr lang="en-US" sz="6600" dirty="0" smtClean="0"/>
            </a:br>
            <a:r>
              <a:rPr lang="hi-IN" sz="6600" dirty="0" smtClean="0"/>
              <a:t>जयपुर शैली की विशेषताएं</a:t>
            </a:r>
            <a:r>
              <a:rPr lang="en-IN" sz="6600" dirty="0" smtClean="0"/>
              <a:t/>
            </a:r>
            <a:br>
              <a:rPr lang="en-IN" sz="6600" dirty="0" smtClean="0"/>
            </a:br>
            <a:r>
              <a:rPr lang="en-IN" sz="6600" dirty="0" smtClean="0">
                <a:solidFill>
                  <a:srgbClr val="FF0000"/>
                </a:solidFill>
              </a:rPr>
              <a:t> </a:t>
            </a:r>
            <a:endParaRPr lang="en-US" sz="6600" dirty="0">
              <a:solidFill>
                <a:srgbClr val="FF0000"/>
              </a:solidFill>
            </a:endParaRPr>
          </a:p>
        </p:txBody>
      </p:sp>
    </p:spTree>
    <p:extLst>
      <p:ext uri="{BB962C8B-B14F-4D97-AF65-F5344CB8AC3E}">
        <p14:creationId xmlns:p14="http://schemas.microsoft.com/office/powerpoint/2010/main" val="143374449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विषय</a:t>
            </a:r>
            <a:r>
              <a:rPr lang="en-IN" dirty="0" smtClean="0">
                <a:solidFill>
                  <a:schemeClr val="accent2">
                    <a:lumMod val="75000"/>
                  </a:schemeClr>
                </a:solidFill>
              </a:rPr>
              <a:t> </a:t>
            </a:r>
            <a:r>
              <a:rPr lang="en-IN" sz="3200" dirty="0" smtClean="0">
                <a:solidFill>
                  <a:schemeClr val="accent2">
                    <a:lumMod val="75000"/>
                  </a:schemeClr>
                </a:solidFill>
              </a:rPr>
              <a:t>Subjects</a:t>
            </a:r>
            <a:r>
              <a:rPr lang="hi-IN" sz="3200" dirty="0" smtClean="0"/>
              <a:t> </a:t>
            </a:r>
            <a:r>
              <a:rPr lang="en-US" dirty="0" smtClean="0"/>
              <a:t>- </a:t>
            </a:r>
            <a:r>
              <a:rPr lang="hi-IN" dirty="0" smtClean="0"/>
              <a:t>व्यक्ति चित्र</a:t>
            </a:r>
            <a:r>
              <a:rPr lang="en-IN" sz="3600" dirty="0">
                <a:solidFill>
                  <a:srgbClr val="FF0000"/>
                </a:solidFill>
              </a:rPr>
              <a:t>portraits</a:t>
            </a:r>
            <a:endParaRPr lang="en-US" sz="3600" dirty="0">
              <a:solidFill>
                <a:srgbClr val="FF0000"/>
              </a:solidFill>
            </a:endParaRPr>
          </a:p>
        </p:txBody>
      </p:sp>
      <p:sp>
        <p:nvSpPr>
          <p:cNvPr id="3" name="Text Placeholder 2"/>
          <p:cNvSpPr>
            <a:spLocks noGrp="1"/>
          </p:cNvSpPr>
          <p:nvPr>
            <p:ph type="body" idx="1"/>
          </p:nvPr>
        </p:nvSpPr>
        <p:spPr/>
        <p:txBody>
          <a:bodyPr/>
          <a:lstStyle/>
          <a:p>
            <a:pPr algn="ctr"/>
            <a:r>
              <a:rPr lang="hi-IN" dirty="0" smtClean="0"/>
              <a:t>राज सिंह </a:t>
            </a:r>
            <a:endParaRPr lang="en-US" dirty="0"/>
          </a:p>
        </p:txBody>
      </p:sp>
      <p:sp>
        <p:nvSpPr>
          <p:cNvPr id="5" name="Text Placeholder 4"/>
          <p:cNvSpPr>
            <a:spLocks noGrp="1"/>
          </p:cNvSpPr>
          <p:nvPr>
            <p:ph type="body" sz="quarter" idx="3"/>
          </p:nvPr>
        </p:nvSpPr>
        <p:spPr/>
        <p:txBody>
          <a:bodyPr/>
          <a:lstStyle/>
          <a:p>
            <a:pPr algn="ctr"/>
            <a:r>
              <a:rPr lang="hi-IN" dirty="0" smtClean="0"/>
              <a:t>महाराजा जगत सिंह </a:t>
            </a:r>
            <a:endParaRPr lang="en-US" dirty="0"/>
          </a:p>
        </p:txBody>
      </p:sp>
      <p:pic>
        <p:nvPicPr>
          <p:cNvPr id="1026" name="Picture 2" descr="D:\INDIAN ART\6 Rajpoot-rajasthani\jaipur\Jaipur_Raj-Singh-Bhiwai_000586_600w.jpg"/>
          <p:cNvPicPr>
            <a:picLocks noGrp="1" noChangeAspect="1" noChangeArrowheads="1"/>
          </p:cNvPicPr>
          <p:nvPr>
            <p:ph sz="half" idx="2"/>
          </p:nvPr>
        </p:nvPicPr>
        <p:blipFill>
          <a:blip r:embed="rId2" cstate="print"/>
          <a:srcRect/>
          <a:stretch>
            <a:fillRect/>
          </a:stretch>
        </p:blipFill>
        <p:spPr bwMode="auto">
          <a:xfrm>
            <a:off x="976805" y="2174875"/>
            <a:ext cx="3000978" cy="3951288"/>
          </a:xfrm>
          <a:prstGeom prst="rect">
            <a:avLst/>
          </a:prstGeom>
          <a:ln>
            <a:noFill/>
          </a:ln>
          <a:effectLst>
            <a:outerShdw blurRad="292100" dist="139700" dir="2700000" algn="tl" rotWithShape="0">
              <a:srgbClr val="333333">
                <a:alpha val="65000"/>
              </a:srgbClr>
            </a:outerShdw>
          </a:effectLst>
        </p:spPr>
      </p:pic>
      <p:pic>
        <p:nvPicPr>
          <p:cNvPr id="1027" name="Picture 3" descr="D:\INDIAN ART\6 Rajpoot-rajasthani\jaipur\Maharaja Jagat Singh of Jaipur (reigned. 1803-18).  Jaipur, circa 1810. Opaque watercolour with tooled gold on wasli . 24.2 x 17.3cm.jpg"/>
          <p:cNvPicPr>
            <a:picLocks noGrp="1" noChangeAspect="1" noChangeArrowheads="1"/>
          </p:cNvPicPr>
          <p:nvPr>
            <p:ph sz="quarter" idx="4"/>
          </p:nvPr>
        </p:nvPicPr>
        <p:blipFill>
          <a:blip r:embed="rId3" cstate="print"/>
          <a:srcRect/>
          <a:stretch>
            <a:fillRect/>
          </a:stretch>
        </p:blipFill>
        <p:spPr bwMode="auto">
          <a:xfrm>
            <a:off x="5247501" y="2174875"/>
            <a:ext cx="2836822" cy="3951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219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9620" y="749576"/>
            <a:ext cx="3584759" cy="5358848"/>
          </a:xfrm>
          <a:prstGeom prst="rect">
            <a:avLst/>
          </a:prstGeom>
        </p:spPr>
      </p:pic>
    </p:spTree>
    <p:extLst>
      <p:ext uri="{BB962C8B-B14F-4D97-AF65-F5344CB8AC3E}">
        <p14:creationId xmlns:p14="http://schemas.microsoft.com/office/powerpoint/2010/main" val="18032180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NDIAN ART\6 Rajpoot-rajasthani\jaipur\sold_Jaipur_Persian_prince e-19.jpg"/>
          <p:cNvPicPr>
            <a:picLocks noChangeAspect="1" noChangeArrowheads="1"/>
          </p:cNvPicPr>
          <p:nvPr/>
        </p:nvPicPr>
        <p:blipFill>
          <a:blip r:embed="rId2" cstate="print"/>
          <a:srcRect/>
          <a:stretch>
            <a:fillRect/>
          </a:stretch>
        </p:blipFill>
        <p:spPr bwMode="auto">
          <a:xfrm>
            <a:off x="304800" y="838200"/>
            <a:ext cx="4033656" cy="5181600"/>
          </a:xfrm>
          <a:prstGeom prst="rect">
            <a:avLst/>
          </a:prstGeom>
          <a:ln>
            <a:noFill/>
          </a:ln>
          <a:effectLst>
            <a:outerShdw blurRad="292100" dist="139700" dir="2700000" algn="tl" rotWithShape="0">
              <a:srgbClr val="333333">
                <a:alpha val="65000"/>
              </a:srgbClr>
            </a:outerShdw>
          </a:effectLst>
        </p:spPr>
      </p:pic>
      <p:pic>
        <p:nvPicPr>
          <p:cNvPr id="2050" name="Picture 2" descr="D:\INDIAN ART\6 Rajpoot-rajasthani\jaipur\Jaipur_Muslim_ruler_15910_700w.jpg"/>
          <p:cNvPicPr>
            <a:picLocks noChangeAspect="1" noChangeArrowheads="1"/>
          </p:cNvPicPr>
          <p:nvPr/>
        </p:nvPicPr>
        <p:blipFill>
          <a:blip r:embed="rId3" cstate="print"/>
          <a:srcRect/>
          <a:stretch>
            <a:fillRect/>
          </a:stretch>
        </p:blipFill>
        <p:spPr bwMode="auto">
          <a:xfrm>
            <a:off x="4800600" y="838200"/>
            <a:ext cx="4075005" cy="5105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223138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कृष्ण लीलाएं</a:t>
            </a:r>
            <a:r>
              <a:rPr lang="en-IN" dirty="0" smtClean="0"/>
              <a:t> </a:t>
            </a:r>
            <a:r>
              <a:rPr lang="en-IN" sz="2800" dirty="0" err="1" smtClean="0">
                <a:solidFill>
                  <a:srgbClr val="FF0000"/>
                </a:solidFill>
              </a:rPr>
              <a:t>Krashn</a:t>
            </a:r>
            <a:r>
              <a:rPr lang="en-IN" sz="2800" dirty="0" smtClean="0">
                <a:solidFill>
                  <a:srgbClr val="FF0000"/>
                </a:solidFill>
              </a:rPr>
              <a:t> </a:t>
            </a:r>
            <a:r>
              <a:rPr lang="en-IN" sz="2800" dirty="0" err="1" smtClean="0">
                <a:solidFill>
                  <a:srgbClr val="FF0000"/>
                </a:solidFill>
              </a:rPr>
              <a:t>Leela</a:t>
            </a:r>
            <a:r>
              <a:rPr lang="hi-IN" sz="2800" dirty="0" smtClean="0">
                <a:solidFill>
                  <a:srgbClr val="FF0000"/>
                </a:solidFill>
              </a:rPr>
              <a:t> </a:t>
            </a:r>
            <a:endParaRPr lang="en-US" dirty="0">
              <a:solidFill>
                <a:srgbClr val="FF0000"/>
              </a:solidFill>
            </a:endParaRPr>
          </a:p>
        </p:txBody>
      </p:sp>
      <p:pic>
        <p:nvPicPr>
          <p:cNvPr id="5122" name="Picture 2" descr="D:\INDIAN ART\6 Rajpoot-rajasthani\jaipur\Jaipur_31110_K_raises_Mt_700w.jpg"/>
          <p:cNvPicPr>
            <a:picLocks noGrp="1" noChangeAspect="1" noChangeArrowheads="1"/>
          </p:cNvPicPr>
          <p:nvPr>
            <p:ph sz="half" idx="1"/>
          </p:nvPr>
        </p:nvPicPr>
        <p:blipFill>
          <a:blip r:embed="rId2" cstate="print"/>
          <a:srcRect/>
          <a:stretch>
            <a:fillRect/>
          </a:stretch>
        </p:blipFill>
        <p:spPr bwMode="auto">
          <a:xfrm>
            <a:off x="881246" y="1600200"/>
            <a:ext cx="3190508" cy="4525963"/>
          </a:xfrm>
          <a:prstGeom prst="rect">
            <a:avLst/>
          </a:prstGeom>
          <a:ln>
            <a:noFill/>
          </a:ln>
          <a:effectLst>
            <a:outerShdw blurRad="292100" dist="139700" dir="2700000" algn="tl" rotWithShape="0">
              <a:srgbClr val="333333">
                <a:alpha val="65000"/>
              </a:srgbClr>
            </a:outerShdw>
          </a:effectLst>
        </p:spPr>
      </p:pic>
      <p:pic>
        <p:nvPicPr>
          <p:cNvPr id="5123" name="Picture 3" descr="D:\INDIAN ART\6 Rajpoot-rajasthani\jaipur\Jaipur_Krishna_Radha_dancing_1820.jpg"/>
          <p:cNvPicPr>
            <a:picLocks noGrp="1" noChangeAspect="1" noChangeArrowheads="1"/>
          </p:cNvPicPr>
          <p:nvPr>
            <p:ph sz="half" idx="2"/>
          </p:nvPr>
        </p:nvPicPr>
        <p:blipFill>
          <a:blip r:embed="rId3" cstate="print"/>
          <a:srcRect/>
          <a:stretch>
            <a:fillRect/>
          </a:stretch>
        </p:blipFill>
        <p:spPr bwMode="auto">
          <a:xfrm>
            <a:off x="4987068" y="1600200"/>
            <a:ext cx="3360864"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466281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INDIAN ART\6 Rajpoot-rajasthani\jaipur\Jaipur_Krishna_Balarama_Gopas_1830-50.jpg"/>
          <p:cNvPicPr>
            <a:picLocks noChangeAspect="1" noChangeArrowheads="1"/>
          </p:cNvPicPr>
          <p:nvPr/>
        </p:nvPicPr>
        <p:blipFill>
          <a:blip r:embed="rId2" cstate="print"/>
          <a:srcRect/>
          <a:stretch>
            <a:fillRect/>
          </a:stretch>
        </p:blipFill>
        <p:spPr bwMode="auto">
          <a:xfrm>
            <a:off x="685800" y="533400"/>
            <a:ext cx="7848600" cy="5487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45500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रामायण</a:t>
            </a:r>
            <a:r>
              <a:rPr lang="en-IN" dirty="0" smtClean="0"/>
              <a:t> </a:t>
            </a:r>
            <a:r>
              <a:rPr lang="en-IN" sz="2800" dirty="0" err="1" smtClean="0">
                <a:solidFill>
                  <a:srgbClr val="FF0000"/>
                </a:solidFill>
              </a:rPr>
              <a:t>Ramayan</a:t>
            </a:r>
            <a:r>
              <a:rPr lang="hi-IN" dirty="0" smtClean="0"/>
              <a:t> </a:t>
            </a:r>
            <a:endParaRPr lang="en-US" dirty="0"/>
          </a:p>
        </p:txBody>
      </p:sp>
      <p:pic>
        <p:nvPicPr>
          <p:cNvPr id="7170" name="Picture 2" descr="D:\INDIAN ART\6 Rajpoot-rajasthani\jaipur\Jaipur_Ramayana_900w_000627.jpg"/>
          <p:cNvPicPr>
            <a:picLocks noGrp="1" noChangeAspect="1" noChangeArrowheads="1"/>
          </p:cNvPicPr>
          <p:nvPr>
            <p:ph sz="half" idx="1"/>
          </p:nvPr>
        </p:nvPicPr>
        <p:blipFill>
          <a:blip r:embed="rId2" cstate="print"/>
          <a:srcRect/>
          <a:stretch>
            <a:fillRect/>
          </a:stretch>
        </p:blipFill>
        <p:spPr bwMode="auto">
          <a:xfrm>
            <a:off x="715425" y="1600200"/>
            <a:ext cx="3522150" cy="4525963"/>
          </a:xfrm>
          <a:prstGeom prst="rect">
            <a:avLst/>
          </a:prstGeom>
          <a:ln>
            <a:noFill/>
          </a:ln>
          <a:effectLst>
            <a:outerShdw blurRad="292100" dist="139700" dir="2700000" algn="tl" rotWithShape="0">
              <a:srgbClr val="333333">
                <a:alpha val="65000"/>
              </a:srgbClr>
            </a:outerShdw>
          </a:effectLst>
        </p:spPr>
      </p:pic>
      <p:pic>
        <p:nvPicPr>
          <p:cNvPr id="7171" name="Picture 3" descr="D:\INDIAN ART\6 Rajpoot-rajasthani\jaipur\Jaipur_Ravana_R&amp;B_650w_23-7-9.jpg"/>
          <p:cNvPicPr>
            <a:picLocks noGrp="1" noChangeAspect="1" noChangeArrowheads="1"/>
          </p:cNvPicPr>
          <p:nvPr>
            <p:ph sz="half" idx="2"/>
          </p:nvPr>
        </p:nvPicPr>
        <p:blipFill>
          <a:blip r:embed="rId3" cstate="print"/>
          <a:srcRect/>
          <a:stretch>
            <a:fillRect/>
          </a:stretch>
        </p:blipFill>
        <p:spPr bwMode="auto">
          <a:xfrm>
            <a:off x="5007299" y="1600200"/>
            <a:ext cx="3320402"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098235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INDIAN ART\6 Rajpoot-rajasthani\jaipur\Jaipur_Ramayana_41011_1200w.jpg"/>
          <p:cNvPicPr>
            <a:picLocks noChangeAspect="1" noChangeArrowheads="1"/>
          </p:cNvPicPr>
          <p:nvPr/>
        </p:nvPicPr>
        <p:blipFill>
          <a:blip r:embed="rId2" cstate="print"/>
          <a:srcRect/>
          <a:stretch>
            <a:fillRect/>
          </a:stretch>
        </p:blipFill>
        <p:spPr bwMode="auto">
          <a:xfrm>
            <a:off x="228600" y="228600"/>
            <a:ext cx="8622397" cy="6172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133009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देवी- देवता </a:t>
            </a:r>
            <a:endParaRPr lang="en-US" dirty="0"/>
          </a:p>
        </p:txBody>
      </p:sp>
      <p:sp>
        <p:nvSpPr>
          <p:cNvPr id="3" name="Text Placeholder 2"/>
          <p:cNvSpPr>
            <a:spLocks noGrp="1"/>
          </p:cNvSpPr>
          <p:nvPr>
            <p:ph type="body" idx="1"/>
          </p:nvPr>
        </p:nvSpPr>
        <p:spPr/>
        <p:txBody>
          <a:bodyPr/>
          <a:lstStyle/>
          <a:p>
            <a:pPr algn="ctr"/>
            <a:r>
              <a:rPr lang="hi-IN" dirty="0" smtClean="0"/>
              <a:t>वराह अवतार </a:t>
            </a:r>
            <a:endParaRPr lang="en-US" dirty="0"/>
          </a:p>
        </p:txBody>
      </p:sp>
      <p:sp>
        <p:nvSpPr>
          <p:cNvPr id="5" name="Text Placeholder 4"/>
          <p:cNvSpPr>
            <a:spLocks noGrp="1"/>
          </p:cNvSpPr>
          <p:nvPr>
            <p:ph type="body" sz="quarter" idx="3"/>
          </p:nvPr>
        </p:nvSpPr>
        <p:spPr/>
        <p:txBody>
          <a:bodyPr/>
          <a:lstStyle/>
          <a:p>
            <a:pPr algn="ctr"/>
            <a:r>
              <a:rPr lang="hi-IN" dirty="0" smtClean="0"/>
              <a:t>भैरव </a:t>
            </a:r>
            <a:endParaRPr lang="en-US" dirty="0"/>
          </a:p>
        </p:txBody>
      </p:sp>
      <p:pic>
        <p:nvPicPr>
          <p:cNvPr id="10242" name="Picture 2" descr="D:\INDIAN ART\6 Rajpoot-rajasthani\jaipur\Jaipur_avatara_Varaha_385231111_700w.jpg"/>
          <p:cNvPicPr>
            <a:picLocks noGrp="1" noChangeAspect="1" noChangeArrowheads="1"/>
          </p:cNvPicPr>
          <p:nvPr>
            <p:ph sz="half" idx="2"/>
          </p:nvPr>
        </p:nvPicPr>
        <p:blipFill>
          <a:blip r:embed="rId2" cstate="print"/>
          <a:srcRect/>
          <a:stretch>
            <a:fillRect/>
          </a:stretch>
        </p:blipFill>
        <p:spPr bwMode="auto">
          <a:xfrm>
            <a:off x="838200" y="2514600"/>
            <a:ext cx="3219909" cy="3951288"/>
          </a:xfrm>
          <a:prstGeom prst="rect">
            <a:avLst/>
          </a:prstGeom>
          <a:ln>
            <a:noFill/>
          </a:ln>
          <a:effectLst>
            <a:outerShdw blurRad="292100" dist="139700" dir="2700000" algn="tl" rotWithShape="0">
              <a:srgbClr val="333333">
                <a:alpha val="65000"/>
              </a:srgbClr>
            </a:outerShdw>
          </a:effectLst>
        </p:spPr>
      </p:pic>
      <p:pic>
        <p:nvPicPr>
          <p:cNvPr id="10243" name="Picture 3" descr="D:\INDIAN ART\6 Rajpoot-rajasthani\jaipur\Jaipur_Bhairava_1880.jpg"/>
          <p:cNvPicPr>
            <a:picLocks noGrp="1" noChangeAspect="1" noChangeArrowheads="1"/>
          </p:cNvPicPr>
          <p:nvPr>
            <p:ph sz="quarter" idx="4"/>
          </p:nvPr>
        </p:nvPicPr>
        <p:blipFill>
          <a:blip r:embed="rId3" cstate="print"/>
          <a:srcRect/>
          <a:stretch>
            <a:fillRect/>
          </a:stretch>
        </p:blipFill>
        <p:spPr bwMode="auto">
          <a:xfrm>
            <a:off x="5257800" y="2438400"/>
            <a:ext cx="2938975" cy="3951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448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राग - रागिनीयां </a:t>
            </a:r>
            <a:endParaRPr lang="en-US" dirty="0"/>
          </a:p>
        </p:txBody>
      </p:sp>
      <p:sp>
        <p:nvSpPr>
          <p:cNvPr id="3" name="Text Placeholder 2"/>
          <p:cNvSpPr>
            <a:spLocks noGrp="1"/>
          </p:cNvSpPr>
          <p:nvPr>
            <p:ph type="body" idx="1"/>
          </p:nvPr>
        </p:nvSpPr>
        <p:spPr/>
        <p:txBody>
          <a:bodyPr/>
          <a:lstStyle/>
          <a:p>
            <a:pPr algn="ctr"/>
            <a:r>
              <a:rPr lang="hi-IN" dirty="0" smtClean="0"/>
              <a:t>दीपक राग </a:t>
            </a:r>
            <a:endParaRPr lang="en-US" dirty="0"/>
          </a:p>
        </p:txBody>
      </p:sp>
      <p:sp>
        <p:nvSpPr>
          <p:cNvPr id="5" name="Text Placeholder 4"/>
          <p:cNvSpPr>
            <a:spLocks noGrp="1"/>
          </p:cNvSpPr>
          <p:nvPr>
            <p:ph type="body" sz="quarter" idx="3"/>
          </p:nvPr>
        </p:nvSpPr>
        <p:spPr/>
        <p:txBody>
          <a:bodyPr/>
          <a:lstStyle/>
          <a:p>
            <a:pPr algn="ctr"/>
            <a:r>
              <a:rPr lang="hi-IN" dirty="0" smtClean="0"/>
              <a:t>खम्बावती रागिनी </a:t>
            </a:r>
            <a:endParaRPr lang="en-US" dirty="0"/>
          </a:p>
        </p:txBody>
      </p:sp>
      <p:pic>
        <p:nvPicPr>
          <p:cNvPr id="12290" name="Picture 2" descr="D:\INDIAN ART\6 Rajpoot-rajasthani\jaipur\Jaipur_Dipak-Raga_000563_450w (1).jpg"/>
          <p:cNvPicPr>
            <a:picLocks noGrp="1" noChangeAspect="1" noChangeArrowheads="1"/>
          </p:cNvPicPr>
          <p:nvPr>
            <p:ph sz="half" idx="2"/>
          </p:nvPr>
        </p:nvPicPr>
        <p:blipFill>
          <a:blip r:embed="rId2" cstate="print"/>
          <a:srcRect/>
          <a:stretch>
            <a:fillRect/>
          </a:stretch>
        </p:blipFill>
        <p:spPr bwMode="auto">
          <a:xfrm>
            <a:off x="965321" y="2174875"/>
            <a:ext cx="3023945" cy="3951288"/>
          </a:xfrm>
          <a:prstGeom prst="rect">
            <a:avLst/>
          </a:prstGeom>
          <a:ln>
            <a:noFill/>
          </a:ln>
          <a:effectLst>
            <a:outerShdw blurRad="292100" dist="139700" dir="2700000" algn="tl" rotWithShape="0">
              <a:srgbClr val="333333">
                <a:alpha val="65000"/>
              </a:srgbClr>
            </a:outerShdw>
          </a:effectLst>
        </p:spPr>
      </p:pic>
      <p:pic>
        <p:nvPicPr>
          <p:cNvPr id="12291" name="Picture 3" descr="D:\INDIAN ART\6 Rajpoot-rajasthani\jaipur\Jaipur_Khambavati_Ragini 1820-40.jpg"/>
          <p:cNvPicPr>
            <a:picLocks noGrp="1" noChangeAspect="1" noChangeArrowheads="1"/>
          </p:cNvPicPr>
          <p:nvPr>
            <p:ph sz="quarter" idx="4"/>
          </p:nvPr>
        </p:nvPicPr>
        <p:blipFill>
          <a:blip r:embed="rId3" cstate="print"/>
          <a:srcRect/>
          <a:stretch>
            <a:fillRect/>
          </a:stretch>
        </p:blipFill>
        <p:spPr bwMode="auto">
          <a:xfrm>
            <a:off x="5001044" y="2174875"/>
            <a:ext cx="3329737" cy="3951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459397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 दरबारी जीवन </a:t>
            </a:r>
            <a:endParaRPr lang="en-US" dirty="0"/>
          </a:p>
        </p:txBody>
      </p:sp>
      <p:pic>
        <p:nvPicPr>
          <p:cNvPr id="1026" name="Picture 2" descr="D:\INDIAN ART\6 Rajpoot-rajasthani\jaipur\Jaipur_chaupar_1850.jpg"/>
          <p:cNvPicPr>
            <a:picLocks noGrp="1" noChangeAspect="1" noChangeArrowheads="1"/>
          </p:cNvPicPr>
          <p:nvPr>
            <p:ph sz="half" idx="1"/>
          </p:nvPr>
        </p:nvPicPr>
        <p:blipFill>
          <a:blip r:embed="rId2" cstate="print"/>
          <a:srcRect/>
          <a:stretch>
            <a:fillRect/>
          </a:stretch>
        </p:blipFill>
        <p:spPr bwMode="auto">
          <a:xfrm>
            <a:off x="716403" y="1600200"/>
            <a:ext cx="3520193" cy="4525963"/>
          </a:xfrm>
          <a:prstGeom prst="rect">
            <a:avLst/>
          </a:prstGeom>
          <a:ln>
            <a:noFill/>
          </a:ln>
          <a:effectLst>
            <a:outerShdw blurRad="292100" dist="139700" dir="2700000" algn="tl" rotWithShape="0">
              <a:srgbClr val="333333">
                <a:alpha val="65000"/>
              </a:srgbClr>
            </a:outerShdw>
          </a:effectLst>
        </p:spPr>
      </p:pic>
      <p:pic>
        <p:nvPicPr>
          <p:cNvPr id="1027" name="Picture 3" descr="D:\INDIAN ART\6 Rajpoot-rajasthani\jaipur\Jaipur_ruler_&amp;_consort_1830-50.jpg"/>
          <p:cNvPicPr>
            <a:picLocks noGrp="1" noChangeAspect="1" noChangeArrowheads="1"/>
          </p:cNvPicPr>
          <p:nvPr>
            <p:ph sz="half" idx="2"/>
          </p:nvPr>
        </p:nvPicPr>
        <p:blipFill>
          <a:blip r:embed="rId3" cstate="print"/>
          <a:srcRect/>
          <a:stretch>
            <a:fillRect/>
          </a:stretch>
        </p:blipFill>
        <p:spPr bwMode="auto">
          <a:xfrm>
            <a:off x="5004765" y="1600200"/>
            <a:ext cx="3325469"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807248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NDIAN ART\6 Rajpoot-rajasthani\jaipur\Jaipur_Zenana_chess_1840.jpg"/>
          <p:cNvPicPr>
            <a:picLocks noChangeAspect="1" noChangeArrowheads="1"/>
          </p:cNvPicPr>
          <p:nvPr/>
        </p:nvPicPr>
        <p:blipFill>
          <a:blip r:embed="rId2" cstate="print"/>
          <a:srcRect/>
          <a:stretch>
            <a:fillRect/>
          </a:stretch>
        </p:blipFill>
        <p:spPr bwMode="auto">
          <a:xfrm>
            <a:off x="2209800" y="393953"/>
            <a:ext cx="4495800" cy="61592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848504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hi-IN" dirty="0" smtClean="0"/>
              <a:t>अन्य विषय</a:t>
            </a:r>
            <a:endParaRPr lang="en-US" dirty="0"/>
          </a:p>
        </p:txBody>
      </p:sp>
      <p:pic>
        <p:nvPicPr>
          <p:cNvPr id="1026" name="Picture 2" descr="D:\New folder (4)\IA\6 Rajpoot-rajasthani\jaipur\Jaipur_bhang_000617_900w.jpg"/>
          <p:cNvPicPr>
            <a:picLocks noChangeAspect="1" noChangeArrowheads="1"/>
          </p:cNvPicPr>
          <p:nvPr/>
        </p:nvPicPr>
        <p:blipFill>
          <a:blip r:embed="rId2" cstate="print"/>
          <a:srcRect/>
          <a:stretch>
            <a:fillRect/>
          </a:stretch>
        </p:blipFill>
        <p:spPr bwMode="auto">
          <a:xfrm>
            <a:off x="4385164" y="228600"/>
            <a:ext cx="4490687" cy="6172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7763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INDIAN ART\rajpoot-rajasthani\mewar\22  the horse Bakht Buland from the royal stables of Maharana Ari Singh. Udaipur, circa 1765. Opaque watercolour with gold on wasli. 24.1 x 26.8cm.jpg"/>
          <p:cNvPicPr>
            <a:picLocks noChangeAspect="1" noChangeArrowheads="1"/>
          </p:cNvPicPr>
          <p:nvPr/>
        </p:nvPicPr>
        <p:blipFill>
          <a:blip r:embed="rId2" cstate="print"/>
          <a:srcRect/>
          <a:stretch>
            <a:fillRect/>
          </a:stretch>
        </p:blipFill>
        <p:spPr bwMode="auto">
          <a:xfrm>
            <a:off x="1447800" y="685800"/>
            <a:ext cx="6096000" cy="5293895"/>
          </a:xfrm>
          <a:prstGeom prst="rect">
            <a:avLst/>
          </a:prstGeom>
          <a:noFill/>
        </p:spPr>
      </p:pic>
    </p:spTree>
    <p:extLst>
      <p:ext uri="{BB962C8B-B14F-4D97-AF65-F5344CB8AC3E}">
        <p14:creationId xmlns:p14="http://schemas.microsoft.com/office/powerpoint/2010/main" val="175174438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नारी चित्रण </a:t>
            </a:r>
            <a:endParaRPr lang="en-US" dirty="0"/>
          </a:p>
        </p:txBody>
      </p:sp>
      <p:pic>
        <p:nvPicPr>
          <p:cNvPr id="4098" name="Picture 2" descr="D:\INDIAN ART\6 Rajpoot-rajasthani\jaipur\Jaipur_lady-child-deer_000618_500w.jpg"/>
          <p:cNvPicPr>
            <a:picLocks noGrp="1" noChangeAspect="1" noChangeArrowheads="1"/>
          </p:cNvPicPr>
          <p:nvPr>
            <p:ph sz="half" idx="1"/>
          </p:nvPr>
        </p:nvPicPr>
        <p:blipFill>
          <a:blip r:embed="rId3" cstate="print"/>
          <a:srcRect/>
          <a:stretch>
            <a:fillRect/>
          </a:stretch>
        </p:blipFill>
        <p:spPr bwMode="auto">
          <a:xfrm>
            <a:off x="741084" y="1600200"/>
            <a:ext cx="3470831" cy="4525963"/>
          </a:xfrm>
          <a:prstGeom prst="rect">
            <a:avLst/>
          </a:prstGeom>
          <a:ln>
            <a:noFill/>
          </a:ln>
          <a:effectLst>
            <a:outerShdw blurRad="292100" dist="139700" dir="2700000" algn="tl" rotWithShape="0">
              <a:srgbClr val="333333">
                <a:alpha val="65000"/>
              </a:srgbClr>
            </a:outerShdw>
          </a:effectLst>
        </p:spPr>
      </p:pic>
      <p:pic>
        <p:nvPicPr>
          <p:cNvPr id="6" name="Picture 2" descr="D:\INDIAN ART\6 Rajpoot-rajasthani\jaipur\Jaipur_shampoo 1800-20.jpg"/>
          <p:cNvPicPr>
            <a:picLocks noGrp="1" noChangeAspect="1" noChangeArrowheads="1"/>
          </p:cNvPicPr>
          <p:nvPr>
            <p:ph sz="half" idx="2"/>
          </p:nvPr>
        </p:nvPicPr>
        <p:blipFill>
          <a:blip r:embed="rId4" cstate="print"/>
          <a:srcRect/>
          <a:stretch>
            <a:fillRect/>
          </a:stretch>
        </p:blipFill>
        <p:spPr bwMode="auto">
          <a:xfrm>
            <a:off x="5031046" y="1600200"/>
            <a:ext cx="3272907"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70108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 पुरुष चित्रण </a:t>
            </a:r>
            <a:endParaRPr lang="en-US" dirty="0"/>
          </a:p>
        </p:txBody>
      </p:sp>
      <p:pic>
        <p:nvPicPr>
          <p:cNvPr id="4098" name="Picture 2" descr="D:\INDIAN ART\6 Rajpoot-rajasthani\jaipur\Jaipur_Sawai_Madho_Singh_e-19.jpg"/>
          <p:cNvPicPr>
            <a:picLocks noGrp="1" noChangeAspect="1" noChangeArrowheads="1"/>
          </p:cNvPicPr>
          <p:nvPr>
            <p:ph sz="half" idx="2"/>
          </p:nvPr>
        </p:nvPicPr>
        <p:blipFill>
          <a:blip r:embed="rId2" cstate="print"/>
          <a:srcRect/>
          <a:stretch>
            <a:fillRect/>
          </a:stretch>
        </p:blipFill>
        <p:spPr bwMode="auto">
          <a:xfrm>
            <a:off x="4855302" y="1600200"/>
            <a:ext cx="3624395" cy="4525963"/>
          </a:xfrm>
          <a:prstGeom prst="rect">
            <a:avLst/>
          </a:prstGeom>
          <a:ln>
            <a:noFill/>
          </a:ln>
          <a:effectLst>
            <a:outerShdw blurRad="292100" dist="139700" dir="2700000" algn="tl" rotWithShape="0">
              <a:srgbClr val="333333">
                <a:alpha val="65000"/>
              </a:srgbClr>
            </a:outerShdw>
          </a:effectLst>
        </p:spPr>
      </p:pic>
      <p:pic>
        <p:nvPicPr>
          <p:cNvPr id="4099" name="Picture 3" descr="D:\INDIAN ART\6 Rajpoot-rajasthani\jaipur\Jaipur_Sawai_Madho_Singh_japamala_000557_375w.jpg"/>
          <p:cNvPicPr>
            <a:picLocks noGrp="1" noChangeAspect="1" noChangeArrowheads="1"/>
          </p:cNvPicPr>
          <p:nvPr>
            <p:ph sz="half" idx="1"/>
          </p:nvPr>
        </p:nvPicPr>
        <p:blipFill>
          <a:blip r:embed="rId3" cstate="print"/>
          <a:srcRect/>
          <a:stretch>
            <a:fillRect/>
          </a:stretch>
        </p:blipFill>
        <p:spPr bwMode="auto">
          <a:xfrm>
            <a:off x="977175" y="1600200"/>
            <a:ext cx="299865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942064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हाशिये </a:t>
            </a:r>
            <a:endParaRPr lang="en-US" dirty="0"/>
          </a:p>
        </p:txBody>
      </p:sp>
      <p:pic>
        <p:nvPicPr>
          <p:cNvPr id="5123" name="Picture 3" descr="D:\INDIAN ART\6 Rajpoot-rajasthani\jaipur\Jaipur_Patamanjari_Ragini_1820.jpg"/>
          <p:cNvPicPr>
            <a:picLocks noGrp="1" noChangeAspect="1" noChangeArrowheads="1"/>
          </p:cNvPicPr>
          <p:nvPr>
            <p:ph sz="half" idx="2"/>
          </p:nvPr>
        </p:nvPicPr>
        <p:blipFill>
          <a:blip r:embed="rId2" cstate="print"/>
          <a:srcRect/>
          <a:stretch>
            <a:fillRect/>
          </a:stretch>
        </p:blipFill>
        <p:spPr bwMode="auto">
          <a:xfrm>
            <a:off x="4953000" y="1447800"/>
            <a:ext cx="3738517" cy="5149184"/>
          </a:xfrm>
          <a:prstGeom prst="rect">
            <a:avLst/>
          </a:prstGeom>
          <a:ln>
            <a:noFill/>
          </a:ln>
          <a:effectLst>
            <a:outerShdw blurRad="292100" dist="139700" dir="2700000" algn="tl" rotWithShape="0">
              <a:srgbClr val="333333">
                <a:alpha val="65000"/>
              </a:srgbClr>
            </a:outerShdw>
          </a:effectLst>
        </p:spPr>
      </p:pic>
      <p:pic>
        <p:nvPicPr>
          <p:cNvPr id="2050" name="Picture 2" descr="D:\New folder (4)\IA\6 Rajpoot-rajasthani\jaipur\Jaipur_Devgandhar_Ragini_1830.jpg"/>
          <p:cNvPicPr>
            <a:picLocks noChangeAspect="1" noChangeArrowheads="1"/>
          </p:cNvPicPr>
          <p:nvPr/>
        </p:nvPicPr>
        <p:blipFill>
          <a:blip r:embed="rId3" cstate="print"/>
          <a:srcRect/>
          <a:stretch>
            <a:fillRect/>
          </a:stretch>
        </p:blipFill>
        <p:spPr bwMode="auto">
          <a:xfrm>
            <a:off x="914400" y="1524000"/>
            <a:ext cx="3528391" cy="5072062"/>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sz="half" idx="1"/>
          </p:nvPr>
        </p:nvSpPr>
        <p:spPr/>
        <p:txBody>
          <a:bodyPr/>
          <a:lstStyle/>
          <a:p>
            <a:endParaRPr lang="en-US" dirty="0"/>
          </a:p>
        </p:txBody>
      </p:sp>
    </p:spTree>
    <p:extLst>
      <p:ext uri="{BB962C8B-B14F-4D97-AF65-F5344CB8AC3E}">
        <p14:creationId xmlns:p14="http://schemas.microsoft.com/office/powerpoint/2010/main" val="289005606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NDIAN ART\6 Rajpoot-rajasthani\jaipur\Jaipur_Ramkali_Ragini_000564_600w.jpg"/>
          <p:cNvPicPr>
            <a:picLocks noChangeAspect="1" noChangeArrowheads="1"/>
          </p:cNvPicPr>
          <p:nvPr/>
        </p:nvPicPr>
        <p:blipFill>
          <a:blip r:embed="rId2" cstate="print"/>
          <a:srcRect/>
          <a:stretch>
            <a:fillRect/>
          </a:stretch>
        </p:blipFill>
        <p:spPr bwMode="auto">
          <a:xfrm>
            <a:off x="2438400" y="579437"/>
            <a:ext cx="4524985" cy="58975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369571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INDIAN ART\6 Rajpoot-rajasthani\jaipur\Jaipur_Markandeya_Purana_16910_1000w.jpg"/>
          <p:cNvPicPr>
            <a:picLocks noChangeAspect="1" noChangeArrowheads="1"/>
          </p:cNvPicPr>
          <p:nvPr/>
        </p:nvPicPr>
        <p:blipFill>
          <a:blip r:embed="rId2" cstate="print"/>
          <a:srcRect/>
          <a:stretch>
            <a:fillRect/>
          </a:stretch>
        </p:blipFill>
        <p:spPr bwMode="auto">
          <a:xfrm>
            <a:off x="609600" y="457200"/>
            <a:ext cx="8250911" cy="57673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985796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 वस्त्राभूषण </a:t>
            </a:r>
            <a:endParaRPr lang="en-US" dirty="0"/>
          </a:p>
        </p:txBody>
      </p:sp>
      <p:pic>
        <p:nvPicPr>
          <p:cNvPr id="8194" name="Picture 2" descr="D:\INDIAN ART\6 Rajpoot-rajasthani\jaipur\Jaipur_drunken_courtesans_1830.jpg"/>
          <p:cNvPicPr>
            <a:picLocks noGrp="1" noChangeAspect="1" noChangeArrowheads="1"/>
          </p:cNvPicPr>
          <p:nvPr>
            <p:ph sz="half" idx="2"/>
          </p:nvPr>
        </p:nvPicPr>
        <p:blipFill>
          <a:blip r:embed="rId2" cstate="print"/>
          <a:srcRect/>
          <a:stretch>
            <a:fillRect/>
          </a:stretch>
        </p:blipFill>
        <p:spPr bwMode="auto">
          <a:xfrm>
            <a:off x="4885625" y="1600200"/>
            <a:ext cx="3563750" cy="4525963"/>
          </a:xfrm>
          <a:prstGeom prst="rect">
            <a:avLst/>
          </a:prstGeom>
          <a:ln>
            <a:noFill/>
          </a:ln>
          <a:effectLst>
            <a:outerShdw blurRad="292100" dist="139700" dir="2700000" algn="tl" rotWithShape="0">
              <a:srgbClr val="333333">
                <a:alpha val="65000"/>
              </a:srgbClr>
            </a:outerShdw>
          </a:effectLst>
        </p:spPr>
      </p:pic>
      <p:pic>
        <p:nvPicPr>
          <p:cNvPr id="8195" name="Picture 3" descr="D:\INDIAN ART\6 Rajpoot-rajasthani\jaipur\Jaipur_Krishna_Radha_dancing_1820.jpg"/>
          <p:cNvPicPr>
            <a:picLocks noGrp="1" noChangeAspect="1" noChangeArrowheads="1"/>
          </p:cNvPicPr>
          <p:nvPr>
            <p:ph sz="half" idx="1"/>
          </p:nvPr>
        </p:nvPicPr>
        <p:blipFill>
          <a:blip r:embed="rId3" cstate="print"/>
          <a:srcRect/>
          <a:stretch>
            <a:fillRect/>
          </a:stretch>
        </p:blipFill>
        <p:spPr bwMode="auto">
          <a:xfrm>
            <a:off x="796068" y="1600200"/>
            <a:ext cx="3360864"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456741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INDIAN ART\6 Rajpoot-rajasthani\jaipur\Jaipur_Sawai_Madho_Singh_e-19.jpg"/>
          <p:cNvPicPr>
            <a:picLocks noChangeAspect="1" noChangeArrowheads="1"/>
          </p:cNvPicPr>
          <p:nvPr/>
        </p:nvPicPr>
        <p:blipFill>
          <a:blip r:embed="rId2" cstate="print"/>
          <a:srcRect/>
          <a:stretch>
            <a:fillRect/>
          </a:stretch>
        </p:blipFill>
        <p:spPr bwMode="auto">
          <a:xfrm>
            <a:off x="4480316" y="685800"/>
            <a:ext cx="4088408" cy="5105400"/>
          </a:xfrm>
          <a:prstGeom prst="rect">
            <a:avLst/>
          </a:prstGeom>
          <a:ln>
            <a:noFill/>
          </a:ln>
          <a:effectLst>
            <a:outerShdw blurRad="292100" dist="139700" dir="2700000" algn="tl" rotWithShape="0">
              <a:srgbClr val="333333">
                <a:alpha val="65000"/>
              </a:srgbClr>
            </a:outerShdw>
          </a:effectLst>
        </p:spPr>
      </p:pic>
      <p:pic>
        <p:nvPicPr>
          <p:cNvPr id="9219" name="Picture 3" descr="D:\INDIAN ART\6 Rajpoot-rajasthani\jaipur\Jaipur_Sawai_Ram_Singh_1860.jpg"/>
          <p:cNvPicPr>
            <a:picLocks noChangeAspect="1" noChangeArrowheads="1"/>
          </p:cNvPicPr>
          <p:nvPr/>
        </p:nvPicPr>
        <p:blipFill>
          <a:blip r:embed="rId3" cstate="print"/>
          <a:srcRect/>
          <a:stretch>
            <a:fillRect/>
          </a:stretch>
        </p:blipFill>
        <p:spPr bwMode="auto">
          <a:xfrm>
            <a:off x="381000" y="685800"/>
            <a:ext cx="3551584" cy="5105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97455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INDIAN ART\6 Rajpoot-rajasthani\jaipur\Maharaja Jagat Singh of Jaipur (reigned. 1803-18).  Jaipur, circa 1810. Opaque watercolour with tooled gold on wasli . 24.2 x 17.3cm.jpg"/>
          <p:cNvPicPr>
            <a:picLocks noChangeAspect="1" noChangeArrowheads="1"/>
          </p:cNvPicPr>
          <p:nvPr/>
        </p:nvPicPr>
        <p:blipFill>
          <a:blip r:embed="rId2" cstate="print"/>
          <a:srcRect/>
          <a:stretch>
            <a:fillRect/>
          </a:stretch>
        </p:blipFill>
        <p:spPr bwMode="auto">
          <a:xfrm>
            <a:off x="533400" y="742949"/>
            <a:ext cx="3733800" cy="5200651"/>
          </a:xfrm>
          <a:prstGeom prst="rect">
            <a:avLst/>
          </a:prstGeom>
          <a:ln>
            <a:noFill/>
          </a:ln>
          <a:effectLst>
            <a:outerShdw blurRad="292100" dist="139700" dir="2700000" algn="tl" rotWithShape="0">
              <a:srgbClr val="333333">
                <a:alpha val="65000"/>
              </a:srgbClr>
            </a:outerShdw>
          </a:effectLst>
        </p:spPr>
      </p:pic>
      <p:pic>
        <p:nvPicPr>
          <p:cNvPr id="10243" name="Picture 3" descr="D:\INDIAN ART\6 Rajpoot-rajasthani\jaipur\Jaipur_boy_photostyle_1880.jpg"/>
          <p:cNvPicPr>
            <a:picLocks noChangeAspect="1" noChangeArrowheads="1"/>
          </p:cNvPicPr>
          <p:nvPr/>
        </p:nvPicPr>
        <p:blipFill>
          <a:blip r:embed="rId3" cstate="print"/>
          <a:srcRect/>
          <a:stretch>
            <a:fillRect/>
          </a:stretch>
        </p:blipFill>
        <p:spPr bwMode="auto">
          <a:xfrm>
            <a:off x="4811922" y="685800"/>
            <a:ext cx="3878250" cy="525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391087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 प्रकृति  चित्रण </a:t>
            </a:r>
            <a:endParaRPr lang="en-US" dirty="0"/>
          </a:p>
        </p:txBody>
      </p:sp>
      <p:pic>
        <p:nvPicPr>
          <p:cNvPr id="11266" name="Picture 2" descr="D:\INDIAN ART\6 Rajpoot-rajasthani\jaipur\Jaipur_1880.jpg"/>
          <p:cNvPicPr>
            <a:picLocks noGrp="1" noChangeAspect="1" noChangeArrowheads="1"/>
          </p:cNvPicPr>
          <p:nvPr>
            <p:ph sz="half" idx="2"/>
          </p:nvPr>
        </p:nvPicPr>
        <p:blipFill>
          <a:blip r:embed="rId2" cstate="print"/>
          <a:srcRect/>
          <a:stretch>
            <a:fillRect/>
          </a:stretch>
        </p:blipFill>
        <p:spPr bwMode="auto">
          <a:xfrm>
            <a:off x="4495352" y="1600200"/>
            <a:ext cx="4052742" cy="4876800"/>
          </a:xfrm>
          <a:prstGeom prst="rect">
            <a:avLst/>
          </a:prstGeom>
          <a:ln>
            <a:noFill/>
          </a:ln>
          <a:effectLst>
            <a:outerShdw blurRad="292100" dist="139700" dir="2700000" algn="tl" rotWithShape="0">
              <a:srgbClr val="333333">
                <a:alpha val="65000"/>
              </a:srgbClr>
            </a:outerShdw>
          </a:effectLst>
        </p:spPr>
      </p:pic>
      <p:pic>
        <p:nvPicPr>
          <p:cNvPr id="11267" name="Picture 3" descr="D:\INDIAN ART\6 Rajpoot-rajasthani\jaipur\Jaipur_Krishna_Radha_dancing_1820.jpg"/>
          <p:cNvPicPr>
            <a:picLocks noGrp="1" noChangeAspect="1" noChangeArrowheads="1"/>
          </p:cNvPicPr>
          <p:nvPr>
            <p:ph sz="half" idx="1"/>
          </p:nvPr>
        </p:nvPicPr>
        <p:blipFill>
          <a:blip r:embed="rId3" cstate="print"/>
          <a:srcRect/>
          <a:stretch>
            <a:fillRect/>
          </a:stretch>
        </p:blipFill>
        <p:spPr bwMode="auto">
          <a:xfrm>
            <a:off x="533400" y="1600200"/>
            <a:ext cx="3623532" cy="48796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366170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INDIAN ART\6 Rajpoot-rajasthani\jaipur\Jaipur_Kailasa_realm_Shiva_380-231111_650w.jpg"/>
          <p:cNvPicPr>
            <a:picLocks noChangeAspect="1" noChangeArrowheads="1"/>
          </p:cNvPicPr>
          <p:nvPr/>
        </p:nvPicPr>
        <p:blipFill>
          <a:blip r:embed="rId2" cstate="print"/>
          <a:srcRect/>
          <a:stretch>
            <a:fillRect/>
          </a:stretch>
        </p:blipFill>
        <p:spPr bwMode="auto">
          <a:xfrm>
            <a:off x="444500" y="317500"/>
            <a:ext cx="8255000" cy="622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2681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स्त्री आकृति</a:t>
            </a:r>
            <a:r>
              <a:rPr lang="en-IN" sz="3600" dirty="0" smtClean="0"/>
              <a:t> </a:t>
            </a:r>
            <a:r>
              <a:rPr lang="en-IN" sz="3600" dirty="0" smtClean="0">
                <a:solidFill>
                  <a:srgbClr val="FF0000"/>
                </a:solidFill>
              </a:rPr>
              <a:t>Female figure</a:t>
            </a:r>
            <a:r>
              <a:rPr lang="hi-IN" sz="3600" dirty="0" smtClean="0">
                <a:solidFill>
                  <a:srgbClr val="FF0000"/>
                </a:solidFill>
              </a:rPr>
              <a:t> </a:t>
            </a:r>
            <a:endParaRPr lang="en-US" sz="3600" dirty="0">
              <a:solidFill>
                <a:srgbClr val="FF0000"/>
              </a:solidFill>
            </a:endParaRPr>
          </a:p>
        </p:txBody>
      </p:sp>
      <p:pic>
        <p:nvPicPr>
          <p:cNvPr id="6" name="Picture 4" descr="D:\INDIAN ART\rajpoot-rajasthani\mewar\Mewar_Sur_Das 18th.jpg"/>
          <p:cNvPicPr>
            <a:picLocks noGrp="1" noChangeAspect="1" noChangeArrowheads="1"/>
          </p:cNvPicPr>
          <p:nvPr>
            <p:ph idx="1"/>
          </p:nvPr>
        </p:nvPicPr>
        <p:blipFill>
          <a:blip r:embed="rId2" cstate="print"/>
          <a:srcRect/>
          <a:stretch>
            <a:fillRect/>
          </a:stretch>
        </p:blipFill>
        <p:spPr bwMode="auto">
          <a:xfrm>
            <a:off x="1981200" y="1295400"/>
            <a:ext cx="5647536" cy="5022018"/>
          </a:xfrm>
          <a:prstGeom prst="rect">
            <a:avLst/>
          </a:prstGeom>
          <a:noFill/>
        </p:spPr>
      </p:pic>
    </p:spTree>
    <p:extLst>
      <p:ext uri="{BB962C8B-B14F-4D97-AF65-F5344CB8AC3E}">
        <p14:creationId xmlns:p14="http://schemas.microsoft.com/office/powerpoint/2010/main" val="80239961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 भवन चित्रण </a:t>
            </a:r>
            <a:endParaRPr lang="en-US" dirty="0"/>
          </a:p>
        </p:txBody>
      </p:sp>
      <p:pic>
        <p:nvPicPr>
          <p:cNvPr id="13314" name="Picture 2" descr="D:\INDIAN ART\6 Rajpoot-rajasthani\jaipur\jaipur_Devgandhar_Ragini_1760.jpg"/>
          <p:cNvPicPr>
            <a:picLocks noGrp="1" noChangeAspect="1" noChangeArrowheads="1"/>
          </p:cNvPicPr>
          <p:nvPr>
            <p:ph sz="half" idx="1"/>
          </p:nvPr>
        </p:nvPicPr>
        <p:blipFill>
          <a:blip r:embed="rId2" cstate="print"/>
          <a:srcRect/>
          <a:stretch>
            <a:fillRect/>
          </a:stretch>
        </p:blipFill>
        <p:spPr bwMode="auto">
          <a:xfrm>
            <a:off x="381000" y="1524000"/>
            <a:ext cx="3585525" cy="5026905"/>
          </a:xfrm>
          <a:prstGeom prst="rect">
            <a:avLst/>
          </a:prstGeom>
          <a:ln>
            <a:noFill/>
          </a:ln>
          <a:effectLst>
            <a:outerShdw blurRad="292100" dist="139700" dir="2700000" algn="tl" rotWithShape="0">
              <a:srgbClr val="333333">
                <a:alpha val="65000"/>
              </a:srgbClr>
            </a:outerShdw>
          </a:effectLst>
        </p:spPr>
      </p:pic>
      <p:pic>
        <p:nvPicPr>
          <p:cNvPr id="13315" name="Picture 3" descr="D:\INDIAN ART\6 Rajpoot-rajasthani\jaipur\Malpura_Bhairavi_Ragini_18611_700w.jpg"/>
          <p:cNvPicPr>
            <a:picLocks noGrp="1" noChangeAspect="1" noChangeArrowheads="1"/>
          </p:cNvPicPr>
          <p:nvPr>
            <p:ph sz="half" idx="2"/>
          </p:nvPr>
        </p:nvPicPr>
        <p:blipFill>
          <a:blip r:embed="rId3" cstate="print"/>
          <a:srcRect/>
          <a:stretch>
            <a:fillRect/>
          </a:stretch>
        </p:blipFill>
        <p:spPr bwMode="auto">
          <a:xfrm>
            <a:off x="5081827" y="1447800"/>
            <a:ext cx="3604973" cy="51448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62732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hi-IN" dirty="0" smtClean="0"/>
              <a:t>पशु-पक्षी</a:t>
            </a:r>
            <a:endParaRPr lang="en-US" dirty="0"/>
          </a:p>
        </p:txBody>
      </p:sp>
      <p:pic>
        <p:nvPicPr>
          <p:cNvPr id="3074" name="Picture 2" descr="D:\New folder (4)\IA\6 Rajpoot-rajasthani\jaipur\Jaipur_Ekadashi_000584_650w.jpg"/>
          <p:cNvPicPr>
            <a:picLocks noChangeAspect="1" noChangeArrowheads="1"/>
          </p:cNvPicPr>
          <p:nvPr/>
        </p:nvPicPr>
        <p:blipFill>
          <a:blip r:embed="rId2" cstate="print"/>
          <a:srcRect/>
          <a:stretch>
            <a:fillRect/>
          </a:stretch>
        </p:blipFill>
        <p:spPr bwMode="auto">
          <a:xfrm>
            <a:off x="3962400" y="457200"/>
            <a:ext cx="4383690" cy="586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38817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New folder (4)\IA\6 Rajpoot-rajasthani\jaipur\Jaipur_equestrian_portrait_1000w_9-10-9.jpg"/>
          <p:cNvPicPr>
            <a:picLocks noChangeAspect="1" noChangeArrowheads="1"/>
          </p:cNvPicPr>
          <p:nvPr/>
        </p:nvPicPr>
        <p:blipFill>
          <a:blip r:embed="rId2" cstate="print"/>
          <a:srcRect/>
          <a:stretch>
            <a:fillRect/>
          </a:stretch>
        </p:blipFill>
        <p:spPr bwMode="auto">
          <a:xfrm>
            <a:off x="2209800" y="381000"/>
            <a:ext cx="5012323" cy="6019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4450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D:\INDIAN ART\rajpoot-rajasthani\mewar\019Mewar, circa mid-18th century. Image 8cm by 23cm; leaf 13cm by 28cm. - Copy.jpg"/>
          <p:cNvPicPr>
            <a:picLocks noChangeAspect="1" noChangeArrowheads="1"/>
          </p:cNvPicPr>
          <p:nvPr/>
        </p:nvPicPr>
        <p:blipFill>
          <a:blip r:embed="rId2" cstate="print"/>
          <a:srcRect/>
          <a:stretch>
            <a:fillRect/>
          </a:stretch>
        </p:blipFill>
        <p:spPr bwMode="auto">
          <a:xfrm>
            <a:off x="4876800" y="838200"/>
            <a:ext cx="3826565" cy="5334000"/>
          </a:xfrm>
          <a:prstGeom prst="rect">
            <a:avLst/>
          </a:prstGeom>
          <a:noFill/>
        </p:spPr>
      </p:pic>
      <p:pic>
        <p:nvPicPr>
          <p:cNvPr id="15365" name="Picture 5" descr="D:\INDIAN ART\rajpoot-rajasthani\mewar\3 - Copy.JPG"/>
          <p:cNvPicPr>
            <a:picLocks noChangeAspect="1" noChangeArrowheads="1"/>
          </p:cNvPicPr>
          <p:nvPr/>
        </p:nvPicPr>
        <p:blipFill>
          <a:blip r:embed="rId3" cstate="print"/>
          <a:srcRect/>
          <a:stretch>
            <a:fillRect/>
          </a:stretch>
        </p:blipFill>
        <p:spPr bwMode="auto">
          <a:xfrm>
            <a:off x="762000" y="914400"/>
            <a:ext cx="3480816" cy="5297424"/>
          </a:xfrm>
          <a:prstGeom prst="rect">
            <a:avLst/>
          </a:prstGeom>
          <a:noFill/>
        </p:spPr>
      </p:pic>
    </p:spTree>
    <p:extLst>
      <p:ext uri="{BB962C8B-B14F-4D97-AF65-F5344CB8AC3E}">
        <p14:creationId xmlns:p14="http://schemas.microsoft.com/office/powerpoint/2010/main" val="1093887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dirty="0" smtClean="0"/>
              <a:t>1 . मेवाड़ शैली</a:t>
            </a:r>
            <a:r>
              <a:rPr lang="en-IN" dirty="0" smtClean="0"/>
              <a:t> </a:t>
            </a:r>
            <a:r>
              <a:rPr lang="en-IN" dirty="0" smtClean="0">
                <a:solidFill>
                  <a:schemeClr val="accent2">
                    <a:lumMod val="75000"/>
                  </a:schemeClr>
                </a:solidFill>
              </a:rPr>
              <a:t>Mewar </a:t>
            </a:r>
            <a:r>
              <a:rPr lang="en-IN" dirty="0" err="1" smtClean="0">
                <a:solidFill>
                  <a:schemeClr val="accent2">
                    <a:lumMod val="75000"/>
                  </a:schemeClr>
                </a:solidFill>
              </a:rPr>
              <a:t>Shaily</a:t>
            </a:r>
            <a:r>
              <a:rPr lang="hi-IN" dirty="0" smtClean="0">
                <a:solidFill>
                  <a:schemeClr val="accent2">
                    <a:lumMod val="75000"/>
                  </a:schemeClr>
                </a:solidFill>
              </a:rPr>
              <a:t> </a:t>
            </a:r>
            <a:endParaRPr lang="en-US" dirty="0"/>
          </a:p>
        </p:txBody>
      </p:sp>
      <p:pic>
        <p:nvPicPr>
          <p:cNvPr id="1026" name="Picture 2" descr="D:\INDIAN ART\rajpoot-rajasthani\mewar\659px-Map_rajasthan_mewar.png"/>
          <p:cNvPicPr>
            <a:picLocks noChangeAspect="1" noChangeArrowheads="1"/>
          </p:cNvPicPr>
          <p:nvPr/>
        </p:nvPicPr>
        <p:blipFill>
          <a:blip r:embed="rId2" cstate="print"/>
          <a:srcRect/>
          <a:stretch>
            <a:fillRect/>
          </a:stretch>
        </p:blipFill>
        <p:spPr bwMode="auto">
          <a:xfrm>
            <a:off x="1905000" y="1447800"/>
            <a:ext cx="5119688" cy="46613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5303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INDIAN ART\rajpoot-rajasthani\mewar\024cMewariGitaGovinda.JPG"/>
          <p:cNvPicPr>
            <a:picLocks noChangeAspect="1" noChangeArrowheads="1"/>
          </p:cNvPicPr>
          <p:nvPr/>
        </p:nvPicPr>
        <p:blipFill>
          <a:blip r:embed="rId2" cstate="print"/>
          <a:srcRect/>
          <a:stretch>
            <a:fillRect/>
          </a:stretch>
        </p:blipFill>
        <p:spPr bwMode="auto">
          <a:xfrm>
            <a:off x="609600" y="685800"/>
            <a:ext cx="7924800" cy="5071872"/>
          </a:xfrm>
          <a:prstGeom prst="rect">
            <a:avLst/>
          </a:prstGeom>
          <a:noFill/>
        </p:spPr>
      </p:pic>
    </p:spTree>
    <p:extLst>
      <p:ext uri="{BB962C8B-B14F-4D97-AF65-F5344CB8AC3E}">
        <p14:creationId xmlns:p14="http://schemas.microsoft.com/office/powerpoint/2010/main" val="12466902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हाशिये</a:t>
            </a:r>
            <a:r>
              <a:rPr lang="en-IN" dirty="0" smtClean="0"/>
              <a:t> </a:t>
            </a:r>
            <a:r>
              <a:rPr lang="en-IN" dirty="0" smtClean="0">
                <a:solidFill>
                  <a:srgbClr val="FF0000"/>
                </a:solidFill>
              </a:rPr>
              <a:t>Borders</a:t>
            </a:r>
            <a:endParaRPr lang="en-US" dirty="0">
              <a:solidFill>
                <a:srgbClr val="FF0000"/>
              </a:solidFill>
            </a:endParaRPr>
          </a:p>
        </p:txBody>
      </p:sp>
      <p:pic>
        <p:nvPicPr>
          <p:cNvPr id="27650" name="Picture 2" descr="D:\INDIAN ART\rajpoot-rajasthani\mewar\0024mewar_ari_singh_1770.jpg"/>
          <p:cNvPicPr>
            <a:picLocks noGrp="1" noChangeAspect="1" noChangeArrowheads="1"/>
          </p:cNvPicPr>
          <p:nvPr>
            <p:ph idx="1"/>
          </p:nvPr>
        </p:nvPicPr>
        <p:blipFill>
          <a:blip r:embed="rId2" cstate="print"/>
          <a:srcRect/>
          <a:stretch>
            <a:fillRect/>
          </a:stretch>
        </p:blipFill>
        <p:spPr bwMode="auto">
          <a:xfrm>
            <a:off x="685800" y="1524000"/>
            <a:ext cx="3458705" cy="4525963"/>
          </a:xfrm>
          <a:prstGeom prst="rect">
            <a:avLst/>
          </a:prstGeom>
          <a:noFill/>
        </p:spPr>
      </p:pic>
      <p:pic>
        <p:nvPicPr>
          <p:cNvPr id="27651" name="Picture 3" descr="D:\INDIAN ART\rajpoot-rajasthani\mewar\024dRadha and Krishna admiring each other in a mirror,.jpg"/>
          <p:cNvPicPr>
            <a:picLocks noChangeAspect="1" noChangeArrowheads="1"/>
          </p:cNvPicPr>
          <p:nvPr/>
        </p:nvPicPr>
        <p:blipFill>
          <a:blip r:embed="rId3" cstate="print"/>
          <a:srcRect/>
          <a:stretch>
            <a:fillRect/>
          </a:stretch>
        </p:blipFill>
        <p:spPr bwMode="auto">
          <a:xfrm>
            <a:off x="4572000" y="1371600"/>
            <a:ext cx="3625616" cy="4585484"/>
          </a:xfrm>
          <a:prstGeom prst="rect">
            <a:avLst/>
          </a:prstGeom>
          <a:noFill/>
        </p:spPr>
      </p:pic>
    </p:spTree>
    <p:extLst>
      <p:ext uri="{BB962C8B-B14F-4D97-AF65-F5344CB8AC3E}">
        <p14:creationId xmlns:p14="http://schemas.microsoft.com/office/powerpoint/2010/main" val="1222389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INDIAN ART\rajpoot-rajasthani\mewar\11.JPG"/>
          <p:cNvPicPr>
            <a:picLocks noChangeAspect="1" noChangeArrowheads="1"/>
          </p:cNvPicPr>
          <p:nvPr/>
        </p:nvPicPr>
        <p:blipFill>
          <a:blip r:embed="rId2" cstate="print"/>
          <a:srcRect/>
          <a:stretch>
            <a:fillRect/>
          </a:stretch>
        </p:blipFill>
        <p:spPr bwMode="auto">
          <a:xfrm>
            <a:off x="609600" y="1143000"/>
            <a:ext cx="4260242" cy="4724400"/>
          </a:xfrm>
          <a:prstGeom prst="rect">
            <a:avLst/>
          </a:prstGeom>
          <a:noFill/>
        </p:spPr>
      </p:pic>
      <p:pic>
        <p:nvPicPr>
          <p:cNvPr id="28675" name="Picture 3" descr="D:\INDIAN ART\rajpoot-rajasthani\mewar\26Mewar_Jawan_Singh_Ghasi 1830.jpg"/>
          <p:cNvPicPr>
            <a:picLocks noChangeAspect="1" noChangeArrowheads="1"/>
          </p:cNvPicPr>
          <p:nvPr/>
        </p:nvPicPr>
        <p:blipFill>
          <a:blip r:embed="rId3" cstate="print"/>
          <a:srcRect/>
          <a:stretch>
            <a:fillRect/>
          </a:stretch>
        </p:blipFill>
        <p:spPr bwMode="auto">
          <a:xfrm>
            <a:off x="5410200" y="1219200"/>
            <a:ext cx="3235067" cy="4419600"/>
          </a:xfrm>
          <a:prstGeom prst="rect">
            <a:avLst/>
          </a:prstGeom>
          <a:noFill/>
        </p:spPr>
      </p:pic>
    </p:spTree>
    <p:extLst>
      <p:ext uri="{BB962C8B-B14F-4D97-AF65-F5344CB8AC3E}">
        <p14:creationId xmlns:p14="http://schemas.microsoft.com/office/powerpoint/2010/main" val="33822052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भवन</a:t>
            </a:r>
            <a:r>
              <a:rPr lang="en-IN" dirty="0" smtClean="0"/>
              <a:t> </a:t>
            </a:r>
            <a:r>
              <a:rPr lang="en-IN" dirty="0" smtClean="0">
                <a:solidFill>
                  <a:srgbClr val="FF0000"/>
                </a:solidFill>
              </a:rPr>
              <a:t>Architecture </a:t>
            </a:r>
            <a:endParaRPr lang="en-US" dirty="0">
              <a:solidFill>
                <a:srgbClr val="FF0000"/>
              </a:solidFill>
            </a:endParaRPr>
          </a:p>
        </p:txBody>
      </p:sp>
      <p:pic>
        <p:nvPicPr>
          <p:cNvPr id="16386" name="Picture 2" descr="D:\INDIAN ART\rajpoot-rajasthani\mewar\3.JPG"/>
          <p:cNvPicPr>
            <a:picLocks noGrp="1" noChangeAspect="1" noChangeArrowheads="1"/>
          </p:cNvPicPr>
          <p:nvPr>
            <p:ph idx="1"/>
          </p:nvPr>
        </p:nvPicPr>
        <p:blipFill>
          <a:blip r:embed="rId2" cstate="print"/>
          <a:srcRect/>
          <a:stretch>
            <a:fillRect/>
          </a:stretch>
        </p:blipFill>
        <p:spPr bwMode="auto">
          <a:xfrm>
            <a:off x="1765416" y="1600200"/>
            <a:ext cx="5613167" cy="4525963"/>
          </a:xfrm>
          <a:prstGeom prst="rect">
            <a:avLst/>
          </a:prstGeom>
          <a:noFill/>
        </p:spPr>
      </p:pic>
    </p:spTree>
    <p:extLst>
      <p:ext uri="{BB962C8B-B14F-4D97-AF65-F5344CB8AC3E}">
        <p14:creationId xmlns:p14="http://schemas.microsoft.com/office/powerpoint/2010/main" val="42061346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INDIAN ART\rajpoot-rajasthani\mewar\014 mewar.ragamala,1680 (1).jpg"/>
          <p:cNvPicPr>
            <a:picLocks noChangeAspect="1" noChangeArrowheads="1"/>
          </p:cNvPicPr>
          <p:nvPr/>
        </p:nvPicPr>
        <p:blipFill>
          <a:blip r:embed="rId2" cstate="print"/>
          <a:srcRect/>
          <a:stretch>
            <a:fillRect/>
          </a:stretch>
        </p:blipFill>
        <p:spPr bwMode="auto">
          <a:xfrm>
            <a:off x="304800" y="1143000"/>
            <a:ext cx="4075508" cy="5105400"/>
          </a:xfrm>
          <a:prstGeom prst="rect">
            <a:avLst/>
          </a:prstGeom>
          <a:noFill/>
        </p:spPr>
      </p:pic>
      <p:pic>
        <p:nvPicPr>
          <p:cNvPr id="17411" name="Picture 3" descr="D:\INDIAN ART\rajpoot-rajasthani\mewar\024bMewar_Rasikapriya_nayika_1780.jpg"/>
          <p:cNvPicPr>
            <a:picLocks noChangeAspect="1" noChangeArrowheads="1"/>
          </p:cNvPicPr>
          <p:nvPr/>
        </p:nvPicPr>
        <p:blipFill>
          <a:blip r:embed="rId3" cstate="print"/>
          <a:srcRect/>
          <a:stretch>
            <a:fillRect/>
          </a:stretch>
        </p:blipFill>
        <p:spPr bwMode="auto">
          <a:xfrm>
            <a:off x="4495800" y="1143000"/>
            <a:ext cx="4383186" cy="4953000"/>
          </a:xfrm>
          <a:prstGeom prst="rect">
            <a:avLst/>
          </a:prstGeom>
          <a:noFill/>
        </p:spPr>
      </p:pic>
    </p:spTree>
    <p:extLst>
      <p:ext uri="{BB962C8B-B14F-4D97-AF65-F5344CB8AC3E}">
        <p14:creationId xmlns:p14="http://schemas.microsoft.com/office/powerpoint/2010/main" val="25049118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i-IN" dirty="0" smtClean="0"/>
              <a:t>रात्रि चित्रण </a:t>
            </a:r>
            <a:r>
              <a:rPr lang="en-IN" dirty="0" smtClean="0"/>
              <a:t/>
            </a:r>
            <a:br>
              <a:rPr lang="en-IN" dirty="0" smtClean="0"/>
            </a:br>
            <a:endParaRPr lang="en-US" dirty="0"/>
          </a:p>
        </p:txBody>
      </p:sp>
      <p:pic>
        <p:nvPicPr>
          <p:cNvPr id="25602" name="Picture 2" descr="D:\INDIAN ART\rajpoot-rajasthani\mewar\3.JPG"/>
          <p:cNvPicPr>
            <a:picLocks noGrp="1" noChangeAspect="1" noChangeArrowheads="1"/>
          </p:cNvPicPr>
          <p:nvPr>
            <p:ph idx="1"/>
          </p:nvPr>
        </p:nvPicPr>
        <p:blipFill>
          <a:blip r:embed="rId2" cstate="print"/>
          <a:srcRect/>
          <a:stretch>
            <a:fillRect/>
          </a:stretch>
        </p:blipFill>
        <p:spPr bwMode="auto">
          <a:xfrm>
            <a:off x="1143000" y="1295400"/>
            <a:ext cx="6616583" cy="5335029"/>
          </a:xfrm>
          <a:prstGeom prst="rect">
            <a:avLst/>
          </a:prstGeom>
          <a:noFill/>
        </p:spPr>
      </p:pic>
    </p:spTree>
    <p:extLst>
      <p:ext uri="{BB962C8B-B14F-4D97-AF65-F5344CB8AC3E}">
        <p14:creationId xmlns:p14="http://schemas.microsoft.com/office/powerpoint/2010/main" val="10602945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पशु - पक्षी</a:t>
            </a:r>
            <a:endParaRPr lang="en-US" dirty="0"/>
          </a:p>
        </p:txBody>
      </p:sp>
      <p:pic>
        <p:nvPicPr>
          <p:cNvPr id="18434" name="Picture 2" descr="D:\INDIAN ART\rajpoot-rajasthani\mewar\11.JPG"/>
          <p:cNvPicPr>
            <a:picLocks noGrp="1" noChangeAspect="1" noChangeArrowheads="1"/>
          </p:cNvPicPr>
          <p:nvPr>
            <p:ph idx="1"/>
          </p:nvPr>
        </p:nvPicPr>
        <p:blipFill>
          <a:blip r:embed="rId2" cstate="print"/>
          <a:srcRect/>
          <a:stretch>
            <a:fillRect/>
          </a:stretch>
        </p:blipFill>
        <p:spPr bwMode="auto">
          <a:xfrm>
            <a:off x="2133600" y="1130704"/>
            <a:ext cx="5012609" cy="5558305"/>
          </a:xfrm>
          <a:prstGeom prst="rect">
            <a:avLst/>
          </a:prstGeom>
          <a:noFill/>
        </p:spPr>
      </p:pic>
    </p:spTree>
    <p:extLst>
      <p:ext uri="{BB962C8B-B14F-4D97-AF65-F5344CB8AC3E}">
        <p14:creationId xmlns:p14="http://schemas.microsoft.com/office/powerpoint/2010/main" val="2061194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INDIAN ART\rajpoot-rajasthani\mewar\0014Kama, detail from a Mewar painting, c. mid-17th century.jpg"/>
          <p:cNvPicPr>
            <a:picLocks noChangeAspect="1" noChangeArrowheads="1"/>
          </p:cNvPicPr>
          <p:nvPr/>
        </p:nvPicPr>
        <p:blipFill>
          <a:blip r:embed="rId2" cstate="print"/>
          <a:srcRect/>
          <a:stretch>
            <a:fillRect/>
          </a:stretch>
        </p:blipFill>
        <p:spPr bwMode="auto">
          <a:xfrm>
            <a:off x="1524000" y="762000"/>
            <a:ext cx="6099708" cy="5334000"/>
          </a:xfrm>
          <a:prstGeom prst="rect">
            <a:avLst/>
          </a:prstGeom>
          <a:noFill/>
        </p:spPr>
      </p:pic>
    </p:spTree>
    <p:extLst>
      <p:ext uri="{BB962C8B-B14F-4D97-AF65-F5344CB8AC3E}">
        <p14:creationId xmlns:p14="http://schemas.microsoft.com/office/powerpoint/2010/main" val="10401109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परिपेक्ष्य</a:t>
            </a:r>
            <a:endParaRPr lang="en-US" dirty="0"/>
          </a:p>
        </p:txBody>
      </p:sp>
      <p:pic>
        <p:nvPicPr>
          <p:cNvPr id="22530" name="Picture 2" descr="D:\INDIAN ART\rajpoot-rajasthani\mewar\mewar_miniature_painting1.jpg"/>
          <p:cNvPicPr>
            <a:picLocks noGrp="1" noChangeAspect="1" noChangeArrowheads="1"/>
          </p:cNvPicPr>
          <p:nvPr>
            <p:ph idx="1"/>
          </p:nvPr>
        </p:nvPicPr>
        <p:blipFill>
          <a:blip r:embed="rId2" cstate="print"/>
          <a:srcRect/>
          <a:stretch>
            <a:fillRect/>
          </a:stretch>
        </p:blipFill>
        <p:spPr bwMode="auto">
          <a:xfrm>
            <a:off x="685800" y="1600200"/>
            <a:ext cx="7653337" cy="4424031"/>
          </a:xfrm>
          <a:prstGeom prst="rect">
            <a:avLst/>
          </a:prstGeom>
          <a:noFill/>
        </p:spPr>
      </p:pic>
    </p:spTree>
    <p:extLst>
      <p:ext uri="{BB962C8B-B14F-4D97-AF65-F5344CB8AC3E}">
        <p14:creationId xmlns:p14="http://schemas.microsoft.com/office/powerpoint/2010/main" val="3582010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INDIAN ART\rajpoot-rajasthani\mewar\Deogarh_Rama_Durbar 1839.jpg"/>
          <p:cNvPicPr>
            <a:picLocks noChangeAspect="1" noChangeArrowheads="1"/>
          </p:cNvPicPr>
          <p:nvPr/>
        </p:nvPicPr>
        <p:blipFill>
          <a:blip r:embed="rId2" cstate="print"/>
          <a:srcRect/>
          <a:stretch>
            <a:fillRect/>
          </a:stretch>
        </p:blipFill>
        <p:spPr bwMode="auto">
          <a:xfrm>
            <a:off x="2362200" y="381000"/>
            <a:ext cx="4621869" cy="6019800"/>
          </a:xfrm>
          <a:prstGeom prst="rect">
            <a:avLst/>
          </a:prstGeom>
          <a:noFill/>
        </p:spPr>
      </p:pic>
    </p:spTree>
    <p:extLst>
      <p:ext uri="{BB962C8B-B14F-4D97-AF65-F5344CB8AC3E}">
        <p14:creationId xmlns:p14="http://schemas.microsoft.com/office/powerpoint/2010/main" val="3454744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63915"/>
            <a:ext cx="8610600" cy="3046988"/>
          </a:xfrm>
          <a:prstGeom prst="rect">
            <a:avLst/>
          </a:prstGeom>
        </p:spPr>
        <p:txBody>
          <a:bodyPr wrap="square">
            <a:spAutoFit/>
          </a:bodyPr>
          <a:lstStyle/>
          <a:p>
            <a:r>
              <a:rPr lang="en-IN" sz="2400" dirty="0" smtClean="0"/>
              <a:t> </a:t>
            </a:r>
            <a:endParaRPr lang="hi-IN" sz="2400" dirty="0">
              <a:solidFill>
                <a:srgbClr val="FF0000"/>
              </a:solidFill>
            </a:endParaRPr>
          </a:p>
          <a:p>
            <a:endParaRPr lang="hi-IN" sz="2400" dirty="0">
              <a:solidFill>
                <a:prstClr val="black"/>
              </a:solidFill>
            </a:endParaRPr>
          </a:p>
          <a:p>
            <a:r>
              <a:rPr lang="hi-IN" sz="2400" dirty="0">
                <a:solidFill>
                  <a:prstClr val="black"/>
                </a:solidFill>
              </a:rPr>
              <a:t>मूल रूप से इसे  "मेदपाट"  और भगवान शिव (एकलिंग  नाथ) को इसका  राजा कहा जाता  था. इसलिए शिव भी "मेदपाटेश्वर" (मेदपाट के भगवान) कहलाये . समय के साथ, मेदपाट  "मेवाड़" बन गया जिसका 1 9 4 8 में राजस्थान में विलय हुआ </a:t>
            </a:r>
            <a:r>
              <a:rPr lang="hi-IN" sz="2400" dirty="0" smtClean="0">
                <a:solidFill>
                  <a:prstClr val="black"/>
                </a:solidFill>
              </a:rPr>
              <a:t>.</a:t>
            </a:r>
            <a:endParaRPr lang="en-IN" sz="2400" dirty="0" smtClean="0">
              <a:solidFill>
                <a:prstClr val="black"/>
              </a:solidFill>
            </a:endParaRPr>
          </a:p>
          <a:p>
            <a:endParaRPr lang="en-IN" sz="2400" dirty="0" smtClean="0">
              <a:solidFill>
                <a:srgbClr val="FF0000"/>
              </a:solidFill>
            </a:endParaRPr>
          </a:p>
          <a:p>
            <a:r>
              <a:rPr lang="en-US" sz="2400" dirty="0" smtClean="0">
                <a:solidFill>
                  <a:srgbClr val="FF0000"/>
                </a:solidFill>
              </a:rPr>
              <a:t> </a:t>
            </a:r>
            <a:endParaRPr lang="hi-IN" sz="2400" dirty="0">
              <a:solidFill>
                <a:srgbClr val="FF0000"/>
              </a:solidFill>
            </a:endParaRPr>
          </a:p>
        </p:txBody>
      </p:sp>
    </p:spTree>
    <p:extLst>
      <p:ext uri="{BB962C8B-B14F-4D97-AF65-F5344CB8AC3E}">
        <p14:creationId xmlns:p14="http://schemas.microsoft.com/office/powerpoint/2010/main" val="5508790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चटकीले रंग</a:t>
            </a:r>
            <a:endParaRPr lang="en-US" dirty="0"/>
          </a:p>
        </p:txBody>
      </p:sp>
      <p:pic>
        <p:nvPicPr>
          <p:cNvPr id="29698" name="Picture 2" descr="D:\INDIAN ART\rajpoot-rajasthani\mewar\1.JPG"/>
          <p:cNvPicPr>
            <a:picLocks noGrp="1" noChangeAspect="1" noChangeArrowheads="1"/>
          </p:cNvPicPr>
          <p:nvPr>
            <p:ph idx="1"/>
          </p:nvPr>
        </p:nvPicPr>
        <p:blipFill>
          <a:blip r:embed="rId2" cstate="print"/>
          <a:srcRect/>
          <a:stretch>
            <a:fillRect/>
          </a:stretch>
        </p:blipFill>
        <p:spPr bwMode="auto">
          <a:xfrm>
            <a:off x="914400" y="1676400"/>
            <a:ext cx="3051911" cy="4525963"/>
          </a:xfrm>
          <a:prstGeom prst="rect">
            <a:avLst/>
          </a:prstGeom>
          <a:noFill/>
        </p:spPr>
      </p:pic>
      <p:pic>
        <p:nvPicPr>
          <p:cNvPr id="29699" name="Picture 3" descr="D:\INDIAN ART\rajpoot-rajasthani\mewar\Deogarh_Rama_Durbar 1839.jpg"/>
          <p:cNvPicPr>
            <a:picLocks noChangeAspect="1" noChangeArrowheads="1"/>
          </p:cNvPicPr>
          <p:nvPr/>
        </p:nvPicPr>
        <p:blipFill>
          <a:blip r:embed="rId3" cstate="print"/>
          <a:srcRect/>
          <a:stretch>
            <a:fillRect/>
          </a:stretch>
        </p:blipFill>
        <p:spPr bwMode="auto">
          <a:xfrm>
            <a:off x="4495800" y="1219200"/>
            <a:ext cx="4191000" cy="5458611"/>
          </a:xfrm>
          <a:prstGeom prst="rect">
            <a:avLst/>
          </a:prstGeom>
          <a:noFill/>
        </p:spPr>
      </p:pic>
    </p:spTree>
    <p:extLst>
      <p:ext uri="{BB962C8B-B14F-4D97-AF65-F5344CB8AC3E}">
        <p14:creationId xmlns:p14="http://schemas.microsoft.com/office/powerpoint/2010/main" val="24704856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INDIAN ART\rajpoot-rajasthani\mewar\3.JPG"/>
          <p:cNvPicPr>
            <a:picLocks noChangeAspect="1" noChangeArrowheads="1"/>
          </p:cNvPicPr>
          <p:nvPr/>
        </p:nvPicPr>
        <p:blipFill>
          <a:blip r:embed="rId2" cstate="print"/>
          <a:srcRect/>
          <a:stretch>
            <a:fillRect/>
          </a:stretch>
        </p:blipFill>
        <p:spPr bwMode="auto">
          <a:xfrm>
            <a:off x="1219200" y="685800"/>
            <a:ext cx="6520802" cy="5257800"/>
          </a:xfrm>
          <a:prstGeom prst="rect">
            <a:avLst/>
          </a:prstGeom>
          <a:noFill/>
        </p:spPr>
      </p:pic>
    </p:spTree>
    <p:extLst>
      <p:ext uri="{BB962C8B-B14F-4D97-AF65-F5344CB8AC3E}">
        <p14:creationId xmlns:p14="http://schemas.microsoft.com/office/powerpoint/2010/main" val="14073661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आलेखन</a:t>
            </a:r>
            <a:endParaRPr lang="en-US" dirty="0"/>
          </a:p>
        </p:txBody>
      </p:sp>
      <p:pic>
        <p:nvPicPr>
          <p:cNvPr id="31746" name="Picture 2" descr="D:\INDIAN ART\rajpoot-rajasthani\mewar\Vichitra Vibhrama Nayika (Heroine)painting postcard obverse.jpg"/>
          <p:cNvPicPr>
            <a:picLocks noGrp="1" noChangeAspect="1" noChangeArrowheads="1"/>
          </p:cNvPicPr>
          <p:nvPr>
            <p:ph idx="1"/>
          </p:nvPr>
        </p:nvPicPr>
        <p:blipFill>
          <a:blip r:embed="rId2" cstate="print"/>
          <a:srcRect/>
          <a:stretch>
            <a:fillRect/>
          </a:stretch>
        </p:blipFill>
        <p:spPr bwMode="auto">
          <a:xfrm>
            <a:off x="914400" y="1600200"/>
            <a:ext cx="7031736" cy="4796742"/>
          </a:xfrm>
          <a:prstGeom prst="rect">
            <a:avLst/>
          </a:prstGeom>
          <a:noFill/>
        </p:spPr>
      </p:pic>
    </p:spTree>
    <p:extLst>
      <p:ext uri="{BB962C8B-B14F-4D97-AF65-F5344CB8AC3E}">
        <p14:creationId xmlns:p14="http://schemas.microsoft.com/office/powerpoint/2010/main" val="39240487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INDIAN ART\rajpoot-rajasthani\mewar\024aMewar_Rasikapriy1780.jpg"/>
          <p:cNvPicPr>
            <a:picLocks noChangeAspect="1" noChangeArrowheads="1"/>
          </p:cNvPicPr>
          <p:nvPr/>
        </p:nvPicPr>
        <p:blipFill>
          <a:blip r:embed="rId2" cstate="print"/>
          <a:srcRect/>
          <a:stretch>
            <a:fillRect/>
          </a:stretch>
        </p:blipFill>
        <p:spPr bwMode="auto">
          <a:xfrm>
            <a:off x="609600" y="1219200"/>
            <a:ext cx="3691350" cy="4267200"/>
          </a:xfrm>
          <a:prstGeom prst="rect">
            <a:avLst/>
          </a:prstGeom>
          <a:noFill/>
        </p:spPr>
      </p:pic>
      <p:pic>
        <p:nvPicPr>
          <p:cNvPr id="32771" name="Picture 3" descr="D:\INDIAN ART\rajpoot-rajasthani\mewar\024dRadha and Krishna admiring each other in a mirror,.jpg"/>
          <p:cNvPicPr>
            <a:picLocks noChangeAspect="1" noChangeArrowheads="1"/>
          </p:cNvPicPr>
          <p:nvPr/>
        </p:nvPicPr>
        <p:blipFill>
          <a:blip r:embed="rId3" cstate="print"/>
          <a:srcRect/>
          <a:stretch>
            <a:fillRect/>
          </a:stretch>
        </p:blipFill>
        <p:spPr bwMode="auto">
          <a:xfrm>
            <a:off x="4800600" y="990600"/>
            <a:ext cx="3733717" cy="4722205"/>
          </a:xfrm>
          <a:prstGeom prst="rect">
            <a:avLst/>
          </a:prstGeom>
          <a:noFill/>
        </p:spPr>
      </p:pic>
    </p:spTree>
    <p:extLst>
      <p:ext uri="{BB962C8B-B14F-4D97-AF65-F5344CB8AC3E}">
        <p14:creationId xmlns:p14="http://schemas.microsoft.com/office/powerpoint/2010/main" val="31257910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विषय</a:t>
            </a:r>
            <a:endParaRPr lang="en-US" dirty="0"/>
          </a:p>
        </p:txBody>
      </p:sp>
      <p:sp>
        <p:nvSpPr>
          <p:cNvPr id="3" name="Content Placeholder 2"/>
          <p:cNvSpPr>
            <a:spLocks noGrp="1"/>
          </p:cNvSpPr>
          <p:nvPr>
            <p:ph idx="1"/>
          </p:nvPr>
        </p:nvSpPr>
        <p:spPr/>
        <p:txBody>
          <a:bodyPr>
            <a:normAutofit fontScale="77500" lnSpcReduction="20000"/>
          </a:bodyPr>
          <a:lstStyle/>
          <a:p>
            <a:r>
              <a:rPr lang="hi-IN" dirty="0" smtClean="0"/>
              <a:t>कृष्ण भक्ति</a:t>
            </a:r>
            <a:endParaRPr lang="en-US" dirty="0" smtClean="0"/>
          </a:p>
          <a:p>
            <a:r>
              <a:rPr lang="hi-IN" dirty="0" smtClean="0"/>
              <a:t>रामायण  </a:t>
            </a:r>
          </a:p>
          <a:p>
            <a:r>
              <a:rPr lang="hi-IN" dirty="0" smtClean="0"/>
              <a:t>रागमाला </a:t>
            </a:r>
          </a:p>
          <a:p>
            <a:r>
              <a:rPr lang="hi-IN" dirty="0" smtClean="0"/>
              <a:t>रसिक प्रिय </a:t>
            </a:r>
          </a:p>
          <a:p>
            <a:r>
              <a:rPr lang="hi-IN" dirty="0" smtClean="0"/>
              <a:t>गीत गोविन्द </a:t>
            </a:r>
          </a:p>
          <a:p>
            <a:r>
              <a:rPr lang="hi-IN" dirty="0" smtClean="0"/>
              <a:t>नायिका भेद </a:t>
            </a:r>
          </a:p>
          <a:p>
            <a:r>
              <a:rPr lang="hi-IN" dirty="0" smtClean="0"/>
              <a:t>राजपूती रीति -रिवाज़ </a:t>
            </a:r>
          </a:p>
          <a:p>
            <a:r>
              <a:rPr lang="hi-IN" dirty="0" smtClean="0"/>
              <a:t>ग्रामीण जीवन </a:t>
            </a:r>
          </a:p>
          <a:p>
            <a:r>
              <a:rPr lang="hi-IN" dirty="0" smtClean="0"/>
              <a:t>जुलूस </a:t>
            </a:r>
          </a:p>
          <a:p>
            <a:r>
              <a:rPr lang="hi-IN" dirty="0" smtClean="0"/>
              <a:t>नृत्य </a:t>
            </a:r>
          </a:p>
          <a:p>
            <a:r>
              <a:rPr lang="hi-IN" dirty="0" smtClean="0"/>
              <a:t>आखेट</a:t>
            </a:r>
            <a:endParaRPr lang="en-US" dirty="0"/>
          </a:p>
        </p:txBody>
      </p:sp>
    </p:spTree>
    <p:extLst>
      <p:ext uri="{BB962C8B-B14F-4D97-AF65-F5344CB8AC3E}">
        <p14:creationId xmlns:p14="http://schemas.microsoft.com/office/powerpoint/2010/main" val="42375445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8229600" cy="1143000"/>
          </a:xfrm>
        </p:spPr>
        <p:txBody>
          <a:bodyPr>
            <a:normAutofit fontScale="9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hi-IN" sz="6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मारवाड़ /जोधपुर शैली</a:t>
            </a:r>
            <a:r>
              <a:rPr lang="en-IN" sz="6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en-IN" sz="6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en-IN" sz="6600" b="1" cap="all"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Marwar /Jodhpur School</a:t>
            </a:r>
            <a:r>
              <a:rPr lang="hi-IN" sz="6600" b="1" cap="all"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endParaRPr lang="en-US" sz="66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802070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
            <a:ext cx="8382000" cy="4431983"/>
          </a:xfrm>
          <a:prstGeom prst="rect">
            <a:avLst/>
          </a:prstGeom>
        </p:spPr>
        <p:txBody>
          <a:bodyPr wrap="square">
            <a:spAutoFit/>
          </a:bodyPr>
          <a:lstStyle/>
          <a:p>
            <a:pPr algn="just">
              <a:lnSpc>
                <a:spcPct val="150000"/>
              </a:lnSpc>
              <a:buFont typeface="Arial" pitchFamily="34" charset="0"/>
              <a:buChar char="•"/>
            </a:pPr>
            <a:r>
              <a:rPr lang="hi-IN" dirty="0"/>
              <a:t> जोधपुर नगर तथा यहाँ के ठिकानों में विकसित होने वाली कला " जोधपुर शैली " के नाम से जानी  जाती </a:t>
            </a:r>
            <a:r>
              <a:rPr lang="hi-IN" dirty="0" smtClean="0"/>
              <a:t>है.</a:t>
            </a:r>
            <a:r>
              <a:rPr lang="en-IN" dirty="0" smtClean="0"/>
              <a:t> </a:t>
            </a:r>
            <a:r>
              <a:rPr lang="hi-IN" dirty="0" smtClean="0"/>
              <a:t>जोधपुर </a:t>
            </a:r>
            <a:r>
              <a:rPr lang="hi-IN" dirty="0"/>
              <a:t>नगर की स्थापना  राठोड राव जोधा जी ने 1458 ई . में की थी</a:t>
            </a:r>
            <a:r>
              <a:rPr lang="hi-IN" sz="2000" dirty="0"/>
              <a:t>. </a:t>
            </a:r>
            <a:endParaRPr lang="en-IN" sz="2000" dirty="0" smtClean="0"/>
          </a:p>
          <a:p>
            <a:pPr algn="just">
              <a:lnSpc>
                <a:spcPct val="150000"/>
              </a:lnSpc>
            </a:pPr>
            <a:endParaRPr lang="en-US" sz="2000" dirty="0" smtClean="0">
              <a:solidFill>
                <a:srgbClr val="FF0000"/>
              </a:solidFill>
            </a:endParaRPr>
          </a:p>
          <a:p>
            <a:pPr algn="just">
              <a:lnSpc>
                <a:spcPct val="150000"/>
              </a:lnSpc>
            </a:pPr>
            <a:endParaRPr lang="en-US" sz="2000" dirty="0" smtClean="0"/>
          </a:p>
          <a:p>
            <a:pPr algn="just">
              <a:lnSpc>
                <a:spcPct val="150000"/>
              </a:lnSpc>
              <a:buFont typeface="Arial" pitchFamily="34" charset="0"/>
              <a:buChar char="•"/>
            </a:pPr>
            <a:r>
              <a:rPr lang="hi-IN" dirty="0" smtClean="0"/>
              <a:t>इस शैली का विकास जोधपुर, बीकानेर, नागौर आदि स्थानों में प्रमुखता से हुआ। मेवाड़ की भाँति, उसी काल में मारवाड़ में भी अजन्ता परम्परा की चित्रकला का प्रभाव पड़ा। तारानाथ के अनुसार इस शैली का सम्बन्ध श्रृंगार से है जिसने स्थानीय तथा अजन्ता परम्परा के सामंजस्य द्वारा मारवाड़ शैली को जन्म दिया।</a:t>
            </a:r>
            <a:endParaRPr lang="en-IN" dirty="0" smtClean="0"/>
          </a:p>
          <a:p>
            <a:pPr algn="just">
              <a:lnSpc>
                <a:spcPct val="150000"/>
              </a:lnSpc>
              <a:buFont typeface="Arial" pitchFamily="34" charset="0"/>
              <a:buChar char="•"/>
            </a:pPr>
            <a:endParaRPr lang="en-US" sz="2000" dirty="0">
              <a:solidFill>
                <a:srgbClr val="FF0000"/>
              </a:solidFill>
            </a:endParaRPr>
          </a:p>
        </p:txBody>
      </p:sp>
    </p:spTree>
    <p:extLst>
      <p:ext uri="{BB962C8B-B14F-4D97-AF65-F5344CB8AC3E}">
        <p14:creationId xmlns:p14="http://schemas.microsoft.com/office/powerpoint/2010/main" val="2286486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57200"/>
            <a:ext cx="8610600" cy="3323987"/>
          </a:xfrm>
          <a:prstGeom prst="rect">
            <a:avLst/>
          </a:prstGeom>
        </p:spPr>
        <p:txBody>
          <a:bodyPr wrap="square">
            <a:spAutoFit/>
          </a:bodyPr>
          <a:lstStyle/>
          <a:p>
            <a:pPr algn="just">
              <a:lnSpc>
                <a:spcPct val="150000"/>
              </a:lnSpc>
              <a:buFont typeface="Arial" pitchFamily="34" charset="0"/>
              <a:buChar char="•"/>
            </a:pPr>
            <a:r>
              <a:rPr lang="hi-IN" sz="2000" dirty="0"/>
              <a:t> लगभग 1000 ई. से 1500 ई. के बीच इस शैली में अनेक जैन ग्रंथों को चित्रित किया गया . महाराणा मोकल  से लेकर राणा सांगा के समय तक मारवाड़ में मेवाड़ी शैली के चित्र बनते रहे। बाद में मालदेव के  सैनिक प्रभुत्व (1531-36 ई.) ने इस प्रभाव को कम कर मारवाड़ शैली को फिर एक स्वतंत्र रुप दिया. महाराजा गज सिंह  काल में चित्रित  " ढोला मारू " इस शैली के विकास को इंगित करते है</a:t>
            </a:r>
            <a:r>
              <a:rPr lang="hi-IN" sz="2000" dirty="0" smtClean="0"/>
              <a:t>.</a:t>
            </a:r>
            <a:endParaRPr lang="en-IN" sz="2000" dirty="0" smtClean="0"/>
          </a:p>
          <a:p>
            <a:pPr algn="just">
              <a:lnSpc>
                <a:spcPct val="150000"/>
              </a:lnSpc>
            </a:pPr>
            <a:endParaRPr lang="en-US" sz="2000" dirty="0">
              <a:solidFill>
                <a:srgbClr val="FF0000"/>
              </a:solidFill>
            </a:endParaRPr>
          </a:p>
        </p:txBody>
      </p:sp>
    </p:spTree>
    <p:extLst>
      <p:ext uri="{BB962C8B-B14F-4D97-AF65-F5344CB8AC3E}">
        <p14:creationId xmlns:p14="http://schemas.microsoft.com/office/powerpoint/2010/main" val="2607384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371600"/>
            <a:ext cx="441146" cy="707886"/>
          </a:xfrm>
          <a:prstGeom prst="rect">
            <a:avLst/>
          </a:prstGeom>
        </p:spPr>
        <p:txBody>
          <a:bodyPr wrap="none">
            <a:spAutoFit/>
          </a:bodyPr>
          <a:lstStyle/>
          <a:p>
            <a:r>
              <a:rPr lang="hi-IN" sz="4000" dirty="0" smtClean="0"/>
              <a:t> </a:t>
            </a:r>
            <a:endParaRPr lang="en-US" sz="4000" dirty="0"/>
          </a:p>
        </p:txBody>
      </p:sp>
      <p:sp>
        <p:nvSpPr>
          <p:cNvPr id="3" name="Rectangle 2"/>
          <p:cNvSpPr/>
          <p:nvPr/>
        </p:nvSpPr>
        <p:spPr>
          <a:xfrm>
            <a:off x="0" y="838200"/>
            <a:ext cx="9175468"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i-IN"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मारवाड़ /</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hi-IN"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जोधपुर शैली की विशेषताएं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059670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hi-IN" dirty="0" smtClean="0"/>
              <a:t>विषय </a:t>
            </a:r>
            <a:br>
              <a:rPr lang="hi-IN" dirty="0" smtClean="0"/>
            </a:br>
            <a:endParaRPr lang="en-US" dirty="0"/>
          </a:p>
        </p:txBody>
      </p:sp>
      <p:sp>
        <p:nvSpPr>
          <p:cNvPr id="3" name="Rectangle 2"/>
          <p:cNvSpPr/>
          <p:nvPr/>
        </p:nvSpPr>
        <p:spPr>
          <a:xfrm>
            <a:off x="838200" y="1981200"/>
            <a:ext cx="4572000" cy="4401205"/>
          </a:xfrm>
          <a:prstGeom prst="rect">
            <a:avLst/>
          </a:prstGeom>
        </p:spPr>
        <p:txBody>
          <a:bodyPr>
            <a:spAutoFit/>
          </a:bodyPr>
          <a:lstStyle/>
          <a:p>
            <a:r>
              <a:rPr lang="hi-IN" sz="2800" dirty="0" smtClean="0"/>
              <a:t>राग  -  रागिनियाँ ,  बारहमासा ,</a:t>
            </a:r>
            <a:endParaRPr lang="en-US" sz="2800" dirty="0" smtClean="0"/>
          </a:p>
          <a:p>
            <a:endParaRPr lang="hi-IN" sz="2800" dirty="0" smtClean="0"/>
          </a:p>
          <a:p>
            <a:r>
              <a:rPr lang="hi-IN" sz="2800" dirty="0" smtClean="0"/>
              <a:t>लोक गाथाएं : ढोला मारू , आदि </a:t>
            </a:r>
            <a:endParaRPr lang="en-US" sz="2800" dirty="0" smtClean="0"/>
          </a:p>
          <a:p>
            <a:endParaRPr lang="hi-IN" sz="2800" dirty="0" smtClean="0"/>
          </a:p>
          <a:p>
            <a:r>
              <a:rPr lang="hi-IN" sz="2800" dirty="0" smtClean="0"/>
              <a:t>व्यक्ति चित्र : अमर सिंह , आदि </a:t>
            </a:r>
            <a:endParaRPr lang="en-US" sz="2800" dirty="0" smtClean="0"/>
          </a:p>
          <a:p>
            <a:endParaRPr lang="hi-IN" sz="2800" dirty="0" smtClean="0"/>
          </a:p>
          <a:p>
            <a:r>
              <a:rPr lang="hi-IN" sz="2800" dirty="0" smtClean="0"/>
              <a:t>दरबारी चित्र </a:t>
            </a:r>
            <a:r>
              <a:rPr lang="en-US" sz="2800" dirty="0" smtClean="0"/>
              <a:t>:</a:t>
            </a:r>
            <a:endParaRPr lang="en-US" sz="2800" dirty="0"/>
          </a:p>
        </p:txBody>
      </p:sp>
    </p:spTree>
    <p:extLst>
      <p:ext uri="{BB962C8B-B14F-4D97-AF65-F5344CB8AC3E}">
        <p14:creationId xmlns:p14="http://schemas.microsoft.com/office/powerpoint/2010/main" val="2605770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683" y="307473"/>
            <a:ext cx="8643668" cy="4662815"/>
          </a:xfrm>
          <a:prstGeom prst="rect">
            <a:avLst/>
          </a:prstGeom>
        </p:spPr>
        <p:txBody>
          <a:bodyPr wrap="square">
            <a:spAutoFit/>
          </a:bodyPr>
          <a:lstStyle/>
          <a:p>
            <a:pPr>
              <a:lnSpc>
                <a:spcPct val="150000"/>
              </a:lnSpc>
              <a:buFont typeface="Arial" pitchFamily="34" charset="0"/>
              <a:buChar char="•"/>
            </a:pPr>
            <a:r>
              <a:rPr lang="hi-IN" dirty="0">
                <a:solidFill>
                  <a:prstClr val="black"/>
                </a:solidFill>
              </a:rPr>
              <a:t>महाराणा कुम्भा (1433-1468ई.), राणा सांगा (1509-1528 ई.), राणा उदय सिंह (1535-1572ई.), महाराणा उदयसिंह (1535-1572ई.), महाराणा प्रताप (1572-1597ई.) ने यथासंभव कला साहित्य के संरक्षण में अपना योगदान दिया</a:t>
            </a:r>
            <a:r>
              <a:rPr lang="hi-IN" dirty="0" smtClean="0">
                <a:solidFill>
                  <a:prstClr val="black"/>
                </a:solidFill>
              </a:rPr>
              <a:t>.</a:t>
            </a:r>
            <a:endParaRPr lang="en-IN" dirty="0" smtClean="0">
              <a:solidFill>
                <a:prstClr val="black"/>
              </a:solidFill>
            </a:endParaRPr>
          </a:p>
          <a:p>
            <a:pPr>
              <a:lnSpc>
                <a:spcPct val="150000"/>
              </a:lnSpc>
            </a:pPr>
            <a:r>
              <a:rPr lang="hi-IN" dirty="0" smtClean="0">
                <a:solidFill>
                  <a:prstClr val="black"/>
                </a:solidFill>
              </a:rPr>
              <a:t> </a:t>
            </a:r>
            <a:endParaRPr lang="en-IN" dirty="0">
              <a:solidFill>
                <a:prstClr val="black"/>
              </a:solidFill>
            </a:endParaRPr>
          </a:p>
          <a:p>
            <a:pPr>
              <a:lnSpc>
                <a:spcPct val="150000"/>
              </a:lnSpc>
              <a:buFont typeface="Arial" pitchFamily="34" charset="0"/>
              <a:buChar char="•"/>
            </a:pPr>
            <a:r>
              <a:rPr lang="hi-IN" dirty="0">
                <a:solidFill>
                  <a:prstClr val="black"/>
                </a:solidFill>
              </a:rPr>
              <a:t>अमर सिंह प्रथम (1597-1620) ने मुगलों की आंशिक अधीनता स्वीकार कर ली जिसके कारण इस शैली पर मुगल प्रभाव दिखने लगता है.</a:t>
            </a:r>
            <a:r>
              <a:rPr lang="en-IN" dirty="0">
                <a:solidFill>
                  <a:prstClr val="black"/>
                </a:solidFill>
              </a:rPr>
              <a:t> </a:t>
            </a:r>
            <a:endParaRPr lang="en-IN" dirty="0" smtClean="0">
              <a:solidFill>
                <a:prstClr val="black"/>
              </a:solidFill>
            </a:endParaRPr>
          </a:p>
          <a:p>
            <a:pPr>
              <a:lnSpc>
                <a:spcPct val="150000"/>
              </a:lnSpc>
            </a:pPr>
            <a:endParaRPr lang="en-IN" dirty="0">
              <a:solidFill>
                <a:srgbClr val="FF0000"/>
              </a:solidFill>
            </a:endParaRPr>
          </a:p>
          <a:p>
            <a:pPr>
              <a:lnSpc>
                <a:spcPct val="150000"/>
              </a:lnSpc>
              <a:buFont typeface="Arial" pitchFamily="34" charset="0"/>
              <a:buChar char="•"/>
            </a:pPr>
            <a:r>
              <a:rPr lang="en-IN" dirty="0" smtClean="0">
                <a:solidFill>
                  <a:prstClr val="black"/>
                </a:solidFill>
              </a:rPr>
              <a:t> </a:t>
            </a:r>
            <a:r>
              <a:rPr lang="hi-IN" dirty="0"/>
              <a:t>18वीं शताब्दी मे राजसी वैभव पर अधिक ध्यान दिया गया परिणामस्वरूप , राजपरिवारों के व्यक्तीचित्र,शिकार,रनिवास,सवारियाँ, आदि का चित्रण हुआ व आने वाले समय में मेवार शैली की विशेषताएँ समाप्त होने लगी व</a:t>
            </a:r>
            <a:r>
              <a:rPr lang="en-IN" dirty="0"/>
              <a:t> </a:t>
            </a:r>
            <a:r>
              <a:rPr lang="hi-IN" dirty="0"/>
              <a:t>विलासी जीवन की झाँकी मात्र रह गयी.</a:t>
            </a:r>
            <a:endParaRPr lang="en-IN" dirty="0"/>
          </a:p>
          <a:p>
            <a:pPr>
              <a:lnSpc>
                <a:spcPct val="150000"/>
              </a:lnSpc>
              <a:buFont typeface="Arial" pitchFamily="34" charset="0"/>
              <a:buChar char="•"/>
            </a:pPr>
            <a:endParaRPr lang="en-IN" dirty="0">
              <a:solidFill>
                <a:srgbClr val="FF0000"/>
              </a:solidFill>
            </a:endParaRPr>
          </a:p>
        </p:txBody>
      </p:sp>
    </p:spTree>
    <p:extLst>
      <p:ext uri="{BB962C8B-B14F-4D97-AF65-F5344CB8AC3E}">
        <p14:creationId xmlns:p14="http://schemas.microsoft.com/office/powerpoint/2010/main" val="23572220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200" dirty="0" smtClean="0"/>
              <a:t>राग  -  रागिनियाँ ,  बारहमासा</a:t>
            </a:r>
            <a:endParaRPr lang="en-US" sz="3200" dirty="0"/>
          </a:p>
        </p:txBody>
      </p:sp>
      <p:pic>
        <p:nvPicPr>
          <p:cNvPr id="1026" name="Picture 2" descr="D:\INDIAN ART\rajpoot-rajasthani\jodhpur\Jodhpur_Sri_Raga__650w_5-8-9-319 (1).jpg"/>
          <p:cNvPicPr>
            <a:picLocks noChangeAspect="1" noChangeArrowheads="1"/>
          </p:cNvPicPr>
          <p:nvPr/>
        </p:nvPicPr>
        <p:blipFill>
          <a:blip r:embed="rId2" cstate="print"/>
          <a:srcRect/>
          <a:stretch>
            <a:fillRect/>
          </a:stretch>
        </p:blipFill>
        <p:spPr bwMode="auto">
          <a:xfrm>
            <a:off x="2743200" y="1143000"/>
            <a:ext cx="4146433" cy="5562600"/>
          </a:xfrm>
          <a:prstGeom prst="rect">
            <a:avLst/>
          </a:prstGeom>
          <a:noFill/>
        </p:spPr>
      </p:pic>
    </p:spTree>
    <p:extLst>
      <p:ext uri="{BB962C8B-B14F-4D97-AF65-F5344CB8AC3E}">
        <p14:creationId xmlns:p14="http://schemas.microsoft.com/office/powerpoint/2010/main" val="3132580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INDIAN ART\rajpoot-rajasthani\jodhpur\Jodhpur_Vilaval_ragini (1).jpg"/>
          <p:cNvPicPr>
            <a:picLocks noChangeAspect="1" noChangeArrowheads="1"/>
          </p:cNvPicPr>
          <p:nvPr/>
        </p:nvPicPr>
        <p:blipFill>
          <a:blip r:embed="rId2" cstate="print"/>
          <a:srcRect/>
          <a:stretch>
            <a:fillRect/>
          </a:stretch>
        </p:blipFill>
        <p:spPr bwMode="auto">
          <a:xfrm>
            <a:off x="2590800" y="228600"/>
            <a:ext cx="4305300" cy="5947465"/>
          </a:xfrm>
          <a:prstGeom prst="rect">
            <a:avLst/>
          </a:prstGeom>
          <a:noFill/>
        </p:spPr>
      </p:pic>
      <p:sp>
        <p:nvSpPr>
          <p:cNvPr id="3" name="Rectangle 2"/>
          <p:cNvSpPr/>
          <p:nvPr/>
        </p:nvSpPr>
        <p:spPr>
          <a:xfrm>
            <a:off x="3886200" y="6248400"/>
            <a:ext cx="1781257" cy="369332"/>
          </a:xfrm>
          <a:prstGeom prst="rect">
            <a:avLst/>
          </a:prstGeom>
        </p:spPr>
        <p:txBody>
          <a:bodyPr wrap="none">
            <a:spAutoFit/>
          </a:bodyPr>
          <a:lstStyle/>
          <a:p>
            <a:r>
              <a:rPr lang="hi-IN" dirty="0" smtClean="0"/>
              <a:t>विलावल रागिनी </a:t>
            </a:r>
            <a:endParaRPr lang="en-US" dirty="0"/>
          </a:p>
        </p:txBody>
      </p:sp>
    </p:spTree>
    <p:extLst>
      <p:ext uri="{BB962C8B-B14F-4D97-AF65-F5344CB8AC3E}">
        <p14:creationId xmlns:p14="http://schemas.microsoft.com/office/powerpoint/2010/main" val="25939808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New folder (4)\IA\6 Rajpoot-rajasthani\marwar\Marwar_BaramasaAsoj_24810_650w.jpg"/>
          <p:cNvPicPr>
            <a:picLocks noChangeAspect="1" noChangeArrowheads="1"/>
          </p:cNvPicPr>
          <p:nvPr/>
        </p:nvPicPr>
        <p:blipFill>
          <a:blip r:embed="rId2" cstate="print"/>
          <a:srcRect/>
          <a:stretch>
            <a:fillRect/>
          </a:stretch>
        </p:blipFill>
        <p:spPr bwMode="auto">
          <a:xfrm>
            <a:off x="4343400" y="304800"/>
            <a:ext cx="3992788" cy="6111660"/>
          </a:xfrm>
          <a:prstGeom prst="rect">
            <a:avLst/>
          </a:prstGeom>
          <a:noFill/>
        </p:spPr>
      </p:pic>
      <p:sp>
        <p:nvSpPr>
          <p:cNvPr id="3" name="Rectangle 2"/>
          <p:cNvSpPr/>
          <p:nvPr/>
        </p:nvSpPr>
        <p:spPr>
          <a:xfrm>
            <a:off x="914400" y="5867400"/>
            <a:ext cx="3065263" cy="523220"/>
          </a:xfrm>
          <a:prstGeom prst="rect">
            <a:avLst/>
          </a:prstGeom>
        </p:spPr>
        <p:txBody>
          <a:bodyPr wrap="none">
            <a:spAutoFit/>
          </a:bodyPr>
          <a:lstStyle/>
          <a:p>
            <a:r>
              <a:rPr lang="hi-IN" sz="2800" dirty="0" smtClean="0"/>
              <a:t>बारहमासा - आसोज़</a:t>
            </a:r>
            <a:endParaRPr lang="en-US" sz="2800" dirty="0"/>
          </a:p>
        </p:txBody>
      </p:sp>
    </p:spTree>
    <p:extLst>
      <p:ext uri="{BB962C8B-B14F-4D97-AF65-F5344CB8AC3E}">
        <p14:creationId xmlns:p14="http://schemas.microsoft.com/office/powerpoint/2010/main" val="3915077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New folder (4)\IA\6 Rajpoot-rajasthani\marwar\Marwar_Baramasa-Jyeth_late 18th.jpg"/>
          <p:cNvPicPr>
            <a:picLocks noChangeAspect="1" noChangeArrowheads="1"/>
          </p:cNvPicPr>
          <p:nvPr/>
        </p:nvPicPr>
        <p:blipFill>
          <a:blip r:embed="rId2" cstate="print"/>
          <a:srcRect/>
          <a:stretch>
            <a:fillRect/>
          </a:stretch>
        </p:blipFill>
        <p:spPr bwMode="auto">
          <a:xfrm>
            <a:off x="4495800" y="457200"/>
            <a:ext cx="3962400" cy="6017187"/>
          </a:xfrm>
          <a:prstGeom prst="rect">
            <a:avLst/>
          </a:prstGeom>
          <a:noFill/>
        </p:spPr>
      </p:pic>
      <p:sp>
        <p:nvSpPr>
          <p:cNvPr id="3" name="Rectangle 2"/>
          <p:cNvSpPr/>
          <p:nvPr/>
        </p:nvSpPr>
        <p:spPr>
          <a:xfrm>
            <a:off x="1066800" y="5715000"/>
            <a:ext cx="1760418" cy="523220"/>
          </a:xfrm>
          <a:prstGeom prst="rect">
            <a:avLst/>
          </a:prstGeom>
        </p:spPr>
        <p:txBody>
          <a:bodyPr wrap="none">
            <a:spAutoFit/>
          </a:bodyPr>
          <a:lstStyle/>
          <a:p>
            <a:r>
              <a:rPr lang="hi-IN" sz="2800" dirty="0" smtClean="0"/>
              <a:t>जेष्ठ माह </a:t>
            </a:r>
            <a:endParaRPr lang="en-US" sz="2800" dirty="0"/>
          </a:p>
        </p:txBody>
      </p:sp>
    </p:spTree>
    <p:extLst>
      <p:ext uri="{BB962C8B-B14F-4D97-AF65-F5344CB8AC3E}">
        <p14:creationId xmlns:p14="http://schemas.microsoft.com/office/powerpoint/2010/main" val="3381628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200" dirty="0" smtClean="0"/>
              <a:t>लोक गाथाएं : ढोला मारू</a:t>
            </a:r>
            <a:endParaRPr lang="en-US" sz="3200" dirty="0"/>
          </a:p>
        </p:txBody>
      </p:sp>
      <p:pic>
        <p:nvPicPr>
          <p:cNvPr id="2050" name="Picture 2" descr="D:\INDIAN ART\rajpoot-rajasthani\jodhpur\Jodhpur_Dhola_Maru 1810.jpg"/>
          <p:cNvPicPr>
            <a:picLocks noChangeAspect="1" noChangeArrowheads="1"/>
          </p:cNvPicPr>
          <p:nvPr/>
        </p:nvPicPr>
        <p:blipFill>
          <a:blip r:embed="rId2" cstate="print"/>
          <a:srcRect/>
          <a:stretch>
            <a:fillRect/>
          </a:stretch>
        </p:blipFill>
        <p:spPr bwMode="auto">
          <a:xfrm>
            <a:off x="2438400" y="1219200"/>
            <a:ext cx="4063065" cy="5297340"/>
          </a:xfrm>
          <a:prstGeom prst="rect">
            <a:avLst/>
          </a:prstGeom>
          <a:noFill/>
        </p:spPr>
      </p:pic>
    </p:spTree>
    <p:extLst>
      <p:ext uri="{BB962C8B-B14F-4D97-AF65-F5344CB8AC3E}">
        <p14:creationId xmlns:p14="http://schemas.microsoft.com/office/powerpoint/2010/main" val="11803021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NDIAN ART\rajpoot-rajasthani\jodhpur\2 Jodhpur_Dhola_Maru_ 1760.jpg"/>
          <p:cNvPicPr>
            <a:picLocks noChangeAspect="1" noChangeArrowheads="1"/>
          </p:cNvPicPr>
          <p:nvPr/>
        </p:nvPicPr>
        <p:blipFill>
          <a:blip r:embed="rId2" cstate="print"/>
          <a:srcRect/>
          <a:stretch>
            <a:fillRect/>
          </a:stretch>
        </p:blipFill>
        <p:spPr bwMode="auto">
          <a:xfrm>
            <a:off x="2286000" y="381000"/>
            <a:ext cx="4576400" cy="5943600"/>
          </a:xfrm>
          <a:prstGeom prst="rect">
            <a:avLst/>
          </a:prstGeom>
          <a:noFill/>
        </p:spPr>
      </p:pic>
    </p:spTree>
    <p:extLst>
      <p:ext uri="{BB962C8B-B14F-4D97-AF65-F5344CB8AC3E}">
        <p14:creationId xmlns:p14="http://schemas.microsoft.com/office/powerpoint/2010/main" val="36625645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व्यक्ति चित्र</a:t>
            </a:r>
            <a:endParaRPr lang="en-US" dirty="0"/>
          </a:p>
        </p:txBody>
      </p:sp>
      <p:pic>
        <p:nvPicPr>
          <p:cNvPr id="4098" name="Picture 2" descr="D:\INDIAN ART\rajpoot-rajasthani\jodhpur\Jodhpur_Vijay_Singh_81009_400w.jpg"/>
          <p:cNvPicPr>
            <a:picLocks noChangeAspect="1" noChangeArrowheads="1"/>
          </p:cNvPicPr>
          <p:nvPr/>
        </p:nvPicPr>
        <p:blipFill>
          <a:blip r:embed="rId3" cstate="print"/>
          <a:srcRect/>
          <a:stretch>
            <a:fillRect/>
          </a:stretch>
        </p:blipFill>
        <p:spPr bwMode="auto">
          <a:xfrm>
            <a:off x="2667000" y="1295400"/>
            <a:ext cx="3901243" cy="5022850"/>
          </a:xfrm>
          <a:prstGeom prst="rect">
            <a:avLst/>
          </a:prstGeom>
          <a:noFill/>
        </p:spPr>
      </p:pic>
      <p:sp>
        <p:nvSpPr>
          <p:cNvPr id="5" name="Rectangle 4"/>
          <p:cNvSpPr/>
          <p:nvPr/>
        </p:nvSpPr>
        <p:spPr>
          <a:xfrm>
            <a:off x="3962400" y="6324600"/>
            <a:ext cx="1330814" cy="369332"/>
          </a:xfrm>
          <a:prstGeom prst="rect">
            <a:avLst/>
          </a:prstGeom>
        </p:spPr>
        <p:txBody>
          <a:bodyPr wrap="none">
            <a:spAutoFit/>
          </a:bodyPr>
          <a:lstStyle/>
          <a:p>
            <a:r>
              <a:rPr lang="hi-IN" dirty="0" smtClean="0"/>
              <a:t>विजय सिंह </a:t>
            </a:r>
            <a:endParaRPr lang="en-US" dirty="0"/>
          </a:p>
        </p:txBody>
      </p:sp>
    </p:spTree>
    <p:extLst>
      <p:ext uri="{BB962C8B-B14F-4D97-AF65-F5344CB8AC3E}">
        <p14:creationId xmlns:p14="http://schemas.microsoft.com/office/powerpoint/2010/main" val="41793515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INDIAN ART\rajpoot-rajasthani\jodhpur\Jodhpur_Mraja_Jaswant_Singh_1880.jpg"/>
          <p:cNvPicPr>
            <a:picLocks noChangeAspect="1" noChangeArrowheads="1"/>
          </p:cNvPicPr>
          <p:nvPr/>
        </p:nvPicPr>
        <p:blipFill>
          <a:blip r:embed="rId2" cstate="print"/>
          <a:srcRect/>
          <a:stretch>
            <a:fillRect/>
          </a:stretch>
        </p:blipFill>
        <p:spPr bwMode="auto">
          <a:xfrm>
            <a:off x="2819400" y="381000"/>
            <a:ext cx="3600450" cy="5371871"/>
          </a:xfrm>
          <a:prstGeom prst="rect">
            <a:avLst/>
          </a:prstGeom>
          <a:noFill/>
        </p:spPr>
      </p:pic>
      <p:sp>
        <p:nvSpPr>
          <p:cNvPr id="3" name="Rectangle 2"/>
          <p:cNvSpPr/>
          <p:nvPr/>
        </p:nvSpPr>
        <p:spPr>
          <a:xfrm>
            <a:off x="3581400" y="5943600"/>
            <a:ext cx="2186817" cy="369332"/>
          </a:xfrm>
          <a:prstGeom prst="rect">
            <a:avLst/>
          </a:prstGeom>
        </p:spPr>
        <p:txBody>
          <a:bodyPr wrap="none">
            <a:spAutoFit/>
          </a:bodyPr>
          <a:lstStyle/>
          <a:p>
            <a:r>
              <a:rPr lang="hi-IN" dirty="0" smtClean="0"/>
              <a:t>महाराजा सावंत सिंह </a:t>
            </a:r>
            <a:endParaRPr lang="en-US" dirty="0"/>
          </a:p>
        </p:txBody>
      </p:sp>
    </p:spTree>
    <p:extLst>
      <p:ext uri="{BB962C8B-B14F-4D97-AF65-F5344CB8AC3E}">
        <p14:creationId xmlns:p14="http://schemas.microsoft.com/office/powerpoint/2010/main" val="35377904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दरबारी चित्रण</a:t>
            </a:r>
            <a:endParaRPr lang="en-US" dirty="0"/>
          </a:p>
        </p:txBody>
      </p:sp>
      <p:pic>
        <p:nvPicPr>
          <p:cNvPr id="7170" name="Picture 2" descr="D:\INDIAN ART\rajpoot-rajasthani\jodhpur\Jodhpur_Man-Singh_000666_800w.jpg"/>
          <p:cNvPicPr>
            <a:picLocks noChangeAspect="1" noChangeArrowheads="1"/>
          </p:cNvPicPr>
          <p:nvPr/>
        </p:nvPicPr>
        <p:blipFill>
          <a:blip r:embed="rId2" cstate="print"/>
          <a:srcRect/>
          <a:stretch>
            <a:fillRect/>
          </a:stretch>
        </p:blipFill>
        <p:spPr bwMode="auto">
          <a:xfrm>
            <a:off x="2895600" y="1752600"/>
            <a:ext cx="3700495" cy="4815269"/>
          </a:xfrm>
          <a:prstGeom prst="rect">
            <a:avLst/>
          </a:prstGeom>
          <a:noFill/>
        </p:spPr>
      </p:pic>
    </p:spTree>
    <p:extLst>
      <p:ext uri="{BB962C8B-B14F-4D97-AF65-F5344CB8AC3E}">
        <p14:creationId xmlns:p14="http://schemas.microsoft.com/office/powerpoint/2010/main" val="41796785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INDIAN ART\rajpoot-rajasthani\jodhpur\Jodhpur_princes_000482_375w.jpg"/>
          <p:cNvPicPr>
            <a:picLocks noChangeAspect="1" noChangeArrowheads="1"/>
          </p:cNvPicPr>
          <p:nvPr/>
        </p:nvPicPr>
        <p:blipFill>
          <a:blip r:embed="rId2" cstate="print"/>
          <a:srcRect/>
          <a:stretch>
            <a:fillRect/>
          </a:stretch>
        </p:blipFill>
        <p:spPr bwMode="auto">
          <a:xfrm>
            <a:off x="1295400" y="838200"/>
            <a:ext cx="6648450" cy="5052822"/>
          </a:xfrm>
          <a:prstGeom prst="rect">
            <a:avLst/>
          </a:prstGeom>
          <a:noFill/>
        </p:spPr>
      </p:pic>
    </p:spTree>
    <p:extLst>
      <p:ext uri="{BB962C8B-B14F-4D97-AF65-F5344CB8AC3E}">
        <p14:creationId xmlns:p14="http://schemas.microsoft.com/office/powerpoint/2010/main" val="3960435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263" y="-69011"/>
            <a:ext cx="8911087" cy="5632311"/>
          </a:xfrm>
          <a:prstGeom prst="rect">
            <a:avLst/>
          </a:prstGeom>
        </p:spPr>
        <p:txBody>
          <a:bodyPr wrap="square">
            <a:spAutoFit/>
          </a:bodyPr>
          <a:lstStyle/>
          <a:p>
            <a:endParaRPr lang="en-US" sz="2000" dirty="0">
              <a:solidFill>
                <a:prstClr val="black"/>
              </a:solidFill>
            </a:endParaRPr>
          </a:p>
          <a:p>
            <a:pPr>
              <a:buFont typeface="Arial" pitchFamily="34" charset="0"/>
              <a:buChar char="•"/>
            </a:pPr>
            <a:r>
              <a:rPr lang="hi-IN" sz="1600" dirty="0">
                <a:solidFill>
                  <a:prstClr val="black"/>
                </a:solidFill>
              </a:rPr>
              <a:t>मेवाड़ शैली का प्रथम उदाहरण ‘श्रावक प्रतिक्रमण सूत्र चूर्णी</a:t>
            </a:r>
            <a:r>
              <a:rPr lang="en-IN" sz="1600" dirty="0">
                <a:solidFill>
                  <a:prstClr val="black"/>
                </a:solidFill>
              </a:rPr>
              <a:t>’</a:t>
            </a:r>
            <a:r>
              <a:rPr lang="hi-IN" sz="1600" dirty="0">
                <a:solidFill>
                  <a:prstClr val="black"/>
                </a:solidFill>
              </a:rPr>
              <a:t> है जो 1260 ई. में आहर, उदयपुर में चित्रित किया गया. महाराणा "तेजसिंह" के काल में चित्रकार "कमलचंद्र" ने चित्रित किया था।</a:t>
            </a:r>
            <a:r>
              <a:rPr lang="hi-IN" dirty="0">
                <a:solidFill>
                  <a:prstClr val="black"/>
                </a:solidFill>
              </a:rPr>
              <a:t> </a:t>
            </a:r>
            <a:endParaRPr lang="en-IN" dirty="0" smtClean="0">
              <a:solidFill>
                <a:prstClr val="black"/>
              </a:solidFill>
            </a:endParaRPr>
          </a:p>
          <a:p>
            <a:endParaRPr lang="en-US" dirty="0">
              <a:solidFill>
                <a:prstClr val="black"/>
              </a:solidFill>
            </a:endParaRPr>
          </a:p>
          <a:p>
            <a:pPr>
              <a:buFont typeface="Arial" pitchFamily="34" charset="0"/>
              <a:buChar char="•"/>
            </a:pPr>
            <a:r>
              <a:rPr lang="hi-IN" dirty="0">
                <a:solidFill>
                  <a:prstClr val="black"/>
                </a:solidFill>
              </a:rPr>
              <a:t>दूसरा सचित्र </a:t>
            </a:r>
            <a:r>
              <a:rPr lang="hi-IN" dirty="0" smtClean="0">
                <a:solidFill>
                  <a:prstClr val="black"/>
                </a:solidFill>
              </a:rPr>
              <a:t>ग्रन्थ:"कल्प </a:t>
            </a:r>
            <a:r>
              <a:rPr lang="hi-IN" dirty="0">
                <a:solidFill>
                  <a:prstClr val="black"/>
                </a:solidFill>
              </a:rPr>
              <a:t>सूत्र</a:t>
            </a:r>
            <a:r>
              <a:rPr lang="hi-IN" dirty="0" smtClean="0">
                <a:solidFill>
                  <a:prstClr val="black"/>
                </a:solidFill>
              </a:rPr>
              <a:t>"</a:t>
            </a:r>
            <a:r>
              <a:rPr lang="hi-IN" sz="2000" dirty="0" smtClean="0">
                <a:solidFill>
                  <a:prstClr val="black"/>
                </a:solidFill>
              </a:rPr>
              <a:t>(</a:t>
            </a:r>
            <a:r>
              <a:rPr lang="hi-IN" sz="1400" dirty="0">
                <a:solidFill>
                  <a:prstClr val="black"/>
                </a:solidFill>
              </a:rPr>
              <a:t>जैन तीर्थंकरों, विशेषकर पार्श्वनाथ और महावीर की जीवनी का </a:t>
            </a:r>
            <a:r>
              <a:rPr lang="hi-IN" sz="1400" dirty="0" smtClean="0">
                <a:solidFill>
                  <a:prstClr val="black"/>
                </a:solidFill>
              </a:rPr>
              <a:t>चित्रण</a:t>
            </a:r>
            <a:r>
              <a:rPr lang="hi-IN" sz="2000" dirty="0" smtClean="0">
                <a:solidFill>
                  <a:prstClr val="black"/>
                </a:solidFill>
              </a:rPr>
              <a:t>)</a:t>
            </a:r>
            <a:r>
              <a:rPr lang="hi-IN" dirty="0" smtClean="0">
                <a:solidFill>
                  <a:prstClr val="black"/>
                </a:solidFill>
              </a:rPr>
              <a:t>है </a:t>
            </a:r>
            <a:r>
              <a:rPr lang="hi-IN" dirty="0">
                <a:solidFill>
                  <a:prstClr val="black"/>
                </a:solidFill>
              </a:rPr>
              <a:t>1418 ई. </a:t>
            </a:r>
            <a:endParaRPr lang="en-IN" dirty="0" smtClean="0">
              <a:solidFill>
                <a:prstClr val="black"/>
              </a:solidFill>
            </a:endParaRPr>
          </a:p>
          <a:p>
            <a:pPr>
              <a:buFont typeface="Arial" pitchFamily="34" charset="0"/>
              <a:buChar char="•"/>
            </a:pPr>
            <a:r>
              <a:rPr lang="hi-IN" dirty="0" smtClean="0">
                <a:solidFill>
                  <a:prstClr val="black"/>
                </a:solidFill>
              </a:rPr>
              <a:t>आरंभिक  </a:t>
            </a:r>
            <a:r>
              <a:rPr lang="hi-IN" dirty="0">
                <a:solidFill>
                  <a:prstClr val="black"/>
                </a:solidFill>
              </a:rPr>
              <a:t>चित्र : अपभ्रंश शैली में जैन ग्रन्थ  सुपासनाः -</a:t>
            </a:r>
            <a:r>
              <a:rPr lang="en-US" dirty="0">
                <a:solidFill>
                  <a:prstClr val="black"/>
                </a:solidFill>
              </a:rPr>
              <a:t> </a:t>
            </a:r>
            <a:r>
              <a:rPr lang="hi-IN" dirty="0" smtClean="0">
                <a:solidFill>
                  <a:prstClr val="black"/>
                </a:solidFill>
              </a:rPr>
              <a:t>चरियम(पाश्र्वनाथ चरित्र)1423  </a:t>
            </a:r>
            <a:r>
              <a:rPr lang="hi-IN" dirty="0">
                <a:solidFill>
                  <a:prstClr val="black"/>
                </a:solidFill>
              </a:rPr>
              <a:t>ई</a:t>
            </a:r>
            <a:r>
              <a:rPr lang="hi-IN" dirty="0" smtClean="0">
                <a:solidFill>
                  <a:prstClr val="black"/>
                </a:solidFill>
              </a:rPr>
              <a:t>.</a:t>
            </a:r>
            <a:endParaRPr lang="en-IN" dirty="0" smtClean="0">
              <a:solidFill>
                <a:prstClr val="black"/>
              </a:solidFill>
            </a:endParaRPr>
          </a:p>
          <a:p>
            <a:pPr>
              <a:buFont typeface="Arial" pitchFamily="34" charset="0"/>
              <a:buChar char="•"/>
            </a:pPr>
            <a:endParaRPr lang="en-US" sz="2000" dirty="0">
              <a:solidFill>
                <a:prstClr val="black"/>
              </a:solidFill>
            </a:endParaRPr>
          </a:p>
          <a:p>
            <a:pPr>
              <a:buFont typeface="Arial" pitchFamily="34" charset="0"/>
              <a:buChar char="•"/>
            </a:pPr>
            <a:r>
              <a:rPr lang="hi-IN" sz="1600" dirty="0">
                <a:solidFill>
                  <a:prstClr val="black"/>
                </a:solidFill>
              </a:rPr>
              <a:t>गीत गोविन्द अरण्यिका </a:t>
            </a:r>
            <a:r>
              <a:rPr lang="hi-IN" dirty="0">
                <a:solidFill>
                  <a:prstClr val="black"/>
                </a:solidFill>
              </a:rPr>
              <a:t>:  </a:t>
            </a:r>
            <a:r>
              <a:rPr lang="hi-IN" sz="1200" dirty="0">
                <a:solidFill>
                  <a:prstClr val="black"/>
                </a:solidFill>
              </a:rPr>
              <a:t>(जयदेव की काव्य रचना है। श्रीकृष्ण की गोपिकाओं के साथ रासलीला, राधाविषाद वर्णन, कृष्ण के लिए व्याकुलता,  कृष्ण की राधा के लिए उत्कंठा, राधा की सखी द्वारा राधा के विरह संताप का वर्णन है</a:t>
            </a:r>
            <a:r>
              <a:rPr lang="hi-IN" dirty="0">
                <a:solidFill>
                  <a:prstClr val="black"/>
                </a:solidFill>
              </a:rPr>
              <a:t>) </a:t>
            </a:r>
            <a:r>
              <a:rPr lang="hi-IN" sz="1600" dirty="0">
                <a:solidFill>
                  <a:prstClr val="black"/>
                </a:solidFill>
              </a:rPr>
              <a:t>गोगुन्दा में 1455 ई में </a:t>
            </a:r>
            <a:r>
              <a:rPr lang="hi-IN" sz="1600" dirty="0" smtClean="0">
                <a:solidFill>
                  <a:prstClr val="black"/>
                </a:solidFill>
              </a:rPr>
              <a:t>चित्रित</a:t>
            </a:r>
            <a:r>
              <a:rPr lang="en-IN" sz="1600" dirty="0" smtClean="0">
                <a:solidFill>
                  <a:prstClr val="black"/>
                </a:solidFill>
              </a:rPr>
              <a:t>.</a:t>
            </a:r>
            <a:endParaRPr lang="en-US" sz="1600" dirty="0">
              <a:solidFill>
                <a:prstClr val="black"/>
              </a:solidFill>
            </a:endParaRPr>
          </a:p>
          <a:p>
            <a:r>
              <a:rPr lang="en-US" dirty="0" smtClean="0">
                <a:solidFill>
                  <a:srgbClr val="FF0000"/>
                </a:solidFill>
              </a:rPr>
              <a:t> </a:t>
            </a:r>
            <a:endParaRPr lang="en-US" dirty="0">
              <a:solidFill>
                <a:srgbClr val="FF0000"/>
              </a:solidFill>
            </a:endParaRPr>
          </a:p>
          <a:p>
            <a:pPr>
              <a:buFont typeface="Arial" pitchFamily="34" charset="0"/>
              <a:buChar char="•"/>
            </a:pPr>
            <a:r>
              <a:rPr lang="en-IN" dirty="0">
                <a:solidFill>
                  <a:prstClr val="black"/>
                </a:solidFill>
              </a:rPr>
              <a:t> </a:t>
            </a:r>
            <a:r>
              <a:rPr lang="hi-IN" sz="1600" dirty="0">
                <a:solidFill>
                  <a:prstClr val="black"/>
                </a:solidFill>
              </a:rPr>
              <a:t>विल्हन कृत चौर पंचशिखा ग्रन्थ  1540 ई. </a:t>
            </a:r>
            <a:endParaRPr lang="en-IN" sz="1600" dirty="0" smtClean="0">
              <a:solidFill>
                <a:prstClr val="black"/>
              </a:solidFill>
            </a:endParaRPr>
          </a:p>
          <a:p>
            <a:endParaRPr lang="en-IN" sz="1600" dirty="0">
              <a:solidFill>
                <a:srgbClr val="FF0000"/>
              </a:solidFill>
            </a:endParaRPr>
          </a:p>
          <a:p>
            <a:pPr>
              <a:buFont typeface="Arial" pitchFamily="34" charset="0"/>
              <a:buChar char="•"/>
            </a:pPr>
            <a:r>
              <a:rPr lang="hi-IN" dirty="0">
                <a:solidFill>
                  <a:prstClr val="black"/>
                </a:solidFill>
              </a:rPr>
              <a:t>चित्रकार- मनोहर,साहबदीन</a:t>
            </a:r>
            <a:r>
              <a:rPr lang="en-IN" dirty="0">
                <a:solidFill>
                  <a:prstClr val="black"/>
                </a:solidFill>
              </a:rPr>
              <a:t>, </a:t>
            </a:r>
            <a:r>
              <a:rPr lang="hi-IN" dirty="0">
                <a:solidFill>
                  <a:prstClr val="black"/>
                </a:solidFill>
              </a:rPr>
              <a:t>नसीरूद्दीन </a:t>
            </a:r>
            <a:r>
              <a:rPr lang="en-IN" dirty="0" smtClean="0">
                <a:solidFill>
                  <a:prstClr val="black"/>
                </a:solidFill>
              </a:rPr>
              <a:t>…</a:t>
            </a:r>
          </a:p>
          <a:p>
            <a:endParaRPr lang="en-US" dirty="0">
              <a:solidFill>
                <a:srgbClr val="FF0000"/>
              </a:solidFill>
            </a:endParaRPr>
          </a:p>
          <a:p>
            <a:endParaRPr lang="hi-IN" sz="2000" dirty="0">
              <a:solidFill>
                <a:prstClr val="black"/>
              </a:solidFill>
            </a:endParaRPr>
          </a:p>
          <a:p>
            <a:pPr>
              <a:buFont typeface="Arial" pitchFamily="34" charset="0"/>
              <a:buChar char="•"/>
            </a:pPr>
            <a:endParaRPr lang="en-US" sz="2000" dirty="0">
              <a:solidFill>
                <a:prstClr val="black"/>
              </a:solidFill>
            </a:endParaRPr>
          </a:p>
          <a:p>
            <a:r>
              <a:rPr lang="en-US" sz="3200" dirty="0">
                <a:solidFill>
                  <a:srgbClr val="C0504D">
                    <a:lumMod val="75000"/>
                  </a:srgbClr>
                </a:solidFill>
              </a:rPr>
              <a:t> </a:t>
            </a:r>
          </a:p>
        </p:txBody>
      </p:sp>
    </p:spTree>
    <p:extLst>
      <p:ext uri="{BB962C8B-B14F-4D97-AF65-F5344CB8AC3E}">
        <p14:creationId xmlns:p14="http://schemas.microsoft.com/office/powerpoint/2010/main" val="38369549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INDIAN ART\rajpoot-rajasthani\jodhpur\Maharaja Takhat Singh (r. 1843-73) with consort entertained in his palace. Jodhpur, circa 1850-60.  Opaque watercolour with gold and silver on wasli. 37.5 x 26.5cm.jpg"/>
          <p:cNvPicPr>
            <a:picLocks noChangeAspect="1" noChangeArrowheads="1"/>
          </p:cNvPicPr>
          <p:nvPr/>
        </p:nvPicPr>
        <p:blipFill>
          <a:blip r:embed="rId2" cstate="print"/>
          <a:srcRect/>
          <a:stretch>
            <a:fillRect/>
          </a:stretch>
        </p:blipFill>
        <p:spPr bwMode="auto">
          <a:xfrm>
            <a:off x="381000" y="457200"/>
            <a:ext cx="4114800" cy="5539550"/>
          </a:xfrm>
          <a:prstGeom prst="rect">
            <a:avLst/>
          </a:prstGeom>
          <a:noFill/>
        </p:spPr>
      </p:pic>
      <p:pic>
        <p:nvPicPr>
          <p:cNvPr id="15363" name="Picture 3" descr="D:\INDIAN ART\rajpoot-rajasthani\jodhpur\Singers entertain a princess in the palace zenana while maidservants attend. Jodhpur, circa 1840. Opaque watercolour with gold and silver on wasli. 45 x 27.5cm.jpg"/>
          <p:cNvPicPr>
            <a:picLocks noChangeAspect="1" noChangeArrowheads="1"/>
          </p:cNvPicPr>
          <p:nvPr/>
        </p:nvPicPr>
        <p:blipFill>
          <a:blip r:embed="rId3" cstate="print"/>
          <a:srcRect/>
          <a:stretch>
            <a:fillRect/>
          </a:stretch>
        </p:blipFill>
        <p:spPr bwMode="auto">
          <a:xfrm>
            <a:off x="5029200" y="304800"/>
            <a:ext cx="3729700" cy="5940878"/>
          </a:xfrm>
          <a:prstGeom prst="rect">
            <a:avLst/>
          </a:prstGeom>
          <a:noFill/>
        </p:spPr>
      </p:pic>
    </p:spTree>
    <p:extLst>
      <p:ext uri="{BB962C8B-B14F-4D97-AF65-F5344CB8AC3E}">
        <p14:creationId xmlns:p14="http://schemas.microsoft.com/office/powerpoint/2010/main" val="3194690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धार्मिक चित्रण</a:t>
            </a:r>
            <a:endParaRPr lang="en-US" dirty="0"/>
          </a:p>
        </p:txBody>
      </p:sp>
      <p:pic>
        <p:nvPicPr>
          <p:cNvPr id="11266" name="Picture 2" descr="D:\INDIAN ART\rajpoot-rajasthani\jodhpur\Jodhpur_Hanuman_pataka_700w.jpg"/>
          <p:cNvPicPr>
            <a:picLocks noChangeAspect="1" noChangeArrowheads="1"/>
          </p:cNvPicPr>
          <p:nvPr/>
        </p:nvPicPr>
        <p:blipFill>
          <a:blip r:embed="rId2" cstate="print"/>
          <a:srcRect/>
          <a:stretch>
            <a:fillRect/>
          </a:stretch>
        </p:blipFill>
        <p:spPr bwMode="auto">
          <a:xfrm>
            <a:off x="2438400" y="1295400"/>
            <a:ext cx="4046482" cy="5029200"/>
          </a:xfrm>
          <a:prstGeom prst="rect">
            <a:avLst/>
          </a:prstGeom>
          <a:noFill/>
        </p:spPr>
      </p:pic>
    </p:spTree>
    <p:extLst>
      <p:ext uri="{BB962C8B-B14F-4D97-AF65-F5344CB8AC3E}">
        <p14:creationId xmlns:p14="http://schemas.microsoft.com/office/powerpoint/2010/main" val="257052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INDIAN ART\rajpoot-rajasthani\jodhpur\Jodhpur_Ravana_Sita 1850.jpg"/>
          <p:cNvPicPr>
            <a:picLocks noChangeAspect="1" noChangeArrowheads="1"/>
          </p:cNvPicPr>
          <p:nvPr/>
        </p:nvPicPr>
        <p:blipFill>
          <a:blip r:embed="rId2" cstate="print"/>
          <a:srcRect/>
          <a:stretch>
            <a:fillRect/>
          </a:stretch>
        </p:blipFill>
        <p:spPr bwMode="auto">
          <a:xfrm>
            <a:off x="3124200" y="304800"/>
            <a:ext cx="2997831" cy="6172200"/>
          </a:xfrm>
          <a:prstGeom prst="rect">
            <a:avLst/>
          </a:prstGeom>
          <a:noFill/>
        </p:spPr>
      </p:pic>
    </p:spTree>
    <p:extLst>
      <p:ext uri="{BB962C8B-B14F-4D97-AF65-F5344CB8AC3E}">
        <p14:creationId xmlns:p14="http://schemas.microsoft.com/office/powerpoint/2010/main" val="17191244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New folder (4)\IA\6 Rajpoot-rajasthani\marwar\Marwar_Ravana-defeated_457-71011_1200w.jpg"/>
          <p:cNvPicPr>
            <a:picLocks noChangeAspect="1" noChangeArrowheads="1"/>
          </p:cNvPicPr>
          <p:nvPr/>
        </p:nvPicPr>
        <p:blipFill>
          <a:blip r:embed="rId2" cstate="print"/>
          <a:srcRect/>
          <a:stretch>
            <a:fillRect/>
          </a:stretch>
        </p:blipFill>
        <p:spPr bwMode="auto">
          <a:xfrm>
            <a:off x="762000" y="838200"/>
            <a:ext cx="7772400" cy="4631055"/>
          </a:xfrm>
          <a:prstGeom prst="rect">
            <a:avLst/>
          </a:prstGeom>
          <a:noFill/>
        </p:spPr>
      </p:pic>
    </p:spTree>
    <p:extLst>
      <p:ext uri="{BB962C8B-B14F-4D97-AF65-F5344CB8AC3E}">
        <p14:creationId xmlns:p14="http://schemas.microsoft.com/office/powerpoint/2010/main" val="24955237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मानवाकृतियां</a:t>
            </a:r>
            <a:endParaRPr lang="en-US" dirty="0"/>
          </a:p>
        </p:txBody>
      </p:sp>
      <p:sp>
        <p:nvSpPr>
          <p:cNvPr id="3" name="Text Placeholder 2"/>
          <p:cNvSpPr>
            <a:spLocks noGrp="1"/>
          </p:cNvSpPr>
          <p:nvPr>
            <p:ph type="body" idx="1"/>
          </p:nvPr>
        </p:nvSpPr>
        <p:spPr/>
        <p:txBody>
          <a:bodyPr/>
          <a:lstStyle/>
          <a:p>
            <a:pPr algn="ctr"/>
            <a:r>
              <a:rPr lang="hi-IN" dirty="0" smtClean="0"/>
              <a:t>पुरुष</a:t>
            </a:r>
            <a:endParaRPr lang="en-US" dirty="0"/>
          </a:p>
        </p:txBody>
      </p:sp>
      <p:sp>
        <p:nvSpPr>
          <p:cNvPr id="5" name="Text Placeholder 4"/>
          <p:cNvSpPr>
            <a:spLocks noGrp="1"/>
          </p:cNvSpPr>
          <p:nvPr>
            <p:ph type="body" sz="quarter" idx="3"/>
          </p:nvPr>
        </p:nvSpPr>
        <p:spPr/>
        <p:txBody>
          <a:bodyPr/>
          <a:lstStyle/>
          <a:p>
            <a:pPr algn="ctr"/>
            <a:r>
              <a:rPr lang="hi-IN" dirty="0" smtClean="0"/>
              <a:t>स्त्री</a:t>
            </a:r>
            <a:endParaRPr lang="en-US" dirty="0"/>
          </a:p>
        </p:txBody>
      </p:sp>
      <p:pic>
        <p:nvPicPr>
          <p:cNvPr id="18434" name="Picture 2" descr="D:\INDIAN ART\rajpoot-rajasthani\jodhpur\Jodhpur_Amar_Singh_Nagaur_600w.jpg"/>
          <p:cNvPicPr>
            <a:picLocks noGrp="1" noChangeAspect="1" noChangeArrowheads="1"/>
          </p:cNvPicPr>
          <p:nvPr>
            <p:ph sz="half" idx="2"/>
          </p:nvPr>
        </p:nvPicPr>
        <p:blipFill>
          <a:blip r:embed="rId2" cstate="print"/>
          <a:srcRect/>
          <a:stretch>
            <a:fillRect/>
          </a:stretch>
        </p:blipFill>
        <p:spPr bwMode="auto">
          <a:xfrm>
            <a:off x="943806" y="2174875"/>
            <a:ext cx="3066976" cy="3951288"/>
          </a:xfrm>
          <a:prstGeom prst="rect">
            <a:avLst/>
          </a:prstGeom>
          <a:noFill/>
        </p:spPr>
      </p:pic>
      <p:pic>
        <p:nvPicPr>
          <p:cNvPr id="18435" name="Picture 3" descr="D:\INDIAN ART\rajpoot-rajasthani\jodhpur\Jodhpur_lady_geese_1800.jpg"/>
          <p:cNvPicPr>
            <a:picLocks noGrp="1" noChangeAspect="1" noChangeArrowheads="1"/>
          </p:cNvPicPr>
          <p:nvPr>
            <p:ph sz="quarter" idx="4"/>
          </p:nvPr>
        </p:nvPicPr>
        <p:blipFill>
          <a:blip r:embed="rId3" cstate="print"/>
          <a:srcRect/>
          <a:stretch>
            <a:fillRect/>
          </a:stretch>
        </p:blipFill>
        <p:spPr bwMode="auto">
          <a:xfrm>
            <a:off x="5234286" y="2174875"/>
            <a:ext cx="2863252" cy="3951288"/>
          </a:xfrm>
          <a:prstGeom prst="rect">
            <a:avLst/>
          </a:prstGeom>
          <a:noFill/>
        </p:spPr>
      </p:pic>
    </p:spTree>
    <p:extLst>
      <p:ext uri="{BB962C8B-B14F-4D97-AF65-F5344CB8AC3E}">
        <p14:creationId xmlns:p14="http://schemas.microsoft.com/office/powerpoint/2010/main" val="1239048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2800" dirty="0" smtClean="0"/>
              <a:t>नारी  आकृतियाँ  लम्बी,आभूषणों से सजी , ...........</a:t>
            </a:r>
            <a:endParaRPr lang="en-US" sz="2800" dirty="0"/>
          </a:p>
        </p:txBody>
      </p:sp>
      <p:pic>
        <p:nvPicPr>
          <p:cNvPr id="4100" name="Picture 4" descr="D:\INDIAN ART\rajpoot-rajasthani\jodhpur\Jodhpur_Vilaval_ragini (1) - Copy.jpg"/>
          <p:cNvPicPr>
            <a:picLocks noChangeAspect="1" noChangeArrowheads="1"/>
          </p:cNvPicPr>
          <p:nvPr/>
        </p:nvPicPr>
        <p:blipFill>
          <a:blip r:embed="rId2" cstate="print"/>
          <a:srcRect/>
          <a:stretch>
            <a:fillRect/>
          </a:stretch>
        </p:blipFill>
        <p:spPr bwMode="auto">
          <a:xfrm>
            <a:off x="1828800" y="1225453"/>
            <a:ext cx="5702300" cy="5214461"/>
          </a:xfrm>
          <a:prstGeom prst="rect">
            <a:avLst/>
          </a:prstGeom>
          <a:noFill/>
        </p:spPr>
      </p:pic>
    </p:spTree>
    <p:extLst>
      <p:ext uri="{BB962C8B-B14F-4D97-AF65-F5344CB8AC3E}">
        <p14:creationId xmlns:p14="http://schemas.microsoft.com/office/powerpoint/2010/main" val="15845735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hi-IN" dirty="0" smtClean="0"/>
              <a:t>वेशभूषा</a:t>
            </a:r>
            <a:endParaRPr lang="en-US" dirty="0"/>
          </a:p>
        </p:txBody>
      </p:sp>
      <p:sp>
        <p:nvSpPr>
          <p:cNvPr id="3" name="Text Placeholder 2"/>
          <p:cNvSpPr>
            <a:spLocks noGrp="1"/>
          </p:cNvSpPr>
          <p:nvPr>
            <p:ph type="body" idx="1"/>
          </p:nvPr>
        </p:nvSpPr>
        <p:spPr/>
        <p:txBody>
          <a:bodyPr>
            <a:normAutofit fontScale="77500" lnSpcReduction="20000"/>
          </a:bodyPr>
          <a:lstStyle/>
          <a:p>
            <a:pPr algn="ctr"/>
            <a:endParaRPr lang="en-US" dirty="0" smtClean="0"/>
          </a:p>
          <a:p>
            <a:pPr algn="ctr"/>
            <a:r>
              <a:rPr lang="hi-IN" dirty="0" smtClean="0"/>
              <a:t>मुग़ल प्रभाव</a:t>
            </a:r>
            <a:endParaRPr lang="en-US" dirty="0" smtClean="0"/>
          </a:p>
          <a:p>
            <a:pPr algn="ctr"/>
            <a:endParaRPr lang="en-US" dirty="0"/>
          </a:p>
        </p:txBody>
      </p:sp>
      <p:sp>
        <p:nvSpPr>
          <p:cNvPr id="5" name="Text Placeholder 4"/>
          <p:cNvSpPr>
            <a:spLocks noGrp="1"/>
          </p:cNvSpPr>
          <p:nvPr>
            <p:ph type="body" sz="quarter" idx="3"/>
          </p:nvPr>
        </p:nvSpPr>
        <p:spPr/>
        <p:txBody>
          <a:bodyPr/>
          <a:lstStyle/>
          <a:p>
            <a:pPr algn="ctr"/>
            <a:r>
              <a:rPr lang="hi-IN" dirty="0" smtClean="0"/>
              <a:t>राजस्थानी वेशभूषा</a:t>
            </a:r>
            <a:endParaRPr lang="en-US" dirty="0"/>
          </a:p>
        </p:txBody>
      </p:sp>
      <p:pic>
        <p:nvPicPr>
          <p:cNvPr id="6146" name="Picture 2" descr="D:\INDIAN ART\rajpoot-rajasthani\jodhpur\Singers entertain a princess in the palace zenana while maidservants attend. Jodhpur, circa 1840. Opaque watercolour with gold and silver on wasli. 45 x 27.5cm.jpg"/>
          <p:cNvPicPr>
            <a:picLocks noGrp="1" noChangeAspect="1" noChangeArrowheads="1"/>
          </p:cNvPicPr>
          <p:nvPr>
            <p:ph sz="quarter" idx="4"/>
          </p:nvPr>
        </p:nvPicPr>
        <p:blipFill>
          <a:blip r:embed="rId2" cstate="print"/>
          <a:srcRect/>
          <a:stretch>
            <a:fillRect/>
          </a:stretch>
        </p:blipFill>
        <p:spPr bwMode="auto">
          <a:xfrm>
            <a:off x="4648200" y="2286000"/>
            <a:ext cx="4041775" cy="3419214"/>
          </a:xfrm>
          <a:prstGeom prst="rect">
            <a:avLst/>
          </a:prstGeom>
          <a:noFill/>
        </p:spPr>
      </p:pic>
      <p:pic>
        <p:nvPicPr>
          <p:cNvPr id="8" name="Picture 4" descr="D:\INDIAN ART\rajpoot-rajasthani\jodhpur\Jodhpur_Vilaval_ragini (1) - Copy.jpg"/>
          <p:cNvPicPr>
            <a:picLocks noGrp="1" noChangeAspect="1" noChangeArrowheads="1"/>
          </p:cNvPicPr>
          <p:nvPr>
            <p:ph sz="half" idx="2"/>
          </p:nvPr>
        </p:nvPicPr>
        <p:blipFill>
          <a:blip r:embed="rId3" cstate="print"/>
          <a:srcRect/>
          <a:stretch>
            <a:fillRect/>
          </a:stretch>
        </p:blipFill>
        <p:spPr bwMode="auto">
          <a:xfrm>
            <a:off x="457200" y="2303247"/>
            <a:ext cx="3897598" cy="3564154"/>
          </a:xfrm>
          <a:prstGeom prst="rect">
            <a:avLst/>
          </a:prstGeom>
          <a:noFill/>
        </p:spPr>
      </p:pic>
    </p:spTree>
    <p:extLst>
      <p:ext uri="{BB962C8B-B14F-4D97-AF65-F5344CB8AC3E}">
        <p14:creationId xmlns:p14="http://schemas.microsoft.com/office/powerpoint/2010/main" val="19838681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hi-IN" dirty="0" smtClean="0"/>
              <a:t>पुरुष</a:t>
            </a:r>
            <a:r>
              <a:rPr lang="en-US" dirty="0" smtClean="0"/>
              <a:t/>
            </a:r>
            <a:br>
              <a:rPr lang="en-US" dirty="0" smtClean="0"/>
            </a:br>
            <a:endParaRPr lang="en-US" dirty="0"/>
          </a:p>
        </p:txBody>
      </p:sp>
      <p:pic>
        <p:nvPicPr>
          <p:cNvPr id="7170" name="Picture 2" descr="D:\INDIAN ART\rajpoot-rajasthani\jodhpur\Jodhpur_Vijay_Singh_81009_400w.jpg"/>
          <p:cNvPicPr>
            <a:picLocks noGrp="1" noChangeAspect="1" noChangeArrowheads="1"/>
          </p:cNvPicPr>
          <p:nvPr>
            <p:ph sz="half" idx="1"/>
          </p:nvPr>
        </p:nvPicPr>
        <p:blipFill>
          <a:blip r:embed="rId2" cstate="print"/>
          <a:srcRect/>
          <a:stretch>
            <a:fillRect/>
          </a:stretch>
        </p:blipFill>
        <p:spPr bwMode="auto">
          <a:xfrm>
            <a:off x="718844" y="1600200"/>
            <a:ext cx="3515311" cy="4525963"/>
          </a:xfrm>
          <a:prstGeom prst="rect">
            <a:avLst/>
          </a:prstGeom>
          <a:noFill/>
        </p:spPr>
      </p:pic>
      <p:pic>
        <p:nvPicPr>
          <p:cNvPr id="7171" name="Picture 3" descr="D:\INDIAN ART\rajpoot-rajasthani\jodhpur\Maharaja Takhat Singh (r. 1843-73) with consort entertained in his palace. Jodhpur, circa 1850-60.  Opaque watercolour with gold and silver on wasli. 37.5 x 26.5cm - Copy.jpg"/>
          <p:cNvPicPr>
            <a:picLocks noGrp="1" noChangeAspect="1" noChangeArrowheads="1"/>
          </p:cNvPicPr>
          <p:nvPr>
            <p:ph sz="half" idx="2"/>
          </p:nvPr>
        </p:nvPicPr>
        <p:blipFill>
          <a:blip r:embed="rId3" cstate="print"/>
          <a:srcRect/>
          <a:stretch>
            <a:fillRect/>
          </a:stretch>
        </p:blipFill>
        <p:spPr bwMode="auto">
          <a:xfrm>
            <a:off x="5334000" y="1600201"/>
            <a:ext cx="2755900" cy="4529644"/>
          </a:xfrm>
          <a:prstGeom prst="rect">
            <a:avLst/>
          </a:prstGeom>
          <a:noFill/>
        </p:spPr>
      </p:pic>
    </p:spTree>
    <p:extLst>
      <p:ext uri="{BB962C8B-B14F-4D97-AF65-F5344CB8AC3E}">
        <p14:creationId xmlns:p14="http://schemas.microsoft.com/office/powerpoint/2010/main" val="28520920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INDIAN ART\rajpoot-rajasthani\jodhpur\Jodhpur_Udai_Singh_500w_7-10-9.jpg"/>
          <p:cNvPicPr>
            <a:picLocks noChangeAspect="1" noChangeArrowheads="1"/>
          </p:cNvPicPr>
          <p:nvPr/>
        </p:nvPicPr>
        <p:blipFill>
          <a:blip r:embed="rId2" cstate="print"/>
          <a:srcRect/>
          <a:stretch>
            <a:fillRect/>
          </a:stretch>
        </p:blipFill>
        <p:spPr bwMode="auto">
          <a:xfrm>
            <a:off x="304800" y="685800"/>
            <a:ext cx="3400965" cy="5638800"/>
          </a:xfrm>
          <a:prstGeom prst="rect">
            <a:avLst/>
          </a:prstGeom>
          <a:noFill/>
        </p:spPr>
      </p:pic>
      <p:pic>
        <p:nvPicPr>
          <p:cNvPr id="8195" name="Picture 3" descr="D:\INDIAN ART\rajpoot-rajasthani\jodhpur\Jodhpur_Man_Singh_equestrian.jpg"/>
          <p:cNvPicPr>
            <a:picLocks noChangeAspect="1" noChangeArrowheads="1"/>
          </p:cNvPicPr>
          <p:nvPr/>
        </p:nvPicPr>
        <p:blipFill>
          <a:blip r:embed="rId3" cstate="print"/>
          <a:srcRect/>
          <a:stretch>
            <a:fillRect/>
          </a:stretch>
        </p:blipFill>
        <p:spPr bwMode="auto">
          <a:xfrm>
            <a:off x="4419600" y="685800"/>
            <a:ext cx="4110316" cy="5486400"/>
          </a:xfrm>
          <a:prstGeom prst="rect">
            <a:avLst/>
          </a:prstGeom>
          <a:noFill/>
        </p:spPr>
      </p:pic>
    </p:spTree>
    <p:extLst>
      <p:ext uri="{BB962C8B-B14F-4D97-AF65-F5344CB8AC3E}">
        <p14:creationId xmlns:p14="http://schemas.microsoft.com/office/powerpoint/2010/main" val="11390587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200" dirty="0" smtClean="0"/>
              <a:t>चित्रों की पृष्ठभूमि प्रायः महत्वहीन </a:t>
            </a:r>
            <a:endParaRPr lang="en-US" sz="3200" dirty="0"/>
          </a:p>
        </p:txBody>
      </p:sp>
      <p:pic>
        <p:nvPicPr>
          <p:cNvPr id="1026" name="Picture 2" descr="D:\INDIAN ART\rajpoot-rajasthani\jodhpur\Jodhpur_Vilaval_ragini (1).jpg"/>
          <p:cNvPicPr>
            <a:picLocks noChangeAspect="1" noChangeArrowheads="1"/>
          </p:cNvPicPr>
          <p:nvPr/>
        </p:nvPicPr>
        <p:blipFill>
          <a:blip r:embed="rId2" cstate="print"/>
          <a:srcRect/>
          <a:stretch>
            <a:fillRect/>
          </a:stretch>
        </p:blipFill>
        <p:spPr bwMode="auto">
          <a:xfrm>
            <a:off x="2514600" y="1295400"/>
            <a:ext cx="3848100" cy="5315877"/>
          </a:xfrm>
          <a:prstGeom prst="rect">
            <a:avLst/>
          </a:prstGeom>
          <a:noFill/>
        </p:spPr>
      </p:pic>
    </p:spTree>
    <p:extLst>
      <p:ext uri="{BB962C8B-B14F-4D97-AF65-F5344CB8AC3E}">
        <p14:creationId xmlns:p14="http://schemas.microsoft.com/office/powerpoint/2010/main" val="2405007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NDIAN ART\rajpoot-rajasthani\mewar\3.JPG"/>
          <p:cNvPicPr>
            <a:picLocks noChangeAspect="1" noChangeArrowheads="1"/>
          </p:cNvPicPr>
          <p:nvPr/>
        </p:nvPicPr>
        <p:blipFill>
          <a:blip r:embed="rId2" cstate="print"/>
          <a:srcRect/>
          <a:stretch>
            <a:fillRect/>
          </a:stretch>
        </p:blipFill>
        <p:spPr bwMode="auto">
          <a:xfrm>
            <a:off x="1436360" y="1339738"/>
            <a:ext cx="6046991" cy="487576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2490405" y="337233"/>
            <a:ext cx="3938899" cy="646331"/>
          </a:xfrm>
          <a:prstGeom prst="rect">
            <a:avLst/>
          </a:prstGeom>
        </p:spPr>
        <p:txBody>
          <a:bodyPr wrap="none">
            <a:spAutoFit/>
          </a:bodyPr>
          <a:lstStyle/>
          <a:p>
            <a:pPr algn="ctr"/>
            <a:r>
              <a:rPr lang="hi-IN" dirty="0"/>
              <a:t>विल्हन कृत चौर पंचशिखा ग्रन्थ </a:t>
            </a:r>
            <a:endParaRPr lang="en-IN" dirty="0" smtClean="0"/>
          </a:p>
          <a:p>
            <a:pPr algn="ctr"/>
            <a:r>
              <a:rPr lang="en-IN" dirty="0" smtClean="0">
                <a:solidFill>
                  <a:srgbClr val="FF0000"/>
                </a:solidFill>
              </a:rPr>
              <a:t> </a:t>
            </a:r>
            <a:r>
              <a:rPr lang="en-IN" dirty="0" err="1" smtClean="0">
                <a:solidFill>
                  <a:srgbClr val="FF0000"/>
                </a:solidFill>
              </a:rPr>
              <a:t>Chaura</a:t>
            </a:r>
            <a:r>
              <a:rPr lang="en-IN" dirty="0" smtClean="0">
                <a:solidFill>
                  <a:srgbClr val="FF0000"/>
                </a:solidFill>
              </a:rPr>
              <a:t> </a:t>
            </a:r>
            <a:r>
              <a:rPr lang="en-IN" dirty="0" err="1">
                <a:solidFill>
                  <a:srgbClr val="FF0000"/>
                </a:solidFill>
              </a:rPr>
              <a:t>Panchasikha</a:t>
            </a:r>
            <a:r>
              <a:rPr lang="en-IN" dirty="0">
                <a:solidFill>
                  <a:srgbClr val="FF0000"/>
                </a:solidFill>
              </a:rPr>
              <a:t> </a:t>
            </a:r>
            <a:r>
              <a:rPr lang="en-IN" dirty="0" err="1" smtClean="0">
                <a:solidFill>
                  <a:srgbClr val="FF0000"/>
                </a:solidFill>
              </a:rPr>
              <a:t>Granth</a:t>
            </a:r>
            <a:r>
              <a:rPr lang="en-IN" dirty="0">
                <a:solidFill>
                  <a:srgbClr val="FF0000"/>
                </a:solidFill>
              </a:rPr>
              <a:t> </a:t>
            </a:r>
            <a:r>
              <a:rPr lang="en-IN" dirty="0" smtClean="0">
                <a:solidFill>
                  <a:srgbClr val="FF0000"/>
                </a:solidFill>
              </a:rPr>
              <a:t>by </a:t>
            </a:r>
            <a:r>
              <a:rPr lang="en-IN" dirty="0" err="1" smtClean="0">
                <a:solidFill>
                  <a:srgbClr val="FF0000"/>
                </a:solidFill>
              </a:rPr>
              <a:t>Vilhan</a:t>
            </a:r>
            <a:r>
              <a:rPr lang="en-IN" dirty="0" smtClean="0">
                <a:solidFill>
                  <a:srgbClr val="FF0000"/>
                </a:solidFill>
              </a:rPr>
              <a:t> </a:t>
            </a:r>
            <a:endParaRPr lang="en-IN" dirty="0">
              <a:solidFill>
                <a:srgbClr val="FF0000"/>
              </a:solidFill>
            </a:endParaRPr>
          </a:p>
        </p:txBody>
      </p:sp>
    </p:spTree>
    <p:extLst>
      <p:ext uri="{BB962C8B-B14F-4D97-AF65-F5344CB8AC3E}">
        <p14:creationId xmlns:p14="http://schemas.microsoft.com/office/powerpoint/2010/main" val="3503675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NDIAN ART\rajpoot-rajasthani\jodhpur\Jodhpur_yo-yo 1800.jpg"/>
          <p:cNvPicPr>
            <a:picLocks noChangeAspect="1" noChangeArrowheads="1"/>
          </p:cNvPicPr>
          <p:nvPr/>
        </p:nvPicPr>
        <p:blipFill>
          <a:blip r:embed="rId2" cstate="print"/>
          <a:srcRect/>
          <a:stretch>
            <a:fillRect/>
          </a:stretch>
        </p:blipFill>
        <p:spPr bwMode="auto">
          <a:xfrm>
            <a:off x="2349500" y="247650"/>
            <a:ext cx="4445000" cy="6362700"/>
          </a:xfrm>
          <a:prstGeom prst="rect">
            <a:avLst/>
          </a:prstGeom>
          <a:noFill/>
        </p:spPr>
      </p:pic>
    </p:spTree>
    <p:extLst>
      <p:ext uri="{BB962C8B-B14F-4D97-AF65-F5344CB8AC3E}">
        <p14:creationId xmlns:p14="http://schemas.microsoft.com/office/powerpoint/2010/main" val="36497401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NDIAN ART\rajpoot-rajasthani\jodhpur\Jodhpur_Sri_Raga__650w_5-8-9-319 (1).jpg"/>
          <p:cNvPicPr>
            <a:picLocks noChangeAspect="1" noChangeArrowheads="1"/>
          </p:cNvPicPr>
          <p:nvPr/>
        </p:nvPicPr>
        <p:blipFill>
          <a:blip r:embed="rId2" cstate="print"/>
          <a:srcRect/>
          <a:stretch>
            <a:fillRect/>
          </a:stretch>
        </p:blipFill>
        <p:spPr bwMode="auto">
          <a:xfrm>
            <a:off x="2286000" y="304800"/>
            <a:ext cx="4667250" cy="6261295"/>
          </a:xfrm>
          <a:prstGeom prst="rect">
            <a:avLst/>
          </a:prstGeom>
          <a:noFill/>
        </p:spPr>
      </p:pic>
    </p:spTree>
    <p:extLst>
      <p:ext uri="{BB962C8B-B14F-4D97-AF65-F5344CB8AC3E}">
        <p14:creationId xmlns:p14="http://schemas.microsoft.com/office/powerpoint/2010/main" val="8430642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200" dirty="0" smtClean="0"/>
              <a:t>रंग : चमकीले , लाल ,पीले का अधिक प्रयोग </a:t>
            </a:r>
            <a:endParaRPr lang="en-US" sz="3200" dirty="0"/>
          </a:p>
        </p:txBody>
      </p:sp>
      <p:pic>
        <p:nvPicPr>
          <p:cNvPr id="9218" name="Picture 2" descr="D:\INDIAN ART\rajpoot-rajasthani\jodhpur\Maharaja Takhat Singh (r. 1843-73) with consort entertained in his palace. Jodhpur, circa 1850-60.  Opaque watercolour with gold and silver on wasli. 37.5 x 26.5cm.jpg"/>
          <p:cNvPicPr>
            <a:picLocks noChangeAspect="1" noChangeArrowheads="1"/>
          </p:cNvPicPr>
          <p:nvPr/>
        </p:nvPicPr>
        <p:blipFill>
          <a:blip r:embed="rId2" cstate="print"/>
          <a:srcRect/>
          <a:stretch>
            <a:fillRect/>
          </a:stretch>
        </p:blipFill>
        <p:spPr bwMode="auto">
          <a:xfrm>
            <a:off x="2590800" y="1219200"/>
            <a:ext cx="3905515" cy="5257800"/>
          </a:xfrm>
          <a:prstGeom prst="rect">
            <a:avLst/>
          </a:prstGeom>
          <a:noFill/>
        </p:spPr>
      </p:pic>
    </p:spTree>
    <p:extLst>
      <p:ext uri="{BB962C8B-B14F-4D97-AF65-F5344CB8AC3E}">
        <p14:creationId xmlns:p14="http://schemas.microsoft.com/office/powerpoint/2010/main" val="33074843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हाशिये : प्रायः  लाल ,पीले सपाट </a:t>
            </a:r>
            <a:endParaRPr lang="en-US" sz="3600" dirty="0"/>
          </a:p>
        </p:txBody>
      </p:sp>
      <p:pic>
        <p:nvPicPr>
          <p:cNvPr id="10242" name="Picture 2" descr="D:\INDIAN ART\rajpoot-rajasthani\jodhpur\Marwar_Thakur_Karan_Singh_10211_900w.jpg"/>
          <p:cNvPicPr>
            <a:picLocks noChangeAspect="1" noChangeArrowheads="1"/>
          </p:cNvPicPr>
          <p:nvPr/>
        </p:nvPicPr>
        <p:blipFill>
          <a:blip r:embed="rId2" cstate="print"/>
          <a:srcRect/>
          <a:stretch>
            <a:fillRect/>
          </a:stretch>
        </p:blipFill>
        <p:spPr bwMode="auto">
          <a:xfrm>
            <a:off x="762000" y="1752600"/>
            <a:ext cx="3581400" cy="4090754"/>
          </a:xfrm>
          <a:prstGeom prst="rect">
            <a:avLst/>
          </a:prstGeom>
          <a:noFill/>
        </p:spPr>
      </p:pic>
      <p:pic>
        <p:nvPicPr>
          <p:cNvPr id="10243" name="Picture 3" descr="D:\INDIAN ART\rajpoot-rajasthani\jodhpur\Jodhpur_Vijay_Singh_81009_400w.jpg"/>
          <p:cNvPicPr>
            <a:picLocks noChangeAspect="1" noChangeArrowheads="1"/>
          </p:cNvPicPr>
          <p:nvPr/>
        </p:nvPicPr>
        <p:blipFill>
          <a:blip r:embed="rId3" cstate="print"/>
          <a:srcRect/>
          <a:stretch>
            <a:fillRect/>
          </a:stretch>
        </p:blipFill>
        <p:spPr bwMode="auto">
          <a:xfrm>
            <a:off x="5257800" y="1676400"/>
            <a:ext cx="3195961" cy="4114800"/>
          </a:xfrm>
          <a:prstGeom prst="rect">
            <a:avLst/>
          </a:prstGeom>
          <a:noFill/>
        </p:spPr>
      </p:pic>
    </p:spTree>
    <p:extLst>
      <p:ext uri="{BB962C8B-B14F-4D97-AF65-F5344CB8AC3E}">
        <p14:creationId xmlns:p14="http://schemas.microsoft.com/office/powerpoint/2010/main" val="41496661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पशु पक्षी </a:t>
            </a:r>
            <a:endParaRPr lang="en-US" dirty="0"/>
          </a:p>
        </p:txBody>
      </p:sp>
      <p:pic>
        <p:nvPicPr>
          <p:cNvPr id="11266" name="Picture 2" descr="D:\INDIAN ART\rajpoot-rajasthani\jodhpur\2 Jodhpur_Dhola_Maru_ 1760.jpg"/>
          <p:cNvPicPr>
            <a:picLocks noChangeAspect="1" noChangeArrowheads="1"/>
          </p:cNvPicPr>
          <p:nvPr/>
        </p:nvPicPr>
        <p:blipFill>
          <a:blip r:embed="rId2" cstate="print"/>
          <a:srcRect/>
          <a:stretch>
            <a:fillRect/>
          </a:stretch>
        </p:blipFill>
        <p:spPr bwMode="auto">
          <a:xfrm>
            <a:off x="762000" y="1524000"/>
            <a:ext cx="3637651" cy="4724400"/>
          </a:xfrm>
          <a:prstGeom prst="rect">
            <a:avLst/>
          </a:prstGeom>
          <a:noFill/>
        </p:spPr>
      </p:pic>
      <p:pic>
        <p:nvPicPr>
          <p:cNvPr id="11267" name="Picture 3" descr="D:\INDIAN ART\rajpoot-rajasthani\jodhpur\1 Jodhpur elephant&amp;mahouts 1750.JPG"/>
          <p:cNvPicPr>
            <a:picLocks noChangeAspect="1" noChangeArrowheads="1"/>
          </p:cNvPicPr>
          <p:nvPr/>
        </p:nvPicPr>
        <p:blipFill>
          <a:blip r:embed="rId3" cstate="print"/>
          <a:srcRect/>
          <a:stretch>
            <a:fillRect/>
          </a:stretch>
        </p:blipFill>
        <p:spPr bwMode="auto">
          <a:xfrm>
            <a:off x="5257800" y="1371600"/>
            <a:ext cx="3048000" cy="4714241"/>
          </a:xfrm>
          <a:prstGeom prst="rect">
            <a:avLst/>
          </a:prstGeom>
          <a:noFill/>
        </p:spPr>
      </p:pic>
    </p:spTree>
    <p:extLst>
      <p:ext uri="{BB962C8B-B14F-4D97-AF65-F5344CB8AC3E}">
        <p14:creationId xmlns:p14="http://schemas.microsoft.com/office/powerpoint/2010/main" val="14689675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INDIAN ART\rajpoot-rajasthani\jodhpur\Jodhpur_Thakat_Singh_10211_1000w.jpg"/>
          <p:cNvPicPr>
            <a:picLocks noChangeAspect="1" noChangeArrowheads="1"/>
          </p:cNvPicPr>
          <p:nvPr/>
        </p:nvPicPr>
        <p:blipFill>
          <a:blip r:embed="rId2" cstate="print"/>
          <a:srcRect/>
          <a:stretch>
            <a:fillRect/>
          </a:stretch>
        </p:blipFill>
        <p:spPr bwMode="auto">
          <a:xfrm>
            <a:off x="1295400" y="381000"/>
            <a:ext cx="6574560" cy="5910529"/>
          </a:xfrm>
          <a:prstGeom prst="rect">
            <a:avLst/>
          </a:prstGeom>
          <a:noFill/>
        </p:spPr>
      </p:pic>
    </p:spTree>
    <p:extLst>
      <p:ext uri="{BB962C8B-B14F-4D97-AF65-F5344CB8AC3E}">
        <p14:creationId xmlns:p14="http://schemas.microsoft.com/office/powerpoint/2010/main" val="7982517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प्रमुख चित्रकार </a:t>
            </a:r>
            <a:endParaRPr lang="en-US" dirty="0"/>
          </a:p>
        </p:txBody>
      </p:sp>
      <p:sp>
        <p:nvSpPr>
          <p:cNvPr id="3" name="Rectangle 2"/>
          <p:cNvSpPr/>
          <p:nvPr/>
        </p:nvSpPr>
        <p:spPr>
          <a:xfrm>
            <a:off x="2286000" y="2274838"/>
            <a:ext cx="4572000" cy="3539430"/>
          </a:xfrm>
          <a:prstGeom prst="rect">
            <a:avLst/>
          </a:prstGeom>
        </p:spPr>
        <p:txBody>
          <a:bodyPr>
            <a:spAutoFit/>
          </a:bodyPr>
          <a:lstStyle/>
          <a:p>
            <a:r>
              <a:rPr lang="hi-IN" sz="2800" dirty="0" smtClean="0"/>
              <a:t>वीर जी </a:t>
            </a:r>
          </a:p>
          <a:p>
            <a:r>
              <a:rPr lang="hi-IN" sz="2800" dirty="0" smtClean="0"/>
              <a:t>नारायणदा </a:t>
            </a:r>
          </a:p>
          <a:p>
            <a:r>
              <a:rPr lang="hi-IN" sz="2800" dirty="0" smtClean="0"/>
              <a:t>भाटी अमरदास </a:t>
            </a:r>
          </a:p>
          <a:p>
            <a:r>
              <a:rPr lang="hi-IN" sz="2800" dirty="0" smtClean="0"/>
              <a:t>छज्जू भाटी </a:t>
            </a:r>
          </a:p>
          <a:p>
            <a:r>
              <a:rPr lang="hi-IN" sz="2800" dirty="0" smtClean="0"/>
              <a:t>किशन दास </a:t>
            </a:r>
          </a:p>
          <a:p>
            <a:r>
              <a:rPr lang="hi-IN" sz="2800" dirty="0" smtClean="0"/>
              <a:t>शिवदास </a:t>
            </a:r>
          </a:p>
          <a:p>
            <a:r>
              <a:rPr lang="hi-IN" sz="2800" dirty="0" smtClean="0"/>
              <a:t>जीतमल </a:t>
            </a:r>
          </a:p>
          <a:p>
            <a:r>
              <a:rPr lang="hi-IN" sz="2800" dirty="0" smtClean="0"/>
              <a:t>रामू </a:t>
            </a:r>
            <a:endParaRPr lang="en-US" sz="2800" dirty="0"/>
          </a:p>
        </p:txBody>
      </p:sp>
    </p:spTree>
    <p:extLst>
      <p:ext uri="{BB962C8B-B14F-4D97-AF65-F5344CB8AC3E}">
        <p14:creationId xmlns:p14="http://schemas.microsoft.com/office/powerpoint/2010/main" val="35438476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hi-IN" sz="6600" dirty="0" smtClean="0"/>
              <a:t>किशनगढ़ शैली</a:t>
            </a:r>
            <a:r>
              <a:rPr lang="en-IN" sz="6600" dirty="0" smtClean="0">
                <a:solidFill>
                  <a:schemeClr val="accent6">
                    <a:lumMod val="75000"/>
                  </a:schemeClr>
                </a:solidFill>
              </a:rPr>
              <a:t/>
            </a:r>
            <a:br>
              <a:rPr lang="en-IN" sz="6600" dirty="0" smtClean="0">
                <a:solidFill>
                  <a:schemeClr val="accent6">
                    <a:lumMod val="75000"/>
                  </a:schemeClr>
                </a:solidFill>
              </a:rPr>
            </a:br>
            <a:r>
              <a:rPr lang="en-IN" sz="6600" dirty="0" smtClean="0">
                <a:solidFill>
                  <a:schemeClr val="accent6">
                    <a:lumMod val="75000"/>
                  </a:schemeClr>
                </a:solidFill>
              </a:rPr>
              <a:t>Kishangarh School</a:t>
            </a:r>
            <a:r>
              <a:rPr lang="hi-IN" sz="6600" dirty="0" smtClean="0">
                <a:solidFill>
                  <a:schemeClr val="accent6">
                    <a:lumMod val="75000"/>
                  </a:schemeClr>
                </a:solidFill>
              </a:rPr>
              <a:t> </a:t>
            </a:r>
            <a:endParaRPr lang="en-US" sz="6600" dirty="0">
              <a:solidFill>
                <a:schemeClr val="accent6">
                  <a:lumMod val="75000"/>
                </a:schemeClr>
              </a:solidFill>
            </a:endParaRPr>
          </a:p>
        </p:txBody>
      </p:sp>
    </p:spTree>
    <p:extLst>
      <p:ext uri="{BB962C8B-B14F-4D97-AF65-F5344CB8AC3E}">
        <p14:creationId xmlns:p14="http://schemas.microsoft.com/office/powerpoint/2010/main" val="41918659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o Map Available"/>
          <p:cNvPicPr>
            <a:picLocks noChangeAspect="1" noChangeArrowheads="1"/>
          </p:cNvPicPr>
          <p:nvPr/>
        </p:nvPicPr>
        <p:blipFill>
          <a:blip r:embed="rId2" cstate="print">
            <a:lum contrast="100000"/>
          </a:blip>
          <a:srcRect/>
          <a:stretch>
            <a:fillRect/>
          </a:stretch>
        </p:blipFill>
        <p:spPr bwMode="auto">
          <a:xfrm>
            <a:off x="1447800" y="228600"/>
            <a:ext cx="6248400" cy="6409536"/>
          </a:xfrm>
          <a:prstGeom prst="rect">
            <a:avLst/>
          </a:prstGeom>
          <a:noFill/>
          <a:ln>
            <a:solidFill>
              <a:srgbClr val="FF0000"/>
            </a:solidFill>
          </a:ln>
        </p:spPr>
      </p:pic>
      <p:sp>
        <p:nvSpPr>
          <p:cNvPr id="5" name="Oval 4"/>
          <p:cNvSpPr/>
          <p:nvPr/>
        </p:nvSpPr>
        <p:spPr>
          <a:xfrm>
            <a:off x="4648200" y="1600200"/>
            <a:ext cx="1447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4756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2400"/>
            <a:ext cx="8534400" cy="3785652"/>
          </a:xfrm>
          <a:prstGeom prst="rect">
            <a:avLst/>
          </a:prstGeom>
        </p:spPr>
        <p:txBody>
          <a:bodyPr wrap="square">
            <a:spAutoFit/>
          </a:bodyPr>
          <a:lstStyle/>
          <a:p>
            <a:pPr>
              <a:lnSpc>
                <a:spcPct val="150000"/>
              </a:lnSpc>
              <a:buFont typeface="Arial" pitchFamily="34" charset="0"/>
              <a:buChar char="•"/>
            </a:pPr>
            <a:r>
              <a:rPr lang="hi-IN" sz="2000" dirty="0" smtClean="0"/>
              <a:t>किशनगढ़ </a:t>
            </a:r>
            <a:r>
              <a:rPr lang="hi-IN" sz="2000" dirty="0"/>
              <a:t>राज्य </a:t>
            </a:r>
            <a:r>
              <a:rPr lang="hi-IN" sz="2000" dirty="0" smtClean="0"/>
              <a:t>की स्थापना किशन सिंह ने</a:t>
            </a:r>
            <a:r>
              <a:rPr lang="en-US" sz="2000" dirty="0" smtClean="0"/>
              <a:t> 1609</a:t>
            </a:r>
            <a:r>
              <a:rPr lang="hi-IN" sz="2000" dirty="0" smtClean="0"/>
              <a:t> ई . में की जो </a:t>
            </a:r>
            <a:r>
              <a:rPr lang="hi-IN" sz="2000" dirty="0"/>
              <a:t>कृष्ण के अनन्योपासक </a:t>
            </a:r>
            <a:r>
              <a:rPr lang="hi-IN" sz="2000" dirty="0" smtClean="0"/>
              <a:t>थे</a:t>
            </a:r>
            <a:r>
              <a:rPr lang="en-US" sz="2000" dirty="0" smtClean="0"/>
              <a:t>.</a:t>
            </a:r>
          </a:p>
          <a:p>
            <a:pPr>
              <a:lnSpc>
                <a:spcPct val="150000"/>
              </a:lnSpc>
            </a:pPr>
            <a:endParaRPr lang="en-US" sz="2000" dirty="0" smtClean="0"/>
          </a:p>
          <a:p>
            <a:pPr>
              <a:lnSpc>
                <a:spcPct val="150000"/>
              </a:lnSpc>
              <a:buFont typeface="Arial" pitchFamily="34" charset="0"/>
              <a:buChar char="•"/>
            </a:pPr>
            <a:r>
              <a:rPr lang="hi-IN" sz="2000" dirty="0" smtClean="0"/>
              <a:t>किशनगढ़ </a:t>
            </a:r>
            <a:r>
              <a:rPr lang="hi-IN" sz="2000" dirty="0"/>
              <a:t>शैली का समृद्ध काल राजसिंह के पुत्र </a:t>
            </a:r>
            <a:r>
              <a:rPr lang="hi-IN" sz="2000" dirty="0" smtClean="0"/>
              <a:t>सावंत  </a:t>
            </a:r>
            <a:r>
              <a:rPr lang="hi-IN" sz="2000" dirty="0"/>
              <a:t>सिंह </a:t>
            </a:r>
            <a:r>
              <a:rPr lang="hi-IN" sz="2000" dirty="0" smtClean="0"/>
              <a:t>(</a:t>
            </a:r>
            <a:r>
              <a:rPr lang="en-US" sz="2000" dirty="0" smtClean="0"/>
              <a:t>1699</a:t>
            </a:r>
            <a:r>
              <a:rPr lang="hi-IN" sz="2000" dirty="0" smtClean="0"/>
              <a:t>-</a:t>
            </a:r>
            <a:r>
              <a:rPr lang="en-US" sz="2000" dirty="0" smtClean="0"/>
              <a:t>1764</a:t>
            </a:r>
            <a:r>
              <a:rPr lang="hi-IN" sz="2000" dirty="0" smtClean="0"/>
              <a:t>) </a:t>
            </a:r>
            <a:r>
              <a:rPr lang="hi-IN" sz="2000" dirty="0"/>
              <a:t>से जो </a:t>
            </a:r>
            <a:r>
              <a:rPr lang="en-US" sz="2000" dirty="0" smtClean="0"/>
              <a:t>“</a:t>
            </a:r>
            <a:r>
              <a:rPr lang="hi-IN" sz="2000" dirty="0" smtClean="0"/>
              <a:t>नागरीदास</a:t>
            </a:r>
            <a:r>
              <a:rPr lang="en-US" sz="2000" dirty="0" smtClean="0"/>
              <a:t>”</a:t>
            </a:r>
            <a:r>
              <a:rPr lang="hi-IN" sz="2000" dirty="0" smtClean="0"/>
              <a:t> </a:t>
            </a:r>
            <a:r>
              <a:rPr lang="hi-IN" sz="2000" dirty="0"/>
              <a:t>के नाम से आधिक विख्यात हैं, से आरंम्भ होता है</a:t>
            </a:r>
            <a:r>
              <a:rPr lang="hi-IN" sz="2000" dirty="0" smtClean="0"/>
              <a:t>।</a:t>
            </a:r>
            <a:endParaRPr lang="en-US" sz="2000" dirty="0" smtClean="0"/>
          </a:p>
          <a:p>
            <a:pPr>
              <a:lnSpc>
                <a:spcPct val="150000"/>
              </a:lnSpc>
              <a:buFont typeface="Arial" pitchFamily="34" charset="0"/>
              <a:buChar char="•"/>
            </a:pPr>
            <a:r>
              <a:rPr lang="en-US" sz="2000" dirty="0" smtClean="0"/>
              <a:t>“</a:t>
            </a:r>
            <a:r>
              <a:rPr lang="hi-IN" sz="2000" dirty="0"/>
              <a:t>नागरीदास</a:t>
            </a:r>
            <a:r>
              <a:rPr lang="en-US" sz="2000" dirty="0"/>
              <a:t>”</a:t>
            </a:r>
            <a:r>
              <a:rPr lang="hi-IN" sz="2000" dirty="0"/>
              <a:t> की </a:t>
            </a:r>
            <a:r>
              <a:rPr lang="hi-IN" sz="2000" dirty="0" smtClean="0"/>
              <a:t>शैली में वैष्णव धर्म के प्रति श्रद्धा, चित्रकला के प्रति अभिरुचि तथा अपनी प्रेयसी </a:t>
            </a:r>
            <a:r>
              <a:rPr lang="en-US" sz="2000" dirty="0" smtClean="0"/>
              <a:t>‘</a:t>
            </a:r>
            <a:r>
              <a:rPr lang="hi-IN" sz="2000" dirty="0" smtClean="0"/>
              <a:t>बनी-ठणी' से प्रेम का चित्रण महत्वपूर्ण है।</a:t>
            </a:r>
            <a:endParaRPr lang="en-US" sz="2000" dirty="0" smtClean="0">
              <a:solidFill>
                <a:srgbClr val="FF0000"/>
              </a:solidFill>
            </a:endParaRPr>
          </a:p>
          <a:p>
            <a:pPr>
              <a:lnSpc>
                <a:spcPct val="150000"/>
              </a:lnSpc>
            </a:pPr>
            <a:endParaRPr lang="en-US" sz="2000" dirty="0" smtClean="0">
              <a:solidFill>
                <a:srgbClr val="FF0000"/>
              </a:solidFill>
            </a:endParaRPr>
          </a:p>
        </p:txBody>
      </p:sp>
    </p:spTree>
    <p:extLst>
      <p:ext uri="{BB962C8B-B14F-4D97-AF65-F5344CB8AC3E}">
        <p14:creationId xmlns:p14="http://schemas.microsoft.com/office/powerpoint/2010/main" val="1202195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NDIAN ART\rajpoot-rajasthani\mewar\4.JPG"/>
          <p:cNvPicPr>
            <a:picLocks noChangeAspect="1" noChangeArrowheads="1"/>
          </p:cNvPicPr>
          <p:nvPr/>
        </p:nvPicPr>
        <p:blipFill>
          <a:blip r:embed="rId2" cstate="print"/>
          <a:srcRect/>
          <a:stretch>
            <a:fillRect/>
          </a:stretch>
        </p:blipFill>
        <p:spPr bwMode="auto">
          <a:xfrm>
            <a:off x="1365446" y="1929631"/>
            <a:ext cx="6664129" cy="3829183"/>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304800" y="324535"/>
            <a:ext cx="8524875" cy="646331"/>
          </a:xfrm>
          <a:prstGeom prst="rect">
            <a:avLst/>
          </a:prstGeom>
        </p:spPr>
        <p:txBody>
          <a:bodyPr wrap="square">
            <a:spAutoFit/>
          </a:bodyPr>
          <a:lstStyle/>
          <a:p>
            <a:pPr algn="ctr"/>
            <a:r>
              <a:rPr lang="hi-IN" dirty="0"/>
              <a:t>सन १५०० में लिखित एक भागवत पुराण </a:t>
            </a:r>
            <a:r>
              <a:rPr lang="hi-IN" dirty="0" smtClean="0"/>
              <a:t>में</a:t>
            </a:r>
            <a:r>
              <a:rPr lang="en-IN" dirty="0" smtClean="0"/>
              <a:t> </a:t>
            </a:r>
            <a:r>
              <a:rPr lang="hi-IN" dirty="0" smtClean="0"/>
              <a:t>यशोदा </a:t>
            </a:r>
            <a:r>
              <a:rPr lang="hi-IN" dirty="0"/>
              <a:t>,कृष्ण को स्नान कराते </a:t>
            </a:r>
            <a:r>
              <a:rPr lang="hi-IN" dirty="0" smtClean="0"/>
              <a:t>हुए</a:t>
            </a:r>
            <a:endParaRPr lang="en-IN" dirty="0" smtClean="0"/>
          </a:p>
          <a:p>
            <a:pPr algn="ctr"/>
            <a:r>
              <a:rPr lang="en-IN" dirty="0">
                <a:solidFill>
                  <a:srgbClr val="FF0000"/>
                </a:solidFill>
              </a:rPr>
              <a:t>In a </a:t>
            </a:r>
            <a:r>
              <a:rPr lang="en-IN" dirty="0" err="1">
                <a:solidFill>
                  <a:srgbClr val="FF0000"/>
                </a:solidFill>
              </a:rPr>
              <a:t>Bhagavata</a:t>
            </a:r>
            <a:r>
              <a:rPr lang="en-IN" dirty="0">
                <a:solidFill>
                  <a:srgbClr val="FF0000"/>
                </a:solidFill>
              </a:rPr>
              <a:t> </a:t>
            </a:r>
            <a:r>
              <a:rPr lang="en-IN" dirty="0" err="1">
                <a:solidFill>
                  <a:srgbClr val="FF0000"/>
                </a:solidFill>
              </a:rPr>
              <a:t>Purana</a:t>
            </a:r>
            <a:r>
              <a:rPr lang="en-IN" dirty="0">
                <a:solidFill>
                  <a:srgbClr val="FF0000"/>
                </a:solidFill>
              </a:rPr>
              <a:t> written in </a:t>
            </a:r>
            <a:r>
              <a:rPr lang="en-IN" dirty="0" smtClean="0">
                <a:solidFill>
                  <a:srgbClr val="FF0000"/>
                </a:solidFill>
              </a:rPr>
              <a:t>1500 </a:t>
            </a:r>
            <a:r>
              <a:rPr lang="en-IN" dirty="0" err="1" smtClean="0">
                <a:solidFill>
                  <a:srgbClr val="FF0000"/>
                </a:solidFill>
              </a:rPr>
              <a:t>Yashoda</a:t>
            </a:r>
            <a:r>
              <a:rPr lang="en-IN" dirty="0" smtClean="0">
                <a:solidFill>
                  <a:srgbClr val="FF0000"/>
                </a:solidFill>
              </a:rPr>
              <a:t> </a:t>
            </a:r>
            <a:r>
              <a:rPr lang="en-IN" dirty="0">
                <a:solidFill>
                  <a:srgbClr val="FF0000"/>
                </a:solidFill>
              </a:rPr>
              <a:t>bathing Krishna</a:t>
            </a:r>
          </a:p>
        </p:txBody>
      </p:sp>
    </p:spTree>
    <p:extLst>
      <p:ext uri="{BB962C8B-B14F-4D97-AF65-F5344CB8AC3E}">
        <p14:creationId xmlns:p14="http://schemas.microsoft.com/office/powerpoint/2010/main" val="8914226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14600"/>
            <a:ext cx="8229600" cy="1143000"/>
          </a:xfrm>
        </p:spPr>
        <p:txBody>
          <a:bodyPr>
            <a:normAutofit fontScale="90000"/>
          </a:bodyPr>
          <a:lstStyle/>
          <a:p>
            <a:r>
              <a:rPr lang="hi-IN" sz="4800" dirty="0" smtClean="0"/>
              <a:t>किशनगढ़ शैली की विशेषताएं</a:t>
            </a:r>
            <a:r>
              <a:rPr lang="en-IN" sz="4800" dirty="0" smtClean="0"/>
              <a:t/>
            </a:r>
            <a:br>
              <a:rPr lang="en-IN" sz="4800" dirty="0" smtClean="0"/>
            </a:br>
            <a:r>
              <a:rPr lang="en-IN" sz="4800" dirty="0" smtClean="0">
                <a:solidFill>
                  <a:srgbClr val="FF0000"/>
                </a:solidFill>
              </a:rPr>
              <a:t> </a:t>
            </a:r>
            <a:endParaRPr lang="en-US" sz="4800" dirty="0">
              <a:solidFill>
                <a:srgbClr val="FF0000"/>
              </a:solidFill>
            </a:endParaRPr>
          </a:p>
        </p:txBody>
      </p:sp>
    </p:spTree>
    <p:extLst>
      <p:ext uri="{BB962C8B-B14F-4D97-AF65-F5344CB8AC3E}">
        <p14:creationId xmlns:p14="http://schemas.microsoft.com/office/powerpoint/2010/main" val="27099107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i-IN" sz="3600" dirty="0" smtClean="0"/>
              <a:t>प्रकृति चित्रण</a:t>
            </a:r>
            <a:r>
              <a:rPr lang="en-IN" sz="3600" dirty="0" smtClean="0"/>
              <a:t/>
            </a:r>
            <a:br>
              <a:rPr lang="en-IN" sz="3600" dirty="0" smtClean="0"/>
            </a:br>
            <a:r>
              <a:rPr lang="en-IN" sz="3600" dirty="0" smtClean="0">
                <a:solidFill>
                  <a:srgbClr val="FF0000"/>
                </a:solidFill>
              </a:rPr>
              <a:t> </a:t>
            </a:r>
            <a:r>
              <a:rPr lang="hi-IN" sz="3600" dirty="0" smtClean="0">
                <a:solidFill>
                  <a:srgbClr val="FF0000"/>
                </a:solidFill>
              </a:rPr>
              <a:t> </a:t>
            </a:r>
            <a:endParaRPr lang="en-US" sz="3600" dirty="0">
              <a:solidFill>
                <a:srgbClr val="FF0000"/>
              </a:solidFill>
            </a:endParaRPr>
          </a:p>
        </p:txBody>
      </p:sp>
      <p:pic>
        <p:nvPicPr>
          <p:cNvPr id="16386" name="Picture 2" descr="D:\INDIAN ART\rajpoot-rajasthani\Kishangarh\Krishna Dancing with Gopis   1820 A.D..jpg"/>
          <p:cNvPicPr>
            <a:picLocks noGrp="1" noChangeAspect="1" noChangeArrowheads="1"/>
          </p:cNvPicPr>
          <p:nvPr>
            <p:ph sz="half" idx="1"/>
          </p:nvPr>
        </p:nvPicPr>
        <p:blipFill>
          <a:blip r:embed="rId2" cstate="print"/>
          <a:srcRect/>
          <a:stretch>
            <a:fillRect/>
          </a:stretch>
        </p:blipFill>
        <p:spPr bwMode="auto">
          <a:xfrm>
            <a:off x="681124" y="1600200"/>
            <a:ext cx="3590751" cy="4525963"/>
          </a:xfrm>
          <a:prstGeom prst="rect">
            <a:avLst/>
          </a:prstGeom>
          <a:ln>
            <a:noFill/>
          </a:ln>
          <a:effectLst>
            <a:outerShdw blurRad="292100" dist="139700" dir="2700000" algn="tl" rotWithShape="0">
              <a:srgbClr val="333333">
                <a:alpha val="65000"/>
              </a:srgbClr>
            </a:outerShdw>
          </a:effectLst>
        </p:spPr>
      </p:pic>
      <p:pic>
        <p:nvPicPr>
          <p:cNvPr id="16387" name="Picture 3" descr="D:\INDIAN ART\rajpoot-rajasthani\Kishangarh\Raja Savant Singh and Bani Thani portrayed as Krishna and Radha.jpg"/>
          <p:cNvPicPr>
            <a:picLocks noGrp="1" noChangeAspect="1" noChangeArrowheads="1"/>
          </p:cNvPicPr>
          <p:nvPr>
            <p:ph sz="half" idx="2"/>
          </p:nvPr>
        </p:nvPicPr>
        <p:blipFill>
          <a:blip r:embed="rId3" cstate="print"/>
          <a:srcRect/>
          <a:stretch>
            <a:fillRect/>
          </a:stretch>
        </p:blipFill>
        <p:spPr bwMode="auto">
          <a:xfrm>
            <a:off x="5083413" y="1600200"/>
            <a:ext cx="3168174"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68762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INDIAN ART\rajpoot-rajasthani\Kishangarh\1735-1748 A.D.jpg"/>
          <p:cNvPicPr>
            <a:picLocks noChangeAspect="1" noChangeArrowheads="1"/>
          </p:cNvPicPr>
          <p:nvPr/>
        </p:nvPicPr>
        <p:blipFill>
          <a:blip r:embed="rId2" cstate="print"/>
          <a:srcRect/>
          <a:stretch>
            <a:fillRect/>
          </a:stretch>
        </p:blipFill>
        <p:spPr bwMode="auto">
          <a:xfrm>
            <a:off x="2286000" y="304800"/>
            <a:ext cx="4584912" cy="6019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61990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fontScale="90000"/>
          </a:bodyPr>
          <a:lstStyle/>
          <a:p>
            <a:r>
              <a:rPr lang="hi-IN" dirty="0" smtClean="0"/>
              <a:t>रंग विधान</a:t>
            </a:r>
            <a:r>
              <a:rPr lang="en-IN" dirty="0" smtClean="0"/>
              <a:t> </a:t>
            </a:r>
            <a:r>
              <a:rPr lang="en-IN" sz="4000" dirty="0" smtClean="0">
                <a:solidFill>
                  <a:srgbClr val="FF0000"/>
                </a:solidFill>
              </a:rPr>
              <a:t> </a:t>
            </a:r>
            <a:r>
              <a:rPr lang="en-US" dirty="0" smtClean="0"/>
              <a:t/>
            </a:r>
            <a:br>
              <a:rPr lang="en-US" dirty="0" smtClean="0"/>
            </a:br>
            <a:r>
              <a:rPr lang="en-US" dirty="0" smtClean="0"/>
              <a:t> </a:t>
            </a:r>
            <a:r>
              <a:rPr lang="hi-IN" sz="2200" dirty="0" smtClean="0"/>
              <a:t>मिश्रित व अमिश्रित चमकदार दोनों प्रकार के रंगों का प्रयोग हुआ है.</a:t>
            </a:r>
            <a:endParaRPr lang="en-US" sz="1400" dirty="0"/>
          </a:p>
        </p:txBody>
      </p:sp>
      <p:pic>
        <p:nvPicPr>
          <p:cNvPr id="3" name="Picture 2" descr="D:\INDIAN ART\rajpoot-rajasthani\Kishangarh\1735-1748 A.D.jpg"/>
          <p:cNvPicPr>
            <a:picLocks noChangeAspect="1" noChangeArrowheads="1"/>
          </p:cNvPicPr>
          <p:nvPr/>
        </p:nvPicPr>
        <p:blipFill>
          <a:blip r:embed="rId2" cstate="print"/>
          <a:srcRect/>
          <a:stretch>
            <a:fillRect/>
          </a:stretch>
        </p:blipFill>
        <p:spPr bwMode="auto">
          <a:xfrm>
            <a:off x="2772857" y="1447800"/>
            <a:ext cx="3598285" cy="47244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04800" y="6217920"/>
            <a:ext cx="8763000" cy="646331"/>
          </a:xfrm>
          <a:prstGeom prst="rect">
            <a:avLst/>
          </a:prstGeom>
        </p:spPr>
        <p:txBody>
          <a:bodyPr wrap="square">
            <a:spAutoFit/>
          </a:bodyPr>
          <a:lstStyle/>
          <a:p>
            <a:pPr algn="ctr"/>
            <a:r>
              <a:rPr lang="en-IN" dirty="0" smtClean="0">
                <a:solidFill>
                  <a:srgbClr val="FF0000"/>
                </a:solidFill>
              </a:rPr>
              <a:t> </a:t>
            </a:r>
            <a:endParaRPr lang="en-US" dirty="0">
              <a:solidFill>
                <a:srgbClr val="FF0000"/>
              </a:solidFill>
            </a:endParaRPr>
          </a:p>
          <a:p>
            <a:pPr algn="ctr"/>
            <a:r>
              <a:rPr lang="en-US" dirty="0">
                <a:solidFill>
                  <a:srgbClr val="FF0000"/>
                </a:solidFill>
              </a:rPr>
              <a:t> </a:t>
            </a:r>
            <a:endParaRPr lang="en-IN" dirty="0">
              <a:solidFill>
                <a:srgbClr val="FF0000"/>
              </a:solidFill>
            </a:endParaRPr>
          </a:p>
        </p:txBody>
      </p:sp>
    </p:spTree>
    <p:extLst>
      <p:ext uri="{BB962C8B-B14F-4D97-AF65-F5344CB8AC3E}">
        <p14:creationId xmlns:p14="http://schemas.microsoft.com/office/powerpoint/2010/main" val="29035476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विषय</a:t>
            </a:r>
            <a:r>
              <a:rPr lang="en-IN" dirty="0" smtClean="0"/>
              <a:t> </a:t>
            </a:r>
            <a:r>
              <a:rPr lang="en-IN" sz="4000" dirty="0" smtClean="0">
                <a:solidFill>
                  <a:srgbClr val="FF0000"/>
                </a:solidFill>
              </a:rPr>
              <a:t> </a:t>
            </a:r>
            <a:endParaRPr lang="en-US" dirty="0"/>
          </a:p>
        </p:txBody>
      </p:sp>
      <p:sp>
        <p:nvSpPr>
          <p:cNvPr id="3" name="Text Placeholder 2"/>
          <p:cNvSpPr>
            <a:spLocks noGrp="1"/>
          </p:cNvSpPr>
          <p:nvPr>
            <p:ph type="body" idx="1"/>
          </p:nvPr>
        </p:nvSpPr>
        <p:spPr/>
        <p:txBody>
          <a:bodyPr/>
          <a:lstStyle/>
          <a:p>
            <a:pPr algn="ctr"/>
            <a:r>
              <a:rPr lang="hi-IN" dirty="0" smtClean="0"/>
              <a:t>राधा कृष्ण </a:t>
            </a:r>
            <a:endParaRPr lang="en-US" dirty="0"/>
          </a:p>
        </p:txBody>
      </p:sp>
      <p:sp>
        <p:nvSpPr>
          <p:cNvPr id="5" name="Text Placeholder 4"/>
          <p:cNvSpPr>
            <a:spLocks noGrp="1"/>
          </p:cNvSpPr>
          <p:nvPr>
            <p:ph type="body" sz="quarter" idx="3"/>
          </p:nvPr>
        </p:nvSpPr>
        <p:spPr/>
        <p:txBody>
          <a:bodyPr/>
          <a:lstStyle/>
          <a:p>
            <a:pPr algn="ctr"/>
            <a:r>
              <a:rPr lang="hi-IN" dirty="0" smtClean="0"/>
              <a:t>राधा कृष्ण </a:t>
            </a:r>
            <a:endParaRPr lang="en-US" dirty="0"/>
          </a:p>
        </p:txBody>
      </p:sp>
      <p:pic>
        <p:nvPicPr>
          <p:cNvPr id="18434" name="Picture 2" descr="D:\INDIAN ART\rajpoot-rajasthani\Kishangarh\ca8043a9a26659cc3dfce33a54eab3ee.jpg"/>
          <p:cNvPicPr>
            <a:picLocks noGrp="1" noChangeAspect="1" noChangeArrowheads="1"/>
          </p:cNvPicPr>
          <p:nvPr>
            <p:ph sz="half" idx="2"/>
          </p:nvPr>
        </p:nvPicPr>
        <p:blipFill>
          <a:blip r:embed="rId2" cstate="print"/>
          <a:srcRect/>
          <a:stretch>
            <a:fillRect/>
          </a:stretch>
        </p:blipFill>
        <p:spPr bwMode="auto">
          <a:xfrm>
            <a:off x="1039987" y="2174875"/>
            <a:ext cx="2874614" cy="3951288"/>
          </a:xfrm>
          <a:prstGeom prst="rect">
            <a:avLst/>
          </a:prstGeom>
          <a:ln>
            <a:noFill/>
          </a:ln>
          <a:effectLst>
            <a:outerShdw blurRad="292100" dist="139700" dir="2700000" algn="tl" rotWithShape="0">
              <a:srgbClr val="333333">
                <a:alpha val="65000"/>
              </a:srgbClr>
            </a:outerShdw>
          </a:effectLst>
        </p:spPr>
      </p:pic>
      <p:pic>
        <p:nvPicPr>
          <p:cNvPr id="18436" name="Picture 4" descr="D:\INDIAN ART\rajpoot-rajasthani\Kishangarh\Krsna Plays Holi with the Gopis.jpg"/>
          <p:cNvPicPr>
            <a:picLocks noGrp="1" noChangeAspect="1" noChangeArrowheads="1"/>
          </p:cNvPicPr>
          <p:nvPr>
            <p:ph sz="quarter" idx="4"/>
          </p:nvPr>
        </p:nvPicPr>
        <p:blipFill>
          <a:blip r:embed="rId3" cstate="print"/>
          <a:srcRect/>
          <a:stretch>
            <a:fillRect/>
          </a:stretch>
        </p:blipFill>
        <p:spPr bwMode="auto">
          <a:xfrm>
            <a:off x="5022282" y="2174875"/>
            <a:ext cx="3287261" cy="3951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40093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2.bp.blogspot.com/-JpPouUOV6Ms/TaUYYfBUpEI/AAAAAAAAKTg/E6isa1tDTNY/s400/Radha+Krishna%252C+small.jpg"/>
          <p:cNvPicPr>
            <a:picLocks noChangeAspect="1" noChangeArrowheads="1"/>
          </p:cNvPicPr>
          <p:nvPr/>
        </p:nvPicPr>
        <p:blipFill>
          <a:blip r:embed="rId2" cstate="print"/>
          <a:srcRect/>
          <a:stretch>
            <a:fillRect/>
          </a:stretch>
        </p:blipFill>
        <p:spPr bwMode="auto">
          <a:xfrm>
            <a:off x="2286000" y="838200"/>
            <a:ext cx="4572000" cy="5080000"/>
          </a:xfrm>
          <a:prstGeom prst="rect">
            <a:avLst/>
          </a:prstGeom>
          <a:noFill/>
        </p:spPr>
      </p:pic>
    </p:spTree>
    <p:extLst>
      <p:ext uri="{BB962C8B-B14F-4D97-AF65-F5344CB8AC3E}">
        <p14:creationId xmlns:p14="http://schemas.microsoft.com/office/powerpoint/2010/main" val="8621290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INDIAN ART\rajpoot-rajasthani\Kishangarh\Plate 1 - Courtly Paradise    1735-1748 A.D..jpg"/>
          <p:cNvPicPr>
            <a:picLocks noChangeAspect="1" noChangeArrowheads="1"/>
          </p:cNvPicPr>
          <p:nvPr/>
        </p:nvPicPr>
        <p:blipFill>
          <a:blip r:embed="rId2" cstate="print"/>
          <a:srcRect/>
          <a:stretch>
            <a:fillRect/>
          </a:stretch>
        </p:blipFill>
        <p:spPr bwMode="auto">
          <a:xfrm>
            <a:off x="2554248" y="381000"/>
            <a:ext cx="4576053" cy="6019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80569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Kishangarh painting"/>
          <p:cNvPicPr>
            <a:picLocks noChangeAspect="1" noChangeArrowheads="1"/>
          </p:cNvPicPr>
          <p:nvPr/>
        </p:nvPicPr>
        <p:blipFill>
          <a:blip r:embed="rId2" cstate="print"/>
          <a:srcRect/>
          <a:stretch>
            <a:fillRect/>
          </a:stretch>
        </p:blipFill>
        <p:spPr bwMode="auto">
          <a:xfrm>
            <a:off x="2362200" y="381000"/>
            <a:ext cx="4279392" cy="594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68082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27650" name="Picture 2" descr="D:\INDIAN ART\rajpoot-rajasthani\Kishangarh\Plate 2 - Sanjhi Lila    1735-1748 A.D.jpg"/>
          <p:cNvPicPr>
            <a:picLocks noGrp="1" noChangeAspect="1" noChangeArrowheads="1"/>
          </p:cNvPicPr>
          <p:nvPr>
            <p:ph idx="1"/>
          </p:nvPr>
        </p:nvPicPr>
        <p:blipFill>
          <a:blip r:embed="rId2" cstate="print"/>
          <a:srcRect/>
          <a:stretch>
            <a:fillRect/>
          </a:stretch>
        </p:blipFill>
        <p:spPr bwMode="auto">
          <a:xfrm>
            <a:off x="1828800" y="1066800"/>
            <a:ext cx="5809965"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31906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नोका विहार</a:t>
            </a:r>
            <a:r>
              <a:rPr lang="en-IN" dirty="0" smtClean="0"/>
              <a:t> </a:t>
            </a:r>
            <a:endParaRPr lang="en-US" dirty="0">
              <a:solidFill>
                <a:srgbClr val="FF0000"/>
              </a:solidFill>
            </a:endParaRPr>
          </a:p>
        </p:txBody>
      </p:sp>
      <p:pic>
        <p:nvPicPr>
          <p:cNvPr id="3" name="Picture 2" descr="D:\INDIAN ART\rajpoot-rajasthani\Kishangarh\1735-1748 A.D - Copy.jpg"/>
          <p:cNvPicPr>
            <a:picLocks noChangeAspect="1" noChangeArrowheads="1"/>
          </p:cNvPicPr>
          <p:nvPr/>
        </p:nvPicPr>
        <p:blipFill>
          <a:blip r:embed="rId2" cstate="print"/>
          <a:srcRect/>
          <a:stretch>
            <a:fillRect/>
          </a:stretch>
        </p:blipFill>
        <p:spPr bwMode="auto">
          <a:xfrm>
            <a:off x="2743200" y="1600200"/>
            <a:ext cx="3639700" cy="4525963"/>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212140" y="6270109"/>
            <a:ext cx="900696" cy="369332"/>
          </a:xfrm>
          <a:prstGeom prst="rect">
            <a:avLst/>
          </a:prstGeom>
        </p:spPr>
        <p:txBody>
          <a:bodyPr wrap="none">
            <a:spAutoFit/>
          </a:bodyPr>
          <a:lstStyle/>
          <a:p>
            <a:r>
              <a:rPr lang="en-IN" dirty="0">
                <a:solidFill>
                  <a:srgbClr val="FF0000"/>
                </a:solidFill>
              </a:rPr>
              <a:t>Boating</a:t>
            </a:r>
            <a:endParaRPr lang="en-IN" dirty="0"/>
          </a:p>
        </p:txBody>
      </p:sp>
    </p:spTree>
    <p:extLst>
      <p:ext uri="{BB962C8B-B14F-4D97-AF65-F5344CB8AC3E}">
        <p14:creationId xmlns:p14="http://schemas.microsoft.com/office/powerpoint/2010/main" val="2026583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306" y="1476555"/>
            <a:ext cx="8572347" cy="1569660"/>
          </a:xfrm>
          <a:prstGeom prst="rect">
            <a:avLst/>
          </a:prstGeom>
        </p:spPr>
        <p:txBody>
          <a:bodyPr wrap="none">
            <a:spAutoFit/>
          </a:bodyPr>
          <a:lstStyle/>
          <a:p>
            <a:pPr algn="ctr"/>
            <a:r>
              <a:rPr lang="hi-IN" sz="4800" dirty="0">
                <a:solidFill>
                  <a:prstClr val="black"/>
                </a:solidFill>
              </a:rPr>
              <a:t>मेवाड़ शैली की </a:t>
            </a:r>
            <a:r>
              <a:rPr lang="hi-IN" sz="4800" dirty="0" smtClean="0">
                <a:solidFill>
                  <a:prstClr val="black"/>
                </a:solidFill>
              </a:rPr>
              <a:t>विशेषताएं</a:t>
            </a:r>
            <a:endParaRPr lang="en-IN" sz="4800" dirty="0" smtClean="0">
              <a:solidFill>
                <a:prstClr val="black"/>
              </a:solidFill>
            </a:endParaRPr>
          </a:p>
          <a:p>
            <a:pPr algn="ctr"/>
            <a:r>
              <a:rPr lang="en-IN" sz="4800" dirty="0" smtClean="0">
                <a:solidFill>
                  <a:srgbClr val="FF0000"/>
                </a:solidFill>
              </a:rPr>
              <a:t>Characteristics </a:t>
            </a:r>
            <a:r>
              <a:rPr lang="en-IN" sz="4800" dirty="0">
                <a:solidFill>
                  <a:srgbClr val="FF0000"/>
                </a:solidFill>
              </a:rPr>
              <a:t>of Mewar School </a:t>
            </a:r>
            <a:r>
              <a:rPr lang="hi-IN" sz="4800" dirty="0" smtClean="0">
                <a:solidFill>
                  <a:srgbClr val="FF0000"/>
                </a:solidFill>
              </a:rPr>
              <a:t> </a:t>
            </a:r>
            <a:endParaRPr lang="en-US" sz="4800" dirty="0">
              <a:solidFill>
                <a:srgbClr val="FF0000"/>
              </a:solidFill>
            </a:endParaRPr>
          </a:p>
        </p:txBody>
      </p:sp>
    </p:spTree>
    <p:extLst>
      <p:ext uri="{BB962C8B-B14F-4D97-AF65-F5344CB8AC3E}">
        <p14:creationId xmlns:p14="http://schemas.microsoft.com/office/powerpoint/2010/main" val="21703808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upload.wikimedia.org/wikipedia/commons/thumb/b/b3/Savant_Singh_%28Reigned_1748-1757%29_and_Bani_Thani_in_the_Guise_of_Krishna_and_Radha_Cruising_on_Lake_Gundalao_LACMA_AC1999.264.1_%283_of_3%29.jpg/1024px-Savant_Singh_%28Reigned_1748-1757%29_and_Bani_Thani_in_the_Guise_of_Krishna_and_Radha_Cruising_on_Lake_Gundalao_LACMA_AC1999.264.1_%283_of_3%29.jpg"/>
          <p:cNvPicPr>
            <a:picLocks noChangeAspect="1" noChangeArrowheads="1"/>
          </p:cNvPicPr>
          <p:nvPr/>
        </p:nvPicPr>
        <p:blipFill>
          <a:blip r:embed="rId2" cstate="print"/>
          <a:srcRect/>
          <a:stretch>
            <a:fillRect/>
          </a:stretch>
        </p:blipFill>
        <p:spPr bwMode="auto">
          <a:xfrm>
            <a:off x="685800" y="762000"/>
            <a:ext cx="7827617" cy="4922838"/>
          </a:xfrm>
          <a:prstGeom prst="rect">
            <a:avLst/>
          </a:prstGeom>
          <a:noFill/>
        </p:spPr>
      </p:pic>
    </p:spTree>
    <p:extLst>
      <p:ext uri="{BB962C8B-B14F-4D97-AF65-F5344CB8AC3E}">
        <p14:creationId xmlns:p14="http://schemas.microsoft.com/office/powerpoint/2010/main" val="26786747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रामायण</a:t>
            </a:r>
            <a:r>
              <a:rPr lang="en-IN" dirty="0" smtClean="0"/>
              <a:t> </a:t>
            </a:r>
            <a:endParaRPr lang="en-US" sz="4000" dirty="0">
              <a:solidFill>
                <a:srgbClr val="FF0000"/>
              </a:solidFill>
            </a:endParaRPr>
          </a:p>
        </p:txBody>
      </p:sp>
      <p:pic>
        <p:nvPicPr>
          <p:cNvPr id="3" name="Picture 3" descr="D:\INDIAN ART\rajpoot-rajasthani\Kishangarh\1750-75.jpg"/>
          <p:cNvPicPr>
            <a:picLocks noChangeAspect="1" noChangeArrowheads="1"/>
          </p:cNvPicPr>
          <p:nvPr/>
        </p:nvPicPr>
        <p:blipFill>
          <a:blip r:embed="rId2" cstate="print"/>
          <a:srcRect/>
          <a:stretch>
            <a:fillRect/>
          </a:stretch>
        </p:blipFill>
        <p:spPr bwMode="auto">
          <a:xfrm>
            <a:off x="1447800" y="1371600"/>
            <a:ext cx="6324600" cy="52932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34942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3.bp.blogspot.com/_IFpg2m9UrgY/SeeWKB5ZzrI/AAAAAAAAEbY/E4kDb-yfcS0/s1600/kishnagarh_painting3.PNG"/>
          <p:cNvPicPr>
            <a:picLocks noChangeAspect="1" noChangeArrowheads="1"/>
          </p:cNvPicPr>
          <p:nvPr/>
        </p:nvPicPr>
        <p:blipFill>
          <a:blip r:embed="rId2" cstate="print"/>
          <a:srcRect/>
          <a:stretch>
            <a:fillRect/>
          </a:stretch>
        </p:blipFill>
        <p:spPr bwMode="auto">
          <a:xfrm>
            <a:off x="914400" y="914400"/>
            <a:ext cx="6905625" cy="4676776"/>
          </a:xfrm>
          <a:prstGeom prst="rect">
            <a:avLst/>
          </a:prstGeom>
          <a:noFill/>
        </p:spPr>
      </p:pic>
    </p:spTree>
    <p:extLst>
      <p:ext uri="{BB962C8B-B14F-4D97-AF65-F5344CB8AC3E}">
        <p14:creationId xmlns:p14="http://schemas.microsoft.com/office/powerpoint/2010/main" val="25847027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रेखा</a:t>
            </a:r>
            <a:r>
              <a:rPr lang="en-IN" dirty="0" smtClean="0"/>
              <a:t> </a:t>
            </a:r>
            <a:r>
              <a:rPr lang="hi-IN" dirty="0" smtClean="0"/>
              <a:t> </a:t>
            </a:r>
            <a:endParaRPr lang="en-US" dirty="0"/>
          </a:p>
        </p:txBody>
      </p:sp>
      <p:pic>
        <p:nvPicPr>
          <p:cNvPr id="20482" name="Picture 2" descr="D:\INDIAN ART\rajpoot-rajasthani\Kishangarh\1750-75.jpg"/>
          <p:cNvPicPr>
            <a:picLocks noGrp="1" noChangeAspect="1" noChangeArrowheads="1"/>
          </p:cNvPicPr>
          <p:nvPr>
            <p:ph idx="1"/>
          </p:nvPr>
        </p:nvPicPr>
        <p:blipFill>
          <a:blip r:embed="rId2" cstate="print"/>
          <a:srcRect/>
          <a:stretch>
            <a:fillRect/>
          </a:stretch>
        </p:blipFill>
        <p:spPr bwMode="auto">
          <a:xfrm>
            <a:off x="1295400" y="1295400"/>
            <a:ext cx="6513930" cy="54516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43048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a:t>रात्रि चित्रण </a:t>
            </a:r>
            <a:endParaRPr lang="en-US" dirty="0">
              <a:solidFill>
                <a:srgbClr val="FF0000"/>
              </a:solidFill>
            </a:endParaRPr>
          </a:p>
        </p:txBody>
      </p:sp>
      <p:pic>
        <p:nvPicPr>
          <p:cNvPr id="21506" name="Picture 2" descr="D:\INDIAN ART\rajpoot-rajasthani\Kishangarh\nitelamp 1742.jpg"/>
          <p:cNvPicPr>
            <a:picLocks noGrp="1" noChangeAspect="1" noChangeArrowheads="1"/>
          </p:cNvPicPr>
          <p:nvPr>
            <p:ph idx="1"/>
          </p:nvPr>
        </p:nvPicPr>
        <p:blipFill>
          <a:blip r:embed="rId2" cstate="print"/>
          <a:srcRect/>
          <a:stretch>
            <a:fillRect/>
          </a:stretch>
        </p:blipFill>
        <p:spPr bwMode="auto">
          <a:xfrm>
            <a:off x="838618" y="1646237"/>
            <a:ext cx="7466763"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08262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mage result"/>
          <p:cNvPicPr>
            <a:picLocks noChangeAspect="1" noChangeArrowheads="1"/>
          </p:cNvPicPr>
          <p:nvPr/>
        </p:nvPicPr>
        <p:blipFill>
          <a:blip r:embed="rId2" cstate="print"/>
          <a:srcRect/>
          <a:stretch>
            <a:fillRect/>
          </a:stretch>
        </p:blipFill>
        <p:spPr bwMode="auto">
          <a:xfrm>
            <a:off x="685800" y="218516"/>
            <a:ext cx="7869416" cy="6334684"/>
          </a:xfrm>
          <a:prstGeom prst="rect">
            <a:avLst/>
          </a:prstGeom>
          <a:noFill/>
        </p:spPr>
      </p:pic>
    </p:spTree>
    <p:extLst>
      <p:ext uri="{BB962C8B-B14F-4D97-AF65-F5344CB8AC3E}">
        <p14:creationId xmlns:p14="http://schemas.microsoft.com/office/powerpoint/2010/main" val="40126699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INDIAN ART\rajpoot-rajasthani\Kishangarh\img_4b.jpg"/>
          <p:cNvPicPr>
            <a:picLocks noChangeAspect="1" noChangeArrowheads="1"/>
          </p:cNvPicPr>
          <p:nvPr/>
        </p:nvPicPr>
        <p:blipFill>
          <a:blip r:embed="rId2" cstate="print"/>
          <a:srcRect/>
          <a:stretch>
            <a:fillRect/>
          </a:stretch>
        </p:blipFill>
        <p:spPr bwMode="auto">
          <a:xfrm>
            <a:off x="2438400" y="381000"/>
            <a:ext cx="4482548" cy="6248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94723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arekrsna.com/sun/features/01-12/miniatures109.jpg"/>
          <p:cNvPicPr>
            <a:picLocks noChangeAspect="1" noChangeArrowheads="1"/>
          </p:cNvPicPr>
          <p:nvPr/>
        </p:nvPicPr>
        <p:blipFill>
          <a:blip r:embed="rId2" cstate="print"/>
          <a:srcRect/>
          <a:stretch>
            <a:fillRect/>
          </a:stretch>
        </p:blipFill>
        <p:spPr bwMode="auto">
          <a:xfrm>
            <a:off x="2209800" y="609600"/>
            <a:ext cx="4644948" cy="5638800"/>
          </a:xfrm>
          <a:prstGeom prst="rect">
            <a:avLst/>
          </a:prstGeom>
          <a:noFill/>
        </p:spPr>
      </p:pic>
    </p:spTree>
    <p:extLst>
      <p:ext uri="{BB962C8B-B14F-4D97-AF65-F5344CB8AC3E}">
        <p14:creationId xmlns:p14="http://schemas.microsoft.com/office/powerpoint/2010/main" val="36609334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726" y="1295400"/>
            <a:ext cx="8458200" cy="2677656"/>
          </a:xfrm>
          <a:prstGeom prst="rect">
            <a:avLst/>
          </a:prstGeom>
        </p:spPr>
        <p:txBody>
          <a:bodyPr wrap="square">
            <a:spAutoFit/>
          </a:bodyPr>
          <a:lstStyle/>
          <a:p>
            <a:r>
              <a:rPr lang="hi-IN" sz="2400" dirty="0" smtClean="0"/>
              <a:t>इस शैली के चेहरे लम्बे, कद लम्बा तथा नाक नुकीली रहती है। नारी नवयौवना, लज्जा से झुका पतली व लम्बी है। धनुषाकार भ्रू-रेखा, खंजन के सदृश नयन तथा गौरवर्ण है। अधर पतले व हिगुली रंग के हैं। हाथ मेहंदी से रचे तथा महावर से रचे पैर है। नाक में मोती से युक्त नथ पहने, उच्च वक्ष स्थल पर पारदर्शी छपी चुन्नी पहने रुप यौवना सौदर्य की पराकाष्ठा है। </a:t>
            </a:r>
            <a:endParaRPr lang="en-IN" sz="2400" dirty="0" smtClean="0"/>
          </a:p>
          <a:p>
            <a:r>
              <a:rPr lang="en-IN" sz="2400" dirty="0" smtClean="0"/>
              <a:t> </a:t>
            </a:r>
            <a:endParaRPr lang="en-US" sz="2400" dirty="0">
              <a:solidFill>
                <a:srgbClr val="FF0000"/>
              </a:solidFill>
            </a:endParaRPr>
          </a:p>
        </p:txBody>
      </p:sp>
      <p:sp>
        <p:nvSpPr>
          <p:cNvPr id="3" name="Rectangle 2"/>
          <p:cNvSpPr/>
          <p:nvPr/>
        </p:nvSpPr>
        <p:spPr>
          <a:xfrm>
            <a:off x="3090064" y="381000"/>
            <a:ext cx="2991524" cy="769441"/>
          </a:xfrm>
          <a:prstGeom prst="rect">
            <a:avLst/>
          </a:prstGeom>
        </p:spPr>
        <p:txBody>
          <a:bodyPr wrap="none">
            <a:spAutoFit/>
          </a:bodyPr>
          <a:lstStyle/>
          <a:p>
            <a:pPr algn="ctr"/>
            <a:r>
              <a:rPr lang="hi-IN" sz="4400" dirty="0" smtClean="0"/>
              <a:t>नारी चित्रण</a:t>
            </a:r>
            <a:r>
              <a:rPr lang="en-IN" sz="4400" dirty="0" smtClean="0"/>
              <a:t> </a:t>
            </a:r>
            <a:r>
              <a:rPr lang="en-IN" sz="3600" dirty="0" smtClean="0">
                <a:solidFill>
                  <a:srgbClr val="FF0000"/>
                </a:solidFill>
              </a:rPr>
              <a:t> </a:t>
            </a:r>
            <a:endParaRPr lang="en-US" sz="4400" dirty="0">
              <a:solidFill>
                <a:srgbClr val="FF0000"/>
              </a:solidFill>
            </a:endParaRPr>
          </a:p>
        </p:txBody>
      </p:sp>
    </p:spTree>
    <p:extLst>
      <p:ext uri="{BB962C8B-B14F-4D97-AF65-F5344CB8AC3E}">
        <p14:creationId xmlns:p14="http://schemas.microsoft.com/office/powerpoint/2010/main" val="274513130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बनी-ठनी </a:t>
            </a:r>
            <a:r>
              <a:rPr lang="en-IN" dirty="0" smtClean="0">
                <a:solidFill>
                  <a:srgbClr val="FF0000"/>
                </a:solidFill>
              </a:rPr>
              <a:t> </a:t>
            </a:r>
            <a:endParaRPr lang="en-US" dirty="0">
              <a:solidFill>
                <a:srgbClr val="FF0000"/>
              </a:solidFill>
            </a:endParaRPr>
          </a:p>
        </p:txBody>
      </p:sp>
      <p:pic>
        <p:nvPicPr>
          <p:cNvPr id="23554" name="Picture 2" descr="D:\INDIAN ART\rajpoot-rajasthani\Kishangarh\052L12222_6FNVM.jpg"/>
          <p:cNvPicPr>
            <a:picLocks noGrp="1" noChangeAspect="1" noChangeArrowheads="1"/>
          </p:cNvPicPr>
          <p:nvPr>
            <p:ph idx="1"/>
          </p:nvPr>
        </p:nvPicPr>
        <p:blipFill>
          <a:blip r:embed="rId2" cstate="print"/>
          <a:srcRect/>
          <a:stretch>
            <a:fillRect/>
          </a:stretch>
        </p:blipFill>
        <p:spPr bwMode="auto">
          <a:xfrm>
            <a:off x="304800" y="1371600"/>
            <a:ext cx="3593364" cy="50292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038600" y="1524000"/>
            <a:ext cx="4572000" cy="2616101"/>
          </a:xfrm>
          <a:prstGeom prst="rect">
            <a:avLst/>
          </a:prstGeom>
        </p:spPr>
        <p:txBody>
          <a:bodyPr wrap="square">
            <a:spAutoFit/>
          </a:bodyPr>
          <a:lstStyle/>
          <a:p>
            <a:r>
              <a:rPr lang="hi-IN" sz="2800" dirty="0" smtClean="0"/>
              <a:t>बनी-ठनी एक अत्यंत सुंदर दासी व गायिका थी</a:t>
            </a:r>
            <a:r>
              <a:rPr lang="en-US" sz="2800" dirty="0" smtClean="0"/>
              <a:t>,</a:t>
            </a:r>
            <a:r>
              <a:rPr lang="hi-IN" sz="2800" dirty="0" smtClean="0"/>
              <a:t> जिसे नागरीदास की सोतेली माता ने 1727 ई. मे दिल्ली से खरीदा था जब वह 10 वर्ष की थी.</a:t>
            </a:r>
            <a:endParaRPr lang="en-IN" sz="2800" dirty="0" smtClean="0"/>
          </a:p>
          <a:p>
            <a:r>
              <a:rPr lang="en-US" sz="2400" dirty="0" smtClean="0">
                <a:solidFill>
                  <a:srgbClr val="FF0000"/>
                </a:solidFill>
              </a:rPr>
              <a:t> </a:t>
            </a:r>
            <a:endParaRPr lang="en-US" sz="2400" dirty="0">
              <a:solidFill>
                <a:srgbClr val="FF0000"/>
              </a:solidFill>
            </a:endParaRPr>
          </a:p>
        </p:txBody>
      </p:sp>
    </p:spTree>
    <p:extLst>
      <p:ext uri="{BB962C8B-B14F-4D97-AF65-F5344CB8AC3E}">
        <p14:creationId xmlns:p14="http://schemas.microsoft.com/office/powerpoint/2010/main" val="171467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2400" dirty="0" smtClean="0"/>
              <a:t>प्रकृति को अलंकारिक रूप में चित्रित किया है </a:t>
            </a:r>
            <a:r>
              <a:rPr lang="en-US" sz="3200" dirty="0" smtClean="0"/>
              <a:t/>
            </a:r>
            <a:br>
              <a:rPr lang="en-US" sz="3200" dirty="0" smtClean="0"/>
            </a:br>
            <a:r>
              <a:rPr lang="en-US" sz="3200" dirty="0" smtClean="0">
                <a:solidFill>
                  <a:srgbClr val="FF0000"/>
                </a:solidFill>
              </a:rPr>
              <a:t>Ornamental depiction of Nature</a:t>
            </a:r>
            <a:endParaRPr lang="en-US" sz="3200" dirty="0">
              <a:solidFill>
                <a:srgbClr val="FF0000"/>
              </a:solidFill>
            </a:endParaRPr>
          </a:p>
        </p:txBody>
      </p:sp>
      <p:pic>
        <p:nvPicPr>
          <p:cNvPr id="4" name="Picture 2" descr="D:\INDIAN ART\rajpoot-rajasthani\mewar\1.JPG"/>
          <p:cNvPicPr>
            <a:picLocks noGrp="1" noChangeAspect="1" noChangeArrowheads="1"/>
          </p:cNvPicPr>
          <p:nvPr>
            <p:ph idx="1"/>
          </p:nvPr>
        </p:nvPicPr>
        <p:blipFill>
          <a:blip r:embed="rId2" cstate="print"/>
          <a:srcRect/>
          <a:stretch>
            <a:fillRect/>
          </a:stretch>
        </p:blipFill>
        <p:spPr bwMode="auto">
          <a:xfrm>
            <a:off x="2784992" y="1578634"/>
            <a:ext cx="3005397" cy="4456982"/>
          </a:xfrm>
          <a:prstGeom prst="rect">
            <a:avLst/>
          </a:prstGeom>
          <a:noFill/>
        </p:spPr>
      </p:pic>
    </p:spTree>
    <p:extLst>
      <p:ext uri="{BB962C8B-B14F-4D97-AF65-F5344CB8AC3E}">
        <p14:creationId xmlns:p14="http://schemas.microsoft.com/office/powerpoint/2010/main" val="277413806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INDIAN ART\rajpoot-rajasthani\Kishangarh\Nihâl_Chand_001 (3).jpg"/>
          <p:cNvPicPr>
            <a:picLocks noChangeAspect="1" noChangeArrowheads="1"/>
          </p:cNvPicPr>
          <p:nvPr/>
        </p:nvPicPr>
        <p:blipFill>
          <a:blip r:embed="rId2" cstate="print"/>
          <a:srcRect/>
          <a:stretch>
            <a:fillRect/>
          </a:stretch>
        </p:blipFill>
        <p:spPr bwMode="auto">
          <a:xfrm>
            <a:off x="533400" y="734020"/>
            <a:ext cx="7998195" cy="55143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22433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पुरुषाकृति </a:t>
            </a:r>
            <a:endParaRPr lang="en-US" dirty="0">
              <a:solidFill>
                <a:srgbClr val="FF0000"/>
              </a:solidFill>
            </a:endParaRPr>
          </a:p>
        </p:txBody>
      </p:sp>
      <p:pic>
        <p:nvPicPr>
          <p:cNvPr id="25604" name="Picture 4" descr="D:\INDIAN ART\rajpoot-rajasthani\Kishangarh\ca8043a9a26659cc3dfce33a54eab3ee.jpg"/>
          <p:cNvPicPr>
            <a:picLocks noChangeAspect="1" noChangeArrowheads="1"/>
          </p:cNvPicPr>
          <p:nvPr/>
        </p:nvPicPr>
        <p:blipFill>
          <a:blip r:embed="rId2" cstate="print"/>
          <a:srcRect/>
          <a:stretch>
            <a:fillRect/>
          </a:stretch>
        </p:blipFill>
        <p:spPr bwMode="auto">
          <a:xfrm>
            <a:off x="5029200" y="1447800"/>
            <a:ext cx="3658810" cy="5029200"/>
          </a:xfrm>
          <a:prstGeom prst="rect">
            <a:avLst/>
          </a:prstGeom>
          <a:ln>
            <a:noFill/>
          </a:ln>
          <a:effectLst>
            <a:outerShdw blurRad="292100" dist="139700" dir="2700000" algn="tl" rotWithShape="0">
              <a:srgbClr val="333333">
                <a:alpha val="65000"/>
              </a:srgbClr>
            </a:outerShdw>
          </a:effectLst>
        </p:spPr>
      </p:pic>
      <p:pic>
        <p:nvPicPr>
          <p:cNvPr id="9217" name="Picture 1" descr="D:\New folder (4)\IA\6 Rajpoot-rajasthani\Kishangarh\Raja Savant Singh and Bani Thani portrayed as Krishna and Radha.jpg"/>
          <p:cNvPicPr>
            <a:picLocks noGrp="1" noChangeAspect="1" noChangeArrowheads="1"/>
          </p:cNvPicPr>
          <p:nvPr>
            <p:ph idx="1"/>
          </p:nvPr>
        </p:nvPicPr>
        <p:blipFill>
          <a:blip r:embed="rId3" cstate="print"/>
          <a:srcRect/>
          <a:stretch>
            <a:fillRect/>
          </a:stretch>
        </p:blipFill>
        <p:spPr bwMode="auto">
          <a:xfrm>
            <a:off x="685800" y="1578428"/>
            <a:ext cx="3429000" cy="48985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966029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adha; Krishna"/>
          <p:cNvPicPr>
            <a:picLocks noChangeAspect="1" noChangeArrowheads="1"/>
          </p:cNvPicPr>
          <p:nvPr/>
        </p:nvPicPr>
        <p:blipFill>
          <a:blip r:embed="rId2" cstate="print"/>
          <a:srcRect/>
          <a:stretch>
            <a:fillRect/>
          </a:stretch>
        </p:blipFill>
        <p:spPr bwMode="auto">
          <a:xfrm>
            <a:off x="2438400" y="457200"/>
            <a:ext cx="4114800" cy="59064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0397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4.bp.blogspot.com/-BFrXgGIzUaI/T8DqPb9eBGI/AAAAAAAAQ7Y/mwmYNG9ZKgs/s640/Radha-and-Krishna-in-the-Boat-of-Love-5.jpg"/>
          <p:cNvPicPr>
            <a:picLocks noChangeAspect="1" noChangeArrowheads="1"/>
          </p:cNvPicPr>
          <p:nvPr/>
        </p:nvPicPr>
        <p:blipFill>
          <a:blip r:embed="rId2" cstate="print"/>
          <a:srcRect/>
          <a:stretch>
            <a:fillRect/>
          </a:stretch>
        </p:blipFill>
        <p:spPr bwMode="auto">
          <a:xfrm>
            <a:off x="235251" y="304800"/>
            <a:ext cx="8756349" cy="5486400"/>
          </a:xfrm>
          <a:prstGeom prst="rect">
            <a:avLst/>
          </a:prstGeom>
          <a:noFill/>
        </p:spPr>
      </p:pic>
    </p:spTree>
    <p:extLst>
      <p:ext uri="{BB962C8B-B14F-4D97-AF65-F5344CB8AC3E}">
        <p14:creationId xmlns:p14="http://schemas.microsoft.com/office/powerpoint/2010/main" val="21301246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वस्त्राभूषण</a:t>
            </a:r>
            <a:r>
              <a:rPr lang="en-IN" dirty="0"/>
              <a:t> </a:t>
            </a:r>
            <a:r>
              <a:rPr lang="en-IN" sz="2400" dirty="0" smtClean="0">
                <a:solidFill>
                  <a:srgbClr val="FF0000"/>
                </a:solidFill>
              </a:rPr>
              <a:t> </a:t>
            </a:r>
            <a:endParaRPr lang="en-US" dirty="0">
              <a:solidFill>
                <a:srgbClr val="FF0000"/>
              </a:solidFill>
            </a:endParaRPr>
          </a:p>
        </p:txBody>
      </p:sp>
      <p:pic>
        <p:nvPicPr>
          <p:cNvPr id="4" name="Picture 2" descr="D:\INDIAN ART\rajpoot-rajasthani\Kishangarh\052L12222_6FNVM.jpg"/>
          <p:cNvPicPr>
            <a:picLocks noGrp="1" noChangeAspect="1" noChangeArrowheads="1"/>
          </p:cNvPicPr>
          <p:nvPr>
            <p:ph idx="1"/>
          </p:nvPr>
        </p:nvPicPr>
        <p:blipFill>
          <a:blip r:embed="rId2" cstate="print"/>
          <a:srcRect/>
          <a:stretch>
            <a:fillRect/>
          </a:stretch>
        </p:blipFill>
        <p:spPr bwMode="auto">
          <a:xfrm>
            <a:off x="2955287" y="1600200"/>
            <a:ext cx="3233425"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400702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3.bp.blogspot.com/-WhfWt5yOrCw/T8DqQcHn9xI/AAAAAAAAQ7g/Xb3bRpkNUGA/s1600/Radha-and-Krishna-in-the-Boat-of-Love-6.jpg"/>
          <p:cNvPicPr>
            <a:picLocks noChangeAspect="1" noChangeArrowheads="1"/>
          </p:cNvPicPr>
          <p:nvPr/>
        </p:nvPicPr>
        <p:blipFill>
          <a:blip r:embed="rId2" cstate="print"/>
          <a:srcRect/>
          <a:stretch>
            <a:fillRect/>
          </a:stretch>
        </p:blipFill>
        <p:spPr bwMode="auto">
          <a:xfrm>
            <a:off x="2362200" y="381000"/>
            <a:ext cx="4604853" cy="6019800"/>
          </a:xfrm>
          <a:prstGeom prst="rect">
            <a:avLst/>
          </a:prstGeom>
          <a:noFill/>
        </p:spPr>
      </p:pic>
    </p:spTree>
    <p:extLst>
      <p:ext uri="{BB962C8B-B14F-4D97-AF65-F5344CB8AC3E}">
        <p14:creationId xmlns:p14="http://schemas.microsoft.com/office/powerpoint/2010/main" val="309284157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4.bp.blogspot.com/-ihZxqTW4p9Q/T8DqMrmJJwI/AAAAAAAAQ7I/huoPi0EJDdM/s640/Radha-and-Krishna-in-the-Boat-of-Love-4.jpg"/>
          <p:cNvPicPr>
            <a:picLocks noChangeAspect="1" noChangeArrowheads="1"/>
          </p:cNvPicPr>
          <p:nvPr/>
        </p:nvPicPr>
        <p:blipFill>
          <a:blip r:embed="rId2" cstate="print"/>
          <a:srcRect/>
          <a:stretch>
            <a:fillRect/>
          </a:stretch>
        </p:blipFill>
        <p:spPr bwMode="auto">
          <a:xfrm>
            <a:off x="1524000" y="533400"/>
            <a:ext cx="6096000" cy="5562600"/>
          </a:xfrm>
          <a:prstGeom prst="rect">
            <a:avLst/>
          </a:prstGeom>
          <a:noFill/>
        </p:spPr>
      </p:pic>
    </p:spTree>
    <p:extLst>
      <p:ext uri="{BB962C8B-B14F-4D97-AF65-F5344CB8AC3E}">
        <p14:creationId xmlns:p14="http://schemas.microsoft.com/office/powerpoint/2010/main" val="162987763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INDIAN ART\rajpoot-rajasthani\Kishangarh\Kishangahr_ruler 1850-60.jpg"/>
          <p:cNvPicPr>
            <a:picLocks noChangeAspect="1" noChangeArrowheads="1"/>
          </p:cNvPicPr>
          <p:nvPr/>
        </p:nvPicPr>
        <p:blipFill>
          <a:blip r:embed="rId2" cstate="print"/>
          <a:srcRect/>
          <a:stretch>
            <a:fillRect/>
          </a:stretch>
        </p:blipFill>
        <p:spPr bwMode="auto">
          <a:xfrm>
            <a:off x="914400" y="533400"/>
            <a:ext cx="7212791" cy="59368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325275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990600"/>
            <a:ext cx="8229600" cy="2862322"/>
          </a:xfrm>
          <a:prstGeom prst="rect">
            <a:avLst/>
          </a:prstGeom>
        </p:spPr>
        <p:txBody>
          <a:bodyPr wrap="square">
            <a:spAutoFit/>
          </a:bodyPr>
          <a:lstStyle/>
          <a:p>
            <a:pPr algn="just">
              <a:lnSpc>
                <a:spcPct val="200000"/>
              </a:lnSpc>
            </a:pPr>
            <a:r>
              <a:rPr lang="hi-IN" dirty="0"/>
              <a:t>इस शैली का प्रमुख चित्रकार मोरध्वज निहालचंद माने जाते हैं जिन्होंने राजस्थान की मोनालिसा कहा जाने वाली "बनी-ठनी " पेंटिंग बनाई थी. इस शैली के अन्य चित्रकार अमीरचंद, धन्ना, छोटू, बदनसिंह, सीताराम, नानकराम, रामनाथ, सवाईराम जोशी, सीताराम इत्यादि भी प्रमुख हैं</a:t>
            </a:r>
            <a:r>
              <a:rPr lang="hi-IN" dirty="0" smtClean="0"/>
              <a:t>।</a:t>
            </a:r>
            <a:endParaRPr lang="en-IN" dirty="0" smtClean="0"/>
          </a:p>
          <a:p>
            <a:pPr algn="just">
              <a:lnSpc>
                <a:spcPct val="200000"/>
              </a:lnSpc>
            </a:pPr>
            <a:r>
              <a:rPr lang="en-IN" dirty="0" smtClean="0">
                <a:solidFill>
                  <a:srgbClr val="FF0000"/>
                </a:solidFill>
              </a:rPr>
              <a:t> </a:t>
            </a:r>
            <a:endParaRPr lang="en-IN" dirty="0">
              <a:solidFill>
                <a:srgbClr val="FF0000"/>
              </a:solidFill>
            </a:endParaRPr>
          </a:p>
        </p:txBody>
      </p:sp>
    </p:spTree>
    <p:extLst>
      <p:ext uri="{BB962C8B-B14F-4D97-AF65-F5344CB8AC3E}">
        <p14:creationId xmlns:p14="http://schemas.microsoft.com/office/powerpoint/2010/main" val="10425666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i-IN" dirty="0" smtClean="0"/>
              <a:t> हाड़ोती शैली</a:t>
            </a:r>
            <a:r>
              <a:rPr lang="en-IN" dirty="0" smtClean="0"/>
              <a:t/>
            </a:r>
            <a:br>
              <a:rPr lang="en-IN" dirty="0" smtClean="0"/>
            </a:br>
            <a:r>
              <a:rPr lang="en-IN" dirty="0" err="1" smtClean="0"/>
              <a:t>Hadoti</a:t>
            </a:r>
            <a:r>
              <a:rPr lang="en-IN" dirty="0" smtClean="0"/>
              <a:t> School</a:t>
            </a:r>
            <a:r>
              <a:rPr lang="hi-IN" dirty="0" smtClean="0"/>
              <a:t> </a:t>
            </a:r>
            <a:endParaRPr lang="en-US" dirty="0"/>
          </a:p>
        </p:txBody>
      </p:sp>
      <p:sp>
        <p:nvSpPr>
          <p:cNvPr id="3" name="Subtitle 2"/>
          <p:cNvSpPr>
            <a:spLocks noGrp="1"/>
          </p:cNvSpPr>
          <p:nvPr>
            <p:ph type="subTitle" idx="1"/>
          </p:nvPr>
        </p:nvSpPr>
        <p:spPr/>
        <p:txBody>
          <a:bodyPr/>
          <a:lstStyle/>
          <a:p>
            <a:r>
              <a:rPr lang="hi-IN" dirty="0" smtClean="0"/>
              <a:t>कोटा</a:t>
            </a:r>
            <a:r>
              <a:rPr lang="en-US" dirty="0" smtClean="0"/>
              <a:t> </a:t>
            </a:r>
            <a:r>
              <a:rPr lang="hi-IN" dirty="0" smtClean="0"/>
              <a:t>शैली और बूंदी शैली </a:t>
            </a:r>
            <a:endParaRPr lang="en-IN" dirty="0" smtClean="0"/>
          </a:p>
          <a:p>
            <a:r>
              <a:rPr lang="en-US" dirty="0" smtClean="0"/>
              <a:t>Kota and Bundi School</a:t>
            </a:r>
            <a:endParaRPr lang="en-US" dirty="0"/>
          </a:p>
        </p:txBody>
      </p:sp>
    </p:spTree>
    <p:extLst>
      <p:ext uri="{BB962C8B-B14F-4D97-AF65-F5344CB8AC3E}">
        <p14:creationId xmlns:p14="http://schemas.microsoft.com/office/powerpoint/2010/main" val="53303357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TotalTime>
  <Words>1679</Words>
  <Application>Microsoft Office PowerPoint</Application>
  <PresentationFormat>On-screen Show (4:3)</PresentationFormat>
  <Paragraphs>244</Paragraphs>
  <Slides>182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182</vt:i4>
      </vt:variant>
    </vt:vector>
  </HeadingPairs>
  <TitlesOfParts>
    <vt:vector size="188" baseType="lpstr">
      <vt:lpstr>Adobe Devanagari</vt:lpstr>
      <vt:lpstr>Arial</vt:lpstr>
      <vt:lpstr>Calibri</vt:lpstr>
      <vt:lpstr>Mangal</vt:lpstr>
      <vt:lpstr>Oswald</vt:lpstr>
      <vt:lpstr>1_Office Theme</vt:lpstr>
      <vt:lpstr>राजस्थानी  शैली</vt:lpstr>
      <vt:lpstr>1 . मेवाड़ शैली Mewar Shaily </vt:lpstr>
      <vt:lpstr>PowerPoint Presentation</vt:lpstr>
      <vt:lpstr>PowerPoint Presentation</vt:lpstr>
      <vt:lpstr>PowerPoint Presentation</vt:lpstr>
      <vt:lpstr>PowerPoint Presentation</vt:lpstr>
      <vt:lpstr>PowerPoint Presentation</vt:lpstr>
      <vt:lpstr>PowerPoint Presentation</vt:lpstr>
      <vt:lpstr>प्रकृति को अलंकारिक रूप में चित्रित किया है  Ornamental depiction of Nature</vt:lpstr>
      <vt:lpstr>PowerPoint Presentation</vt:lpstr>
      <vt:lpstr>PowerPoint Presentation</vt:lpstr>
      <vt:lpstr>पृथ्वी को लाल , हरे , पीले रंग से चित्रित किया है The earth is painted red, green, yellow.</vt:lpstr>
      <vt:lpstr>PowerPoint Presentation</vt:lpstr>
      <vt:lpstr>जल को  अपभ्रंश की भांति  टोकरी की बुनाई की तरह चित्रित किया है The water is painted like a basket weave like Apabransh</vt:lpstr>
      <vt:lpstr>पुरुषाकृति Male Figure</vt:lpstr>
      <vt:lpstr>PowerPoint Presentation</vt:lpstr>
      <vt:lpstr>PowerPoint Presentation</vt:lpstr>
      <vt:lpstr>स्त्री आकृति Female figure </vt:lpstr>
      <vt:lpstr>PowerPoint Presentation</vt:lpstr>
      <vt:lpstr>PowerPoint Presentation</vt:lpstr>
      <vt:lpstr>हाशिये Borders</vt:lpstr>
      <vt:lpstr>PowerPoint Presentation</vt:lpstr>
      <vt:lpstr>भवन Architecture </vt:lpstr>
      <vt:lpstr>PowerPoint Presentation</vt:lpstr>
      <vt:lpstr>रात्रि चित्रण  </vt:lpstr>
      <vt:lpstr>पशु - पक्षी</vt:lpstr>
      <vt:lpstr>PowerPoint Presentation</vt:lpstr>
      <vt:lpstr>परिपेक्ष्य</vt:lpstr>
      <vt:lpstr>PowerPoint Presentation</vt:lpstr>
      <vt:lpstr>चटकीले रंग</vt:lpstr>
      <vt:lpstr>PowerPoint Presentation</vt:lpstr>
      <vt:lpstr>आलेखन</vt:lpstr>
      <vt:lpstr>PowerPoint Presentation</vt:lpstr>
      <vt:lpstr>विषय</vt:lpstr>
      <vt:lpstr>मारवाड़ /जोधपुर शैली Marwar /Jodhpur School </vt:lpstr>
      <vt:lpstr>PowerPoint Presentation</vt:lpstr>
      <vt:lpstr>PowerPoint Presentation</vt:lpstr>
      <vt:lpstr>PowerPoint Presentation</vt:lpstr>
      <vt:lpstr> विषय  </vt:lpstr>
      <vt:lpstr>राग  -  रागिनियाँ ,  बारहमासा</vt:lpstr>
      <vt:lpstr>PowerPoint Presentation</vt:lpstr>
      <vt:lpstr>PowerPoint Presentation</vt:lpstr>
      <vt:lpstr>PowerPoint Presentation</vt:lpstr>
      <vt:lpstr>लोक गाथाएं : ढोला मारू</vt:lpstr>
      <vt:lpstr>PowerPoint Presentation</vt:lpstr>
      <vt:lpstr>व्यक्ति चित्र</vt:lpstr>
      <vt:lpstr>PowerPoint Presentation</vt:lpstr>
      <vt:lpstr>दरबारी चित्रण</vt:lpstr>
      <vt:lpstr>PowerPoint Presentation</vt:lpstr>
      <vt:lpstr>PowerPoint Presentation</vt:lpstr>
      <vt:lpstr>धार्मिक चित्रण</vt:lpstr>
      <vt:lpstr>PowerPoint Presentation</vt:lpstr>
      <vt:lpstr>PowerPoint Presentation</vt:lpstr>
      <vt:lpstr>मानवाकृतियां</vt:lpstr>
      <vt:lpstr>नारी  आकृतियाँ  लम्बी,आभूषणों से सजी , ...........</vt:lpstr>
      <vt:lpstr> वेशभूषा</vt:lpstr>
      <vt:lpstr> पुरुष </vt:lpstr>
      <vt:lpstr>PowerPoint Presentation</vt:lpstr>
      <vt:lpstr>चित्रों की पृष्ठभूमि प्रायः महत्वहीन </vt:lpstr>
      <vt:lpstr>PowerPoint Presentation</vt:lpstr>
      <vt:lpstr>PowerPoint Presentation</vt:lpstr>
      <vt:lpstr>रंग : चमकीले , लाल ,पीले का अधिक प्रयोग </vt:lpstr>
      <vt:lpstr>हाशिये : प्रायः  लाल ,पीले सपाट </vt:lpstr>
      <vt:lpstr>पशु पक्षी </vt:lpstr>
      <vt:lpstr>PowerPoint Presentation</vt:lpstr>
      <vt:lpstr>प्रमुख चित्रकार </vt:lpstr>
      <vt:lpstr>किशनगढ़ शैली Kishangarh School </vt:lpstr>
      <vt:lpstr>PowerPoint Presentation</vt:lpstr>
      <vt:lpstr>PowerPoint Presentation</vt:lpstr>
      <vt:lpstr>किशनगढ़ शैली की विशेषताएं  </vt:lpstr>
      <vt:lpstr>प्रकृति चित्रण   </vt:lpstr>
      <vt:lpstr>PowerPoint Presentation</vt:lpstr>
      <vt:lpstr>रंग विधान    मिश्रित व अमिश्रित चमकदार दोनों प्रकार के रंगों का प्रयोग हुआ है.</vt:lpstr>
      <vt:lpstr>विषय  </vt:lpstr>
      <vt:lpstr>PowerPoint Presentation</vt:lpstr>
      <vt:lpstr>PowerPoint Presentation</vt:lpstr>
      <vt:lpstr>PowerPoint Presentation</vt:lpstr>
      <vt:lpstr> </vt:lpstr>
      <vt:lpstr>नोका विहार </vt:lpstr>
      <vt:lpstr>PowerPoint Presentation</vt:lpstr>
      <vt:lpstr>रामायण </vt:lpstr>
      <vt:lpstr>PowerPoint Presentation</vt:lpstr>
      <vt:lpstr>रेखा  </vt:lpstr>
      <vt:lpstr>रात्रि चित्रण </vt:lpstr>
      <vt:lpstr>PowerPoint Presentation</vt:lpstr>
      <vt:lpstr>PowerPoint Presentation</vt:lpstr>
      <vt:lpstr>PowerPoint Presentation</vt:lpstr>
      <vt:lpstr>PowerPoint Presentation</vt:lpstr>
      <vt:lpstr>बनी-ठनी  </vt:lpstr>
      <vt:lpstr>PowerPoint Presentation</vt:lpstr>
      <vt:lpstr>पुरुषाकृति </vt:lpstr>
      <vt:lpstr>PowerPoint Presentation</vt:lpstr>
      <vt:lpstr>PowerPoint Presentation</vt:lpstr>
      <vt:lpstr>वस्त्राभूषण  </vt:lpstr>
      <vt:lpstr>PowerPoint Presentation</vt:lpstr>
      <vt:lpstr>PowerPoint Presentation</vt:lpstr>
      <vt:lpstr>PowerPoint Presentation</vt:lpstr>
      <vt:lpstr>PowerPoint Presentation</vt:lpstr>
      <vt:lpstr> हाड़ोती शैली Hadoti School </vt:lpstr>
      <vt:lpstr>कोटा शैली</vt:lpstr>
      <vt:lpstr>PowerPoint Presentation</vt:lpstr>
      <vt:lpstr>PowerPoint Presentation</vt:lpstr>
      <vt:lpstr>PowerPoint Presentation</vt:lpstr>
      <vt:lpstr>राधा -कृष्ण सम्बन्धी चित्रांकन Radha – Krushna paintings</vt:lpstr>
      <vt:lpstr>PowerPoint Presentation</vt:lpstr>
      <vt:lpstr>व्यक्ति चित्र Portraits</vt:lpstr>
      <vt:lpstr>PowerPoint Presentation</vt:lpstr>
      <vt:lpstr>दरबारी चित्र Court Paintings</vt:lpstr>
      <vt:lpstr>PowerPoint Presentation</vt:lpstr>
      <vt:lpstr>राग रागिनी Raag Rageeni</vt:lpstr>
      <vt:lpstr>शिकार चित्रण Hunting Paintings</vt:lpstr>
      <vt:lpstr>PowerPoint Presentation</vt:lpstr>
      <vt:lpstr>PowerPoint Presentation</vt:lpstr>
      <vt:lpstr>PowerPoint Presentation</vt:lpstr>
      <vt:lpstr>PowerPoint Presentation</vt:lpstr>
      <vt:lpstr>बूंदी शैली  Bundi School</vt:lpstr>
      <vt:lpstr>PowerPoint Presentation</vt:lpstr>
      <vt:lpstr>PowerPoint Presentation</vt:lpstr>
      <vt:lpstr>बूंदी शैली की विशेषताएं Features of Bundi School </vt:lpstr>
      <vt:lpstr>PowerPoint Presentation</vt:lpstr>
      <vt:lpstr>विषय Subjects</vt:lpstr>
      <vt:lpstr>PowerPoint Presentation</vt:lpstr>
      <vt:lpstr>PowerPoint Presentation</vt:lpstr>
      <vt:lpstr>कृष्ण लीला Krashn Leela</vt:lpstr>
      <vt:lpstr>PowerPoint Presentation</vt:lpstr>
      <vt:lpstr>PowerPoint Presentation</vt:lpstr>
      <vt:lpstr>PowerPoint Presentation</vt:lpstr>
      <vt:lpstr>व्यक्ति चित्रण  Portraits</vt:lpstr>
      <vt:lpstr>PowerPoint Presentation</vt:lpstr>
      <vt:lpstr>PowerPoint Presentation</vt:lpstr>
      <vt:lpstr>PowerPoint Presentation</vt:lpstr>
      <vt:lpstr>रंग योजना  Colour Scheme</vt:lpstr>
      <vt:lpstr>PowerPoint Presentation</vt:lpstr>
      <vt:lpstr>PowerPoint Presentation</vt:lpstr>
      <vt:lpstr>पुरुषाकृति Male Figure </vt:lpstr>
      <vt:lpstr>स्त्री आकृति Female  Figure</vt:lpstr>
      <vt:lpstr>भवन Architecture </vt:lpstr>
      <vt:lpstr>हाशिए Border/Hashiye</vt:lpstr>
      <vt:lpstr>PowerPoint Presentation</vt:lpstr>
      <vt:lpstr>मुखाकृति के पीछे छाया Shadow behind the face </vt:lpstr>
      <vt:lpstr>PowerPoint Presentation</vt:lpstr>
      <vt:lpstr>सघन वनस्पति  Dense vegetation</vt:lpstr>
      <vt:lpstr>PowerPoint Presentation</vt:lpstr>
      <vt:lpstr>आकाश का अंकन Sky </vt:lpstr>
      <vt:lpstr>जल का अंकन Water </vt:lpstr>
      <vt:lpstr>PowerPoint Presentation</vt:lpstr>
      <vt:lpstr>सुनहरे सूर्य का  अंकन  Golden Sun</vt:lpstr>
      <vt:lpstr>भित्ति चित्रण Murals </vt:lpstr>
      <vt:lpstr>PowerPoint Presentation</vt:lpstr>
      <vt:lpstr>PowerPoint Presentation</vt:lpstr>
      <vt:lpstr>PowerPoint Presentation</vt:lpstr>
      <vt:lpstr>PowerPoint Presentation</vt:lpstr>
      <vt:lpstr>PowerPoint Presentation</vt:lpstr>
      <vt:lpstr>      ढूंढाड़ शैली  Dhondhar School   जयपुर , अलवर , शेखावाटी  आदि . </vt:lpstr>
      <vt:lpstr>जयपुर शैली </vt:lpstr>
      <vt:lpstr>PowerPoint Presentation</vt:lpstr>
      <vt:lpstr>PowerPoint Presentation</vt:lpstr>
      <vt:lpstr>     जयपुर शैली की विशेषताएं  </vt:lpstr>
      <vt:lpstr>विषय Subjects - व्यक्ति चित्रportraits</vt:lpstr>
      <vt:lpstr>PowerPoint Presentation</vt:lpstr>
      <vt:lpstr>कृष्ण लीलाएं Krashn Leela </vt:lpstr>
      <vt:lpstr>PowerPoint Presentation</vt:lpstr>
      <vt:lpstr>रामायण Ramayan </vt:lpstr>
      <vt:lpstr>PowerPoint Presentation</vt:lpstr>
      <vt:lpstr>देवी- देवता </vt:lpstr>
      <vt:lpstr>राग - रागिनीयां </vt:lpstr>
      <vt:lpstr> दरबारी जीवन </vt:lpstr>
      <vt:lpstr>PowerPoint Presentation</vt:lpstr>
      <vt:lpstr>अन्य विषय</vt:lpstr>
      <vt:lpstr>नारी चित्रण </vt:lpstr>
      <vt:lpstr> पुरुष चित्रण </vt:lpstr>
      <vt:lpstr>हाशिये </vt:lpstr>
      <vt:lpstr>PowerPoint Presentation</vt:lpstr>
      <vt:lpstr>PowerPoint Presentation</vt:lpstr>
      <vt:lpstr> वस्त्राभूषण </vt:lpstr>
      <vt:lpstr>PowerPoint Presentation</vt:lpstr>
      <vt:lpstr>PowerPoint Presentation</vt:lpstr>
      <vt:lpstr> प्रकृति  चित्रण </vt:lpstr>
      <vt:lpstr>PowerPoint Presentation</vt:lpstr>
      <vt:lpstr> भवन चित्रण </vt:lpstr>
      <vt:lpstr>पशु-पक्षी</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 मेवाड़ शैली </dc:title>
  <dc:creator>Lenovo</dc:creator>
  <cp:lastModifiedBy>Lenovo</cp:lastModifiedBy>
  <cp:revision>13</cp:revision>
  <dcterms:created xsi:type="dcterms:W3CDTF">2020-09-12T13:07:12Z</dcterms:created>
  <dcterms:modified xsi:type="dcterms:W3CDTF">2021-04-25T15:15:08Z</dcterms:modified>
</cp:coreProperties>
</file>