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87" r:id="rId3"/>
    <p:sldId id="270" r:id="rId4"/>
    <p:sldId id="260" r:id="rId5"/>
    <p:sldId id="258" r:id="rId6"/>
    <p:sldId id="259" r:id="rId7"/>
    <p:sldId id="295" r:id="rId8"/>
    <p:sldId id="296" r:id="rId9"/>
    <p:sldId id="288" r:id="rId10"/>
    <p:sldId id="290" r:id="rId11"/>
    <p:sldId id="297" r:id="rId12"/>
    <p:sldId id="292" r:id="rId13"/>
    <p:sldId id="291" r:id="rId14"/>
    <p:sldId id="274" r:id="rId15"/>
    <p:sldId id="272" r:id="rId16"/>
    <p:sldId id="275" r:id="rId17"/>
    <p:sldId id="293" r:id="rId18"/>
    <p:sldId id="298" r:id="rId19"/>
    <p:sldId id="294" r:id="rId20"/>
    <p:sldId id="324" r:id="rId21"/>
    <p:sldId id="286" r:id="rId22"/>
    <p:sldId id="310" r:id="rId23"/>
    <p:sldId id="311" r:id="rId24"/>
    <p:sldId id="313" r:id="rId25"/>
    <p:sldId id="314" r:id="rId26"/>
    <p:sldId id="315" r:id="rId27"/>
    <p:sldId id="317" r:id="rId28"/>
    <p:sldId id="318" r:id="rId29"/>
    <p:sldId id="319" r:id="rId30"/>
    <p:sldId id="320" r:id="rId31"/>
    <p:sldId id="321" r:id="rId32"/>
    <p:sldId id="322" r:id="rId33"/>
    <p:sldId id="323" r:id="rId34"/>
    <p:sldId id="299" r:id="rId35"/>
    <p:sldId id="326" r:id="rId36"/>
    <p:sldId id="325" r:id="rId37"/>
    <p:sldId id="303" r:id="rId38"/>
    <p:sldId id="30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7935" autoAdjust="0"/>
    <p:restoredTop sz="94660"/>
  </p:normalViewPr>
  <p:slideViewPr>
    <p:cSldViewPr>
      <p:cViewPr varScale="1">
        <p:scale>
          <a:sx n="70" d="100"/>
          <a:sy n="70" d="100"/>
        </p:scale>
        <p:origin x="-161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9B8AE-C41C-465C-8ED8-BFAF539096BB}" type="datetimeFigureOut">
              <a:rPr lang="en-US" smtClean="0"/>
              <a:pPr/>
              <a:t>7/26/2017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77FC8-2767-4C90-8B02-A503EDFF45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42C6700-F963-4178-B0BF-25DF5C85A0F7}" type="slidenum">
              <a:rPr lang="en-US" smtClean="0"/>
              <a:pPr/>
              <a:t>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There are many functional in a organization like sales, purchase, inventory, accounts, manufacturing etc.  Each departments functional in particular way.  Each department has its own process, controls and documentation</a:t>
            </a:r>
          </a:p>
          <a:p>
            <a:pPr eaLnBrk="1" hangingPunct="1"/>
            <a:endParaRPr lang="en-US" smtClean="0"/>
          </a:p>
          <a:p>
            <a:pPr eaLnBrk="1" hangingPunct="1"/>
            <a:r>
              <a:rPr lang="en-US" smtClean="0"/>
              <a:t>ERP system integrates them.</a:t>
            </a:r>
          </a:p>
          <a:p>
            <a:pPr eaLnBrk="1" hangingPunct="1"/>
            <a:endParaRPr lang="en-US" smtClean="0"/>
          </a:p>
          <a:p>
            <a:pPr eaLnBrk="1" hangingPunct="1"/>
            <a:r>
              <a:rPr lang="en-US" smtClean="0"/>
              <a:t>ERP is a software system that integrates all the functions of an organization into one single software system.</a:t>
            </a:r>
          </a:p>
          <a:p>
            <a:pPr eaLnBrk="1" hangingPunct="1"/>
            <a:r>
              <a:rPr lang="en-US" smtClean="0"/>
              <a:t>ERP supports provide the base for operating the business</a:t>
            </a:r>
          </a:p>
          <a:p>
            <a:pPr eaLnBrk="1" hangingPunct="1"/>
            <a:r>
              <a:rPr lang="en-US" smtClean="0"/>
              <a:t>This research study is related to ERP system.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50938" y="692150"/>
            <a:ext cx="4556125" cy="3416300"/>
          </a:xfrm>
          <a:ln cap="flat"/>
        </p:spPr>
      </p:sp>
      <p:sp>
        <p:nvSpPr>
          <p:cNvPr id="317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8B0E00-08D3-4727-99AA-4A003626287F}"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8B0E00-08D3-4727-99AA-4A003626287F}"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E6A9737-D799-4F70-9839-CDB39C71EED7}" type="datetimeFigureOut">
              <a:rPr lang="en-US" smtClean="0"/>
              <a:pPr/>
              <a:t>7/26/2017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45C77B5-A75A-407F-A4D8-8F1C7182350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6A9737-D799-4F70-9839-CDB39C71EED7}" type="datetimeFigureOut">
              <a:rPr lang="en-US" smtClean="0"/>
              <a:pPr/>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C77B5-A75A-407F-A4D8-8F1C718235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6A9737-D799-4F70-9839-CDB39C71EED7}" type="datetimeFigureOut">
              <a:rPr lang="en-US" smtClean="0"/>
              <a:pPr/>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C77B5-A75A-407F-A4D8-8F1C718235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E6A9737-D799-4F70-9839-CDB39C71EED7}" type="datetimeFigureOut">
              <a:rPr lang="en-US" smtClean="0"/>
              <a:pPr/>
              <a:t>7/26/2017</a:t>
            </a:fld>
            <a:endParaRPr lang="en-US"/>
          </a:p>
        </p:txBody>
      </p:sp>
      <p:sp>
        <p:nvSpPr>
          <p:cNvPr id="9" name="Slide Number Placeholder 8"/>
          <p:cNvSpPr>
            <a:spLocks noGrp="1"/>
          </p:cNvSpPr>
          <p:nvPr>
            <p:ph type="sldNum" sz="quarter" idx="15"/>
          </p:nvPr>
        </p:nvSpPr>
        <p:spPr/>
        <p:txBody>
          <a:bodyPr rtlCol="0"/>
          <a:lstStyle/>
          <a:p>
            <a:fld id="{245C77B5-A75A-407F-A4D8-8F1C7182350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E6A9737-D799-4F70-9839-CDB39C71EED7}" type="datetimeFigureOut">
              <a:rPr lang="en-US" smtClean="0"/>
              <a:pPr/>
              <a:t>7/26/2017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45C77B5-A75A-407F-A4D8-8F1C7182350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E6A9737-D799-4F70-9839-CDB39C71EED7}" type="datetimeFigureOut">
              <a:rPr lang="en-US" smtClean="0"/>
              <a:pPr/>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C77B5-A75A-407F-A4D8-8F1C7182350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E6A9737-D799-4F70-9839-CDB39C71EED7}" type="datetimeFigureOut">
              <a:rPr lang="en-US" smtClean="0"/>
              <a:pPr/>
              <a:t>7/26/2017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C77B5-A75A-407F-A4D8-8F1C7182350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E6A9737-D799-4F70-9839-CDB39C71EED7}" type="datetimeFigureOut">
              <a:rPr lang="en-US" smtClean="0"/>
              <a:pPr/>
              <a:t>7/26/2017</a:t>
            </a:fld>
            <a:endParaRPr lang="en-US"/>
          </a:p>
        </p:txBody>
      </p:sp>
      <p:sp>
        <p:nvSpPr>
          <p:cNvPr id="7" name="Slide Number Placeholder 6"/>
          <p:cNvSpPr>
            <a:spLocks noGrp="1"/>
          </p:cNvSpPr>
          <p:nvPr>
            <p:ph type="sldNum" sz="quarter" idx="11"/>
          </p:nvPr>
        </p:nvSpPr>
        <p:spPr/>
        <p:txBody>
          <a:bodyPr rtlCol="0"/>
          <a:lstStyle/>
          <a:p>
            <a:fld id="{245C77B5-A75A-407F-A4D8-8F1C7182350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A9737-D799-4F70-9839-CDB39C71EED7}" type="datetimeFigureOut">
              <a:rPr lang="en-US" smtClean="0"/>
              <a:pPr/>
              <a:t>7/26/2017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C77B5-A75A-407F-A4D8-8F1C718235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E6A9737-D799-4F70-9839-CDB39C71EED7}" type="datetimeFigureOut">
              <a:rPr lang="en-US" smtClean="0"/>
              <a:pPr/>
              <a:t>7/26/2017</a:t>
            </a:fld>
            <a:endParaRPr lang="en-US"/>
          </a:p>
        </p:txBody>
      </p:sp>
      <p:sp>
        <p:nvSpPr>
          <p:cNvPr id="22" name="Slide Number Placeholder 21"/>
          <p:cNvSpPr>
            <a:spLocks noGrp="1"/>
          </p:cNvSpPr>
          <p:nvPr>
            <p:ph type="sldNum" sz="quarter" idx="15"/>
          </p:nvPr>
        </p:nvSpPr>
        <p:spPr/>
        <p:txBody>
          <a:bodyPr rtlCol="0"/>
          <a:lstStyle/>
          <a:p>
            <a:fld id="{245C77B5-A75A-407F-A4D8-8F1C7182350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E6A9737-D799-4F70-9839-CDB39C71EED7}" type="datetimeFigureOut">
              <a:rPr lang="en-US" smtClean="0"/>
              <a:pPr/>
              <a:t>7/26/2017</a:t>
            </a:fld>
            <a:endParaRPr lang="en-US"/>
          </a:p>
        </p:txBody>
      </p:sp>
      <p:sp>
        <p:nvSpPr>
          <p:cNvPr id="18" name="Slide Number Placeholder 17"/>
          <p:cNvSpPr>
            <a:spLocks noGrp="1"/>
          </p:cNvSpPr>
          <p:nvPr>
            <p:ph type="sldNum" sz="quarter" idx="11"/>
          </p:nvPr>
        </p:nvSpPr>
        <p:spPr/>
        <p:txBody>
          <a:bodyPr rtlCol="0"/>
          <a:lstStyle/>
          <a:p>
            <a:fld id="{245C77B5-A75A-407F-A4D8-8F1C7182350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E6A9737-D799-4F70-9839-CDB39C71EED7}" type="datetimeFigureOut">
              <a:rPr lang="en-US" smtClean="0"/>
              <a:pPr/>
              <a:t>7/26/2017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45C77B5-A75A-407F-A4D8-8F1C718235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businessdictionary.com/definition/maker.html" TargetMode="External"/><Relationship Id="rId13" Type="http://schemas.openxmlformats.org/officeDocument/2006/relationships/hyperlink" Target="http://www.businessdictionary.com/definition/procedure.html" TargetMode="External"/><Relationship Id="rId18" Type="http://schemas.openxmlformats.org/officeDocument/2006/relationships/hyperlink" Target="http://www.businessdictionary.com/definition/accurate.html" TargetMode="External"/><Relationship Id="rId26" Type="http://schemas.openxmlformats.org/officeDocument/2006/relationships/hyperlink" Target="http://www.businessdictionary.com/definition/access.html" TargetMode="External"/><Relationship Id="rId3" Type="http://schemas.openxmlformats.org/officeDocument/2006/relationships/hyperlink" Target="http://www.businessdictionary.com/definition/study.html" TargetMode="External"/><Relationship Id="rId21" Type="http://schemas.openxmlformats.org/officeDocument/2006/relationships/hyperlink" Target="http://www.businessdictionary.com/definition/relevant.html" TargetMode="External"/><Relationship Id="rId7" Type="http://schemas.openxmlformats.org/officeDocument/2006/relationships/hyperlink" Target="http://www.businessdictionary.com/definition/management.html" TargetMode="External"/><Relationship Id="rId12" Type="http://schemas.openxmlformats.org/officeDocument/2006/relationships/hyperlink" Target="http://www.businessdictionary.com/definition/design.html" TargetMode="External"/><Relationship Id="rId17" Type="http://schemas.openxmlformats.org/officeDocument/2006/relationships/hyperlink" Target="http://www.businessdictionary.com/definition/report.html" TargetMode="External"/><Relationship Id="rId25" Type="http://schemas.openxmlformats.org/officeDocument/2006/relationships/hyperlink" Target="http://www.businessdictionary.com/definition/authority.html" TargetMode="External"/><Relationship Id="rId2" Type="http://schemas.openxmlformats.org/officeDocument/2006/relationships/hyperlink" Target="http://www.businessdictionary.com/definition/organized.html" TargetMode="External"/><Relationship Id="rId16" Type="http://schemas.openxmlformats.org/officeDocument/2006/relationships/hyperlink" Target="http://www.businessdictionary.com/definition/detailed.html" TargetMode="External"/><Relationship Id="rId20" Type="http://schemas.openxmlformats.org/officeDocument/2006/relationships/hyperlink" Target="http://www.businessdictionary.com/definition/system.html" TargetMode="External"/><Relationship Id="rId1" Type="http://schemas.openxmlformats.org/officeDocument/2006/relationships/slideLayout" Target="../slideLayouts/slideLayout2.xml"/><Relationship Id="rId6" Type="http://schemas.openxmlformats.org/officeDocument/2006/relationships/hyperlink" Target="http://www.businessdictionary.com/definition/organization.html" TargetMode="External"/><Relationship Id="rId11" Type="http://schemas.openxmlformats.org/officeDocument/2006/relationships/hyperlink" Target="http://www.businessdictionary.com/definition/objective.html" TargetMode="External"/><Relationship Id="rId24" Type="http://schemas.openxmlformats.org/officeDocument/2006/relationships/hyperlink" Target="http://www.businessdictionary.com/definition/data-warehouse.html" TargetMode="External"/><Relationship Id="rId5" Type="http://schemas.openxmlformats.org/officeDocument/2006/relationships/hyperlink" Target="http://www.businessdictionary.com/definition/need.html" TargetMode="External"/><Relationship Id="rId15" Type="http://schemas.openxmlformats.org/officeDocument/2006/relationships/hyperlink" Target="http://www.businessdictionary.com/definition/provide.html" TargetMode="External"/><Relationship Id="rId23" Type="http://schemas.openxmlformats.org/officeDocument/2006/relationships/hyperlink" Target="http://www.businessdictionary.com/definition/database.html" TargetMode="External"/><Relationship Id="rId10" Type="http://schemas.openxmlformats.org/officeDocument/2006/relationships/hyperlink" Target="http://www.businessdictionary.com/definition/strategic-decision.html" TargetMode="External"/><Relationship Id="rId19" Type="http://schemas.openxmlformats.org/officeDocument/2006/relationships/hyperlink" Target="http://www.businessdictionary.com/definition/consistent.html" TargetMode="External"/><Relationship Id="rId4" Type="http://schemas.openxmlformats.org/officeDocument/2006/relationships/hyperlink" Target="http://www.businessdictionary.com/definition/information.html" TargetMode="External"/><Relationship Id="rId9" Type="http://schemas.openxmlformats.org/officeDocument/2006/relationships/hyperlink" Target="http://www.businessdictionary.com/definition/tactical.html" TargetMode="External"/><Relationship Id="rId14" Type="http://schemas.openxmlformats.org/officeDocument/2006/relationships/hyperlink" Target="http://www.businessdictionary.com/definition/routine.html" TargetMode="External"/><Relationship Id="rId22" Type="http://schemas.openxmlformats.org/officeDocument/2006/relationships/hyperlink" Target="http://www.businessdictionary.com/definition/data.html" TargetMode="External"/><Relationship Id="rId27" Type="http://schemas.openxmlformats.org/officeDocument/2006/relationships/hyperlink" Target="http://www.businessdictionary.com/definition/form.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gi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905000"/>
            <a:ext cx="6172200" cy="1295400"/>
          </a:xfrm>
        </p:spPr>
        <p:txBody>
          <a:bodyPr>
            <a:normAutofit/>
          </a:bodyPr>
          <a:lstStyle/>
          <a:p>
            <a:pPr algn="ctr"/>
            <a:r>
              <a:rPr lang="en-US" sz="5400" dirty="0" smtClean="0">
                <a:solidFill>
                  <a:srgbClr val="FF0000"/>
                </a:solidFill>
              </a:rPr>
              <a:t>MIS</a:t>
            </a:r>
            <a:endParaRPr lang="en-US" sz="54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pPr>
              <a:defRPr/>
            </a:pPr>
            <a:fld id="{AB05E590-3501-48C9-9953-6BE0D80D70EF}" type="slidenum">
              <a:rPr lang="en-US"/>
              <a:pPr>
                <a:defRPr/>
              </a:pPr>
              <a:t>10</a:t>
            </a:fld>
            <a:endParaRPr lang="en-US"/>
          </a:p>
        </p:txBody>
      </p:sp>
      <p:sp>
        <p:nvSpPr>
          <p:cNvPr id="9219" name="Rectangle 2"/>
          <p:cNvSpPr>
            <a:spLocks noGrp="1" noChangeArrowheads="1"/>
          </p:cNvSpPr>
          <p:nvPr>
            <p:ph type="title"/>
          </p:nvPr>
        </p:nvSpPr>
        <p:spPr>
          <a:xfrm>
            <a:off x="228600" y="76200"/>
            <a:ext cx="7467600" cy="487362"/>
          </a:xfrm>
          <a:noFill/>
        </p:spPr>
        <p:txBody>
          <a:bodyPr>
            <a:normAutofit fontScale="90000"/>
          </a:bodyPr>
          <a:lstStyle/>
          <a:p>
            <a:r>
              <a:rPr lang="en-US" dirty="0" smtClean="0"/>
              <a:t>Management Information Systems</a:t>
            </a:r>
          </a:p>
        </p:txBody>
      </p:sp>
      <p:sp>
        <p:nvSpPr>
          <p:cNvPr id="9220" name="Rectangle 3"/>
          <p:cNvSpPr>
            <a:spLocks noGrp="1" noChangeArrowheads="1"/>
          </p:cNvSpPr>
          <p:nvPr>
            <p:ph type="body" idx="1"/>
          </p:nvPr>
        </p:nvSpPr>
        <p:spPr>
          <a:xfrm>
            <a:off x="228600" y="1066800"/>
            <a:ext cx="8382000" cy="5105400"/>
          </a:xfrm>
          <a:noFill/>
        </p:spPr>
        <p:txBody>
          <a:bodyPr>
            <a:noAutofit/>
          </a:bodyPr>
          <a:lstStyle/>
          <a:p>
            <a:pPr marL="342900" indent="-342900">
              <a:buAutoNum type="alphaUcPeriod"/>
            </a:pPr>
            <a:r>
              <a:rPr lang="en-US" sz="2000" dirty="0" smtClean="0">
                <a:latin typeface="Calibri" pitchFamily="34" charset="0"/>
              </a:rPr>
              <a:t>Management: </a:t>
            </a:r>
            <a:r>
              <a:rPr lang="en-US" sz="2000" b="1" u="sng" dirty="0" smtClean="0">
                <a:latin typeface="Calibri" pitchFamily="34" charset="0"/>
              </a:rPr>
              <a:t> What is management?</a:t>
            </a:r>
          </a:p>
          <a:p>
            <a:pPr marL="982980" lvl="2" indent="-342900">
              <a:buNone/>
            </a:pPr>
            <a:r>
              <a:rPr lang="en-US" sz="2000" b="1" u="sng" dirty="0" smtClean="0">
                <a:latin typeface="Calibri" pitchFamily="34" charset="0"/>
              </a:rPr>
              <a:t>“Management is group of individuals  who does :</a:t>
            </a:r>
          </a:p>
          <a:p>
            <a:pPr marL="708660" lvl="1" indent="-342900">
              <a:buFont typeface="+mj-lt"/>
              <a:buAutoNum type="arabicPeriod"/>
            </a:pPr>
            <a:r>
              <a:rPr lang="en-US" sz="2000" b="1" dirty="0" smtClean="0">
                <a:latin typeface="Calibri" pitchFamily="34" charset="0"/>
              </a:rPr>
              <a:t>Planning </a:t>
            </a:r>
            <a:r>
              <a:rPr lang="en-US" sz="2000" dirty="0" smtClean="0">
                <a:latin typeface="Calibri" pitchFamily="34" charset="0"/>
              </a:rPr>
              <a:t>- Goal setting, Environmental scanning, Forecasting and Data collection</a:t>
            </a:r>
          </a:p>
          <a:p>
            <a:pPr marL="708660" lvl="1" indent="-342900">
              <a:buFont typeface="+mj-lt"/>
              <a:buAutoNum type="arabicPeriod"/>
            </a:pPr>
            <a:r>
              <a:rPr lang="en-US" sz="2000" b="1" dirty="0" smtClean="0">
                <a:latin typeface="Calibri" pitchFamily="34" charset="0"/>
              </a:rPr>
              <a:t>Organizing </a:t>
            </a:r>
            <a:r>
              <a:rPr lang="en-US" sz="2000" dirty="0" smtClean="0">
                <a:latin typeface="Calibri" pitchFamily="34" charset="0"/>
              </a:rPr>
              <a:t>- Staffing, Coordinating, Delegating, Understanding, Procedures/ Policies</a:t>
            </a:r>
          </a:p>
          <a:p>
            <a:pPr marL="708660" lvl="1" indent="-342900">
              <a:buFont typeface="+mj-lt"/>
              <a:buAutoNum type="arabicPeriod"/>
            </a:pPr>
            <a:r>
              <a:rPr lang="en-US" sz="2000" b="1" dirty="0" smtClean="0">
                <a:latin typeface="Calibri" pitchFamily="34" charset="0"/>
              </a:rPr>
              <a:t>Leading- </a:t>
            </a:r>
            <a:r>
              <a:rPr lang="en-US" sz="2000" dirty="0" smtClean="0">
                <a:latin typeface="Calibri" pitchFamily="34" charset="0"/>
              </a:rPr>
              <a:t>Authority, Motivating, Directing ( Delegation of responsibilities ) activating, Supervising, Negotiation and Persuading</a:t>
            </a:r>
          </a:p>
          <a:p>
            <a:pPr marL="708660" lvl="1" indent="-342900">
              <a:buFont typeface="+mj-lt"/>
              <a:buAutoNum type="arabicPeriod"/>
            </a:pPr>
            <a:r>
              <a:rPr lang="en-US" sz="2000" b="1" dirty="0" smtClean="0">
                <a:latin typeface="Calibri" pitchFamily="34" charset="0"/>
              </a:rPr>
              <a:t>Controlling </a:t>
            </a:r>
            <a:r>
              <a:rPr lang="en-US" sz="2000" dirty="0" smtClean="0">
                <a:latin typeface="Calibri" pitchFamily="34" charset="0"/>
              </a:rPr>
              <a:t>- Controlling: Resources- Money (capital), manpower (people), materials, machines, movement (Distribution, flow), and Information. Measuring, Evaluating , Reporting, corrective action and feed back</a:t>
            </a:r>
          </a:p>
          <a:p>
            <a:pPr marL="708660" lvl="1" indent="-342900">
              <a:buFont typeface="+mj-lt"/>
              <a:buAutoNum type="arabicPeriod"/>
            </a:pPr>
            <a:r>
              <a:rPr lang="en-US" sz="2000" dirty="0" smtClean="0">
                <a:latin typeface="Calibri" pitchFamily="34" charset="0"/>
              </a:rPr>
              <a:t> </a:t>
            </a:r>
            <a:r>
              <a:rPr lang="en-US" sz="2000" b="1" dirty="0" smtClean="0">
                <a:latin typeface="Calibri" pitchFamily="34" charset="0"/>
              </a:rPr>
              <a:t>Communicating</a:t>
            </a:r>
            <a:r>
              <a:rPr lang="en-US" sz="2000" dirty="0" smtClean="0">
                <a:latin typeface="Calibri" pitchFamily="34" charset="0"/>
              </a:rPr>
              <a:t>: Goals/Objectives, standards of desirability. Informing, Persuading, Negotiation, Corrective action, Listening</a:t>
            </a:r>
          </a:p>
          <a:p>
            <a:pPr lvl="1">
              <a:buNone/>
            </a:pPr>
            <a:endParaRPr lang="en-US" sz="2000" dirty="0" smtClean="0">
              <a:latin typeface="Calibri" pitchFamily="34" charset="0"/>
            </a:endParaRPr>
          </a:p>
          <a:p>
            <a:pPr lvl="1"/>
            <a:endParaRPr lang="en-US" sz="2000" dirty="0" smtClean="0">
              <a:latin typeface="Calibri" pitchFamily="34" charset="0"/>
            </a:endParaRPr>
          </a:p>
          <a:p>
            <a:pPr lvl="1"/>
            <a:endParaRPr lang="en-US" sz="2000" dirty="0" smtClean="0">
              <a:latin typeface="Calibri" pitchFamily="34" charset="0"/>
            </a:endParaRPr>
          </a:p>
          <a:p>
            <a:pPr lvl="1"/>
            <a:endParaRPr lang="en-US" sz="2000" dirty="0" smtClean="0">
              <a:latin typeface="Calibri" pitchFamily="34" charset="0"/>
            </a:endParaRPr>
          </a:p>
          <a:p>
            <a:pPr lvl="1"/>
            <a:endParaRPr lang="en-US" sz="2000" dirty="0" smtClean="0">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pPr>
              <a:defRPr/>
            </a:pPr>
            <a:fld id="{AB05E590-3501-48C9-9953-6BE0D80D70EF}" type="slidenum">
              <a:rPr lang="en-US"/>
              <a:pPr>
                <a:defRPr/>
              </a:pPr>
              <a:t>11</a:t>
            </a:fld>
            <a:endParaRPr lang="en-US"/>
          </a:p>
        </p:txBody>
      </p:sp>
      <p:sp>
        <p:nvSpPr>
          <p:cNvPr id="9219" name="Rectangle 2"/>
          <p:cNvSpPr>
            <a:spLocks noGrp="1" noChangeArrowheads="1"/>
          </p:cNvSpPr>
          <p:nvPr>
            <p:ph type="title"/>
          </p:nvPr>
        </p:nvSpPr>
        <p:spPr>
          <a:xfrm>
            <a:off x="228600" y="76200"/>
            <a:ext cx="7467600" cy="487362"/>
          </a:xfrm>
          <a:noFill/>
        </p:spPr>
        <p:txBody>
          <a:bodyPr>
            <a:normAutofit fontScale="90000"/>
          </a:bodyPr>
          <a:lstStyle/>
          <a:p>
            <a:r>
              <a:rPr lang="en-US" dirty="0" smtClean="0"/>
              <a:t>Management Information Systems</a:t>
            </a:r>
          </a:p>
        </p:txBody>
      </p:sp>
      <p:sp>
        <p:nvSpPr>
          <p:cNvPr id="9220" name="Rectangle 3"/>
          <p:cNvSpPr>
            <a:spLocks noGrp="1" noChangeArrowheads="1"/>
          </p:cNvSpPr>
          <p:nvPr>
            <p:ph type="body" idx="1"/>
          </p:nvPr>
        </p:nvSpPr>
        <p:spPr>
          <a:xfrm>
            <a:off x="228600" y="914400"/>
            <a:ext cx="8382000" cy="4572000"/>
          </a:xfrm>
          <a:noFill/>
        </p:spPr>
        <p:txBody>
          <a:bodyPr>
            <a:noAutofit/>
          </a:bodyPr>
          <a:lstStyle/>
          <a:p>
            <a:pPr marL="342900" lvl="1" indent="-342900">
              <a:spcBef>
                <a:spcPts val="600"/>
              </a:spcBef>
              <a:buSzPct val="70000"/>
              <a:buFont typeface="Wingdings"/>
              <a:buAutoNum type="alphaUcPeriod" startAt="2"/>
            </a:pPr>
            <a:r>
              <a:rPr lang="en-US" sz="1800" dirty="0" smtClean="0">
                <a:latin typeface="Calibri" pitchFamily="34" charset="0"/>
              </a:rPr>
              <a:t>Information:  </a:t>
            </a:r>
            <a:r>
              <a:rPr lang="en-US" sz="1800" b="1" u="sng" dirty="0" smtClean="0">
                <a:latin typeface="Calibri" pitchFamily="34" charset="0"/>
              </a:rPr>
              <a:t>What is information?</a:t>
            </a:r>
            <a:r>
              <a:rPr lang="en-US" sz="1800" dirty="0" smtClean="0">
                <a:latin typeface="Calibri" pitchFamily="34" charset="0"/>
              </a:rPr>
              <a:t> </a:t>
            </a:r>
          </a:p>
          <a:p>
            <a:pPr marL="890588" lvl="3" indent="-26988">
              <a:spcBef>
                <a:spcPts val="600"/>
              </a:spcBef>
              <a:buSzPct val="70000"/>
              <a:buNone/>
            </a:pPr>
            <a:r>
              <a:rPr lang="en-US" b="1" i="1" dirty="0" smtClean="0">
                <a:latin typeface="Calibri" pitchFamily="34" charset="0"/>
              </a:rPr>
              <a:t>“ A definition:  Information is data that has been processed into a form that is meaningful to the recipient (USER) and is of real or perceived value in current or prospective actions or decisions.</a:t>
            </a:r>
          </a:p>
          <a:p>
            <a:pPr marL="708660" lvl="1" indent="-342900">
              <a:buFont typeface="+mj-lt"/>
              <a:buAutoNum type="arabicPeriod"/>
            </a:pPr>
            <a:r>
              <a:rPr lang="en-US" sz="1800" b="1" dirty="0" smtClean="0">
                <a:latin typeface="Calibri" pitchFamily="34" charset="0"/>
              </a:rPr>
              <a:t>Data (raw material)-   </a:t>
            </a:r>
            <a:r>
              <a:rPr lang="en-US" sz="1800" dirty="0" smtClean="0">
                <a:latin typeface="Calibri" pitchFamily="34" charset="0"/>
              </a:rPr>
              <a:t>Alpha-numeric  and Symbolic  : Stored facts, inactive (they exist), technology based and  gathered from various places</a:t>
            </a:r>
          </a:p>
          <a:p>
            <a:pPr marL="708660" lvl="1" indent="-342900">
              <a:buFont typeface="+mj-lt"/>
              <a:buAutoNum type="arabicPeriod"/>
            </a:pPr>
            <a:r>
              <a:rPr lang="en-US" sz="1800" b="1" dirty="0" smtClean="0">
                <a:latin typeface="Calibri" pitchFamily="34" charset="0"/>
              </a:rPr>
              <a:t>Processed data </a:t>
            </a:r>
            <a:r>
              <a:rPr lang="en-US" sz="1800" dirty="0" smtClean="0">
                <a:latin typeface="Calibri" pitchFamily="34" charset="0"/>
              </a:rPr>
              <a:t>:meaningful, perceived value, motivating action, HAS SURPRISE VALUE, HAS NEWS VALUE, Presented facts, active (it enables doing), business based (Domain based) and transformed form data</a:t>
            </a:r>
          </a:p>
          <a:p>
            <a:pPr marL="708660" lvl="1" indent="-342900">
              <a:buFont typeface="+mj-lt"/>
              <a:buAutoNum type="arabicPeriod"/>
            </a:pPr>
            <a:r>
              <a:rPr lang="en-US" sz="1800" dirty="0" smtClean="0">
                <a:latin typeface="Calibri" pitchFamily="34" charset="0"/>
              </a:rPr>
              <a:t>Model : entity, attribute and relationship</a:t>
            </a:r>
          </a:p>
          <a:p>
            <a:pPr marL="708660" lvl="1" indent="-342900">
              <a:buFont typeface="+mj-lt"/>
              <a:buAutoNum type="arabicPeriod"/>
            </a:pPr>
            <a:r>
              <a:rPr lang="en-US" sz="1800" dirty="0" smtClean="0">
                <a:latin typeface="Calibri" pitchFamily="34" charset="0"/>
              </a:rPr>
              <a:t>Reduces Uncertainty</a:t>
            </a:r>
          </a:p>
          <a:p>
            <a:pPr marL="708660" lvl="1" indent="-342900">
              <a:buFont typeface="+mj-lt"/>
              <a:buAutoNum type="arabicPeriod"/>
            </a:pPr>
            <a:r>
              <a:rPr lang="en-US" sz="1800" dirty="0" smtClean="0">
                <a:latin typeface="Calibri" pitchFamily="34" charset="0"/>
              </a:rPr>
              <a:t>Reduces Equivocal (ambiguity)</a:t>
            </a:r>
          </a:p>
          <a:p>
            <a:pPr marL="708660" lvl="1" indent="-342900">
              <a:buFont typeface="+mj-lt"/>
              <a:buAutoNum type="arabicPeriod"/>
            </a:pPr>
            <a:r>
              <a:rPr lang="en-US" sz="1800" dirty="0" smtClean="0">
                <a:latin typeface="Calibri" pitchFamily="34" charset="0"/>
              </a:rPr>
              <a:t>Knowledge/Power</a:t>
            </a:r>
          </a:p>
          <a:p>
            <a:pPr marL="708660" lvl="1" indent="-342900">
              <a:buFont typeface="+mj-lt"/>
              <a:buAutoNum type="arabicPeriod"/>
            </a:pPr>
            <a:r>
              <a:rPr lang="en-US" sz="1800" dirty="0" smtClean="0">
                <a:latin typeface="Calibri" pitchFamily="34" charset="0"/>
              </a:rPr>
              <a:t>Send/Receive Messages</a:t>
            </a:r>
          </a:p>
          <a:p>
            <a:pPr lvl="1"/>
            <a:endParaRPr lang="en-US" sz="1800" dirty="0" smtClean="0">
              <a:latin typeface="Calibri" pitchFamily="34" charset="0"/>
            </a:endParaRPr>
          </a:p>
          <a:p>
            <a:pPr lvl="1"/>
            <a:endParaRPr lang="en-US" sz="1800" dirty="0" smtClean="0">
              <a:latin typeface="Calibri" pitchFamily="34" charset="0"/>
            </a:endParaRPr>
          </a:p>
          <a:p>
            <a:pPr lvl="1"/>
            <a:endParaRPr lang="en-US" sz="1800" dirty="0" smtClean="0">
              <a:latin typeface="Calibri" pitchFamily="34" charset="0"/>
            </a:endParaRPr>
          </a:p>
          <a:p>
            <a:pPr lvl="1"/>
            <a:endParaRPr lang="en-US" sz="1800" dirty="0" smtClean="0">
              <a:latin typeface="Calibri" pitchFamily="34" charset="0"/>
            </a:endParaRPr>
          </a:p>
          <a:p>
            <a:pPr lvl="1"/>
            <a:endParaRPr lang="en-US" sz="1800" dirty="0" smtClean="0">
              <a:latin typeface="Calibri"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066800"/>
            <a:ext cx="8305800" cy="3124200"/>
          </a:xfrm>
        </p:spPr>
        <p:txBody>
          <a:bodyPr>
            <a:normAutofit/>
          </a:bodyPr>
          <a:lstStyle/>
          <a:p>
            <a:pPr marL="114300" lvl="3" indent="-114300">
              <a:spcBef>
                <a:spcPts val="600"/>
              </a:spcBef>
              <a:buClr>
                <a:schemeClr val="accent1"/>
              </a:buClr>
              <a:buSzPct val="70000"/>
              <a:buFont typeface="Wingdings"/>
              <a:buAutoNum type="alphaUcPeriod" startAt="3"/>
            </a:pPr>
            <a:r>
              <a:rPr lang="en-US" dirty="0" smtClean="0">
                <a:latin typeface="Calibri" pitchFamily="34" charset="0"/>
              </a:rPr>
              <a:t> </a:t>
            </a:r>
            <a:r>
              <a:rPr lang="en-US" dirty="0" smtClean="0">
                <a:latin typeface="Calibri" pitchFamily="34" charset="0"/>
                <a:cs typeface="Arial" pitchFamily="34" charset="0"/>
              </a:rPr>
              <a:t>Systems Concepts:  </a:t>
            </a:r>
            <a:r>
              <a:rPr lang="en-US" b="1" dirty="0" smtClean="0">
                <a:latin typeface="Calibri" pitchFamily="34" charset="0"/>
                <a:cs typeface="Arial" pitchFamily="34" charset="0"/>
              </a:rPr>
              <a:t>What are systems</a:t>
            </a:r>
            <a:r>
              <a:rPr lang="en-US" dirty="0" smtClean="0">
                <a:latin typeface="Calibri" pitchFamily="34" charset="0"/>
                <a:cs typeface="Arial" pitchFamily="34" charset="0"/>
              </a:rPr>
              <a:t>? </a:t>
            </a:r>
          </a:p>
          <a:p>
            <a:pPr marL="937260" lvl="6" indent="-114300">
              <a:spcBef>
                <a:spcPts val="600"/>
              </a:spcBef>
              <a:buSzPct val="70000"/>
              <a:buNone/>
            </a:pPr>
            <a:r>
              <a:rPr lang="en-US" sz="1800" b="1" i="1" dirty="0" smtClean="0">
                <a:latin typeface="Calibri" pitchFamily="34" charset="0"/>
                <a:cs typeface="Arial" pitchFamily="34" charset="0"/>
              </a:rPr>
              <a:t>“physical system is a set of components (subsystems or elementary parts) that operate together to achieve a common objective (or multiple objective). </a:t>
            </a:r>
          </a:p>
          <a:p>
            <a:pPr marL="937260" lvl="6" indent="-114300">
              <a:spcBef>
                <a:spcPts val="600"/>
              </a:spcBef>
              <a:buSzPct val="70000"/>
              <a:buNone/>
            </a:pPr>
            <a:endParaRPr lang="en-US" sz="1800" b="1" i="1" dirty="0" smtClean="0">
              <a:latin typeface="Calibri" pitchFamily="34" charset="0"/>
              <a:cs typeface="Arial" pitchFamily="34" charset="0"/>
            </a:endParaRPr>
          </a:p>
          <a:p>
            <a:pPr marL="1073150" lvl="2" indent="-342900">
              <a:buFont typeface="+mj-lt"/>
              <a:buAutoNum type="arabicPeriod"/>
            </a:pPr>
            <a:r>
              <a:rPr lang="en-US" dirty="0" smtClean="0">
                <a:latin typeface="Calibri" pitchFamily="34" charset="0"/>
                <a:cs typeface="Arial" pitchFamily="34" charset="0"/>
              </a:rPr>
              <a:t>Input-process-output an orderly arrangement of interdependent ideas or constructs (ABSTRACT SYSTEM)</a:t>
            </a:r>
          </a:p>
          <a:p>
            <a:pPr marL="1073150" lvl="2" indent="-342900">
              <a:buFont typeface="+mj-lt"/>
              <a:buAutoNum type="arabicPeriod"/>
            </a:pPr>
            <a:r>
              <a:rPr lang="en-US" dirty="0" smtClean="0">
                <a:latin typeface="Calibri" pitchFamily="34" charset="0"/>
                <a:cs typeface="Arial" pitchFamily="34" charset="0"/>
              </a:rPr>
              <a:t>a set of elements which operate together to accomplish an objective (PHYSICAL SYSTEM)</a:t>
            </a:r>
          </a:p>
          <a:p>
            <a:pPr marL="1073150" lvl="2" indent="-342900">
              <a:buFont typeface="+mj-lt"/>
              <a:buAutoNum type="arabicPeriod"/>
            </a:pPr>
            <a:endParaRPr lang="en-US" dirty="0" smtClean="0">
              <a:latin typeface="Calibri" pitchFamily="34" charset="0"/>
            </a:endParaRPr>
          </a:p>
          <a:p>
            <a:endParaRPr lang="en-US" sz="1800" dirty="0">
              <a:latin typeface="Calibri" pitchFamily="34" charset="0"/>
            </a:endParaRPr>
          </a:p>
        </p:txBody>
      </p:sp>
      <p:sp>
        <p:nvSpPr>
          <p:cNvPr id="4" name="Rectangle 2"/>
          <p:cNvSpPr txBox="1">
            <a:spLocks noChangeArrowheads="1"/>
          </p:cNvSpPr>
          <p:nvPr/>
        </p:nvSpPr>
        <p:spPr>
          <a:xfrm>
            <a:off x="228600" y="76200"/>
            <a:ext cx="7467600" cy="487362"/>
          </a:xfrm>
          <a:prstGeom prst="rect">
            <a:avLst/>
          </a:prstGeom>
          <a:noFill/>
        </p:spPr>
        <p:txBody>
          <a:bodyPr vert="horz"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Management Information Systems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p:txBody>
          <a:bodyPr/>
          <a:lstStyle/>
          <a:p>
            <a:pPr>
              <a:defRPr/>
            </a:pPr>
            <a:fld id="{82523EFE-2B75-4E9F-AC11-1528DC7A08C2}" type="slidenum">
              <a:rPr lang="en-US"/>
              <a:pPr>
                <a:defRPr/>
              </a:pPr>
              <a:t>13</a:t>
            </a:fld>
            <a:endParaRPr lang="en-US"/>
          </a:p>
        </p:txBody>
      </p:sp>
      <p:sp>
        <p:nvSpPr>
          <p:cNvPr id="103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03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78180" name="Rectangle 4"/>
          <p:cNvSpPr>
            <a:spLocks noChangeArrowheads="1"/>
          </p:cNvSpPr>
          <p:nvPr/>
        </p:nvSpPr>
        <p:spPr bwMode="auto">
          <a:xfrm>
            <a:off x="606425" y="144463"/>
            <a:ext cx="5259388" cy="474662"/>
          </a:xfrm>
          <a:prstGeom prst="rect">
            <a:avLst/>
          </a:prstGeom>
          <a:solidFill>
            <a:schemeClr val="bg1"/>
          </a:solidFill>
          <a:ln w="12700">
            <a:solidFill>
              <a:srgbClr val="000000"/>
            </a:solidFill>
            <a:miter lim="800000"/>
            <a:headEnd/>
            <a:tailEnd/>
          </a:ln>
          <a:effectLst>
            <a:outerShdw dist="107763" dir="2700000" algn="ctr" rotWithShape="0">
              <a:srgbClr val="790015"/>
            </a:outerShdw>
          </a:effectLst>
        </p:spPr>
        <p:txBody>
          <a:bodyPr wrap="none" lIns="41275" tIns="17462" rIns="41275" bIns="17462">
            <a:spAutoFit/>
          </a:bodyPr>
          <a:lstStyle/>
          <a:p>
            <a:pPr algn="ctr" defTabSz="804863">
              <a:defRPr/>
            </a:pPr>
            <a:r>
              <a:rPr kumimoji="1" lang="en-US" sz="2800">
                <a:solidFill>
                  <a:schemeClr val="tx2"/>
                </a:solidFill>
                <a:latin typeface="Times New Roman" charset="0"/>
              </a:rPr>
              <a:t>Transforming Data Into Information</a:t>
            </a:r>
            <a:endParaRPr kumimoji="1" lang="en-US" sz="4400">
              <a:solidFill>
                <a:schemeClr val="tx2"/>
              </a:solidFill>
              <a:latin typeface="Times New Roman" charset="0"/>
            </a:endParaRPr>
          </a:p>
        </p:txBody>
      </p:sp>
      <p:sp>
        <p:nvSpPr>
          <p:cNvPr id="178181" name="Rectangle 5"/>
          <p:cNvSpPr>
            <a:spLocks noChangeArrowheads="1"/>
          </p:cNvSpPr>
          <p:nvPr/>
        </p:nvSpPr>
        <p:spPr bwMode="auto">
          <a:xfrm>
            <a:off x="228600" y="914400"/>
            <a:ext cx="8686800" cy="5486400"/>
          </a:xfrm>
          <a:prstGeom prst="rect">
            <a:avLst/>
          </a:prstGeom>
          <a:solidFill>
            <a:schemeClr val="accent1"/>
          </a:solidFill>
          <a:ln w="12700">
            <a:noFill/>
            <a:miter lim="800000"/>
            <a:headEnd/>
            <a:tailEnd/>
          </a:ln>
          <a:effectLst>
            <a:outerShdw dist="35921" dir="2700000" algn="ctr" rotWithShape="0">
              <a:schemeClr val="folHlink"/>
            </a:outerShdw>
          </a:effectLst>
        </p:spPr>
        <p:txBody>
          <a:bodyPr wrap="none" anchor="ctr"/>
          <a:lstStyle/>
          <a:p>
            <a:pPr>
              <a:defRPr/>
            </a:pPr>
            <a:endParaRPr lang="en-US"/>
          </a:p>
        </p:txBody>
      </p:sp>
      <p:sp>
        <p:nvSpPr>
          <p:cNvPr id="178182" name="Rectangle 6"/>
          <p:cNvSpPr>
            <a:spLocks noChangeArrowheads="1"/>
          </p:cNvSpPr>
          <p:nvPr/>
        </p:nvSpPr>
        <p:spPr bwMode="auto">
          <a:xfrm>
            <a:off x="741363" y="1092200"/>
            <a:ext cx="1576387" cy="406400"/>
          </a:xfrm>
          <a:prstGeom prst="rect">
            <a:avLst/>
          </a:prstGeom>
          <a:noFill/>
          <a:ln w="12700">
            <a:noFill/>
            <a:miter lim="800000"/>
            <a:headEnd/>
            <a:tailEnd/>
          </a:ln>
          <a:effectLst/>
        </p:spPr>
        <p:txBody>
          <a:bodyPr wrap="none" lIns="90488" tIns="44450" rIns="90488" bIns="44450">
            <a:spAutoFit/>
          </a:bodyPr>
          <a:lstStyle/>
          <a:p>
            <a:pPr>
              <a:defRPr/>
            </a:pPr>
            <a:r>
              <a:rPr lang="en-US" sz="2000" b="1">
                <a:effectLst>
                  <a:outerShdw blurRad="38100" dist="38100" dir="2700000" algn="tl">
                    <a:srgbClr val="000000"/>
                  </a:outerShdw>
                </a:effectLst>
              </a:rPr>
              <a:t>Data Inputs</a:t>
            </a:r>
          </a:p>
        </p:txBody>
      </p:sp>
      <p:sp>
        <p:nvSpPr>
          <p:cNvPr id="178183" name="Rectangle 7"/>
          <p:cNvSpPr>
            <a:spLocks noChangeArrowheads="1"/>
          </p:cNvSpPr>
          <p:nvPr/>
        </p:nvSpPr>
        <p:spPr bwMode="auto">
          <a:xfrm>
            <a:off x="5389563" y="1092200"/>
            <a:ext cx="2632075" cy="406400"/>
          </a:xfrm>
          <a:prstGeom prst="rect">
            <a:avLst/>
          </a:prstGeom>
          <a:noFill/>
          <a:ln w="12700">
            <a:noFill/>
            <a:miter lim="800000"/>
            <a:headEnd/>
            <a:tailEnd/>
          </a:ln>
          <a:effectLst/>
        </p:spPr>
        <p:txBody>
          <a:bodyPr wrap="none" lIns="90488" tIns="44450" rIns="90488" bIns="44450">
            <a:spAutoFit/>
          </a:bodyPr>
          <a:lstStyle/>
          <a:p>
            <a:pPr>
              <a:defRPr/>
            </a:pPr>
            <a:r>
              <a:rPr lang="en-US" sz="2000" b="1">
                <a:effectLst>
                  <a:outerShdw blurRad="38100" dist="38100" dir="2700000" algn="tl">
                    <a:srgbClr val="000000"/>
                  </a:outerShdw>
                </a:effectLst>
              </a:rPr>
              <a:t>Information Outputs</a:t>
            </a:r>
          </a:p>
        </p:txBody>
      </p:sp>
      <p:sp>
        <p:nvSpPr>
          <p:cNvPr id="178184" name="Rectangle 8"/>
          <p:cNvSpPr>
            <a:spLocks noChangeArrowheads="1"/>
          </p:cNvSpPr>
          <p:nvPr/>
        </p:nvSpPr>
        <p:spPr bwMode="auto">
          <a:xfrm>
            <a:off x="2667000" y="1828800"/>
            <a:ext cx="2590800" cy="3886200"/>
          </a:xfrm>
          <a:prstGeom prst="rect">
            <a:avLst/>
          </a:prstGeom>
          <a:solidFill>
            <a:schemeClr val="bg1"/>
          </a:solidFill>
          <a:ln w="12700">
            <a:noFill/>
            <a:miter lim="800000"/>
            <a:headEnd/>
            <a:tailEnd/>
          </a:ln>
          <a:effectLst>
            <a:outerShdw dist="35921" dir="2700000" algn="ctr" rotWithShape="0">
              <a:schemeClr val="folHlink"/>
            </a:outerShdw>
          </a:effectLst>
        </p:spPr>
        <p:txBody>
          <a:bodyPr wrap="none" anchor="ctr"/>
          <a:lstStyle/>
          <a:p>
            <a:pPr>
              <a:defRPr/>
            </a:pPr>
            <a:endParaRPr lang="en-US"/>
          </a:p>
        </p:txBody>
      </p:sp>
      <p:sp>
        <p:nvSpPr>
          <p:cNvPr id="1039" name="Rectangle 9"/>
          <p:cNvSpPr>
            <a:spLocks noChangeArrowheads="1"/>
          </p:cNvSpPr>
          <p:nvPr/>
        </p:nvSpPr>
        <p:spPr bwMode="auto">
          <a:xfrm>
            <a:off x="2646363" y="2006600"/>
            <a:ext cx="2620962" cy="3454400"/>
          </a:xfrm>
          <a:prstGeom prst="rect">
            <a:avLst/>
          </a:prstGeom>
          <a:noFill/>
          <a:ln w="12700">
            <a:noFill/>
            <a:miter lim="800000"/>
            <a:headEnd/>
            <a:tailEnd/>
          </a:ln>
        </p:spPr>
        <p:txBody>
          <a:bodyPr wrap="none" lIns="90488" tIns="44450" rIns="90488" bIns="44450">
            <a:spAutoFit/>
          </a:bodyPr>
          <a:lstStyle/>
          <a:p>
            <a:r>
              <a:rPr lang="en-US" sz="2000" b="1"/>
              <a:t>Capture</a:t>
            </a:r>
          </a:p>
          <a:p>
            <a:endParaRPr lang="en-US" sz="2000" b="1"/>
          </a:p>
          <a:p>
            <a:endParaRPr lang="en-US" sz="2000" b="1"/>
          </a:p>
          <a:p>
            <a:r>
              <a:rPr lang="en-US" sz="2000" b="1"/>
              <a:t>Manipulation</a:t>
            </a:r>
          </a:p>
          <a:p>
            <a:endParaRPr lang="en-US" sz="2000" b="1"/>
          </a:p>
          <a:p>
            <a:endParaRPr lang="en-US" sz="2000" b="1"/>
          </a:p>
          <a:p>
            <a:r>
              <a:rPr lang="en-US" sz="2000" b="1"/>
              <a:t>Storage</a:t>
            </a:r>
          </a:p>
          <a:p>
            <a:endParaRPr lang="en-US" sz="2000" b="1"/>
          </a:p>
          <a:p>
            <a:endParaRPr lang="en-US" sz="2000" b="1"/>
          </a:p>
          <a:p>
            <a:r>
              <a:rPr lang="en-US" sz="2000" b="1"/>
              <a:t>Provision of Access</a:t>
            </a:r>
          </a:p>
          <a:p>
            <a:r>
              <a:rPr lang="en-US" sz="2000" b="1"/>
              <a:t>at User Location</a:t>
            </a:r>
          </a:p>
        </p:txBody>
      </p:sp>
      <p:sp>
        <p:nvSpPr>
          <p:cNvPr id="1040" name="Rectangle 10"/>
          <p:cNvSpPr>
            <a:spLocks noChangeArrowheads="1"/>
          </p:cNvSpPr>
          <p:nvPr/>
        </p:nvSpPr>
        <p:spPr bwMode="auto">
          <a:xfrm>
            <a:off x="360363" y="1854200"/>
            <a:ext cx="1195387" cy="711200"/>
          </a:xfrm>
          <a:prstGeom prst="rect">
            <a:avLst/>
          </a:prstGeom>
          <a:noFill/>
          <a:ln w="12700">
            <a:noFill/>
            <a:miter lim="800000"/>
            <a:headEnd/>
            <a:tailEnd/>
          </a:ln>
        </p:spPr>
        <p:txBody>
          <a:bodyPr wrap="none" lIns="90488" tIns="44450" rIns="90488" bIns="44450">
            <a:spAutoFit/>
          </a:bodyPr>
          <a:lstStyle/>
          <a:p>
            <a:r>
              <a:rPr lang="en-US" sz="2000" b="1"/>
              <a:t>External</a:t>
            </a:r>
          </a:p>
          <a:p>
            <a:r>
              <a:rPr lang="en-US" sz="2000" b="1"/>
              <a:t>Data</a:t>
            </a:r>
          </a:p>
        </p:txBody>
      </p:sp>
      <p:sp>
        <p:nvSpPr>
          <p:cNvPr id="1041" name="Rectangle 11"/>
          <p:cNvSpPr>
            <a:spLocks noChangeArrowheads="1"/>
          </p:cNvSpPr>
          <p:nvPr/>
        </p:nvSpPr>
        <p:spPr bwMode="auto">
          <a:xfrm>
            <a:off x="1503363" y="1854200"/>
            <a:ext cx="1109662" cy="711200"/>
          </a:xfrm>
          <a:prstGeom prst="rect">
            <a:avLst/>
          </a:prstGeom>
          <a:noFill/>
          <a:ln w="12700">
            <a:noFill/>
            <a:miter lim="800000"/>
            <a:headEnd/>
            <a:tailEnd/>
          </a:ln>
        </p:spPr>
        <p:txBody>
          <a:bodyPr wrap="none" lIns="90488" tIns="44450" rIns="90488" bIns="44450">
            <a:spAutoFit/>
          </a:bodyPr>
          <a:lstStyle/>
          <a:p>
            <a:r>
              <a:rPr lang="en-US" sz="2000" b="1"/>
              <a:t>Internal</a:t>
            </a:r>
          </a:p>
          <a:p>
            <a:r>
              <a:rPr lang="en-US" sz="2000" b="1"/>
              <a:t>Data</a:t>
            </a:r>
          </a:p>
        </p:txBody>
      </p:sp>
      <p:sp>
        <p:nvSpPr>
          <p:cNvPr id="1042" name="Rectangle 12"/>
          <p:cNvSpPr>
            <a:spLocks noChangeArrowheads="1"/>
          </p:cNvSpPr>
          <p:nvPr/>
        </p:nvSpPr>
        <p:spPr bwMode="auto">
          <a:xfrm>
            <a:off x="2646363" y="5740400"/>
            <a:ext cx="2562225" cy="406400"/>
          </a:xfrm>
          <a:prstGeom prst="rect">
            <a:avLst/>
          </a:prstGeom>
          <a:noFill/>
          <a:ln w="12700">
            <a:noFill/>
            <a:miter lim="800000"/>
            <a:headEnd/>
            <a:tailEnd/>
          </a:ln>
        </p:spPr>
        <p:txBody>
          <a:bodyPr wrap="none" lIns="90488" tIns="44450" rIns="90488" bIns="44450">
            <a:spAutoFit/>
          </a:bodyPr>
          <a:lstStyle/>
          <a:p>
            <a:r>
              <a:rPr lang="en-US" sz="2000" b="1"/>
              <a:t>Information System</a:t>
            </a:r>
          </a:p>
        </p:txBody>
      </p:sp>
      <p:sp>
        <p:nvSpPr>
          <p:cNvPr id="1043" name="Rectangle 13"/>
          <p:cNvSpPr>
            <a:spLocks noChangeArrowheads="1"/>
          </p:cNvSpPr>
          <p:nvPr/>
        </p:nvSpPr>
        <p:spPr bwMode="auto">
          <a:xfrm>
            <a:off x="5237163" y="1549400"/>
            <a:ext cx="2946400" cy="4064000"/>
          </a:xfrm>
          <a:prstGeom prst="rect">
            <a:avLst/>
          </a:prstGeom>
          <a:noFill/>
          <a:ln w="12700">
            <a:noFill/>
            <a:miter lim="800000"/>
            <a:headEnd/>
            <a:tailEnd/>
          </a:ln>
        </p:spPr>
        <p:txBody>
          <a:bodyPr wrap="none" lIns="90488" tIns="44450" rIns="90488" bIns="44450">
            <a:spAutoFit/>
          </a:bodyPr>
          <a:lstStyle/>
          <a:p>
            <a:r>
              <a:rPr lang="en-US" sz="2000" b="1"/>
              <a:t>Query Response</a:t>
            </a:r>
          </a:p>
          <a:p>
            <a:endParaRPr lang="en-US" sz="2000" b="1"/>
          </a:p>
          <a:p>
            <a:endParaRPr lang="en-US" sz="2000" b="1"/>
          </a:p>
          <a:p>
            <a:r>
              <a:rPr lang="en-US" sz="2000" b="1"/>
              <a:t>Decision Outcome</a:t>
            </a:r>
          </a:p>
          <a:p>
            <a:endParaRPr lang="en-US" sz="2000" b="1"/>
          </a:p>
          <a:p>
            <a:endParaRPr lang="en-US" sz="2000" b="1"/>
          </a:p>
          <a:p>
            <a:r>
              <a:rPr lang="en-US" sz="2000" b="1"/>
              <a:t>Expert-System Advice</a:t>
            </a:r>
          </a:p>
          <a:p>
            <a:endParaRPr lang="en-US" sz="2000" b="1"/>
          </a:p>
          <a:p>
            <a:endParaRPr lang="en-US" sz="2000" b="1"/>
          </a:p>
          <a:p>
            <a:r>
              <a:rPr lang="en-US" sz="2000" b="1"/>
              <a:t>Transaction Document</a:t>
            </a:r>
          </a:p>
          <a:p>
            <a:endParaRPr lang="en-US" sz="2000" b="1"/>
          </a:p>
          <a:p>
            <a:endParaRPr lang="en-US" sz="2000" b="1"/>
          </a:p>
          <a:p>
            <a:r>
              <a:rPr lang="en-US" sz="2000" b="1"/>
              <a:t>Report</a:t>
            </a:r>
          </a:p>
        </p:txBody>
      </p:sp>
      <p:sp>
        <p:nvSpPr>
          <p:cNvPr id="1044" name="Line 14"/>
          <p:cNvSpPr>
            <a:spLocks noChangeShapeType="1"/>
          </p:cNvSpPr>
          <p:nvPr/>
        </p:nvSpPr>
        <p:spPr bwMode="auto">
          <a:xfrm>
            <a:off x="533400" y="2527300"/>
            <a:ext cx="0" cy="2489200"/>
          </a:xfrm>
          <a:prstGeom prst="line">
            <a:avLst/>
          </a:prstGeom>
          <a:noFill/>
          <a:ln w="25400">
            <a:solidFill>
              <a:schemeClr val="bg2"/>
            </a:solidFill>
            <a:round/>
            <a:headEnd/>
            <a:tailEnd/>
          </a:ln>
        </p:spPr>
        <p:txBody>
          <a:bodyPr wrap="none" anchor="ctr"/>
          <a:lstStyle/>
          <a:p>
            <a:endParaRPr lang="en-US"/>
          </a:p>
        </p:txBody>
      </p:sp>
      <p:sp>
        <p:nvSpPr>
          <p:cNvPr id="1045" name="Line 15"/>
          <p:cNvSpPr>
            <a:spLocks noChangeShapeType="1"/>
          </p:cNvSpPr>
          <p:nvPr/>
        </p:nvSpPr>
        <p:spPr bwMode="auto">
          <a:xfrm>
            <a:off x="546100" y="5029200"/>
            <a:ext cx="2108200" cy="0"/>
          </a:xfrm>
          <a:prstGeom prst="line">
            <a:avLst/>
          </a:prstGeom>
          <a:noFill/>
          <a:ln w="25400">
            <a:solidFill>
              <a:schemeClr val="bg2"/>
            </a:solidFill>
            <a:round/>
            <a:headEnd/>
            <a:tailEnd type="triangle" w="med" len="med"/>
          </a:ln>
        </p:spPr>
        <p:txBody>
          <a:bodyPr wrap="none" anchor="ctr"/>
          <a:lstStyle/>
          <a:p>
            <a:endParaRPr lang="en-US"/>
          </a:p>
        </p:txBody>
      </p:sp>
      <p:sp>
        <p:nvSpPr>
          <p:cNvPr id="1046" name="Line 16"/>
          <p:cNvSpPr>
            <a:spLocks noChangeShapeType="1"/>
          </p:cNvSpPr>
          <p:nvPr/>
        </p:nvSpPr>
        <p:spPr bwMode="auto">
          <a:xfrm>
            <a:off x="1676400" y="2527300"/>
            <a:ext cx="0" cy="889000"/>
          </a:xfrm>
          <a:prstGeom prst="line">
            <a:avLst/>
          </a:prstGeom>
          <a:noFill/>
          <a:ln w="25400">
            <a:solidFill>
              <a:schemeClr val="bg2"/>
            </a:solidFill>
            <a:round/>
            <a:headEnd/>
            <a:tailEnd/>
          </a:ln>
        </p:spPr>
        <p:txBody>
          <a:bodyPr wrap="none" anchor="ctr"/>
          <a:lstStyle/>
          <a:p>
            <a:endParaRPr lang="en-US"/>
          </a:p>
        </p:txBody>
      </p:sp>
      <p:sp>
        <p:nvSpPr>
          <p:cNvPr id="1047" name="Line 17"/>
          <p:cNvSpPr>
            <a:spLocks noChangeShapeType="1"/>
          </p:cNvSpPr>
          <p:nvPr/>
        </p:nvSpPr>
        <p:spPr bwMode="auto">
          <a:xfrm>
            <a:off x="1689100" y="3429000"/>
            <a:ext cx="965200" cy="0"/>
          </a:xfrm>
          <a:prstGeom prst="line">
            <a:avLst/>
          </a:prstGeom>
          <a:noFill/>
          <a:ln w="25400">
            <a:solidFill>
              <a:schemeClr val="bg2"/>
            </a:solidFill>
            <a:round/>
            <a:headEnd/>
            <a:tailEnd type="triangle" w="med" len="med"/>
          </a:ln>
        </p:spPr>
        <p:txBody>
          <a:bodyPr wrap="none" anchor="ctr"/>
          <a:lstStyle/>
          <a:p>
            <a:endParaRPr lang="en-US"/>
          </a:p>
        </p:txBody>
      </p:sp>
      <p:sp>
        <p:nvSpPr>
          <p:cNvPr id="1048" name="Line 18"/>
          <p:cNvSpPr>
            <a:spLocks noChangeShapeType="1"/>
          </p:cNvSpPr>
          <p:nvPr/>
        </p:nvSpPr>
        <p:spPr bwMode="auto">
          <a:xfrm>
            <a:off x="5270500" y="1905000"/>
            <a:ext cx="2489200" cy="0"/>
          </a:xfrm>
          <a:prstGeom prst="line">
            <a:avLst/>
          </a:prstGeom>
          <a:noFill/>
          <a:ln w="25400">
            <a:solidFill>
              <a:schemeClr val="bg2"/>
            </a:solidFill>
            <a:round/>
            <a:headEnd/>
            <a:tailEnd type="triangle" w="med" len="med"/>
          </a:ln>
        </p:spPr>
        <p:txBody>
          <a:bodyPr wrap="none" anchor="ctr"/>
          <a:lstStyle/>
          <a:p>
            <a:endParaRPr lang="en-US"/>
          </a:p>
        </p:txBody>
      </p:sp>
      <p:sp>
        <p:nvSpPr>
          <p:cNvPr id="1049" name="Line 19"/>
          <p:cNvSpPr>
            <a:spLocks noChangeShapeType="1"/>
          </p:cNvSpPr>
          <p:nvPr/>
        </p:nvSpPr>
        <p:spPr bwMode="auto">
          <a:xfrm>
            <a:off x="5270500" y="2819400"/>
            <a:ext cx="2489200" cy="0"/>
          </a:xfrm>
          <a:prstGeom prst="line">
            <a:avLst/>
          </a:prstGeom>
          <a:noFill/>
          <a:ln w="25400">
            <a:solidFill>
              <a:schemeClr val="bg2"/>
            </a:solidFill>
            <a:round/>
            <a:headEnd/>
            <a:tailEnd type="triangle" w="med" len="med"/>
          </a:ln>
        </p:spPr>
        <p:txBody>
          <a:bodyPr wrap="none" anchor="ctr"/>
          <a:lstStyle/>
          <a:p>
            <a:endParaRPr lang="en-US"/>
          </a:p>
        </p:txBody>
      </p:sp>
      <p:sp>
        <p:nvSpPr>
          <p:cNvPr id="1050" name="Line 20"/>
          <p:cNvSpPr>
            <a:spLocks noChangeShapeType="1"/>
          </p:cNvSpPr>
          <p:nvPr/>
        </p:nvSpPr>
        <p:spPr bwMode="auto">
          <a:xfrm>
            <a:off x="5270500" y="3810000"/>
            <a:ext cx="2489200" cy="0"/>
          </a:xfrm>
          <a:prstGeom prst="line">
            <a:avLst/>
          </a:prstGeom>
          <a:noFill/>
          <a:ln w="25400">
            <a:solidFill>
              <a:schemeClr val="bg2"/>
            </a:solidFill>
            <a:round/>
            <a:headEnd/>
            <a:tailEnd type="triangle" w="med" len="med"/>
          </a:ln>
        </p:spPr>
        <p:txBody>
          <a:bodyPr wrap="none" anchor="ctr"/>
          <a:lstStyle/>
          <a:p>
            <a:endParaRPr lang="en-US"/>
          </a:p>
        </p:txBody>
      </p:sp>
      <p:sp>
        <p:nvSpPr>
          <p:cNvPr id="1051" name="Line 21"/>
          <p:cNvSpPr>
            <a:spLocks noChangeShapeType="1"/>
          </p:cNvSpPr>
          <p:nvPr/>
        </p:nvSpPr>
        <p:spPr bwMode="auto">
          <a:xfrm>
            <a:off x="5270500" y="4724400"/>
            <a:ext cx="2489200" cy="0"/>
          </a:xfrm>
          <a:prstGeom prst="line">
            <a:avLst/>
          </a:prstGeom>
          <a:noFill/>
          <a:ln w="25400">
            <a:solidFill>
              <a:schemeClr val="bg2"/>
            </a:solidFill>
            <a:round/>
            <a:headEnd/>
            <a:tailEnd type="triangle" w="med" len="med"/>
          </a:ln>
        </p:spPr>
        <p:txBody>
          <a:bodyPr wrap="none" anchor="ctr"/>
          <a:lstStyle/>
          <a:p>
            <a:endParaRPr lang="en-US"/>
          </a:p>
        </p:txBody>
      </p:sp>
      <p:sp>
        <p:nvSpPr>
          <p:cNvPr id="1052" name="Line 22"/>
          <p:cNvSpPr>
            <a:spLocks noChangeShapeType="1"/>
          </p:cNvSpPr>
          <p:nvPr/>
        </p:nvSpPr>
        <p:spPr bwMode="auto">
          <a:xfrm>
            <a:off x="5270500" y="5638800"/>
            <a:ext cx="2489200" cy="0"/>
          </a:xfrm>
          <a:prstGeom prst="line">
            <a:avLst/>
          </a:prstGeom>
          <a:noFill/>
          <a:ln w="25400">
            <a:solidFill>
              <a:schemeClr val="bg2"/>
            </a:solidFill>
            <a:round/>
            <a:headEnd/>
            <a:tailEnd type="triangle" w="med" len="med"/>
          </a:ln>
        </p:spPr>
        <p:txBody>
          <a:bodyPr wrap="none" anchor="ctr"/>
          <a:lstStyle/>
          <a:p>
            <a:endParaRPr lang="en-US"/>
          </a:p>
        </p:txBody>
      </p:sp>
      <p:graphicFrame>
        <p:nvGraphicFramePr>
          <p:cNvPr id="1026" name="Object 23">
            <a:hlinkClick r:id="" action="ppaction://ole?verb=0"/>
          </p:cNvPr>
          <p:cNvGraphicFramePr>
            <a:graphicFrameLocks/>
          </p:cNvGraphicFramePr>
          <p:nvPr/>
        </p:nvGraphicFramePr>
        <p:xfrm>
          <a:off x="7848600" y="1524000"/>
          <a:ext cx="850900" cy="677863"/>
        </p:xfrm>
        <a:graphic>
          <a:graphicData uri="http://schemas.openxmlformats.org/presentationml/2006/ole">
            <p:oleObj spid="_x0000_s1026" name="Microsoft ClipArt Gallery" r:id="rId3" imgW="4005000" imgH="3190680" progId="">
              <p:embed/>
            </p:oleObj>
          </a:graphicData>
        </a:graphic>
      </p:graphicFrame>
      <p:graphicFrame>
        <p:nvGraphicFramePr>
          <p:cNvPr id="1027" name="Object 24">
            <a:hlinkClick r:id="" action="ppaction://ole?verb=0"/>
          </p:cNvPr>
          <p:cNvGraphicFramePr>
            <a:graphicFrameLocks/>
          </p:cNvGraphicFramePr>
          <p:nvPr/>
        </p:nvGraphicFramePr>
        <p:xfrm>
          <a:off x="7848600" y="2438400"/>
          <a:ext cx="850900" cy="677863"/>
        </p:xfrm>
        <a:graphic>
          <a:graphicData uri="http://schemas.openxmlformats.org/presentationml/2006/ole">
            <p:oleObj spid="_x0000_s1027" name="Microsoft ClipArt Gallery" r:id="rId4" imgW="4005000" imgH="3190680" progId="">
              <p:embed/>
            </p:oleObj>
          </a:graphicData>
        </a:graphic>
      </p:graphicFrame>
      <p:graphicFrame>
        <p:nvGraphicFramePr>
          <p:cNvPr id="1028" name="Object 25">
            <a:hlinkClick r:id="" action="ppaction://ole?verb=0"/>
          </p:cNvPr>
          <p:cNvGraphicFramePr>
            <a:graphicFrameLocks/>
          </p:cNvGraphicFramePr>
          <p:nvPr/>
        </p:nvGraphicFramePr>
        <p:xfrm>
          <a:off x="7848600" y="3505200"/>
          <a:ext cx="850900" cy="677863"/>
        </p:xfrm>
        <a:graphic>
          <a:graphicData uri="http://schemas.openxmlformats.org/presentationml/2006/ole">
            <p:oleObj spid="_x0000_s1028" name="Microsoft ClipArt Gallery" r:id="rId5" imgW="4005000" imgH="3190680" progId="">
              <p:embed/>
            </p:oleObj>
          </a:graphicData>
        </a:graphic>
      </p:graphicFrame>
      <p:graphicFrame>
        <p:nvGraphicFramePr>
          <p:cNvPr id="1029" name="Object 26">
            <a:hlinkClick r:id="" action="ppaction://ole?verb=0"/>
          </p:cNvPr>
          <p:cNvGraphicFramePr>
            <a:graphicFrameLocks/>
          </p:cNvGraphicFramePr>
          <p:nvPr/>
        </p:nvGraphicFramePr>
        <p:xfrm>
          <a:off x="7848600" y="4419600"/>
          <a:ext cx="850900" cy="677863"/>
        </p:xfrm>
        <a:graphic>
          <a:graphicData uri="http://schemas.openxmlformats.org/presentationml/2006/ole">
            <p:oleObj spid="_x0000_s1029" name="Microsoft ClipArt Gallery" r:id="rId6" imgW="4005000" imgH="3190680" progId="">
              <p:embed/>
            </p:oleObj>
          </a:graphicData>
        </a:graphic>
      </p:graphicFrame>
      <p:graphicFrame>
        <p:nvGraphicFramePr>
          <p:cNvPr id="1030" name="Object 27">
            <a:hlinkClick r:id="" action="ppaction://ole?verb=0"/>
          </p:cNvPr>
          <p:cNvGraphicFramePr>
            <a:graphicFrameLocks/>
          </p:cNvGraphicFramePr>
          <p:nvPr/>
        </p:nvGraphicFramePr>
        <p:xfrm>
          <a:off x="7848600" y="5334000"/>
          <a:ext cx="850900" cy="677863"/>
        </p:xfrm>
        <a:graphic>
          <a:graphicData uri="http://schemas.openxmlformats.org/presentationml/2006/ole">
            <p:oleObj spid="_x0000_s1030" name="Microsoft ClipArt Gallery" r:id="rId7" imgW="4005000" imgH="3190680" progId="">
              <p:embed/>
            </p:oleObj>
          </a:graphicData>
        </a:graphic>
      </p:graphicFrame>
      <p:sp>
        <p:nvSpPr>
          <p:cNvPr id="1053" name="Rectangle 28"/>
          <p:cNvSpPr>
            <a:spLocks noChangeArrowheads="1"/>
          </p:cNvSpPr>
          <p:nvPr/>
        </p:nvSpPr>
        <p:spPr bwMode="auto">
          <a:xfrm>
            <a:off x="387350" y="1073150"/>
            <a:ext cx="8445500" cy="5092700"/>
          </a:xfrm>
          <a:prstGeom prst="rect">
            <a:avLst/>
          </a:prstGeom>
          <a:noFill/>
          <a:ln w="12700">
            <a:solidFill>
              <a:schemeClr val="bg2"/>
            </a:solidFill>
            <a:miter lim="800000"/>
            <a:headEnd/>
            <a:tailEnd/>
          </a:ln>
        </p:spPr>
        <p:txBody>
          <a:bodyPr wrap="none" anchor="ctr"/>
          <a:lstStyle/>
          <a:p>
            <a:endParaRPr lang="en-US"/>
          </a:p>
        </p:txBody>
      </p:sp>
      <p:sp>
        <p:nvSpPr>
          <p:cNvPr id="1054" name="Rectangle 29"/>
          <p:cNvSpPr>
            <a:spLocks noChangeArrowheads="1"/>
          </p:cNvSpPr>
          <p:nvPr/>
        </p:nvSpPr>
        <p:spPr bwMode="auto">
          <a:xfrm>
            <a:off x="360363" y="5840413"/>
            <a:ext cx="1631950" cy="711200"/>
          </a:xfrm>
          <a:prstGeom prst="rect">
            <a:avLst/>
          </a:prstGeom>
          <a:noFill/>
          <a:ln w="12700">
            <a:noFill/>
            <a:miter lim="800000"/>
            <a:headEnd/>
            <a:tailEnd/>
          </a:ln>
        </p:spPr>
        <p:txBody>
          <a:bodyPr wrap="none" lIns="90488" tIns="44450" rIns="90488" bIns="44450">
            <a:spAutoFit/>
          </a:bodyPr>
          <a:lstStyle/>
          <a:p>
            <a:r>
              <a:rPr lang="en-US" sz="2000" b="1">
                <a:latin typeface="Times New Roman" charset="0"/>
              </a:rPr>
              <a:t>Organization</a:t>
            </a:r>
          </a:p>
          <a:p>
            <a:r>
              <a:rPr lang="en-US" sz="2000" b="1">
                <a:latin typeface="Times New Roman" charset="0"/>
              </a:rPr>
              <a:t>Environment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7162800" y="6248400"/>
            <a:ext cx="1905000" cy="457200"/>
          </a:xfrm>
          <a:prstGeom prst="rect">
            <a:avLst/>
          </a:prstGeom>
        </p:spPr>
        <p:txBody>
          <a:bodyPr/>
          <a:lstStyle/>
          <a:p>
            <a:pPr>
              <a:defRPr/>
            </a:pPr>
            <a:fld id="{6C7EED6F-7031-45E6-B12C-4FF24BEEDE7F}" type="slidenum">
              <a:rPr lang="en-US"/>
              <a:pPr>
                <a:defRPr/>
              </a:pPr>
              <a:t>14</a:t>
            </a:fld>
            <a:endParaRPr lang="en-US" b="0">
              <a:solidFill>
                <a:schemeClr val="tx1"/>
              </a:solidFill>
              <a:latin typeface="Times New Roman" pitchFamily="18" charset="0"/>
            </a:endParaRPr>
          </a:p>
        </p:txBody>
      </p:sp>
      <p:sp>
        <p:nvSpPr>
          <p:cNvPr id="16388" name="Rectangle 4"/>
          <p:cNvSpPr>
            <a:spLocks noGrp="1" noChangeArrowheads="1"/>
          </p:cNvSpPr>
          <p:nvPr>
            <p:ph type="title"/>
          </p:nvPr>
        </p:nvSpPr>
        <p:spPr>
          <a:xfrm>
            <a:off x="152400" y="152400"/>
            <a:ext cx="8077200" cy="381000"/>
          </a:xfrm>
        </p:spPr>
        <p:txBody>
          <a:bodyPr>
            <a:normAutofit fontScale="90000"/>
          </a:bodyPr>
          <a:lstStyle/>
          <a:p>
            <a:pPr>
              <a:defRPr/>
            </a:pPr>
            <a:r>
              <a:rPr lang="en-US" dirty="0" smtClean="0"/>
              <a:t>Data, Information, and Systems</a:t>
            </a:r>
          </a:p>
        </p:txBody>
      </p:sp>
      <p:sp>
        <p:nvSpPr>
          <p:cNvPr id="17413" name="Rectangle 5"/>
          <p:cNvSpPr>
            <a:spLocks noGrp="1" noChangeArrowheads="1"/>
          </p:cNvSpPr>
          <p:nvPr>
            <p:ph type="body" idx="1"/>
          </p:nvPr>
        </p:nvSpPr>
        <p:spPr>
          <a:xfrm>
            <a:off x="228600" y="990600"/>
            <a:ext cx="8077200" cy="3886200"/>
          </a:xfrm>
        </p:spPr>
        <p:txBody>
          <a:bodyPr/>
          <a:lstStyle/>
          <a:p>
            <a:r>
              <a:rPr lang="en-US" dirty="0" smtClean="0"/>
              <a:t>Generating Information</a:t>
            </a:r>
          </a:p>
          <a:p>
            <a:pPr lvl="1"/>
            <a:r>
              <a:rPr lang="en-US" dirty="0" smtClean="0"/>
              <a:t>Computer-based ISs take data as raw material, process it, and produce information as output.</a:t>
            </a:r>
          </a:p>
        </p:txBody>
      </p:sp>
      <p:grpSp>
        <p:nvGrpSpPr>
          <p:cNvPr id="2" name="Group 9"/>
          <p:cNvGrpSpPr>
            <a:grpSpLocks/>
          </p:cNvGrpSpPr>
          <p:nvPr/>
        </p:nvGrpSpPr>
        <p:grpSpPr bwMode="auto">
          <a:xfrm>
            <a:off x="457200" y="2286000"/>
            <a:ext cx="8001000" cy="3619500"/>
            <a:chOff x="1584" y="2064"/>
            <a:chExt cx="3984" cy="2137"/>
          </a:xfrm>
        </p:grpSpPr>
        <p:pic>
          <p:nvPicPr>
            <p:cNvPr id="17415" name="Picture 7" descr="Fig01-01"/>
            <p:cNvPicPr>
              <a:picLocks noChangeAspect="1" noChangeArrowheads="1"/>
            </p:cNvPicPr>
            <p:nvPr/>
          </p:nvPicPr>
          <p:blipFill>
            <a:blip r:embed="rId2"/>
            <a:srcRect t="11667" r="1556" b="21667"/>
            <a:stretch>
              <a:fillRect/>
            </a:stretch>
          </p:blipFill>
          <p:spPr bwMode="auto">
            <a:xfrm>
              <a:off x="1584" y="2064"/>
              <a:ext cx="3984" cy="1920"/>
            </a:xfrm>
            <a:prstGeom prst="rect">
              <a:avLst/>
            </a:prstGeom>
            <a:noFill/>
            <a:ln w="9525">
              <a:noFill/>
              <a:miter lim="800000"/>
              <a:headEnd/>
              <a:tailEnd/>
            </a:ln>
          </p:spPr>
        </p:pic>
        <p:sp>
          <p:nvSpPr>
            <p:cNvPr id="17416" name="Text Box 8"/>
            <p:cNvSpPr txBox="1">
              <a:spLocks noChangeArrowheads="1"/>
            </p:cNvSpPr>
            <p:nvPr/>
          </p:nvSpPr>
          <p:spPr bwMode="white">
            <a:xfrm>
              <a:off x="1584" y="3984"/>
              <a:ext cx="3984" cy="217"/>
            </a:xfrm>
            <a:prstGeom prst="rect">
              <a:avLst/>
            </a:prstGeom>
            <a:noFill/>
            <a:ln w="12700">
              <a:noFill/>
              <a:miter lim="800000"/>
              <a:headEnd/>
              <a:tailEnd/>
            </a:ln>
          </p:spPr>
          <p:txBody>
            <a:bodyPr>
              <a:spAutoFit/>
            </a:bodyPr>
            <a:lstStyle/>
            <a:p>
              <a:pPr>
                <a:spcBef>
                  <a:spcPct val="50000"/>
                </a:spcBef>
                <a:buFontTx/>
                <a:buNone/>
              </a:pPr>
              <a:endParaRPr lang="en-US" sz="1800" dirty="0"/>
            </a:p>
          </p:txBody>
        </p:sp>
      </p:gr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7162800" y="6248400"/>
            <a:ext cx="1905000" cy="457200"/>
          </a:xfrm>
          <a:prstGeom prst="rect">
            <a:avLst/>
          </a:prstGeom>
        </p:spPr>
        <p:txBody>
          <a:bodyPr/>
          <a:lstStyle/>
          <a:p>
            <a:pPr>
              <a:defRPr/>
            </a:pPr>
            <a:fld id="{0CA606E0-6FF4-47E9-8A89-9200B9485990}" type="slidenum">
              <a:rPr lang="en-US"/>
              <a:pPr>
                <a:defRPr/>
              </a:pPr>
              <a:t>15</a:t>
            </a:fld>
            <a:endParaRPr lang="en-US" b="0">
              <a:solidFill>
                <a:schemeClr val="tx1"/>
              </a:solidFill>
              <a:latin typeface="Times New Roman" pitchFamily="18" charset="0"/>
            </a:endParaRPr>
          </a:p>
        </p:txBody>
      </p:sp>
      <p:sp>
        <p:nvSpPr>
          <p:cNvPr id="15365" name="Rectangle 9"/>
          <p:cNvSpPr>
            <a:spLocks noGrp="1" noChangeArrowheads="1"/>
          </p:cNvSpPr>
          <p:nvPr>
            <p:ph type="body" idx="1"/>
          </p:nvPr>
        </p:nvSpPr>
        <p:spPr>
          <a:xfrm>
            <a:off x="228600" y="762000"/>
            <a:ext cx="8229600" cy="5791200"/>
          </a:xfrm>
          <a:noFill/>
        </p:spPr>
        <p:txBody>
          <a:bodyPr>
            <a:noAutofit/>
          </a:bodyPr>
          <a:lstStyle/>
          <a:p>
            <a:r>
              <a:rPr lang="en-US" sz="1400" dirty="0" smtClean="0"/>
              <a:t>Data vs. Information</a:t>
            </a:r>
          </a:p>
          <a:p>
            <a:pPr lvl="1">
              <a:buFont typeface="Wingdings" pitchFamily="2" charset="2"/>
              <a:buNone/>
            </a:pPr>
            <a:endParaRPr lang="en-US" sz="1400" dirty="0" smtClean="0"/>
          </a:p>
          <a:p>
            <a:pPr lvl="1"/>
            <a:r>
              <a:rPr lang="en-US" sz="1400" dirty="0" smtClean="0"/>
              <a:t>Data</a:t>
            </a:r>
          </a:p>
          <a:p>
            <a:pPr lvl="2"/>
            <a:r>
              <a:rPr lang="en-US" sz="1400" dirty="0" smtClean="0"/>
              <a:t>A “given,” or fact; a number, a statement, or a picture</a:t>
            </a:r>
          </a:p>
          <a:p>
            <a:pPr lvl="2"/>
            <a:r>
              <a:rPr lang="en-US" sz="1400" dirty="0" smtClean="0"/>
              <a:t>Represents something in the real world</a:t>
            </a:r>
          </a:p>
          <a:p>
            <a:pPr lvl="2"/>
            <a:r>
              <a:rPr lang="en-US" sz="1400" dirty="0" smtClean="0"/>
              <a:t>The raw materials in the production of information</a:t>
            </a:r>
          </a:p>
          <a:p>
            <a:pPr lvl="1"/>
            <a:endParaRPr lang="en-US" sz="1400" dirty="0" smtClean="0"/>
          </a:p>
          <a:p>
            <a:pPr lvl="1"/>
            <a:r>
              <a:rPr lang="en-US" sz="1400" dirty="0" smtClean="0"/>
              <a:t>Information</a:t>
            </a:r>
          </a:p>
          <a:p>
            <a:pPr lvl="2"/>
            <a:r>
              <a:rPr lang="en-US" sz="1400" dirty="0" smtClean="0"/>
              <a:t>Data that have meaning within a context</a:t>
            </a:r>
          </a:p>
          <a:p>
            <a:pPr lvl="2"/>
            <a:r>
              <a:rPr lang="en-US" sz="1400" dirty="0" smtClean="0"/>
              <a:t>Data in relationships</a:t>
            </a:r>
          </a:p>
          <a:p>
            <a:pPr lvl="2"/>
            <a:r>
              <a:rPr lang="en-US" sz="1400" dirty="0" smtClean="0"/>
              <a:t>Data after manipulation</a:t>
            </a:r>
          </a:p>
          <a:p>
            <a:endParaRPr lang="en-US" sz="1400" dirty="0" smtClean="0"/>
          </a:p>
          <a:p>
            <a:r>
              <a:rPr lang="en-US" sz="1400" dirty="0" smtClean="0"/>
              <a:t>Data Analyses:</a:t>
            </a:r>
          </a:p>
          <a:p>
            <a:pPr lvl="1"/>
            <a:endParaRPr lang="en-US" sz="1400" dirty="0" smtClean="0"/>
          </a:p>
          <a:p>
            <a:pPr lvl="1"/>
            <a:r>
              <a:rPr lang="en-US" sz="1400" dirty="0" smtClean="0"/>
              <a:t>Example: customer survey</a:t>
            </a:r>
          </a:p>
          <a:p>
            <a:pPr lvl="2"/>
            <a:r>
              <a:rPr lang="en-US" sz="1400" dirty="0" smtClean="0"/>
              <a:t>Reading through data collected from a customer survey with questions in various categories would be time-consuming and not very helpful.</a:t>
            </a:r>
          </a:p>
          <a:p>
            <a:pPr lvl="2"/>
            <a:r>
              <a:rPr lang="en-US" sz="1400" dirty="0" smtClean="0"/>
              <a:t>When manipulated, the surveys may provide useful information.</a:t>
            </a:r>
          </a:p>
          <a:p>
            <a:pPr lvl="2"/>
            <a:endParaRPr lang="en-US" sz="1400" dirty="0" smtClean="0"/>
          </a:p>
        </p:txBody>
      </p:sp>
      <p:sp>
        <p:nvSpPr>
          <p:cNvPr id="7" name="TextBox 6"/>
          <p:cNvSpPr txBox="1"/>
          <p:nvPr/>
        </p:nvSpPr>
        <p:spPr>
          <a:xfrm>
            <a:off x="152400" y="152400"/>
            <a:ext cx="1295400" cy="461665"/>
          </a:xfrm>
          <a:prstGeom prst="rect">
            <a:avLst/>
          </a:prstGeom>
          <a:noFill/>
        </p:spPr>
        <p:txBody>
          <a:bodyPr wrap="square" rtlCol="0">
            <a:spAutoFit/>
          </a:bodyPr>
          <a:lstStyle/>
          <a:p>
            <a:r>
              <a:rPr lang="en-US" sz="2400" dirty="0" smtClean="0"/>
              <a:t>MIS</a:t>
            </a:r>
            <a:endParaRPr lang="en-US" sz="2400" dirty="0"/>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28600" y="1066800"/>
            <a:ext cx="7924800" cy="5486400"/>
            <a:chOff x="1824" y="1289"/>
            <a:chExt cx="3216" cy="2734"/>
          </a:xfrm>
        </p:grpSpPr>
        <p:pic>
          <p:nvPicPr>
            <p:cNvPr id="18439" name="Picture 8" descr="Fig01-02"/>
            <p:cNvPicPr>
              <a:picLocks noChangeAspect="1" noChangeArrowheads="1"/>
            </p:cNvPicPr>
            <p:nvPr/>
          </p:nvPicPr>
          <p:blipFill>
            <a:blip r:embed="rId2"/>
            <a:srcRect l="5946" r="7242" b="10320"/>
            <a:stretch>
              <a:fillRect/>
            </a:stretch>
          </p:blipFill>
          <p:spPr bwMode="auto">
            <a:xfrm>
              <a:off x="1824" y="1289"/>
              <a:ext cx="3216" cy="2658"/>
            </a:xfrm>
            <a:prstGeom prst="rect">
              <a:avLst/>
            </a:prstGeom>
            <a:noFill/>
            <a:ln w="9525">
              <a:noFill/>
              <a:miter lim="800000"/>
              <a:headEnd/>
              <a:tailEnd/>
            </a:ln>
          </p:spPr>
        </p:pic>
        <p:sp>
          <p:nvSpPr>
            <p:cNvPr id="18440" name="Text Box 11"/>
            <p:cNvSpPr txBox="1">
              <a:spLocks noChangeArrowheads="1"/>
            </p:cNvSpPr>
            <p:nvPr/>
          </p:nvSpPr>
          <p:spPr bwMode="white">
            <a:xfrm>
              <a:off x="1824" y="3792"/>
              <a:ext cx="3216" cy="231"/>
            </a:xfrm>
            <a:prstGeom prst="rect">
              <a:avLst/>
            </a:prstGeom>
            <a:noFill/>
            <a:ln w="12700">
              <a:noFill/>
              <a:miter lim="800000"/>
              <a:headEnd/>
              <a:tailEnd/>
            </a:ln>
          </p:spPr>
          <p:txBody>
            <a:bodyPr>
              <a:spAutoFit/>
            </a:bodyPr>
            <a:lstStyle/>
            <a:p>
              <a:pPr>
                <a:spcBef>
                  <a:spcPct val="50000"/>
                </a:spcBef>
                <a:buFontTx/>
                <a:buNone/>
              </a:pPr>
              <a:endParaRPr lang="en-US" sz="1800" dirty="0"/>
            </a:p>
          </p:txBody>
        </p:sp>
      </p:grpSp>
      <p:sp>
        <p:nvSpPr>
          <p:cNvPr id="18438" name="Rectangle 15"/>
          <p:cNvSpPr>
            <a:spLocks noGrp="1" noChangeArrowheads="1"/>
          </p:cNvSpPr>
          <p:nvPr>
            <p:ph type="body" idx="1"/>
          </p:nvPr>
        </p:nvSpPr>
        <p:spPr>
          <a:xfrm>
            <a:off x="228600" y="533400"/>
            <a:ext cx="7467600" cy="5178552"/>
          </a:xfrm>
        </p:spPr>
        <p:txBody>
          <a:bodyPr/>
          <a:lstStyle/>
          <a:p>
            <a:r>
              <a:rPr lang="en-US" dirty="0" smtClean="0"/>
              <a:t>Information in Context</a:t>
            </a:r>
          </a:p>
        </p:txBody>
      </p:sp>
      <p:sp>
        <p:nvSpPr>
          <p:cNvPr id="8" name="TextBox 7"/>
          <p:cNvSpPr txBox="1"/>
          <p:nvPr/>
        </p:nvSpPr>
        <p:spPr>
          <a:xfrm>
            <a:off x="152400" y="152400"/>
            <a:ext cx="1295400" cy="461665"/>
          </a:xfrm>
          <a:prstGeom prst="rect">
            <a:avLst/>
          </a:prstGeom>
          <a:noFill/>
        </p:spPr>
        <p:txBody>
          <a:bodyPr wrap="square" rtlCol="0">
            <a:spAutoFit/>
          </a:bodyPr>
          <a:lstStyle/>
          <a:p>
            <a:r>
              <a:rPr lang="en-US" sz="2400" dirty="0" smtClean="0"/>
              <a:t>MIS</a:t>
            </a:r>
            <a:endParaRPr lang="en-US" sz="2400" dirty="0"/>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914400"/>
            <a:ext cx="8153400" cy="4873752"/>
          </a:xfrm>
        </p:spPr>
        <p:txBody>
          <a:bodyPr>
            <a:normAutofit fontScale="92500" lnSpcReduction="10000"/>
          </a:bodyPr>
          <a:lstStyle/>
          <a:p>
            <a:pPr>
              <a:buNone/>
            </a:pPr>
            <a:r>
              <a:rPr lang="en-US" i="1" dirty="0" smtClean="0"/>
              <a:t>1. An </a:t>
            </a:r>
            <a:r>
              <a:rPr lang="en-US" i="1" dirty="0" smtClean="0">
                <a:hlinkClick r:id="rId2"/>
              </a:rPr>
              <a:t>organized</a:t>
            </a:r>
            <a:r>
              <a:rPr lang="en-US" i="1" dirty="0" smtClean="0"/>
              <a:t> approach to the </a:t>
            </a:r>
            <a:r>
              <a:rPr lang="en-US" i="1" dirty="0" smtClean="0">
                <a:hlinkClick r:id="rId3"/>
              </a:rPr>
              <a:t>study</a:t>
            </a:r>
            <a:r>
              <a:rPr lang="en-US" i="1" dirty="0" smtClean="0"/>
              <a:t> of the </a:t>
            </a:r>
            <a:r>
              <a:rPr lang="en-US" i="1" dirty="0" smtClean="0">
                <a:hlinkClick r:id="rId4"/>
              </a:rPr>
              <a:t>information</a:t>
            </a:r>
            <a:r>
              <a:rPr lang="en-US" i="1" dirty="0" smtClean="0"/>
              <a:t> </a:t>
            </a:r>
            <a:r>
              <a:rPr lang="en-US" i="1" dirty="0" smtClean="0">
                <a:hlinkClick r:id="rId5"/>
              </a:rPr>
              <a:t>needs</a:t>
            </a:r>
            <a:r>
              <a:rPr lang="en-US" i="1" dirty="0" smtClean="0"/>
              <a:t> of an </a:t>
            </a:r>
            <a:r>
              <a:rPr lang="en-US" i="1" dirty="0" smtClean="0">
                <a:hlinkClick r:id="rId6"/>
              </a:rPr>
              <a:t>organization's</a:t>
            </a:r>
            <a:r>
              <a:rPr lang="en-US" i="1" dirty="0" smtClean="0"/>
              <a:t> </a:t>
            </a:r>
            <a:r>
              <a:rPr lang="en-US" i="1" dirty="0" smtClean="0">
                <a:hlinkClick r:id="rId7"/>
              </a:rPr>
              <a:t>management</a:t>
            </a:r>
            <a:r>
              <a:rPr lang="en-US" i="1" dirty="0" smtClean="0"/>
              <a:t> at every level in </a:t>
            </a:r>
            <a:r>
              <a:rPr lang="en-US" i="1" dirty="0" smtClean="0">
                <a:hlinkClick r:id="rId8"/>
              </a:rPr>
              <a:t>making</a:t>
            </a:r>
            <a:r>
              <a:rPr lang="en-US" i="1" dirty="0" smtClean="0"/>
              <a:t> operational, </a:t>
            </a:r>
            <a:r>
              <a:rPr lang="en-US" i="1" dirty="0" smtClean="0">
                <a:hlinkClick r:id="rId9"/>
              </a:rPr>
              <a:t>tactical</a:t>
            </a:r>
            <a:r>
              <a:rPr lang="en-US" i="1" dirty="0" smtClean="0"/>
              <a:t>, and </a:t>
            </a:r>
            <a:r>
              <a:rPr lang="en-US" i="1" dirty="0" smtClean="0">
                <a:hlinkClick r:id="rId10"/>
              </a:rPr>
              <a:t>strategic decisions</a:t>
            </a:r>
            <a:r>
              <a:rPr lang="en-US" i="1" dirty="0" smtClean="0"/>
              <a:t>. Its </a:t>
            </a:r>
            <a:r>
              <a:rPr lang="en-US" i="1" dirty="0" smtClean="0">
                <a:hlinkClick r:id="rId11"/>
              </a:rPr>
              <a:t>objective</a:t>
            </a:r>
            <a:r>
              <a:rPr lang="en-US" i="1" dirty="0" smtClean="0"/>
              <a:t> is to </a:t>
            </a:r>
            <a:r>
              <a:rPr lang="en-US" i="1" dirty="0" smtClean="0">
                <a:hlinkClick r:id="rId12"/>
              </a:rPr>
              <a:t>design</a:t>
            </a:r>
            <a:r>
              <a:rPr lang="en-US" i="1" dirty="0" smtClean="0"/>
              <a:t> and implement </a:t>
            </a:r>
            <a:r>
              <a:rPr lang="en-US" i="1" dirty="0" smtClean="0">
                <a:hlinkClick r:id="rId13"/>
              </a:rPr>
              <a:t>procedures</a:t>
            </a:r>
            <a:r>
              <a:rPr lang="en-US" i="1" dirty="0" smtClean="0"/>
              <a:t>, processes, and </a:t>
            </a:r>
            <a:r>
              <a:rPr lang="en-US" i="1" dirty="0" smtClean="0">
                <a:hlinkClick r:id="rId14"/>
              </a:rPr>
              <a:t>routines</a:t>
            </a:r>
            <a:r>
              <a:rPr lang="en-US" i="1" dirty="0" smtClean="0"/>
              <a:t> that </a:t>
            </a:r>
            <a:r>
              <a:rPr lang="en-US" i="1" dirty="0" smtClean="0">
                <a:hlinkClick r:id="rId15"/>
              </a:rPr>
              <a:t>provide</a:t>
            </a:r>
            <a:r>
              <a:rPr lang="en-US" i="1" dirty="0" smtClean="0"/>
              <a:t> suitably </a:t>
            </a:r>
            <a:r>
              <a:rPr lang="en-US" i="1" dirty="0" smtClean="0">
                <a:hlinkClick r:id="rId16"/>
              </a:rPr>
              <a:t>detailed</a:t>
            </a:r>
            <a:r>
              <a:rPr lang="en-US" i="1" dirty="0" smtClean="0"/>
              <a:t> </a:t>
            </a:r>
            <a:r>
              <a:rPr lang="en-US" i="1" dirty="0" smtClean="0">
                <a:hlinkClick r:id="rId17"/>
              </a:rPr>
              <a:t>reports</a:t>
            </a:r>
            <a:r>
              <a:rPr lang="en-US" i="1" dirty="0" smtClean="0"/>
              <a:t> in an </a:t>
            </a:r>
            <a:r>
              <a:rPr lang="en-US" i="1" dirty="0" smtClean="0">
                <a:hlinkClick r:id="rId18"/>
              </a:rPr>
              <a:t>accurate</a:t>
            </a:r>
            <a:r>
              <a:rPr lang="en-US" i="1" dirty="0" smtClean="0"/>
              <a:t>, </a:t>
            </a:r>
            <a:r>
              <a:rPr lang="en-US" i="1" dirty="0" smtClean="0">
                <a:hlinkClick r:id="rId19"/>
              </a:rPr>
              <a:t>consistent</a:t>
            </a:r>
            <a:r>
              <a:rPr lang="en-US" i="1" dirty="0" smtClean="0"/>
              <a:t>, and timely manner.</a:t>
            </a:r>
          </a:p>
          <a:p>
            <a:endParaRPr lang="en-US" i="1" dirty="0" smtClean="0"/>
          </a:p>
          <a:p>
            <a:pPr>
              <a:buNone/>
            </a:pPr>
            <a:r>
              <a:rPr lang="en-US" i="1" dirty="0" smtClean="0"/>
              <a:t>2 .In a management information system, modern, computerized </a:t>
            </a:r>
            <a:r>
              <a:rPr lang="en-US" i="1" dirty="0" smtClean="0">
                <a:hlinkClick r:id="rId20"/>
              </a:rPr>
              <a:t>systems</a:t>
            </a:r>
            <a:r>
              <a:rPr lang="en-US" i="1" dirty="0" smtClean="0"/>
              <a:t> continuously gather </a:t>
            </a:r>
            <a:r>
              <a:rPr lang="en-US" i="1" dirty="0" smtClean="0">
                <a:hlinkClick r:id="rId21"/>
              </a:rPr>
              <a:t>relevant</a:t>
            </a:r>
            <a:r>
              <a:rPr lang="en-US" i="1" dirty="0" smtClean="0"/>
              <a:t> </a:t>
            </a:r>
            <a:r>
              <a:rPr lang="en-US" i="1" dirty="0" smtClean="0">
                <a:hlinkClick r:id="rId22"/>
              </a:rPr>
              <a:t>data</a:t>
            </a:r>
            <a:r>
              <a:rPr lang="en-US" i="1" dirty="0" smtClean="0"/>
              <a:t>, both from inside and outside an organization. This data is then processed, integrated, and stored in a centralized </a:t>
            </a:r>
            <a:r>
              <a:rPr lang="en-US" i="1" dirty="0" smtClean="0">
                <a:hlinkClick r:id="rId23"/>
              </a:rPr>
              <a:t>database</a:t>
            </a:r>
            <a:r>
              <a:rPr lang="en-US" i="1" dirty="0" smtClean="0"/>
              <a:t> (or </a:t>
            </a:r>
            <a:r>
              <a:rPr lang="en-US" i="1" dirty="0" smtClean="0">
                <a:hlinkClick r:id="rId24"/>
              </a:rPr>
              <a:t>data warehouse</a:t>
            </a:r>
            <a:r>
              <a:rPr lang="en-US" i="1" dirty="0" smtClean="0"/>
              <a:t>) where it is constantly updated and made available to all who have the </a:t>
            </a:r>
            <a:r>
              <a:rPr lang="en-US" i="1" dirty="0" smtClean="0">
                <a:hlinkClick r:id="rId25"/>
              </a:rPr>
              <a:t>authority</a:t>
            </a:r>
            <a:r>
              <a:rPr lang="en-US" i="1" dirty="0" smtClean="0"/>
              <a:t> to </a:t>
            </a:r>
            <a:r>
              <a:rPr lang="en-US" i="1" dirty="0" smtClean="0">
                <a:hlinkClick r:id="rId26"/>
              </a:rPr>
              <a:t>access</a:t>
            </a:r>
            <a:r>
              <a:rPr lang="en-US" i="1" dirty="0" smtClean="0"/>
              <a:t> it, in a </a:t>
            </a:r>
            <a:r>
              <a:rPr lang="en-US" i="1" dirty="0" smtClean="0">
                <a:hlinkClick r:id="rId27"/>
              </a:rPr>
              <a:t>form</a:t>
            </a:r>
            <a:r>
              <a:rPr lang="en-US" i="1" dirty="0" smtClean="0"/>
              <a:t> that suits their purpose.</a:t>
            </a:r>
          </a:p>
          <a:p>
            <a:endParaRPr lang="en-US" dirty="0"/>
          </a:p>
        </p:txBody>
      </p:sp>
      <p:sp>
        <p:nvSpPr>
          <p:cNvPr id="4" name="TextBox 3"/>
          <p:cNvSpPr txBox="1"/>
          <p:nvPr/>
        </p:nvSpPr>
        <p:spPr>
          <a:xfrm>
            <a:off x="304800" y="152400"/>
            <a:ext cx="3962400" cy="369332"/>
          </a:xfrm>
          <a:prstGeom prst="rect">
            <a:avLst/>
          </a:prstGeom>
          <a:noFill/>
        </p:spPr>
        <p:txBody>
          <a:bodyPr wrap="square" rtlCol="0">
            <a:spAutoFit/>
          </a:bodyPr>
          <a:lstStyle/>
          <a:p>
            <a:r>
              <a:rPr lang="en-US" dirty="0" smtClean="0"/>
              <a:t>Meaning of MIS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914400"/>
            <a:ext cx="8153400" cy="4873752"/>
          </a:xfrm>
        </p:spPr>
        <p:txBody>
          <a:bodyPr>
            <a:normAutofit/>
          </a:bodyPr>
          <a:lstStyle/>
          <a:p>
            <a:pPr marL="457200" indent="-457200">
              <a:buAutoNum type="arabicPeriod" startAt="3"/>
            </a:pPr>
            <a:r>
              <a:rPr lang="en-US" i="1" dirty="0" smtClean="0"/>
              <a:t>MIS is the system, which makes available the right information to the:</a:t>
            </a:r>
          </a:p>
          <a:p>
            <a:pPr marL="822960" lvl="1" indent="-457200">
              <a:buFont typeface="Wingdings" pitchFamily="2" charset="2"/>
              <a:buChar char="ü"/>
            </a:pPr>
            <a:r>
              <a:rPr lang="en-US" i="1" dirty="0" smtClean="0"/>
              <a:t>Right  Person</a:t>
            </a:r>
          </a:p>
          <a:p>
            <a:pPr marL="822960" lvl="1" indent="-457200">
              <a:buFont typeface="Wingdings" pitchFamily="2" charset="2"/>
              <a:buChar char="ü"/>
            </a:pPr>
            <a:r>
              <a:rPr lang="en-US" i="1" dirty="0" smtClean="0"/>
              <a:t>At Right Place</a:t>
            </a:r>
          </a:p>
          <a:p>
            <a:pPr marL="822960" lvl="1" indent="-457200">
              <a:buFont typeface="Wingdings" pitchFamily="2" charset="2"/>
              <a:buChar char="ü"/>
            </a:pPr>
            <a:r>
              <a:rPr lang="en-US" i="1" dirty="0" smtClean="0"/>
              <a:t>At right time</a:t>
            </a:r>
          </a:p>
          <a:p>
            <a:pPr marL="822960" lvl="1" indent="-457200">
              <a:buFont typeface="Wingdings" pitchFamily="2" charset="2"/>
              <a:buChar char="ü"/>
            </a:pPr>
            <a:r>
              <a:rPr lang="en-US" i="1" dirty="0" smtClean="0"/>
              <a:t>In the right format/form</a:t>
            </a:r>
          </a:p>
          <a:p>
            <a:pPr marL="822960" lvl="1" indent="-457200">
              <a:buFont typeface="Wingdings" pitchFamily="2" charset="2"/>
              <a:buChar char="ü"/>
            </a:pPr>
            <a:r>
              <a:rPr lang="en-US" i="1" dirty="0" smtClean="0"/>
              <a:t>At right cost.</a:t>
            </a:r>
          </a:p>
          <a:p>
            <a:pPr marL="822960" lvl="1" indent="-457200">
              <a:buFont typeface="Wingdings" pitchFamily="2" charset="2"/>
              <a:buChar char="ü"/>
            </a:pPr>
            <a:endParaRPr lang="en-US" i="1" dirty="0" smtClean="0"/>
          </a:p>
          <a:p>
            <a:pPr marL="822960" lvl="1" indent="-457200">
              <a:buFont typeface="Wingdings" pitchFamily="2" charset="2"/>
              <a:buChar char="ü"/>
            </a:pPr>
            <a:endParaRPr lang="en-US" dirty="0"/>
          </a:p>
        </p:txBody>
      </p:sp>
      <p:sp>
        <p:nvSpPr>
          <p:cNvPr id="4" name="TextBox 3"/>
          <p:cNvSpPr txBox="1"/>
          <p:nvPr/>
        </p:nvSpPr>
        <p:spPr>
          <a:xfrm>
            <a:off x="304800" y="152400"/>
            <a:ext cx="3962400" cy="369332"/>
          </a:xfrm>
          <a:prstGeom prst="rect">
            <a:avLst/>
          </a:prstGeom>
          <a:noFill/>
        </p:spPr>
        <p:txBody>
          <a:bodyPr wrap="square" rtlCol="0">
            <a:spAutoFit/>
          </a:bodyPr>
          <a:lstStyle/>
          <a:p>
            <a:r>
              <a:rPr lang="en-US" dirty="0" smtClean="0"/>
              <a:t>Meaning of MIS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838200"/>
            <a:ext cx="7467600" cy="4873752"/>
          </a:xfrm>
        </p:spPr>
        <p:txBody>
          <a:bodyPr/>
          <a:lstStyle/>
          <a:p>
            <a:r>
              <a:rPr lang="en-US" dirty="0" err="1" smtClean="0"/>
              <a:t>Lucey</a:t>
            </a:r>
            <a:r>
              <a:rPr lang="en-US" dirty="0" smtClean="0"/>
              <a:t>, defines MIS as </a:t>
            </a:r>
          </a:p>
          <a:p>
            <a:pPr>
              <a:buNone/>
            </a:pPr>
            <a:r>
              <a:rPr lang="en-US" dirty="0" smtClean="0"/>
              <a:t>   </a:t>
            </a:r>
          </a:p>
          <a:p>
            <a:pPr>
              <a:buNone/>
            </a:pPr>
            <a:r>
              <a:rPr lang="en-US" dirty="0" smtClean="0"/>
              <a:t>  “</a:t>
            </a:r>
            <a:r>
              <a:rPr lang="en-US" i="1" dirty="0" smtClean="0"/>
              <a:t>a system to covert data from internal and external  sources into information to communicate that information in an appropriate form to  managers at all levels, in all functions to make timely and effective decisions for planning, directing and controlling the activities for which they are responsible”</a:t>
            </a:r>
            <a:endParaRPr lang="en-US" i="1" dirty="0"/>
          </a:p>
        </p:txBody>
      </p:sp>
      <p:sp>
        <p:nvSpPr>
          <p:cNvPr id="6" name="TextBox 5"/>
          <p:cNvSpPr txBox="1"/>
          <p:nvPr/>
        </p:nvSpPr>
        <p:spPr>
          <a:xfrm>
            <a:off x="152400" y="152400"/>
            <a:ext cx="3124200" cy="369332"/>
          </a:xfrm>
          <a:prstGeom prst="rect">
            <a:avLst/>
          </a:prstGeom>
          <a:noFill/>
        </p:spPr>
        <p:txBody>
          <a:bodyPr wrap="square" rtlCol="0">
            <a:spAutoFit/>
          </a:bodyPr>
          <a:lstStyle/>
          <a:p>
            <a:r>
              <a:rPr lang="en-US" dirty="0" smtClean="0"/>
              <a:t>Definition of MIS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28600" y="457200"/>
            <a:ext cx="8640763" cy="58674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ctr"/>
            <a:r>
              <a:rPr lang="en-US" sz="5000" b="1"/>
              <a:t>What is MIS?</a:t>
            </a:r>
          </a:p>
        </p:txBody>
      </p:sp>
      <p:sp>
        <p:nvSpPr>
          <p:cNvPr id="83972" name="Rectangle 4"/>
          <p:cNvSpPr>
            <a:spLocks noGrp="1" noChangeArrowheads="1"/>
          </p:cNvSpPr>
          <p:nvPr>
            <p:ph type="subTitle" idx="4294967295"/>
          </p:nvPr>
        </p:nvSpPr>
        <p:spPr>
          <a:xfrm>
            <a:off x="304800" y="1981200"/>
            <a:ext cx="8382000" cy="3886200"/>
          </a:xfrm>
        </p:spPr>
        <p:txBody>
          <a:bodyPr/>
          <a:lstStyle/>
          <a:p>
            <a:pPr marL="0" indent="0" algn="just">
              <a:buFont typeface="Wingdings" pitchFamily="2" charset="2"/>
              <a:buNone/>
            </a:pPr>
            <a:r>
              <a:rPr lang="en-US" sz="2800"/>
              <a:t>A system to convert the data from internal and external sources into information and to communicate it in an appropriate manner, to managers at all levels and helps in taking timely and effective decisions for planning, directing and controlling the activities for which they are responsible.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981200"/>
            <a:ext cx="7010400" cy="3730752"/>
          </a:xfrm>
        </p:spPr>
        <p:txBody>
          <a:bodyPr/>
          <a:lstStyle/>
          <a:p>
            <a:pPr marL="274320" lvl="1">
              <a:spcBef>
                <a:spcPts val="600"/>
              </a:spcBef>
              <a:buSzPct val="70000"/>
              <a:buFont typeface="Wingdings"/>
              <a:buChar char=""/>
            </a:pPr>
            <a:r>
              <a:rPr lang="en-US" sz="2400" dirty="0" smtClean="0"/>
              <a:t>Decision making </a:t>
            </a:r>
          </a:p>
          <a:p>
            <a:pPr marL="274320" lvl="1">
              <a:spcBef>
                <a:spcPts val="600"/>
              </a:spcBef>
              <a:buSzPct val="70000"/>
              <a:buFont typeface="Wingdings"/>
              <a:buChar char=""/>
            </a:pPr>
            <a:r>
              <a:rPr lang="en-US" sz="2400" dirty="0" smtClean="0"/>
              <a:t>Problem Solving</a:t>
            </a:r>
          </a:p>
          <a:p>
            <a:pPr marL="274320" lvl="1">
              <a:spcBef>
                <a:spcPts val="600"/>
              </a:spcBef>
              <a:buSzPct val="70000"/>
              <a:buFont typeface="Wingdings"/>
              <a:buChar char=""/>
            </a:pPr>
            <a:r>
              <a:rPr lang="en-US" sz="2400" dirty="0" smtClean="0"/>
              <a:t>Controlling</a:t>
            </a:r>
          </a:p>
          <a:p>
            <a:pPr marL="274320" lvl="1">
              <a:spcBef>
                <a:spcPts val="600"/>
              </a:spcBef>
              <a:buSzPct val="70000"/>
              <a:buFont typeface="Wingdings"/>
              <a:buChar char=""/>
            </a:pPr>
            <a:r>
              <a:rPr lang="en-US" sz="2400" dirty="0" smtClean="0"/>
              <a:t>Getting competitive edge</a:t>
            </a:r>
          </a:p>
          <a:p>
            <a:pPr marL="274320" lvl="1">
              <a:spcBef>
                <a:spcPts val="600"/>
              </a:spcBef>
              <a:buSzPct val="70000"/>
              <a:buFont typeface="Wingdings"/>
              <a:buChar char=""/>
            </a:pPr>
            <a:endParaRPr lang="en-US" sz="2400" dirty="0" smtClean="0"/>
          </a:p>
          <a:p>
            <a:pPr marL="274320" lvl="1">
              <a:spcBef>
                <a:spcPts val="600"/>
              </a:spcBef>
              <a:buSzPct val="70000"/>
              <a:buFont typeface="Wingdings"/>
              <a:buChar char=""/>
            </a:pPr>
            <a:endParaRPr lang="en-US" sz="2400" dirty="0" smtClean="0"/>
          </a:p>
          <a:p>
            <a:pPr marL="274320" lvl="1">
              <a:spcBef>
                <a:spcPts val="600"/>
              </a:spcBef>
              <a:buSzPct val="70000"/>
              <a:buFont typeface="Wingdings"/>
              <a:buChar char=""/>
            </a:pPr>
            <a:endParaRPr lang="en-US" dirty="0" smtClean="0"/>
          </a:p>
          <a:p>
            <a:endParaRPr lang="en-US" dirty="0"/>
          </a:p>
        </p:txBody>
      </p:sp>
      <p:sp>
        <p:nvSpPr>
          <p:cNvPr id="6" name="TextBox 5"/>
          <p:cNvSpPr txBox="1"/>
          <p:nvPr/>
        </p:nvSpPr>
        <p:spPr>
          <a:xfrm>
            <a:off x="609600" y="762000"/>
            <a:ext cx="6248400" cy="523220"/>
          </a:xfrm>
          <a:prstGeom prst="rect">
            <a:avLst/>
          </a:prstGeom>
          <a:noFill/>
        </p:spPr>
        <p:txBody>
          <a:bodyPr wrap="square" rtlCol="0">
            <a:spAutoFit/>
          </a:bodyPr>
          <a:lstStyle/>
          <a:p>
            <a:r>
              <a:rPr lang="en-US" sz="2800" dirty="0" smtClean="0"/>
              <a:t>Need, Purpose and Objective of MIS</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Globalisation</a:t>
            </a:r>
            <a:endParaRPr lang="en-US" dirty="0"/>
          </a:p>
        </p:txBody>
      </p:sp>
      <p:sp>
        <p:nvSpPr>
          <p:cNvPr id="3" name="Content Placeholder 2"/>
          <p:cNvSpPr>
            <a:spLocks noGrp="1"/>
          </p:cNvSpPr>
          <p:nvPr>
            <p:ph idx="1"/>
          </p:nvPr>
        </p:nvSpPr>
        <p:spPr/>
        <p:txBody>
          <a:bodyPr>
            <a:normAutofit/>
          </a:bodyPr>
          <a:lstStyle/>
          <a:p>
            <a:r>
              <a:rPr lang="en-US" sz="2400" dirty="0" smtClean="0"/>
              <a:t>Worldwide marketplace</a:t>
            </a:r>
          </a:p>
          <a:p>
            <a:r>
              <a:rPr lang="en-US" sz="2400" dirty="0" smtClean="0"/>
              <a:t>24x7 nature</a:t>
            </a:r>
          </a:p>
          <a:p>
            <a:pPr algn="just"/>
            <a:r>
              <a:rPr lang="en-US" sz="2400" dirty="0" smtClean="0"/>
              <a:t>Firms can achieve extraordinary cost reductions by finding low-cost suppliers and managing production facilities in other countries.</a:t>
            </a:r>
          </a:p>
          <a:p>
            <a:r>
              <a:rPr lang="en-US" sz="2400" dirty="0" smtClean="0"/>
              <a:t>Google, e-bay, </a:t>
            </a:r>
            <a:r>
              <a:rPr lang="en-US" sz="2400" dirty="0" err="1" smtClean="0"/>
              <a:t>amazon</a:t>
            </a:r>
            <a:r>
              <a:rPr lang="en-US" sz="2400" dirty="0" smtClean="0"/>
              <a:t>……….</a:t>
            </a:r>
          </a:p>
          <a:p>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emerging digital firm</a:t>
            </a:r>
            <a:endParaRPr lang="en-US" dirty="0"/>
          </a:p>
        </p:txBody>
      </p:sp>
      <p:sp>
        <p:nvSpPr>
          <p:cNvPr id="3" name="Content Placeholder 2"/>
          <p:cNvSpPr>
            <a:spLocks noGrp="1"/>
          </p:cNvSpPr>
          <p:nvPr>
            <p:ph idx="1"/>
          </p:nvPr>
        </p:nvSpPr>
        <p:spPr/>
        <p:txBody>
          <a:bodyPr>
            <a:normAutofit/>
          </a:bodyPr>
          <a:lstStyle/>
          <a:p>
            <a:pPr algn="just"/>
            <a:r>
              <a:rPr lang="en-US" sz="2400" dirty="0" smtClean="0"/>
              <a:t>A </a:t>
            </a:r>
            <a:r>
              <a:rPr lang="en-US" sz="2400" i="1" dirty="0" smtClean="0"/>
              <a:t>digital firm </a:t>
            </a:r>
            <a:r>
              <a:rPr lang="en-US" sz="2400" dirty="0" smtClean="0"/>
              <a:t> is one in which nearly all of the </a:t>
            </a:r>
            <a:r>
              <a:rPr lang="en-US" sz="2400" dirty="0" err="1" smtClean="0"/>
              <a:t>organisation’s</a:t>
            </a:r>
            <a:r>
              <a:rPr lang="en-US" sz="2400" dirty="0" smtClean="0"/>
              <a:t> significant business relationships with customers, suppliers, and employees are digitally enabled and mediated.</a:t>
            </a:r>
          </a:p>
          <a:p>
            <a:pPr algn="just"/>
            <a:r>
              <a:rPr lang="en-US" sz="2400" dirty="0" smtClean="0"/>
              <a:t>Core business processes are accomplished through digital networks spanning the entire </a:t>
            </a:r>
            <a:r>
              <a:rPr lang="en-US" sz="2400" dirty="0" err="1" smtClean="0"/>
              <a:t>organisation</a:t>
            </a:r>
            <a:r>
              <a:rPr lang="en-US" sz="2400" dirty="0" smtClean="0"/>
              <a:t> or linking multiple </a:t>
            </a:r>
            <a:r>
              <a:rPr lang="en-US" sz="2400" dirty="0" err="1" smtClean="0"/>
              <a:t>organisations</a:t>
            </a:r>
            <a:endParaRPr lang="en-US" sz="2400" dirty="0" smtClean="0"/>
          </a:p>
          <a:p>
            <a:pPr lvl="1" algn="just"/>
            <a:r>
              <a:rPr lang="en-US" sz="2200" dirty="0" smtClean="0"/>
              <a:t>Developing a new product, generating and fulfilling an order, creating a marketing plan, and hiring an employee……..</a:t>
            </a:r>
          </a:p>
          <a:p>
            <a:pPr algn="just"/>
            <a:r>
              <a:rPr lang="en-US" sz="2400" i="1" dirty="0" smtClean="0"/>
              <a:t>Time shifting </a:t>
            </a:r>
            <a:r>
              <a:rPr lang="en-US" sz="2400" dirty="0" smtClean="0"/>
              <a:t>and</a:t>
            </a:r>
            <a:r>
              <a:rPr lang="en-US" sz="2400" i="1" dirty="0" smtClean="0"/>
              <a:t> space shifting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457200"/>
          </a:xfrm>
        </p:spPr>
        <p:txBody>
          <a:bodyPr>
            <a:normAutofit/>
          </a:bodyPr>
          <a:lstStyle/>
          <a:p>
            <a:pPr marL="457200" indent="-457200" algn="l"/>
            <a:r>
              <a:rPr lang="en-US" sz="2000" dirty="0" smtClean="0"/>
              <a:t>MIS as an instrument for the Organizational Change</a:t>
            </a:r>
            <a:endParaRPr lang="en-US" sz="2000" dirty="0"/>
          </a:p>
        </p:txBody>
      </p:sp>
      <p:sp>
        <p:nvSpPr>
          <p:cNvPr id="3" name="Content Placeholder 2"/>
          <p:cNvSpPr>
            <a:spLocks noGrp="1"/>
          </p:cNvSpPr>
          <p:nvPr>
            <p:ph idx="1"/>
          </p:nvPr>
        </p:nvSpPr>
        <p:spPr>
          <a:xfrm>
            <a:off x="381000" y="914400"/>
            <a:ext cx="8229600" cy="5334000"/>
          </a:xfrm>
        </p:spPr>
        <p:txBody>
          <a:bodyPr>
            <a:normAutofit lnSpcReduction="10000"/>
          </a:bodyPr>
          <a:lstStyle/>
          <a:p>
            <a:r>
              <a:rPr lang="en-US" sz="1400" dirty="0" smtClean="0"/>
              <a:t>External Change</a:t>
            </a:r>
          </a:p>
          <a:p>
            <a:pPr lvl="1">
              <a:buFont typeface="+mj-lt"/>
              <a:buAutoNum type="arabicPeriod"/>
            </a:pPr>
            <a:r>
              <a:rPr lang="en-US" sz="1400" dirty="0" smtClean="0"/>
              <a:t>MIS has made world smaller </a:t>
            </a:r>
          </a:p>
          <a:p>
            <a:pPr lvl="1">
              <a:buFont typeface="+mj-lt"/>
              <a:buAutoNum type="arabicPeriod"/>
            </a:pPr>
            <a:r>
              <a:rPr lang="en-US" sz="1400" dirty="0" smtClean="0"/>
              <a:t>Worldwide reorganization environment and attempt to control the calamity.</a:t>
            </a:r>
          </a:p>
          <a:p>
            <a:pPr lvl="1">
              <a:buFont typeface="+mj-lt"/>
              <a:buAutoNum type="arabicPeriod"/>
            </a:pPr>
            <a:r>
              <a:rPr lang="en-US" sz="1400" dirty="0" smtClean="0"/>
              <a:t>Health conscious among the group leading less sufferings</a:t>
            </a:r>
          </a:p>
          <a:p>
            <a:pPr lvl="1">
              <a:buFont typeface="+mj-lt"/>
              <a:buAutoNum type="arabicPeriod"/>
            </a:pPr>
            <a:r>
              <a:rPr lang="en-US" sz="1400" dirty="0" smtClean="0"/>
              <a:t>Change in the work lifestyle for better result</a:t>
            </a:r>
          </a:p>
          <a:p>
            <a:pPr lvl="1">
              <a:buFont typeface="+mj-lt"/>
              <a:buAutoNum type="arabicPeriod"/>
            </a:pPr>
            <a:r>
              <a:rPr lang="en-US" sz="1400" dirty="0" smtClean="0"/>
              <a:t>Creating Knowledge is an assets</a:t>
            </a:r>
          </a:p>
          <a:p>
            <a:r>
              <a:rPr lang="en-US" sz="1400" dirty="0" smtClean="0"/>
              <a:t>Internal Change</a:t>
            </a:r>
          </a:p>
          <a:p>
            <a:pPr lvl="1">
              <a:buFont typeface="+mj-lt"/>
              <a:buAutoNum type="arabicPeriod"/>
            </a:pPr>
            <a:r>
              <a:rPr lang="en-US" sz="1400" dirty="0" smtClean="0"/>
              <a:t>MIS  will change the Business Process</a:t>
            </a:r>
          </a:p>
          <a:p>
            <a:pPr lvl="1">
              <a:buFont typeface="+mj-lt"/>
              <a:buAutoNum type="arabicPeriod"/>
            </a:pPr>
            <a:r>
              <a:rPr lang="en-US" sz="1400" dirty="0" smtClean="0"/>
              <a:t>MIS will change the  old standards and set new standards</a:t>
            </a:r>
          </a:p>
          <a:p>
            <a:pPr lvl="1">
              <a:buFont typeface="+mj-lt"/>
              <a:buAutoNum type="arabicPeriod"/>
            </a:pPr>
            <a:r>
              <a:rPr lang="en-US" sz="1400" dirty="0" smtClean="0"/>
              <a:t>MIS  key for Continuous improvement Process </a:t>
            </a:r>
          </a:p>
          <a:p>
            <a:pPr lvl="1">
              <a:buFont typeface="+mj-lt"/>
              <a:buAutoNum type="arabicPeriod"/>
            </a:pPr>
            <a:r>
              <a:rPr lang="en-US" sz="1400" dirty="0" smtClean="0"/>
              <a:t>MIS  will reduce the hierarchy and hence less operation cost</a:t>
            </a:r>
          </a:p>
          <a:p>
            <a:pPr lvl="1">
              <a:buFont typeface="+mj-lt"/>
              <a:buAutoNum type="arabicPeriod"/>
            </a:pPr>
            <a:r>
              <a:rPr lang="en-US" sz="1400" dirty="0" smtClean="0"/>
              <a:t>MIS focus on “Shared information”</a:t>
            </a:r>
          </a:p>
          <a:p>
            <a:pPr lvl="1">
              <a:buFont typeface="+mj-lt"/>
              <a:buAutoNum type="arabicPeriod"/>
            </a:pPr>
            <a:r>
              <a:rPr lang="en-US" sz="1400" dirty="0" smtClean="0"/>
              <a:t>MIS  will accelerate restructure work flow for both line and staff functions.</a:t>
            </a:r>
          </a:p>
          <a:p>
            <a:pPr lvl="1">
              <a:buFont typeface="+mj-lt"/>
              <a:buAutoNum type="arabicPeriod"/>
            </a:pPr>
            <a:r>
              <a:rPr lang="en-US" sz="1400" dirty="0" smtClean="0"/>
              <a:t>MIS will bring change in Authority and power by merit and not by age or number of years of experience.</a:t>
            </a:r>
          </a:p>
          <a:p>
            <a:pPr lvl="1">
              <a:buFont typeface="+mj-lt"/>
              <a:buAutoNum type="arabicPeriod"/>
            </a:pPr>
            <a:r>
              <a:rPr lang="en-US" sz="1400" dirty="0" smtClean="0"/>
              <a:t>MIS brings cultural change.</a:t>
            </a:r>
          </a:p>
          <a:p>
            <a:pPr lvl="1">
              <a:buFont typeface="+mj-lt"/>
              <a:buAutoNum type="arabicPeriod"/>
            </a:pPr>
            <a:r>
              <a:rPr lang="en-US" sz="1400" dirty="0" smtClean="0"/>
              <a:t>MIS measures the results and performance.</a:t>
            </a:r>
          </a:p>
          <a:p>
            <a:pPr lvl="1">
              <a:buFont typeface="+mj-lt"/>
              <a:buAutoNum type="arabicPeriod"/>
            </a:pPr>
            <a:r>
              <a:rPr lang="en-US" sz="1400" dirty="0" smtClean="0"/>
              <a:t>MIS brings Continuous addition to Organizational knowledge base.</a:t>
            </a:r>
          </a:p>
          <a:p>
            <a:pPr lvl="1">
              <a:buFont typeface="+mj-lt"/>
              <a:buAutoNum type="arabicPeriod"/>
            </a:pPr>
            <a:endParaRPr lang="en-US" sz="1400" dirty="0" smtClean="0"/>
          </a:p>
          <a:p>
            <a:pPr algn="ctr">
              <a:buNone/>
            </a:pPr>
            <a:r>
              <a:rPr lang="en-US" sz="2000" b="1" dirty="0" smtClean="0"/>
              <a:t>Is MIS instrument for Changes ?</a:t>
            </a:r>
          </a:p>
          <a:p>
            <a:pPr algn="ctr">
              <a:buNone/>
            </a:pPr>
            <a:r>
              <a:rPr lang="en-US" sz="2000" b="1" dirty="0" smtClean="0"/>
              <a:t>“Yes”</a:t>
            </a:r>
          </a:p>
          <a:p>
            <a:endParaRPr lang="en-US" sz="1400" dirty="0"/>
          </a:p>
        </p:txBody>
      </p:sp>
      <p:cxnSp>
        <p:nvCxnSpPr>
          <p:cNvPr id="4" name="Straight Connector 3"/>
          <p:cNvCxnSpPr/>
          <p:nvPr/>
        </p:nvCxnSpPr>
        <p:spPr>
          <a:xfrm>
            <a:off x="152400" y="762000"/>
            <a:ext cx="8595360" cy="0"/>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76200"/>
            <a:ext cx="8229600" cy="609600"/>
          </a:xfrm>
        </p:spPr>
        <p:txBody>
          <a:bodyPr>
            <a:normAutofit/>
          </a:bodyPr>
          <a:lstStyle/>
          <a:p>
            <a:pPr algn="l"/>
            <a:r>
              <a:rPr lang="en-US" sz="2400" dirty="0" smtClean="0"/>
              <a:t>Information as Strategic Resource</a:t>
            </a:r>
            <a:endParaRPr lang="en-US" sz="2400" dirty="0"/>
          </a:p>
        </p:txBody>
      </p:sp>
      <p:sp>
        <p:nvSpPr>
          <p:cNvPr id="7" name="Content Placeholder 6"/>
          <p:cNvSpPr>
            <a:spLocks noGrp="1"/>
          </p:cNvSpPr>
          <p:nvPr>
            <p:ph idx="1"/>
          </p:nvPr>
        </p:nvSpPr>
        <p:spPr>
          <a:xfrm>
            <a:off x="152400" y="838200"/>
            <a:ext cx="8686800" cy="5791200"/>
          </a:xfrm>
        </p:spPr>
        <p:txBody>
          <a:bodyPr>
            <a:normAutofit fontScale="92500" lnSpcReduction="10000"/>
          </a:bodyPr>
          <a:lstStyle/>
          <a:p>
            <a:pPr marL="457200" indent="-457200">
              <a:buNone/>
            </a:pPr>
            <a:r>
              <a:rPr lang="en-US" sz="2000" dirty="0" smtClean="0"/>
              <a:t>Yes…. Information is Strategic Resources. Because Information helps in taking Strategic, Tactical and operational Decisions. It is one of critical and importance resource.</a:t>
            </a:r>
          </a:p>
          <a:p>
            <a:pPr marL="457200" indent="-457200">
              <a:buNone/>
            </a:pPr>
            <a:endParaRPr lang="en-US" sz="2000" dirty="0" smtClean="0"/>
          </a:p>
          <a:p>
            <a:pPr marL="457200" indent="-457200">
              <a:buFont typeface="+mj-lt"/>
              <a:buAutoNum type="arabicPeriod"/>
            </a:pPr>
            <a:r>
              <a:rPr lang="en-US" sz="2000" dirty="0" smtClean="0"/>
              <a:t>It helps us understand Cost, Quality, price, technology, productivity and product.</a:t>
            </a:r>
          </a:p>
          <a:p>
            <a:pPr marL="457200" indent="-457200">
              <a:buFont typeface="+mj-lt"/>
              <a:buAutoNum type="arabicPeriod"/>
            </a:pPr>
            <a:r>
              <a:rPr lang="en-US" sz="2000" dirty="0" smtClean="0"/>
              <a:t>It helps to smooth following of business process and there by smooth managing of business operation.</a:t>
            </a:r>
          </a:p>
          <a:p>
            <a:pPr marL="457200" indent="-457200">
              <a:buFont typeface="+mj-lt"/>
              <a:buAutoNum type="arabicPeriod"/>
            </a:pPr>
            <a:r>
              <a:rPr lang="en-US" sz="2000" dirty="0" smtClean="0"/>
              <a:t>It helps to maintain the business standards like ISO, QS, CMMI,  Six Sigma etc.</a:t>
            </a:r>
          </a:p>
          <a:p>
            <a:pPr marL="457200" indent="-457200">
              <a:buFont typeface="+mj-lt"/>
              <a:buAutoNum type="arabicPeriod"/>
            </a:pPr>
            <a:r>
              <a:rPr lang="en-US" sz="2000" dirty="0" smtClean="0"/>
              <a:t>It helps to be ahead in the competition</a:t>
            </a:r>
          </a:p>
          <a:p>
            <a:pPr marL="457200" indent="-457200">
              <a:buFont typeface="+mj-lt"/>
              <a:buAutoNum type="arabicPeriod"/>
            </a:pPr>
            <a:r>
              <a:rPr lang="en-US" sz="2000" dirty="0" smtClean="0"/>
              <a:t>It helps company in analyzing their own SWOT</a:t>
            </a:r>
          </a:p>
          <a:p>
            <a:pPr marL="457200" indent="-457200">
              <a:buFont typeface="+mj-lt"/>
              <a:buAutoNum type="arabicPeriod"/>
            </a:pPr>
            <a:r>
              <a:rPr lang="en-US" sz="2000" dirty="0" smtClean="0"/>
              <a:t>It helps in maintaining it’s own profitability.</a:t>
            </a:r>
          </a:p>
          <a:p>
            <a:pPr marL="457200" indent="-457200">
              <a:buFont typeface="+mj-lt"/>
              <a:buAutoNum type="arabicPeriod"/>
            </a:pPr>
            <a:r>
              <a:rPr lang="en-US" sz="2000" dirty="0" smtClean="0"/>
              <a:t>It will help in taking new business decisions like new plant, new product, new business line etc.</a:t>
            </a:r>
          </a:p>
          <a:p>
            <a:pPr marL="457200" indent="-457200">
              <a:buFont typeface="+mj-lt"/>
              <a:buAutoNum type="arabicPeriod"/>
            </a:pPr>
            <a:r>
              <a:rPr lang="en-US" sz="2000" dirty="0" smtClean="0"/>
              <a:t>It protects company from business cycles.</a:t>
            </a:r>
          </a:p>
          <a:p>
            <a:pPr marL="457200" indent="-457200">
              <a:buFont typeface="+mj-lt"/>
              <a:buAutoNum type="arabicPeriod"/>
            </a:pPr>
            <a:r>
              <a:rPr lang="en-US" sz="2000" dirty="0" smtClean="0"/>
              <a:t>It provides future direction to the organization.</a:t>
            </a:r>
          </a:p>
          <a:p>
            <a:pPr marL="457200" indent="-457200">
              <a:buFont typeface="+mj-lt"/>
              <a:buAutoNum type="arabicPeriod"/>
            </a:pPr>
            <a:r>
              <a:rPr lang="en-US" sz="2000" dirty="0" smtClean="0"/>
              <a:t>It provides the competitive edge.</a:t>
            </a:r>
          </a:p>
        </p:txBody>
      </p:sp>
      <p:cxnSp>
        <p:nvCxnSpPr>
          <p:cNvPr id="4" name="Straight Connector 3"/>
          <p:cNvCxnSpPr/>
          <p:nvPr/>
        </p:nvCxnSpPr>
        <p:spPr>
          <a:xfrm>
            <a:off x="152400" y="685800"/>
            <a:ext cx="8595360" cy="0"/>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8229600" cy="487362"/>
          </a:xfrm>
        </p:spPr>
        <p:txBody>
          <a:bodyPr>
            <a:normAutofit/>
          </a:bodyPr>
          <a:lstStyle/>
          <a:p>
            <a:pPr algn="l"/>
            <a:r>
              <a:rPr lang="en-US" sz="2000" dirty="0" smtClean="0"/>
              <a:t>Use of Information for Competitive Advantages</a:t>
            </a:r>
            <a:endParaRPr lang="en-US" sz="2000" dirty="0"/>
          </a:p>
        </p:txBody>
      </p:sp>
      <p:sp>
        <p:nvSpPr>
          <p:cNvPr id="3" name="Content Placeholder 2"/>
          <p:cNvSpPr>
            <a:spLocks noGrp="1"/>
          </p:cNvSpPr>
          <p:nvPr>
            <p:ph idx="1"/>
          </p:nvPr>
        </p:nvSpPr>
        <p:spPr>
          <a:xfrm>
            <a:off x="304800" y="762000"/>
            <a:ext cx="8229600" cy="5638800"/>
          </a:xfrm>
        </p:spPr>
        <p:txBody>
          <a:bodyPr>
            <a:normAutofit fontScale="92500" lnSpcReduction="20000"/>
          </a:bodyPr>
          <a:lstStyle/>
          <a:p>
            <a:pPr>
              <a:buNone/>
            </a:pPr>
            <a:r>
              <a:rPr lang="en-US" sz="1400" dirty="0" smtClean="0"/>
              <a:t>A. According Porter Miller: Information helps in following:</a:t>
            </a:r>
          </a:p>
          <a:p>
            <a:pPr lvl="1">
              <a:buFont typeface="+mj-lt"/>
              <a:buAutoNum type="arabicPeriod"/>
            </a:pPr>
            <a:r>
              <a:rPr lang="en-US" sz="1400" dirty="0" smtClean="0"/>
              <a:t>Change in industry structure: this includes Five Forces:</a:t>
            </a:r>
          </a:p>
          <a:p>
            <a:pPr lvl="2">
              <a:buFont typeface="+mj-lt"/>
              <a:buAutoNum type="arabicPeriod"/>
            </a:pPr>
            <a:r>
              <a:rPr lang="en-US" sz="1400" dirty="0" smtClean="0"/>
              <a:t>Customers’ bargaining power</a:t>
            </a:r>
          </a:p>
          <a:p>
            <a:pPr lvl="2">
              <a:buFont typeface="+mj-lt"/>
              <a:buAutoNum type="arabicPeriod"/>
            </a:pPr>
            <a:r>
              <a:rPr lang="en-US" sz="1400" dirty="0" smtClean="0"/>
              <a:t>Suppliers’ bargaining power</a:t>
            </a:r>
          </a:p>
          <a:p>
            <a:pPr lvl="2">
              <a:buFont typeface="+mj-lt"/>
              <a:buAutoNum type="arabicPeriod"/>
            </a:pPr>
            <a:r>
              <a:rPr lang="en-US" sz="1400" dirty="0" smtClean="0"/>
              <a:t>Threats of new entrant in market</a:t>
            </a:r>
          </a:p>
          <a:p>
            <a:pPr lvl="2">
              <a:buFont typeface="+mj-lt"/>
              <a:buAutoNum type="arabicPeriod"/>
            </a:pPr>
            <a:r>
              <a:rPr lang="en-US" sz="1400" dirty="0" smtClean="0"/>
              <a:t>Pressure from substitute products and services and </a:t>
            </a:r>
          </a:p>
          <a:p>
            <a:pPr lvl="2">
              <a:buFont typeface="+mj-lt"/>
              <a:buAutoNum type="arabicPeriod"/>
            </a:pPr>
            <a:r>
              <a:rPr lang="en-US" sz="1400" dirty="0" smtClean="0"/>
              <a:t>Existing Industry competitors</a:t>
            </a:r>
          </a:p>
          <a:p>
            <a:pPr lvl="1">
              <a:buFont typeface="+mj-lt"/>
              <a:buAutoNum type="arabicPeriod"/>
            </a:pPr>
            <a:r>
              <a:rPr lang="en-US" sz="1400" dirty="0" smtClean="0"/>
              <a:t>Birth of new business/new business initiatives</a:t>
            </a:r>
          </a:p>
          <a:p>
            <a:pPr lvl="1">
              <a:buFont typeface="+mj-lt"/>
              <a:buAutoNum type="arabicPeriod"/>
            </a:pPr>
            <a:r>
              <a:rPr lang="en-US" sz="1400" dirty="0" smtClean="0"/>
              <a:t>New ways of doing business</a:t>
            </a:r>
          </a:p>
          <a:p>
            <a:pPr>
              <a:buNone/>
            </a:pPr>
            <a:r>
              <a:rPr lang="en-US" sz="1400" dirty="0" smtClean="0"/>
              <a:t>B. Functional Use:</a:t>
            </a:r>
          </a:p>
          <a:p>
            <a:pPr lvl="1">
              <a:buFont typeface="+mj-lt"/>
              <a:buAutoNum type="arabicPeriod"/>
            </a:pPr>
            <a:r>
              <a:rPr lang="en-US" sz="1400" dirty="0" smtClean="0"/>
              <a:t>Lower the cost</a:t>
            </a:r>
          </a:p>
          <a:p>
            <a:pPr lvl="1">
              <a:buFont typeface="+mj-lt"/>
              <a:buAutoNum type="arabicPeriod"/>
            </a:pPr>
            <a:r>
              <a:rPr lang="en-US" sz="1400" dirty="0" smtClean="0"/>
              <a:t>Information and information system facilitate value chain e.g. product delivery, quality</a:t>
            </a:r>
          </a:p>
          <a:p>
            <a:pPr lvl="1">
              <a:buFont typeface="+mj-lt"/>
              <a:buAutoNum type="arabicPeriod"/>
            </a:pPr>
            <a:r>
              <a:rPr lang="en-US" sz="1400" dirty="0" smtClean="0"/>
              <a:t>In increased the speed, accuracy and timeliness of the organization</a:t>
            </a:r>
          </a:p>
          <a:p>
            <a:pPr lvl="1">
              <a:buFont typeface="+mj-lt"/>
              <a:buAutoNum type="arabicPeriod"/>
            </a:pPr>
            <a:r>
              <a:rPr lang="en-US" sz="1400" dirty="0" smtClean="0"/>
              <a:t>It helps in simplifying the business processes</a:t>
            </a:r>
          </a:p>
          <a:p>
            <a:pPr lvl="1">
              <a:buFont typeface="+mj-lt"/>
              <a:buAutoNum type="arabicPeriod"/>
            </a:pPr>
            <a:r>
              <a:rPr lang="en-US" sz="1400" dirty="0" smtClean="0"/>
              <a:t>It helps organization in meeting the standards and benchmarks</a:t>
            </a:r>
          </a:p>
          <a:p>
            <a:pPr>
              <a:buNone/>
            </a:pPr>
            <a:r>
              <a:rPr lang="en-US" sz="1400" dirty="0" smtClean="0"/>
              <a:t>C. Strategic Use</a:t>
            </a:r>
          </a:p>
          <a:p>
            <a:pPr lvl="1">
              <a:buFont typeface="+mj-lt"/>
              <a:buAutoNum type="arabicPeriod"/>
            </a:pPr>
            <a:r>
              <a:rPr lang="en-US" sz="1400" dirty="0" smtClean="0"/>
              <a:t>New way of doing the work</a:t>
            </a:r>
          </a:p>
          <a:p>
            <a:pPr lvl="1">
              <a:buFont typeface="+mj-lt"/>
              <a:buAutoNum type="arabicPeriod"/>
            </a:pPr>
            <a:r>
              <a:rPr lang="en-US" sz="1400" dirty="0" smtClean="0"/>
              <a:t>New way of dealing in Product differentiation</a:t>
            </a:r>
          </a:p>
          <a:p>
            <a:pPr lvl="1">
              <a:buFont typeface="+mj-lt"/>
              <a:buAutoNum type="arabicPeriod"/>
            </a:pPr>
            <a:r>
              <a:rPr lang="en-US" sz="1400" dirty="0" smtClean="0"/>
              <a:t>It helps in new way of developing strategies, planning, forecasting and monitoring</a:t>
            </a:r>
          </a:p>
          <a:p>
            <a:pPr lvl="1">
              <a:buFont typeface="+mj-lt"/>
              <a:buAutoNum type="arabicPeriod"/>
            </a:pPr>
            <a:r>
              <a:rPr lang="en-US" sz="1400" dirty="0" smtClean="0"/>
              <a:t>It helps in problem solving and decision making by extensive internal and external data analysis.</a:t>
            </a:r>
          </a:p>
          <a:p>
            <a:pPr lvl="1">
              <a:buFont typeface="+mj-lt"/>
              <a:buAutoNum type="arabicPeriod"/>
            </a:pPr>
            <a:r>
              <a:rPr lang="en-US" sz="1400" dirty="0" smtClean="0"/>
              <a:t>It improves the ability to perform</a:t>
            </a:r>
          </a:p>
          <a:p>
            <a:pPr lvl="1">
              <a:buFont typeface="+mj-lt"/>
              <a:buAutoNum type="arabicPeriod"/>
            </a:pPr>
            <a:r>
              <a:rPr lang="en-US" sz="1400" dirty="0" smtClean="0"/>
              <a:t>It helps in getting advantages of market situation and keeps ahead in the competition.</a:t>
            </a:r>
          </a:p>
          <a:p>
            <a:pPr lvl="1">
              <a:buFont typeface="+mj-lt"/>
              <a:buAutoNum type="arabicPeriod"/>
            </a:pPr>
            <a:r>
              <a:rPr lang="en-US" sz="1400" dirty="0" smtClean="0"/>
              <a:t>It helps in eliminating waste, inefficiencies  and gaps in the business operations</a:t>
            </a:r>
          </a:p>
          <a:p>
            <a:pPr lvl="1">
              <a:buFont typeface="+mj-lt"/>
              <a:buAutoNum type="arabicPeriod"/>
            </a:pPr>
            <a:r>
              <a:rPr lang="en-US" sz="1400" dirty="0" smtClean="0"/>
              <a:t>Provides the flexibility and  helps manage the uncertainties</a:t>
            </a:r>
          </a:p>
          <a:p>
            <a:pPr lvl="1">
              <a:buFont typeface="+mj-lt"/>
              <a:buAutoNum type="arabicPeriod"/>
            </a:pPr>
            <a:r>
              <a:rPr lang="en-US" sz="1400" dirty="0" smtClean="0"/>
              <a:t>Analysis external information  and making use of business</a:t>
            </a:r>
          </a:p>
        </p:txBody>
      </p:sp>
      <p:cxnSp>
        <p:nvCxnSpPr>
          <p:cNvPr id="4" name="Straight Connector 3"/>
          <p:cNvCxnSpPr/>
          <p:nvPr/>
        </p:nvCxnSpPr>
        <p:spPr>
          <a:xfrm>
            <a:off x="152400" y="609600"/>
            <a:ext cx="8595360" cy="0"/>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Strategic objectives of Information Systems:</a:t>
            </a:r>
            <a:br>
              <a:rPr lang="en-US" sz="3200" dirty="0" smtClean="0"/>
            </a:br>
            <a:r>
              <a:rPr lang="en-US" sz="3200" dirty="0" smtClean="0"/>
              <a:t>1. </a:t>
            </a:r>
            <a:r>
              <a:rPr lang="en-US" sz="3200" b="1" dirty="0" smtClean="0"/>
              <a:t>Operational excellence</a:t>
            </a:r>
            <a:endParaRPr lang="en-US" sz="3200" b="1" dirty="0"/>
          </a:p>
        </p:txBody>
      </p:sp>
      <p:sp>
        <p:nvSpPr>
          <p:cNvPr id="3" name="Content Placeholder 2"/>
          <p:cNvSpPr>
            <a:spLocks noGrp="1"/>
          </p:cNvSpPr>
          <p:nvPr>
            <p:ph idx="1"/>
          </p:nvPr>
        </p:nvSpPr>
        <p:spPr/>
        <p:txBody>
          <a:bodyPr/>
          <a:lstStyle/>
          <a:p>
            <a:r>
              <a:rPr lang="en-US" dirty="0" smtClean="0"/>
              <a:t>Higher levels of efficiency and productivity in business operations</a:t>
            </a:r>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2"/>
          <a:srcRect l="31250" t="30000" r="32500" b="21111"/>
          <a:stretch>
            <a:fillRect/>
          </a:stretch>
        </p:blipFill>
        <p:spPr bwMode="auto">
          <a:xfrm>
            <a:off x="4114800" y="3276600"/>
            <a:ext cx="4648200" cy="3429000"/>
          </a:xfrm>
          <a:prstGeom prst="rect">
            <a:avLst/>
          </a:prstGeom>
          <a:noFill/>
          <a:ln w="9525">
            <a:noFill/>
            <a:miter lim="800000"/>
            <a:headEnd/>
            <a:tailEnd/>
          </a:ln>
          <a:effectLst/>
        </p:spPr>
      </p:pic>
      <p:sp>
        <p:nvSpPr>
          <p:cNvPr id="1029" name="AutoShape 5" descr="http://t3.gstatic.com/images?q=tbn:ANd9GcSnODTUBZ3wXeB2QwuvJbJdZ8ljGzXTUMrqY6ByubVOF0sM1B0&amp;t=1&amp;usg=__exuAqrUqPLr3WTxNEfvCiRjpyI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a:srcRect/>
          <a:stretch>
            <a:fillRect/>
          </a:stretch>
        </p:blipFill>
        <p:spPr bwMode="auto">
          <a:xfrm>
            <a:off x="228600" y="4114800"/>
            <a:ext cx="3028950" cy="1514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7467600" cy="4264152"/>
          </a:xfrm>
        </p:spPr>
        <p:txBody>
          <a:bodyPr>
            <a:normAutofit/>
          </a:bodyPr>
          <a:lstStyle/>
          <a:p>
            <a:pPr algn="just"/>
            <a:r>
              <a:rPr lang="en-US" sz="2400" dirty="0" smtClean="0"/>
              <a:t>Information Systems and technologies are a major enabling tool for firms to create new products and services as well as entirely new business models</a:t>
            </a:r>
          </a:p>
          <a:p>
            <a:endParaRPr lang="en-US" sz="2400" dirty="0"/>
          </a:p>
        </p:txBody>
      </p:sp>
      <p:sp>
        <p:nvSpPr>
          <p:cNvPr id="4" name="Title 1"/>
          <p:cNvSpPr>
            <a:spLocks noGrp="1"/>
          </p:cNvSpPr>
          <p:nvPr>
            <p:ph type="title"/>
          </p:nvPr>
        </p:nvSpPr>
        <p:spPr>
          <a:xfrm>
            <a:off x="228600" y="1143000"/>
            <a:ext cx="8458200" cy="1066800"/>
          </a:xfrm>
        </p:spPr>
        <p:txBody>
          <a:bodyPr>
            <a:normAutofit fontScale="90000"/>
          </a:bodyPr>
          <a:lstStyle/>
          <a:p>
            <a:r>
              <a:rPr lang="en-US" sz="3200" dirty="0" smtClean="0"/>
              <a:t>Strategic objectives of Information Systems:</a:t>
            </a:r>
            <a:br>
              <a:rPr lang="en-US" sz="3200" dirty="0" smtClean="0"/>
            </a:br>
            <a:r>
              <a:rPr lang="en-US" sz="2200" dirty="0" smtClean="0"/>
              <a:t>2. </a:t>
            </a:r>
            <a:r>
              <a:rPr lang="en-US" sz="2200" b="1" dirty="0" smtClean="0"/>
              <a:t>New Products, Services and Business Models</a:t>
            </a:r>
            <a:endParaRPr lang="en-US" sz="2200" b="1" dirty="0"/>
          </a:p>
        </p:txBody>
      </p:sp>
      <p:pic>
        <p:nvPicPr>
          <p:cNvPr id="28674" name="Picture 2"/>
          <p:cNvPicPr>
            <a:picLocks noChangeAspect="1" noChangeArrowheads="1"/>
          </p:cNvPicPr>
          <p:nvPr/>
        </p:nvPicPr>
        <p:blipFill>
          <a:blip r:embed="rId2"/>
          <a:srcRect/>
          <a:stretch>
            <a:fillRect/>
          </a:stretch>
        </p:blipFill>
        <p:spPr bwMode="auto">
          <a:xfrm>
            <a:off x="609600" y="3733800"/>
            <a:ext cx="3810000" cy="2743200"/>
          </a:xfrm>
          <a:prstGeom prst="rect">
            <a:avLst/>
          </a:prstGeom>
          <a:noFill/>
          <a:ln w="9525">
            <a:noFill/>
            <a:miter lim="800000"/>
            <a:headEnd/>
            <a:tailEnd/>
          </a:ln>
          <a:effectLst/>
        </p:spPr>
      </p:pic>
      <p:pic>
        <p:nvPicPr>
          <p:cNvPr id="28676" name="Picture 4"/>
          <p:cNvPicPr>
            <a:picLocks noChangeAspect="1" noChangeArrowheads="1"/>
          </p:cNvPicPr>
          <p:nvPr/>
        </p:nvPicPr>
        <p:blipFill>
          <a:blip r:embed="rId3"/>
          <a:srcRect/>
          <a:stretch>
            <a:fillRect/>
          </a:stretch>
        </p:blipFill>
        <p:spPr bwMode="auto">
          <a:xfrm>
            <a:off x="5257800" y="3962400"/>
            <a:ext cx="2438400" cy="1876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Strategic objectives of Information Systems:</a:t>
            </a:r>
            <a:r>
              <a:rPr lang="en-US" sz="3200" b="1" dirty="0" smtClean="0"/>
              <a:t/>
            </a:r>
            <a:br>
              <a:rPr lang="en-US" sz="3200" b="1" dirty="0" smtClean="0"/>
            </a:br>
            <a:r>
              <a:rPr lang="en-US" sz="3200" b="1" dirty="0" smtClean="0"/>
              <a:t>3. Customer and Supplier Intimacy</a:t>
            </a:r>
            <a:endParaRPr lang="en-US" sz="3200" b="1" dirty="0"/>
          </a:p>
        </p:txBody>
      </p:sp>
      <p:sp>
        <p:nvSpPr>
          <p:cNvPr id="3" name="Content Placeholder 2"/>
          <p:cNvSpPr>
            <a:spLocks noGrp="1"/>
          </p:cNvSpPr>
          <p:nvPr>
            <p:ph idx="1"/>
          </p:nvPr>
        </p:nvSpPr>
        <p:spPr/>
        <p:txBody>
          <a:bodyPr>
            <a:normAutofit/>
          </a:bodyPr>
          <a:lstStyle/>
          <a:p>
            <a:pPr algn="just"/>
            <a:r>
              <a:rPr lang="en-US" sz="2400" dirty="0" smtClean="0"/>
              <a:t>More you know your customers and serve them well, the more they respond by returning and purchasing more.</a:t>
            </a:r>
          </a:p>
          <a:p>
            <a:pPr algn="just"/>
            <a:r>
              <a:rPr lang="en-US" sz="2400" dirty="0" smtClean="0"/>
              <a:t>More you engage your suppliers, the better the suppliers can provide vital inputs.</a:t>
            </a:r>
            <a:endParaRPr lang="en-US" sz="2400" dirty="0"/>
          </a:p>
        </p:txBody>
      </p:sp>
      <p:pic>
        <p:nvPicPr>
          <p:cNvPr id="29699" name="Picture 3"/>
          <p:cNvPicPr>
            <a:picLocks noChangeAspect="1" noChangeArrowheads="1"/>
          </p:cNvPicPr>
          <p:nvPr/>
        </p:nvPicPr>
        <p:blipFill>
          <a:blip r:embed="rId2"/>
          <a:srcRect/>
          <a:stretch>
            <a:fillRect/>
          </a:stretch>
        </p:blipFill>
        <p:spPr bwMode="auto">
          <a:xfrm>
            <a:off x="4267200" y="3981450"/>
            <a:ext cx="4667250" cy="2876550"/>
          </a:xfrm>
          <a:prstGeom prst="rect">
            <a:avLst/>
          </a:prstGeom>
          <a:noFill/>
          <a:ln w="9525">
            <a:noFill/>
            <a:miter lim="800000"/>
            <a:headEnd/>
            <a:tailEnd/>
          </a:ln>
          <a:effectLst/>
        </p:spPr>
      </p:pic>
      <p:pic>
        <p:nvPicPr>
          <p:cNvPr id="29700" name="Picture 4"/>
          <p:cNvPicPr>
            <a:picLocks noChangeAspect="1" noChangeArrowheads="1"/>
          </p:cNvPicPr>
          <p:nvPr/>
        </p:nvPicPr>
        <p:blipFill>
          <a:blip r:embed="rId3">
            <a:clrChange>
              <a:clrFrom>
                <a:srgbClr val="53666D"/>
              </a:clrFrom>
              <a:clrTo>
                <a:srgbClr val="53666D">
                  <a:alpha val="0"/>
                </a:srgbClr>
              </a:clrTo>
            </a:clrChange>
          </a:blip>
          <a:srcRect/>
          <a:stretch>
            <a:fillRect/>
          </a:stretch>
        </p:blipFill>
        <p:spPr bwMode="auto">
          <a:xfrm>
            <a:off x="7315200" y="5715000"/>
            <a:ext cx="1905000" cy="1143000"/>
          </a:xfrm>
          <a:prstGeom prst="rect">
            <a:avLst/>
          </a:prstGeom>
          <a:noFill/>
          <a:ln w="9525">
            <a:noFill/>
            <a:miter lim="800000"/>
            <a:headEnd/>
            <a:tailEnd/>
          </a:ln>
          <a:effectLst/>
        </p:spPr>
      </p:pic>
      <p:sp>
        <p:nvSpPr>
          <p:cNvPr id="29702" name="AutoShape 6" descr="http://t1.gstatic.com/images?q=tbn:ANd9GcS3FJRFXXlX2w0LM5ziVoWlYBYT7V6bHfNjzdn59gotswoD130&amp;t=1&amp;usg=__fd6IsBkhZZlcL2EimSpJ0HEwC1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3" name="Picture 7"/>
          <p:cNvPicPr>
            <a:picLocks noChangeAspect="1" noChangeArrowheads="1"/>
          </p:cNvPicPr>
          <p:nvPr/>
        </p:nvPicPr>
        <p:blipFill>
          <a:blip r:embed="rId4"/>
          <a:srcRect/>
          <a:stretch>
            <a:fillRect/>
          </a:stretch>
        </p:blipFill>
        <p:spPr bwMode="auto">
          <a:xfrm>
            <a:off x="0" y="5153025"/>
            <a:ext cx="2676525" cy="1704975"/>
          </a:xfrm>
          <a:prstGeom prst="rect">
            <a:avLst/>
          </a:prstGeom>
          <a:noFill/>
          <a:ln w="9525">
            <a:noFill/>
            <a:miter lim="800000"/>
            <a:headEnd/>
            <a:tailEnd/>
          </a:ln>
          <a:effectLst/>
        </p:spPr>
      </p:pic>
      <p:pic>
        <p:nvPicPr>
          <p:cNvPr id="29698" name="Picture 2"/>
          <p:cNvPicPr>
            <a:picLocks noChangeAspect="1" noChangeArrowheads="1"/>
          </p:cNvPicPr>
          <p:nvPr/>
        </p:nvPicPr>
        <p:blipFill>
          <a:blip r:embed="rId5"/>
          <a:srcRect/>
          <a:stretch>
            <a:fillRect/>
          </a:stretch>
        </p:blipFill>
        <p:spPr bwMode="auto">
          <a:xfrm>
            <a:off x="2324100" y="3962400"/>
            <a:ext cx="24003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914400" y="1752600"/>
            <a:ext cx="6296025"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143000"/>
            <a:ext cx="8229600" cy="1066800"/>
          </a:xfrm>
        </p:spPr>
        <p:txBody>
          <a:bodyPr>
            <a:normAutofit fontScale="90000"/>
          </a:bodyPr>
          <a:lstStyle/>
          <a:p>
            <a:r>
              <a:rPr lang="en-US" sz="3200" dirty="0" smtClean="0"/>
              <a:t>Strategic objectives of Information Systems:</a:t>
            </a:r>
            <a:r>
              <a:rPr lang="en-US" sz="3200" b="1" dirty="0" smtClean="0"/>
              <a:t/>
            </a:r>
            <a:br>
              <a:rPr lang="en-US" sz="3200" b="1" dirty="0" smtClean="0"/>
            </a:br>
            <a:r>
              <a:rPr lang="en-US" sz="3200" b="1" dirty="0" smtClean="0"/>
              <a:t>4. Improved decision making</a:t>
            </a:r>
            <a:endParaRPr lang="en-US" sz="3200" b="1" dirty="0"/>
          </a:p>
        </p:txBody>
      </p:sp>
      <p:pic>
        <p:nvPicPr>
          <p:cNvPr id="30722" name="Picture 2"/>
          <p:cNvPicPr>
            <a:picLocks noChangeAspect="1" noChangeArrowheads="1"/>
          </p:cNvPicPr>
          <p:nvPr/>
        </p:nvPicPr>
        <p:blipFill>
          <a:blip r:embed="rId3"/>
          <a:srcRect/>
          <a:stretch>
            <a:fillRect/>
          </a:stretch>
        </p:blipFill>
        <p:spPr bwMode="auto">
          <a:xfrm>
            <a:off x="0" y="3810000"/>
            <a:ext cx="2228850" cy="2057400"/>
          </a:xfrm>
          <a:prstGeom prst="rect">
            <a:avLst/>
          </a:prstGeom>
          <a:noFill/>
          <a:ln w="9525">
            <a:noFill/>
            <a:miter lim="800000"/>
            <a:headEnd/>
            <a:tailEnd/>
          </a:ln>
          <a:effectLst/>
        </p:spPr>
      </p:pic>
      <p:sp>
        <p:nvSpPr>
          <p:cNvPr id="6" name="Rounded Rectangular Callout 5"/>
          <p:cNvSpPr/>
          <p:nvPr/>
        </p:nvSpPr>
        <p:spPr>
          <a:xfrm>
            <a:off x="0" y="2743200"/>
            <a:ext cx="1295400" cy="533400"/>
          </a:xfrm>
          <a:prstGeom prst="wedgeRoundRectCallout">
            <a:avLst>
              <a:gd name="adj1" fmla="val 36814"/>
              <a:gd name="adj2" fmla="val 12592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Best Guesses</a:t>
            </a:r>
            <a:endParaRPr lang="en-US" b="1" dirty="0"/>
          </a:p>
        </p:txBody>
      </p:sp>
      <p:sp>
        <p:nvSpPr>
          <p:cNvPr id="7" name="Rounded Rectangular Callout 6"/>
          <p:cNvSpPr/>
          <p:nvPr/>
        </p:nvSpPr>
        <p:spPr>
          <a:xfrm>
            <a:off x="1066800" y="2209800"/>
            <a:ext cx="1447800" cy="533400"/>
          </a:xfrm>
          <a:prstGeom prst="wedgeRoundRectCallout">
            <a:avLst>
              <a:gd name="adj1" fmla="val 3873"/>
              <a:gd name="adj2" fmla="val 23735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Forecasts</a:t>
            </a:r>
            <a:endParaRPr lang="en-US" b="1" dirty="0"/>
          </a:p>
        </p:txBody>
      </p:sp>
      <p:sp>
        <p:nvSpPr>
          <p:cNvPr id="8" name="Rounded Rectangular Callout 7"/>
          <p:cNvSpPr/>
          <p:nvPr/>
        </p:nvSpPr>
        <p:spPr>
          <a:xfrm>
            <a:off x="2133600" y="2971800"/>
            <a:ext cx="1295400" cy="533400"/>
          </a:xfrm>
          <a:prstGeom prst="wedgeRoundRectCallout">
            <a:avLst>
              <a:gd name="adj1" fmla="val -70245"/>
              <a:gd name="adj2" fmla="val 14307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Luck !</a:t>
            </a:r>
            <a:endParaRPr lang="en-US" b="1" dirty="0"/>
          </a:p>
        </p:txBody>
      </p:sp>
      <p:sp>
        <p:nvSpPr>
          <p:cNvPr id="9" name="Right Arrow 8"/>
          <p:cNvSpPr/>
          <p:nvPr/>
        </p:nvSpPr>
        <p:spPr>
          <a:xfrm>
            <a:off x="2209800" y="4419600"/>
            <a:ext cx="1600200" cy="3810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p>
        </p:txBody>
      </p:sp>
      <p:sp>
        <p:nvSpPr>
          <p:cNvPr id="10" name="Explosion 1 9"/>
          <p:cNvSpPr/>
          <p:nvPr/>
        </p:nvSpPr>
        <p:spPr>
          <a:xfrm>
            <a:off x="3429000" y="2209800"/>
            <a:ext cx="3505200" cy="2514600"/>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t>Over production and under-production of goods</a:t>
            </a:r>
            <a:endParaRPr lang="en-US" sz="1600" b="1" dirty="0"/>
          </a:p>
        </p:txBody>
      </p:sp>
      <p:sp>
        <p:nvSpPr>
          <p:cNvPr id="12" name="Explosion 1 11"/>
          <p:cNvSpPr/>
          <p:nvPr/>
        </p:nvSpPr>
        <p:spPr>
          <a:xfrm>
            <a:off x="4114800" y="3886200"/>
            <a:ext cx="2743200" cy="1600200"/>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t> poor allocation of resources</a:t>
            </a:r>
            <a:endParaRPr lang="en-US" sz="1600" b="1" dirty="0"/>
          </a:p>
        </p:txBody>
      </p:sp>
      <p:sp>
        <p:nvSpPr>
          <p:cNvPr id="13" name="Explosion 1 12"/>
          <p:cNvSpPr/>
          <p:nvPr/>
        </p:nvSpPr>
        <p:spPr>
          <a:xfrm>
            <a:off x="3048000" y="5029200"/>
            <a:ext cx="2590800" cy="1447800"/>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t>Poor response times</a:t>
            </a:r>
            <a:endParaRPr lang="en-US" sz="1600" b="1" dirty="0"/>
          </a:p>
        </p:txBody>
      </p:sp>
      <p:sp>
        <p:nvSpPr>
          <p:cNvPr id="14" name="Right Arrow 13"/>
          <p:cNvSpPr/>
          <p:nvPr/>
        </p:nvSpPr>
        <p:spPr>
          <a:xfrm>
            <a:off x="6705600" y="4419600"/>
            <a:ext cx="1066800" cy="4572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p>
        </p:txBody>
      </p:sp>
      <p:sp>
        <p:nvSpPr>
          <p:cNvPr id="15" name="Up Arrow 14"/>
          <p:cNvSpPr/>
          <p:nvPr/>
        </p:nvSpPr>
        <p:spPr>
          <a:xfrm>
            <a:off x="7696200" y="3048000"/>
            <a:ext cx="762000" cy="2590800"/>
          </a:xfrm>
          <a:prstGeom prst="upArrow">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en-US" b="1" dirty="0" smtClean="0"/>
              <a:t>Cost</a:t>
            </a:r>
            <a:endParaRPr lang="en-US" b="1" dirty="0"/>
          </a:p>
        </p:txBody>
      </p:sp>
      <p:sp>
        <p:nvSpPr>
          <p:cNvPr id="16" name="Down Arrow 15"/>
          <p:cNvSpPr/>
          <p:nvPr/>
        </p:nvSpPr>
        <p:spPr>
          <a:xfrm>
            <a:off x="8458200" y="3124200"/>
            <a:ext cx="685800" cy="2514600"/>
          </a:xfrm>
          <a:prstGeom prst="downArrow">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en-US" b="1" dirty="0" smtClean="0"/>
              <a:t>Customers</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457200" y="609600"/>
            <a:ext cx="8229600" cy="1066800"/>
          </a:xfrm>
        </p:spPr>
        <p:txBody>
          <a:bodyPr>
            <a:normAutofit fontScale="90000"/>
          </a:bodyPr>
          <a:lstStyle/>
          <a:p>
            <a:r>
              <a:rPr lang="en-US" sz="3200" dirty="0" smtClean="0"/>
              <a:t>Strategic objectives of Information Systems:</a:t>
            </a:r>
            <a:r>
              <a:rPr lang="en-US" sz="3200" b="1" dirty="0" smtClean="0"/>
              <a:t/>
            </a:r>
            <a:br>
              <a:rPr lang="en-US" sz="3200" b="1" dirty="0" smtClean="0"/>
            </a:br>
            <a:r>
              <a:rPr lang="en-US" sz="3200" b="1" dirty="0" smtClean="0"/>
              <a:t>4. Improved decision making</a:t>
            </a:r>
            <a:endParaRPr lang="en-US" sz="3200" b="1" dirty="0"/>
          </a:p>
        </p:txBody>
      </p:sp>
      <p:pic>
        <p:nvPicPr>
          <p:cNvPr id="31747" name="Picture 3"/>
          <p:cNvPicPr>
            <a:picLocks noChangeAspect="1" noChangeArrowheads="1"/>
          </p:cNvPicPr>
          <p:nvPr/>
        </p:nvPicPr>
        <p:blipFill>
          <a:blip r:embed="rId3"/>
          <a:srcRect l="9363" t="13336" r="15002" b="12202"/>
          <a:stretch>
            <a:fillRect/>
          </a:stretch>
        </p:blipFill>
        <p:spPr bwMode="auto">
          <a:xfrm>
            <a:off x="0" y="1752600"/>
            <a:ext cx="91440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smtClean="0"/>
              <a:t>Doing things better than your competitors</a:t>
            </a:r>
          </a:p>
          <a:p>
            <a:pPr algn="just"/>
            <a:r>
              <a:rPr lang="en-US" sz="2400" dirty="0" smtClean="0"/>
              <a:t>Charging less for superior products</a:t>
            </a:r>
          </a:p>
          <a:p>
            <a:pPr algn="just"/>
            <a:r>
              <a:rPr lang="en-US" sz="2400" dirty="0" smtClean="0"/>
              <a:t>Responding to customers and suppliers in real time</a:t>
            </a:r>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algn="ctr">
              <a:buNone/>
            </a:pPr>
            <a:r>
              <a:rPr lang="en-US" sz="2400" dirty="0" smtClean="0"/>
              <a:t>“mass </a:t>
            </a:r>
            <a:r>
              <a:rPr lang="en-US" sz="2400" dirty="0" err="1" smtClean="0"/>
              <a:t>customisation</a:t>
            </a:r>
            <a:r>
              <a:rPr lang="en-US" sz="2400" dirty="0" smtClean="0"/>
              <a:t>”</a:t>
            </a:r>
            <a:endParaRPr lang="en-US" sz="2400" dirty="0"/>
          </a:p>
        </p:txBody>
      </p:sp>
      <p:sp>
        <p:nvSpPr>
          <p:cNvPr id="4" name="Title 1"/>
          <p:cNvSpPr>
            <a:spLocks noGrp="1"/>
          </p:cNvSpPr>
          <p:nvPr>
            <p:ph type="title"/>
          </p:nvPr>
        </p:nvSpPr>
        <p:spPr/>
        <p:txBody>
          <a:bodyPr>
            <a:normAutofit fontScale="90000"/>
          </a:bodyPr>
          <a:lstStyle/>
          <a:p>
            <a:r>
              <a:rPr lang="en-US" sz="3200" dirty="0" smtClean="0"/>
              <a:t>Strategic objectives of Information Systems:</a:t>
            </a:r>
            <a:r>
              <a:rPr lang="en-US" sz="3200" b="1" dirty="0" smtClean="0"/>
              <a:t/>
            </a:r>
            <a:br>
              <a:rPr lang="en-US" sz="3200" b="1" dirty="0" smtClean="0"/>
            </a:br>
            <a:r>
              <a:rPr lang="en-US" sz="3200" b="1" dirty="0" smtClean="0"/>
              <a:t>5. Competitive advantage</a:t>
            </a:r>
            <a:endParaRPr lang="en-US" sz="3200" b="1" dirty="0"/>
          </a:p>
        </p:txBody>
      </p:sp>
      <p:pic>
        <p:nvPicPr>
          <p:cNvPr id="5" name="Picture 8" descr="dell"/>
          <p:cNvPicPr>
            <a:picLocks noChangeAspect="1" noChangeArrowheads="1"/>
          </p:cNvPicPr>
          <p:nvPr/>
        </p:nvPicPr>
        <p:blipFill>
          <a:blip r:embed="rId2"/>
          <a:srcRect/>
          <a:stretch>
            <a:fillRect/>
          </a:stretch>
        </p:blipFill>
        <p:spPr bwMode="auto">
          <a:xfrm>
            <a:off x="3657600" y="4191000"/>
            <a:ext cx="1676400"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Investment in IS and technologies are becoming necessities of doing business.</a:t>
            </a:r>
          </a:p>
          <a:p>
            <a:endParaRPr lang="en-US" sz="2400" dirty="0"/>
          </a:p>
        </p:txBody>
      </p:sp>
      <p:sp>
        <p:nvSpPr>
          <p:cNvPr id="4" name="Title 1"/>
          <p:cNvSpPr>
            <a:spLocks noGrp="1"/>
          </p:cNvSpPr>
          <p:nvPr>
            <p:ph type="title"/>
          </p:nvPr>
        </p:nvSpPr>
        <p:spPr/>
        <p:txBody>
          <a:bodyPr>
            <a:normAutofit fontScale="90000"/>
          </a:bodyPr>
          <a:lstStyle/>
          <a:p>
            <a:r>
              <a:rPr lang="en-US" sz="3200" dirty="0" smtClean="0"/>
              <a:t>Strategic objectives of Information Systems:</a:t>
            </a:r>
            <a:r>
              <a:rPr lang="en-US" sz="3200" b="1" dirty="0" smtClean="0"/>
              <a:t/>
            </a:r>
            <a:br>
              <a:rPr lang="en-US" sz="3200" b="1" dirty="0" smtClean="0"/>
            </a:br>
            <a:r>
              <a:rPr lang="en-US" sz="3200" b="1" dirty="0" smtClean="0"/>
              <a:t>6. Survival</a:t>
            </a:r>
            <a:endParaRPr lang="en-US" sz="3200" b="1" dirty="0"/>
          </a:p>
        </p:txBody>
      </p:sp>
      <p:pic>
        <p:nvPicPr>
          <p:cNvPr id="32770" name="Picture 2"/>
          <p:cNvPicPr>
            <a:picLocks noChangeAspect="1" noChangeArrowheads="1"/>
          </p:cNvPicPr>
          <p:nvPr/>
        </p:nvPicPr>
        <p:blipFill>
          <a:blip r:embed="rId2"/>
          <a:srcRect/>
          <a:stretch>
            <a:fillRect/>
          </a:stretch>
        </p:blipFill>
        <p:spPr bwMode="auto">
          <a:xfrm>
            <a:off x="3429000" y="3124200"/>
            <a:ext cx="20955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069848"/>
            <a:ext cx="7467600" cy="4873752"/>
          </a:xfrm>
        </p:spPr>
        <p:txBody>
          <a:bodyPr>
            <a:normAutofit fontScale="92500" lnSpcReduction="10000"/>
          </a:bodyPr>
          <a:lstStyle/>
          <a:p>
            <a:pPr marL="0" indent="0">
              <a:buNone/>
            </a:pPr>
            <a:r>
              <a:rPr lang="en-US" sz="1400" dirty="0" smtClean="0"/>
              <a:t>Contemporary MIS systems involve one or more computers, working in concert, to achieve the stated goals of an organization. The function is always the same, but the desired results fluctuate with the specific goals and needs of individual organizations. Since the universal language of commerce is numbers, using the incredible speed of computers, MIS systems achieve their function amazingly well.</a:t>
            </a:r>
          </a:p>
          <a:p>
            <a:pPr>
              <a:buNone/>
            </a:pPr>
            <a:endParaRPr lang="en-US" sz="1400" dirty="0" smtClean="0"/>
          </a:p>
          <a:p>
            <a:r>
              <a:rPr lang="en-US" sz="1400" dirty="0" smtClean="0">
                <a:latin typeface="Arial" pitchFamily="34" charset="0"/>
                <a:cs typeface="Arial" pitchFamily="34" charset="0"/>
              </a:rPr>
              <a:t>Technical  Approach:</a:t>
            </a:r>
          </a:p>
          <a:p>
            <a:pPr lvl="1"/>
            <a:r>
              <a:rPr lang="en-US" sz="1400" dirty="0" smtClean="0">
                <a:latin typeface="Arial" pitchFamily="34" charset="0"/>
                <a:cs typeface="Arial" pitchFamily="34" charset="0"/>
              </a:rPr>
              <a:t> It includes mathematical and normative</a:t>
            </a:r>
          </a:p>
          <a:p>
            <a:pPr lvl="1"/>
            <a:r>
              <a:rPr lang="en-US" sz="1400" dirty="0" smtClean="0">
                <a:latin typeface="Arial" pitchFamily="34" charset="0"/>
                <a:cs typeface="Arial" pitchFamily="34" charset="0"/>
              </a:rPr>
              <a:t>Rely on physical technology and formal capabilities of systems</a:t>
            </a:r>
          </a:p>
          <a:p>
            <a:pPr lvl="1"/>
            <a:r>
              <a:rPr lang="en-US" sz="1400" dirty="0" smtClean="0">
                <a:latin typeface="Arial" pitchFamily="34" charset="0"/>
                <a:cs typeface="Arial" pitchFamily="34" charset="0"/>
              </a:rPr>
              <a:t>Computer science, management science and operation research contributes significantly.</a:t>
            </a:r>
          </a:p>
          <a:p>
            <a:pPr lvl="1"/>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Behavioral Approach:</a:t>
            </a:r>
          </a:p>
          <a:p>
            <a:pPr lvl="1"/>
            <a:r>
              <a:rPr lang="en-US" sz="1400" dirty="0" smtClean="0">
                <a:latin typeface="Arial" pitchFamily="34" charset="0"/>
                <a:cs typeface="Arial" pitchFamily="34" charset="0"/>
              </a:rPr>
              <a:t>Depends on Developer consider- behavioral aspects political science, psychology, sociology and organizational behavior.</a:t>
            </a:r>
          </a:p>
          <a:p>
            <a:pPr lvl="1"/>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Socio-Technical Approach.- it include both technical as well as behavioral approaches.</a:t>
            </a:r>
          </a:p>
          <a:p>
            <a:pPr>
              <a:buNone/>
            </a:pPr>
            <a:endParaRPr lang="en-US" sz="1400" dirty="0" smtClean="0"/>
          </a:p>
          <a:p>
            <a:pPr marL="0" indent="0">
              <a:buNone/>
            </a:pPr>
            <a:r>
              <a:rPr lang="en-US" sz="1400" dirty="0" smtClean="0"/>
              <a:t>The most important features of contemporary MIS systems involve flexibility and reasonable cost. In the world of business, it matters little what industry you are in, how large or small the company may be and how computer savvy the management is. There are MIS systems that are easy to use, affordably priced and immensely reliable available to all businesses.</a:t>
            </a:r>
            <a:endParaRPr lang="en-US" sz="1400" dirty="0" smtClean="0">
              <a:latin typeface="Arial" pitchFamily="34" charset="0"/>
              <a:cs typeface="Arial" pitchFamily="34" charset="0"/>
            </a:endParaRPr>
          </a:p>
          <a:p>
            <a:pPr>
              <a:buNone/>
            </a:pPr>
            <a:endParaRPr lang="en-US" sz="1400" dirty="0" smtClean="0">
              <a:latin typeface="Arial" pitchFamily="34" charset="0"/>
              <a:cs typeface="Arial" pitchFamily="34" charset="0"/>
            </a:endParaRPr>
          </a:p>
          <a:p>
            <a:pPr>
              <a:buNone/>
            </a:pPr>
            <a:endParaRPr lang="en-US" sz="1400" dirty="0" smtClean="0">
              <a:latin typeface="Arial" pitchFamily="34" charset="0"/>
              <a:cs typeface="Arial" pitchFamily="34" charset="0"/>
            </a:endParaRPr>
          </a:p>
          <a:p>
            <a:pPr>
              <a:buNone/>
            </a:pPr>
            <a:endParaRPr lang="en-US" sz="1400" dirty="0">
              <a:latin typeface="Arial" pitchFamily="34" charset="0"/>
              <a:cs typeface="Arial" pitchFamily="34" charset="0"/>
            </a:endParaRPr>
          </a:p>
        </p:txBody>
      </p:sp>
      <p:sp>
        <p:nvSpPr>
          <p:cNvPr id="5" name="TextBox 4"/>
          <p:cNvSpPr txBox="1"/>
          <p:nvPr/>
        </p:nvSpPr>
        <p:spPr>
          <a:xfrm>
            <a:off x="228600" y="304800"/>
            <a:ext cx="4724435" cy="646331"/>
          </a:xfrm>
          <a:prstGeom prst="rect">
            <a:avLst/>
          </a:prstGeom>
          <a:noFill/>
        </p:spPr>
        <p:txBody>
          <a:bodyPr wrap="none" rtlCol="0">
            <a:spAutoFit/>
          </a:bodyPr>
          <a:lstStyle/>
          <a:p>
            <a:r>
              <a:rPr lang="en-US" dirty="0" smtClean="0"/>
              <a:t>Contemporary (modern)  Approaches to MIS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563562"/>
          </a:xfrm>
        </p:spPr>
        <p:txBody>
          <a:bodyPr/>
          <a:lstStyle/>
          <a:p>
            <a:pPr algn="ctr"/>
            <a:r>
              <a:rPr lang="en-US" dirty="0" smtClean="0"/>
              <a:t>Inputs and Outputs of </a:t>
            </a:r>
            <a:r>
              <a:rPr lang="en-US" dirty="0" err="1" smtClean="0"/>
              <a:t>mis</a:t>
            </a:r>
            <a:endParaRPr lang="en-US" dirty="0"/>
          </a:p>
        </p:txBody>
      </p:sp>
      <p:pic>
        <p:nvPicPr>
          <p:cNvPr id="29698" name="Picture 2"/>
          <p:cNvPicPr>
            <a:picLocks noGrp="1" noChangeAspect="1" noChangeArrowheads="1"/>
          </p:cNvPicPr>
          <p:nvPr>
            <p:ph sz="quarter" idx="1"/>
          </p:nvPr>
        </p:nvPicPr>
        <p:blipFill>
          <a:blip r:embed="rId2"/>
          <a:srcRect/>
          <a:stretch>
            <a:fillRect/>
          </a:stretch>
        </p:blipFill>
        <p:spPr bwMode="auto">
          <a:xfrm>
            <a:off x="533400" y="1676400"/>
            <a:ext cx="8077200" cy="44958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1"/>
            <a:ext cx="7924800" cy="523220"/>
          </a:xfrm>
          <a:prstGeom prst="rect">
            <a:avLst/>
          </a:prstGeom>
          <a:noFill/>
        </p:spPr>
        <p:txBody>
          <a:bodyPr wrap="square" rtlCol="0">
            <a:spAutoFit/>
          </a:bodyPr>
          <a:lstStyle/>
          <a:p>
            <a:r>
              <a:rPr lang="en-US" sz="2800" dirty="0" smtClean="0">
                <a:latin typeface="Arial" pitchFamily="34" charset="0"/>
                <a:cs typeface="Arial" pitchFamily="34" charset="0"/>
              </a:rPr>
              <a:t>Contemporary Approaches to MIS</a:t>
            </a:r>
            <a:endParaRPr lang="en-US" sz="2800" dirty="0">
              <a:latin typeface="Arial" pitchFamily="34" charset="0"/>
              <a:cs typeface="Arial" pitchFamily="34" charset="0"/>
            </a:endParaRPr>
          </a:p>
        </p:txBody>
      </p:sp>
      <p:pic>
        <p:nvPicPr>
          <p:cNvPr id="29698" name="Picture 2" descr="http://viajeria.com/management%20information%20systems/images/fg01_10.jpg"/>
          <p:cNvPicPr>
            <a:picLocks noChangeAspect="1" noChangeArrowheads="1"/>
          </p:cNvPicPr>
          <p:nvPr/>
        </p:nvPicPr>
        <p:blipFill>
          <a:blip r:embed="rId2"/>
          <a:srcRect/>
          <a:stretch>
            <a:fillRect/>
          </a:stretch>
        </p:blipFill>
        <p:spPr bwMode="auto">
          <a:xfrm>
            <a:off x="337520" y="1295400"/>
            <a:ext cx="7702349" cy="46482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09600"/>
          </a:xfrm>
        </p:spPr>
        <p:txBody>
          <a:bodyPr>
            <a:normAutofit/>
          </a:bodyPr>
          <a:lstStyle/>
          <a:p>
            <a:pPr algn="l"/>
            <a:r>
              <a:rPr lang="en-US" sz="2400" b="1" dirty="0" smtClean="0"/>
              <a:t>Characteristics of MIS</a:t>
            </a:r>
            <a:endParaRPr lang="en-US" sz="2400" dirty="0"/>
          </a:p>
        </p:txBody>
      </p:sp>
      <p:sp>
        <p:nvSpPr>
          <p:cNvPr id="3" name="Content Placeholder 2"/>
          <p:cNvSpPr>
            <a:spLocks noGrp="1"/>
          </p:cNvSpPr>
          <p:nvPr>
            <p:ph idx="1"/>
          </p:nvPr>
        </p:nvSpPr>
        <p:spPr>
          <a:xfrm>
            <a:off x="228600" y="838200"/>
            <a:ext cx="8534400" cy="5486400"/>
          </a:xfrm>
        </p:spPr>
        <p:txBody>
          <a:bodyPr>
            <a:noAutofit/>
          </a:bodyPr>
          <a:lstStyle/>
          <a:p>
            <a:pPr marL="0" indent="0">
              <a:buNone/>
            </a:pPr>
            <a:r>
              <a:rPr lang="en-US" sz="1200" b="1" dirty="0" smtClean="0"/>
              <a:t>I.  Management-oriented: </a:t>
            </a:r>
            <a:r>
              <a:rPr lang="en-US" sz="1200" dirty="0" smtClean="0"/>
              <a:t>The basic objective of MIS is to provide information support to the management in the organization for decision making. So an effective MIS should start its journey from appraisal of management needs, mission and goal of the business organization. It may be individual or collective goals of an organization. The MIS is such that it serves all the levels of management in an organization i.e. top, middle and lower level.</a:t>
            </a:r>
          </a:p>
          <a:p>
            <a:pPr marL="0" indent="0">
              <a:buNone/>
            </a:pPr>
            <a:endParaRPr lang="en-US" sz="1200" b="1" dirty="0" smtClean="0"/>
          </a:p>
          <a:p>
            <a:pPr marL="0" indent="0">
              <a:buNone/>
            </a:pPr>
            <a:r>
              <a:rPr lang="en-US" sz="1200" b="1" dirty="0" smtClean="0"/>
              <a:t>II. Management directed: </a:t>
            </a:r>
            <a:r>
              <a:rPr lang="en-US" sz="1200" dirty="0" smtClean="0"/>
              <a:t>When MIS is management-oriented, it should be directed by the management because it is the management who tells their needs and requirements more effectively than anybody else. Manager should guide the MIS professionals not only at the stage of planning but also on development, review and implementation stages so that effective system should be the end product of the whole exercise in making an effective MIS.</a:t>
            </a:r>
          </a:p>
          <a:p>
            <a:pPr marL="0" indent="0">
              <a:buNone/>
            </a:pPr>
            <a:r>
              <a:rPr lang="en-US" sz="1200" dirty="0" smtClean="0"/>
              <a:t> </a:t>
            </a:r>
          </a:p>
          <a:p>
            <a:pPr marL="0" indent="0">
              <a:buNone/>
            </a:pPr>
            <a:r>
              <a:rPr lang="en-US" sz="1200" b="1" dirty="0" smtClean="0"/>
              <a:t>III. Integrated:  </a:t>
            </a:r>
            <a:r>
              <a:rPr lang="en-US" sz="1200" dirty="0" smtClean="0"/>
              <a:t>It means a comprehensive or complete view of all the sub systems in the organization of a company. Development of information must be integrated so that all the operational and functional information sub systems should be worked together as a single entity. This integration is necessary because it leads to retrieval of more meaningful and useful information.</a:t>
            </a:r>
          </a:p>
          <a:p>
            <a:pPr marL="0" indent="0">
              <a:buNone/>
            </a:pPr>
            <a:r>
              <a:rPr lang="en-US" sz="1200" dirty="0" smtClean="0"/>
              <a:t> </a:t>
            </a:r>
          </a:p>
          <a:p>
            <a:pPr marL="0" indent="0">
              <a:buNone/>
            </a:pPr>
            <a:r>
              <a:rPr lang="en-US" sz="1200" b="1" dirty="0" smtClean="0"/>
              <a:t>IV. Common data flows: </a:t>
            </a:r>
            <a:r>
              <a:rPr lang="en-US" sz="1200" dirty="0" smtClean="0"/>
              <a:t>The integration of different sub systems will lead to a common data flow which will further help in avoiding duplicity and redundancy in data collection, storage and processing. For example, the customer orders are the basis for many activities in an organization viz. billing, sales for cashing, etc. Data is collected by a system analyst from its original source only one time. Then he utilizes the data with minimum number of processing procedures and uses the information for production output documents and reports in small numbers and eliminates the undesirable data. This will lead to elimination of duplication that simplify the operations and produce an efficient information system.</a:t>
            </a:r>
          </a:p>
          <a:p>
            <a:pPr marL="0" indent="0">
              <a:buNone/>
            </a:pPr>
            <a:r>
              <a:rPr lang="en-US" sz="1200" dirty="0" smtClean="0"/>
              <a:t> </a:t>
            </a:r>
          </a:p>
          <a:p>
            <a:pPr marL="0" indent="0">
              <a:buNone/>
            </a:pPr>
            <a:r>
              <a:rPr lang="en-US" sz="1200" b="1" dirty="0" smtClean="0"/>
              <a:t>V. Heavy planning-element: </a:t>
            </a:r>
            <a:r>
              <a:rPr lang="en-US" sz="1200" dirty="0" smtClean="0"/>
              <a:t>The preparation of MIS is not a one or two day exercise. It usually takes 3 to 5 years and sometimes a much longer period. So the system expert has to keep 2 things in mind – one is that he has to keep future objectives as well as the firm’s information well in advance and also he has to keep in mind that his MIS will not be obsolete before it gets into action.</a:t>
            </a:r>
          </a:p>
          <a:p>
            <a:pPr>
              <a:buNone/>
            </a:pPr>
            <a:endParaRPr lang="en-US" sz="1200" dirty="0" smtClean="0"/>
          </a:p>
          <a:p>
            <a:pPr>
              <a:buNone/>
            </a:pPr>
            <a:endParaRPr lang="en-US" sz="1200" dirty="0"/>
          </a:p>
        </p:txBody>
      </p:sp>
      <p:cxnSp>
        <p:nvCxnSpPr>
          <p:cNvPr id="5" name="Straight Connector 4"/>
          <p:cNvCxnSpPr/>
          <p:nvPr/>
        </p:nvCxnSpPr>
        <p:spPr>
          <a:xfrm>
            <a:off x="152400" y="762000"/>
            <a:ext cx="8595360" cy="0"/>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09600"/>
          </a:xfrm>
        </p:spPr>
        <p:txBody>
          <a:bodyPr>
            <a:normAutofit/>
          </a:bodyPr>
          <a:lstStyle/>
          <a:p>
            <a:pPr algn="l"/>
            <a:r>
              <a:rPr lang="en-US" sz="2400" b="1" dirty="0" smtClean="0"/>
              <a:t>Characteristics of MIS</a:t>
            </a:r>
            <a:endParaRPr lang="en-US" sz="2400" dirty="0"/>
          </a:p>
        </p:txBody>
      </p:sp>
      <p:sp>
        <p:nvSpPr>
          <p:cNvPr id="3" name="Content Placeholder 2"/>
          <p:cNvSpPr>
            <a:spLocks noGrp="1"/>
          </p:cNvSpPr>
          <p:nvPr>
            <p:ph idx="1"/>
          </p:nvPr>
        </p:nvSpPr>
        <p:spPr>
          <a:xfrm>
            <a:off x="228600" y="838200"/>
            <a:ext cx="8229600" cy="5181600"/>
          </a:xfrm>
        </p:spPr>
        <p:txBody>
          <a:bodyPr>
            <a:noAutofit/>
          </a:bodyPr>
          <a:lstStyle/>
          <a:p>
            <a:pPr marL="0" indent="0">
              <a:buNone/>
            </a:pPr>
            <a:r>
              <a:rPr lang="en-US" sz="1200" dirty="0" smtClean="0"/>
              <a:t> </a:t>
            </a:r>
          </a:p>
          <a:p>
            <a:pPr marL="0" indent="0">
              <a:buNone/>
            </a:pPr>
            <a:r>
              <a:rPr lang="en-US" sz="1200" b="1" dirty="0" smtClean="0"/>
              <a:t>VI. Sub System concept:  </a:t>
            </a:r>
            <a:r>
              <a:rPr lang="en-US" sz="1200" dirty="0" smtClean="0"/>
              <a:t>When a problem is seen in 2 sub parts, then the better solution to the problem is possible. Although MIS is viewed as a single entity but for its effective use, it should be broken down in small parts or subsystems so that more attention and insight is paid to each sub system. Priorities will be set and phase of implementation will be made easy. While making or breaking down the whole MIS into subsystems, it should be kept in mind that the subsystems should be easily manageable.</a:t>
            </a:r>
          </a:p>
          <a:p>
            <a:pPr marL="0" indent="0">
              <a:buNone/>
            </a:pPr>
            <a:endParaRPr lang="en-US" sz="1200" dirty="0" smtClean="0"/>
          </a:p>
          <a:p>
            <a:pPr marL="0" indent="0">
              <a:buNone/>
            </a:pPr>
            <a:r>
              <a:rPr lang="en-US" sz="1200" b="1" dirty="0" smtClean="0"/>
              <a:t>VII. Common database:  </a:t>
            </a:r>
            <a:r>
              <a:rPr lang="en-US" sz="1200" dirty="0" smtClean="0"/>
              <a:t>This is the basic feature of MIS to achieve the objective of using MIS in business organizations. It avoids duplication of files and storage which leads to reduction in costs. Common database means a “Super file or Master file” which consolidates and integrates data records formerly stored in many separate data files. The organization of the database allows it to be accessed by each subsystem and thus, eliminates the necessity of duplication in data storage, updating, deletion and protection.</a:t>
            </a:r>
          </a:p>
          <a:p>
            <a:pPr marL="0" indent="0">
              <a:buNone/>
            </a:pPr>
            <a:endParaRPr lang="en-US" sz="1200" dirty="0" smtClean="0"/>
          </a:p>
          <a:p>
            <a:pPr marL="0" indent="0">
              <a:buNone/>
            </a:pPr>
            <a:r>
              <a:rPr lang="en-US" sz="1200" b="1" dirty="0" smtClean="0"/>
              <a:t>VIII. Computerized: </a:t>
            </a:r>
            <a:r>
              <a:rPr lang="en-US" sz="1200" dirty="0" smtClean="0"/>
              <a:t>MIS can be used without a computer. But the use of computers increases the effectiveness and the efficiency of the system. The queries can be handled more quickly and efficiently with the computerized MIS. The other benefits are accuracy, storage capacity and timely information.</a:t>
            </a:r>
          </a:p>
          <a:p>
            <a:pPr marL="0" indent="0"/>
            <a:endParaRPr lang="en-US" sz="1200" dirty="0" smtClean="0"/>
          </a:p>
          <a:p>
            <a:pPr marL="0" indent="0">
              <a:buNone/>
            </a:pPr>
            <a:r>
              <a:rPr lang="en-US" sz="1200" b="1" dirty="0" smtClean="0"/>
              <a:t>IX. User friendly/Flexibility: </a:t>
            </a:r>
            <a:r>
              <a:rPr lang="en-US" sz="1200" dirty="0" smtClean="0"/>
              <a:t>An MIS should be flexible i.e. there should be room for further modification because the MIS takes much time in preparation and our environment is dynamic in nature.MIS should be such that it should be used independently by the end user so that they do not depend on the experts.</a:t>
            </a:r>
          </a:p>
          <a:p>
            <a:pPr marL="0" indent="0">
              <a:buNone/>
            </a:pPr>
            <a:endParaRPr lang="en-US" sz="1200" dirty="0" smtClean="0"/>
          </a:p>
          <a:p>
            <a:pPr marL="0" indent="0">
              <a:buNone/>
            </a:pPr>
            <a:r>
              <a:rPr lang="en-US" sz="1200" b="1" dirty="0" smtClean="0"/>
              <a:t>X. Information as a resource: </a:t>
            </a:r>
            <a:r>
              <a:rPr lang="en-US" sz="1200" dirty="0" smtClean="0"/>
              <a:t>Information is the major ingredient of any MIS. So, an MIS should be treated as a resource and managed properly</a:t>
            </a:r>
          </a:p>
          <a:p>
            <a:pPr marL="0" indent="0">
              <a:buNone/>
            </a:pPr>
            <a:r>
              <a:rPr lang="en-US" sz="1200" dirty="0" smtClean="0"/>
              <a:t/>
            </a:r>
            <a:br>
              <a:rPr lang="en-US" sz="1200" dirty="0" smtClean="0"/>
            </a:br>
            <a:endParaRPr lang="en-US" sz="1200" dirty="0" smtClean="0"/>
          </a:p>
          <a:p>
            <a:pPr marL="0" indent="0"/>
            <a:endParaRPr lang="en-US" sz="1200" dirty="0"/>
          </a:p>
        </p:txBody>
      </p:sp>
      <p:cxnSp>
        <p:nvCxnSpPr>
          <p:cNvPr id="5" name="Straight Connector 4"/>
          <p:cNvCxnSpPr/>
          <p:nvPr/>
        </p:nvCxnSpPr>
        <p:spPr>
          <a:xfrm>
            <a:off x="152400" y="762000"/>
            <a:ext cx="8595360" cy="0"/>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1000" y="762000"/>
            <a:ext cx="8229600" cy="5410200"/>
          </a:xfrm>
          <a:prstGeom prst="rect">
            <a:avLst/>
          </a:prstGeom>
          <a:noFill/>
          <a:ln w="57150" cmpd="thinThick">
            <a:solidFill>
              <a:srgbClr val="000080"/>
            </a:solidFill>
            <a:miter lim="800000"/>
            <a:headEnd type="none" w="sm" len="sm"/>
            <a:tailEnd type="none" w="sm" len="sm"/>
          </a:ln>
        </p:spPr>
        <p:txBody>
          <a:bodyPr wrap="none" anchor="ctr"/>
          <a:lstStyle/>
          <a:p>
            <a:endParaRPr lang="en-US"/>
          </a:p>
        </p:txBody>
      </p:sp>
      <p:sp>
        <p:nvSpPr>
          <p:cNvPr id="3075" name="Line 3"/>
          <p:cNvSpPr>
            <a:spLocks noChangeShapeType="1"/>
          </p:cNvSpPr>
          <p:nvPr/>
        </p:nvSpPr>
        <p:spPr bwMode="auto">
          <a:xfrm>
            <a:off x="2971800" y="3143250"/>
            <a:ext cx="4724400" cy="0"/>
          </a:xfrm>
          <a:prstGeom prst="line">
            <a:avLst/>
          </a:prstGeom>
          <a:noFill/>
          <a:ln w="28575">
            <a:solidFill>
              <a:schemeClr val="tx1"/>
            </a:solidFill>
            <a:round/>
            <a:headEnd/>
            <a:tailEnd type="arrow" w="med" len="med"/>
          </a:ln>
        </p:spPr>
        <p:txBody>
          <a:bodyPr wrap="none" anchor="ctr"/>
          <a:lstStyle/>
          <a:p>
            <a:endParaRPr lang="en-US"/>
          </a:p>
        </p:txBody>
      </p:sp>
      <p:sp>
        <p:nvSpPr>
          <p:cNvPr id="3076" name="Line 4"/>
          <p:cNvSpPr>
            <a:spLocks noChangeShapeType="1"/>
          </p:cNvSpPr>
          <p:nvPr/>
        </p:nvSpPr>
        <p:spPr bwMode="auto">
          <a:xfrm flipV="1">
            <a:off x="8153400" y="1752600"/>
            <a:ext cx="0" cy="1066800"/>
          </a:xfrm>
          <a:prstGeom prst="line">
            <a:avLst/>
          </a:prstGeom>
          <a:noFill/>
          <a:ln w="28575">
            <a:solidFill>
              <a:schemeClr val="tx1"/>
            </a:solidFill>
            <a:round/>
            <a:headEnd/>
            <a:tailEnd/>
          </a:ln>
        </p:spPr>
        <p:txBody>
          <a:bodyPr wrap="none" anchor="ctr"/>
          <a:lstStyle/>
          <a:p>
            <a:endParaRPr lang="en-US"/>
          </a:p>
        </p:txBody>
      </p:sp>
      <p:sp>
        <p:nvSpPr>
          <p:cNvPr id="3077" name="Line 5"/>
          <p:cNvSpPr>
            <a:spLocks noChangeShapeType="1"/>
          </p:cNvSpPr>
          <p:nvPr/>
        </p:nvSpPr>
        <p:spPr bwMode="auto">
          <a:xfrm flipH="1">
            <a:off x="7315200" y="1752600"/>
            <a:ext cx="838200" cy="0"/>
          </a:xfrm>
          <a:prstGeom prst="line">
            <a:avLst/>
          </a:prstGeom>
          <a:noFill/>
          <a:ln w="28575">
            <a:solidFill>
              <a:schemeClr val="tx1"/>
            </a:solidFill>
            <a:round/>
            <a:headEnd/>
            <a:tailEnd type="arrow" w="med" len="med"/>
          </a:ln>
        </p:spPr>
        <p:txBody>
          <a:bodyPr wrap="none" anchor="ctr"/>
          <a:lstStyle/>
          <a:p>
            <a:endParaRPr lang="en-US"/>
          </a:p>
        </p:txBody>
      </p:sp>
      <p:sp>
        <p:nvSpPr>
          <p:cNvPr id="3078" name="Line 6"/>
          <p:cNvSpPr>
            <a:spLocks noChangeShapeType="1"/>
          </p:cNvSpPr>
          <p:nvPr/>
        </p:nvSpPr>
        <p:spPr bwMode="auto">
          <a:xfrm flipH="1">
            <a:off x="3962400" y="1524000"/>
            <a:ext cx="2514600" cy="0"/>
          </a:xfrm>
          <a:prstGeom prst="line">
            <a:avLst/>
          </a:prstGeom>
          <a:noFill/>
          <a:ln w="28575">
            <a:solidFill>
              <a:schemeClr val="tx1"/>
            </a:solidFill>
            <a:round/>
            <a:headEnd type="arrow" w="med" len="med"/>
            <a:tailEnd/>
          </a:ln>
        </p:spPr>
        <p:txBody>
          <a:bodyPr wrap="none" anchor="ctr"/>
          <a:lstStyle/>
          <a:p>
            <a:endParaRPr lang="en-US"/>
          </a:p>
        </p:txBody>
      </p:sp>
      <p:sp>
        <p:nvSpPr>
          <p:cNvPr id="3079" name="Line 7"/>
          <p:cNvSpPr>
            <a:spLocks noChangeShapeType="1"/>
          </p:cNvSpPr>
          <p:nvPr/>
        </p:nvSpPr>
        <p:spPr bwMode="auto">
          <a:xfrm flipH="1">
            <a:off x="3962400" y="1905000"/>
            <a:ext cx="2438400" cy="0"/>
          </a:xfrm>
          <a:prstGeom prst="line">
            <a:avLst/>
          </a:prstGeom>
          <a:noFill/>
          <a:ln w="28575">
            <a:solidFill>
              <a:schemeClr val="tx1"/>
            </a:solidFill>
            <a:round/>
            <a:headEnd/>
            <a:tailEnd type="arrow" w="med" len="med"/>
          </a:ln>
        </p:spPr>
        <p:txBody>
          <a:bodyPr wrap="none" anchor="ctr"/>
          <a:lstStyle/>
          <a:p>
            <a:endParaRPr lang="en-US"/>
          </a:p>
        </p:txBody>
      </p:sp>
      <p:sp>
        <p:nvSpPr>
          <p:cNvPr id="3080" name="Line 8"/>
          <p:cNvSpPr>
            <a:spLocks noChangeShapeType="1"/>
          </p:cNvSpPr>
          <p:nvPr/>
        </p:nvSpPr>
        <p:spPr bwMode="auto">
          <a:xfrm flipH="1">
            <a:off x="1447800" y="1524000"/>
            <a:ext cx="1828800" cy="0"/>
          </a:xfrm>
          <a:prstGeom prst="line">
            <a:avLst/>
          </a:prstGeom>
          <a:noFill/>
          <a:ln w="28575">
            <a:solidFill>
              <a:srgbClr val="FF0000"/>
            </a:solidFill>
            <a:round/>
            <a:headEnd/>
            <a:tailEnd type="arrow" w="med" len="med"/>
          </a:ln>
        </p:spPr>
        <p:txBody>
          <a:bodyPr wrap="none" anchor="ctr"/>
          <a:lstStyle/>
          <a:p>
            <a:endParaRPr lang="en-US"/>
          </a:p>
        </p:txBody>
      </p:sp>
      <p:sp>
        <p:nvSpPr>
          <p:cNvPr id="3081" name="Line 9"/>
          <p:cNvSpPr>
            <a:spLocks noChangeShapeType="1"/>
          </p:cNvSpPr>
          <p:nvPr/>
        </p:nvSpPr>
        <p:spPr bwMode="auto">
          <a:xfrm flipH="1">
            <a:off x="2514600" y="1905000"/>
            <a:ext cx="685800" cy="0"/>
          </a:xfrm>
          <a:prstGeom prst="line">
            <a:avLst/>
          </a:prstGeom>
          <a:noFill/>
          <a:ln w="28575">
            <a:solidFill>
              <a:schemeClr val="tx1"/>
            </a:solidFill>
            <a:round/>
            <a:headEnd type="arrow" w="med" len="med"/>
            <a:tailEnd/>
          </a:ln>
        </p:spPr>
        <p:txBody>
          <a:bodyPr wrap="none" anchor="ctr"/>
          <a:lstStyle/>
          <a:p>
            <a:endParaRPr lang="en-US"/>
          </a:p>
        </p:txBody>
      </p:sp>
      <p:sp>
        <p:nvSpPr>
          <p:cNvPr id="3082" name="Line 10"/>
          <p:cNvSpPr>
            <a:spLocks noChangeShapeType="1"/>
          </p:cNvSpPr>
          <p:nvPr/>
        </p:nvSpPr>
        <p:spPr bwMode="auto">
          <a:xfrm>
            <a:off x="2514600" y="1905000"/>
            <a:ext cx="0" cy="838200"/>
          </a:xfrm>
          <a:prstGeom prst="line">
            <a:avLst/>
          </a:prstGeom>
          <a:noFill/>
          <a:ln w="28575">
            <a:solidFill>
              <a:schemeClr val="tx1"/>
            </a:solidFill>
            <a:round/>
            <a:headEnd/>
            <a:tailEnd/>
          </a:ln>
        </p:spPr>
        <p:txBody>
          <a:bodyPr wrap="none" anchor="ctr"/>
          <a:lstStyle/>
          <a:p>
            <a:endParaRPr lang="en-US"/>
          </a:p>
        </p:txBody>
      </p:sp>
      <p:sp>
        <p:nvSpPr>
          <p:cNvPr id="3083" name="Line 11"/>
          <p:cNvSpPr>
            <a:spLocks noChangeShapeType="1"/>
          </p:cNvSpPr>
          <p:nvPr/>
        </p:nvSpPr>
        <p:spPr bwMode="auto">
          <a:xfrm>
            <a:off x="2819400" y="2895600"/>
            <a:ext cx="838200" cy="0"/>
          </a:xfrm>
          <a:prstGeom prst="line">
            <a:avLst/>
          </a:prstGeom>
          <a:noFill/>
          <a:ln w="28575">
            <a:solidFill>
              <a:schemeClr val="tx1"/>
            </a:solidFill>
            <a:round/>
            <a:headEnd type="arrow" w="med" len="med"/>
            <a:tailEnd/>
          </a:ln>
        </p:spPr>
        <p:txBody>
          <a:bodyPr wrap="none" anchor="ctr"/>
          <a:lstStyle/>
          <a:p>
            <a:endParaRPr lang="en-US"/>
          </a:p>
        </p:txBody>
      </p:sp>
      <p:sp>
        <p:nvSpPr>
          <p:cNvPr id="3084" name="Line 12"/>
          <p:cNvSpPr>
            <a:spLocks noChangeShapeType="1"/>
          </p:cNvSpPr>
          <p:nvPr/>
        </p:nvSpPr>
        <p:spPr bwMode="auto">
          <a:xfrm flipV="1">
            <a:off x="3657600" y="2362200"/>
            <a:ext cx="0" cy="533400"/>
          </a:xfrm>
          <a:prstGeom prst="line">
            <a:avLst/>
          </a:prstGeom>
          <a:noFill/>
          <a:ln w="28575">
            <a:solidFill>
              <a:schemeClr val="tx1"/>
            </a:solidFill>
            <a:round/>
            <a:headEnd/>
            <a:tailEnd/>
          </a:ln>
        </p:spPr>
        <p:txBody>
          <a:bodyPr wrap="none" anchor="ctr"/>
          <a:lstStyle/>
          <a:p>
            <a:endParaRPr lang="en-US"/>
          </a:p>
        </p:txBody>
      </p:sp>
      <p:sp>
        <p:nvSpPr>
          <p:cNvPr id="3085" name="Line 13"/>
          <p:cNvSpPr>
            <a:spLocks noChangeShapeType="1"/>
          </p:cNvSpPr>
          <p:nvPr/>
        </p:nvSpPr>
        <p:spPr bwMode="auto">
          <a:xfrm>
            <a:off x="2971800" y="3352800"/>
            <a:ext cx="4114800" cy="0"/>
          </a:xfrm>
          <a:prstGeom prst="line">
            <a:avLst/>
          </a:prstGeom>
          <a:noFill/>
          <a:ln w="28575">
            <a:solidFill>
              <a:schemeClr val="tx1"/>
            </a:solidFill>
            <a:round/>
            <a:headEnd/>
            <a:tailEnd/>
          </a:ln>
        </p:spPr>
        <p:txBody>
          <a:bodyPr wrap="none" anchor="ctr"/>
          <a:lstStyle/>
          <a:p>
            <a:endParaRPr lang="en-US"/>
          </a:p>
        </p:txBody>
      </p:sp>
      <p:sp>
        <p:nvSpPr>
          <p:cNvPr id="3086" name="Line 14"/>
          <p:cNvSpPr>
            <a:spLocks noChangeShapeType="1"/>
          </p:cNvSpPr>
          <p:nvPr/>
        </p:nvSpPr>
        <p:spPr bwMode="auto">
          <a:xfrm>
            <a:off x="7086600" y="3352800"/>
            <a:ext cx="0" cy="914400"/>
          </a:xfrm>
          <a:prstGeom prst="line">
            <a:avLst/>
          </a:prstGeom>
          <a:noFill/>
          <a:ln w="28575">
            <a:solidFill>
              <a:schemeClr val="tx1"/>
            </a:solidFill>
            <a:round/>
            <a:headEnd/>
            <a:tailEnd type="arrow" w="med" len="med"/>
          </a:ln>
        </p:spPr>
        <p:txBody>
          <a:bodyPr wrap="none" anchor="ctr"/>
          <a:lstStyle/>
          <a:p>
            <a:endParaRPr lang="en-US"/>
          </a:p>
        </p:txBody>
      </p:sp>
      <p:sp>
        <p:nvSpPr>
          <p:cNvPr id="3087" name="Line 15"/>
          <p:cNvSpPr>
            <a:spLocks noChangeShapeType="1"/>
          </p:cNvSpPr>
          <p:nvPr/>
        </p:nvSpPr>
        <p:spPr bwMode="auto">
          <a:xfrm>
            <a:off x="2895600" y="3581400"/>
            <a:ext cx="3962400" cy="0"/>
          </a:xfrm>
          <a:prstGeom prst="line">
            <a:avLst/>
          </a:prstGeom>
          <a:noFill/>
          <a:ln w="28575">
            <a:solidFill>
              <a:schemeClr val="tx1"/>
            </a:solidFill>
            <a:round/>
            <a:headEnd/>
            <a:tailEnd/>
          </a:ln>
        </p:spPr>
        <p:txBody>
          <a:bodyPr wrap="none" anchor="ctr"/>
          <a:lstStyle/>
          <a:p>
            <a:endParaRPr lang="en-US"/>
          </a:p>
        </p:txBody>
      </p:sp>
      <p:sp>
        <p:nvSpPr>
          <p:cNvPr id="3088" name="Line 16"/>
          <p:cNvSpPr>
            <a:spLocks noChangeShapeType="1"/>
          </p:cNvSpPr>
          <p:nvPr/>
        </p:nvSpPr>
        <p:spPr bwMode="auto">
          <a:xfrm>
            <a:off x="6858000" y="3581400"/>
            <a:ext cx="0" cy="685800"/>
          </a:xfrm>
          <a:prstGeom prst="line">
            <a:avLst/>
          </a:prstGeom>
          <a:noFill/>
          <a:ln w="28575">
            <a:solidFill>
              <a:schemeClr val="tx1"/>
            </a:solidFill>
            <a:round/>
            <a:headEnd/>
            <a:tailEnd type="arrow" w="med" len="med"/>
          </a:ln>
        </p:spPr>
        <p:txBody>
          <a:bodyPr wrap="none" anchor="ctr"/>
          <a:lstStyle/>
          <a:p>
            <a:endParaRPr lang="en-US"/>
          </a:p>
        </p:txBody>
      </p:sp>
      <p:sp>
        <p:nvSpPr>
          <p:cNvPr id="3089" name="Line 17"/>
          <p:cNvSpPr>
            <a:spLocks noChangeShapeType="1"/>
          </p:cNvSpPr>
          <p:nvPr/>
        </p:nvSpPr>
        <p:spPr bwMode="auto">
          <a:xfrm>
            <a:off x="2819400" y="3733800"/>
            <a:ext cx="1066800" cy="0"/>
          </a:xfrm>
          <a:prstGeom prst="line">
            <a:avLst/>
          </a:prstGeom>
          <a:noFill/>
          <a:ln w="28575">
            <a:solidFill>
              <a:srgbClr val="FF0000"/>
            </a:solidFill>
            <a:round/>
            <a:headEnd/>
            <a:tailEnd/>
          </a:ln>
        </p:spPr>
        <p:txBody>
          <a:bodyPr wrap="none" anchor="ctr"/>
          <a:lstStyle/>
          <a:p>
            <a:endParaRPr lang="en-US"/>
          </a:p>
        </p:txBody>
      </p:sp>
      <p:sp>
        <p:nvSpPr>
          <p:cNvPr id="3090" name="Line 18"/>
          <p:cNvSpPr>
            <a:spLocks noChangeShapeType="1"/>
          </p:cNvSpPr>
          <p:nvPr/>
        </p:nvSpPr>
        <p:spPr bwMode="auto">
          <a:xfrm>
            <a:off x="3886200" y="3733800"/>
            <a:ext cx="0" cy="457200"/>
          </a:xfrm>
          <a:prstGeom prst="line">
            <a:avLst/>
          </a:prstGeom>
          <a:noFill/>
          <a:ln w="28575">
            <a:solidFill>
              <a:srgbClr val="FF0000"/>
            </a:solidFill>
            <a:round/>
            <a:headEnd/>
            <a:tailEnd type="arrow" w="med" len="med"/>
          </a:ln>
        </p:spPr>
        <p:txBody>
          <a:bodyPr wrap="none" anchor="ctr"/>
          <a:lstStyle/>
          <a:p>
            <a:endParaRPr lang="en-US"/>
          </a:p>
        </p:txBody>
      </p:sp>
      <p:sp>
        <p:nvSpPr>
          <p:cNvPr id="3091" name="Line 19"/>
          <p:cNvSpPr>
            <a:spLocks noChangeShapeType="1"/>
          </p:cNvSpPr>
          <p:nvPr/>
        </p:nvSpPr>
        <p:spPr bwMode="auto">
          <a:xfrm>
            <a:off x="4343400" y="4495800"/>
            <a:ext cx="2286000" cy="0"/>
          </a:xfrm>
          <a:prstGeom prst="line">
            <a:avLst/>
          </a:prstGeom>
          <a:noFill/>
          <a:ln w="28575">
            <a:solidFill>
              <a:srgbClr val="FF0000"/>
            </a:solidFill>
            <a:round/>
            <a:headEnd/>
            <a:tailEnd type="arrow" w="med" len="med"/>
          </a:ln>
        </p:spPr>
        <p:txBody>
          <a:bodyPr wrap="none" anchor="ctr"/>
          <a:lstStyle/>
          <a:p>
            <a:endParaRPr lang="en-US"/>
          </a:p>
        </p:txBody>
      </p:sp>
      <p:sp>
        <p:nvSpPr>
          <p:cNvPr id="3092" name="Line 20"/>
          <p:cNvSpPr>
            <a:spLocks noChangeShapeType="1"/>
          </p:cNvSpPr>
          <p:nvPr/>
        </p:nvSpPr>
        <p:spPr bwMode="auto">
          <a:xfrm flipH="1">
            <a:off x="2743200" y="4648200"/>
            <a:ext cx="838200" cy="0"/>
          </a:xfrm>
          <a:prstGeom prst="line">
            <a:avLst/>
          </a:prstGeom>
          <a:noFill/>
          <a:ln w="28575">
            <a:solidFill>
              <a:srgbClr val="FF0000"/>
            </a:solidFill>
            <a:round/>
            <a:headEnd/>
            <a:tailEnd/>
          </a:ln>
        </p:spPr>
        <p:txBody>
          <a:bodyPr wrap="none" anchor="ctr"/>
          <a:lstStyle/>
          <a:p>
            <a:endParaRPr lang="en-US"/>
          </a:p>
        </p:txBody>
      </p:sp>
      <p:sp>
        <p:nvSpPr>
          <p:cNvPr id="3093" name="Line 21"/>
          <p:cNvSpPr>
            <a:spLocks noChangeShapeType="1"/>
          </p:cNvSpPr>
          <p:nvPr/>
        </p:nvSpPr>
        <p:spPr bwMode="auto">
          <a:xfrm flipV="1">
            <a:off x="2743200" y="3733800"/>
            <a:ext cx="0" cy="914400"/>
          </a:xfrm>
          <a:prstGeom prst="line">
            <a:avLst/>
          </a:prstGeom>
          <a:noFill/>
          <a:ln w="28575">
            <a:solidFill>
              <a:srgbClr val="FF0000"/>
            </a:solidFill>
            <a:round/>
            <a:headEnd/>
            <a:tailEnd type="arrow" w="med" len="med"/>
          </a:ln>
        </p:spPr>
        <p:txBody>
          <a:bodyPr wrap="none" anchor="ctr"/>
          <a:lstStyle/>
          <a:p>
            <a:endParaRPr lang="en-US"/>
          </a:p>
        </p:txBody>
      </p:sp>
      <p:sp>
        <p:nvSpPr>
          <p:cNvPr id="3094" name="Line 22"/>
          <p:cNvSpPr>
            <a:spLocks noChangeShapeType="1"/>
          </p:cNvSpPr>
          <p:nvPr/>
        </p:nvSpPr>
        <p:spPr bwMode="auto">
          <a:xfrm>
            <a:off x="2514600" y="3505200"/>
            <a:ext cx="0" cy="1828800"/>
          </a:xfrm>
          <a:prstGeom prst="line">
            <a:avLst/>
          </a:prstGeom>
          <a:noFill/>
          <a:ln w="28575">
            <a:solidFill>
              <a:srgbClr val="FF0000"/>
            </a:solidFill>
            <a:round/>
            <a:headEnd/>
            <a:tailEnd/>
          </a:ln>
        </p:spPr>
        <p:txBody>
          <a:bodyPr wrap="none" anchor="ctr"/>
          <a:lstStyle/>
          <a:p>
            <a:endParaRPr lang="en-US"/>
          </a:p>
        </p:txBody>
      </p:sp>
      <p:sp>
        <p:nvSpPr>
          <p:cNvPr id="3095" name="Line 23"/>
          <p:cNvSpPr>
            <a:spLocks noChangeShapeType="1"/>
          </p:cNvSpPr>
          <p:nvPr/>
        </p:nvSpPr>
        <p:spPr bwMode="auto">
          <a:xfrm>
            <a:off x="2514600" y="5334000"/>
            <a:ext cx="4419600" cy="0"/>
          </a:xfrm>
          <a:prstGeom prst="line">
            <a:avLst/>
          </a:prstGeom>
          <a:noFill/>
          <a:ln w="28575">
            <a:solidFill>
              <a:srgbClr val="FF0000"/>
            </a:solidFill>
            <a:round/>
            <a:headEnd/>
            <a:tailEnd type="arrow" w="med" len="med"/>
          </a:ln>
        </p:spPr>
        <p:txBody>
          <a:bodyPr wrap="none" anchor="ctr"/>
          <a:lstStyle/>
          <a:p>
            <a:endParaRPr lang="en-US"/>
          </a:p>
        </p:txBody>
      </p:sp>
      <p:sp>
        <p:nvSpPr>
          <p:cNvPr id="3096" name="Line 24"/>
          <p:cNvSpPr>
            <a:spLocks noChangeShapeType="1"/>
          </p:cNvSpPr>
          <p:nvPr/>
        </p:nvSpPr>
        <p:spPr bwMode="auto">
          <a:xfrm>
            <a:off x="6858000" y="2362200"/>
            <a:ext cx="0" cy="609600"/>
          </a:xfrm>
          <a:prstGeom prst="line">
            <a:avLst/>
          </a:prstGeom>
          <a:noFill/>
          <a:ln w="28575">
            <a:solidFill>
              <a:schemeClr val="tx1"/>
            </a:solidFill>
            <a:round/>
            <a:headEnd/>
            <a:tailEnd/>
          </a:ln>
        </p:spPr>
        <p:txBody>
          <a:bodyPr wrap="none" anchor="ctr"/>
          <a:lstStyle/>
          <a:p>
            <a:endParaRPr lang="en-US"/>
          </a:p>
        </p:txBody>
      </p:sp>
      <p:sp>
        <p:nvSpPr>
          <p:cNvPr id="3097" name="Line 25"/>
          <p:cNvSpPr>
            <a:spLocks noChangeShapeType="1"/>
          </p:cNvSpPr>
          <p:nvPr/>
        </p:nvSpPr>
        <p:spPr bwMode="auto">
          <a:xfrm>
            <a:off x="6858000" y="2971800"/>
            <a:ext cx="914400" cy="0"/>
          </a:xfrm>
          <a:prstGeom prst="line">
            <a:avLst/>
          </a:prstGeom>
          <a:noFill/>
          <a:ln w="28575">
            <a:solidFill>
              <a:schemeClr val="tx1"/>
            </a:solidFill>
            <a:round/>
            <a:headEnd/>
            <a:tailEnd type="arrow" w="med" len="med"/>
          </a:ln>
        </p:spPr>
        <p:txBody>
          <a:bodyPr wrap="none" anchor="ctr"/>
          <a:lstStyle/>
          <a:p>
            <a:endParaRPr lang="en-US"/>
          </a:p>
        </p:txBody>
      </p:sp>
      <p:sp>
        <p:nvSpPr>
          <p:cNvPr id="3098" name="Line 26"/>
          <p:cNvSpPr>
            <a:spLocks noChangeShapeType="1"/>
          </p:cNvSpPr>
          <p:nvPr/>
        </p:nvSpPr>
        <p:spPr bwMode="auto">
          <a:xfrm>
            <a:off x="2286000" y="3505200"/>
            <a:ext cx="0" cy="1219200"/>
          </a:xfrm>
          <a:prstGeom prst="line">
            <a:avLst/>
          </a:prstGeom>
          <a:noFill/>
          <a:ln w="28575">
            <a:solidFill>
              <a:srgbClr val="FF0000"/>
            </a:solidFill>
            <a:round/>
            <a:headEnd/>
            <a:tailEnd/>
          </a:ln>
        </p:spPr>
        <p:txBody>
          <a:bodyPr wrap="none" anchor="ctr"/>
          <a:lstStyle/>
          <a:p>
            <a:endParaRPr lang="en-US"/>
          </a:p>
        </p:txBody>
      </p:sp>
      <p:sp>
        <p:nvSpPr>
          <p:cNvPr id="3099" name="Line 27"/>
          <p:cNvSpPr>
            <a:spLocks noChangeShapeType="1"/>
          </p:cNvSpPr>
          <p:nvPr/>
        </p:nvSpPr>
        <p:spPr bwMode="auto">
          <a:xfrm>
            <a:off x="1981200" y="4724400"/>
            <a:ext cx="304800" cy="0"/>
          </a:xfrm>
          <a:prstGeom prst="line">
            <a:avLst/>
          </a:prstGeom>
          <a:noFill/>
          <a:ln w="28575">
            <a:solidFill>
              <a:srgbClr val="FF0000"/>
            </a:solidFill>
            <a:round/>
            <a:headEnd type="arrow" w="med" len="med"/>
            <a:tailEnd/>
          </a:ln>
        </p:spPr>
        <p:txBody>
          <a:bodyPr wrap="none" anchor="ctr"/>
          <a:lstStyle/>
          <a:p>
            <a:endParaRPr lang="en-US"/>
          </a:p>
        </p:txBody>
      </p:sp>
      <p:sp>
        <p:nvSpPr>
          <p:cNvPr id="3100" name="Line 28"/>
          <p:cNvSpPr>
            <a:spLocks noChangeShapeType="1"/>
          </p:cNvSpPr>
          <p:nvPr/>
        </p:nvSpPr>
        <p:spPr bwMode="auto">
          <a:xfrm flipV="1">
            <a:off x="1524000" y="3505200"/>
            <a:ext cx="0" cy="914400"/>
          </a:xfrm>
          <a:prstGeom prst="line">
            <a:avLst/>
          </a:prstGeom>
          <a:noFill/>
          <a:ln w="28575">
            <a:solidFill>
              <a:srgbClr val="FF0000"/>
            </a:solidFill>
            <a:round/>
            <a:headEnd/>
            <a:tailEnd/>
          </a:ln>
        </p:spPr>
        <p:txBody>
          <a:bodyPr wrap="none" anchor="ctr"/>
          <a:lstStyle/>
          <a:p>
            <a:endParaRPr lang="en-US"/>
          </a:p>
        </p:txBody>
      </p:sp>
      <p:sp>
        <p:nvSpPr>
          <p:cNvPr id="3101" name="Line 29"/>
          <p:cNvSpPr>
            <a:spLocks noChangeShapeType="1"/>
          </p:cNvSpPr>
          <p:nvPr/>
        </p:nvSpPr>
        <p:spPr bwMode="auto">
          <a:xfrm>
            <a:off x="1524000" y="3505200"/>
            <a:ext cx="685800" cy="0"/>
          </a:xfrm>
          <a:prstGeom prst="line">
            <a:avLst/>
          </a:prstGeom>
          <a:noFill/>
          <a:ln w="28575">
            <a:solidFill>
              <a:srgbClr val="FF0000"/>
            </a:solidFill>
            <a:round/>
            <a:headEnd/>
            <a:tailEnd type="arrow" w="med" len="med"/>
          </a:ln>
        </p:spPr>
        <p:txBody>
          <a:bodyPr wrap="none" anchor="ctr"/>
          <a:lstStyle/>
          <a:p>
            <a:endParaRPr lang="en-US"/>
          </a:p>
        </p:txBody>
      </p:sp>
      <p:sp>
        <p:nvSpPr>
          <p:cNvPr id="3102" name="Line 30"/>
          <p:cNvSpPr>
            <a:spLocks noChangeShapeType="1"/>
          </p:cNvSpPr>
          <p:nvPr/>
        </p:nvSpPr>
        <p:spPr bwMode="auto">
          <a:xfrm>
            <a:off x="1066800" y="2209800"/>
            <a:ext cx="0" cy="838200"/>
          </a:xfrm>
          <a:prstGeom prst="line">
            <a:avLst/>
          </a:prstGeom>
          <a:noFill/>
          <a:ln w="28575">
            <a:solidFill>
              <a:srgbClr val="FF0000"/>
            </a:solidFill>
            <a:round/>
            <a:headEnd/>
            <a:tailEnd/>
          </a:ln>
        </p:spPr>
        <p:txBody>
          <a:bodyPr wrap="none" anchor="ctr"/>
          <a:lstStyle/>
          <a:p>
            <a:endParaRPr lang="en-US"/>
          </a:p>
        </p:txBody>
      </p:sp>
      <p:sp>
        <p:nvSpPr>
          <p:cNvPr id="3103" name="Line 31"/>
          <p:cNvSpPr>
            <a:spLocks noChangeShapeType="1"/>
          </p:cNvSpPr>
          <p:nvPr/>
        </p:nvSpPr>
        <p:spPr bwMode="auto">
          <a:xfrm>
            <a:off x="1066800" y="3048000"/>
            <a:ext cx="1143000" cy="0"/>
          </a:xfrm>
          <a:prstGeom prst="line">
            <a:avLst/>
          </a:prstGeom>
          <a:noFill/>
          <a:ln w="28575">
            <a:solidFill>
              <a:srgbClr val="FF0000"/>
            </a:solidFill>
            <a:round/>
            <a:headEnd/>
            <a:tailEnd type="arrow" w="med" len="med"/>
          </a:ln>
        </p:spPr>
        <p:txBody>
          <a:bodyPr wrap="none" anchor="ctr"/>
          <a:lstStyle/>
          <a:p>
            <a:endParaRPr lang="en-US"/>
          </a:p>
        </p:txBody>
      </p:sp>
      <p:sp>
        <p:nvSpPr>
          <p:cNvPr id="3104" name="Line 32"/>
          <p:cNvSpPr>
            <a:spLocks noChangeShapeType="1"/>
          </p:cNvSpPr>
          <p:nvPr/>
        </p:nvSpPr>
        <p:spPr bwMode="auto">
          <a:xfrm>
            <a:off x="762000" y="5867400"/>
            <a:ext cx="6324600" cy="0"/>
          </a:xfrm>
          <a:prstGeom prst="line">
            <a:avLst/>
          </a:prstGeom>
          <a:noFill/>
          <a:ln w="28575">
            <a:solidFill>
              <a:srgbClr val="FF0000"/>
            </a:solidFill>
            <a:round/>
            <a:headEnd/>
            <a:tailEnd/>
          </a:ln>
        </p:spPr>
        <p:txBody>
          <a:bodyPr wrap="none" anchor="ctr"/>
          <a:lstStyle/>
          <a:p>
            <a:endParaRPr lang="en-US"/>
          </a:p>
        </p:txBody>
      </p:sp>
      <p:sp>
        <p:nvSpPr>
          <p:cNvPr id="3105" name="Line 33"/>
          <p:cNvSpPr>
            <a:spLocks noChangeShapeType="1"/>
          </p:cNvSpPr>
          <p:nvPr/>
        </p:nvSpPr>
        <p:spPr bwMode="auto">
          <a:xfrm flipV="1">
            <a:off x="7086600" y="5334000"/>
            <a:ext cx="0" cy="533400"/>
          </a:xfrm>
          <a:prstGeom prst="line">
            <a:avLst/>
          </a:prstGeom>
          <a:noFill/>
          <a:ln w="28575">
            <a:solidFill>
              <a:srgbClr val="FF0000"/>
            </a:solidFill>
            <a:round/>
            <a:headEnd/>
            <a:tailEnd/>
          </a:ln>
        </p:spPr>
        <p:txBody>
          <a:bodyPr wrap="none" anchor="ctr"/>
          <a:lstStyle/>
          <a:p>
            <a:endParaRPr lang="en-US"/>
          </a:p>
        </p:txBody>
      </p:sp>
      <p:sp>
        <p:nvSpPr>
          <p:cNvPr id="3106" name="Line 34"/>
          <p:cNvSpPr>
            <a:spLocks noChangeShapeType="1"/>
          </p:cNvSpPr>
          <p:nvPr/>
        </p:nvSpPr>
        <p:spPr bwMode="auto">
          <a:xfrm>
            <a:off x="8153400" y="3886200"/>
            <a:ext cx="0" cy="838200"/>
          </a:xfrm>
          <a:prstGeom prst="line">
            <a:avLst/>
          </a:prstGeom>
          <a:noFill/>
          <a:ln w="28575">
            <a:solidFill>
              <a:schemeClr val="tx1"/>
            </a:solidFill>
            <a:round/>
            <a:headEnd/>
            <a:tailEnd/>
          </a:ln>
        </p:spPr>
        <p:txBody>
          <a:bodyPr wrap="none" anchor="ctr"/>
          <a:lstStyle/>
          <a:p>
            <a:endParaRPr lang="en-US"/>
          </a:p>
        </p:txBody>
      </p:sp>
      <p:sp>
        <p:nvSpPr>
          <p:cNvPr id="3107" name="Line 35"/>
          <p:cNvSpPr>
            <a:spLocks noChangeShapeType="1"/>
          </p:cNvSpPr>
          <p:nvPr/>
        </p:nvSpPr>
        <p:spPr bwMode="auto">
          <a:xfrm>
            <a:off x="7391400" y="4724400"/>
            <a:ext cx="762000" cy="0"/>
          </a:xfrm>
          <a:prstGeom prst="line">
            <a:avLst/>
          </a:prstGeom>
          <a:noFill/>
          <a:ln w="28575">
            <a:solidFill>
              <a:schemeClr val="tx1"/>
            </a:solidFill>
            <a:round/>
            <a:headEnd type="arrow" w="med" len="med"/>
            <a:tailEnd/>
          </a:ln>
        </p:spPr>
        <p:txBody>
          <a:bodyPr wrap="none" anchor="ctr"/>
          <a:lstStyle/>
          <a:p>
            <a:endParaRPr lang="en-US"/>
          </a:p>
        </p:txBody>
      </p:sp>
      <p:sp>
        <p:nvSpPr>
          <p:cNvPr id="3108" name="Line 36"/>
          <p:cNvSpPr>
            <a:spLocks noChangeShapeType="1"/>
          </p:cNvSpPr>
          <p:nvPr/>
        </p:nvSpPr>
        <p:spPr bwMode="auto">
          <a:xfrm flipV="1">
            <a:off x="762000" y="2057400"/>
            <a:ext cx="0" cy="3810000"/>
          </a:xfrm>
          <a:prstGeom prst="line">
            <a:avLst/>
          </a:prstGeom>
          <a:noFill/>
          <a:ln w="28575">
            <a:solidFill>
              <a:srgbClr val="FF0000"/>
            </a:solidFill>
            <a:round/>
            <a:headEnd/>
            <a:tailEnd type="arrow" w="med" len="med"/>
          </a:ln>
        </p:spPr>
        <p:txBody>
          <a:bodyPr wrap="none" anchor="ctr"/>
          <a:lstStyle/>
          <a:p>
            <a:endParaRPr lang="en-US"/>
          </a:p>
        </p:txBody>
      </p:sp>
      <p:sp>
        <p:nvSpPr>
          <p:cNvPr id="3109" name="WordArt 37"/>
          <p:cNvSpPr>
            <a:spLocks noChangeArrowheads="1" noChangeShapeType="1" noTextEdit="1"/>
          </p:cNvSpPr>
          <p:nvPr/>
        </p:nvSpPr>
        <p:spPr bwMode="auto">
          <a:xfrm>
            <a:off x="7391400" y="1524000"/>
            <a:ext cx="295275" cy="171450"/>
          </a:xfrm>
          <a:prstGeom prst="rect">
            <a:avLst/>
          </a:prstGeom>
        </p:spPr>
        <p:txBody>
          <a:bodyPr wrap="none" fromWordArt="1">
            <a:prstTxWarp prst="textPlain">
              <a:avLst>
                <a:gd name="adj" fmla="val 50000"/>
              </a:avLst>
            </a:prstTxWarp>
          </a:bodyPr>
          <a:lstStyle/>
          <a:p>
            <a:pPr algn="ctr"/>
            <a:r>
              <a:rPr lang="en-US" sz="1200" kern="10">
                <a:ln w="9525">
                  <a:solidFill>
                    <a:srgbClr val="000080"/>
                  </a:solidFill>
                  <a:round/>
                  <a:headEnd/>
                  <a:tailEnd/>
                </a:ln>
                <a:solidFill>
                  <a:srgbClr val="FFFFFF"/>
                </a:solidFill>
                <a:latin typeface="Modern"/>
              </a:rPr>
              <a:t>Order</a:t>
            </a:r>
          </a:p>
        </p:txBody>
      </p:sp>
      <p:sp>
        <p:nvSpPr>
          <p:cNvPr id="3110" name="WordArt 38"/>
          <p:cNvSpPr>
            <a:spLocks noChangeArrowheads="1" noChangeShapeType="1" noTextEdit="1"/>
          </p:cNvSpPr>
          <p:nvPr/>
        </p:nvSpPr>
        <p:spPr bwMode="auto">
          <a:xfrm>
            <a:off x="6934200" y="2590800"/>
            <a:ext cx="657225" cy="342900"/>
          </a:xfrm>
          <a:prstGeom prst="rect">
            <a:avLst/>
          </a:prstGeom>
        </p:spPr>
        <p:txBody>
          <a:bodyPr wrap="none" fromWordArt="1">
            <a:prstTxWarp prst="textPlain">
              <a:avLst>
                <a:gd name="adj" fmla="val 50000"/>
              </a:avLst>
            </a:prstTxWarp>
          </a:bodyPr>
          <a:lstStyle/>
          <a:p>
            <a:pPr algn="ctr"/>
            <a:r>
              <a:rPr lang="en-US" sz="1200" kern="10">
                <a:ln w="9525">
                  <a:solidFill>
                    <a:srgbClr val="000080"/>
                  </a:solidFill>
                  <a:round/>
                  <a:headEnd/>
                  <a:tailEnd/>
                </a:ln>
                <a:solidFill>
                  <a:srgbClr val="FFFFFF"/>
                </a:solidFill>
                <a:latin typeface="Modern"/>
              </a:rPr>
              <a:t>Order </a:t>
            </a:r>
          </a:p>
          <a:p>
            <a:pPr algn="ctr"/>
            <a:r>
              <a:rPr lang="en-US" sz="1200" kern="10">
                <a:ln w="9525">
                  <a:solidFill>
                    <a:srgbClr val="000080"/>
                  </a:solidFill>
                  <a:round/>
                  <a:headEnd/>
                  <a:tailEnd/>
                </a:ln>
                <a:solidFill>
                  <a:srgbClr val="FFFFFF"/>
                </a:solidFill>
                <a:latin typeface="Modern"/>
              </a:rPr>
              <a:t>Acceptance</a:t>
            </a:r>
          </a:p>
        </p:txBody>
      </p:sp>
      <p:sp>
        <p:nvSpPr>
          <p:cNvPr id="3111" name="WordArt 39"/>
          <p:cNvSpPr>
            <a:spLocks noChangeArrowheads="1" noChangeShapeType="1" noTextEdit="1"/>
          </p:cNvSpPr>
          <p:nvPr/>
        </p:nvSpPr>
        <p:spPr bwMode="auto">
          <a:xfrm>
            <a:off x="4800600" y="1295400"/>
            <a:ext cx="447675" cy="171450"/>
          </a:xfrm>
          <a:prstGeom prst="rect">
            <a:avLst/>
          </a:prstGeom>
        </p:spPr>
        <p:txBody>
          <a:bodyPr wrap="none" fromWordArt="1">
            <a:prstTxWarp prst="textPlain">
              <a:avLst>
                <a:gd name="adj" fmla="val 50000"/>
              </a:avLst>
            </a:prstTxWarp>
          </a:bodyPr>
          <a:lstStyle/>
          <a:p>
            <a:pPr algn="ctr"/>
            <a:r>
              <a:rPr lang="en-US" sz="1200" kern="10">
                <a:ln w="9525">
                  <a:solidFill>
                    <a:srgbClr val="000080"/>
                  </a:solidFill>
                  <a:round/>
                  <a:headEnd/>
                  <a:tailEnd/>
                </a:ln>
                <a:solidFill>
                  <a:srgbClr val="FFFFFF"/>
                </a:solidFill>
                <a:latin typeface="Modern"/>
              </a:rPr>
              <a:t>Forecast</a:t>
            </a:r>
          </a:p>
        </p:txBody>
      </p:sp>
      <p:sp>
        <p:nvSpPr>
          <p:cNvPr id="3112" name="WordArt 40"/>
          <p:cNvSpPr>
            <a:spLocks noChangeArrowheads="1" noChangeShapeType="1" noTextEdit="1"/>
          </p:cNvSpPr>
          <p:nvPr/>
        </p:nvSpPr>
        <p:spPr bwMode="auto">
          <a:xfrm>
            <a:off x="4572000" y="1981200"/>
            <a:ext cx="838200" cy="171450"/>
          </a:xfrm>
          <a:prstGeom prst="rect">
            <a:avLst/>
          </a:prstGeom>
        </p:spPr>
        <p:txBody>
          <a:bodyPr wrap="none" fromWordArt="1">
            <a:prstTxWarp prst="textPlain">
              <a:avLst>
                <a:gd name="adj" fmla="val 50000"/>
              </a:avLst>
            </a:prstTxWarp>
          </a:bodyPr>
          <a:lstStyle/>
          <a:p>
            <a:pPr algn="ctr"/>
            <a:r>
              <a:rPr lang="en-US" sz="1200" kern="10">
                <a:ln w="9525">
                  <a:solidFill>
                    <a:srgbClr val="000080"/>
                  </a:solidFill>
                  <a:round/>
                  <a:headEnd/>
                  <a:tailEnd/>
                </a:ln>
                <a:solidFill>
                  <a:srgbClr val="FFFFFF"/>
                </a:solidFill>
                <a:latin typeface="Modern"/>
              </a:rPr>
              <a:t>Customer Order</a:t>
            </a:r>
          </a:p>
        </p:txBody>
      </p:sp>
      <p:sp>
        <p:nvSpPr>
          <p:cNvPr id="3113" name="WordArt 41"/>
          <p:cNvSpPr>
            <a:spLocks noChangeArrowheads="1" noChangeShapeType="1" noTextEdit="1"/>
          </p:cNvSpPr>
          <p:nvPr/>
        </p:nvSpPr>
        <p:spPr bwMode="auto">
          <a:xfrm>
            <a:off x="2387600" y="1676400"/>
            <a:ext cx="666750" cy="171450"/>
          </a:xfrm>
          <a:prstGeom prst="rect">
            <a:avLst/>
          </a:prstGeom>
        </p:spPr>
        <p:txBody>
          <a:bodyPr wrap="none" fromWordArt="1">
            <a:prstTxWarp prst="textPlain">
              <a:avLst>
                <a:gd name="adj" fmla="val 50000"/>
              </a:avLst>
            </a:prstTxWarp>
          </a:bodyPr>
          <a:lstStyle/>
          <a:p>
            <a:pPr algn="ctr"/>
            <a:r>
              <a:rPr lang="en-US" sz="1200" kern="10">
                <a:ln w="9525">
                  <a:solidFill>
                    <a:srgbClr val="000080"/>
                  </a:solidFill>
                  <a:round/>
                  <a:headEnd/>
                  <a:tailEnd/>
                </a:ln>
                <a:solidFill>
                  <a:srgbClr val="FFFFFF"/>
                </a:solidFill>
                <a:latin typeface="Modern"/>
              </a:rPr>
              <a:t>Stock Details</a:t>
            </a:r>
          </a:p>
        </p:txBody>
      </p:sp>
      <p:sp>
        <p:nvSpPr>
          <p:cNvPr id="3114" name="WordArt 42"/>
          <p:cNvSpPr>
            <a:spLocks noChangeArrowheads="1" noChangeShapeType="1" noTextEdit="1"/>
          </p:cNvSpPr>
          <p:nvPr/>
        </p:nvSpPr>
        <p:spPr bwMode="auto">
          <a:xfrm>
            <a:off x="2943225" y="2552700"/>
            <a:ext cx="561975" cy="342900"/>
          </a:xfrm>
          <a:prstGeom prst="rect">
            <a:avLst/>
          </a:prstGeom>
        </p:spPr>
        <p:txBody>
          <a:bodyPr wrap="none" fromWordArt="1">
            <a:prstTxWarp prst="textPlain">
              <a:avLst>
                <a:gd name="adj" fmla="val 50000"/>
              </a:avLst>
            </a:prstTxWarp>
          </a:bodyPr>
          <a:lstStyle/>
          <a:p>
            <a:pPr algn="ctr"/>
            <a:r>
              <a:rPr lang="en-US" sz="1200" kern="10">
                <a:ln w="9525">
                  <a:solidFill>
                    <a:srgbClr val="000080"/>
                  </a:solidFill>
                  <a:round/>
                  <a:headEnd/>
                  <a:tailEnd/>
                </a:ln>
                <a:solidFill>
                  <a:srgbClr val="FFFFFF"/>
                </a:solidFill>
                <a:latin typeface="Modern"/>
              </a:rPr>
              <a:t>Dispatch</a:t>
            </a:r>
          </a:p>
          <a:p>
            <a:pPr algn="ctr"/>
            <a:r>
              <a:rPr lang="en-US" sz="1200" kern="10">
                <a:ln w="9525">
                  <a:solidFill>
                    <a:srgbClr val="000080"/>
                  </a:solidFill>
                  <a:round/>
                  <a:headEnd/>
                  <a:tailEnd/>
                </a:ln>
                <a:solidFill>
                  <a:srgbClr val="FFFFFF"/>
                </a:solidFill>
                <a:latin typeface="Modern"/>
              </a:rPr>
              <a:t>Instruction</a:t>
            </a:r>
          </a:p>
        </p:txBody>
      </p:sp>
      <p:sp>
        <p:nvSpPr>
          <p:cNvPr id="3115" name="WordArt 43"/>
          <p:cNvSpPr>
            <a:spLocks noChangeArrowheads="1" noChangeShapeType="1" noTextEdit="1"/>
          </p:cNvSpPr>
          <p:nvPr/>
        </p:nvSpPr>
        <p:spPr bwMode="auto">
          <a:xfrm>
            <a:off x="1828800" y="1295400"/>
            <a:ext cx="819150" cy="171450"/>
          </a:xfrm>
          <a:prstGeom prst="rect">
            <a:avLst/>
          </a:prstGeom>
        </p:spPr>
        <p:txBody>
          <a:bodyPr wrap="none" fromWordArt="1">
            <a:prstTxWarp prst="textPlain">
              <a:avLst>
                <a:gd name="adj" fmla="val 50000"/>
              </a:avLst>
            </a:prstTxWarp>
          </a:bodyPr>
          <a:lstStyle/>
          <a:p>
            <a:pPr algn="ctr"/>
            <a:r>
              <a:rPr lang="en-US" sz="1200" kern="10">
                <a:ln w="9525">
                  <a:solidFill>
                    <a:srgbClr val="000080"/>
                  </a:solidFill>
                  <a:round/>
                  <a:headEnd/>
                  <a:tailEnd/>
                </a:ln>
                <a:solidFill>
                  <a:srgbClr val="FFFFFF"/>
                </a:solidFill>
                <a:latin typeface="Modern"/>
              </a:rPr>
              <a:t>Purchase Order</a:t>
            </a:r>
          </a:p>
        </p:txBody>
      </p:sp>
      <p:sp>
        <p:nvSpPr>
          <p:cNvPr id="3116" name="WordArt 44"/>
          <p:cNvSpPr>
            <a:spLocks noChangeArrowheads="1" noChangeShapeType="1" noTextEdit="1"/>
          </p:cNvSpPr>
          <p:nvPr/>
        </p:nvSpPr>
        <p:spPr bwMode="auto">
          <a:xfrm>
            <a:off x="1219200" y="2819400"/>
            <a:ext cx="847725" cy="171450"/>
          </a:xfrm>
          <a:prstGeom prst="rect">
            <a:avLst/>
          </a:prstGeom>
        </p:spPr>
        <p:txBody>
          <a:bodyPr wrap="none" fromWordArt="1">
            <a:prstTxWarp prst="textPlain">
              <a:avLst>
                <a:gd name="adj" fmla="val 50000"/>
              </a:avLst>
            </a:prstTxWarp>
          </a:bodyPr>
          <a:lstStyle/>
          <a:p>
            <a:pPr algn="ctr"/>
            <a:r>
              <a:rPr lang="en-US" sz="1200" kern="10">
                <a:ln w="9525">
                  <a:solidFill>
                    <a:srgbClr val="000080"/>
                  </a:solidFill>
                  <a:round/>
                  <a:headEnd/>
                  <a:tailEnd/>
                </a:ln>
                <a:solidFill>
                  <a:srgbClr val="FFFFFF"/>
                </a:solidFill>
                <a:latin typeface="Modern"/>
              </a:rPr>
              <a:t>Goods &amp; Invoice</a:t>
            </a:r>
          </a:p>
        </p:txBody>
      </p:sp>
      <p:sp>
        <p:nvSpPr>
          <p:cNvPr id="3117" name="WordArt 45"/>
          <p:cNvSpPr>
            <a:spLocks noChangeArrowheads="1" noChangeShapeType="1" noTextEdit="1"/>
          </p:cNvSpPr>
          <p:nvPr/>
        </p:nvSpPr>
        <p:spPr bwMode="auto">
          <a:xfrm>
            <a:off x="1447800" y="3333750"/>
            <a:ext cx="571500" cy="171450"/>
          </a:xfrm>
          <a:prstGeom prst="rect">
            <a:avLst/>
          </a:prstGeom>
        </p:spPr>
        <p:txBody>
          <a:bodyPr wrap="none" fromWordArt="1">
            <a:prstTxWarp prst="textPlain">
              <a:avLst>
                <a:gd name="adj" fmla="val 50000"/>
              </a:avLst>
            </a:prstTxWarp>
          </a:bodyPr>
          <a:lstStyle/>
          <a:p>
            <a:pPr algn="ctr"/>
            <a:r>
              <a:rPr lang="en-US" sz="1200" kern="10">
                <a:ln w="9525">
                  <a:solidFill>
                    <a:srgbClr val="000080"/>
                  </a:solidFill>
                  <a:round/>
                  <a:headEnd/>
                  <a:tailEnd/>
                </a:ln>
                <a:solidFill>
                  <a:srgbClr val="FFFFFF"/>
                </a:solidFill>
                <a:latin typeface="Modern"/>
              </a:rPr>
              <a:t>Ins. Report</a:t>
            </a:r>
          </a:p>
        </p:txBody>
      </p:sp>
      <p:sp>
        <p:nvSpPr>
          <p:cNvPr id="3118" name="WordArt 46"/>
          <p:cNvSpPr>
            <a:spLocks noChangeArrowheads="1" noChangeShapeType="1" noTextEdit="1"/>
          </p:cNvSpPr>
          <p:nvPr/>
        </p:nvSpPr>
        <p:spPr bwMode="auto">
          <a:xfrm>
            <a:off x="1752600" y="4248150"/>
            <a:ext cx="381000" cy="171450"/>
          </a:xfrm>
          <a:prstGeom prst="rect">
            <a:avLst/>
          </a:prstGeom>
        </p:spPr>
        <p:txBody>
          <a:bodyPr wrap="none" fromWordArt="1">
            <a:prstTxWarp prst="textPlain">
              <a:avLst>
                <a:gd name="adj" fmla="val 50000"/>
              </a:avLst>
            </a:prstTxWarp>
          </a:bodyPr>
          <a:lstStyle/>
          <a:p>
            <a:pPr algn="ctr"/>
            <a:r>
              <a:rPr lang="en-US" sz="1200" kern="10">
                <a:ln w="9525">
                  <a:solidFill>
                    <a:srgbClr val="000080"/>
                  </a:solidFill>
                  <a:round/>
                  <a:headEnd/>
                  <a:tailEnd/>
                </a:ln>
                <a:solidFill>
                  <a:srgbClr val="FFFFFF"/>
                </a:solidFill>
                <a:latin typeface="Modern"/>
              </a:rPr>
              <a:t>Ins Req</a:t>
            </a:r>
          </a:p>
        </p:txBody>
      </p:sp>
      <p:sp>
        <p:nvSpPr>
          <p:cNvPr id="3119" name="WordArt 47"/>
          <p:cNvSpPr>
            <a:spLocks noChangeArrowheads="1" noChangeShapeType="1" noTextEdit="1"/>
          </p:cNvSpPr>
          <p:nvPr/>
        </p:nvSpPr>
        <p:spPr bwMode="auto">
          <a:xfrm>
            <a:off x="3810000" y="5695950"/>
            <a:ext cx="457200" cy="171450"/>
          </a:xfrm>
          <a:prstGeom prst="rect">
            <a:avLst/>
          </a:prstGeom>
        </p:spPr>
        <p:txBody>
          <a:bodyPr wrap="none" fromWordArt="1">
            <a:prstTxWarp prst="textPlain">
              <a:avLst>
                <a:gd name="adj" fmla="val 50000"/>
              </a:avLst>
            </a:prstTxWarp>
          </a:bodyPr>
          <a:lstStyle/>
          <a:p>
            <a:pPr algn="ctr"/>
            <a:r>
              <a:rPr lang="en-US" sz="1200" kern="10">
                <a:ln w="9525">
                  <a:solidFill>
                    <a:srgbClr val="000080"/>
                  </a:solidFill>
                  <a:round/>
                  <a:headEnd/>
                  <a:tailEnd/>
                </a:ln>
                <a:solidFill>
                  <a:srgbClr val="FFFFFF"/>
                </a:solidFill>
                <a:latin typeface="Modern"/>
              </a:rPr>
              <a:t>Payment</a:t>
            </a:r>
          </a:p>
        </p:txBody>
      </p:sp>
      <p:sp>
        <p:nvSpPr>
          <p:cNvPr id="3120" name="WordArt 48"/>
          <p:cNvSpPr>
            <a:spLocks noChangeArrowheads="1" noChangeShapeType="1" noTextEdit="1"/>
          </p:cNvSpPr>
          <p:nvPr/>
        </p:nvSpPr>
        <p:spPr bwMode="auto">
          <a:xfrm>
            <a:off x="5105400" y="5105400"/>
            <a:ext cx="762000" cy="171450"/>
          </a:xfrm>
          <a:prstGeom prst="rect">
            <a:avLst/>
          </a:prstGeom>
        </p:spPr>
        <p:txBody>
          <a:bodyPr wrap="none" fromWordArt="1">
            <a:prstTxWarp prst="textPlain">
              <a:avLst>
                <a:gd name="adj" fmla="val 50000"/>
              </a:avLst>
            </a:prstTxWarp>
          </a:bodyPr>
          <a:lstStyle/>
          <a:p>
            <a:pPr algn="ctr"/>
            <a:r>
              <a:rPr lang="en-US" sz="1200" kern="10">
                <a:ln w="9525">
                  <a:solidFill>
                    <a:srgbClr val="000080"/>
                  </a:solidFill>
                  <a:round/>
                  <a:headEnd/>
                  <a:tailEnd/>
                </a:ln>
                <a:solidFill>
                  <a:srgbClr val="FFFFFF"/>
                </a:solidFill>
                <a:latin typeface="Modern"/>
              </a:rPr>
              <a:t>Vendor Invoice</a:t>
            </a:r>
          </a:p>
        </p:txBody>
      </p:sp>
      <p:sp>
        <p:nvSpPr>
          <p:cNvPr id="3121" name="WordArt 49"/>
          <p:cNvSpPr>
            <a:spLocks noChangeArrowheads="1" noChangeShapeType="1" noTextEdit="1"/>
          </p:cNvSpPr>
          <p:nvPr/>
        </p:nvSpPr>
        <p:spPr bwMode="auto">
          <a:xfrm>
            <a:off x="3219450" y="3776663"/>
            <a:ext cx="447675" cy="171450"/>
          </a:xfrm>
          <a:prstGeom prst="rect">
            <a:avLst/>
          </a:prstGeom>
        </p:spPr>
        <p:txBody>
          <a:bodyPr wrap="none" fromWordArt="1">
            <a:prstTxWarp prst="textPlain">
              <a:avLst>
                <a:gd name="adj" fmla="val 50000"/>
              </a:avLst>
            </a:prstTxWarp>
          </a:bodyPr>
          <a:lstStyle/>
          <a:p>
            <a:pPr algn="ctr"/>
            <a:r>
              <a:rPr lang="en-US" sz="1200" kern="10">
                <a:ln w="9525">
                  <a:solidFill>
                    <a:srgbClr val="000080"/>
                  </a:solidFill>
                  <a:round/>
                  <a:headEnd/>
                  <a:tailEnd/>
                </a:ln>
                <a:solidFill>
                  <a:srgbClr val="FFFFFF"/>
                </a:solidFill>
                <a:latin typeface="Modern"/>
              </a:rPr>
              <a:t>RM Issue</a:t>
            </a:r>
          </a:p>
        </p:txBody>
      </p:sp>
      <p:sp>
        <p:nvSpPr>
          <p:cNvPr id="3122" name="WordArt 50"/>
          <p:cNvSpPr>
            <a:spLocks noChangeArrowheads="1" noChangeShapeType="1" noTextEdit="1"/>
          </p:cNvSpPr>
          <p:nvPr/>
        </p:nvSpPr>
        <p:spPr bwMode="auto">
          <a:xfrm>
            <a:off x="2971800" y="4476750"/>
            <a:ext cx="533400" cy="171450"/>
          </a:xfrm>
          <a:prstGeom prst="rect">
            <a:avLst/>
          </a:prstGeom>
        </p:spPr>
        <p:txBody>
          <a:bodyPr wrap="none" fromWordArt="1">
            <a:prstTxWarp prst="textPlain">
              <a:avLst>
                <a:gd name="adj" fmla="val 50000"/>
              </a:avLst>
            </a:prstTxWarp>
          </a:bodyPr>
          <a:lstStyle/>
          <a:p>
            <a:pPr algn="ctr"/>
            <a:r>
              <a:rPr lang="en-US" sz="1200" kern="10">
                <a:ln w="9525">
                  <a:solidFill>
                    <a:srgbClr val="000080"/>
                  </a:solidFill>
                  <a:round/>
                  <a:headEnd/>
                  <a:tailEnd/>
                </a:ln>
                <a:solidFill>
                  <a:srgbClr val="FFFFFF"/>
                </a:solidFill>
                <a:latin typeface="Modern"/>
              </a:rPr>
              <a:t>FG Receipt</a:t>
            </a:r>
          </a:p>
        </p:txBody>
      </p:sp>
      <p:sp>
        <p:nvSpPr>
          <p:cNvPr id="3123" name="WordArt 51"/>
          <p:cNvSpPr>
            <a:spLocks noChangeArrowheads="1" noChangeShapeType="1" noTextEdit="1"/>
          </p:cNvSpPr>
          <p:nvPr/>
        </p:nvSpPr>
        <p:spPr bwMode="auto">
          <a:xfrm>
            <a:off x="4800600" y="4572000"/>
            <a:ext cx="1190625" cy="171450"/>
          </a:xfrm>
          <a:prstGeom prst="rect">
            <a:avLst/>
          </a:prstGeom>
        </p:spPr>
        <p:txBody>
          <a:bodyPr wrap="none" fromWordArt="1">
            <a:prstTxWarp prst="textPlain">
              <a:avLst>
                <a:gd name="adj" fmla="val 50000"/>
              </a:avLst>
            </a:prstTxWarp>
          </a:bodyPr>
          <a:lstStyle/>
          <a:p>
            <a:pPr algn="ctr"/>
            <a:r>
              <a:rPr lang="en-US" sz="1200" kern="10">
                <a:ln w="9525">
                  <a:solidFill>
                    <a:srgbClr val="000080"/>
                  </a:solidFill>
                  <a:round/>
                  <a:headEnd/>
                  <a:tailEnd/>
                </a:ln>
                <a:solidFill>
                  <a:srgbClr val="FFFFFF"/>
                </a:solidFill>
                <a:latin typeface="Modern"/>
              </a:rPr>
              <a:t>Work In Progress (WIP)</a:t>
            </a:r>
          </a:p>
        </p:txBody>
      </p:sp>
      <p:sp>
        <p:nvSpPr>
          <p:cNvPr id="3124" name="WordArt 52"/>
          <p:cNvSpPr>
            <a:spLocks noChangeArrowheads="1" noChangeShapeType="1" noTextEdit="1"/>
          </p:cNvSpPr>
          <p:nvPr/>
        </p:nvSpPr>
        <p:spPr bwMode="auto">
          <a:xfrm>
            <a:off x="4495800" y="3581400"/>
            <a:ext cx="904875" cy="171450"/>
          </a:xfrm>
          <a:prstGeom prst="rect">
            <a:avLst/>
          </a:prstGeom>
        </p:spPr>
        <p:txBody>
          <a:bodyPr wrap="none" fromWordArt="1">
            <a:prstTxWarp prst="textPlain">
              <a:avLst>
                <a:gd name="adj" fmla="val 50000"/>
              </a:avLst>
            </a:prstTxWarp>
          </a:bodyPr>
          <a:lstStyle/>
          <a:p>
            <a:pPr algn="ctr"/>
            <a:r>
              <a:rPr lang="en-US" sz="1200" kern="10">
                <a:ln w="9525">
                  <a:solidFill>
                    <a:srgbClr val="000080"/>
                  </a:solidFill>
                  <a:round/>
                  <a:headEnd/>
                  <a:tailEnd/>
                </a:ln>
                <a:solidFill>
                  <a:srgbClr val="FFFFFF"/>
                </a:solidFill>
                <a:latin typeface="Modern"/>
              </a:rPr>
              <a:t>Customer Invoice</a:t>
            </a:r>
          </a:p>
        </p:txBody>
      </p:sp>
      <p:sp>
        <p:nvSpPr>
          <p:cNvPr id="3125" name="WordArt 53"/>
          <p:cNvSpPr>
            <a:spLocks noChangeArrowheads="1" noChangeShapeType="1" noTextEdit="1"/>
          </p:cNvSpPr>
          <p:nvPr/>
        </p:nvSpPr>
        <p:spPr bwMode="auto">
          <a:xfrm>
            <a:off x="5581650" y="3200400"/>
            <a:ext cx="666750" cy="171450"/>
          </a:xfrm>
          <a:prstGeom prst="rect">
            <a:avLst/>
          </a:prstGeom>
        </p:spPr>
        <p:txBody>
          <a:bodyPr wrap="none" fromWordArt="1">
            <a:prstTxWarp prst="textPlain">
              <a:avLst>
                <a:gd name="adj" fmla="val 50000"/>
              </a:avLst>
            </a:prstTxWarp>
          </a:bodyPr>
          <a:lstStyle/>
          <a:p>
            <a:pPr algn="ctr"/>
            <a:r>
              <a:rPr lang="en-US" sz="1200" kern="10">
                <a:ln w="9525">
                  <a:solidFill>
                    <a:srgbClr val="000080"/>
                  </a:solidFill>
                  <a:round/>
                  <a:headEnd/>
                  <a:tailEnd/>
                </a:ln>
                <a:solidFill>
                  <a:srgbClr val="FFFFFF"/>
                </a:solidFill>
                <a:latin typeface="Modern"/>
              </a:rPr>
              <a:t>Stock Details</a:t>
            </a:r>
          </a:p>
        </p:txBody>
      </p:sp>
      <p:sp>
        <p:nvSpPr>
          <p:cNvPr id="3126" name="WordArt 54"/>
          <p:cNvSpPr>
            <a:spLocks noChangeArrowheads="1" noChangeShapeType="1" noTextEdit="1"/>
          </p:cNvSpPr>
          <p:nvPr/>
        </p:nvSpPr>
        <p:spPr bwMode="auto">
          <a:xfrm>
            <a:off x="4029075" y="2952750"/>
            <a:ext cx="1152525" cy="171450"/>
          </a:xfrm>
          <a:prstGeom prst="rect">
            <a:avLst/>
          </a:prstGeom>
        </p:spPr>
        <p:txBody>
          <a:bodyPr wrap="none" fromWordArt="1">
            <a:prstTxWarp prst="textPlain">
              <a:avLst>
                <a:gd name="adj" fmla="val 50000"/>
              </a:avLst>
            </a:prstTxWarp>
          </a:bodyPr>
          <a:lstStyle/>
          <a:p>
            <a:pPr algn="ctr"/>
            <a:r>
              <a:rPr lang="en-US" sz="1200" kern="10">
                <a:ln w="9525">
                  <a:solidFill>
                    <a:srgbClr val="000080"/>
                  </a:solidFill>
                  <a:round/>
                  <a:headEnd/>
                  <a:tailEnd/>
                </a:ln>
                <a:solidFill>
                  <a:srgbClr val="FFFFFF"/>
                </a:solidFill>
                <a:latin typeface="Modern"/>
              </a:rPr>
              <a:t>Delivery Doc &amp; Invoice</a:t>
            </a:r>
          </a:p>
        </p:txBody>
      </p:sp>
      <p:sp>
        <p:nvSpPr>
          <p:cNvPr id="3127" name="WordArt 55"/>
          <p:cNvSpPr>
            <a:spLocks noChangeArrowheads="1" noChangeShapeType="1" noTextEdit="1"/>
          </p:cNvSpPr>
          <p:nvPr/>
        </p:nvSpPr>
        <p:spPr bwMode="auto">
          <a:xfrm>
            <a:off x="7519988" y="4476750"/>
            <a:ext cx="457200" cy="171450"/>
          </a:xfrm>
          <a:prstGeom prst="rect">
            <a:avLst/>
          </a:prstGeom>
        </p:spPr>
        <p:txBody>
          <a:bodyPr wrap="none" fromWordArt="1">
            <a:prstTxWarp prst="textPlain">
              <a:avLst>
                <a:gd name="adj" fmla="val 50000"/>
              </a:avLst>
            </a:prstTxWarp>
          </a:bodyPr>
          <a:lstStyle/>
          <a:p>
            <a:pPr algn="ctr"/>
            <a:r>
              <a:rPr lang="en-US" sz="1200" kern="10">
                <a:ln w="9525">
                  <a:solidFill>
                    <a:srgbClr val="000080"/>
                  </a:solidFill>
                  <a:round/>
                  <a:headEnd/>
                  <a:tailEnd/>
                </a:ln>
                <a:solidFill>
                  <a:srgbClr val="FFFFFF"/>
                </a:solidFill>
                <a:latin typeface="Modern"/>
              </a:rPr>
              <a:t>Payment</a:t>
            </a:r>
          </a:p>
        </p:txBody>
      </p:sp>
      <p:sp>
        <p:nvSpPr>
          <p:cNvPr id="12344" name="AutoShape 56"/>
          <p:cNvSpPr>
            <a:spLocks noChangeArrowheads="1"/>
          </p:cNvSpPr>
          <p:nvPr/>
        </p:nvSpPr>
        <p:spPr bwMode="auto">
          <a:xfrm>
            <a:off x="609600" y="228600"/>
            <a:ext cx="7467600" cy="457200"/>
          </a:xfrm>
          <a:prstGeom prst="roundRect">
            <a:avLst>
              <a:gd name="adj" fmla="val 16667"/>
            </a:avLst>
          </a:prstGeom>
          <a:noFill/>
          <a:ln w="9525" cap="rnd">
            <a:noFill/>
            <a:prstDash val="sysDot"/>
            <a:round/>
            <a:headEnd/>
            <a:tailEnd/>
          </a:ln>
        </p:spPr>
        <p:txBody>
          <a:bodyPr wrap="none" anchor="ctr"/>
          <a:lstStyle/>
          <a:p>
            <a:pPr eaLnBrk="0" hangingPunct="0"/>
            <a:r>
              <a:rPr lang="en-US" sz="3200" b="1" i="1" dirty="0" smtClean="0">
                <a:latin typeface="Times New Roman" pitchFamily="18" charset="0"/>
              </a:rPr>
              <a:t>A </a:t>
            </a:r>
            <a:r>
              <a:rPr lang="en-US" sz="3200" b="1" i="1" dirty="0">
                <a:latin typeface="Times New Roman" pitchFamily="18" charset="0"/>
              </a:rPr>
              <a:t>Business </a:t>
            </a:r>
            <a:r>
              <a:rPr lang="en-US" sz="3200" b="1" i="1" dirty="0" smtClean="0">
                <a:latin typeface="Times New Roman" pitchFamily="18" charset="0"/>
              </a:rPr>
              <a:t>- MIS</a:t>
            </a:r>
            <a:endParaRPr lang="en-US" sz="3200" b="1" dirty="0">
              <a:latin typeface="Times New Roman" pitchFamily="18" charset="0"/>
            </a:endParaRPr>
          </a:p>
        </p:txBody>
      </p:sp>
      <p:grpSp>
        <p:nvGrpSpPr>
          <p:cNvPr id="2" name="Group 57"/>
          <p:cNvGrpSpPr>
            <a:grpSpLocks/>
          </p:cNvGrpSpPr>
          <p:nvPr/>
        </p:nvGrpSpPr>
        <p:grpSpPr bwMode="auto">
          <a:xfrm>
            <a:off x="7620000" y="2514600"/>
            <a:ext cx="1181100" cy="1266825"/>
            <a:chOff x="3688" y="2440"/>
            <a:chExt cx="744" cy="798"/>
          </a:xfrm>
        </p:grpSpPr>
        <p:pic>
          <p:nvPicPr>
            <p:cNvPr id="12368" name="Picture 58" descr="j0186348"/>
            <p:cNvPicPr>
              <a:picLocks noChangeAspect="1" noChangeArrowheads="1"/>
            </p:cNvPicPr>
            <p:nvPr/>
          </p:nvPicPr>
          <p:blipFill>
            <a:blip r:embed="rId3"/>
            <a:srcRect/>
            <a:stretch>
              <a:fillRect/>
            </a:stretch>
          </p:blipFill>
          <p:spPr bwMode="auto">
            <a:xfrm>
              <a:off x="3783" y="2599"/>
              <a:ext cx="455" cy="639"/>
            </a:xfrm>
            <a:prstGeom prst="rect">
              <a:avLst/>
            </a:prstGeom>
            <a:noFill/>
            <a:ln w="9525">
              <a:noFill/>
              <a:miter lim="800000"/>
              <a:headEnd/>
              <a:tailEnd/>
            </a:ln>
          </p:spPr>
        </p:pic>
        <p:sp>
          <p:nvSpPr>
            <p:cNvPr id="12369" name="Text Box 59"/>
            <p:cNvSpPr txBox="1">
              <a:spLocks noChangeArrowheads="1"/>
            </p:cNvSpPr>
            <p:nvPr/>
          </p:nvSpPr>
          <p:spPr bwMode="auto">
            <a:xfrm>
              <a:off x="3688" y="2440"/>
              <a:ext cx="744" cy="173"/>
            </a:xfrm>
            <a:prstGeom prst="rect">
              <a:avLst/>
            </a:prstGeom>
            <a:noFill/>
            <a:ln w="12700" algn="ctr">
              <a:noFill/>
              <a:miter lim="800000"/>
              <a:headEnd/>
              <a:tailEnd/>
            </a:ln>
          </p:spPr>
          <p:txBody>
            <a:bodyPr lIns="92075" tIns="46038" rIns="92075" bIns="46038">
              <a:spAutoFit/>
            </a:bodyPr>
            <a:lstStyle/>
            <a:p>
              <a:pPr algn="ctr" eaLnBrk="0" hangingPunct="0">
                <a:spcBef>
                  <a:spcPct val="50000"/>
                </a:spcBef>
              </a:pPr>
              <a:r>
                <a:rPr lang="en-US" sz="1200"/>
                <a:t>Customer</a:t>
              </a:r>
            </a:p>
          </p:txBody>
        </p:sp>
      </p:grpSp>
      <p:grpSp>
        <p:nvGrpSpPr>
          <p:cNvPr id="3" name="Group 60"/>
          <p:cNvGrpSpPr>
            <a:grpSpLocks/>
          </p:cNvGrpSpPr>
          <p:nvPr/>
        </p:nvGrpSpPr>
        <p:grpSpPr bwMode="auto">
          <a:xfrm>
            <a:off x="6096000" y="1066800"/>
            <a:ext cx="1333500" cy="990600"/>
            <a:chOff x="3272" y="936"/>
            <a:chExt cx="888" cy="1008"/>
          </a:xfrm>
        </p:grpSpPr>
        <p:pic>
          <p:nvPicPr>
            <p:cNvPr id="12366" name="Picture 61" descr="j0195384"/>
            <p:cNvPicPr>
              <a:picLocks noChangeAspect="1" noChangeArrowheads="1"/>
            </p:cNvPicPr>
            <p:nvPr/>
          </p:nvPicPr>
          <p:blipFill>
            <a:blip r:embed="rId4"/>
            <a:srcRect/>
            <a:stretch>
              <a:fillRect/>
            </a:stretch>
          </p:blipFill>
          <p:spPr bwMode="auto">
            <a:xfrm>
              <a:off x="3386" y="1238"/>
              <a:ext cx="692" cy="706"/>
            </a:xfrm>
            <a:prstGeom prst="rect">
              <a:avLst/>
            </a:prstGeom>
            <a:noFill/>
            <a:ln w="9525">
              <a:noFill/>
              <a:miter lim="800000"/>
              <a:headEnd/>
              <a:tailEnd/>
            </a:ln>
          </p:spPr>
        </p:pic>
        <p:sp>
          <p:nvSpPr>
            <p:cNvPr id="12367" name="Text Box 62"/>
            <p:cNvSpPr txBox="1">
              <a:spLocks noChangeArrowheads="1"/>
            </p:cNvSpPr>
            <p:nvPr/>
          </p:nvSpPr>
          <p:spPr bwMode="auto">
            <a:xfrm>
              <a:off x="3272" y="936"/>
              <a:ext cx="888" cy="279"/>
            </a:xfrm>
            <a:prstGeom prst="rect">
              <a:avLst/>
            </a:prstGeom>
            <a:noFill/>
            <a:ln w="12700" algn="ctr">
              <a:noFill/>
              <a:miter lim="800000"/>
              <a:headEnd/>
              <a:tailEnd/>
            </a:ln>
          </p:spPr>
          <p:txBody>
            <a:bodyPr lIns="92075" tIns="46038" rIns="92075" bIns="46038">
              <a:spAutoFit/>
            </a:bodyPr>
            <a:lstStyle/>
            <a:p>
              <a:pPr algn="ctr" eaLnBrk="0" hangingPunct="0">
                <a:spcBef>
                  <a:spcPct val="50000"/>
                </a:spcBef>
              </a:pPr>
              <a:r>
                <a:rPr lang="en-US" sz="1200"/>
                <a:t>Sales</a:t>
              </a:r>
            </a:p>
          </p:txBody>
        </p:sp>
      </p:grpSp>
      <p:grpSp>
        <p:nvGrpSpPr>
          <p:cNvPr id="4" name="Group 63"/>
          <p:cNvGrpSpPr>
            <a:grpSpLocks/>
          </p:cNvGrpSpPr>
          <p:nvPr/>
        </p:nvGrpSpPr>
        <p:grpSpPr bwMode="auto">
          <a:xfrm>
            <a:off x="3495675" y="3981450"/>
            <a:ext cx="1228725" cy="1047750"/>
            <a:chOff x="373" y="528"/>
            <a:chExt cx="774" cy="660"/>
          </a:xfrm>
        </p:grpSpPr>
        <p:pic>
          <p:nvPicPr>
            <p:cNvPr id="12364" name="Picture 64" descr="j0234687"/>
            <p:cNvPicPr>
              <a:picLocks noChangeAspect="1" noChangeArrowheads="1" noCrop="1"/>
            </p:cNvPicPr>
            <p:nvPr/>
          </p:nvPicPr>
          <p:blipFill>
            <a:blip r:embed="rId5"/>
            <a:srcRect/>
            <a:stretch>
              <a:fillRect/>
            </a:stretch>
          </p:blipFill>
          <p:spPr bwMode="auto">
            <a:xfrm>
              <a:off x="373" y="732"/>
              <a:ext cx="774" cy="456"/>
            </a:xfrm>
            <a:prstGeom prst="rect">
              <a:avLst/>
            </a:prstGeom>
            <a:noFill/>
            <a:ln w="9525">
              <a:noFill/>
              <a:miter lim="800000"/>
              <a:headEnd/>
              <a:tailEnd/>
            </a:ln>
          </p:spPr>
        </p:pic>
        <p:sp>
          <p:nvSpPr>
            <p:cNvPr id="12365" name="Text Box 65"/>
            <p:cNvSpPr txBox="1">
              <a:spLocks noChangeArrowheads="1"/>
            </p:cNvSpPr>
            <p:nvPr/>
          </p:nvSpPr>
          <p:spPr bwMode="auto">
            <a:xfrm>
              <a:off x="376" y="528"/>
              <a:ext cx="744" cy="173"/>
            </a:xfrm>
            <a:prstGeom prst="rect">
              <a:avLst/>
            </a:prstGeom>
            <a:noFill/>
            <a:ln w="12700" algn="ctr">
              <a:noFill/>
              <a:miter lim="800000"/>
              <a:headEnd/>
              <a:tailEnd/>
            </a:ln>
          </p:spPr>
          <p:txBody>
            <a:bodyPr lIns="92075" tIns="46038" rIns="92075" bIns="46038">
              <a:spAutoFit/>
            </a:bodyPr>
            <a:lstStyle/>
            <a:p>
              <a:pPr algn="ctr" eaLnBrk="0" hangingPunct="0">
                <a:spcBef>
                  <a:spcPct val="50000"/>
                </a:spcBef>
              </a:pPr>
              <a:r>
                <a:rPr lang="en-US" sz="1200"/>
                <a:t>Production</a:t>
              </a:r>
            </a:p>
          </p:txBody>
        </p:sp>
      </p:grpSp>
      <p:grpSp>
        <p:nvGrpSpPr>
          <p:cNvPr id="5" name="Group 66"/>
          <p:cNvGrpSpPr>
            <a:grpSpLocks/>
          </p:cNvGrpSpPr>
          <p:nvPr/>
        </p:nvGrpSpPr>
        <p:grpSpPr bwMode="auto">
          <a:xfrm>
            <a:off x="6324600" y="4191000"/>
            <a:ext cx="1181100" cy="1347788"/>
            <a:chOff x="336" y="1976"/>
            <a:chExt cx="744" cy="849"/>
          </a:xfrm>
        </p:grpSpPr>
        <p:pic>
          <p:nvPicPr>
            <p:cNvPr id="12362" name="Picture 67" descr="j0233018"/>
            <p:cNvPicPr>
              <a:picLocks noChangeAspect="1" noChangeArrowheads="1"/>
            </p:cNvPicPr>
            <p:nvPr/>
          </p:nvPicPr>
          <p:blipFill>
            <a:blip r:embed="rId6"/>
            <a:srcRect/>
            <a:stretch>
              <a:fillRect/>
            </a:stretch>
          </p:blipFill>
          <p:spPr bwMode="auto">
            <a:xfrm>
              <a:off x="365" y="2144"/>
              <a:ext cx="670" cy="681"/>
            </a:xfrm>
            <a:prstGeom prst="rect">
              <a:avLst/>
            </a:prstGeom>
            <a:noFill/>
            <a:ln w="9525">
              <a:noFill/>
              <a:miter lim="800000"/>
              <a:headEnd/>
              <a:tailEnd/>
            </a:ln>
          </p:spPr>
        </p:pic>
        <p:sp>
          <p:nvSpPr>
            <p:cNvPr id="12363" name="Text Box 68"/>
            <p:cNvSpPr txBox="1">
              <a:spLocks noChangeArrowheads="1"/>
            </p:cNvSpPr>
            <p:nvPr/>
          </p:nvSpPr>
          <p:spPr bwMode="auto">
            <a:xfrm>
              <a:off x="336" y="1976"/>
              <a:ext cx="744" cy="173"/>
            </a:xfrm>
            <a:prstGeom prst="rect">
              <a:avLst/>
            </a:prstGeom>
            <a:noFill/>
            <a:ln w="12700" algn="ctr">
              <a:noFill/>
              <a:miter lim="800000"/>
              <a:headEnd/>
              <a:tailEnd/>
            </a:ln>
          </p:spPr>
          <p:txBody>
            <a:bodyPr lIns="92075" tIns="46038" rIns="92075" bIns="46038">
              <a:spAutoFit/>
            </a:bodyPr>
            <a:lstStyle/>
            <a:p>
              <a:pPr algn="ctr" eaLnBrk="0" hangingPunct="0">
                <a:spcBef>
                  <a:spcPct val="50000"/>
                </a:spcBef>
              </a:pPr>
              <a:r>
                <a:rPr lang="en-US" sz="1200"/>
                <a:t>Accounts</a:t>
              </a:r>
            </a:p>
          </p:txBody>
        </p:sp>
      </p:grpSp>
      <p:grpSp>
        <p:nvGrpSpPr>
          <p:cNvPr id="6" name="Group 69"/>
          <p:cNvGrpSpPr>
            <a:grpSpLocks/>
          </p:cNvGrpSpPr>
          <p:nvPr/>
        </p:nvGrpSpPr>
        <p:grpSpPr bwMode="auto">
          <a:xfrm>
            <a:off x="533400" y="1066800"/>
            <a:ext cx="1066800" cy="1260475"/>
            <a:chOff x="528" y="2880"/>
            <a:chExt cx="775" cy="1130"/>
          </a:xfrm>
        </p:grpSpPr>
        <p:pic>
          <p:nvPicPr>
            <p:cNvPr id="12360" name="Picture 70" descr="j0351647"/>
            <p:cNvPicPr>
              <a:picLocks noChangeAspect="1" noChangeArrowheads="1"/>
            </p:cNvPicPr>
            <p:nvPr/>
          </p:nvPicPr>
          <p:blipFill>
            <a:blip r:embed="rId7"/>
            <a:srcRect/>
            <a:stretch>
              <a:fillRect/>
            </a:stretch>
          </p:blipFill>
          <p:spPr bwMode="auto">
            <a:xfrm>
              <a:off x="528" y="2880"/>
              <a:ext cx="775" cy="1130"/>
            </a:xfrm>
            <a:prstGeom prst="rect">
              <a:avLst/>
            </a:prstGeom>
            <a:noFill/>
            <a:ln w="9525">
              <a:noFill/>
              <a:miter lim="800000"/>
              <a:headEnd/>
              <a:tailEnd/>
            </a:ln>
          </p:spPr>
        </p:pic>
        <p:sp>
          <p:nvSpPr>
            <p:cNvPr id="12361" name="Rectangle 71"/>
            <p:cNvSpPr>
              <a:spLocks noChangeArrowheads="1"/>
            </p:cNvSpPr>
            <p:nvPr/>
          </p:nvSpPr>
          <p:spPr bwMode="auto">
            <a:xfrm>
              <a:off x="576" y="3072"/>
              <a:ext cx="528" cy="144"/>
            </a:xfrm>
            <a:prstGeom prst="rect">
              <a:avLst/>
            </a:prstGeom>
            <a:noFill/>
            <a:ln w="9525">
              <a:noFill/>
              <a:miter lim="800000"/>
              <a:headEnd/>
              <a:tailEnd/>
            </a:ln>
          </p:spPr>
          <p:txBody>
            <a:bodyPr anchor="ctr"/>
            <a:lstStyle/>
            <a:p>
              <a:pPr algn="ctr"/>
              <a:r>
                <a:rPr lang="en-US" sz="1200">
                  <a:solidFill>
                    <a:schemeClr val="tx2"/>
                  </a:solidFill>
                </a:rPr>
                <a:t>Supplier</a:t>
              </a:r>
            </a:p>
          </p:txBody>
        </p:sp>
      </p:grpSp>
      <p:grpSp>
        <p:nvGrpSpPr>
          <p:cNvPr id="7" name="Group 72"/>
          <p:cNvGrpSpPr>
            <a:grpSpLocks/>
          </p:cNvGrpSpPr>
          <p:nvPr/>
        </p:nvGrpSpPr>
        <p:grpSpPr bwMode="auto">
          <a:xfrm>
            <a:off x="914400" y="4495800"/>
            <a:ext cx="1219200" cy="1295400"/>
            <a:chOff x="1776" y="2832"/>
            <a:chExt cx="1008" cy="1056"/>
          </a:xfrm>
        </p:grpSpPr>
        <p:pic>
          <p:nvPicPr>
            <p:cNvPr id="12358" name="Picture 73" descr="j0196318"/>
            <p:cNvPicPr>
              <a:picLocks noChangeAspect="1" noChangeArrowheads="1"/>
            </p:cNvPicPr>
            <p:nvPr/>
          </p:nvPicPr>
          <p:blipFill>
            <a:blip r:embed="rId8"/>
            <a:srcRect/>
            <a:stretch>
              <a:fillRect/>
            </a:stretch>
          </p:blipFill>
          <p:spPr bwMode="auto">
            <a:xfrm>
              <a:off x="1776" y="2832"/>
              <a:ext cx="1008" cy="962"/>
            </a:xfrm>
            <a:prstGeom prst="rect">
              <a:avLst/>
            </a:prstGeom>
            <a:noFill/>
            <a:ln w="9525">
              <a:noFill/>
              <a:miter lim="800000"/>
              <a:headEnd/>
              <a:tailEnd/>
            </a:ln>
          </p:spPr>
        </p:pic>
        <p:sp>
          <p:nvSpPr>
            <p:cNvPr id="12359" name="Rectangle 74"/>
            <p:cNvSpPr>
              <a:spLocks noChangeArrowheads="1"/>
            </p:cNvSpPr>
            <p:nvPr/>
          </p:nvSpPr>
          <p:spPr bwMode="auto">
            <a:xfrm>
              <a:off x="1920" y="3725"/>
              <a:ext cx="672" cy="163"/>
            </a:xfrm>
            <a:prstGeom prst="rect">
              <a:avLst/>
            </a:prstGeom>
            <a:noFill/>
            <a:ln w="9525">
              <a:noFill/>
              <a:miter lim="800000"/>
              <a:headEnd/>
              <a:tailEnd/>
            </a:ln>
          </p:spPr>
          <p:txBody>
            <a:bodyPr anchor="ctr"/>
            <a:lstStyle/>
            <a:p>
              <a:pPr algn="ctr"/>
              <a:r>
                <a:rPr lang="en-US" sz="1200">
                  <a:solidFill>
                    <a:schemeClr val="tx2"/>
                  </a:solidFill>
                </a:rPr>
                <a:t>Quality</a:t>
              </a:r>
            </a:p>
          </p:txBody>
        </p:sp>
      </p:grpSp>
      <p:grpSp>
        <p:nvGrpSpPr>
          <p:cNvPr id="8" name="Group 75"/>
          <p:cNvGrpSpPr>
            <a:grpSpLocks/>
          </p:cNvGrpSpPr>
          <p:nvPr/>
        </p:nvGrpSpPr>
        <p:grpSpPr bwMode="auto">
          <a:xfrm>
            <a:off x="1905000" y="2590800"/>
            <a:ext cx="1152525" cy="949325"/>
            <a:chOff x="521" y="876"/>
            <a:chExt cx="1220" cy="1583"/>
          </a:xfrm>
        </p:grpSpPr>
        <p:pic>
          <p:nvPicPr>
            <p:cNvPr id="12356" name="Picture 76"/>
            <p:cNvPicPr>
              <a:picLocks noChangeArrowheads="1"/>
            </p:cNvPicPr>
            <p:nvPr/>
          </p:nvPicPr>
          <p:blipFill>
            <a:blip r:embed="rId9"/>
            <a:srcRect/>
            <a:stretch>
              <a:fillRect/>
            </a:stretch>
          </p:blipFill>
          <p:spPr bwMode="auto">
            <a:xfrm>
              <a:off x="521" y="876"/>
              <a:ext cx="1060" cy="1140"/>
            </a:xfrm>
            <a:prstGeom prst="rect">
              <a:avLst/>
            </a:prstGeom>
            <a:noFill/>
            <a:ln w="9525">
              <a:noFill/>
              <a:miter lim="800000"/>
              <a:headEnd/>
              <a:tailEnd/>
            </a:ln>
          </p:spPr>
        </p:pic>
        <p:sp>
          <p:nvSpPr>
            <p:cNvPr id="12357" name="Rectangle 77"/>
            <p:cNvSpPr>
              <a:spLocks noChangeArrowheads="1"/>
            </p:cNvSpPr>
            <p:nvPr/>
          </p:nvSpPr>
          <p:spPr bwMode="auto">
            <a:xfrm>
              <a:off x="576" y="1898"/>
              <a:ext cx="1165" cy="561"/>
            </a:xfrm>
            <a:prstGeom prst="rect">
              <a:avLst/>
            </a:prstGeom>
            <a:noFill/>
            <a:ln w="9525">
              <a:noFill/>
              <a:miter lim="800000"/>
              <a:headEnd/>
              <a:tailEnd/>
            </a:ln>
          </p:spPr>
          <p:txBody>
            <a:bodyPr wrap="none" lIns="92075" tIns="46038" rIns="92075" bIns="46038">
              <a:spAutoFit/>
            </a:bodyPr>
            <a:lstStyle/>
            <a:p>
              <a:pPr eaLnBrk="0" hangingPunct="0"/>
              <a:r>
                <a:rPr lang="en-US" sz="1600">
                  <a:latin typeface="Times New Roman" pitchFamily="18" charset="0"/>
                </a:rPr>
                <a:t>Warehouse</a:t>
              </a:r>
            </a:p>
          </p:txBody>
        </p:sp>
      </p:grpSp>
      <p:grpSp>
        <p:nvGrpSpPr>
          <p:cNvPr id="9" name="Group 78"/>
          <p:cNvGrpSpPr>
            <a:grpSpLocks/>
          </p:cNvGrpSpPr>
          <p:nvPr/>
        </p:nvGrpSpPr>
        <p:grpSpPr bwMode="auto">
          <a:xfrm>
            <a:off x="3124200" y="1143000"/>
            <a:ext cx="1265238" cy="1185863"/>
            <a:chOff x="3907" y="1296"/>
            <a:chExt cx="797" cy="847"/>
          </a:xfrm>
        </p:grpSpPr>
        <p:pic>
          <p:nvPicPr>
            <p:cNvPr id="12354" name="Picture 79"/>
            <p:cNvPicPr>
              <a:picLocks noChangeArrowheads="1"/>
            </p:cNvPicPr>
            <p:nvPr/>
          </p:nvPicPr>
          <p:blipFill>
            <a:blip r:embed="rId10"/>
            <a:srcRect/>
            <a:stretch>
              <a:fillRect/>
            </a:stretch>
          </p:blipFill>
          <p:spPr bwMode="auto">
            <a:xfrm>
              <a:off x="3907" y="1296"/>
              <a:ext cx="797" cy="672"/>
            </a:xfrm>
            <a:prstGeom prst="rect">
              <a:avLst/>
            </a:prstGeom>
            <a:noFill/>
            <a:ln w="9525">
              <a:noFill/>
              <a:miter lim="800000"/>
              <a:headEnd/>
              <a:tailEnd/>
            </a:ln>
          </p:spPr>
        </p:pic>
        <p:sp>
          <p:nvSpPr>
            <p:cNvPr id="12355" name="Rectangle 80"/>
            <p:cNvSpPr>
              <a:spLocks noChangeArrowheads="1"/>
            </p:cNvSpPr>
            <p:nvPr/>
          </p:nvSpPr>
          <p:spPr bwMode="auto">
            <a:xfrm>
              <a:off x="3922" y="1881"/>
              <a:ext cx="672" cy="262"/>
            </a:xfrm>
            <a:prstGeom prst="rect">
              <a:avLst/>
            </a:prstGeom>
            <a:noFill/>
            <a:ln w="9525">
              <a:noFill/>
              <a:miter lim="800000"/>
              <a:headEnd/>
              <a:tailEnd/>
            </a:ln>
          </p:spPr>
          <p:txBody>
            <a:bodyPr lIns="92075" tIns="46038" rIns="92075" bIns="46038">
              <a:spAutoFit/>
            </a:bodyPr>
            <a:lstStyle/>
            <a:p>
              <a:pPr eaLnBrk="0" hangingPunct="0"/>
              <a:r>
                <a:rPr lang="en-US">
                  <a:latin typeface="Times New Roman" pitchFamily="18" charset="0"/>
                </a:rPr>
                <a:t>Material</a:t>
              </a:r>
            </a:p>
          </p:txBody>
        </p:sp>
      </p:grpSp>
      <p:sp>
        <p:nvSpPr>
          <p:cNvPr id="3153" name="Line 81"/>
          <p:cNvSpPr>
            <a:spLocks noChangeShapeType="1"/>
          </p:cNvSpPr>
          <p:nvPr/>
        </p:nvSpPr>
        <p:spPr bwMode="auto">
          <a:xfrm>
            <a:off x="2743200" y="3200400"/>
            <a:ext cx="4800600" cy="0"/>
          </a:xfrm>
          <a:prstGeom prst="line">
            <a:avLst/>
          </a:prstGeom>
          <a:noFill/>
          <a:ln w="28575">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7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77"/>
                                        </p:tgtEl>
                                        <p:attrNameLst>
                                          <p:attrName>style.visibility</p:attrName>
                                        </p:attrNameLst>
                                      </p:cBhvr>
                                      <p:to>
                                        <p:strVal val="visible"/>
                                      </p:to>
                                    </p:set>
                                  </p:childTnLst>
                                </p:cTn>
                              </p:par>
                              <p:par>
                                <p:cTn id="41" presetID="3" presetClass="entr" presetSubtype="0" fill="hold" grpId="0" nodeType="withEffect">
                                  <p:stCondLst>
                                    <p:cond delay="0"/>
                                  </p:stCondLst>
                                  <p:childTnLst>
                                    <p:set>
                                      <p:cBhvr>
                                        <p:cTn id="42" dur="1" fill="hold">
                                          <p:stCondLst>
                                            <p:cond delay="0"/>
                                          </p:stCondLst>
                                        </p:cTn>
                                        <p:tgtEl>
                                          <p:spTgt spid="31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9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97"/>
                                        </p:tgtEl>
                                        <p:attrNameLst>
                                          <p:attrName>style.visibility</p:attrName>
                                        </p:attrNameLst>
                                      </p:cBhvr>
                                      <p:to>
                                        <p:strVal val="visible"/>
                                      </p:to>
                                    </p:set>
                                  </p:childTnLst>
                                </p:cTn>
                              </p:par>
                              <p:par>
                                <p:cTn id="49" presetID="3" presetClass="entr" presetSubtype="0" fill="hold" grpId="0" nodeType="withEffect">
                                  <p:stCondLst>
                                    <p:cond delay="0"/>
                                  </p:stCondLst>
                                  <p:childTnLst>
                                    <p:set>
                                      <p:cBhvr>
                                        <p:cTn id="50" dur="1" fill="hold">
                                          <p:stCondLst>
                                            <p:cond delay="0"/>
                                          </p:stCondLst>
                                        </p:cTn>
                                        <p:tgtEl>
                                          <p:spTgt spid="311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79"/>
                                        </p:tgtEl>
                                        <p:attrNameLst>
                                          <p:attrName>style.visibility</p:attrName>
                                        </p:attrNameLst>
                                      </p:cBhvr>
                                      <p:to>
                                        <p:strVal val="visible"/>
                                      </p:to>
                                    </p:set>
                                  </p:childTnLst>
                                </p:cTn>
                              </p:par>
                              <p:par>
                                <p:cTn id="57" presetID="3" presetClass="entr" presetSubtype="0" fill="hold" grpId="0" nodeType="withEffect">
                                  <p:stCondLst>
                                    <p:cond delay="0"/>
                                  </p:stCondLst>
                                  <p:childTnLst>
                                    <p:set>
                                      <p:cBhvr>
                                        <p:cTn id="58" dur="1" fill="hold">
                                          <p:stCondLst>
                                            <p:cond delay="0"/>
                                          </p:stCondLst>
                                        </p:cTn>
                                        <p:tgtEl>
                                          <p:spTgt spid="31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78"/>
                                        </p:tgtEl>
                                        <p:attrNameLst>
                                          <p:attrName>style.visibility</p:attrName>
                                        </p:attrNameLst>
                                      </p:cBhvr>
                                      <p:to>
                                        <p:strVal val="visible"/>
                                      </p:to>
                                    </p:set>
                                  </p:childTnLst>
                                </p:cTn>
                              </p:par>
                              <p:par>
                                <p:cTn id="63" presetID="3" presetClass="entr" presetSubtype="0" fill="hold" grpId="0" nodeType="withEffect">
                                  <p:stCondLst>
                                    <p:cond delay="0"/>
                                  </p:stCondLst>
                                  <p:childTnLst>
                                    <p:set>
                                      <p:cBhvr>
                                        <p:cTn id="64" dur="1" fill="hold">
                                          <p:stCondLst>
                                            <p:cond delay="0"/>
                                          </p:stCondLst>
                                        </p:cTn>
                                        <p:tgtEl>
                                          <p:spTgt spid="311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081"/>
                                        </p:tgtEl>
                                        <p:attrNameLst>
                                          <p:attrName>style.visibility</p:attrName>
                                        </p:attrNameLst>
                                      </p:cBhvr>
                                      <p:to>
                                        <p:strVal val="visible"/>
                                      </p:to>
                                    </p:set>
                                  </p:childTnLst>
                                </p:cTn>
                              </p:par>
                              <p:par>
                                <p:cTn id="69" presetID="3" presetClass="entr" presetSubtype="0" fill="hold" grpId="0" nodeType="withEffect">
                                  <p:stCondLst>
                                    <p:cond delay="0"/>
                                  </p:stCondLst>
                                  <p:childTnLst>
                                    <p:set>
                                      <p:cBhvr>
                                        <p:cTn id="70" dur="1" fill="hold">
                                          <p:stCondLst>
                                            <p:cond delay="0"/>
                                          </p:stCondLst>
                                        </p:cTn>
                                        <p:tgtEl>
                                          <p:spTgt spid="311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08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084"/>
                                        </p:tgtEl>
                                        <p:attrNameLst>
                                          <p:attrName>style.visibility</p:attrName>
                                        </p:attrNameLst>
                                      </p:cBhvr>
                                      <p:to>
                                        <p:strVal val="visible"/>
                                      </p:to>
                                    </p:set>
                                  </p:childTnLst>
                                </p:cTn>
                              </p:par>
                              <p:par>
                                <p:cTn id="77" presetID="3" presetClass="entr" presetSubtype="0" fill="hold" grpId="0" nodeType="withEffect">
                                  <p:stCondLst>
                                    <p:cond delay="0"/>
                                  </p:stCondLst>
                                  <p:childTnLst>
                                    <p:set>
                                      <p:cBhvr>
                                        <p:cTn id="78" dur="1" fill="hold">
                                          <p:stCondLst>
                                            <p:cond delay="0"/>
                                          </p:stCondLst>
                                        </p:cTn>
                                        <p:tgtEl>
                                          <p:spTgt spid="31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8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3" presetClass="entr" presetSubtype="0" fill="hold" grpId="0" nodeType="clickEffect">
                                  <p:stCondLst>
                                    <p:cond delay="0"/>
                                  </p:stCondLst>
                                  <p:childTnLst>
                                    <p:set>
                                      <p:cBhvr>
                                        <p:cTn id="84" dur="1" fill="hold">
                                          <p:stCondLst>
                                            <p:cond delay="0"/>
                                          </p:stCondLst>
                                        </p:cTn>
                                        <p:tgtEl>
                                          <p:spTgt spid="312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07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087"/>
                                        </p:tgtEl>
                                        <p:attrNameLst>
                                          <p:attrName>style.visibility</p:attrName>
                                        </p:attrNameLst>
                                      </p:cBhvr>
                                      <p:to>
                                        <p:strVal val="visible"/>
                                      </p:to>
                                    </p:set>
                                  </p:childTnLst>
                                </p:cTn>
                              </p:par>
                              <p:par>
                                <p:cTn id="91" presetID="3" presetClass="entr" presetSubtype="0" fill="hold" grpId="0" nodeType="withEffect">
                                  <p:stCondLst>
                                    <p:cond delay="0"/>
                                  </p:stCondLst>
                                  <p:childTnLst>
                                    <p:set>
                                      <p:cBhvr>
                                        <p:cTn id="92" dur="1" fill="hold">
                                          <p:stCondLst>
                                            <p:cond delay="0"/>
                                          </p:stCondLst>
                                        </p:cTn>
                                        <p:tgtEl>
                                          <p:spTgt spid="312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08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085"/>
                                        </p:tgtEl>
                                        <p:attrNameLst>
                                          <p:attrName>style.visibility</p:attrName>
                                        </p:attrNameLst>
                                      </p:cBhvr>
                                      <p:to>
                                        <p:strVal val="visible"/>
                                      </p:to>
                                    </p:set>
                                  </p:childTnLst>
                                </p:cTn>
                              </p:par>
                              <p:par>
                                <p:cTn id="99" presetID="3" presetClass="entr" presetSubtype="0" fill="hold" grpId="0" nodeType="withEffect">
                                  <p:stCondLst>
                                    <p:cond delay="0"/>
                                  </p:stCondLst>
                                  <p:childTnLst>
                                    <p:set>
                                      <p:cBhvr>
                                        <p:cTn id="100" dur="1" fill="hold">
                                          <p:stCondLst>
                                            <p:cond delay="0"/>
                                          </p:stCondLst>
                                        </p:cTn>
                                        <p:tgtEl>
                                          <p:spTgt spid="312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08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10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107"/>
                                        </p:tgtEl>
                                        <p:attrNameLst>
                                          <p:attrName>style.visibility</p:attrName>
                                        </p:attrNameLst>
                                      </p:cBhvr>
                                      <p:to>
                                        <p:strVal val="visible"/>
                                      </p:to>
                                    </p:set>
                                  </p:childTnLst>
                                </p:cTn>
                              </p:par>
                              <p:par>
                                <p:cTn id="109" presetID="3" presetClass="entr" presetSubtype="0" fill="hold" grpId="0" nodeType="withEffect">
                                  <p:stCondLst>
                                    <p:cond delay="0"/>
                                  </p:stCondLst>
                                  <p:childTnLst>
                                    <p:set>
                                      <p:cBhvr>
                                        <p:cTn id="110" dur="1" fill="hold">
                                          <p:stCondLst>
                                            <p:cond delay="0"/>
                                          </p:stCondLst>
                                        </p:cTn>
                                        <p:tgtEl>
                                          <p:spTgt spid="312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3" presetClass="entr" presetSubtype="0" fill="hold" grpId="0" nodeType="clickEffect">
                                  <p:stCondLst>
                                    <p:cond delay="0"/>
                                  </p:stCondLst>
                                  <p:childTnLst>
                                    <p:set>
                                      <p:cBhvr>
                                        <p:cTn id="114" dur="1" fill="hold">
                                          <p:stCondLst>
                                            <p:cond delay="0"/>
                                          </p:stCondLst>
                                        </p:cTn>
                                        <p:tgtEl>
                                          <p:spTgt spid="311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08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102"/>
                                        </p:tgtEl>
                                        <p:attrNameLst>
                                          <p:attrName>style.visibility</p:attrName>
                                        </p:attrNameLst>
                                      </p:cBhvr>
                                      <p:to>
                                        <p:strVal val="visible"/>
                                      </p:to>
                                    </p:set>
                                  </p:childTnLst>
                                </p:cTn>
                              </p:par>
                              <p:par>
                                <p:cTn id="121" presetID="3" presetClass="entr" presetSubtype="0" fill="hold" grpId="0" nodeType="withEffect">
                                  <p:stCondLst>
                                    <p:cond delay="0"/>
                                  </p:stCondLst>
                                  <p:childTnLst>
                                    <p:set>
                                      <p:cBhvr>
                                        <p:cTn id="122" dur="1" fill="hold">
                                          <p:stCondLst>
                                            <p:cond delay="0"/>
                                          </p:stCondLst>
                                        </p:cTn>
                                        <p:tgtEl>
                                          <p:spTgt spid="311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10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09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098"/>
                                        </p:tgtEl>
                                        <p:attrNameLst>
                                          <p:attrName>style.visibility</p:attrName>
                                        </p:attrNameLst>
                                      </p:cBhvr>
                                      <p:to>
                                        <p:strVal val="visible"/>
                                      </p:to>
                                    </p:set>
                                  </p:childTnLst>
                                </p:cTn>
                              </p:par>
                              <p:par>
                                <p:cTn id="131" presetID="3" presetClass="entr" presetSubtype="0" fill="hold" grpId="0" nodeType="withEffect">
                                  <p:stCondLst>
                                    <p:cond delay="0"/>
                                  </p:stCondLst>
                                  <p:childTnLst>
                                    <p:set>
                                      <p:cBhvr>
                                        <p:cTn id="132" dur="1" fill="hold">
                                          <p:stCondLst>
                                            <p:cond delay="0"/>
                                          </p:stCondLst>
                                        </p:cTn>
                                        <p:tgtEl>
                                          <p:spTgt spid="3118"/>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10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309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095"/>
                                        </p:tgtEl>
                                        <p:attrNameLst>
                                          <p:attrName>style.visibility</p:attrName>
                                        </p:attrNameLst>
                                      </p:cBhvr>
                                      <p:to>
                                        <p:strVal val="visible"/>
                                      </p:to>
                                    </p:set>
                                  </p:childTnLst>
                                </p:cTn>
                              </p:par>
                              <p:par>
                                <p:cTn id="143" presetID="3" presetClass="entr" presetSubtype="0" fill="hold" grpId="0" nodeType="withEffect">
                                  <p:stCondLst>
                                    <p:cond delay="0"/>
                                  </p:stCondLst>
                                  <p:childTnLst>
                                    <p:set>
                                      <p:cBhvr>
                                        <p:cTn id="144" dur="1" fill="hold">
                                          <p:stCondLst>
                                            <p:cond delay="0"/>
                                          </p:stCondLst>
                                        </p:cTn>
                                        <p:tgtEl>
                                          <p:spTgt spid="3120"/>
                                        </p:tgtEl>
                                        <p:attrNameLst>
                                          <p:attrName>style.visibility</p:attrName>
                                        </p:attrNameLst>
                                      </p:cBhvr>
                                      <p:to>
                                        <p:strVal val="visible"/>
                                      </p:to>
                                    </p:set>
                                  </p:childTnLst>
                                </p:cTn>
                              </p:par>
                              <p:par>
                                <p:cTn id="145" presetID="3" presetClass="entr" presetSubtype="0" fill="hold" grpId="0" nodeType="withEffect">
                                  <p:stCondLst>
                                    <p:cond delay="0"/>
                                  </p:stCondLst>
                                  <p:childTnLst>
                                    <p:set>
                                      <p:cBhvr>
                                        <p:cTn id="146" dur="1" fill="hold">
                                          <p:stCondLst>
                                            <p:cond delay="0"/>
                                          </p:stCondLst>
                                        </p:cTn>
                                        <p:tgtEl>
                                          <p:spTgt spid="311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3101"/>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3" presetClass="entr" presetSubtype="0" fill="hold" grpId="0" nodeType="clickEffect">
                                  <p:stCondLst>
                                    <p:cond delay="0"/>
                                  </p:stCondLst>
                                  <p:childTnLst>
                                    <p:set>
                                      <p:cBhvr>
                                        <p:cTn id="152" dur="1" fill="hold">
                                          <p:stCondLst>
                                            <p:cond delay="0"/>
                                          </p:stCondLst>
                                        </p:cTn>
                                        <p:tgtEl>
                                          <p:spTgt spid="3119"/>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3104"/>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3105"/>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3108"/>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3089"/>
                                        </p:tgtEl>
                                        <p:attrNameLst>
                                          <p:attrName>style.visibility</p:attrName>
                                        </p:attrNameLst>
                                      </p:cBhvr>
                                      <p:to>
                                        <p:strVal val="visible"/>
                                      </p:to>
                                    </p:set>
                                  </p:childTnLst>
                                </p:cTn>
                              </p:par>
                              <p:par>
                                <p:cTn id="163" presetID="3" presetClass="entr" presetSubtype="0" fill="hold" grpId="0" nodeType="withEffect">
                                  <p:stCondLst>
                                    <p:cond delay="0"/>
                                  </p:stCondLst>
                                  <p:childTnLst>
                                    <p:set>
                                      <p:cBhvr>
                                        <p:cTn id="164" dur="1" fill="hold">
                                          <p:stCondLst>
                                            <p:cond delay="0"/>
                                          </p:stCondLst>
                                        </p:cTn>
                                        <p:tgtEl>
                                          <p:spTgt spid="3121"/>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3090"/>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3" presetClass="entr" presetSubtype="0" fill="hold" grpId="0" nodeType="clickEffect">
                                  <p:stCondLst>
                                    <p:cond delay="0"/>
                                  </p:stCondLst>
                                  <p:childTnLst>
                                    <p:set>
                                      <p:cBhvr>
                                        <p:cTn id="170" dur="1" fill="hold">
                                          <p:stCondLst>
                                            <p:cond delay="0"/>
                                          </p:stCondLst>
                                        </p:cTn>
                                        <p:tgtEl>
                                          <p:spTgt spid="3122"/>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3092"/>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3093"/>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3" presetClass="entr" presetSubtype="0" fill="hold" grpId="1" nodeType="clickEffect">
                                  <p:stCondLst>
                                    <p:cond delay="0"/>
                                  </p:stCondLst>
                                  <p:childTnLst>
                                    <p:set>
                                      <p:cBhvr>
                                        <p:cTn id="178" dur="1" fill="hold">
                                          <p:stCondLst>
                                            <p:cond delay="0"/>
                                          </p:stCondLst>
                                        </p:cTn>
                                        <p:tgtEl>
                                          <p:spTgt spid="3126"/>
                                        </p:tgtEl>
                                        <p:attrNameLst>
                                          <p:attrName>style.visibility</p:attrName>
                                        </p:attrNameLst>
                                      </p:cBhvr>
                                      <p:to>
                                        <p:strVal val="visible"/>
                                      </p:to>
                                    </p:set>
                                  </p:childTnLst>
                                </p:cTn>
                              </p:par>
                              <p:par>
                                <p:cTn id="179" presetID="1" presetClass="entr" presetSubtype="0" fill="hold" grpId="1" nodeType="withEffect">
                                  <p:stCondLst>
                                    <p:cond delay="0"/>
                                  </p:stCondLst>
                                  <p:childTnLst>
                                    <p:set>
                                      <p:cBhvr>
                                        <p:cTn id="180" dur="1" fill="hold">
                                          <p:stCondLst>
                                            <p:cond delay="0"/>
                                          </p:stCondLst>
                                        </p:cTn>
                                        <p:tgtEl>
                                          <p:spTgt spid="3075"/>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3091"/>
                                        </p:tgtEl>
                                        <p:attrNameLst>
                                          <p:attrName>style.visibility</p:attrName>
                                        </p:attrNameLst>
                                      </p:cBhvr>
                                      <p:to>
                                        <p:strVal val="visible"/>
                                      </p:to>
                                    </p:set>
                                  </p:childTnLst>
                                </p:cTn>
                              </p:par>
                              <p:par>
                                <p:cTn id="185" presetID="3" presetClass="entr" presetSubtype="0" fill="hold" grpId="0" nodeType="withEffect">
                                  <p:stCondLst>
                                    <p:cond delay="0"/>
                                  </p:stCondLst>
                                  <p:childTnLst>
                                    <p:set>
                                      <p:cBhvr>
                                        <p:cTn id="186" dur="1" fill="hold">
                                          <p:stCondLst>
                                            <p:cond delay="0"/>
                                          </p:stCondLst>
                                        </p:cTn>
                                        <p:tgtEl>
                                          <p:spTgt spid="3123"/>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3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5" grpId="1" animBg="1"/>
      <p:bldP spid="3076" grpId="0" animBg="1"/>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6" grpId="1" animBg="1"/>
      <p:bldP spid="3127" grpId="0" animBg="1"/>
      <p:bldP spid="31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274638"/>
            <a:ext cx="8229600" cy="334962"/>
          </a:xfrm>
        </p:spPr>
        <p:txBody>
          <a:bodyPr>
            <a:normAutofit fontScale="90000"/>
          </a:bodyPr>
          <a:lstStyle/>
          <a:p>
            <a:pPr eaLnBrk="1" hangingPunct="1"/>
            <a:r>
              <a:rPr lang="en-US" sz="3200" smtClean="0"/>
              <a:t>Bringing the Organization Together</a:t>
            </a:r>
          </a:p>
        </p:txBody>
      </p:sp>
      <p:sp>
        <p:nvSpPr>
          <p:cNvPr id="10243" name="Rectangle 4"/>
          <p:cNvSpPr>
            <a:spLocks noChangeArrowheads="1"/>
          </p:cNvSpPr>
          <p:nvPr/>
        </p:nvSpPr>
        <p:spPr bwMode="auto">
          <a:xfrm>
            <a:off x="609600" y="838200"/>
            <a:ext cx="6704013" cy="579438"/>
          </a:xfrm>
          <a:prstGeom prst="rect">
            <a:avLst/>
          </a:prstGeom>
          <a:noFill/>
          <a:ln w="9525">
            <a:noFill/>
            <a:miter lim="800000"/>
            <a:headEnd/>
            <a:tailEnd/>
          </a:ln>
        </p:spPr>
        <p:txBody>
          <a:bodyPr wrap="none">
            <a:spAutoFit/>
          </a:bodyPr>
          <a:lstStyle/>
          <a:p>
            <a:r>
              <a:rPr lang="en-US" sz="3200"/>
              <a:t>ERP – The organization before ERP</a:t>
            </a:r>
          </a:p>
        </p:txBody>
      </p:sp>
      <p:pic>
        <p:nvPicPr>
          <p:cNvPr id="10244" name="Picture 4"/>
          <p:cNvPicPr>
            <a:picLocks noChangeAspect="1" noChangeArrowheads="1"/>
          </p:cNvPicPr>
          <p:nvPr/>
        </p:nvPicPr>
        <p:blipFill>
          <a:blip r:embed="rId2"/>
          <a:srcRect/>
          <a:stretch>
            <a:fillRect/>
          </a:stretch>
        </p:blipFill>
        <p:spPr bwMode="auto">
          <a:xfrm>
            <a:off x="152400" y="1447800"/>
            <a:ext cx="8763000" cy="526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0" y="152400"/>
            <a:ext cx="8229600" cy="563563"/>
          </a:xfrm>
        </p:spPr>
        <p:txBody>
          <a:bodyPr>
            <a:normAutofit fontScale="90000"/>
          </a:bodyPr>
          <a:lstStyle/>
          <a:p>
            <a:pPr algn="l" eaLnBrk="1" hangingPunct="1"/>
            <a:r>
              <a:rPr lang="en-US" sz="3200" smtClean="0"/>
              <a:t>Bringing the Organization Together</a:t>
            </a:r>
          </a:p>
        </p:txBody>
      </p:sp>
      <p:sp>
        <p:nvSpPr>
          <p:cNvPr id="11267" name="Content Placeholder 4"/>
          <p:cNvSpPr>
            <a:spLocks noGrp="1"/>
          </p:cNvSpPr>
          <p:nvPr>
            <p:ph idx="4294967295"/>
          </p:nvPr>
        </p:nvSpPr>
        <p:spPr>
          <a:xfrm>
            <a:off x="0" y="762000"/>
            <a:ext cx="8229600" cy="457200"/>
          </a:xfrm>
        </p:spPr>
        <p:txBody>
          <a:bodyPr/>
          <a:lstStyle/>
          <a:p>
            <a:pPr algn="ctr" eaLnBrk="1" hangingPunct="1">
              <a:buFontTx/>
              <a:buNone/>
            </a:pPr>
            <a:r>
              <a:rPr lang="en-US" sz="2400" smtClean="0"/>
              <a:t>ERP – bringing the organization together</a:t>
            </a:r>
          </a:p>
        </p:txBody>
      </p:sp>
      <p:pic>
        <p:nvPicPr>
          <p:cNvPr id="11268" name="Picture 4"/>
          <p:cNvPicPr>
            <a:picLocks noChangeAspect="1" noChangeArrowheads="1"/>
          </p:cNvPicPr>
          <p:nvPr/>
        </p:nvPicPr>
        <p:blipFill>
          <a:blip r:embed="rId2"/>
          <a:srcRect/>
          <a:stretch>
            <a:fillRect/>
          </a:stretch>
        </p:blipFill>
        <p:spPr bwMode="auto">
          <a:xfrm>
            <a:off x="152400" y="1295400"/>
            <a:ext cx="8686800" cy="535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
          </p:nvPr>
        </p:nvPicPr>
        <p:blipFill>
          <a:blip r:embed="rId2"/>
          <a:srcRect/>
          <a:stretch>
            <a:fillRect/>
          </a:stretch>
        </p:blipFill>
        <p:spPr bwMode="auto">
          <a:xfrm>
            <a:off x="533400" y="1219200"/>
            <a:ext cx="7620000" cy="4800600"/>
          </a:xfrm>
          <a:prstGeom prst="rect">
            <a:avLst/>
          </a:prstGeom>
          <a:noFill/>
          <a:ln w="9525">
            <a:noFill/>
            <a:miter lim="800000"/>
            <a:headEnd/>
            <a:tailEnd/>
          </a:ln>
          <a:effectLst/>
        </p:spPr>
      </p:pic>
      <p:sp>
        <p:nvSpPr>
          <p:cNvPr id="5" name="Title 1"/>
          <p:cNvSpPr txBox="1">
            <a:spLocks/>
          </p:cNvSpPr>
          <p:nvPr/>
        </p:nvSpPr>
        <p:spPr>
          <a:xfrm>
            <a:off x="457200" y="274638"/>
            <a:ext cx="7467600" cy="7159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Historic Development</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990600" y="1905000"/>
            <a:ext cx="6019800" cy="3200400"/>
          </a:xfrm>
          <a:prstGeom prst="rect">
            <a:avLst/>
          </a:prstGeom>
          <a:noFill/>
          <a:ln w="9525">
            <a:noFill/>
            <a:miter lim="800000"/>
            <a:headEnd/>
            <a:tailEnd/>
          </a:ln>
          <a:effectLst/>
        </p:spPr>
      </p:pic>
      <p:sp>
        <p:nvSpPr>
          <p:cNvPr id="5" name="Title 1"/>
          <p:cNvSpPr txBox="1">
            <a:spLocks/>
          </p:cNvSpPr>
          <p:nvPr/>
        </p:nvSpPr>
        <p:spPr>
          <a:xfrm>
            <a:off x="457200" y="274638"/>
            <a:ext cx="7467600" cy="7159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Historic Development</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pPr>
              <a:defRPr/>
            </a:pPr>
            <a:fld id="{4D9CFF15-2F73-41E1-9090-DA26285552D9}" type="slidenum">
              <a:rPr lang="en-US"/>
              <a:pPr>
                <a:defRPr/>
              </a:pPr>
              <a:t>9</a:t>
            </a:fld>
            <a:endParaRPr lang="en-US"/>
          </a:p>
        </p:txBody>
      </p:sp>
      <p:sp>
        <p:nvSpPr>
          <p:cNvPr id="6147" name="Rectangle 2"/>
          <p:cNvSpPr>
            <a:spLocks noGrp="1" noChangeArrowheads="1"/>
          </p:cNvSpPr>
          <p:nvPr>
            <p:ph type="title"/>
          </p:nvPr>
        </p:nvSpPr>
        <p:spPr>
          <a:noFill/>
        </p:spPr>
        <p:txBody>
          <a:bodyPr/>
          <a:lstStyle/>
          <a:p>
            <a:r>
              <a:rPr lang="en-US" dirty="0" smtClean="0"/>
              <a:t>I.  Management Information Systems</a:t>
            </a:r>
          </a:p>
        </p:txBody>
      </p:sp>
      <p:sp>
        <p:nvSpPr>
          <p:cNvPr id="6148" name="Rectangle 3"/>
          <p:cNvSpPr>
            <a:spLocks noGrp="1" noChangeArrowheads="1"/>
          </p:cNvSpPr>
          <p:nvPr>
            <p:ph type="body" idx="1"/>
          </p:nvPr>
        </p:nvSpPr>
        <p:spPr>
          <a:noFill/>
        </p:spPr>
        <p:txBody>
          <a:bodyPr/>
          <a:lstStyle/>
          <a:p>
            <a:r>
              <a:rPr lang="en-US" dirty="0" smtClean="0"/>
              <a:t>A.  Management:  What is management?</a:t>
            </a:r>
          </a:p>
          <a:p>
            <a:r>
              <a:rPr lang="en-US" dirty="0" smtClean="0"/>
              <a:t>B.  Information:  What is information?</a:t>
            </a:r>
          </a:p>
          <a:p>
            <a:r>
              <a:rPr lang="en-US" dirty="0" smtClean="0"/>
              <a:t>C.  Systems:  What are systems?</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721</TotalTime>
  <Words>2016</Words>
  <Application>Microsoft Office PowerPoint</Application>
  <PresentationFormat>On-screen Show (4:3)</PresentationFormat>
  <Paragraphs>307</Paragraphs>
  <Slides>38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Oriel</vt:lpstr>
      <vt:lpstr>Microsoft ClipArt Gallery</vt:lpstr>
      <vt:lpstr>MIS</vt:lpstr>
      <vt:lpstr>Slide 2</vt:lpstr>
      <vt:lpstr>Slide 3</vt:lpstr>
      <vt:lpstr>Slide 4</vt:lpstr>
      <vt:lpstr>Bringing the Organization Together</vt:lpstr>
      <vt:lpstr>Bringing the Organization Together</vt:lpstr>
      <vt:lpstr>Slide 7</vt:lpstr>
      <vt:lpstr>Slide 8</vt:lpstr>
      <vt:lpstr>I.  Management Information Systems</vt:lpstr>
      <vt:lpstr>Management Information Systems</vt:lpstr>
      <vt:lpstr>Management Information Systems</vt:lpstr>
      <vt:lpstr>Slide 12</vt:lpstr>
      <vt:lpstr>Slide 13</vt:lpstr>
      <vt:lpstr>Data, Information, and Systems</vt:lpstr>
      <vt:lpstr>Slide 15</vt:lpstr>
      <vt:lpstr>Slide 16</vt:lpstr>
      <vt:lpstr>Slide 17</vt:lpstr>
      <vt:lpstr>Slide 18</vt:lpstr>
      <vt:lpstr>Slide 19</vt:lpstr>
      <vt:lpstr>What is MIS?</vt:lpstr>
      <vt:lpstr>Slide 21</vt:lpstr>
      <vt:lpstr>Globalisation</vt:lpstr>
      <vt:lpstr>The emerging digital firm</vt:lpstr>
      <vt:lpstr>MIS as an instrument for the Organizational Change</vt:lpstr>
      <vt:lpstr>Information as Strategic Resource</vt:lpstr>
      <vt:lpstr>Use of Information for Competitive Advantages</vt:lpstr>
      <vt:lpstr>Strategic objectives of Information Systems: 1. Operational excellence</vt:lpstr>
      <vt:lpstr>Strategic objectives of Information Systems: 2. New Products, Services and Business Models</vt:lpstr>
      <vt:lpstr>Strategic objectives of Information Systems: 3. Customer and Supplier Intimacy</vt:lpstr>
      <vt:lpstr>Strategic objectives of Information Systems: 4. Improved decision making</vt:lpstr>
      <vt:lpstr>Strategic objectives of Information Systems: 4. Improved decision making</vt:lpstr>
      <vt:lpstr>Strategic objectives of Information Systems: 5. Competitive advantage</vt:lpstr>
      <vt:lpstr>Strategic objectives of Information Systems: 6. Survival</vt:lpstr>
      <vt:lpstr>Slide 34</vt:lpstr>
      <vt:lpstr>Inputs and Outputs of mis</vt:lpstr>
      <vt:lpstr>Slide 36</vt:lpstr>
      <vt:lpstr>Characteristics of MIS</vt:lpstr>
      <vt:lpstr>Characteristics of MIS</vt:lpstr>
    </vt:vector>
  </TitlesOfParts>
  <Company>IDHASOFT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dc:title>
  <dc:creator>Avinash Panwar</dc:creator>
  <cp:lastModifiedBy>Avinash</cp:lastModifiedBy>
  <cp:revision>141</cp:revision>
  <dcterms:created xsi:type="dcterms:W3CDTF">2012-01-18T05:53:48Z</dcterms:created>
  <dcterms:modified xsi:type="dcterms:W3CDTF">2017-07-26T09:54:36Z</dcterms:modified>
</cp:coreProperties>
</file>