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77" r:id="rId3"/>
    <p:sldId id="256" r:id="rId4"/>
    <p:sldId id="259" r:id="rId5"/>
    <p:sldId id="272" r:id="rId6"/>
    <p:sldId id="260" r:id="rId7"/>
    <p:sldId id="261" r:id="rId8"/>
    <p:sldId id="263" r:id="rId9"/>
    <p:sldId id="280" r:id="rId10"/>
    <p:sldId id="289" r:id="rId11"/>
    <p:sldId id="281" r:id="rId12"/>
    <p:sldId id="288" r:id="rId13"/>
    <p:sldId id="293" r:id="rId14"/>
    <p:sldId id="294"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15" r:id="rId30"/>
    <p:sldId id="316" r:id="rId31"/>
    <p:sldId id="317" r:id="rId32"/>
    <p:sldId id="318" r:id="rId33"/>
    <p:sldId id="319" r:id="rId34"/>
    <p:sldId id="320" r:id="rId35"/>
    <p:sldId id="321" r:id="rId36"/>
    <p:sldId id="322" r:id="rId37"/>
    <p:sldId id="323" r:id="rId38"/>
    <p:sldId id="324" r:id="rId39"/>
    <p:sldId id="325" r:id="rId40"/>
    <p:sldId id="326" r:id="rId41"/>
    <p:sldId id="327" r:id="rId42"/>
    <p:sldId id="328" r:id="rId43"/>
    <p:sldId id="329" r:id="rId44"/>
    <p:sldId id="330" r:id="rId45"/>
    <p:sldId id="331" r:id="rId46"/>
    <p:sldId id="332" r:id="rId47"/>
    <p:sldId id="333" r:id="rId48"/>
    <p:sldId id="334" r:id="rId49"/>
    <p:sldId id="335" r:id="rId50"/>
    <p:sldId id="336" r:id="rId51"/>
    <p:sldId id="337" r:id="rId52"/>
    <p:sldId id="338" r:id="rId53"/>
    <p:sldId id="339" r:id="rId54"/>
    <p:sldId id="340" r:id="rId55"/>
    <p:sldId id="341" r:id="rId56"/>
    <p:sldId id="342" r:id="rId57"/>
    <p:sldId id="343" r:id="rId58"/>
    <p:sldId id="344" r:id="rId59"/>
    <p:sldId id="345" r:id="rId60"/>
    <p:sldId id="346" r:id="rId61"/>
    <p:sldId id="347" r:id="rId62"/>
    <p:sldId id="348" r:id="rId63"/>
    <p:sldId id="349" r:id="rId64"/>
    <p:sldId id="350" r:id="rId65"/>
    <p:sldId id="351" r:id="rId66"/>
    <p:sldId id="352" r:id="rId67"/>
    <p:sldId id="353" r:id="rId68"/>
    <p:sldId id="354" r:id="rId69"/>
    <p:sldId id="355" r:id="rId70"/>
    <p:sldId id="356" r:id="rId71"/>
    <p:sldId id="357" r:id="rId72"/>
    <p:sldId id="358" r:id="rId73"/>
    <p:sldId id="359" r:id="rId74"/>
    <p:sldId id="360" r:id="rId75"/>
    <p:sldId id="361" r:id="rId76"/>
    <p:sldId id="362" r:id="rId77"/>
    <p:sldId id="363" r:id="rId78"/>
    <p:sldId id="364" r:id="rId79"/>
    <p:sldId id="365" r:id="rId80"/>
    <p:sldId id="366" r:id="rId81"/>
    <p:sldId id="367" r:id="rId82"/>
    <p:sldId id="368" r:id="rId83"/>
    <p:sldId id="369" r:id="rId84"/>
    <p:sldId id="370" r:id="rId85"/>
    <p:sldId id="371" r:id="rId86"/>
    <p:sldId id="372" r:id="rId87"/>
    <p:sldId id="373" r:id="rId88"/>
    <p:sldId id="374" r:id="rId89"/>
    <p:sldId id="375" r:id="rId90"/>
    <p:sldId id="376" r:id="rId91"/>
    <p:sldId id="377" r:id="rId92"/>
    <p:sldId id="378" r:id="rId93"/>
    <p:sldId id="379" r:id="rId94"/>
    <p:sldId id="380" r:id="rId95"/>
    <p:sldId id="381" r:id="rId96"/>
    <p:sldId id="382" r:id="rId97"/>
    <p:sldId id="383" r:id="rId98"/>
    <p:sldId id="384" r:id="rId99"/>
    <p:sldId id="385" r:id="rId100"/>
    <p:sldId id="386" r:id="rId101"/>
    <p:sldId id="387" r:id="rId102"/>
    <p:sldId id="388" r:id="rId103"/>
    <p:sldId id="389" r:id="rId104"/>
    <p:sldId id="390" r:id="rId105"/>
    <p:sldId id="391" r:id="rId106"/>
    <p:sldId id="392" r:id="rId107"/>
    <p:sldId id="393" r:id="rId108"/>
    <p:sldId id="394" r:id="rId10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26" y="77"/>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7BC59C-D0FB-4398-A217-6DA775324AF1}" type="datetimeFigureOut">
              <a:rPr lang="en-US" smtClean="0"/>
              <a:pPr/>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06513-01F3-4384-BE63-6A35F8810E0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7BC59C-D0FB-4398-A217-6DA775324AF1}" type="datetimeFigureOut">
              <a:rPr lang="en-US" smtClean="0"/>
              <a:pPr/>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06513-01F3-4384-BE63-6A35F8810E0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7BC59C-D0FB-4398-A217-6DA775324AF1}" type="datetimeFigureOut">
              <a:rPr lang="en-US" smtClean="0"/>
              <a:pPr/>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06513-01F3-4384-BE63-6A35F8810E0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7BC59C-D0FB-4398-A217-6DA775324AF1}" type="datetimeFigureOut">
              <a:rPr lang="en-US" smtClean="0"/>
              <a:pPr/>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06513-01F3-4384-BE63-6A35F8810E0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7BC59C-D0FB-4398-A217-6DA775324AF1}" type="datetimeFigureOut">
              <a:rPr lang="en-US" smtClean="0"/>
              <a:pPr/>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06513-01F3-4384-BE63-6A35F8810E0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7BC59C-D0FB-4398-A217-6DA775324AF1}" type="datetimeFigureOut">
              <a:rPr lang="en-US" smtClean="0"/>
              <a:pPr/>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06513-01F3-4384-BE63-6A35F8810E0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7BC59C-D0FB-4398-A217-6DA775324AF1}" type="datetimeFigureOut">
              <a:rPr lang="en-US" smtClean="0"/>
              <a:pPr/>
              <a:t>4/25/2021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006513-01F3-4384-BE63-6A35F8810E0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7BC59C-D0FB-4398-A217-6DA775324AF1}" type="datetimeFigureOut">
              <a:rPr lang="en-US" smtClean="0"/>
              <a:pPr/>
              <a:t>4/25/2021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006513-01F3-4384-BE63-6A35F8810E0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7BC59C-D0FB-4398-A217-6DA775324AF1}" type="datetimeFigureOut">
              <a:rPr lang="en-US" smtClean="0"/>
              <a:pPr/>
              <a:t>4/25/2021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006513-01F3-4384-BE63-6A35F8810E0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7BC59C-D0FB-4398-A217-6DA775324AF1}" type="datetimeFigureOut">
              <a:rPr lang="en-US" smtClean="0"/>
              <a:pPr/>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06513-01F3-4384-BE63-6A35F8810E0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7BC59C-D0FB-4398-A217-6DA775324AF1}" type="datetimeFigureOut">
              <a:rPr lang="en-US" smtClean="0"/>
              <a:pPr/>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06513-01F3-4384-BE63-6A35F8810E0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7BC59C-D0FB-4398-A217-6DA775324AF1}" type="datetimeFigureOut">
              <a:rPr lang="en-US" smtClean="0"/>
              <a:pPr/>
              <a:t>4/25/2021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006513-01F3-4384-BE63-6A35F8810E0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429125"/>
            <a:ext cx="7772400" cy="1362075"/>
          </a:xfrm>
        </p:spPr>
        <p:txBody>
          <a:bodyPr/>
          <a:lstStyle/>
          <a:p>
            <a:r>
              <a:rPr lang="en-IN" dirty="0" smtClean="0">
                <a:solidFill>
                  <a:srgbClr val="FF0000"/>
                </a:solidFill>
              </a:rPr>
              <a:t>Mugal school of art</a:t>
            </a:r>
            <a:endParaRPr lang="en-IN" dirty="0">
              <a:solidFill>
                <a:srgbClr val="FF0000"/>
              </a:solidFill>
            </a:endParaRPr>
          </a:p>
        </p:txBody>
      </p:sp>
      <p:sp>
        <p:nvSpPr>
          <p:cNvPr id="3" name="Text Placeholder 2"/>
          <p:cNvSpPr>
            <a:spLocks noGrp="1"/>
          </p:cNvSpPr>
          <p:nvPr>
            <p:ph type="body" idx="1"/>
          </p:nvPr>
        </p:nvSpPr>
        <p:spPr/>
        <p:txBody>
          <a:bodyPr>
            <a:normAutofit/>
          </a:bodyPr>
          <a:lstStyle/>
          <a:p>
            <a:r>
              <a:rPr lang="hi-IN" sz="6600" dirty="0">
                <a:solidFill>
                  <a:schemeClr val="tx1"/>
                </a:solidFill>
              </a:rPr>
              <a:t>मुगल चित्रशैली</a:t>
            </a:r>
            <a:endParaRPr lang="en-IN" sz="6600" dirty="0">
              <a:solidFill>
                <a:schemeClr val="tx1"/>
              </a:solidFill>
            </a:endParaRPr>
          </a:p>
        </p:txBody>
      </p:sp>
    </p:spTree>
    <p:extLst>
      <p:ext uri="{BB962C8B-B14F-4D97-AF65-F5344CB8AC3E}">
        <p14:creationId xmlns:p14="http://schemas.microsoft.com/office/powerpoint/2010/main" val="1654491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57200"/>
            <a:ext cx="8610600" cy="4708981"/>
          </a:xfrm>
          <a:prstGeom prst="rect">
            <a:avLst/>
          </a:prstGeom>
        </p:spPr>
        <p:txBody>
          <a:bodyPr wrap="square">
            <a:spAutoFit/>
          </a:bodyPr>
          <a:lstStyle/>
          <a:p>
            <a:r>
              <a:rPr lang="en-IN" sz="2000" dirty="0" err="1"/>
              <a:t>हुमायूँ</a:t>
            </a:r>
            <a:r>
              <a:rPr lang="en-IN" sz="2000" dirty="0"/>
              <a:t> </a:t>
            </a:r>
            <a:r>
              <a:rPr lang="en-IN" sz="2000" dirty="0" err="1"/>
              <a:t>का</a:t>
            </a:r>
            <a:r>
              <a:rPr lang="en-IN" sz="2000" dirty="0"/>
              <a:t> </a:t>
            </a:r>
            <a:r>
              <a:rPr lang="en-IN" sz="2000" dirty="0" err="1"/>
              <a:t>जन्म</a:t>
            </a:r>
            <a:r>
              <a:rPr lang="en-IN" sz="2000" dirty="0"/>
              <a:t> 6 </a:t>
            </a:r>
            <a:r>
              <a:rPr lang="en-IN" sz="2000" dirty="0" err="1"/>
              <a:t>मार्च</a:t>
            </a:r>
            <a:r>
              <a:rPr lang="en-IN" sz="2000" dirty="0"/>
              <a:t> 1508 ई. </a:t>
            </a:r>
            <a:r>
              <a:rPr lang="en-IN" sz="2000" dirty="0" err="1"/>
              <a:t>मे</a:t>
            </a:r>
            <a:r>
              <a:rPr lang="en-IN" sz="2000" dirty="0"/>
              <a:t> </a:t>
            </a:r>
            <a:r>
              <a:rPr lang="en-IN" sz="2000" dirty="0" err="1"/>
              <a:t>काबुल</a:t>
            </a:r>
            <a:r>
              <a:rPr lang="en-IN" sz="2000" dirty="0"/>
              <a:t> </a:t>
            </a:r>
            <a:r>
              <a:rPr lang="en-IN" sz="2000" dirty="0" err="1"/>
              <a:t>मे</a:t>
            </a:r>
            <a:r>
              <a:rPr lang="en-IN" sz="2000" dirty="0"/>
              <a:t> </a:t>
            </a:r>
            <a:r>
              <a:rPr lang="en-IN" sz="2000" dirty="0" err="1"/>
              <a:t>हुआ</a:t>
            </a:r>
            <a:r>
              <a:rPr lang="en-IN" sz="2000" dirty="0"/>
              <a:t>. 23 </a:t>
            </a:r>
            <a:r>
              <a:rPr lang="en-IN" sz="2000" dirty="0" err="1"/>
              <a:t>वर्ष</a:t>
            </a:r>
            <a:r>
              <a:rPr lang="en-IN" sz="2000" dirty="0"/>
              <a:t> </a:t>
            </a:r>
            <a:r>
              <a:rPr lang="en-IN" sz="2000" dirty="0" err="1"/>
              <a:t>की</a:t>
            </a:r>
            <a:r>
              <a:rPr lang="en-IN" sz="2000" dirty="0"/>
              <a:t> </a:t>
            </a:r>
            <a:r>
              <a:rPr lang="en-IN" sz="2000" dirty="0" err="1"/>
              <a:t>आयु</a:t>
            </a:r>
            <a:r>
              <a:rPr lang="en-IN" sz="2000" dirty="0"/>
              <a:t> </a:t>
            </a:r>
            <a:r>
              <a:rPr lang="en-IN" sz="2000" dirty="0" err="1"/>
              <a:t>में</a:t>
            </a:r>
            <a:r>
              <a:rPr lang="en-IN" sz="2000" dirty="0"/>
              <a:t> </a:t>
            </a:r>
            <a:r>
              <a:rPr lang="en-IN" sz="2000" dirty="0" err="1"/>
              <a:t>उसका</a:t>
            </a:r>
            <a:r>
              <a:rPr lang="en-IN" sz="2000" dirty="0"/>
              <a:t> </a:t>
            </a:r>
            <a:r>
              <a:rPr lang="en-IN" sz="2000" dirty="0" err="1"/>
              <a:t>राज्याभिषेक</a:t>
            </a:r>
            <a:r>
              <a:rPr lang="en-IN" sz="2000" dirty="0"/>
              <a:t> </a:t>
            </a:r>
            <a:r>
              <a:rPr lang="en-IN" sz="2000" dirty="0" err="1"/>
              <a:t>हुआ</a:t>
            </a:r>
            <a:r>
              <a:rPr lang="en-IN" sz="2000" dirty="0" smtClean="0"/>
              <a:t>.</a:t>
            </a:r>
            <a:r>
              <a:rPr lang="hi-IN" sz="2000" dirty="0" smtClean="0"/>
              <a:t> </a:t>
            </a:r>
            <a:r>
              <a:rPr lang="hi-IN" sz="2000" dirty="0"/>
              <a:t>हुमायूँ को कला प्रेम विरासत में मिला परंतु सत्ता संभालते ही उसे राजनैतिक कारणों से दिल्ली छोड़ कर फ़ारस शरण लेनी पड़ी</a:t>
            </a:r>
            <a:r>
              <a:rPr lang="hi-IN" sz="2000" dirty="0" smtClean="0"/>
              <a:t>.</a:t>
            </a:r>
            <a:endParaRPr lang="en-IN" sz="2000" dirty="0" smtClean="0"/>
          </a:p>
          <a:p>
            <a:endParaRPr lang="en-IN" sz="2000" dirty="0" smtClean="0"/>
          </a:p>
          <a:p>
            <a:r>
              <a:rPr lang="en-US" sz="2000" dirty="0" smtClean="0">
                <a:solidFill>
                  <a:srgbClr val="FF0000"/>
                </a:solidFill>
              </a:rPr>
              <a:t> </a:t>
            </a:r>
          </a:p>
          <a:p>
            <a:endParaRPr lang="en-US" sz="2000" dirty="0" smtClean="0">
              <a:solidFill>
                <a:srgbClr val="FF0000"/>
              </a:solidFill>
            </a:endParaRPr>
          </a:p>
          <a:p>
            <a:r>
              <a:rPr lang="hi-IN" sz="2000" dirty="0"/>
              <a:t> वहाँ रहकर कला के संपर्क में रहने का अवसर प्राप्त हुआ, एक वर्ष बाद जब हुमायूँ वापस भारत  आया तो उसने फ़ारस के कुशल चित्रकार ख्वाज़ा अब्दुस्समद शिराज़ी और मीर सय्यद अली को अपने दिल्ली दरबार मे बुला लिया. इन दोनों कलाकारों द्वारा ईरानी व भारतीय शैली के समन्वय से मुगल चित्रकला की नीव रखी गयी</a:t>
            </a:r>
            <a:r>
              <a:rPr lang="hi-IN" sz="2000" dirty="0" smtClean="0"/>
              <a:t>.</a:t>
            </a:r>
            <a:endParaRPr lang="en-IN" sz="2000" dirty="0" smtClean="0"/>
          </a:p>
          <a:p>
            <a:endParaRPr lang="en-IN" sz="2000" dirty="0" smtClean="0">
              <a:solidFill>
                <a:srgbClr val="FF0000"/>
              </a:solidFill>
            </a:endParaRPr>
          </a:p>
          <a:p>
            <a:r>
              <a:rPr lang="en-US" sz="2000" dirty="0" smtClean="0">
                <a:solidFill>
                  <a:srgbClr val="FF0000"/>
                </a:solidFill>
              </a:rPr>
              <a:t> </a:t>
            </a:r>
          </a:p>
          <a:p>
            <a:r>
              <a:rPr lang="hi-IN" sz="2000" dirty="0"/>
              <a:t>अपनी युद्ध यात्राओं के दौरान भी सचित्र पुस्तकें साथ रखता था </a:t>
            </a:r>
            <a:endParaRPr lang="en-US" sz="2000" dirty="0"/>
          </a:p>
          <a:p>
            <a:endParaRPr lang="en-IN" sz="2000" dirty="0">
              <a:solidFill>
                <a:srgbClr val="FF0000"/>
              </a:solidFill>
            </a:endParaRPr>
          </a:p>
        </p:txBody>
      </p:sp>
    </p:spTree>
    <p:extLst>
      <p:ext uri="{BB962C8B-B14F-4D97-AF65-F5344CB8AC3E}">
        <p14:creationId xmlns:p14="http://schemas.microsoft.com/office/powerpoint/2010/main" val="10434819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NDIAN ART\7 Mughal paintings\Jehangeer\mansoor\painting1.jpg"/>
          <p:cNvPicPr>
            <a:picLocks noChangeAspect="1" noChangeArrowheads="1"/>
          </p:cNvPicPr>
          <p:nvPr/>
        </p:nvPicPr>
        <p:blipFill>
          <a:blip r:embed="rId2" cstate="print"/>
          <a:srcRect/>
          <a:stretch>
            <a:fillRect/>
          </a:stretch>
        </p:blipFill>
        <p:spPr bwMode="auto">
          <a:xfrm>
            <a:off x="533400" y="1066800"/>
            <a:ext cx="3571355" cy="4800600"/>
          </a:xfrm>
          <a:prstGeom prst="rect">
            <a:avLst/>
          </a:prstGeom>
          <a:noFill/>
        </p:spPr>
      </p:pic>
      <p:pic>
        <p:nvPicPr>
          <p:cNvPr id="3075" name="Picture 3" descr="D:\INDIAN ART\7 Mughal paintings\Jehangeer\mansoor\Mansur_Bird.jpg"/>
          <p:cNvPicPr>
            <a:picLocks noChangeAspect="1" noChangeArrowheads="1"/>
          </p:cNvPicPr>
          <p:nvPr/>
        </p:nvPicPr>
        <p:blipFill>
          <a:blip r:embed="rId3" cstate="print"/>
          <a:srcRect/>
          <a:stretch>
            <a:fillRect/>
          </a:stretch>
        </p:blipFill>
        <p:spPr bwMode="auto">
          <a:xfrm>
            <a:off x="5257800" y="914400"/>
            <a:ext cx="3251200" cy="5054600"/>
          </a:xfrm>
          <a:prstGeom prst="rect">
            <a:avLst/>
          </a:prstGeom>
          <a:noFill/>
        </p:spPr>
      </p:pic>
    </p:spTree>
    <p:extLst>
      <p:ext uri="{BB962C8B-B14F-4D97-AF65-F5344CB8AC3E}">
        <p14:creationId xmlns:p14="http://schemas.microsoft.com/office/powerpoint/2010/main" val="48327635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3200" dirty="0"/>
              <a:t>यूरोपीय प्रभाव </a:t>
            </a:r>
            <a:r>
              <a:rPr lang="en-IN" sz="3200" dirty="0" smtClean="0"/>
              <a:t>  </a:t>
            </a:r>
            <a:r>
              <a:rPr lang="en-IN" sz="3200" dirty="0" smtClean="0">
                <a:solidFill>
                  <a:srgbClr val="FF0000"/>
                </a:solidFill>
              </a:rPr>
              <a:t>European </a:t>
            </a:r>
            <a:r>
              <a:rPr lang="en-IN" sz="3200" dirty="0">
                <a:solidFill>
                  <a:srgbClr val="FF0000"/>
                </a:solidFill>
              </a:rPr>
              <a:t>influence </a:t>
            </a:r>
            <a:r>
              <a:rPr lang="hi-IN" sz="3200" dirty="0" smtClean="0"/>
              <a:t> </a:t>
            </a:r>
            <a:endParaRPr lang="en-US" sz="3200" dirty="0"/>
          </a:p>
        </p:txBody>
      </p:sp>
      <p:pic>
        <p:nvPicPr>
          <p:cNvPr id="4098" name="Picture 2" descr="D:\INDIAN ART\7 Mughal paintings\Jehangeer\jahangir shoots poverty 1630.jpg"/>
          <p:cNvPicPr>
            <a:picLocks noChangeAspect="1" noChangeArrowheads="1"/>
          </p:cNvPicPr>
          <p:nvPr/>
        </p:nvPicPr>
        <p:blipFill>
          <a:blip r:embed="rId2" cstate="print"/>
          <a:srcRect/>
          <a:stretch>
            <a:fillRect/>
          </a:stretch>
        </p:blipFill>
        <p:spPr bwMode="auto">
          <a:xfrm>
            <a:off x="5181600" y="1371600"/>
            <a:ext cx="3476147" cy="5029200"/>
          </a:xfrm>
          <a:prstGeom prst="rect">
            <a:avLst/>
          </a:prstGeom>
          <a:noFill/>
        </p:spPr>
      </p:pic>
      <p:pic>
        <p:nvPicPr>
          <p:cNvPr id="4" name="Picture 2" descr="D:\INDIAN ART\7 Mughal paintings\Jehangeer\jahangir-preferring-a-sufi-sheikh-to-kings-bichitr-1618.jpg"/>
          <p:cNvPicPr>
            <a:picLocks noChangeAspect="1" noChangeArrowheads="1"/>
          </p:cNvPicPr>
          <p:nvPr/>
        </p:nvPicPr>
        <p:blipFill>
          <a:blip r:embed="rId3" cstate="print"/>
          <a:srcRect/>
          <a:stretch>
            <a:fillRect/>
          </a:stretch>
        </p:blipFill>
        <p:spPr bwMode="auto">
          <a:xfrm>
            <a:off x="914400" y="1371600"/>
            <a:ext cx="3308271" cy="5029200"/>
          </a:xfrm>
          <a:prstGeom prst="rect">
            <a:avLst/>
          </a:prstGeom>
          <a:noFill/>
        </p:spPr>
      </p:pic>
    </p:spTree>
    <p:extLst>
      <p:ext uri="{BB962C8B-B14F-4D97-AF65-F5344CB8AC3E}">
        <p14:creationId xmlns:p14="http://schemas.microsoft.com/office/powerpoint/2010/main" val="415843506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INDIAN ART\7 Mughal paintings\Jehangeer\Jahangir, and Jesus, by Hashim above and Abu'l Hasan below, Mughal, ca 1618-20.jpg"/>
          <p:cNvPicPr>
            <a:picLocks noChangeAspect="1" noChangeArrowheads="1"/>
          </p:cNvPicPr>
          <p:nvPr/>
        </p:nvPicPr>
        <p:blipFill>
          <a:blip r:embed="rId2" cstate="print"/>
          <a:srcRect/>
          <a:stretch>
            <a:fillRect/>
          </a:stretch>
        </p:blipFill>
        <p:spPr bwMode="auto">
          <a:xfrm>
            <a:off x="2743200" y="381000"/>
            <a:ext cx="3843338" cy="5715000"/>
          </a:xfrm>
          <a:prstGeom prst="rect">
            <a:avLst/>
          </a:prstGeom>
          <a:noFill/>
        </p:spPr>
      </p:pic>
    </p:spTree>
    <p:extLst>
      <p:ext uri="{BB962C8B-B14F-4D97-AF65-F5344CB8AC3E}">
        <p14:creationId xmlns:p14="http://schemas.microsoft.com/office/powerpoint/2010/main" val="93237869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1300" y="457200"/>
            <a:ext cx="3581400" cy="5715000"/>
          </a:xfrm>
          <a:prstGeom prst="rect">
            <a:avLst/>
          </a:prstGeom>
        </p:spPr>
      </p:pic>
    </p:spTree>
    <p:extLst>
      <p:ext uri="{BB962C8B-B14F-4D97-AF65-F5344CB8AC3E}">
        <p14:creationId xmlns:p14="http://schemas.microsoft.com/office/powerpoint/2010/main" val="27180204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s://upload.wikimedia.org/wikipedia/commons/6/65/Jahangir_%26_Abbas_I.jpg"/>
          <p:cNvPicPr>
            <a:picLocks noChangeAspect="1" noChangeArrowheads="1"/>
          </p:cNvPicPr>
          <p:nvPr/>
        </p:nvPicPr>
        <p:blipFill>
          <a:blip r:embed="rId2" cstate="print"/>
          <a:srcRect/>
          <a:stretch>
            <a:fillRect/>
          </a:stretch>
        </p:blipFill>
        <p:spPr bwMode="auto">
          <a:xfrm>
            <a:off x="4267200" y="381000"/>
            <a:ext cx="3736203" cy="5924551"/>
          </a:xfrm>
          <a:prstGeom prst="rect">
            <a:avLst/>
          </a:prstGeom>
          <a:noFill/>
        </p:spPr>
      </p:pic>
      <p:sp>
        <p:nvSpPr>
          <p:cNvPr id="2" name="Rectangle 1"/>
          <p:cNvSpPr/>
          <p:nvPr/>
        </p:nvSpPr>
        <p:spPr>
          <a:xfrm>
            <a:off x="152400" y="97536"/>
            <a:ext cx="2362200" cy="2554545"/>
          </a:xfrm>
          <a:prstGeom prst="rect">
            <a:avLst/>
          </a:prstGeom>
        </p:spPr>
        <p:txBody>
          <a:bodyPr wrap="square">
            <a:spAutoFit/>
          </a:bodyPr>
          <a:lstStyle/>
          <a:p>
            <a:r>
              <a:rPr lang="hi-IN" sz="1600" dirty="0">
                <a:latin typeface="Ubuntu"/>
              </a:rPr>
              <a:t>"जहाँगीर का सपना" (1618) जहाँगीर की शाह अब्बास ई (1586-1629) के साथ एक काल्पनिक </a:t>
            </a:r>
            <a:r>
              <a:rPr lang="hi-IN" sz="1600" dirty="0" smtClean="0">
                <a:latin typeface="Ubuntu"/>
              </a:rPr>
              <a:t>मुलाक़ात</a:t>
            </a:r>
            <a:endParaRPr lang="en-IN" sz="1600" dirty="0" smtClean="0">
              <a:latin typeface="Ubuntu"/>
            </a:endParaRPr>
          </a:p>
          <a:p>
            <a:r>
              <a:rPr lang="en-US" sz="1600" dirty="0" smtClean="0">
                <a:solidFill>
                  <a:srgbClr val="FF0000"/>
                </a:solidFill>
                <a:latin typeface="Ubuntu"/>
              </a:rPr>
              <a:t>“Jahangir’s</a:t>
            </a:r>
            <a:r>
              <a:rPr lang="en-US" sz="1600" dirty="0">
                <a:solidFill>
                  <a:srgbClr val="FF0000"/>
                </a:solidFill>
                <a:latin typeface="Ubuntu"/>
              </a:rPr>
              <a:t> Dream” (1618). Jahangir has an imagined encounter with Shah Abbas </a:t>
            </a:r>
            <a:r>
              <a:rPr lang="en-US" sz="1600" dirty="0" smtClean="0">
                <a:solidFill>
                  <a:srgbClr val="FF0000"/>
                </a:solidFill>
                <a:latin typeface="Ubuntu"/>
              </a:rPr>
              <a:t>(1586-1629</a:t>
            </a:r>
            <a:r>
              <a:rPr lang="en-US" sz="1600" dirty="0">
                <a:solidFill>
                  <a:srgbClr val="FF0000"/>
                </a:solidFill>
                <a:latin typeface="Ubuntu"/>
              </a:rPr>
              <a:t>)</a:t>
            </a:r>
            <a:endParaRPr lang="en-IN" sz="1600" dirty="0">
              <a:solidFill>
                <a:srgbClr val="FF0000"/>
              </a:solidFill>
            </a:endParaRPr>
          </a:p>
        </p:txBody>
      </p:sp>
    </p:spTree>
    <p:extLst>
      <p:ext uri="{BB962C8B-B14F-4D97-AF65-F5344CB8AC3E}">
        <p14:creationId xmlns:p14="http://schemas.microsoft.com/office/powerpoint/2010/main" val="389692400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hi-IN" sz="2000" dirty="0" smtClean="0"/>
              <a:t>दरबार, आखेट , पशु - पक्षी , सूफ़ी संत , रनिवास , प्रकृति</a:t>
            </a:r>
            <a:r>
              <a:rPr lang="en-US" sz="2000" dirty="0" smtClean="0"/>
              <a:t>,</a:t>
            </a:r>
            <a:r>
              <a:rPr lang="hi-IN" sz="2000" dirty="0" smtClean="0"/>
              <a:t> व्यक्ति चित्रण</a:t>
            </a:r>
            <a:r>
              <a:rPr lang="en-IN" sz="2000" dirty="0"/>
              <a:t/>
            </a:r>
            <a:br>
              <a:rPr lang="en-IN" sz="2000" dirty="0"/>
            </a:br>
            <a:r>
              <a:rPr lang="en-IN" sz="2000" dirty="0" smtClean="0">
                <a:solidFill>
                  <a:srgbClr val="FF0000"/>
                </a:solidFill>
              </a:rPr>
              <a:t>Court, Hunting, </a:t>
            </a:r>
            <a:r>
              <a:rPr lang="en-IN" sz="2000" dirty="0">
                <a:solidFill>
                  <a:srgbClr val="FF0000"/>
                </a:solidFill>
              </a:rPr>
              <a:t>Animals - Birds, Sufi Saints, </a:t>
            </a:r>
            <a:r>
              <a:rPr lang="en-IN" sz="2000" dirty="0" err="1">
                <a:solidFill>
                  <a:srgbClr val="FF0000"/>
                </a:solidFill>
              </a:rPr>
              <a:t>Ranivas</a:t>
            </a:r>
            <a:r>
              <a:rPr lang="en-IN" sz="2000" dirty="0">
                <a:solidFill>
                  <a:srgbClr val="FF0000"/>
                </a:solidFill>
              </a:rPr>
              <a:t>, Nature, </a:t>
            </a:r>
            <a:r>
              <a:rPr lang="en-IN" sz="2000" dirty="0" smtClean="0">
                <a:solidFill>
                  <a:srgbClr val="FF0000"/>
                </a:solidFill>
              </a:rPr>
              <a:t>Portrait paintings</a:t>
            </a:r>
            <a:endParaRPr lang="en-US" sz="2000" dirty="0">
              <a:solidFill>
                <a:srgbClr val="FF0000"/>
              </a:solidFill>
            </a:endParaRPr>
          </a:p>
        </p:txBody>
      </p:sp>
      <p:pic>
        <p:nvPicPr>
          <p:cNvPr id="6146" name="Picture 2" descr="D:\INDIAN ART\7 Mughal paintings\Jehangeer\Jahangir_and_Prince_Khurram_with_Nur_Jahan.jpg"/>
          <p:cNvPicPr>
            <a:picLocks noChangeAspect="1" noChangeArrowheads="1"/>
          </p:cNvPicPr>
          <p:nvPr/>
        </p:nvPicPr>
        <p:blipFill>
          <a:blip r:embed="rId2" cstate="print"/>
          <a:srcRect/>
          <a:stretch>
            <a:fillRect/>
          </a:stretch>
        </p:blipFill>
        <p:spPr bwMode="auto">
          <a:xfrm>
            <a:off x="4953000" y="1371600"/>
            <a:ext cx="3492795" cy="5105400"/>
          </a:xfrm>
          <a:prstGeom prst="rect">
            <a:avLst/>
          </a:prstGeom>
          <a:noFill/>
        </p:spPr>
      </p:pic>
      <p:pic>
        <p:nvPicPr>
          <p:cNvPr id="6147" name="Picture 3" descr="D:\INDIAN ART\7 Mughal paintings\Jehangeer\jahangir-weighing-son-1605_034849faba.jpg"/>
          <p:cNvPicPr>
            <a:picLocks noChangeAspect="1" noChangeArrowheads="1"/>
          </p:cNvPicPr>
          <p:nvPr/>
        </p:nvPicPr>
        <p:blipFill>
          <a:blip r:embed="rId3" cstate="print"/>
          <a:srcRect/>
          <a:stretch>
            <a:fillRect/>
          </a:stretch>
        </p:blipFill>
        <p:spPr bwMode="auto">
          <a:xfrm>
            <a:off x="609600" y="1524000"/>
            <a:ext cx="3524250" cy="5077797"/>
          </a:xfrm>
          <a:prstGeom prst="rect">
            <a:avLst/>
          </a:prstGeom>
          <a:noFill/>
        </p:spPr>
      </p:pic>
    </p:spTree>
    <p:extLst>
      <p:ext uri="{BB962C8B-B14F-4D97-AF65-F5344CB8AC3E}">
        <p14:creationId xmlns:p14="http://schemas.microsoft.com/office/powerpoint/2010/main" val="305217520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INDIAN ART\7 Mughal paintings\Jehangeer\c1-02.jpg"/>
          <p:cNvPicPr>
            <a:picLocks noChangeAspect="1" noChangeArrowheads="1"/>
          </p:cNvPicPr>
          <p:nvPr/>
        </p:nvPicPr>
        <p:blipFill>
          <a:blip r:embed="rId2" cstate="print"/>
          <a:srcRect/>
          <a:stretch>
            <a:fillRect/>
          </a:stretch>
        </p:blipFill>
        <p:spPr bwMode="auto">
          <a:xfrm>
            <a:off x="762000" y="533400"/>
            <a:ext cx="7772400" cy="5653881"/>
          </a:xfrm>
          <a:prstGeom prst="rect">
            <a:avLst/>
          </a:prstGeom>
          <a:noFill/>
        </p:spPr>
      </p:pic>
    </p:spTree>
    <p:extLst>
      <p:ext uri="{BB962C8B-B14F-4D97-AF65-F5344CB8AC3E}">
        <p14:creationId xmlns:p14="http://schemas.microsoft.com/office/powerpoint/2010/main" val="125309965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hi-IN" sz="2800" dirty="0" smtClean="0"/>
              <a:t>अलंकृत हाशिये</a:t>
            </a:r>
            <a:r>
              <a:rPr lang="hi-IN" sz="2800" dirty="0" smtClean="0">
                <a:solidFill>
                  <a:srgbClr val="FF0000"/>
                </a:solidFill>
              </a:rPr>
              <a:t> </a:t>
            </a:r>
            <a:r>
              <a:rPr lang="en-IN" sz="2800" dirty="0">
                <a:solidFill>
                  <a:srgbClr val="FF0000"/>
                </a:solidFill>
              </a:rPr>
              <a:t>Ornate margins</a:t>
            </a:r>
            <a:endParaRPr lang="en-US" sz="2800" dirty="0">
              <a:solidFill>
                <a:srgbClr val="FF0000"/>
              </a:solidFill>
            </a:endParaRPr>
          </a:p>
        </p:txBody>
      </p:sp>
      <p:pic>
        <p:nvPicPr>
          <p:cNvPr id="5" name="Picture 2" descr="D:\INDIAN ART\7 Mughal paintings\Jehangeer\Jahangir_and_Prince_Khurram_with_Nur_Jahan.jpg"/>
          <p:cNvPicPr>
            <a:picLocks noGrp="1" noChangeAspect="1" noChangeArrowheads="1"/>
          </p:cNvPicPr>
          <p:nvPr>
            <p:ph sz="half" idx="1"/>
          </p:nvPr>
        </p:nvPicPr>
        <p:blipFill>
          <a:blip r:embed="rId2" cstate="print"/>
          <a:srcRect/>
          <a:stretch>
            <a:fillRect/>
          </a:stretch>
        </p:blipFill>
        <p:spPr bwMode="auto">
          <a:xfrm>
            <a:off x="928382" y="1600200"/>
            <a:ext cx="3096235" cy="4525963"/>
          </a:xfrm>
          <a:prstGeom prst="rect">
            <a:avLst/>
          </a:prstGeom>
          <a:noFill/>
        </p:spPr>
      </p:pic>
      <p:pic>
        <p:nvPicPr>
          <p:cNvPr id="6" name="Picture 2" descr="http://media.vam.ac.uk/media/thira/collection_images/2013GB/2013GB1047_jpg_l.jpg"/>
          <p:cNvPicPr>
            <a:picLocks noGrp="1" noChangeAspect="1" noChangeArrowheads="1"/>
          </p:cNvPicPr>
          <p:nvPr>
            <p:ph sz="half" idx="2"/>
          </p:nvPr>
        </p:nvPicPr>
        <p:blipFill>
          <a:blip r:embed="rId3" cstate="print"/>
          <a:srcRect/>
          <a:stretch>
            <a:fillRect/>
          </a:stretch>
        </p:blipFill>
        <p:spPr bwMode="auto">
          <a:xfrm>
            <a:off x="5029200" y="1447800"/>
            <a:ext cx="3390900" cy="4521200"/>
          </a:xfrm>
          <a:prstGeom prst="rect">
            <a:avLst/>
          </a:prstGeom>
          <a:noFill/>
        </p:spPr>
      </p:pic>
    </p:spTree>
    <p:extLst>
      <p:ext uri="{BB962C8B-B14F-4D97-AF65-F5344CB8AC3E}">
        <p14:creationId xmlns:p14="http://schemas.microsoft.com/office/powerpoint/2010/main" val="37285310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hi-IN" sz="2800" dirty="0" smtClean="0"/>
              <a:t>कोमल व महीन रेखांकन</a:t>
            </a:r>
            <a:r>
              <a:rPr lang="en-IN" sz="2800" dirty="0"/>
              <a:t>  </a:t>
            </a:r>
            <a:r>
              <a:rPr lang="en-IN" sz="2800" dirty="0">
                <a:solidFill>
                  <a:srgbClr val="FF0000"/>
                </a:solidFill>
              </a:rPr>
              <a:t>Soft and fine </a:t>
            </a:r>
            <a:r>
              <a:rPr lang="en-IN" sz="2800" dirty="0" smtClean="0">
                <a:solidFill>
                  <a:srgbClr val="FF0000"/>
                </a:solidFill>
              </a:rPr>
              <a:t>lines</a:t>
            </a:r>
            <a:r>
              <a:rPr lang="hi-IN" sz="2800" dirty="0" smtClean="0">
                <a:solidFill>
                  <a:srgbClr val="FF0000"/>
                </a:solidFill>
              </a:rPr>
              <a:t> </a:t>
            </a:r>
            <a:endParaRPr lang="en-US" sz="2800" dirty="0">
              <a:solidFill>
                <a:srgbClr val="FF0000"/>
              </a:solidFill>
            </a:endParaRPr>
          </a:p>
        </p:txBody>
      </p:sp>
      <p:pic>
        <p:nvPicPr>
          <p:cNvPr id="3" name="Picture 2" descr="D:\INDIAN ART\7 Mughal paintings\Jehangeer\Nurjahan.jpg"/>
          <p:cNvPicPr>
            <a:picLocks noChangeAspect="1" noChangeArrowheads="1"/>
          </p:cNvPicPr>
          <p:nvPr/>
        </p:nvPicPr>
        <p:blipFill>
          <a:blip r:embed="rId2" cstate="print"/>
          <a:srcRect/>
          <a:stretch>
            <a:fillRect/>
          </a:stretch>
        </p:blipFill>
        <p:spPr bwMode="auto">
          <a:xfrm>
            <a:off x="533400" y="1600200"/>
            <a:ext cx="3294918" cy="4495800"/>
          </a:xfrm>
          <a:prstGeom prst="rect">
            <a:avLst/>
          </a:prstGeom>
          <a:ln>
            <a:noFill/>
          </a:ln>
          <a:effectLst>
            <a:outerShdw blurRad="292100" dist="139700" dir="2700000" algn="tl" rotWithShape="0">
              <a:srgbClr val="333333">
                <a:alpha val="65000"/>
              </a:srgbClr>
            </a:outerShdw>
          </a:effectLst>
        </p:spPr>
      </p:pic>
      <p:pic>
        <p:nvPicPr>
          <p:cNvPr id="11266" name="Picture 2" descr="D:\INDIAN ART\7 Mughal paintings\Jehangeer\Govardhan._Jahangir_Visiting_the_Ascetic_Jadrup._ca._1616-20,_Musee_Guimet,_Paris.jpg"/>
          <p:cNvPicPr>
            <a:picLocks noChangeAspect="1" noChangeArrowheads="1"/>
          </p:cNvPicPr>
          <p:nvPr/>
        </p:nvPicPr>
        <p:blipFill>
          <a:blip r:embed="rId3" cstate="print"/>
          <a:srcRect/>
          <a:stretch>
            <a:fillRect/>
          </a:stretch>
        </p:blipFill>
        <p:spPr bwMode="auto">
          <a:xfrm>
            <a:off x="5105400" y="1524000"/>
            <a:ext cx="3277799" cy="457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01185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NDIAN ART\7 Mughal paintings\Humayu\Painting_of_Humayun,_c._1700.jpg"/>
          <p:cNvPicPr>
            <a:picLocks noChangeAspect="1" noChangeArrowheads="1"/>
          </p:cNvPicPr>
          <p:nvPr/>
        </p:nvPicPr>
        <p:blipFill>
          <a:blip r:embed="rId2" cstate="print"/>
          <a:srcRect/>
          <a:stretch>
            <a:fillRect/>
          </a:stretch>
        </p:blipFill>
        <p:spPr bwMode="auto">
          <a:xfrm>
            <a:off x="2286000" y="577850"/>
            <a:ext cx="4572000" cy="5702300"/>
          </a:xfrm>
          <a:prstGeom prst="rect">
            <a:avLst/>
          </a:prstGeom>
          <a:noFill/>
        </p:spPr>
      </p:pic>
    </p:spTree>
    <p:extLst>
      <p:ext uri="{BB962C8B-B14F-4D97-AF65-F5344CB8AC3E}">
        <p14:creationId xmlns:p14="http://schemas.microsoft.com/office/powerpoint/2010/main" val="4149774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04800"/>
            <a:ext cx="7772400" cy="1470025"/>
          </a:xfrm>
        </p:spPr>
        <p:txBody>
          <a:bodyPr/>
          <a:lstStyle/>
          <a:p>
            <a:r>
              <a:rPr lang="en-US" dirty="0" smtClean="0"/>
              <a:t>“</a:t>
            </a:r>
            <a:r>
              <a:rPr lang="hi-IN" dirty="0" smtClean="0"/>
              <a:t>हम्ज़ानामा</a:t>
            </a:r>
            <a:r>
              <a:rPr lang="en-US" dirty="0" smtClean="0"/>
              <a:t>”</a:t>
            </a:r>
            <a:r>
              <a:rPr lang="hi-IN" dirty="0" smtClean="0"/>
              <a:t> </a:t>
            </a:r>
            <a:r>
              <a:rPr lang="en-US" dirty="0" smtClean="0"/>
              <a:t/>
            </a:r>
            <a:br>
              <a:rPr lang="en-US" dirty="0" smtClean="0"/>
            </a:br>
            <a:r>
              <a:rPr lang="hi-IN" dirty="0" smtClean="0"/>
              <a:t>दास्तान  - ए - अमीर हम्ज़ा</a:t>
            </a:r>
            <a:endParaRPr lang="en-US" dirty="0"/>
          </a:p>
        </p:txBody>
      </p:sp>
      <p:sp>
        <p:nvSpPr>
          <p:cNvPr id="3" name="Subtitle 2"/>
          <p:cNvSpPr>
            <a:spLocks noGrp="1"/>
          </p:cNvSpPr>
          <p:nvPr>
            <p:ph type="subTitle" idx="1"/>
          </p:nvPr>
        </p:nvSpPr>
        <p:spPr>
          <a:xfrm>
            <a:off x="914400" y="2286000"/>
            <a:ext cx="7239000" cy="1752600"/>
          </a:xfrm>
        </p:spPr>
        <p:txBody>
          <a:bodyPr>
            <a:noAutofit/>
          </a:bodyPr>
          <a:lstStyle/>
          <a:p>
            <a:pPr algn="just"/>
            <a:r>
              <a:rPr lang="hi-IN" sz="2400" dirty="0" smtClean="0">
                <a:solidFill>
                  <a:schemeClr val="tx1"/>
                </a:solidFill>
              </a:rPr>
              <a:t>हम्ज़ा नामा मोहम्मद साहब के चाचा अमीर हम्ज़ा के युध्दों , साहसिक  कारनामों से प्रेरित सचित्र कहानियों का संग्रह है</a:t>
            </a:r>
            <a:r>
              <a:rPr lang="en-IN" sz="2400" dirty="0" smtClean="0">
                <a:solidFill>
                  <a:schemeClr val="tx1"/>
                </a:solidFill>
              </a:rPr>
              <a:t>. </a:t>
            </a:r>
            <a:r>
              <a:rPr lang="hi-IN" sz="2400" dirty="0">
                <a:solidFill>
                  <a:schemeClr val="tx1"/>
                </a:solidFill>
              </a:rPr>
              <a:t>हम्ज़ानामा में हमजा के शानदार कारनामों को बताया है क्योंकि वह और उसके साथी इस्लाम के दुश्मनों के खिलाफ लड़ते हैं। </a:t>
            </a:r>
            <a:endParaRPr lang="en-IN" sz="2400" dirty="0" smtClean="0">
              <a:solidFill>
                <a:schemeClr val="tx1"/>
              </a:solidFill>
            </a:endParaRPr>
          </a:p>
          <a:p>
            <a:pPr algn="just"/>
            <a:r>
              <a:rPr lang="en-US" sz="2400" dirty="0" smtClean="0">
                <a:solidFill>
                  <a:srgbClr val="FF0000"/>
                </a:solidFill>
              </a:rPr>
              <a:t> </a:t>
            </a:r>
            <a:endParaRPr lang="en-US" sz="2400" dirty="0">
              <a:solidFill>
                <a:srgbClr val="FF0000"/>
              </a:solidFill>
            </a:endParaRPr>
          </a:p>
        </p:txBody>
      </p:sp>
    </p:spTree>
    <p:extLst>
      <p:ext uri="{BB962C8B-B14F-4D97-AF65-F5344CB8AC3E}">
        <p14:creationId xmlns:p14="http://schemas.microsoft.com/office/powerpoint/2010/main" val="30947371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98849" y="457200"/>
            <a:ext cx="4774902" cy="5867400"/>
          </a:xfrm>
          <a:prstGeom prst="rect">
            <a:avLst/>
          </a:prstGeom>
        </p:spPr>
      </p:pic>
      <p:sp>
        <p:nvSpPr>
          <p:cNvPr id="4" name="Rectangle 3"/>
          <p:cNvSpPr/>
          <p:nvPr/>
        </p:nvSpPr>
        <p:spPr>
          <a:xfrm>
            <a:off x="7239000" y="950976"/>
            <a:ext cx="1600200" cy="369332"/>
          </a:xfrm>
          <a:prstGeom prst="rect">
            <a:avLst/>
          </a:prstGeom>
        </p:spPr>
        <p:txBody>
          <a:bodyPr wrap="square">
            <a:spAutoFit/>
          </a:bodyPr>
          <a:lstStyle/>
          <a:p>
            <a:pPr algn="just"/>
            <a:r>
              <a:rPr lang="en-US" dirty="0" smtClean="0">
                <a:solidFill>
                  <a:srgbClr val="FF0000"/>
                </a:solidFill>
              </a:rPr>
              <a:t> </a:t>
            </a:r>
            <a:endParaRPr lang="en-IN" dirty="0">
              <a:solidFill>
                <a:srgbClr val="FF0000"/>
              </a:solidFill>
            </a:endParaRPr>
          </a:p>
        </p:txBody>
      </p:sp>
      <p:sp>
        <p:nvSpPr>
          <p:cNvPr id="5" name="Rectangle 4"/>
          <p:cNvSpPr/>
          <p:nvPr/>
        </p:nvSpPr>
        <p:spPr>
          <a:xfrm>
            <a:off x="304800" y="1215783"/>
            <a:ext cx="1600200" cy="2031325"/>
          </a:xfrm>
          <a:prstGeom prst="rect">
            <a:avLst/>
          </a:prstGeom>
        </p:spPr>
        <p:txBody>
          <a:bodyPr wrap="square">
            <a:spAutoFit/>
          </a:bodyPr>
          <a:lstStyle/>
          <a:p>
            <a:pPr algn="just"/>
            <a:r>
              <a:rPr lang="hi-IN" dirty="0"/>
              <a:t>उमर, मजमहिल सर्जन के रूप में , एंटाली के जादूगर का ईलाज करते हुए.</a:t>
            </a:r>
            <a:endParaRPr lang="en-IN" dirty="0"/>
          </a:p>
        </p:txBody>
      </p:sp>
    </p:spTree>
    <p:extLst>
      <p:ext uri="{BB962C8B-B14F-4D97-AF65-F5344CB8AC3E}">
        <p14:creationId xmlns:p14="http://schemas.microsoft.com/office/powerpoint/2010/main" val="1745858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559" t="5475" r="8703" b="5764"/>
          <a:stretch/>
        </p:blipFill>
        <p:spPr>
          <a:xfrm>
            <a:off x="2133600" y="103791"/>
            <a:ext cx="4800599" cy="6373209"/>
          </a:xfrm>
          <a:prstGeom prst="rect">
            <a:avLst/>
          </a:prstGeom>
        </p:spPr>
      </p:pic>
      <p:sp>
        <p:nvSpPr>
          <p:cNvPr id="3" name="Rectangle 2"/>
          <p:cNvSpPr/>
          <p:nvPr/>
        </p:nvSpPr>
        <p:spPr>
          <a:xfrm>
            <a:off x="7315200" y="457200"/>
            <a:ext cx="1516303" cy="369332"/>
          </a:xfrm>
          <a:prstGeom prst="rect">
            <a:avLst/>
          </a:prstGeom>
        </p:spPr>
        <p:txBody>
          <a:bodyPr wrap="square">
            <a:spAutoFit/>
          </a:bodyPr>
          <a:lstStyle/>
          <a:p>
            <a:pPr algn="just"/>
            <a:r>
              <a:rPr lang="en-US" dirty="0" smtClean="0">
                <a:solidFill>
                  <a:srgbClr val="FF0000"/>
                </a:solidFill>
              </a:rPr>
              <a:t> </a:t>
            </a:r>
            <a:endParaRPr lang="en-IN" dirty="0">
              <a:solidFill>
                <a:srgbClr val="FF0000"/>
              </a:solidFill>
            </a:endParaRPr>
          </a:p>
        </p:txBody>
      </p:sp>
      <p:sp>
        <p:nvSpPr>
          <p:cNvPr id="4" name="Rectangle 3"/>
          <p:cNvSpPr/>
          <p:nvPr/>
        </p:nvSpPr>
        <p:spPr>
          <a:xfrm>
            <a:off x="152400" y="533400"/>
            <a:ext cx="1600200" cy="3139321"/>
          </a:xfrm>
          <a:prstGeom prst="rect">
            <a:avLst/>
          </a:prstGeom>
        </p:spPr>
        <p:txBody>
          <a:bodyPr wrap="square">
            <a:spAutoFit/>
          </a:bodyPr>
          <a:lstStyle/>
          <a:p>
            <a:r>
              <a:rPr lang="hi-IN" dirty="0"/>
              <a:t>पेंटिंग में उमर नामक एक समर्पित जासूस को हमजा को दिखाया गया है, जो कि फुराद के महल के लिए एक छिपे हुए मार्ग का पता लगाता  है।</a:t>
            </a:r>
            <a:endParaRPr lang="en-IN" dirty="0"/>
          </a:p>
        </p:txBody>
      </p:sp>
    </p:spTree>
    <p:extLst>
      <p:ext uri="{BB962C8B-B14F-4D97-AF65-F5344CB8AC3E}">
        <p14:creationId xmlns:p14="http://schemas.microsoft.com/office/powerpoint/2010/main" val="1036817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i-IN" sz="2700" dirty="0"/>
              <a:t>हमजा बर्न्स जरथुस्त्र के कवच को जलता हुआ और उसकी राख के  कलश को तोड़ता हुआ</a:t>
            </a:r>
            <a:r>
              <a:rPr lang="hi-IN" dirty="0"/>
              <a:t> </a:t>
            </a:r>
            <a:endParaRPr lang="en-US" dirty="0"/>
          </a:p>
        </p:txBody>
      </p:sp>
      <p:pic>
        <p:nvPicPr>
          <p:cNvPr id="15362" name="Picture 2" descr="D:\INDIAN ART\7 Mughal paintings\Akbar\hamzanama\हमजा बर्न्स जरथुस्त्र के कवच को जलता हुआ और उसकी राख के  कलश को तोड़ता हुआ.jpg"/>
          <p:cNvPicPr>
            <a:picLocks noGrp="1" noChangeAspect="1" noChangeArrowheads="1"/>
          </p:cNvPicPr>
          <p:nvPr>
            <p:ph idx="1"/>
          </p:nvPr>
        </p:nvPicPr>
        <p:blipFill>
          <a:blip r:embed="rId2" cstate="print"/>
          <a:srcRect/>
          <a:stretch>
            <a:fillRect/>
          </a:stretch>
        </p:blipFill>
        <p:spPr bwMode="auto">
          <a:xfrm>
            <a:off x="2590800" y="1371600"/>
            <a:ext cx="4131401" cy="5284467"/>
          </a:xfrm>
          <a:prstGeom prst="rect">
            <a:avLst/>
          </a:prstGeom>
          <a:noFill/>
        </p:spPr>
      </p:pic>
    </p:spTree>
    <p:extLst>
      <p:ext uri="{BB962C8B-B14F-4D97-AF65-F5344CB8AC3E}">
        <p14:creationId xmlns:p14="http://schemas.microsoft.com/office/powerpoint/2010/main" val="2074785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hi-IN" sz="6000" dirty="0"/>
              <a:t>अकबर</a:t>
            </a:r>
            <a:endParaRPr lang="en-US" sz="6000" dirty="0"/>
          </a:p>
        </p:txBody>
      </p:sp>
      <p:sp>
        <p:nvSpPr>
          <p:cNvPr id="3" name="Subtitle 2"/>
          <p:cNvSpPr>
            <a:spLocks noGrp="1"/>
          </p:cNvSpPr>
          <p:nvPr>
            <p:ph type="subTitle" idx="1"/>
          </p:nvPr>
        </p:nvSpPr>
        <p:spPr/>
        <p:txBody>
          <a:bodyPr/>
          <a:lstStyle/>
          <a:p>
            <a:r>
              <a:rPr lang="en-US" dirty="0" smtClean="0"/>
              <a:t>1556 - 1605</a:t>
            </a:r>
            <a:endParaRPr lang="en-US" dirty="0"/>
          </a:p>
        </p:txBody>
      </p:sp>
    </p:spTree>
    <p:extLst>
      <p:ext uri="{BB962C8B-B14F-4D97-AF65-F5344CB8AC3E}">
        <p14:creationId xmlns:p14="http://schemas.microsoft.com/office/powerpoint/2010/main" val="3086171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472" y="152400"/>
            <a:ext cx="8763000" cy="4062651"/>
          </a:xfrm>
          <a:prstGeom prst="rect">
            <a:avLst/>
          </a:prstGeom>
        </p:spPr>
        <p:txBody>
          <a:bodyPr wrap="square">
            <a:spAutoFit/>
          </a:bodyPr>
          <a:lstStyle/>
          <a:p>
            <a:r>
              <a:rPr lang="hi-IN" sz="2000" dirty="0" smtClean="0"/>
              <a:t>अकबर </a:t>
            </a:r>
            <a:r>
              <a:rPr lang="hi-IN" sz="2000" dirty="0"/>
              <a:t>का जन्म 15 अक्तूबर 1542 ई. मे हुआ, और 13 वर्ष की आयु मे शासन संभाल लिया. </a:t>
            </a:r>
            <a:endParaRPr lang="en-IN" sz="2000" dirty="0" smtClean="0"/>
          </a:p>
          <a:p>
            <a:r>
              <a:rPr lang="en-US" sz="2000" dirty="0" smtClean="0">
                <a:solidFill>
                  <a:srgbClr val="FF0000"/>
                </a:solidFill>
              </a:rPr>
              <a:t> </a:t>
            </a:r>
          </a:p>
          <a:p>
            <a:endParaRPr lang="en-US" sz="2000" dirty="0" smtClean="0">
              <a:solidFill>
                <a:srgbClr val="FF0000"/>
              </a:solidFill>
            </a:endParaRPr>
          </a:p>
          <a:p>
            <a:r>
              <a:rPr lang="hi-IN" sz="2000" dirty="0"/>
              <a:t>चित्रकला जो मुस्लिम धर्म मे निषेध थी,की उन्नति के लिए सतत प्रयास किया</a:t>
            </a:r>
            <a:r>
              <a:rPr lang="hi-IN" sz="2000" dirty="0" smtClean="0"/>
              <a:t>.</a:t>
            </a:r>
            <a:r>
              <a:rPr lang="en-IN" sz="2000" dirty="0" smtClean="0"/>
              <a:t> </a:t>
            </a:r>
            <a:r>
              <a:rPr lang="hi-IN" sz="2000" dirty="0"/>
              <a:t>अकबर ने सभी धर्मों के उच्च-आदर्शों व मानवतावादी सिद्धांतों को ले कर 'दीन-ए-इलाही" मत को प्रतिष्ठित किया. इसमें सभी को अपनी-अपनी आस्थाओं एवं परंपराओं के अनुसार धर्माचरण की पूरी स्वतंत्रता थी. इस प्रकार उसने विभिन्न धर्म,संस्कृति एवं भाषाओं वाले इस देश को </a:t>
            </a:r>
            <a:r>
              <a:rPr lang="hi-IN" sz="2000" dirty="0" smtClean="0"/>
              <a:t>संगठित</a:t>
            </a:r>
            <a:r>
              <a:rPr lang="en-IN" sz="2000" dirty="0" smtClean="0"/>
              <a:t> </a:t>
            </a:r>
            <a:r>
              <a:rPr lang="hi-IN" sz="2000" dirty="0" smtClean="0"/>
              <a:t>व </a:t>
            </a:r>
            <a:r>
              <a:rPr lang="hi-IN" sz="2000" dirty="0"/>
              <a:t>एकीकृत कर अपनी सल्तनत को समृद्ध किया</a:t>
            </a:r>
            <a:r>
              <a:rPr lang="hi-IN" sz="2000" dirty="0" smtClean="0"/>
              <a:t>.</a:t>
            </a:r>
            <a:endParaRPr lang="en-IN" sz="2000" dirty="0" smtClean="0"/>
          </a:p>
          <a:p>
            <a:r>
              <a:rPr lang="en-US" sz="2000" dirty="0" smtClean="0">
                <a:solidFill>
                  <a:srgbClr val="FF0000"/>
                </a:solidFill>
              </a:rPr>
              <a:t> </a:t>
            </a:r>
          </a:p>
          <a:p>
            <a:endParaRPr lang="en-US" sz="2000" dirty="0" smtClean="0">
              <a:solidFill>
                <a:srgbClr val="FF0000"/>
              </a:solidFill>
            </a:endParaRPr>
          </a:p>
          <a:p>
            <a:r>
              <a:rPr lang="hi-IN" dirty="0"/>
              <a:t>इस प्रकार अकबर के शासन काल में शिक्षा,संस्कृति व कला के क्षेत्र में अभूतपूर्व विकास </a:t>
            </a:r>
            <a:r>
              <a:rPr lang="en-IN" dirty="0" smtClean="0"/>
              <a:t> </a:t>
            </a:r>
            <a:endParaRPr lang="en-IN" dirty="0">
              <a:solidFill>
                <a:srgbClr val="FF0000"/>
              </a:solidFill>
            </a:endParaRPr>
          </a:p>
        </p:txBody>
      </p:sp>
    </p:spTree>
    <p:extLst>
      <p:ext uri="{BB962C8B-B14F-4D97-AF65-F5344CB8AC3E}">
        <p14:creationId xmlns:p14="http://schemas.microsoft.com/office/powerpoint/2010/main" val="28419935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33400"/>
            <a:ext cx="8610600" cy="3831818"/>
          </a:xfrm>
          <a:prstGeom prst="rect">
            <a:avLst/>
          </a:prstGeom>
        </p:spPr>
        <p:txBody>
          <a:bodyPr wrap="square">
            <a:spAutoFit/>
          </a:bodyPr>
          <a:lstStyle/>
          <a:p>
            <a:pPr>
              <a:lnSpc>
                <a:spcPct val="150000"/>
              </a:lnSpc>
            </a:pPr>
            <a:r>
              <a:rPr lang="hi-IN" dirty="0"/>
              <a:t>इस प्रकार अकबर के शासन काल में शिक्षा,संस्कृति व कला के क्षेत्र में अभूतपूर्व विकास हुआ.</a:t>
            </a:r>
            <a:endParaRPr lang="en-IN" dirty="0"/>
          </a:p>
          <a:p>
            <a:pPr>
              <a:lnSpc>
                <a:spcPct val="150000"/>
              </a:lnSpc>
            </a:pPr>
            <a:r>
              <a:rPr lang="en-US" dirty="0" smtClean="0">
                <a:solidFill>
                  <a:srgbClr val="FF0000"/>
                </a:solidFill>
              </a:rPr>
              <a:t> </a:t>
            </a:r>
          </a:p>
          <a:p>
            <a:pPr>
              <a:lnSpc>
                <a:spcPct val="150000"/>
              </a:lnSpc>
            </a:pPr>
            <a:endParaRPr lang="en-US" dirty="0" smtClean="0">
              <a:solidFill>
                <a:srgbClr val="FF0000"/>
              </a:solidFill>
            </a:endParaRPr>
          </a:p>
          <a:p>
            <a:pPr>
              <a:lnSpc>
                <a:spcPct val="150000"/>
              </a:lnSpc>
            </a:pPr>
            <a:r>
              <a:rPr lang="en-IN" dirty="0" err="1" smtClean="0"/>
              <a:t>अकबर</a:t>
            </a:r>
            <a:r>
              <a:rPr lang="en-IN" dirty="0" smtClean="0"/>
              <a:t> </a:t>
            </a:r>
            <a:r>
              <a:rPr lang="en-IN" dirty="0" err="1"/>
              <a:t>ने</a:t>
            </a:r>
            <a:r>
              <a:rPr lang="en-IN" dirty="0"/>
              <a:t> </a:t>
            </a:r>
            <a:r>
              <a:rPr lang="en-IN" dirty="0" err="1"/>
              <a:t>अपने</a:t>
            </a:r>
            <a:r>
              <a:rPr lang="en-IN" dirty="0"/>
              <a:t> </a:t>
            </a:r>
            <a:r>
              <a:rPr lang="en-IN" dirty="0" err="1"/>
              <a:t>शासनकाल</a:t>
            </a:r>
            <a:r>
              <a:rPr lang="en-IN" dirty="0"/>
              <a:t> </a:t>
            </a:r>
            <a:r>
              <a:rPr lang="en-IN" dirty="0" err="1"/>
              <a:t>में</a:t>
            </a:r>
            <a:r>
              <a:rPr lang="en-IN" dirty="0"/>
              <a:t> </a:t>
            </a:r>
            <a:r>
              <a:rPr lang="en-IN" dirty="0" err="1"/>
              <a:t>चित्रशाला</a:t>
            </a:r>
            <a:r>
              <a:rPr lang="en-IN" dirty="0"/>
              <a:t> </a:t>
            </a:r>
            <a:r>
              <a:rPr lang="en-IN" dirty="0" err="1"/>
              <a:t>की</a:t>
            </a:r>
            <a:r>
              <a:rPr lang="en-IN" dirty="0"/>
              <a:t> </a:t>
            </a:r>
            <a:r>
              <a:rPr lang="en-IN" dirty="0" err="1"/>
              <a:t>स्थापना</a:t>
            </a:r>
            <a:r>
              <a:rPr lang="en-IN" dirty="0"/>
              <a:t> </a:t>
            </a:r>
            <a:r>
              <a:rPr lang="en-IN" dirty="0" err="1"/>
              <a:t>की</a:t>
            </a:r>
            <a:r>
              <a:rPr lang="en-IN" dirty="0"/>
              <a:t> </a:t>
            </a:r>
            <a:r>
              <a:rPr lang="en-IN" dirty="0" err="1"/>
              <a:t>जिसमें</a:t>
            </a:r>
            <a:r>
              <a:rPr lang="en-IN" dirty="0"/>
              <a:t> </a:t>
            </a:r>
            <a:r>
              <a:rPr lang="en-IN" dirty="0" err="1"/>
              <a:t>हिंदू-मुस्लिम</a:t>
            </a:r>
            <a:r>
              <a:rPr lang="en-IN" dirty="0"/>
              <a:t> </a:t>
            </a:r>
            <a:r>
              <a:rPr lang="en-IN" dirty="0" err="1"/>
              <a:t>चित्रकार</a:t>
            </a:r>
            <a:r>
              <a:rPr lang="en-IN" dirty="0"/>
              <a:t> </a:t>
            </a:r>
            <a:r>
              <a:rPr lang="en-IN" dirty="0" err="1"/>
              <a:t>साथ</a:t>
            </a:r>
            <a:r>
              <a:rPr lang="en-IN" dirty="0"/>
              <a:t> </a:t>
            </a:r>
            <a:r>
              <a:rPr lang="en-IN" dirty="0" err="1"/>
              <a:t>काम</a:t>
            </a:r>
            <a:r>
              <a:rPr lang="en-IN" dirty="0"/>
              <a:t> </a:t>
            </a:r>
            <a:r>
              <a:rPr lang="en-IN" dirty="0" err="1"/>
              <a:t>करते</a:t>
            </a:r>
            <a:r>
              <a:rPr lang="en-IN" dirty="0"/>
              <a:t> </a:t>
            </a:r>
            <a:r>
              <a:rPr lang="en-IN" dirty="0" err="1"/>
              <a:t>थे</a:t>
            </a:r>
            <a:r>
              <a:rPr lang="en-IN" dirty="0"/>
              <a:t>, </a:t>
            </a:r>
            <a:r>
              <a:rPr lang="en-IN" dirty="0" err="1"/>
              <a:t>जिसका</a:t>
            </a:r>
            <a:r>
              <a:rPr lang="en-IN" dirty="0"/>
              <a:t> </a:t>
            </a:r>
            <a:r>
              <a:rPr lang="en-IN" dirty="0" err="1"/>
              <a:t>प्रति</a:t>
            </a:r>
            <a:r>
              <a:rPr lang="en-IN" dirty="0"/>
              <a:t> </a:t>
            </a:r>
            <a:r>
              <a:rPr lang="en-IN" dirty="0" err="1"/>
              <a:t>साप्ताह</a:t>
            </a:r>
            <a:r>
              <a:rPr lang="en-IN" dirty="0"/>
              <a:t>  '</a:t>
            </a:r>
            <a:r>
              <a:rPr lang="en-IN" dirty="0" err="1"/>
              <a:t>दरोगा</a:t>
            </a:r>
            <a:r>
              <a:rPr lang="en-IN" dirty="0"/>
              <a:t>' </a:t>
            </a:r>
            <a:r>
              <a:rPr lang="en-IN" dirty="0" err="1"/>
              <a:t>निरीक्षण</a:t>
            </a:r>
            <a:r>
              <a:rPr lang="en-IN" dirty="0"/>
              <a:t> </a:t>
            </a:r>
            <a:r>
              <a:rPr lang="en-IN" dirty="0" err="1"/>
              <a:t>करते</a:t>
            </a:r>
            <a:r>
              <a:rPr lang="en-IN" dirty="0"/>
              <a:t> </a:t>
            </a:r>
            <a:r>
              <a:rPr lang="en-IN" dirty="0" err="1" smtClean="0"/>
              <a:t>थे</a:t>
            </a:r>
            <a:r>
              <a:rPr lang="en-IN" dirty="0" smtClean="0"/>
              <a:t>. </a:t>
            </a:r>
            <a:r>
              <a:rPr lang="hi-IN" dirty="0"/>
              <a:t>अबुल फ़ज़ल ने 'आईने-अकबरी' में अकबर के कला प्रेम का  कई बार उल्लेख किया है</a:t>
            </a:r>
            <a:r>
              <a:rPr lang="hi-IN" dirty="0" smtClean="0"/>
              <a:t>.</a:t>
            </a:r>
            <a:endParaRPr lang="en-IN" dirty="0" smtClean="0"/>
          </a:p>
          <a:p>
            <a:pPr>
              <a:lnSpc>
                <a:spcPct val="150000"/>
              </a:lnSpc>
            </a:pPr>
            <a:endParaRPr lang="en-IN" dirty="0" smtClean="0"/>
          </a:p>
          <a:p>
            <a:pPr>
              <a:lnSpc>
                <a:spcPct val="150000"/>
              </a:lnSpc>
            </a:pPr>
            <a:r>
              <a:rPr lang="en-US" dirty="0" smtClean="0">
                <a:solidFill>
                  <a:srgbClr val="FF0000"/>
                </a:solidFill>
              </a:rPr>
              <a:t> </a:t>
            </a:r>
            <a:endParaRPr lang="en-IN" dirty="0">
              <a:solidFill>
                <a:srgbClr val="FF0000"/>
              </a:solidFill>
            </a:endParaRPr>
          </a:p>
        </p:txBody>
      </p:sp>
    </p:spTree>
    <p:extLst>
      <p:ext uri="{BB962C8B-B14F-4D97-AF65-F5344CB8AC3E}">
        <p14:creationId xmlns:p14="http://schemas.microsoft.com/office/powerpoint/2010/main" val="16167500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0"/>
            <a:ext cx="8229600" cy="1143000"/>
          </a:xfrm>
        </p:spPr>
        <p:txBody>
          <a:bodyPr/>
          <a:lstStyle/>
          <a:p>
            <a:r>
              <a:rPr lang="en-US" dirty="0">
                <a:solidFill>
                  <a:srgbClr val="FF0000"/>
                </a:solidFill>
              </a:rPr>
              <a:t>1</a:t>
            </a:r>
            <a:r>
              <a:rPr lang="en-US" dirty="0" smtClean="0">
                <a:solidFill>
                  <a:srgbClr val="FF0000"/>
                </a:solidFill>
              </a:rPr>
              <a:t>. </a:t>
            </a:r>
            <a:r>
              <a:rPr lang="hi-IN" dirty="0" smtClean="0">
                <a:solidFill>
                  <a:srgbClr val="FF0000"/>
                </a:solidFill>
              </a:rPr>
              <a:t>अभारतीय कथाओं के चित्र </a:t>
            </a:r>
            <a:endParaRPr lang="en-US" dirty="0">
              <a:solidFill>
                <a:srgbClr val="FF0000"/>
              </a:solidFill>
            </a:endParaRPr>
          </a:p>
        </p:txBody>
      </p:sp>
    </p:spTree>
    <p:extLst>
      <p:ext uri="{BB962C8B-B14F-4D97-AF65-F5344CB8AC3E}">
        <p14:creationId xmlns:p14="http://schemas.microsoft.com/office/powerpoint/2010/main" val="26663556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33400"/>
            <a:ext cx="8915400" cy="4154984"/>
          </a:xfrm>
          <a:prstGeom prst="rect">
            <a:avLst/>
          </a:prstGeom>
        </p:spPr>
        <p:txBody>
          <a:bodyPr wrap="square">
            <a:spAutoFit/>
          </a:bodyPr>
          <a:lstStyle/>
          <a:p>
            <a:r>
              <a:rPr lang="hi-IN" sz="2400" dirty="0"/>
              <a:t> मुगल शासकों ने ईरानी कलाकारों को अपने दरबार  में नियुक्त किया तथा श्रेष्ठ हिंदू कलाकारों को उनके साथ मिलकर काम करने के लिए आमंत्रित किया</a:t>
            </a:r>
            <a:r>
              <a:rPr lang="hi-IN" sz="2400" dirty="0" smtClean="0"/>
              <a:t>.</a:t>
            </a:r>
            <a:r>
              <a:rPr lang="hi-IN" sz="2400" dirty="0">
                <a:solidFill>
                  <a:srgbClr val="FF0000"/>
                </a:solidFill>
              </a:rPr>
              <a:t> </a:t>
            </a:r>
            <a:r>
              <a:rPr lang="hi-IN" sz="2400" dirty="0"/>
              <a:t>इस प्रकार फ़ारसी और हिंदू शैली के सम्यक संयोग से भारत में मुगल शैली का प्रादुर्भाव हुआ.</a:t>
            </a:r>
            <a:endParaRPr lang="en-US" sz="2400" dirty="0"/>
          </a:p>
          <a:p>
            <a:endParaRPr lang="en-IN" sz="2400" dirty="0" smtClean="0"/>
          </a:p>
          <a:p>
            <a:r>
              <a:rPr lang="en-IN" sz="2400" dirty="0" smtClean="0">
                <a:solidFill>
                  <a:srgbClr val="FF0000"/>
                </a:solidFill>
              </a:rPr>
              <a:t> </a:t>
            </a:r>
            <a:endParaRPr lang="en-US" sz="2400" dirty="0" smtClean="0">
              <a:solidFill>
                <a:srgbClr val="FF0000"/>
              </a:solidFill>
            </a:endParaRPr>
          </a:p>
          <a:p>
            <a:endParaRPr lang="en-US" sz="2400" dirty="0"/>
          </a:p>
          <a:p>
            <a:r>
              <a:rPr lang="hi-IN" sz="2400" dirty="0" smtClean="0"/>
              <a:t>मुगल </a:t>
            </a:r>
            <a:r>
              <a:rPr lang="hi-IN" sz="2400" dirty="0"/>
              <a:t>चित्रशैली ने भारतीय चित्रकला में नये प्रगतिशील तत्वों का समावेश किया और अंकन, अलंकरण और रंगाभरण की दृष्टि से भी उसे नया आलोक प्रदान किया</a:t>
            </a:r>
            <a:r>
              <a:rPr lang="hi-IN" sz="2400" dirty="0" smtClean="0"/>
              <a:t>.</a:t>
            </a:r>
            <a:endParaRPr lang="en-IN" sz="2400" dirty="0" smtClean="0"/>
          </a:p>
          <a:p>
            <a:r>
              <a:rPr lang="en-US" sz="2400" dirty="0" smtClean="0">
                <a:solidFill>
                  <a:srgbClr val="FF0000"/>
                </a:solidFill>
              </a:rPr>
              <a:t> </a:t>
            </a:r>
            <a:endParaRPr lang="en-IN" sz="2400" dirty="0">
              <a:solidFill>
                <a:srgbClr val="FF0000"/>
              </a:solidFill>
            </a:endParaRPr>
          </a:p>
        </p:txBody>
      </p:sp>
    </p:spTree>
    <p:extLst>
      <p:ext uri="{BB962C8B-B14F-4D97-AF65-F5344CB8AC3E}">
        <p14:creationId xmlns:p14="http://schemas.microsoft.com/office/powerpoint/2010/main" val="26710557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36"/>
            <a:ext cx="7772400" cy="1470025"/>
          </a:xfrm>
        </p:spPr>
        <p:txBody>
          <a:bodyPr>
            <a:normAutofit/>
          </a:bodyPr>
          <a:lstStyle/>
          <a:p>
            <a:r>
              <a:rPr lang="en-US" sz="3200" dirty="0" smtClean="0"/>
              <a:t>A. “</a:t>
            </a:r>
            <a:r>
              <a:rPr lang="hi-IN" sz="3200" dirty="0" smtClean="0"/>
              <a:t>हम्ज़ानामा</a:t>
            </a:r>
            <a:r>
              <a:rPr lang="en-US" sz="3200" dirty="0" smtClean="0"/>
              <a:t>”</a:t>
            </a:r>
            <a:r>
              <a:rPr lang="hi-IN" sz="3200" dirty="0" smtClean="0"/>
              <a:t> </a:t>
            </a:r>
            <a:r>
              <a:rPr lang="en-US" sz="3200" dirty="0" smtClean="0"/>
              <a:t/>
            </a:r>
            <a:br>
              <a:rPr lang="en-US" sz="3200" dirty="0" smtClean="0"/>
            </a:br>
            <a:r>
              <a:rPr lang="hi-IN" sz="3200" dirty="0" smtClean="0"/>
              <a:t>दास्तान  - ए - अमीर हम्ज़ा</a:t>
            </a:r>
            <a:endParaRPr lang="en-US" sz="3200" dirty="0"/>
          </a:p>
        </p:txBody>
      </p:sp>
      <p:sp>
        <p:nvSpPr>
          <p:cNvPr id="3" name="Subtitle 2"/>
          <p:cNvSpPr>
            <a:spLocks noGrp="1"/>
          </p:cNvSpPr>
          <p:nvPr>
            <p:ph type="subTitle" idx="1"/>
          </p:nvPr>
        </p:nvSpPr>
        <p:spPr>
          <a:xfrm>
            <a:off x="457200" y="1447800"/>
            <a:ext cx="8382000" cy="3581400"/>
          </a:xfrm>
        </p:spPr>
        <p:txBody>
          <a:bodyPr>
            <a:noAutofit/>
          </a:bodyPr>
          <a:lstStyle/>
          <a:p>
            <a:pPr algn="l">
              <a:lnSpc>
                <a:spcPct val="150000"/>
              </a:lnSpc>
            </a:pPr>
            <a:r>
              <a:rPr lang="hi-IN" sz="2000" dirty="0" smtClean="0">
                <a:solidFill>
                  <a:schemeClr val="tx1"/>
                </a:solidFill>
              </a:rPr>
              <a:t>हम्ज़ा नामा मोहम्मद साहब के चाचा अमीर हम्ज़ा के युध्दों , साहसिक  कारनामों से प्रेरित सचित्र कहानियों का संग्रह </a:t>
            </a:r>
            <a:r>
              <a:rPr lang="hi-IN" sz="2000" dirty="0">
                <a:solidFill>
                  <a:schemeClr val="tx1"/>
                </a:solidFill>
              </a:rPr>
              <a:t>है. जो पहले तो मोहम्मद साहब के विरोधी थे,बाद में उनके अनुयायी हो गये. इसमें 360 कहानियाँ है</a:t>
            </a:r>
            <a:r>
              <a:rPr lang="hi-IN" sz="2000" dirty="0" smtClean="0">
                <a:solidFill>
                  <a:schemeClr val="tx1"/>
                </a:solidFill>
              </a:rPr>
              <a:t>.</a:t>
            </a:r>
            <a:r>
              <a:rPr lang="en-US" sz="2000" dirty="0">
                <a:solidFill>
                  <a:schemeClr val="tx1"/>
                </a:solidFill>
              </a:rPr>
              <a:t> </a:t>
            </a:r>
            <a:r>
              <a:rPr lang="hi-IN" sz="2000" dirty="0" smtClean="0">
                <a:solidFill>
                  <a:schemeClr val="tx1"/>
                </a:solidFill>
              </a:rPr>
              <a:t>हमज़ानामा </a:t>
            </a:r>
            <a:r>
              <a:rPr lang="hi-IN" sz="2000" dirty="0">
                <a:solidFill>
                  <a:schemeClr val="tx1"/>
                </a:solidFill>
              </a:rPr>
              <a:t>के चित्र कपड़े पर काग़ज़ चिपका कर किये गये है एवं आकार मे </a:t>
            </a:r>
            <a:r>
              <a:rPr lang="hi-IN" sz="2000" dirty="0" smtClean="0">
                <a:solidFill>
                  <a:schemeClr val="tx1"/>
                </a:solidFill>
              </a:rPr>
              <a:t>67</a:t>
            </a:r>
            <a:r>
              <a:rPr lang="en-US" sz="2000" dirty="0" smtClean="0">
                <a:solidFill>
                  <a:schemeClr val="tx1"/>
                </a:solidFill>
              </a:rPr>
              <a:t>.</a:t>
            </a:r>
            <a:r>
              <a:rPr lang="hi-IN" sz="2000" dirty="0" smtClean="0">
                <a:solidFill>
                  <a:schemeClr val="tx1"/>
                </a:solidFill>
              </a:rPr>
              <a:t>5 </a:t>
            </a:r>
            <a:r>
              <a:rPr lang="en-US" sz="2000" dirty="0">
                <a:solidFill>
                  <a:schemeClr val="tx1"/>
                </a:solidFill>
              </a:rPr>
              <a:t>x 50 </a:t>
            </a:r>
            <a:r>
              <a:rPr lang="hi-IN" sz="2000" dirty="0" smtClean="0">
                <a:solidFill>
                  <a:schemeClr val="tx1"/>
                </a:solidFill>
              </a:rPr>
              <a:t>से</a:t>
            </a:r>
            <a:r>
              <a:rPr lang="en-US" sz="2000" dirty="0" smtClean="0">
                <a:solidFill>
                  <a:schemeClr val="tx1"/>
                </a:solidFill>
              </a:rPr>
              <a:t>.</a:t>
            </a:r>
            <a:r>
              <a:rPr lang="hi-IN" sz="2000" dirty="0" smtClean="0">
                <a:solidFill>
                  <a:schemeClr val="tx1"/>
                </a:solidFill>
              </a:rPr>
              <a:t>मे</a:t>
            </a:r>
            <a:r>
              <a:rPr lang="en-US" sz="2000" dirty="0" smtClean="0">
                <a:solidFill>
                  <a:schemeClr val="tx1"/>
                </a:solidFill>
              </a:rPr>
              <a:t>.</a:t>
            </a:r>
            <a:r>
              <a:rPr lang="hi-IN" sz="2000" dirty="0" smtClean="0">
                <a:solidFill>
                  <a:schemeClr val="tx1"/>
                </a:solidFill>
              </a:rPr>
              <a:t> </a:t>
            </a:r>
            <a:r>
              <a:rPr lang="hi-IN" sz="2000" dirty="0">
                <a:solidFill>
                  <a:schemeClr val="tx1"/>
                </a:solidFill>
              </a:rPr>
              <a:t>है </a:t>
            </a:r>
            <a:endParaRPr lang="en-IN" sz="2000" dirty="0" smtClean="0">
              <a:solidFill>
                <a:schemeClr val="tx1"/>
              </a:solidFill>
            </a:endParaRPr>
          </a:p>
          <a:p>
            <a:pPr algn="l">
              <a:lnSpc>
                <a:spcPct val="150000"/>
              </a:lnSpc>
            </a:pPr>
            <a:r>
              <a:rPr lang="en-US" sz="2000" dirty="0" smtClean="0">
                <a:solidFill>
                  <a:srgbClr val="FF0000"/>
                </a:solidFill>
              </a:rPr>
              <a:t> </a:t>
            </a:r>
          </a:p>
          <a:p>
            <a:endParaRPr lang="en-US" sz="2000" dirty="0">
              <a:solidFill>
                <a:schemeClr val="tx1"/>
              </a:solidFill>
            </a:endParaRPr>
          </a:p>
        </p:txBody>
      </p:sp>
    </p:spTree>
    <p:extLst>
      <p:ext uri="{BB962C8B-B14F-4D97-AF65-F5344CB8AC3E}">
        <p14:creationId xmlns:p14="http://schemas.microsoft.com/office/powerpoint/2010/main" val="22205162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24100" y="533400"/>
            <a:ext cx="4495800" cy="5715000"/>
          </a:xfrm>
          <a:prstGeom prst="rect">
            <a:avLst/>
          </a:prstGeom>
        </p:spPr>
      </p:pic>
      <p:sp>
        <p:nvSpPr>
          <p:cNvPr id="3" name="Rectangle 2"/>
          <p:cNvSpPr/>
          <p:nvPr/>
        </p:nvSpPr>
        <p:spPr>
          <a:xfrm>
            <a:off x="304800" y="1038999"/>
            <a:ext cx="1600200" cy="3416320"/>
          </a:xfrm>
          <a:prstGeom prst="rect">
            <a:avLst/>
          </a:prstGeom>
        </p:spPr>
        <p:txBody>
          <a:bodyPr wrap="square">
            <a:spAutoFit/>
          </a:bodyPr>
          <a:lstStyle/>
          <a:p>
            <a:r>
              <a:rPr lang="hi-IN" dirty="0" smtClean="0"/>
              <a:t>यह </a:t>
            </a:r>
            <a:r>
              <a:rPr lang="hi-IN" dirty="0"/>
              <a:t>चित्रण सुंदर युवती की आड़ में चुड़ैल अनकारूत को दिखाता है, जो सुंदर राजा मलिक इराज को लुभाना चाहती है, जिसे उसने पकड़ कर एक पेड़ से बांध दिया है। </a:t>
            </a:r>
            <a:endParaRPr lang="en-IN" dirty="0"/>
          </a:p>
        </p:txBody>
      </p:sp>
      <p:sp>
        <p:nvSpPr>
          <p:cNvPr id="4" name="Rectangle 3"/>
          <p:cNvSpPr/>
          <p:nvPr/>
        </p:nvSpPr>
        <p:spPr>
          <a:xfrm>
            <a:off x="7086600" y="762000"/>
            <a:ext cx="1676400" cy="369332"/>
          </a:xfrm>
          <a:prstGeom prst="rect">
            <a:avLst/>
          </a:prstGeom>
        </p:spPr>
        <p:txBody>
          <a:bodyPr wrap="square">
            <a:spAutoFit/>
          </a:bodyPr>
          <a:lstStyle/>
          <a:p>
            <a:r>
              <a:rPr lang="en-IN" dirty="0" smtClean="0">
                <a:solidFill>
                  <a:srgbClr val="FF0000"/>
                </a:solidFill>
              </a:rPr>
              <a:t> </a:t>
            </a:r>
            <a:endParaRPr lang="en-IN" dirty="0">
              <a:solidFill>
                <a:srgbClr val="FF0000"/>
              </a:solidFill>
            </a:endParaRPr>
          </a:p>
        </p:txBody>
      </p:sp>
    </p:spTree>
    <p:extLst>
      <p:ext uri="{BB962C8B-B14F-4D97-AF65-F5344CB8AC3E}">
        <p14:creationId xmlns:p14="http://schemas.microsoft.com/office/powerpoint/2010/main" val="17434905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i-IN" sz="2700" dirty="0"/>
              <a:t>हमजा बर्न्स जरथुस्त्र के कवच को जलता हुआ और उसकी राख के  कलश को तोड़ता हुआ</a:t>
            </a:r>
            <a:r>
              <a:rPr lang="hi-IN" dirty="0"/>
              <a:t> </a:t>
            </a:r>
            <a:endParaRPr lang="en-US" dirty="0"/>
          </a:p>
        </p:txBody>
      </p:sp>
      <p:pic>
        <p:nvPicPr>
          <p:cNvPr id="15362" name="Picture 2" descr="D:\INDIAN ART\7 Mughal paintings\Akbar\hamzanama\हमजा बर्न्स जरथुस्त्र के कवच को जलता हुआ और उसकी राख के  कलश को तोड़ता हुआ.jpg"/>
          <p:cNvPicPr>
            <a:picLocks noGrp="1" noChangeAspect="1" noChangeArrowheads="1"/>
          </p:cNvPicPr>
          <p:nvPr>
            <p:ph idx="1"/>
          </p:nvPr>
        </p:nvPicPr>
        <p:blipFill>
          <a:blip r:embed="rId2" cstate="print"/>
          <a:srcRect/>
          <a:stretch>
            <a:fillRect/>
          </a:stretch>
        </p:blipFill>
        <p:spPr bwMode="auto">
          <a:xfrm>
            <a:off x="2590800" y="1371600"/>
            <a:ext cx="4131401" cy="5284467"/>
          </a:xfrm>
          <a:prstGeom prst="rect">
            <a:avLst/>
          </a:prstGeom>
          <a:noFill/>
        </p:spPr>
      </p:pic>
    </p:spTree>
    <p:extLst>
      <p:ext uri="{BB962C8B-B14F-4D97-AF65-F5344CB8AC3E}">
        <p14:creationId xmlns:p14="http://schemas.microsoft.com/office/powerpoint/2010/main" val="17982346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i-IN" sz="2700" dirty="0"/>
              <a:t>असद इब्न करिबा मलिक इरज के शिविर पर रात को हमला करते हुए</a:t>
            </a:r>
            <a:r>
              <a:rPr lang="hi-IN" dirty="0"/>
              <a:t> </a:t>
            </a:r>
            <a:endParaRPr lang="en-US" dirty="0"/>
          </a:p>
        </p:txBody>
      </p:sp>
      <p:pic>
        <p:nvPicPr>
          <p:cNvPr id="16386" name="Picture 2" descr="D:\INDIAN ART\7 Mughal paintings\Akbar\hamzanama\असद इब्न करिबा मलिक इरज के शिविर पर रात को हमला करते हुए.jpg"/>
          <p:cNvPicPr>
            <a:picLocks noGrp="1" noChangeAspect="1" noChangeArrowheads="1"/>
          </p:cNvPicPr>
          <p:nvPr>
            <p:ph idx="1"/>
          </p:nvPr>
        </p:nvPicPr>
        <p:blipFill>
          <a:blip r:embed="rId2" cstate="print"/>
          <a:srcRect/>
          <a:stretch>
            <a:fillRect/>
          </a:stretch>
        </p:blipFill>
        <p:spPr bwMode="auto">
          <a:xfrm>
            <a:off x="2514600" y="1219200"/>
            <a:ext cx="4133088" cy="5438274"/>
          </a:xfrm>
          <a:prstGeom prst="rect">
            <a:avLst/>
          </a:prstGeom>
          <a:noFill/>
        </p:spPr>
      </p:pic>
    </p:spTree>
    <p:extLst>
      <p:ext uri="{BB962C8B-B14F-4D97-AF65-F5344CB8AC3E}">
        <p14:creationId xmlns:p14="http://schemas.microsoft.com/office/powerpoint/2010/main" val="19196879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NDIAN ART\7 Mughal paintings\Akbar\hamzanama\big_174922_6780__14_ Global Lab_home.jpg"/>
          <p:cNvPicPr>
            <a:picLocks noChangeAspect="1" noChangeArrowheads="1"/>
          </p:cNvPicPr>
          <p:nvPr/>
        </p:nvPicPr>
        <p:blipFill>
          <a:blip r:embed="rId2" cstate="print"/>
          <a:srcRect/>
          <a:stretch>
            <a:fillRect/>
          </a:stretch>
        </p:blipFill>
        <p:spPr bwMode="auto">
          <a:xfrm>
            <a:off x="1981200" y="273096"/>
            <a:ext cx="5293313" cy="6584904"/>
          </a:xfrm>
          <a:prstGeom prst="rect">
            <a:avLst/>
          </a:prstGeom>
          <a:noFill/>
        </p:spPr>
      </p:pic>
    </p:spTree>
    <p:extLst>
      <p:ext uri="{BB962C8B-B14F-4D97-AF65-F5344CB8AC3E}">
        <p14:creationId xmlns:p14="http://schemas.microsoft.com/office/powerpoint/2010/main" val="39756932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1470025"/>
          </a:xfrm>
        </p:spPr>
        <p:txBody>
          <a:bodyPr>
            <a:normAutofit/>
          </a:bodyPr>
          <a:lstStyle/>
          <a:p>
            <a:r>
              <a:rPr lang="en-US" dirty="0" smtClean="0"/>
              <a:t>B.</a:t>
            </a:r>
            <a:r>
              <a:rPr lang="hi-IN" dirty="0" smtClean="0"/>
              <a:t>तूतीनामा </a:t>
            </a:r>
            <a:endParaRPr lang="en-US" dirty="0"/>
          </a:p>
        </p:txBody>
      </p:sp>
      <p:sp>
        <p:nvSpPr>
          <p:cNvPr id="3" name="Subtitle 2"/>
          <p:cNvSpPr>
            <a:spLocks noGrp="1"/>
          </p:cNvSpPr>
          <p:nvPr>
            <p:ph type="subTitle" idx="1"/>
          </p:nvPr>
        </p:nvSpPr>
        <p:spPr>
          <a:xfrm>
            <a:off x="1295400" y="2209800"/>
            <a:ext cx="6400800" cy="1752600"/>
          </a:xfrm>
        </p:spPr>
        <p:txBody>
          <a:bodyPr>
            <a:noAutofit/>
          </a:bodyPr>
          <a:lstStyle/>
          <a:p>
            <a:pPr algn="l"/>
            <a:r>
              <a:rPr lang="hi-IN" sz="2400" dirty="0">
                <a:solidFill>
                  <a:schemeClr val="bg2">
                    <a:lumMod val="25000"/>
                  </a:schemeClr>
                </a:solidFill>
              </a:rPr>
              <a:t>तूतीनामा का  शाब्दिक अर्थ "एक तोता के किस्से" है. यह 14 वीं सदी की 52 कहानियों की एक फारसी श्रृंखला है. 250 लघु चित्रों से युक्त इस सचित्र संस्करण को 16 वीं सदी के बाद के हिस्से में मुगल सम्राट अकबर द्वारा बनवाया गया था</a:t>
            </a:r>
            <a:r>
              <a:rPr lang="hi-IN" sz="2400" dirty="0" smtClean="0">
                <a:solidFill>
                  <a:schemeClr val="bg2">
                    <a:lumMod val="25000"/>
                  </a:schemeClr>
                </a:solidFill>
              </a:rPr>
              <a:t>.</a:t>
            </a:r>
            <a:endParaRPr lang="en-IN" sz="2400" dirty="0" smtClean="0">
              <a:solidFill>
                <a:schemeClr val="bg2">
                  <a:lumMod val="25000"/>
                </a:schemeClr>
              </a:solidFill>
            </a:endParaRPr>
          </a:p>
          <a:p>
            <a:pPr algn="l"/>
            <a:r>
              <a:rPr lang="en-US" sz="2400" dirty="0" smtClean="0">
                <a:solidFill>
                  <a:srgbClr val="FF0000"/>
                </a:solidFill>
              </a:rPr>
              <a:t> </a:t>
            </a:r>
            <a:endParaRPr lang="en-US" sz="2400" dirty="0">
              <a:solidFill>
                <a:srgbClr val="FF0000"/>
              </a:solidFill>
            </a:endParaRPr>
          </a:p>
        </p:txBody>
      </p:sp>
    </p:spTree>
    <p:extLst>
      <p:ext uri="{BB962C8B-B14F-4D97-AF65-F5344CB8AC3E}">
        <p14:creationId xmlns:p14="http://schemas.microsoft.com/office/powerpoint/2010/main" val="14002523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NDIAN ART\7 Mughal paintings\Akbar\tutinama\Mughal19.jpg"/>
          <p:cNvPicPr>
            <a:picLocks noChangeAspect="1" noChangeArrowheads="1"/>
          </p:cNvPicPr>
          <p:nvPr/>
        </p:nvPicPr>
        <p:blipFill>
          <a:blip r:embed="rId2" cstate="print"/>
          <a:srcRect/>
          <a:stretch>
            <a:fillRect/>
          </a:stretch>
        </p:blipFill>
        <p:spPr bwMode="auto">
          <a:xfrm>
            <a:off x="2819400" y="304800"/>
            <a:ext cx="3736603" cy="6096000"/>
          </a:xfrm>
          <a:prstGeom prst="rect">
            <a:avLst/>
          </a:prstGeom>
          <a:noFill/>
        </p:spPr>
      </p:pic>
    </p:spTree>
    <p:extLst>
      <p:ext uri="{BB962C8B-B14F-4D97-AF65-F5344CB8AC3E}">
        <p14:creationId xmlns:p14="http://schemas.microsoft.com/office/powerpoint/2010/main" val="18880204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457200"/>
            <a:ext cx="7772400" cy="1470025"/>
          </a:xfrm>
        </p:spPr>
        <p:txBody>
          <a:bodyPr/>
          <a:lstStyle/>
          <a:p>
            <a:r>
              <a:rPr lang="hi-IN" dirty="0" smtClean="0"/>
              <a:t>अकबरकालीन चित्रित ग्रंथ </a:t>
            </a:r>
            <a:endParaRPr lang="en-US" dirty="0"/>
          </a:p>
        </p:txBody>
      </p:sp>
      <p:sp>
        <p:nvSpPr>
          <p:cNvPr id="3" name="Subtitle 2"/>
          <p:cNvSpPr>
            <a:spLocks noGrp="1"/>
          </p:cNvSpPr>
          <p:nvPr>
            <p:ph type="subTitle" idx="1"/>
          </p:nvPr>
        </p:nvSpPr>
        <p:spPr/>
        <p:txBody>
          <a:bodyPr>
            <a:normAutofit/>
          </a:bodyPr>
          <a:lstStyle/>
          <a:p>
            <a:r>
              <a:rPr lang="en-IN" sz="4800" dirty="0">
                <a:solidFill>
                  <a:srgbClr val="FF0000"/>
                </a:solidFill>
              </a:rPr>
              <a:t>2</a:t>
            </a:r>
            <a:r>
              <a:rPr lang="en-US" sz="4800" dirty="0" smtClean="0">
                <a:solidFill>
                  <a:srgbClr val="FF0000"/>
                </a:solidFill>
              </a:rPr>
              <a:t>.</a:t>
            </a:r>
            <a:r>
              <a:rPr lang="hi-IN" sz="4800" dirty="0" smtClean="0">
                <a:solidFill>
                  <a:srgbClr val="FF0000"/>
                </a:solidFill>
              </a:rPr>
              <a:t> एतिहासिक चित्र </a:t>
            </a:r>
            <a:endParaRPr lang="en-US" sz="4800" dirty="0">
              <a:solidFill>
                <a:srgbClr val="FF0000"/>
              </a:solidFill>
            </a:endParaRPr>
          </a:p>
        </p:txBody>
      </p:sp>
    </p:spTree>
    <p:extLst>
      <p:ext uri="{BB962C8B-B14F-4D97-AF65-F5344CB8AC3E}">
        <p14:creationId xmlns:p14="http://schemas.microsoft.com/office/powerpoint/2010/main" val="38496632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hi-IN" dirty="0" smtClean="0"/>
              <a:t>अकबरनामा</a:t>
            </a:r>
            <a:endParaRPr lang="en-US" dirty="0"/>
          </a:p>
        </p:txBody>
      </p:sp>
      <p:sp>
        <p:nvSpPr>
          <p:cNvPr id="3" name="Rectangle 2"/>
          <p:cNvSpPr/>
          <p:nvPr/>
        </p:nvSpPr>
        <p:spPr>
          <a:xfrm>
            <a:off x="457200" y="1447800"/>
            <a:ext cx="8305800" cy="4062651"/>
          </a:xfrm>
          <a:prstGeom prst="rect">
            <a:avLst/>
          </a:prstGeom>
        </p:spPr>
        <p:txBody>
          <a:bodyPr wrap="square">
            <a:spAutoFit/>
          </a:bodyPr>
          <a:lstStyle/>
          <a:p>
            <a:r>
              <a:rPr lang="en-US" dirty="0" smtClean="0"/>
              <a:t> </a:t>
            </a:r>
          </a:p>
          <a:p>
            <a:pPr>
              <a:buFont typeface="Arial" pitchFamily="34" charset="0"/>
              <a:buChar char="•"/>
            </a:pPr>
            <a:r>
              <a:rPr lang="hi-IN" sz="2400" b="1" dirty="0"/>
              <a:t>अकबरनामा</a:t>
            </a:r>
            <a:r>
              <a:rPr lang="hi-IN" sz="2400" dirty="0"/>
              <a:t>  </a:t>
            </a:r>
            <a:r>
              <a:rPr lang="en-IN" sz="2400" dirty="0" smtClean="0"/>
              <a:t>(</a:t>
            </a:r>
            <a:r>
              <a:rPr lang="hi-IN" sz="2400" dirty="0" smtClean="0"/>
              <a:t>अकबर </a:t>
            </a:r>
            <a:r>
              <a:rPr lang="hi-IN" sz="2400" dirty="0"/>
              <a:t>की </a:t>
            </a:r>
            <a:r>
              <a:rPr lang="hi-IN" sz="2400" dirty="0" smtClean="0"/>
              <a:t>कहानी</a:t>
            </a:r>
            <a:r>
              <a:rPr lang="en-IN" sz="2400" dirty="0"/>
              <a:t>)</a:t>
            </a:r>
            <a:r>
              <a:rPr lang="hi-IN" sz="2400" dirty="0" smtClean="0"/>
              <a:t> </a:t>
            </a:r>
            <a:r>
              <a:rPr lang="hi-IN" sz="2400" dirty="0"/>
              <a:t>मुग़ल बादशाह अकबर के दरबारी विद्वान </a:t>
            </a:r>
            <a:r>
              <a:rPr lang="hi-IN" sz="2400" dirty="0" smtClean="0"/>
              <a:t>अबुल </a:t>
            </a:r>
            <a:r>
              <a:rPr lang="hi-IN" sz="2400" dirty="0"/>
              <a:t>फ़ज़ल द्वारा लिखा </a:t>
            </a:r>
            <a:r>
              <a:rPr lang="hi-IN" sz="2400" dirty="0" smtClean="0"/>
              <a:t>गया</a:t>
            </a:r>
            <a:r>
              <a:rPr lang="hi-IN" sz="2400" dirty="0"/>
              <a:t> प्रसिद्ध </a:t>
            </a:r>
            <a:r>
              <a:rPr lang="hi-IN" sz="2400" dirty="0" smtClean="0"/>
              <a:t>ग्रंथ</a:t>
            </a:r>
            <a:r>
              <a:rPr lang="hi-IN" sz="2400" dirty="0"/>
              <a:t> </a:t>
            </a:r>
            <a:r>
              <a:rPr lang="hi-IN" sz="2400" dirty="0" smtClean="0"/>
              <a:t>है</a:t>
            </a:r>
            <a:r>
              <a:rPr lang="en-IN" sz="2400" dirty="0" smtClean="0"/>
              <a:t>.</a:t>
            </a:r>
            <a:r>
              <a:rPr lang="hi-IN" sz="2400" dirty="0"/>
              <a:t> अबुल फजल ने 1590 </a:t>
            </a:r>
            <a:r>
              <a:rPr lang="en-US" sz="2400" dirty="0"/>
              <a:t>-</a:t>
            </a:r>
            <a:r>
              <a:rPr lang="hi-IN" sz="2400" dirty="0"/>
              <a:t>1596 के बीच यह ग्रंथ  लिखा </a:t>
            </a:r>
            <a:r>
              <a:rPr lang="hi-IN" sz="2400" dirty="0" smtClean="0"/>
              <a:t>था</a:t>
            </a:r>
            <a:r>
              <a:rPr lang="en-IN" sz="2400" dirty="0" smtClean="0"/>
              <a:t>.</a:t>
            </a:r>
          </a:p>
          <a:p>
            <a:endParaRPr lang="en-IN" sz="2400" dirty="0" smtClean="0">
              <a:solidFill>
                <a:srgbClr val="FF0000"/>
              </a:solidFill>
            </a:endParaRPr>
          </a:p>
          <a:p>
            <a:pPr>
              <a:buFont typeface="Arial" pitchFamily="34" charset="0"/>
              <a:buChar char="•"/>
            </a:pPr>
            <a:endParaRPr lang="en-US" sz="2400" dirty="0">
              <a:solidFill>
                <a:srgbClr val="FF0000"/>
              </a:solidFill>
            </a:endParaRPr>
          </a:p>
          <a:p>
            <a:pPr>
              <a:buFont typeface="Arial" pitchFamily="34" charset="0"/>
              <a:buChar char="•"/>
            </a:pPr>
            <a:r>
              <a:rPr lang="hi-IN" sz="2400" dirty="0" smtClean="0"/>
              <a:t>इसमें </a:t>
            </a:r>
            <a:r>
              <a:rPr lang="hi-IN" sz="2400" dirty="0"/>
              <a:t>प्रमुख रूप से मुगल दरबारी जीवन की विविध झाँकियाँ प्रस्तुत की गयी हैं</a:t>
            </a:r>
            <a:r>
              <a:rPr lang="hi-IN" sz="2400" dirty="0" smtClean="0"/>
              <a:t>.</a:t>
            </a:r>
            <a:r>
              <a:rPr lang="en-US" sz="2400" dirty="0"/>
              <a:t> </a:t>
            </a:r>
            <a:endParaRPr lang="en-US" sz="2400" dirty="0" smtClean="0"/>
          </a:p>
          <a:p>
            <a:endParaRPr lang="hi-IN" sz="2400" dirty="0">
              <a:solidFill>
                <a:srgbClr val="FF0000"/>
              </a:solidFill>
            </a:endParaRPr>
          </a:p>
          <a:p>
            <a:pPr>
              <a:buFont typeface="Arial" pitchFamily="34" charset="0"/>
              <a:buChar char="•"/>
            </a:pPr>
            <a:endParaRPr lang="en-US" sz="2400" dirty="0"/>
          </a:p>
          <a:p>
            <a:endParaRPr lang="en-US" sz="2400" dirty="0"/>
          </a:p>
        </p:txBody>
      </p:sp>
    </p:spTree>
    <p:extLst>
      <p:ext uri="{BB962C8B-B14F-4D97-AF65-F5344CB8AC3E}">
        <p14:creationId xmlns:p14="http://schemas.microsoft.com/office/powerpoint/2010/main" val="42289605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762" y="389930"/>
            <a:ext cx="2209800" cy="1143000"/>
          </a:xfrm>
        </p:spPr>
        <p:txBody>
          <a:bodyPr>
            <a:normAutofit fontScale="90000"/>
          </a:bodyPr>
          <a:lstStyle/>
          <a:p>
            <a:r>
              <a:rPr lang="hi-IN" sz="2400" dirty="0"/>
              <a:t>अबुल फ़ज़ल अकबर को अकबरनामा प्रस्तुत करते हुए </a:t>
            </a:r>
            <a:endParaRPr lang="en-US" sz="2400" dirty="0"/>
          </a:p>
        </p:txBody>
      </p:sp>
      <p:pic>
        <p:nvPicPr>
          <p:cNvPr id="4" name="Picture 2" descr="D:\INDIAN ART\7 Mughal paintings\Akbar\Akabar naama\339px-AbulFazlPresentingAkbarnama.jpg"/>
          <p:cNvPicPr>
            <a:picLocks noGrp="1" noChangeAspect="1" noChangeArrowheads="1"/>
          </p:cNvPicPr>
          <p:nvPr>
            <p:ph idx="1"/>
          </p:nvPr>
        </p:nvPicPr>
        <p:blipFill>
          <a:blip r:embed="rId2" cstate="print"/>
          <a:srcRect/>
          <a:stretch>
            <a:fillRect/>
          </a:stretch>
        </p:blipFill>
        <p:spPr bwMode="auto">
          <a:xfrm>
            <a:off x="2895600" y="152400"/>
            <a:ext cx="3722515" cy="6577541"/>
          </a:xfrm>
          <a:prstGeom prst="rect">
            <a:avLst/>
          </a:prstGeom>
          <a:noFill/>
        </p:spPr>
      </p:pic>
      <p:sp>
        <p:nvSpPr>
          <p:cNvPr id="3" name="Rectangle 2"/>
          <p:cNvSpPr/>
          <p:nvPr/>
        </p:nvSpPr>
        <p:spPr>
          <a:xfrm>
            <a:off x="7086600" y="158496"/>
            <a:ext cx="1828800" cy="369332"/>
          </a:xfrm>
          <a:prstGeom prst="rect">
            <a:avLst/>
          </a:prstGeom>
        </p:spPr>
        <p:txBody>
          <a:bodyPr wrap="square">
            <a:spAutoFit/>
          </a:bodyPr>
          <a:lstStyle/>
          <a:p>
            <a:r>
              <a:rPr lang="en-IN" dirty="0" smtClean="0">
                <a:solidFill>
                  <a:srgbClr val="FF0000"/>
                </a:solidFill>
              </a:rPr>
              <a:t> </a:t>
            </a:r>
            <a:endParaRPr lang="en-IN" dirty="0">
              <a:solidFill>
                <a:srgbClr val="FF0000"/>
              </a:solidFill>
            </a:endParaRPr>
          </a:p>
        </p:txBody>
      </p:sp>
    </p:spTree>
    <p:extLst>
      <p:ext uri="{BB962C8B-B14F-4D97-AF65-F5344CB8AC3E}">
        <p14:creationId xmlns:p14="http://schemas.microsoft.com/office/powerpoint/2010/main" val="3693048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hi-IN" sz="6000" dirty="0" smtClean="0"/>
              <a:t>बाबर </a:t>
            </a:r>
            <a:endParaRPr lang="en-US" sz="6000" dirty="0"/>
          </a:p>
        </p:txBody>
      </p:sp>
      <p:sp>
        <p:nvSpPr>
          <p:cNvPr id="3" name="Subtitle 2"/>
          <p:cNvSpPr>
            <a:spLocks noGrp="1"/>
          </p:cNvSpPr>
          <p:nvPr>
            <p:ph type="subTitle" idx="1"/>
          </p:nvPr>
        </p:nvSpPr>
        <p:spPr/>
        <p:txBody>
          <a:bodyPr/>
          <a:lstStyle/>
          <a:p>
            <a:r>
              <a:rPr lang="en-US" dirty="0" smtClean="0"/>
              <a:t>1526 – 1530 </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INDIAN ART\7 Mughal paintings\Akbar\Akabar naama\akbar1.jpg"/>
          <p:cNvPicPr>
            <a:picLocks noChangeAspect="1" noChangeArrowheads="1"/>
          </p:cNvPicPr>
          <p:nvPr/>
        </p:nvPicPr>
        <p:blipFill>
          <a:blip r:embed="rId2" cstate="print"/>
          <a:srcRect/>
          <a:stretch>
            <a:fillRect/>
          </a:stretch>
        </p:blipFill>
        <p:spPr bwMode="auto">
          <a:xfrm>
            <a:off x="2590800" y="228600"/>
            <a:ext cx="3797808" cy="6200503"/>
          </a:xfrm>
          <a:prstGeom prst="rect">
            <a:avLst/>
          </a:prstGeom>
          <a:noFill/>
        </p:spPr>
      </p:pic>
      <p:sp>
        <p:nvSpPr>
          <p:cNvPr id="2" name="Rectangle 1"/>
          <p:cNvSpPr/>
          <p:nvPr/>
        </p:nvSpPr>
        <p:spPr>
          <a:xfrm>
            <a:off x="457200" y="259080"/>
            <a:ext cx="1693092" cy="369332"/>
          </a:xfrm>
          <a:prstGeom prst="rect">
            <a:avLst/>
          </a:prstGeom>
        </p:spPr>
        <p:txBody>
          <a:bodyPr wrap="none">
            <a:spAutoFit/>
          </a:bodyPr>
          <a:lstStyle/>
          <a:p>
            <a:r>
              <a:rPr lang="hi-IN" dirty="0"/>
              <a:t>सलीम का जन्म</a:t>
            </a:r>
            <a:endParaRPr lang="en-IN" dirty="0"/>
          </a:p>
        </p:txBody>
      </p:sp>
      <p:sp>
        <p:nvSpPr>
          <p:cNvPr id="3" name="Rectangle 2"/>
          <p:cNvSpPr/>
          <p:nvPr/>
        </p:nvSpPr>
        <p:spPr>
          <a:xfrm>
            <a:off x="6792540" y="259080"/>
            <a:ext cx="1446230" cy="369332"/>
          </a:xfrm>
          <a:prstGeom prst="rect">
            <a:avLst/>
          </a:prstGeom>
        </p:spPr>
        <p:txBody>
          <a:bodyPr wrap="none">
            <a:spAutoFit/>
          </a:bodyPr>
          <a:lstStyle/>
          <a:p>
            <a:r>
              <a:rPr lang="en-IN" dirty="0">
                <a:solidFill>
                  <a:srgbClr val="FF0000"/>
                </a:solidFill>
              </a:rPr>
              <a:t>Birth of </a:t>
            </a:r>
            <a:r>
              <a:rPr lang="en-IN" dirty="0" smtClean="0">
                <a:solidFill>
                  <a:srgbClr val="FF0000"/>
                </a:solidFill>
              </a:rPr>
              <a:t>Salim</a:t>
            </a:r>
            <a:endParaRPr lang="en-IN" dirty="0">
              <a:solidFill>
                <a:srgbClr val="FF0000"/>
              </a:solidFill>
            </a:endParaRPr>
          </a:p>
        </p:txBody>
      </p:sp>
    </p:spTree>
    <p:extLst>
      <p:ext uri="{BB962C8B-B14F-4D97-AF65-F5344CB8AC3E}">
        <p14:creationId xmlns:p14="http://schemas.microsoft.com/office/powerpoint/2010/main" val="19831538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flipH="1">
            <a:off x="1524000" y="9220200"/>
            <a:ext cx="3831488" cy="5905500"/>
          </a:xfrm>
          <a:prstGeom prst="rect">
            <a:avLst/>
          </a:prstGeom>
        </p:spPr>
      </p:pic>
      <p:pic>
        <p:nvPicPr>
          <p:cNvPr id="4" name="Picture 3"/>
          <p:cNvPicPr>
            <a:picLocks noChangeAspect="1"/>
          </p:cNvPicPr>
          <p:nvPr/>
        </p:nvPicPr>
        <p:blipFill rotWithShape="1">
          <a:blip r:embed="rId2"/>
          <a:srcRect l="9515" t="4937" r="8663" b="6173"/>
          <a:stretch/>
        </p:blipFill>
        <p:spPr>
          <a:xfrm>
            <a:off x="4572000" y="152400"/>
            <a:ext cx="3810000" cy="6379533"/>
          </a:xfrm>
          <a:prstGeom prst="rect">
            <a:avLst/>
          </a:prstGeom>
        </p:spPr>
      </p:pic>
      <p:sp>
        <p:nvSpPr>
          <p:cNvPr id="5" name="Rectangle 4"/>
          <p:cNvSpPr/>
          <p:nvPr/>
        </p:nvSpPr>
        <p:spPr>
          <a:xfrm>
            <a:off x="152400" y="838200"/>
            <a:ext cx="2971800" cy="2031325"/>
          </a:xfrm>
          <a:prstGeom prst="rect">
            <a:avLst/>
          </a:prstGeom>
        </p:spPr>
        <p:txBody>
          <a:bodyPr wrap="square">
            <a:spAutoFit/>
          </a:bodyPr>
          <a:lstStyle/>
          <a:p>
            <a:r>
              <a:rPr lang="hi-IN" dirty="0"/>
              <a:t>यह एक घटना को दर्शाता है जब 1567 में चित्तौड़गढ़ पर मुगल हमले के दौरान एक खदान में विस्फोट हुआ था, जिसमें कई मुगल सैनिक मारे गए थे</a:t>
            </a:r>
            <a:r>
              <a:rPr lang="hi-IN" dirty="0" smtClean="0"/>
              <a:t>।</a:t>
            </a:r>
            <a:endParaRPr lang="en-IN" dirty="0" smtClean="0"/>
          </a:p>
          <a:p>
            <a:r>
              <a:rPr lang="en-US" dirty="0" smtClean="0"/>
              <a:t> </a:t>
            </a:r>
            <a:endParaRPr lang="en-IN" dirty="0"/>
          </a:p>
        </p:txBody>
      </p:sp>
    </p:spTree>
    <p:extLst>
      <p:ext uri="{BB962C8B-B14F-4D97-AF65-F5344CB8AC3E}">
        <p14:creationId xmlns:p14="http://schemas.microsoft.com/office/powerpoint/2010/main" val="16938577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D:\INDIAN ART\7 Mughal paintings\Akbar\Akabar naama\Akbar_orders_punishment_of_Adham_Khan,_Akbarnama.jpg"/>
          <p:cNvPicPr>
            <a:picLocks noChangeAspect="1" noChangeArrowheads="1"/>
          </p:cNvPicPr>
          <p:nvPr/>
        </p:nvPicPr>
        <p:blipFill>
          <a:blip r:embed="rId2" cstate="print"/>
          <a:srcRect/>
          <a:stretch>
            <a:fillRect/>
          </a:stretch>
        </p:blipFill>
        <p:spPr bwMode="auto">
          <a:xfrm>
            <a:off x="4953000" y="381000"/>
            <a:ext cx="3857944" cy="6019799"/>
          </a:xfrm>
          <a:prstGeom prst="rect">
            <a:avLst/>
          </a:prstGeom>
          <a:noFill/>
        </p:spPr>
      </p:pic>
      <p:sp>
        <p:nvSpPr>
          <p:cNvPr id="2" name="Rectangle 1"/>
          <p:cNvSpPr/>
          <p:nvPr/>
        </p:nvSpPr>
        <p:spPr>
          <a:xfrm>
            <a:off x="381000" y="457200"/>
            <a:ext cx="3962400" cy="1200329"/>
          </a:xfrm>
          <a:prstGeom prst="rect">
            <a:avLst/>
          </a:prstGeom>
        </p:spPr>
        <p:txBody>
          <a:bodyPr wrap="square">
            <a:spAutoFit/>
          </a:bodyPr>
          <a:lstStyle/>
          <a:p>
            <a:r>
              <a:rPr lang="hi-IN" dirty="0"/>
              <a:t>अकबर ने अधम खान की सजा का आदेश दिया, उसे दो बार छत से नीचे फेंक </a:t>
            </a:r>
            <a:r>
              <a:rPr lang="hi-IN" dirty="0" smtClean="0"/>
              <a:t>दिया</a:t>
            </a:r>
            <a:endParaRPr lang="en-IN" dirty="0" smtClean="0"/>
          </a:p>
          <a:p>
            <a:r>
              <a:rPr lang="en-IN" dirty="0" smtClean="0">
                <a:solidFill>
                  <a:srgbClr val="FF0000"/>
                </a:solidFill>
              </a:rPr>
              <a:t> </a:t>
            </a:r>
            <a:endParaRPr lang="en-IN" dirty="0">
              <a:solidFill>
                <a:srgbClr val="FF0000"/>
              </a:solidFill>
            </a:endParaRPr>
          </a:p>
        </p:txBody>
      </p:sp>
    </p:spTree>
    <p:extLst>
      <p:ext uri="{BB962C8B-B14F-4D97-AF65-F5344CB8AC3E}">
        <p14:creationId xmlns:p14="http://schemas.microsoft.com/office/powerpoint/2010/main" val="32773941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D:\INDIAN ART\7 Mughal paintings\Akbar\Akabar naama\1.13.-Akbar-from-Akbarnama-high-res.jpg"/>
          <p:cNvPicPr>
            <a:picLocks noChangeAspect="1" noChangeArrowheads="1"/>
          </p:cNvPicPr>
          <p:nvPr/>
        </p:nvPicPr>
        <p:blipFill>
          <a:blip r:embed="rId2" cstate="print"/>
          <a:srcRect/>
          <a:stretch>
            <a:fillRect/>
          </a:stretch>
        </p:blipFill>
        <p:spPr bwMode="auto">
          <a:xfrm>
            <a:off x="2590800" y="228600"/>
            <a:ext cx="3897052" cy="6400800"/>
          </a:xfrm>
          <a:prstGeom prst="rect">
            <a:avLst/>
          </a:prstGeom>
          <a:noFill/>
        </p:spPr>
      </p:pic>
    </p:spTree>
    <p:extLst>
      <p:ext uri="{BB962C8B-B14F-4D97-AF65-F5344CB8AC3E}">
        <p14:creationId xmlns:p14="http://schemas.microsoft.com/office/powerpoint/2010/main" val="18877344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INDIAN ART\7 Mughal paintings\Akbar\Akabar naama\1561-The_Submission_of_the_rebel_brothers_Ali_Quli_and_Bahadur_Khan-Akbarnama.jpg"/>
          <p:cNvPicPr>
            <a:picLocks noChangeAspect="1" noChangeArrowheads="1"/>
          </p:cNvPicPr>
          <p:nvPr/>
        </p:nvPicPr>
        <p:blipFill>
          <a:blip r:embed="rId2" cstate="print"/>
          <a:srcRect/>
          <a:stretch>
            <a:fillRect/>
          </a:stretch>
        </p:blipFill>
        <p:spPr bwMode="auto">
          <a:xfrm>
            <a:off x="609600" y="304800"/>
            <a:ext cx="3562562" cy="6248400"/>
          </a:xfrm>
          <a:prstGeom prst="rect">
            <a:avLst/>
          </a:prstGeom>
          <a:noFill/>
        </p:spPr>
      </p:pic>
      <p:pic>
        <p:nvPicPr>
          <p:cNvPr id="8195" name="Picture 3" descr="D:\INDIAN ART\7 Mughal paintings\Akbar\Akabar naama\akbar6.jpg"/>
          <p:cNvPicPr>
            <a:picLocks noChangeAspect="1" noChangeArrowheads="1"/>
          </p:cNvPicPr>
          <p:nvPr/>
        </p:nvPicPr>
        <p:blipFill>
          <a:blip r:embed="rId3" cstate="print"/>
          <a:srcRect/>
          <a:stretch>
            <a:fillRect/>
          </a:stretch>
        </p:blipFill>
        <p:spPr bwMode="auto">
          <a:xfrm>
            <a:off x="4724400" y="304800"/>
            <a:ext cx="3765113" cy="6324600"/>
          </a:xfrm>
          <a:prstGeom prst="rect">
            <a:avLst/>
          </a:prstGeom>
          <a:noFill/>
        </p:spPr>
      </p:pic>
    </p:spTree>
    <p:extLst>
      <p:ext uri="{BB962C8B-B14F-4D97-AF65-F5344CB8AC3E}">
        <p14:creationId xmlns:p14="http://schemas.microsoft.com/office/powerpoint/2010/main" val="24065328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lstStyle/>
          <a:p>
            <a:r>
              <a:rPr lang="en-US" dirty="0" smtClean="0"/>
              <a:t>B. </a:t>
            </a:r>
            <a:r>
              <a:rPr lang="hi-IN" dirty="0" smtClean="0"/>
              <a:t>दाराब-नामेह</a:t>
            </a:r>
            <a:endParaRPr lang="en-US" dirty="0"/>
          </a:p>
        </p:txBody>
      </p:sp>
      <p:sp>
        <p:nvSpPr>
          <p:cNvPr id="3" name="Subtitle 2"/>
          <p:cNvSpPr>
            <a:spLocks noGrp="1"/>
          </p:cNvSpPr>
          <p:nvPr>
            <p:ph type="subTitle" idx="1"/>
          </p:nvPr>
        </p:nvSpPr>
        <p:spPr>
          <a:xfrm>
            <a:off x="304800" y="2362200"/>
            <a:ext cx="8382000" cy="1752600"/>
          </a:xfrm>
        </p:spPr>
        <p:txBody>
          <a:bodyPr>
            <a:noAutofit/>
          </a:bodyPr>
          <a:lstStyle/>
          <a:p>
            <a:pPr algn="l"/>
            <a:r>
              <a:rPr lang="hi-IN" sz="2800" dirty="0" smtClean="0">
                <a:solidFill>
                  <a:schemeClr val="tx1"/>
                </a:solidFill>
              </a:rPr>
              <a:t>दाराब-नामेह , एक फारसी रोमांस</a:t>
            </a:r>
            <a:r>
              <a:rPr lang="en-US" sz="2800" dirty="0" smtClean="0">
                <a:solidFill>
                  <a:schemeClr val="tx1"/>
                </a:solidFill>
              </a:rPr>
              <a:t> </a:t>
            </a:r>
            <a:r>
              <a:rPr lang="hi-IN" sz="2800" dirty="0" smtClean="0">
                <a:solidFill>
                  <a:schemeClr val="tx1"/>
                </a:solidFill>
              </a:rPr>
              <a:t>गद्य है</a:t>
            </a:r>
            <a:r>
              <a:rPr lang="en-IN" sz="2800" dirty="0" smtClean="0">
                <a:solidFill>
                  <a:schemeClr val="tx1"/>
                </a:solidFill>
              </a:rPr>
              <a:t>, </a:t>
            </a:r>
            <a:r>
              <a:rPr lang="hi-IN" sz="2800" dirty="0" smtClean="0">
                <a:solidFill>
                  <a:schemeClr val="tx1"/>
                </a:solidFill>
              </a:rPr>
              <a:t>जिसे 12 वीं सदी के लेखक अबू ताहिर मोहम्मद ने लिखा है. जिसमें ईरानी राजा दाराब के रोमांचक किस्सो को याद किया गया हैं,</a:t>
            </a:r>
            <a:endParaRPr lang="en-IN" sz="2800" dirty="0" smtClean="0">
              <a:solidFill>
                <a:schemeClr val="tx1"/>
              </a:solidFill>
            </a:endParaRPr>
          </a:p>
          <a:p>
            <a:pPr algn="l"/>
            <a:r>
              <a:rPr lang="en-US" sz="2800" dirty="0" smtClean="0">
                <a:solidFill>
                  <a:srgbClr val="FF0000"/>
                </a:solidFill>
              </a:rPr>
              <a:t> </a:t>
            </a:r>
            <a:endParaRPr lang="en-US" sz="2800" dirty="0">
              <a:solidFill>
                <a:schemeClr val="tx1"/>
              </a:solidFill>
            </a:endParaRPr>
          </a:p>
        </p:txBody>
      </p:sp>
    </p:spTree>
    <p:extLst>
      <p:ext uri="{BB962C8B-B14F-4D97-AF65-F5344CB8AC3E}">
        <p14:creationId xmlns:p14="http://schemas.microsoft.com/office/powerpoint/2010/main" val="40190819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b="1" dirty="0" smtClean="0"/>
              <a:t> </a:t>
            </a:r>
            <a:r>
              <a:rPr lang="hi-IN" sz="2200" dirty="0" smtClean="0"/>
              <a:t>निगार द्वीप में तामरुसा और शापुर</a:t>
            </a:r>
            <a:endParaRPr lang="en-US" sz="2200" dirty="0"/>
          </a:p>
        </p:txBody>
      </p:sp>
      <p:pic>
        <p:nvPicPr>
          <p:cNvPr id="5123" name="Picture 3" descr="D:\INDIAN ART\7 Mughal paintings\Akbar\darab nama\निगार द्वीप में तामरुसा और शापुर.jpg"/>
          <p:cNvPicPr>
            <a:picLocks noGrp="1" noChangeAspect="1" noChangeArrowheads="1"/>
          </p:cNvPicPr>
          <p:nvPr>
            <p:ph idx="1"/>
          </p:nvPr>
        </p:nvPicPr>
        <p:blipFill>
          <a:blip r:embed="rId2" cstate="print"/>
          <a:srcRect/>
          <a:stretch>
            <a:fillRect/>
          </a:stretch>
        </p:blipFill>
        <p:spPr bwMode="auto">
          <a:xfrm>
            <a:off x="2743200" y="1600200"/>
            <a:ext cx="3444240" cy="4797906"/>
          </a:xfrm>
          <a:prstGeom prst="rect">
            <a:avLst/>
          </a:prstGeom>
          <a:noFill/>
        </p:spPr>
      </p:pic>
    </p:spTree>
    <p:extLst>
      <p:ext uri="{BB962C8B-B14F-4D97-AF65-F5344CB8AC3E}">
        <p14:creationId xmlns:p14="http://schemas.microsoft.com/office/powerpoint/2010/main" val="28125482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7772400" cy="1470025"/>
          </a:xfrm>
        </p:spPr>
        <p:txBody>
          <a:bodyPr/>
          <a:lstStyle/>
          <a:p>
            <a:r>
              <a:rPr lang="en-US" dirty="0" smtClean="0"/>
              <a:t>D. </a:t>
            </a:r>
            <a:r>
              <a:rPr lang="hi-IN" dirty="0" smtClean="0"/>
              <a:t>दीवान-ए-हाफ़िज़ </a:t>
            </a:r>
            <a:endParaRPr lang="en-US" dirty="0"/>
          </a:p>
        </p:txBody>
      </p:sp>
      <p:sp>
        <p:nvSpPr>
          <p:cNvPr id="3" name="Subtitle 2"/>
          <p:cNvSpPr>
            <a:spLocks noGrp="1"/>
          </p:cNvSpPr>
          <p:nvPr>
            <p:ph type="subTitle" idx="1"/>
          </p:nvPr>
        </p:nvSpPr>
        <p:spPr>
          <a:xfrm>
            <a:off x="1295400" y="2514600"/>
            <a:ext cx="6400800" cy="1752600"/>
          </a:xfrm>
        </p:spPr>
        <p:txBody>
          <a:bodyPr>
            <a:normAutofit fontScale="92500" lnSpcReduction="20000"/>
          </a:bodyPr>
          <a:lstStyle/>
          <a:p>
            <a:r>
              <a:rPr lang="hi-IN" dirty="0" smtClean="0">
                <a:solidFill>
                  <a:schemeClr val="tx1"/>
                </a:solidFill>
              </a:rPr>
              <a:t>हाफ़िज़ शीराज़ी की शायरी पर आधारित पुस्तक जिसमे बड़ी बड़ी समस्याओं के निदान लिखे है</a:t>
            </a:r>
            <a:r>
              <a:rPr lang="en-IN" dirty="0" smtClean="0">
                <a:solidFill>
                  <a:schemeClr val="tx1"/>
                </a:solidFill>
              </a:rPr>
              <a:t>.</a:t>
            </a:r>
          </a:p>
          <a:p>
            <a:r>
              <a:rPr lang="en-IN" dirty="0" smtClean="0">
                <a:solidFill>
                  <a:srgbClr val="FF0000"/>
                </a:solidFill>
              </a:rPr>
              <a:t> </a:t>
            </a:r>
            <a:endParaRPr lang="en-US" dirty="0">
              <a:solidFill>
                <a:srgbClr val="FF0000"/>
              </a:solidFill>
            </a:endParaRPr>
          </a:p>
        </p:txBody>
      </p:sp>
    </p:spTree>
    <p:extLst>
      <p:ext uri="{BB962C8B-B14F-4D97-AF65-F5344CB8AC3E}">
        <p14:creationId xmlns:p14="http://schemas.microsoft.com/office/powerpoint/2010/main" val="25519186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smtClean="0"/>
              <a:t>हाफ़िज़ शीराज़ी</a:t>
            </a:r>
            <a:r>
              <a:rPr lang="hi-IN" b="1" dirty="0" smtClean="0"/>
              <a:t> </a:t>
            </a:r>
            <a:endParaRPr lang="en-US" dirty="0"/>
          </a:p>
        </p:txBody>
      </p:sp>
      <p:pic>
        <p:nvPicPr>
          <p:cNvPr id="6146" name="Picture 2" descr="D:\INDIAN ART\7 Mughal paintings\Akbar\diwan a hafiz\Mohammad_Shams_al-Din_Hafez.jpg"/>
          <p:cNvPicPr>
            <a:picLocks noGrp="1" noChangeAspect="1" noChangeArrowheads="1"/>
          </p:cNvPicPr>
          <p:nvPr>
            <p:ph idx="1"/>
          </p:nvPr>
        </p:nvPicPr>
        <p:blipFill>
          <a:blip r:embed="rId2" cstate="print"/>
          <a:srcRect/>
          <a:stretch>
            <a:fillRect/>
          </a:stretch>
        </p:blipFill>
        <p:spPr bwMode="auto">
          <a:xfrm>
            <a:off x="2470150" y="1958181"/>
            <a:ext cx="4203700" cy="3810000"/>
          </a:xfrm>
          <a:prstGeom prst="rect">
            <a:avLst/>
          </a:prstGeom>
          <a:noFill/>
        </p:spPr>
      </p:pic>
    </p:spTree>
    <p:extLst>
      <p:ext uri="{BB962C8B-B14F-4D97-AF65-F5344CB8AC3E}">
        <p14:creationId xmlns:p14="http://schemas.microsoft.com/office/powerpoint/2010/main" val="5951120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INDIAN ART\7 Mughal paintings\Akbar\diwan a hafiz\Thr_muze_art_islam_17.jpg"/>
          <p:cNvPicPr>
            <a:picLocks noChangeAspect="1" noChangeArrowheads="1"/>
          </p:cNvPicPr>
          <p:nvPr/>
        </p:nvPicPr>
        <p:blipFill>
          <a:blip r:embed="rId2" cstate="print"/>
          <a:srcRect/>
          <a:stretch>
            <a:fillRect/>
          </a:stretch>
        </p:blipFill>
        <p:spPr bwMode="auto">
          <a:xfrm>
            <a:off x="1295400" y="609600"/>
            <a:ext cx="6937479" cy="5867400"/>
          </a:xfrm>
          <a:prstGeom prst="rect">
            <a:avLst/>
          </a:prstGeom>
          <a:noFill/>
        </p:spPr>
      </p:pic>
    </p:spTree>
    <p:extLst>
      <p:ext uri="{BB962C8B-B14F-4D97-AF65-F5344CB8AC3E}">
        <p14:creationId xmlns:p14="http://schemas.microsoft.com/office/powerpoint/2010/main" val="8603870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txBody>
          <a:bodyPr>
            <a:normAutofit fontScale="90000"/>
          </a:bodyPr>
          <a:lstStyle/>
          <a:p>
            <a:r>
              <a:rPr lang="hi-IN" dirty="0" smtClean="0"/>
              <a:t>बाबरनामा ( तुजुक - ए - बाबरी )</a:t>
            </a:r>
            <a:r>
              <a:rPr lang="en-IN" dirty="0" smtClean="0"/>
              <a:t/>
            </a:r>
            <a:br>
              <a:rPr lang="en-IN" dirty="0" smtClean="0"/>
            </a:br>
            <a:r>
              <a:rPr lang="en-US" dirty="0">
                <a:solidFill>
                  <a:srgbClr val="FF0000"/>
                </a:solidFill>
              </a:rPr>
              <a:t>"</a:t>
            </a:r>
            <a:r>
              <a:rPr lang="en-US" dirty="0" err="1">
                <a:solidFill>
                  <a:srgbClr val="FF0000"/>
                </a:solidFill>
              </a:rPr>
              <a:t>Tujuke</a:t>
            </a:r>
            <a:r>
              <a:rPr lang="en-US" dirty="0">
                <a:solidFill>
                  <a:srgbClr val="FF0000"/>
                </a:solidFill>
              </a:rPr>
              <a:t> </a:t>
            </a:r>
            <a:r>
              <a:rPr lang="en-US" dirty="0" err="1">
                <a:solidFill>
                  <a:srgbClr val="FF0000"/>
                </a:solidFill>
              </a:rPr>
              <a:t>Babri</a:t>
            </a:r>
            <a:r>
              <a:rPr lang="en-US" dirty="0">
                <a:solidFill>
                  <a:srgbClr val="FF0000"/>
                </a:solidFill>
              </a:rPr>
              <a:t>" or "</a:t>
            </a:r>
            <a:r>
              <a:rPr lang="en-US" dirty="0" err="1">
                <a:solidFill>
                  <a:srgbClr val="FF0000"/>
                </a:solidFill>
              </a:rPr>
              <a:t>Baburnama</a:t>
            </a:r>
            <a:r>
              <a:rPr lang="en-US" dirty="0">
                <a:solidFill>
                  <a:srgbClr val="FF0000"/>
                </a:solidFill>
              </a:rPr>
              <a:t>"</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676400"/>
            <a:ext cx="8229600" cy="1143000"/>
          </a:xfrm>
        </p:spPr>
        <p:txBody>
          <a:bodyPr/>
          <a:lstStyle/>
          <a:p>
            <a:r>
              <a:rPr lang="en-US" dirty="0" smtClean="0">
                <a:solidFill>
                  <a:srgbClr val="FF0000"/>
                </a:solidFill>
              </a:rPr>
              <a:t>3. </a:t>
            </a:r>
            <a:r>
              <a:rPr lang="hi-IN" dirty="0" smtClean="0">
                <a:solidFill>
                  <a:srgbClr val="FF0000"/>
                </a:solidFill>
              </a:rPr>
              <a:t>भारतीय कथाओं के चित्र </a:t>
            </a:r>
            <a:endParaRPr lang="en-US" dirty="0">
              <a:solidFill>
                <a:srgbClr val="FF0000"/>
              </a:solidFill>
            </a:endParaRPr>
          </a:p>
        </p:txBody>
      </p:sp>
    </p:spTree>
    <p:extLst>
      <p:ext uri="{BB962C8B-B14F-4D97-AF65-F5344CB8AC3E}">
        <p14:creationId xmlns:p14="http://schemas.microsoft.com/office/powerpoint/2010/main" val="28496562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normAutofit/>
          </a:bodyPr>
          <a:lstStyle/>
          <a:p>
            <a:r>
              <a:rPr lang="en-US" dirty="0" smtClean="0"/>
              <a:t>A. </a:t>
            </a:r>
            <a:r>
              <a:rPr lang="hi-IN" dirty="0" smtClean="0"/>
              <a:t>अनवर- ए - सुहैली</a:t>
            </a:r>
            <a:endParaRPr lang="en-US" dirty="0"/>
          </a:p>
        </p:txBody>
      </p:sp>
      <p:sp>
        <p:nvSpPr>
          <p:cNvPr id="3" name="Subtitle 2"/>
          <p:cNvSpPr>
            <a:spLocks noGrp="1"/>
          </p:cNvSpPr>
          <p:nvPr>
            <p:ph type="subTitle" idx="1"/>
          </p:nvPr>
        </p:nvSpPr>
        <p:spPr>
          <a:xfrm>
            <a:off x="457200" y="1774825"/>
            <a:ext cx="8382000" cy="1295400"/>
          </a:xfrm>
        </p:spPr>
        <p:txBody>
          <a:bodyPr>
            <a:noAutofit/>
          </a:bodyPr>
          <a:lstStyle/>
          <a:p>
            <a:pPr algn="l"/>
            <a:r>
              <a:rPr lang="hi-IN" sz="2400" dirty="0">
                <a:solidFill>
                  <a:schemeClr val="tx1"/>
                </a:solidFill>
              </a:rPr>
              <a:t>अनवार-ए-सुहेली संस्कृत के प्रसिद्ध कहानी संग्रह </a:t>
            </a:r>
            <a:r>
              <a:rPr lang="en-IN" sz="2400" dirty="0" smtClean="0">
                <a:solidFill>
                  <a:schemeClr val="tx1"/>
                </a:solidFill>
              </a:rPr>
              <a:t>‘</a:t>
            </a:r>
            <a:r>
              <a:rPr lang="hi-IN" sz="2400" dirty="0" smtClean="0">
                <a:solidFill>
                  <a:schemeClr val="tx1"/>
                </a:solidFill>
              </a:rPr>
              <a:t>पंचतंत्र</a:t>
            </a:r>
            <a:r>
              <a:rPr lang="en-IN" sz="2400" dirty="0" smtClean="0">
                <a:solidFill>
                  <a:schemeClr val="tx1"/>
                </a:solidFill>
              </a:rPr>
              <a:t>’</a:t>
            </a:r>
            <a:r>
              <a:rPr lang="hi-IN" sz="2400" dirty="0" smtClean="0">
                <a:solidFill>
                  <a:schemeClr val="tx1"/>
                </a:solidFill>
              </a:rPr>
              <a:t> </a:t>
            </a:r>
            <a:r>
              <a:rPr lang="hi-IN" sz="2400" dirty="0">
                <a:solidFill>
                  <a:schemeClr val="tx1"/>
                </a:solidFill>
              </a:rPr>
              <a:t>का ईरानी संस्करण है</a:t>
            </a:r>
            <a:r>
              <a:rPr lang="hi-IN" sz="2400" dirty="0" smtClean="0">
                <a:solidFill>
                  <a:schemeClr val="tx1"/>
                </a:solidFill>
              </a:rPr>
              <a:t>.</a:t>
            </a:r>
            <a:r>
              <a:rPr lang="en-IN" sz="2400" dirty="0" smtClean="0">
                <a:solidFill>
                  <a:schemeClr val="tx1"/>
                </a:solidFill>
              </a:rPr>
              <a:t> </a:t>
            </a:r>
            <a:r>
              <a:rPr lang="hi-IN" sz="2400" dirty="0">
                <a:solidFill>
                  <a:schemeClr val="tx1"/>
                </a:solidFill>
              </a:rPr>
              <a:t>पंचतंत्र की कहानियाँ अधिकतर पशु-पक्षियों पर आधारित है जिनके माध्यम से मनुष्य में सदाचार,शिष्टाचार,बुद्धिमानी,सत्य,अहिंसा,धैर्य,क्षमा,दया,एकता आदि मानवीयगुण का सृजन होता है.</a:t>
            </a:r>
            <a:endParaRPr lang="en-IN" sz="2400" dirty="0" smtClean="0">
              <a:solidFill>
                <a:schemeClr val="tx1"/>
              </a:solidFill>
            </a:endParaRPr>
          </a:p>
          <a:p>
            <a:pPr algn="l"/>
            <a:r>
              <a:rPr lang="en-US" sz="2400" dirty="0" smtClean="0">
                <a:solidFill>
                  <a:srgbClr val="FF0000"/>
                </a:solidFill>
              </a:rPr>
              <a:t> </a:t>
            </a:r>
          </a:p>
          <a:p>
            <a:pPr algn="l"/>
            <a:endParaRPr lang="en-US" sz="2400" dirty="0" smtClean="0">
              <a:solidFill>
                <a:schemeClr val="tx1"/>
              </a:solidFill>
            </a:endParaRPr>
          </a:p>
        </p:txBody>
      </p:sp>
    </p:spTree>
    <p:extLst>
      <p:ext uri="{BB962C8B-B14F-4D97-AF65-F5344CB8AC3E}">
        <p14:creationId xmlns:p14="http://schemas.microsoft.com/office/powerpoint/2010/main" val="24580284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INDIAN ART\7 Mughal paintings\Akbar\anwar a suhaili\3_Aqa_Riza._The_Feast_of_the_King_of_Yemen._Signed_Aqa_Riza._Anwar-i_Suhaili,_dated_1604-1610._British_Library,_London..jpg"/>
          <p:cNvPicPr>
            <a:picLocks noChangeAspect="1" noChangeArrowheads="1"/>
          </p:cNvPicPr>
          <p:nvPr/>
        </p:nvPicPr>
        <p:blipFill>
          <a:blip r:embed="rId2" cstate="print"/>
          <a:srcRect/>
          <a:stretch>
            <a:fillRect/>
          </a:stretch>
        </p:blipFill>
        <p:spPr bwMode="auto">
          <a:xfrm>
            <a:off x="2743200" y="304800"/>
            <a:ext cx="3646021" cy="6156960"/>
          </a:xfrm>
          <a:prstGeom prst="rect">
            <a:avLst/>
          </a:prstGeom>
          <a:noFill/>
        </p:spPr>
      </p:pic>
    </p:spTree>
    <p:extLst>
      <p:ext uri="{BB962C8B-B14F-4D97-AF65-F5344CB8AC3E}">
        <p14:creationId xmlns:p14="http://schemas.microsoft.com/office/powerpoint/2010/main" val="38222482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600" y="228600"/>
            <a:ext cx="4193540" cy="6369934"/>
          </a:xfrm>
          <a:prstGeom prst="rect">
            <a:avLst/>
          </a:prstGeom>
        </p:spPr>
      </p:pic>
    </p:spTree>
    <p:extLst>
      <p:ext uri="{BB962C8B-B14F-4D97-AF65-F5344CB8AC3E}">
        <p14:creationId xmlns:p14="http://schemas.microsoft.com/office/powerpoint/2010/main" val="41462370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700" dirty="0" smtClean="0"/>
              <a:t/>
            </a:r>
            <a:br>
              <a:rPr lang="en-US" sz="6700" dirty="0" smtClean="0"/>
            </a:br>
            <a:r>
              <a:rPr lang="en-US" sz="6700" dirty="0" smtClean="0"/>
              <a:t>B. </a:t>
            </a:r>
            <a:r>
              <a:rPr lang="hi-IN" sz="6700" dirty="0" smtClean="0"/>
              <a:t>रज्मनामा</a:t>
            </a:r>
            <a:r>
              <a:rPr lang="hi-IN" dirty="0"/>
              <a:t/>
            </a:r>
            <a:br>
              <a:rPr lang="hi-IN" dirty="0"/>
            </a:br>
            <a:endParaRPr lang="en-US" dirty="0"/>
          </a:p>
        </p:txBody>
      </p:sp>
      <p:sp>
        <p:nvSpPr>
          <p:cNvPr id="3" name="Rectangle 2"/>
          <p:cNvSpPr/>
          <p:nvPr/>
        </p:nvSpPr>
        <p:spPr>
          <a:xfrm>
            <a:off x="304800" y="2274838"/>
            <a:ext cx="8534400" cy="2308324"/>
          </a:xfrm>
          <a:prstGeom prst="rect">
            <a:avLst/>
          </a:prstGeom>
        </p:spPr>
        <p:txBody>
          <a:bodyPr wrap="square">
            <a:spAutoFit/>
          </a:bodyPr>
          <a:lstStyle/>
          <a:p>
            <a:pPr algn="just">
              <a:buFont typeface="Arial" pitchFamily="34" charset="0"/>
              <a:buChar char="•"/>
            </a:pPr>
            <a:r>
              <a:rPr lang="hi-IN" sz="2400" b="1" dirty="0"/>
              <a:t>रज्मनामा</a:t>
            </a:r>
            <a:r>
              <a:rPr lang="hi-IN" sz="2400" dirty="0"/>
              <a:t> हिन्दुओं के प्रसिद्ध महाकाव्य महाभारत का </a:t>
            </a:r>
            <a:r>
              <a:rPr lang="hi-IN" sz="2400" dirty="0" smtClean="0"/>
              <a:t>फ़ारसी </a:t>
            </a:r>
            <a:r>
              <a:rPr lang="hi-IN" sz="2400" dirty="0"/>
              <a:t>भाषा में किया गया अनुवाद है। </a:t>
            </a:r>
            <a:r>
              <a:rPr lang="hi-IN" sz="2400" dirty="0" smtClean="0"/>
              <a:t>महाभारत </a:t>
            </a:r>
            <a:r>
              <a:rPr lang="hi-IN" sz="2400" dirty="0"/>
              <a:t>का फ़ारसी </a:t>
            </a:r>
            <a:r>
              <a:rPr lang="hi-IN" sz="2400" dirty="0" smtClean="0"/>
              <a:t>अनुवाद</a:t>
            </a:r>
            <a:r>
              <a:rPr lang="hi-IN" sz="2400" dirty="0"/>
              <a:t> बादशाह अकबर के आदेश से </a:t>
            </a:r>
            <a:r>
              <a:rPr lang="hi-IN" sz="2400" dirty="0" smtClean="0"/>
              <a:t>, </a:t>
            </a:r>
            <a:r>
              <a:rPr lang="hi-IN" sz="2400" dirty="0"/>
              <a:t>नकीब ख़ाँ और अब्दुल कादिर </a:t>
            </a:r>
            <a:r>
              <a:rPr lang="hi-IN" sz="2400" dirty="0" smtClean="0"/>
              <a:t>बदायूँनी</a:t>
            </a:r>
            <a:r>
              <a:rPr lang="en-IN" sz="2400" dirty="0" smtClean="0"/>
              <a:t> </a:t>
            </a:r>
            <a:r>
              <a:rPr lang="hi-IN" sz="2400" dirty="0" smtClean="0"/>
              <a:t>ने </a:t>
            </a:r>
            <a:r>
              <a:rPr lang="hi-IN" sz="2400" dirty="0"/>
              <a:t>'रज्मनामा' नाम से किया था। </a:t>
            </a:r>
            <a:endParaRPr lang="en-IN" sz="2400" dirty="0" smtClean="0"/>
          </a:p>
          <a:p>
            <a:pPr algn="just">
              <a:buFont typeface="Arial" pitchFamily="34" charset="0"/>
              <a:buChar char="•"/>
            </a:pPr>
            <a:r>
              <a:rPr lang="en-US" sz="2400" dirty="0" smtClean="0">
                <a:solidFill>
                  <a:srgbClr val="FF0000"/>
                </a:solidFill>
              </a:rPr>
              <a:t> </a:t>
            </a:r>
          </a:p>
          <a:p>
            <a:pPr algn="just"/>
            <a:endParaRPr lang="en-US" sz="2400" dirty="0"/>
          </a:p>
        </p:txBody>
      </p:sp>
    </p:spTree>
    <p:extLst>
      <p:ext uri="{BB962C8B-B14F-4D97-AF65-F5344CB8AC3E}">
        <p14:creationId xmlns:p14="http://schemas.microsoft.com/office/powerpoint/2010/main" val="11800950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1600" b="1" dirty="0" smtClean="0"/>
              <a:t>हिंदू और मुस्लिम विद्वानों द्वारा महाभारत का  फारसी में संस्कृत से  अनुवाद करते हुए </a:t>
            </a:r>
            <a:endParaRPr lang="en-US" sz="1600" b="1" dirty="0"/>
          </a:p>
        </p:txBody>
      </p:sp>
      <p:pic>
        <p:nvPicPr>
          <p:cNvPr id="11266" name="Picture 2" descr="D:\INDIAN ART\7 Mughal paintings\Akbar\razmnama\हिंदू और मुस्लिम विद्वानों द्वारा महाभारत का  फारसी में संस्कृत से  अनुवाद करते हुए.jpg"/>
          <p:cNvPicPr>
            <a:picLocks noGrp="1" noChangeAspect="1" noChangeArrowheads="1"/>
          </p:cNvPicPr>
          <p:nvPr>
            <p:ph idx="1"/>
          </p:nvPr>
        </p:nvPicPr>
        <p:blipFill>
          <a:blip r:embed="rId2" cstate="print"/>
          <a:srcRect/>
          <a:stretch>
            <a:fillRect/>
          </a:stretch>
        </p:blipFill>
        <p:spPr bwMode="auto">
          <a:xfrm>
            <a:off x="2819400" y="1066800"/>
            <a:ext cx="3187869" cy="5623400"/>
          </a:xfrm>
          <a:prstGeom prst="rect">
            <a:avLst/>
          </a:prstGeom>
          <a:noFill/>
        </p:spPr>
      </p:pic>
    </p:spTree>
    <p:extLst>
      <p:ext uri="{BB962C8B-B14F-4D97-AF65-F5344CB8AC3E}">
        <p14:creationId xmlns:p14="http://schemas.microsoft.com/office/powerpoint/2010/main" val="23654873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343400" y="304800"/>
            <a:ext cx="4012891" cy="6222522"/>
          </a:xfrm>
          <a:prstGeom prst="rect">
            <a:avLst/>
          </a:prstGeom>
        </p:spPr>
      </p:pic>
      <p:sp>
        <p:nvSpPr>
          <p:cNvPr id="6" name="Rectangle 5"/>
          <p:cNvSpPr/>
          <p:nvPr/>
        </p:nvSpPr>
        <p:spPr>
          <a:xfrm>
            <a:off x="304800" y="533400"/>
            <a:ext cx="3470988" cy="923330"/>
          </a:xfrm>
          <a:prstGeom prst="rect">
            <a:avLst/>
          </a:prstGeom>
        </p:spPr>
        <p:txBody>
          <a:bodyPr wrap="square">
            <a:spAutoFit/>
          </a:bodyPr>
          <a:lstStyle/>
          <a:p>
            <a:r>
              <a:rPr lang="hi-IN" dirty="0"/>
              <a:t>दृष्टिधुँी और अश्वत्थामा के बीच </a:t>
            </a:r>
            <a:r>
              <a:rPr lang="hi-IN" dirty="0" smtClean="0"/>
              <a:t>युद्ध</a:t>
            </a:r>
            <a:endParaRPr lang="en-IN" dirty="0" smtClean="0"/>
          </a:p>
          <a:p>
            <a:r>
              <a:rPr lang="en-IN" dirty="0" smtClean="0">
                <a:solidFill>
                  <a:srgbClr val="FF0000"/>
                </a:solidFill>
              </a:rPr>
              <a:t> </a:t>
            </a:r>
            <a:endParaRPr lang="en-IN" dirty="0">
              <a:solidFill>
                <a:srgbClr val="FF0000"/>
              </a:solidFill>
            </a:endParaRPr>
          </a:p>
        </p:txBody>
      </p:sp>
    </p:spTree>
    <p:extLst>
      <p:ext uri="{BB962C8B-B14F-4D97-AF65-F5344CB8AC3E}">
        <p14:creationId xmlns:p14="http://schemas.microsoft.com/office/powerpoint/2010/main" val="15544015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81000"/>
            <a:ext cx="2390398" cy="369332"/>
          </a:xfrm>
          <a:prstGeom prst="rect">
            <a:avLst/>
          </a:prstGeom>
        </p:spPr>
        <p:txBody>
          <a:bodyPr wrap="none">
            <a:spAutoFit/>
          </a:bodyPr>
          <a:lstStyle/>
          <a:p>
            <a:r>
              <a:rPr lang="en-IN" dirty="0">
                <a:solidFill>
                  <a:srgbClr val="323248"/>
                </a:solidFill>
                <a:latin typeface="Arial" panose="020B0604020202020204" pitchFamily="34" charset="0"/>
              </a:rPr>
              <a:t> Krishna kills </a:t>
            </a:r>
            <a:r>
              <a:rPr lang="en-IN" dirty="0" err="1">
                <a:solidFill>
                  <a:srgbClr val="323248"/>
                </a:solidFill>
                <a:latin typeface="Arial" panose="020B0604020202020204" pitchFamily="34" charset="0"/>
              </a:rPr>
              <a:t>Shrigala</a:t>
            </a:r>
            <a:endParaRPr lang="en-IN" dirty="0"/>
          </a:p>
        </p:txBody>
      </p:sp>
      <p:pic>
        <p:nvPicPr>
          <p:cNvPr id="3" name="Picture 2"/>
          <p:cNvPicPr>
            <a:picLocks noChangeAspect="1"/>
          </p:cNvPicPr>
          <p:nvPr/>
        </p:nvPicPr>
        <p:blipFill rotWithShape="1">
          <a:blip r:embed="rId2"/>
          <a:srcRect b="7939"/>
          <a:stretch/>
        </p:blipFill>
        <p:spPr>
          <a:xfrm>
            <a:off x="4343400" y="139184"/>
            <a:ext cx="4267200" cy="6492888"/>
          </a:xfrm>
          <a:prstGeom prst="rect">
            <a:avLst/>
          </a:prstGeom>
        </p:spPr>
      </p:pic>
    </p:spTree>
    <p:extLst>
      <p:ext uri="{BB962C8B-B14F-4D97-AF65-F5344CB8AC3E}">
        <p14:creationId xmlns:p14="http://schemas.microsoft.com/office/powerpoint/2010/main" val="3875601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430" r="12995"/>
          <a:stretch/>
        </p:blipFill>
        <p:spPr>
          <a:xfrm>
            <a:off x="2209800" y="457200"/>
            <a:ext cx="4404102" cy="5905500"/>
          </a:xfrm>
          <a:prstGeom prst="rect">
            <a:avLst/>
          </a:prstGeom>
        </p:spPr>
      </p:pic>
    </p:spTree>
    <p:extLst>
      <p:ext uri="{BB962C8B-B14F-4D97-AF65-F5344CB8AC3E}">
        <p14:creationId xmlns:p14="http://schemas.microsoft.com/office/powerpoint/2010/main" val="2520332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19400" y="304800"/>
            <a:ext cx="3491954" cy="6019800"/>
          </a:xfrm>
          <a:prstGeom prst="rect">
            <a:avLst/>
          </a:prstGeom>
        </p:spPr>
      </p:pic>
    </p:spTree>
    <p:extLst>
      <p:ext uri="{BB962C8B-B14F-4D97-AF65-F5344CB8AC3E}">
        <p14:creationId xmlns:p14="http://schemas.microsoft.com/office/powerpoint/2010/main" val="2621315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534400" cy="4247317"/>
          </a:xfrm>
          <a:prstGeom prst="rect">
            <a:avLst/>
          </a:prstGeom>
        </p:spPr>
        <p:txBody>
          <a:bodyPr wrap="square">
            <a:spAutoFit/>
          </a:bodyPr>
          <a:lstStyle/>
          <a:p>
            <a:pPr>
              <a:buFont typeface="Arial" pitchFamily="34" charset="0"/>
              <a:buChar char="•"/>
            </a:pPr>
            <a:r>
              <a:rPr lang="hi-IN" b="1" dirty="0" smtClean="0"/>
              <a:t>बाबरनामा</a:t>
            </a:r>
            <a:r>
              <a:rPr lang="hi-IN" dirty="0" smtClean="0"/>
              <a:t> मुग़ल बादशाह बाबर की आत्मकथा है। बाबर ने इसे तुर्की भाषा में लिखा था। </a:t>
            </a:r>
            <a:r>
              <a:rPr lang="hi-IN" dirty="0"/>
              <a:t>जो की ऐतिहासिक दृष्टि से बड़ा ही महत्त्वपूर्ण माना जाता है। इसका अनुवाद कई भाषाओं में भी हो चुका है</a:t>
            </a:r>
            <a:r>
              <a:rPr lang="hi-IN" dirty="0" smtClean="0"/>
              <a:t>।</a:t>
            </a:r>
            <a:endParaRPr lang="en-IN" dirty="0" smtClean="0"/>
          </a:p>
          <a:p>
            <a:endParaRPr lang="en-US" dirty="0" smtClean="0"/>
          </a:p>
          <a:p>
            <a:pPr>
              <a:buFont typeface="Arial" pitchFamily="34" charset="0"/>
              <a:buChar char="•"/>
            </a:pPr>
            <a:r>
              <a:rPr lang="hi-IN" dirty="0" smtClean="0"/>
              <a:t>'बाबरनामा' की यह विशेषता है कि बाबर ने इसमें अपने चरित्र का इतना रोचक चित्र प्रस्तुत किया </a:t>
            </a:r>
            <a:r>
              <a:rPr lang="en-US" dirty="0" smtClean="0"/>
              <a:t> </a:t>
            </a:r>
            <a:r>
              <a:rPr lang="hi-IN" dirty="0" smtClean="0"/>
              <a:t>। बाबर ने इसमें अपने जीवन की अनेक घटनाओं को विस्तार से लिखा है।</a:t>
            </a:r>
            <a:endParaRPr lang="en-IN" dirty="0" smtClean="0"/>
          </a:p>
          <a:p>
            <a:r>
              <a:rPr lang="hi-IN" dirty="0" smtClean="0"/>
              <a:t>उसने</a:t>
            </a:r>
            <a:r>
              <a:rPr lang="hi-IN" dirty="0"/>
              <a:t> समरकंद से क़ाबुल और फिर दिल्ली तक किए गए सत्ता-संघर्ष को बेहतरीन ढंग से लिखा है। </a:t>
            </a:r>
            <a:endParaRPr lang="en-US" dirty="0"/>
          </a:p>
          <a:p>
            <a:endParaRPr lang="en-US" dirty="0" smtClean="0">
              <a:solidFill>
                <a:srgbClr val="FF0000"/>
              </a:solidFill>
            </a:endParaRPr>
          </a:p>
          <a:p>
            <a:pPr>
              <a:buFont typeface="Arial" pitchFamily="34" charset="0"/>
              <a:buChar char="•"/>
            </a:pPr>
            <a:endParaRPr lang="en-US" dirty="0" smtClean="0"/>
          </a:p>
          <a:p>
            <a:r>
              <a:rPr lang="hi-IN" dirty="0"/>
              <a:t>यह पुस्तक न सिर्फ़ उसके अनुभवों का दर्पण है, बल्कि तत्कालीन समाज के बारे में एक दस्तावेज भी है। बाबर ने अपनी अद्भुत साहित्यिक क्षमता, प्रकृति प्रेम और रुचि का परिचय दिया है</a:t>
            </a:r>
            <a:r>
              <a:rPr lang="en-IN" dirty="0"/>
              <a:t>.</a:t>
            </a:r>
            <a:endParaRPr lang="en-US" dirty="0"/>
          </a:p>
          <a:p>
            <a:r>
              <a:rPr lang="en-US" dirty="0" smtClean="0">
                <a:solidFill>
                  <a:srgbClr val="FF0000"/>
                </a:solidFill>
              </a:rPr>
              <a:t> </a:t>
            </a:r>
            <a:endParaRPr lang="en-US" dirty="0">
              <a:solidFill>
                <a:srgbClr val="FF0000"/>
              </a:solidFill>
            </a:endParaRPr>
          </a:p>
          <a:p>
            <a:pPr>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33800" y="117157"/>
            <a:ext cx="4587834" cy="6623685"/>
          </a:xfrm>
          <a:prstGeom prst="rect">
            <a:avLst/>
          </a:prstGeom>
        </p:spPr>
      </p:pic>
      <p:sp>
        <p:nvSpPr>
          <p:cNvPr id="3" name="Rectangle 2"/>
          <p:cNvSpPr/>
          <p:nvPr/>
        </p:nvSpPr>
        <p:spPr>
          <a:xfrm>
            <a:off x="304800" y="304800"/>
            <a:ext cx="2473754" cy="369332"/>
          </a:xfrm>
          <a:prstGeom prst="rect">
            <a:avLst/>
          </a:prstGeom>
        </p:spPr>
        <p:txBody>
          <a:bodyPr wrap="none">
            <a:spAutoFit/>
          </a:bodyPr>
          <a:lstStyle/>
          <a:p>
            <a:r>
              <a:rPr lang="hi-IN" dirty="0"/>
              <a:t>अर्जुन निशाना लगते हुए</a:t>
            </a:r>
            <a:endParaRPr lang="en-IN" dirty="0"/>
          </a:p>
        </p:txBody>
      </p:sp>
    </p:spTree>
    <p:extLst>
      <p:ext uri="{BB962C8B-B14F-4D97-AF65-F5344CB8AC3E}">
        <p14:creationId xmlns:p14="http://schemas.microsoft.com/office/powerpoint/2010/main" val="20886606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INDIAN ART\7 Mughal paintings\Akbar\razmnama\Arjuna_and_Bhimen_preparing_for_battle,_from_Razmnameh.jpg"/>
          <p:cNvPicPr>
            <a:picLocks noChangeAspect="1" noChangeArrowheads="1"/>
          </p:cNvPicPr>
          <p:nvPr/>
        </p:nvPicPr>
        <p:blipFill>
          <a:blip r:embed="rId2" cstate="print"/>
          <a:srcRect/>
          <a:stretch>
            <a:fillRect/>
          </a:stretch>
        </p:blipFill>
        <p:spPr bwMode="auto">
          <a:xfrm>
            <a:off x="2590800" y="228600"/>
            <a:ext cx="4532755" cy="6400800"/>
          </a:xfrm>
          <a:prstGeom prst="rect">
            <a:avLst/>
          </a:prstGeom>
          <a:noFill/>
        </p:spPr>
      </p:pic>
    </p:spTree>
    <p:extLst>
      <p:ext uri="{BB962C8B-B14F-4D97-AF65-F5344CB8AC3E}">
        <p14:creationId xmlns:p14="http://schemas.microsoft.com/office/powerpoint/2010/main" val="28287243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INDIAN ART\7 Mughal paintings\Akbar\razmnama\Illustration_from_Persian_Mahabharata.jpg"/>
          <p:cNvPicPr>
            <a:picLocks noChangeAspect="1" noChangeArrowheads="1"/>
          </p:cNvPicPr>
          <p:nvPr/>
        </p:nvPicPr>
        <p:blipFill>
          <a:blip r:embed="rId2" cstate="print"/>
          <a:srcRect/>
          <a:stretch>
            <a:fillRect/>
          </a:stretch>
        </p:blipFill>
        <p:spPr bwMode="auto">
          <a:xfrm>
            <a:off x="1524000" y="457200"/>
            <a:ext cx="6025745" cy="5664200"/>
          </a:xfrm>
          <a:prstGeom prst="rect">
            <a:avLst/>
          </a:prstGeom>
          <a:noFill/>
        </p:spPr>
      </p:pic>
    </p:spTree>
    <p:extLst>
      <p:ext uri="{BB962C8B-B14F-4D97-AF65-F5344CB8AC3E}">
        <p14:creationId xmlns:p14="http://schemas.microsoft.com/office/powerpoint/2010/main" val="4600424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INDIAN ART\7 Mughal paintings\Akbar\razmnama\Kṛṣṇa_and_the_Pandavas_visiting_the_dying_Bhishma_from_the_epic_Razmnameh.jpg"/>
          <p:cNvPicPr>
            <a:picLocks noChangeAspect="1" noChangeArrowheads="1"/>
          </p:cNvPicPr>
          <p:nvPr/>
        </p:nvPicPr>
        <p:blipFill>
          <a:blip r:embed="rId2" cstate="print"/>
          <a:srcRect/>
          <a:stretch>
            <a:fillRect/>
          </a:stretch>
        </p:blipFill>
        <p:spPr bwMode="auto">
          <a:xfrm>
            <a:off x="2514600" y="381000"/>
            <a:ext cx="3917540" cy="6477000"/>
          </a:xfrm>
          <a:prstGeom prst="rect">
            <a:avLst/>
          </a:prstGeom>
          <a:noFill/>
        </p:spPr>
      </p:pic>
    </p:spTree>
    <p:extLst>
      <p:ext uri="{BB962C8B-B14F-4D97-AF65-F5344CB8AC3E}">
        <p14:creationId xmlns:p14="http://schemas.microsoft.com/office/powerpoint/2010/main" val="29772610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838200"/>
            <a:ext cx="6096000" cy="2708434"/>
          </a:xfrm>
          <a:prstGeom prst="rect">
            <a:avLst/>
          </a:prstGeom>
        </p:spPr>
        <p:txBody>
          <a:bodyPr wrap="square">
            <a:spAutoFit/>
          </a:bodyPr>
          <a:lstStyle/>
          <a:p>
            <a:pPr algn="ctr"/>
            <a:r>
              <a:rPr lang="en-IN" sz="4000" dirty="0" smtClean="0"/>
              <a:t>C. </a:t>
            </a:r>
            <a:r>
              <a:rPr lang="hi-IN" sz="4000" dirty="0" smtClean="0"/>
              <a:t>रामायण</a:t>
            </a:r>
            <a:endParaRPr lang="en-IN" sz="4000" dirty="0" smtClean="0"/>
          </a:p>
          <a:p>
            <a:pPr algn="ctr"/>
            <a:endParaRPr lang="hi-IN" sz="4000" dirty="0"/>
          </a:p>
          <a:p>
            <a:pPr algn="just"/>
            <a:r>
              <a:rPr lang="hi-IN" dirty="0"/>
              <a:t>अकबर ने अब्दुल क़ादिर बदायूँनी को सन् 1585 मे रामायण को फ़ारसी मे अनुवाद करने को कहा जिसे सन् 1588 मे पूरा किया गया</a:t>
            </a:r>
            <a:r>
              <a:rPr lang="hi-IN" dirty="0" smtClean="0"/>
              <a:t>.</a:t>
            </a:r>
            <a:r>
              <a:rPr lang="en-IN" dirty="0" smtClean="0"/>
              <a:t> </a:t>
            </a:r>
            <a:r>
              <a:rPr lang="hi-IN" dirty="0"/>
              <a:t>इस ग्रंथ में 31.2 </a:t>
            </a:r>
            <a:r>
              <a:rPr lang="en-IN" dirty="0"/>
              <a:t>x 27.2 </a:t>
            </a:r>
            <a:r>
              <a:rPr lang="hi-IN" dirty="0"/>
              <a:t>सेमी के 365 पृष्ठ हैं जिसमे महत्वपूर्ण घटनाओं के 176 पूर्ण पृष्ठ के चित्र अंकित है</a:t>
            </a:r>
            <a:r>
              <a:rPr lang="hi-IN" dirty="0" smtClean="0"/>
              <a:t>.</a:t>
            </a:r>
            <a:endParaRPr lang="en-IN" dirty="0" smtClean="0"/>
          </a:p>
          <a:p>
            <a:pPr algn="just"/>
            <a:r>
              <a:rPr lang="en-IN" dirty="0" smtClean="0"/>
              <a:t> </a:t>
            </a:r>
            <a:endParaRPr lang="en-IN" dirty="0">
              <a:solidFill>
                <a:srgbClr val="FF0000"/>
              </a:solidFill>
            </a:endParaRPr>
          </a:p>
        </p:txBody>
      </p:sp>
    </p:spTree>
    <p:extLst>
      <p:ext uri="{BB962C8B-B14F-4D97-AF65-F5344CB8AC3E}">
        <p14:creationId xmlns:p14="http://schemas.microsoft.com/office/powerpoint/2010/main" val="18236764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91000" y="381000"/>
            <a:ext cx="4000500" cy="5715000"/>
          </a:xfrm>
          <a:prstGeom prst="rect">
            <a:avLst/>
          </a:prstGeom>
        </p:spPr>
      </p:pic>
      <p:sp>
        <p:nvSpPr>
          <p:cNvPr id="3" name="Rectangle 2"/>
          <p:cNvSpPr/>
          <p:nvPr/>
        </p:nvSpPr>
        <p:spPr>
          <a:xfrm>
            <a:off x="228600" y="457200"/>
            <a:ext cx="3505200" cy="1200329"/>
          </a:xfrm>
          <a:prstGeom prst="rect">
            <a:avLst/>
          </a:prstGeom>
        </p:spPr>
        <p:txBody>
          <a:bodyPr wrap="square">
            <a:spAutoFit/>
          </a:bodyPr>
          <a:lstStyle/>
          <a:p>
            <a:r>
              <a:rPr lang="hi-IN" dirty="0"/>
              <a:t>विश्वामित्र राम और लक्ष्मण को अपने आश्रम में लाते </a:t>
            </a:r>
            <a:r>
              <a:rPr lang="hi-IN" dirty="0" smtClean="0"/>
              <a:t>हुए</a:t>
            </a:r>
            <a:endParaRPr lang="en-IN" dirty="0" smtClean="0"/>
          </a:p>
          <a:p>
            <a:r>
              <a:rPr lang="en-US" dirty="0" err="1">
                <a:solidFill>
                  <a:srgbClr val="FF0000"/>
                </a:solidFill>
              </a:rPr>
              <a:t>Vishwamitra</a:t>
            </a:r>
            <a:r>
              <a:rPr lang="en-US" dirty="0">
                <a:solidFill>
                  <a:srgbClr val="FF0000"/>
                </a:solidFill>
              </a:rPr>
              <a:t> brings Rama and </a:t>
            </a:r>
            <a:r>
              <a:rPr lang="en-US" dirty="0" err="1">
                <a:solidFill>
                  <a:srgbClr val="FF0000"/>
                </a:solidFill>
              </a:rPr>
              <a:t>Lakshmana</a:t>
            </a:r>
            <a:r>
              <a:rPr lang="en-US" dirty="0">
                <a:solidFill>
                  <a:srgbClr val="FF0000"/>
                </a:solidFill>
              </a:rPr>
              <a:t> to his hermitage.</a:t>
            </a:r>
            <a:endParaRPr lang="en-IN" dirty="0">
              <a:solidFill>
                <a:srgbClr val="FF0000"/>
              </a:solidFill>
            </a:endParaRPr>
          </a:p>
        </p:txBody>
      </p:sp>
    </p:spTree>
    <p:extLst>
      <p:ext uri="{BB962C8B-B14F-4D97-AF65-F5344CB8AC3E}">
        <p14:creationId xmlns:p14="http://schemas.microsoft.com/office/powerpoint/2010/main" val="32997041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0" y="381000"/>
            <a:ext cx="4114800" cy="5988713"/>
          </a:xfrm>
          <a:prstGeom prst="rect">
            <a:avLst/>
          </a:prstGeom>
        </p:spPr>
      </p:pic>
      <p:sp>
        <p:nvSpPr>
          <p:cNvPr id="3" name="Rectangle 2"/>
          <p:cNvSpPr/>
          <p:nvPr/>
        </p:nvSpPr>
        <p:spPr>
          <a:xfrm>
            <a:off x="381000" y="381000"/>
            <a:ext cx="3124200" cy="923330"/>
          </a:xfrm>
          <a:prstGeom prst="rect">
            <a:avLst/>
          </a:prstGeom>
        </p:spPr>
        <p:txBody>
          <a:bodyPr wrap="square">
            <a:spAutoFit/>
          </a:bodyPr>
          <a:lstStyle/>
          <a:p>
            <a:r>
              <a:rPr lang="en-IN" dirty="0" err="1"/>
              <a:t>राम</a:t>
            </a:r>
            <a:r>
              <a:rPr lang="en-IN" dirty="0"/>
              <a:t> </a:t>
            </a:r>
            <a:r>
              <a:rPr lang="en-IN" dirty="0" err="1"/>
              <a:t>के</a:t>
            </a:r>
            <a:r>
              <a:rPr lang="en-IN" dirty="0"/>
              <a:t> </a:t>
            </a:r>
            <a:r>
              <a:rPr lang="en-IN" dirty="0" err="1"/>
              <a:t>पिता</a:t>
            </a:r>
            <a:r>
              <a:rPr lang="en-IN" dirty="0"/>
              <a:t> </a:t>
            </a:r>
            <a:r>
              <a:rPr lang="en-IN" dirty="0" err="1"/>
              <a:t>राजा</a:t>
            </a:r>
            <a:r>
              <a:rPr lang="en-IN" dirty="0"/>
              <a:t> </a:t>
            </a:r>
            <a:r>
              <a:rPr lang="en-IN" dirty="0" err="1"/>
              <a:t>दशरथ</a:t>
            </a:r>
            <a:r>
              <a:rPr lang="en-IN" dirty="0"/>
              <a:t> </a:t>
            </a:r>
            <a:r>
              <a:rPr lang="en-IN" dirty="0" err="1"/>
              <a:t>की</a:t>
            </a:r>
            <a:r>
              <a:rPr lang="en-IN" dirty="0"/>
              <a:t> </a:t>
            </a:r>
            <a:r>
              <a:rPr lang="en-IN" dirty="0" err="1" smtClean="0"/>
              <a:t>मृत्यु</a:t>
            </a:r>
            <a:endParaRPr lang="en-IN" dirty="0" smtClean="0"/>
          </a:p>
          <a:p>
            <a:r>
              <a:rPr lang="en-US" dirty="0">
                <a:solidFill>
                  <a:srgbClr val="FF0000"/>
                </a:solidFill>
              </a:rPr>
              <a:t>The death of King </a:t>
            </a:r>
            <a:r>
              <a:rPr lang="en-US" dirty="0" err="1">
                <a:solidFill>
                  <a:srgbClr val="FF0000"/>
                </a:solidFill>
              </a:rPr>
              <a:t>Dasharatha</a:t>
            </a:r>
            <a:r>
              <a:rPr lang="en-US" dirty="0">
                <a:solidFill>
                  <a:srgbClr val="FF0000"/>
                </a:solidFill>
              </a:rPr>
              <a:t>, the father of Rama</a:t>
            </a:r>
            <a:endParaRPr lang="en-IN" dirty="0">
              <a:solidFill>
                <a:srgbClr val="FF0000"/>
              </a:solidFill>
            </a:endParaRPr>
          </a:p>
        </p:txBody>
      </p:sp>
    </p:spTree>
    <p:extLst>
      <p:ext uri="{BB962C8B-B14F-4D97-AF65-F5344CB8AC3E}">
        <p14:creationId xmlns:p14="http://schemas.microsoft.com/office/powerpoint/2010/main" val="15732567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0" y="457200"/>
            <a:ext cx="3156599" cy="5991225"/>
          </a:xfrm>
          <a:prstGeom prst="rect">
            <a:avLst/>
          </a:prstGeom>
        </p:spPr>
      </p:pic>
      <p:sp>
        <p:nvSpPr>
          <p:cNvPr id="3" name="Rectangle 2"/>
          <p:cNvSpPr/>
          <p:nvPr/>
        </p:nvSpPr>
        <p:spPr>
          <a:xfrm>
            <a:off x="381000" y="533400"/>
            <a:ext cx="3719801" cy="369332"/>
          </a:xfrm>
          <a:prstGeom prst="rect">
            <a:avLst/>
          </a:prstGeom>
        </p:spPr>
        <p:txBody>
          <a:bodyPr wrap="none">
            <a:spAutoFit/>
          </a:bodyPr>
          <a:lstStyle/>
          <a:p>
            <a:r>
              <a:rPr lang="en-US" dirty="0" err="1">
                <a:latin typeface="Droid Serif"/>
              </a:rPr>
              <a:t>Vanaras</a:t>
            </a:r>
            <a:r>
              <a:rPr lang="en-US" dirty="0">
                <a:latin typeface="Droid Serif"/>
              </a:rPr>
              <a:t> help Rama build a bridge.</a:t>
            </a:r>
            <a:endParaRPr lang="en-IN" dirty="0"/>
          </a:p>
        </p:txBody>
      </p:sp>
    </p:spTree>
    <p:extLst>
      <p:ext uri="{BB962C8B-B14F-4D97-AF65-F5344CB8AC3E}">
        <p14:creationId xmlns:p14="http://schemas.microsoft.com/office/powerpoint/2010/main" val="3990849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600" y="228600"/>
            <a:ext cx="4232473" cy="5867400"/>
          </a:xfrm>
          <a:prstGeom prst="rect">
            <a:avLst/>
          </a:prstGeom>
        </p:spPr>
      </p:pic>
    </p:spTree>
    <p:extLst>
      <p:ext uri="{BB962C8B-B14F-4D97-AF65-F5344CB8AC3E}">
        <p14:creationId xmlns:p14="http://schemas.microsoft.com/office/powerpoint/2010/main" val="4894327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0" y="762000"/>
            <a:ext cx="4533900" cy="5181600"/>
          </a:xfrm>
          <a:prstGeom prst="rect">
            <a:avLst/>
          </a:prstGeom>
        </p:spPr>
      </p:pic>
    </p:spTree>
    <p:extLst>
      <p:ext uri="{BB962C8B-B14F-4D97-AF65-F5344CB8AC3E}">
        <p14:creationId xmlns:p14="http://schemas.microsoft.com/office/powerpoint/2010/main" val="1457700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NDIAN ART\7 Mughal paintings\Baber\Babernama\An awards ceremony in the Sultan Ibrāhīm’s court before being sent on an expedition to Sambhal.jpg"/>
          <p:cNvPicPr>
            <a:picLocks noChangeAspect="1" noChangeArrowheads="1"/>
          </p:cNvPicPr>
          <p:nvPr/>
        </p:nvPicPr>
        <p:blipFill>
          <a:blip r:embed="rId2" cstate="print"/>
          <a:srcRect/>
          <a:stretch>
            <a:fillRect/>
          </a:stretch>
        </p:blipFill>
        <p:spPr bwMode="auto">
          <a:xfrm>
            <a:off x="228600" y="304800"/>
            <a:ext cx="4038600" cy="6096000"/>
          </a:xfrm>
          <a:prstGeom prst="rect">
            <a:avLst/>
          </a:prstGeom>
          <a:noFill/>
        </p:spPr>
      </p:pic>
      <p:pic>
        <p:nvPicPr>
          <p:cNvPr id="1027" name="Picture 3" descr="D:\INDIAN ART\7 Mughal paintings\Baber\Babernama\Animals of Hindustan monkeys called bandar that can be taught to do tricks, from Illuminated manuscript Baburnama (Memoirs of Babur).jpg"/>
          <p:cNvPicPr>
            <a:picLocks noChangeAspect="1" noChangeArrowheads="1"/>
          </p:cNvPicPr>
          <p:nvPr/>
        </p:nvPicPr>
        <p:blipFill>
          <a:blip r:embed="rId3" cstate="print"/>
          <a:srcRect/>
          <a:stretch>
            <a:fillRect/>
          </a:stretch>
        </p:blipFill>
        <p:spPr bwMode="auto">
          <a:xfrm>
            <a:off x="4800600" y="304800"/>
            <a:ext cx="4067175" cy="60960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00600" y="304800"/>
            <a:ext cx="3505200" cy="6096000"/>
          </a:xfrm>
          <a:prstGeom prst="rect">
            <a:avLst/>
          </a:prstGeom>
        </p:spPr>
      </p:pic>
      <p:sp>
        <p:nvSpPr>
          <p:cNvPr id="3" name="Rectangle 2"/>
          <p:cNvSpPr/>
          <p:nvPr/>
        </p:nvSpPr>
        <p:spPr>
          <a:xfrm>
            <a:off x="152400" y="228600"/>
            <a:ext cx="3048000" cy="1200329"/>
          </a:xfrm>
          <a:prstGeom prst="rect">
            <a:avLst/>
          </a:prstGeom>
        </p:spPr>
        <p:txBody>
          <a:bodyPr wrap="square">
            <a:spAutoFit/>
          </a:bodyPr>
          <a:lstStyle/>
          <a:p>
            <a:r>
              <a:rPr lang="hi-IN" dirty="0"/>
              <a:t>रावण सीता का अपहरण करके लंका ले जाते </a:t>
            </a:r>
            <a:r>
              <a:rPr lang="hi-IN" dirty="0" smtClean="0"/>
              <a:t>हुए</a:t>
            </a:r>
            <a:r>
              <a:rPr lang="en-IN" dirty="0" smtClean="0"/>
              <a:t> </a:t>
            </a:r>
            <a:r>
              <a:rPr lang="en-IN" dirty="0"/>
              <a:t>1597-1605</a:t>
            </a:r>
            <a:endParaRPr lang="en-IN" dirty="0" smtClean="0"/>
          </a:p>
          <a:p>
            <a:r>
              <a:rPr lang="en-US" dirty="0" err="1" smtClean="0">
                <a:solidFill>
                  <a:srgbClr val="FF0000"/>
                </a:solidFill>
              </a:rPr>
              <a:t>Ravana</a:t>
            </a:r>
            <a:r>
              <a:rPr lang="en-US" dirty="0" smtClean="0">
                <a:solidFill>
                  <a:srgbClr val="FF0000"/>
                </a:solidFill>
              </a:rPr>
              <a:t> </a:t>
            </a:r>
            <a:r>
              <a:rPr lang="en-US" dirty="0">
                <a:solidFill>
                  <a:srgbClr val="FF0000"/>
                </a:solidFill>
              </a:rPr>
              <a:t>seizes </a:t>
            </a:r>
            <a:r>
              <a:rPr lang="en-US" dirty="0" err="1">
                <a:solidFill>
                  <a:srgbClr val="FF0000"/>
                </a:solidFill>
              </a:rPr>
              <a:t>Sita</a:t>
            </a:r>
            <a:r>
              <a:rPr lang="en-US" dirty="0">
                <a:solidFill>
                  <a:srgbClr val="FF0000"/>
                </a:solidFill>
              </a:rPr>
              <a:t> by the hair to abduct her to Lanka</a:t>
            </a:r>
            <a:endParaRPr lang="en-IN" dirty="0">
              <a:solidFill>
                <a:srgbClr val="FF0000"/>
              </a:solidFill>
            </a:endParaRPr>
          </a:p>
        </p:txBody>
      </p:sp>
    </p:spTree>
    <p:extLst>
      <p:ext uri="{BB962C8B-B14F-4D97-AF65-F5344CB8AC3E}">
        <p14:creationId xmlns:p14="http://schemas.microsoft.com/office/powerpoint/2010/main" val="18214303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43200" y="381000"/>
            <a:ext cx="3136900" cy="5791200"/>
          </a:xfrm>
          <a:prstGeom prst="rect">
            <a:avLst/>
          </a:prstGeom>
        </p:spPr>
      </p:pic>
    </p:spTree>
    <p:extLst>
      <p:ext uri="{BB962C8B-B14F-4D97-AF65-F5344CB8AC3E}">
        <p14:creationId xmlns:p14="http://schemas.microsoft.com/office/powerpoint/2010/main" val="24900601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00200"/>
            <a:ext cx="8229600" cy="1143000"/>
          </a:xfrm>
        </p:spPr>
        <p:txBody>
          <a:bodyPr/>
          <a:lstStyle/>
          <a:p>
            <a:r>
              <a:rPr lang="en-US" dirty="0" smtClean="0">
                <a:solidFill>
                  <a:srgbClr val="FF0000"/>
                </a:solidFill>
              </a:rPr>
              <a:t>4. </a:t>
            </a:r>
            <a:r>
              <a:rPr lang="hi-IN" dirty="0" smtClean="0">
                <a:solidFill>
                  <a:srgbClr val="FF0000"/>
                </a:solidFill>
              </a:rPr>
              <a:t>व्यक्ति चित्र </a:t>
            </a:r>
            <a:endParaRPr lang="en-US" dirty="0">
              <a:solidFill>
                <a:srgbClr val="FF0000"/>
              </a:solidFill>
            </a:endParaRPr>
          </a:p>
        </p:txBody>
      </p:sp>
    </p:spTree>
    <p:extLst>
      <p:ext uri="{BB962C8B-B14F-4D97-AF65-F5344CB8AC3E}">
        <p14:creationId xmlns:p14="http://schemas.microsoft.com/office/powerpoint/2010/main" val="23441828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INDIAN ART\7 Mughal paintings\Akbar\portraits\922.jpg"/>
          <p:cNvPicPr>
            <a:picLocks noChangeAspect="1" noChangeArrowheads="1"/>
          </p:cNvPicPr>
          <p:nvPr/>
        </p:nvPicPr>
        <p:blipFill>
          <a:blip r:embed="rId2" cstate="print"/>
          <a:srcRect/>
          <a:stretch>
            <a:fillRect/>
          </a:stretch>
        </p:blipFill>
        <p:spPr bwMode="auto">
          <a:xfrm>
            <a:off x="2286000" y="381000"/>
            <a:ext cx="4038600" cy="5960973"/>
          </a:xfrm>
          <a:prstGeom prst="rect">
            <a:avLst/>
          </a:prstGeom>
          <a:noFill/>
        </p:spPr>
      </p:pic>
    </p:spTree>
    <p:extLst>
      <p:ext uri="{BB962C8B-B14F-4D97-AF65-F5344CB8AC3E}">
        <p14:creationId xmlns:p14="http://schemas.microsoft.com/office/powerpoint/2010/main" val="6117495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INDIAN ART\7 Mughal paintings\Akbar\portraits\A_Nawab_of_Mughal_dynasty,_India,_17th-18th_century.jpg"/>
          <p:cNvPicPr>
            <a:picLocks noChangeAspect="1" noChangeArrowheads="1"/>
          </p:cNvPicPr>
          <p:nvPr/>
        </p:nvPicPr>
        <p:blipFill>
          <a:blip r:embed="rId2" cstate="print"/>
          <a:srcRect/>
          <a:stretch>
            <a:fillRect/>
          </a:stretch>
        </p:blipFill>
        <p:spPr bwMode="auto">
          <a:xfrm>
            <a:off x="609600" y="685800"/>
            <a:ext cx="2983566" cy="5410200"/>
          </a:xfrm>
          <a:prstGeom prst="rect">
            <a:avLst/>
          </a:prstGeom>
          <a:noFill/>
        </p:spPr>
      </p:pic>
    </p:spTree>
    <p:extLst>
      <p:ext uri="{BB962C8B-B14F-4D97-AF65-F5344CB8AC3E}">
        <p14:creationId xmlns:p14="http://schemas.microsoft.com/office/powerpoint/2010/main" val="21172454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200" b="0" dirty="0"/>
              <a:t>Characteristics of Akbarian painting</a:t>
            </a:r>
          </a:p>
        </p:txBody>
      </p:sp>
      <p:sp>
        <p:nvSpPr>
          <p:cNvPr id="3" name="Text Placeholder 2"/>
          <p:cNvSpPr>
            <a:spLocks noGrp="1"/>
          </p:cNvSpPr>
          <p:nvPr>
            <p:ph type="body" idx="1"/>
          </p:nvPr>
        </p:nvSpPr>
        <p:spPr/>
        <p:txBody>
          <a:bodyPr>
            <a:normAutofit/>
          </a:bodyPr>
          <a:lstStyle/>
          <a:p>
            <a:r>
              <a:rPr lang="hi-IN" sz="3600" dirty="0">
                <a:solidFill>
                  <a:schemeClr val="tx1"/>
                </a:solidFill>
              </a:rPr>
              <a:t>अकबर कालीन चित्रशैली की विशेषताएँ</a:t>
            </a:r>
            <a:endParaRPr lang="en-IN" sz="3600" dirty="0">
              <a:solidFill>
                <a:schemeClr val="tx1"/>
              </a:solidFill>
            </a:endParaRPr>
          </a:p>
        </p:txBody>
      </p:sp>
    </p:spTree>
    <p:extLst>
      <p:ext uri="{BB962C8B-B14F-4D97-AF65-F5344CB8AC3E}">
        <p14:creationId xmlns:p14="http://schemas.microsoft.com/office/powerpoint/2010/main" val="26062705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33400"/>
            <a:ext cx="8686800" cy="2862322"/>
          </a:xfrm>
          <a:prstGeom prst="rect">
            <a:avLst/>
          </a:prstGeom>
        </p:spPr>
        <p:txBody>
          <a:bodyPr wrap="square">
            <a:spAutoFit/>
          </a:bodyPr>
          <a:lstStyle/>
          <a:p>
            <a:pPr>
              <a:lnSpc>
                <a:spcPct val="150000"/>
              </a:lnSpc>
            </a:pPr>
            <a:r>
              <a:rPr lang="en-IN" sz="2000" dirty="0" err="1" smtClean="0"/>
              <a:t>अकबरी</a:t>
            </a:r>
            <a:r>
              <a:rPr lang="en-IN" sz="2000" dirty="0" smtClean="0"/>
              <a:t> </a:t>
            </a:r>
            <a:r>
              <a:rPr lang="hi-IN" sz="2000" dirty="0"/>
              <a:t>शैली (मुगल चित्रकला) ईरानी परंपरा से उत्पन्न हुई किंतु भारतीयशैली के संगम से इस शैली ने अपनी उत्कृष्ट विशेषताओं के कारण भारतीय चित्रकला के इतिहास मे अपने विशिष्ठ स्थान बना लिया. हमज़ा चित्रों के बाद अपने पूर्ण विकास काल में यह शैली कश्मीरी,राजस्थानी तथा ईरानी विशेषताओं को आत्मसात कर एक नवीन एवं सुंदर रूप में प्रकट होती है</a:t>
            </a:r>
            <a:r>
              <a:rPr lang="hi-IN" sz="2000" dirty="0" smtClean="0"/>
              <a:t>.</a:t>
            </a:r>
            <a:endParaRPr lang="en-IN" sz="2000" dirty="0" smtClean="0"/>
          </a:p>
          <a:p>
            <a:pPr>
              <a:lnSpc>
                <a:spcPct val="150000"/>
              </a:lnSpc>
            </a:pPr>
            <a:r>
              <a:rPr lang="en-US" sz="2000" dirty="0" smtClean="0">
                <a:solidFill>
                  <a:srgbClr val="FF0000"/>
                </a:solidFill>
              </a:rPr>
              <a:t> </a:t>
            </a:r>
            <a:endParaRPr lang="en-IN" sz="2000" dirty="0">
              <a:solidFill>
                <a:srgbClr val="FF0000"/>
              </a:solidFill>
            </a:endParaRPr>
          </a:p>
        </p:txBody>
      </p:sp>
    </p:spTree>
    <p:extLst>
      <p:ext uri="{BB962C8B-B14F-4D97-AF65-F5344CB8AC3E}">
        <p14:creationId xmlns:p14="http://schemas.microsoft.com/office/powerpoint/2010/main" val="16362391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600200"/>
            <a:ext cx="7924800" cy="3139321"/>
          </a:xfrm>
          <a:prstGeom prst="rect">
            <a:avLst/>
          </a:prstGeom>
        </p:spPr>
        <p:txBody>
          <a:bodyPr wrap="square">
            <a:spAutoFit/>
          </a:bodyPr>
          <a:lstStyle/>
          <a:p>
            <a:pPr marL="285750" indent="-285750">
              <a:buFont typeface="Arial" panose="020B0604020202020204" pitchFamily="34" charset="0"/>
              <a:buChar char="•"/>
            </a:pPr>
            <a:r>
              <a:rPr lang="en-IN" dirty="0" err="1"/>
              <a:t>चमकदार</a:t>
            </a:r>
            <a:r>
              <a:rPr lang="en-IN" dirty="0"/>
              <a:t> </a:t>
            </a:r>
            <a:r>
              <a:rPr lang="en-IN" dirty="0" err="1" smtClean="0"/>
              <a:t>रंग</a:t>
            </a:r>
            <a:r>
              <a:rPr lang="en-IN" dirty="0" smtClean="0"/>
              <a:t> व </a:t>
            </a:r>
            <a:r>
              <a:rPr lang="en-IN" dirty="0" err="1"/>
              <a:t>मिश्रित</a:t>
            </a:r>
            <a:r>
              <a:rPr lang="en-IN" dirty="0"/>
              <a:t> </a:t>
            </a:r>
            <a:r>
              <a:rPr lang="en-IN" dirty="0" err="1"/>
              <a:t>रंग,स्वर्ण</a:t>
            </a:r>
            <a:r>
              <a:rPr lang="en-IN" dirty="0"/>
              <a:t> </a:t>
            </a:r>
            <a:r>
              <a:rPr lang="en-IN" dirty="0" err="1"/>
              <a:t>का</a:t>
            </a:r>
            <a:r>
              <a:rPr lang="en-IN" dirty="0"/>
              <a:t> </a:t>
            </a:r>
            <a:r>
              <a:rPr lang="en-IN" dirty="0" err="1"/>
              <a:t>प्रयोग</a:t>
            </a:r>
            <a:endParaRPr lang="en-IN" dirty="0"/>
          </a:p>
          <a:p>
            <a:pPr marL="285750" indent="-285750">
              <a:buFont typeface="Arial" panose="020B0604020202020204" pitchFamily="34" charset="0"/>
              <a:buChar char="•"/>
            </a:pPr>
            <a:r>
              <a:rPr lang="en-IN" dirty="0" err="1"/>
              <a:t>एकचश्म</a:t>
            </a:r>
            <a:r>
              <a:rPr lang="en-IN" dirty="0"/>
              <a:t> </a:t>
            </a:r>
            <a:r>
              <a:rPr lang="en-IN" dirty="0" err="1"/>
              <a:t>और</a:t>
            </a:r>
            <a:r>
              <a:rPr lang="en-IN" dirty="0"/>
              <a:t> </a:t>
            </a:r>
            <a:r>
              <a:rPr lang="en-IN" dirty="0" err="1"/>
              <a:t>पौने</a:t>
            </a:r>
            <a:r>
              <a:rPr lang="en-IN" dirty="0"/>
              <a:t> </a:t>
            </a:r>
            <a:r>
              <a:rPr lang="en-IN" dirty="0" err="1"/>
              <a:t>दोचश्म</a:t>
            </a:r>
            <a:r>
              <a:rPr lang="en-IN" dirty="0"/>
              <a:t> </a:t>
            </a:r>
            <a:r>
              <a:rPr lang="en-IN" dirty="0" err="1"/>
              <a:t>चहरे</a:t>
            </a:r>
            <a:endParaRPr lang="en-IN" dirty="0"/>
          </a:p>
          <a:p>
            <a:pPr marL="285750" indent="-285750">
              <a:buFont typeface="Arial" panose="020B0604020202020204" pitchFamily="34" charset="0"/>
              <a:buChar char="•"/>
            </a:pPr>
            <a:r>
              <a:rPr lang="en-IN" dirty="0" err="1"/>
              <a:t>भारतीय</a:t>
            </a:r>
            <a:r>
              <a:rPr lang="en-IN" dirty="0"/>
              <a:t> </a:t>
            </a:r>
            <a:r>
              <a:rPr lang="en-IN" dirty="0" err="1"/>
              <a:t>वस्त्र,पशु-पक्षी</a:t>
            </a:r>
            <a:r>
              <a:rPr lang="en-IN" dirty="0"/>
              <a:t> </a:t>
            </a:r>
            <a:r>
              <a:rPr lang="en-IN" dirty="0" err="1"/>
              <a:t>एवं</a:t>
            </a:r>
            <a:r>
              <a:rPr lang="en-IN" dirty="0"/>
              <a:t> </a:t>
            </a:r>
            <a:r>
              <a:rPr lang="en-IN" dirty="0" err="1"/>
              <a:t>वृक्षों</a:t>
            </a:r>
            <a:r>
              <a:rPr lang="en-IN" dirty="0"/>
              <a:t> </a:t>
            </a:r>
            <a:r>
              <a:rPr lang="en-IN" dirty="0" err="1"/>
              <a:t>का</a:t>
            </a:r>
            <a:r>
              <a:rPr lang="en-IN" dirty="0"/>
              <a:t> </a:t>
            </a:r>
            <a:r>
              <a:rPr lang="en-IN" dirty="0" err="1"/>
              <a:t>अंकन</a:t>
            </a:r>
            <a:endParaRPr lang="en-IN" dirty="0"/>
          </a:p>
          <a:p>
            <a:pPr marL="285750" indent="-285750">
              <a:buFont typeface="Arial" panose="020B0604020202020204" pitchFamily="34" charset="0"/>
              <a:buChar char="•"/>
            </a:pPr>
            <a:r>
              <a:rPr lang="en-IN" dirty="0" err="1"/>
              <a:t>ईरानी</a:t>
            </a:r>
            <a:r>
              <a:rPr lang="en-IN" dirty="0"/>
              <a:t> </a:t>
            </a:r>
            <a:r>
              <a:rPr lang="en-IN" dirty="0" err="1"/>
              <a:t>कलाम</a:t>
            </a:r>
            <a:r>
              <a:rPr lang="en-IN" dirty="0"/>
              <a:t> </a:t>
            </a:r>
            <a:r>
              <a:rPr lang="en-IN" dirty="0" err="1"/>
              <a:t>जैसी</a:t>
            </a:r>
            <a:r>
              <a:rPr lang="en-IN" dirty="0"/>
              <a:t> </a:t>
            </a:r>
            <a:r>
              <a:rPr lang="en-IN" dirty="0" err="1"/>
              <a:t>आलंकारीकता</a:t>
            </a:r>
            <a:r>
              <a:rPr lang="en-IN" dirty="0"/>
              <a:t> </a:t>
            </a:r>
            <a:r>
              <a:rPr lang="en-IN" dirty="0" err="1"/>
              <a:t>नही,चित्रण</a:t>
            </a:r>
            <a:r>
              <a:rPr lang="en-IN" dirty="0"/>
              <a:t> </a:t>
            </a:r>
            <a:r>
              <a:rPr lang="en-IN" dirty="0" err="1"/>
              <a:t>मे</a:t>
            </a:r>
            <a:r>
              <a:rPr lang="en-IN" dirty="0"/>
              <a:t> </a:t>
            </a:r>
            <a:r>
              <a:rPr lang="en-IN" dirty="0" err="1"/>
              <a:t>स्वाभाविकता</a:t>
            </a:r>
            <a:endParaRPr lang="en-IN" dirty="0"/>
          </a:p>
          <a:p>
            <a:pPr marL="285750" indent="-285750">
              <a:buFont typeface="Arial" panose="020B0604020202020204" pitchFamily="34" charset="0"/>
              <a:buChar char="•"/>
            </a:pPr>
            <a:r>
              <a:rPr lang="en-IN" dirty="0" err="1"/>
              <a:t>संयोजन</a:t>
            </a:r>
            <a:r>
              <a:rPr lang="en-IN" dirty="0"/>
              <a:t> </a:t>
            </a:r>
            <a:r>
              <a:rPr lang="en-IN" dirty="0" err="1"/>
              <a:t>में</a:t>
            </a:r>
            <a:r>
              <a:rPr lang="en-IN" dirty="0"/>
              <a:t> </a:t>
            </a:r>
            <a:r>
              <a:rPr lang="en-IN" dirty="0" err="1"/>
              <a:t>भीड़</a:t>
            </a:r>
            <a:r>
              <a:rPr lang="en-IN" dirty="0"/>
              <a:t> </a:t>
            </a:r>
            <a:r>
              <a:rPr lang="en-IN" dirty="0" err="1"/>
              <a:t>भाड़</a:t>
            </a:r>
            <a:endParaRPr lang="en-IN" dirty="0"/>
          </a:p>
          <a:p>
            <a:pPr marL="285750" indent="-285750">
              <a:buFont typeface="Arial" panose="020B0604020202020204" pitchFamily="34" charset="0"/>
              <a:buChar char="•"/>
            </a:pPr>
            <a:r>
              <a:rPr lang="en-IN" dirty="0" err="1"/>
              <a:t>वृत्ताकार</a:t>
            </a:r>
            <a:r>
              <a:rPr lang="en-IN" dirty="0"/>
              <a:t> </a:t>
            </a:r>
            <a:r>
              <a:rPr lang="en-IN" dirty="0" err="1"/>
              <a:t>संयोजन</a:t>
            </a:r>
            <a:endParaRPr lang="en-IN" dirty="0"/>
          </a:p>
          <a:p>
            <a:pPr marL="285750" indent="-285750">
              <a:buFont typeface="Arial" panose="020B0604020202020204" pitchFamily="34" charset="0"/>
              <a:buChar char="•"/>
            </a:pPr>
            <a:r>
              <a:rPr lang="en-IN" dirty="0" err="1"/>
              <a:t>अलंकृत</a:t>
            </a:r>
            <a:r>
              <a:rPr lang="en-IN" dirty="0"/>
              <a:t> </a:t>
            </a:r>
            <a:r>
              <a:rPr lang="en-IN" dirty="0" err="1"/>
              <a:t>हाशिए</a:t>
            </a:r>
            <a:endParaRPr lang="en-IN" dirty="0"/>
          </a:p>
          <a:p>
            <a:pPr marL="285750" indent="-285750">
              <a:buFont typeface="Arial" panose="020B0604020202020204" pitchFamily="34" charset="0"/>
              <a:buChar char="•"/>
            </a:pPr>
            <a:r>
              <a:rPr lang="en-IN" dirty="0" err="1"/>
              <a:t>भाव</a:t>
            </a:r>
            <a:r>
              <a:rPr lang="en-IN" dirty="0"/>
              <a:t> </a:t>
            </a:r>
            <a:r>
              <a:rPr lang="en-IN" dirty="0" err="1"/>
              <a:t>की</a:t>
            </a:r>
            <a:r>
              <a:rPr lang="en-IN" dirty="0"/>
              <a:t> </a:t>
            </a:r>
            <a:r>
              <a:rPr lang="en-IN" dirty="0" err="1"/>
              <a:t>अभिव्यक्ति</a:t>
            </a:r>
            <a:r>
              <a:rPr lang="en-IN" dirty="0"/>
              <a:t> </a:t>
            </a:r>
            <a:r>
              <a:rPr lang="en-IN" dirty="0" err="1"/>
              <a:t>हस्तमुद्राओं</a:t>
            </a:r>
            <a:r>
              <a:rPr lang="en-IN" dirty="0"/>
              <a:t> </a:t>
            </a:r>
            <a:r>
              <a:rPr lang="en-IN" dirty="0" err="1"/>
              <a:t>द्वारा</a:t>
            </a:r>
            <a:endParaRPr lang="en-IN" dirty="0"/>
          </a:p>
          <a:p>
            <a:pPr marL="285750" indent="-285750">
              <a:buFont typeface="Arial" panose="020B0604020202020204" pitchFamily="34" charset="0"/>
              <a:buChar char="•"/>
            </a:pPr>
            <a:r>
              <a:rPr lang="en-IN" dirty="0" err="1"/>
              <a:t>कहीं</a:t>
            </a:r>
            <a:r>
              <a:rPr lang="en-IN" dirty="0"/>
              <a:t> </a:t>
            </a:r>
            <a:r>
              <a:rPr lang="en-IN" dirty="0" err="1"/>
              <a:t>कहीं</a:t>
            </a:r>
            <a:r>
              <a:rPr lang="en-IN" dirty="0"/>
              <a:t> </a:t>
            </a:r>
            <a:r>
              <a:rPr lang="en-IN" dirty="0" err="1"/>
              <a:t>आकृति</a:t>
            </a:r>
            <a:r>
              <a:rPr lang="en-IN" dirty="0"/>
              <a:t> </a:t>
            </a:r>
            <a:r>
              <a:rPr lang="en-IN" dirty="0" err="1"/>
              <a:t>हाशियें</a:t>
            </a:r>
            <a:r>
              <a:rPr lang="en-IN" dirty="0"/>
              <a:t> </a:t>
            </a:r>
            <a:r>
              <a:rPr lang="en-IN" dirty="0" err="1"/>
              <a:t>को</a:t>
            </a:r>
            <a:r>
              <a:rPr lang="en-IN" dirty="0"/>
              <a:t> </a:t>
            </a:r>
            <a:r>
              <a:rPr lang="en-IN" dirty="0" err="1"/>
              <a:t>काटती</a:t>
            </a:r>
            <a:r>
              <a:rPr lang="en-IN" dirty="0"/>
              <a:t> </a:t>
            </a:r>
            <a:r>
              <a:rPr lang="en-IN" dirty="0" err="1"/>
              <a:t>हुई</a:t>
            </a:r>
            <a:endParaRPr lang="en-IN" dirty="0"/>
          </a:p>
          <a:p>
            <a:pPr marL="285750" indent="-285750">
              <a:buFont typeface="Arial" panose="020B0604020202020204" pitchFamily="34" charset="0"/>
              <a:buChar char="•"/>
            </a:pPr>
            <a:r>
              <a:rPr lang="en-IN" dirty="0" err="1"/>
              <a:t>रेखाओं</a:t>
            </a:r>
            <a:r>
              <a:rPr lang="en-IN" dirty="0"/>
              <a:t> </a:t>
            </a:r>
            <a:r>
              <a:rPr lang="en-IN" dirty="0" err="1"/>
              <a:t>में</a:t>
            </a:r>
            <a:r>
              <a:rPr lang="en-IN" dirty="0"/>
              <a:t> </a:t>
            </a:r>
            <a:r>
              <a:rPr lang="en-IN" dirty="0" err="1"/>
              <a:t>गति</a:t>
            </a:r>
            <a:r>
              <a:rPr lang="en-IN" dirty="0"/>
              <a:t> व </a:t>
            </a:r>
            <a:r>
              <a:rPr lang="en-IN" dirty="0" err="1" smtClean="0"/>
              <a:t>कोमलता</a:t>
            </a:r>
            <a:endParaRPr lang="en-IN" dirty="0" smtClean="0"/>
          </a:p>
          <a:p>
            <a:endParaRPr lang="en-IN" dirty="0">
              <a:solidFill>
                <a:srgbClr val="FF0000"/>
              </a:solidFill>
            </a:endParaRPr>
          </a:p>
        </p:txBody>
      </p:sp>
    </p:spTree>
    <p:extLst>
      <p:ext uri="{BB962C8B-B14F-4D97-AF65-F5344CB8AC3E}">
        <p14:creationId xmlns:p14="http://schemas.microsoft.com/office/powerpoint/2010/main" val="22892750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i-IN" dirty="0"/>
              <a:t>जहाँगीर काल </a:t>
            </a:r>
            <a:endParaRPr lang="en-US" dirty="0"/>
          </a:p>
        </p:txBody>
      </p:sp>
      <p:sp>
        <p:nvSpPr>
          <p:cNvPr id="3" name="Subtitle 2"/>
          <p:cNvSpPr>
            <a:spLocks noGrp="1"/>
          </p:cNvSpPr>
          <p:nvPr>
            <p:ph type="subTitle" idx="1"/>
          </p:nvPr>
        </p:nvSpPr>
        <p:spPr/>
        <p:txBody>
          <a:bodyPr/>
          <a:lstStyle/>
          <a:p>
            <a:r>
              <a:rPr lang="en-US" dirty="0" smtClean="0"/>
              <a:t>1605 – 1627 </a:t>
            </a:r>
            <a:endParaRPr lang="en-US" dirty="0"/>
          </a:p>
        </p:txBody>
      </p:sp>
    </p:spTree>
    <p:extLst>
      <p:ext uri="{BB962C8B-B14F-4D97-AF65-F5344CB8AC3E}">
        <p14:creationId xmlns:p14="http://schemas.microsoft.com/office/powerpoint/2010/main" val="32127170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608" y="76200"/>
            <a:ext cx="8839200" cy="3785652"/>
          </a:xfrm>
          <a:prstGeom prst="rect">
            <a:avLst/>
          </a:prstGeom>
        </p:spPr>
        <p:txBody>
          <a:bodyPr wrap="square">
            <a:spAutoFit/>
          </a:bodyPr>
          <a:lstStyle/>
          <a:p>
            <a:pPr>
              <a:lnSpc>
                <a:spcPct val="150000"/>
              </a:lnSpc>
            </a:pPr>
            <a:r>
              <a:rPr lang="hi-IN" sz="2000" dirty="0"/>
              <a:t>जहाँगीर का जन्म 30 </a:t>
            </a:r>
            <a:r>
              <a:rPr lang="hi-IN" sz="2000" dirty="0" smtClean="0"/>
              <a:t>अगस्त</a:t>
            </a:r>
            <a:r>
              <a:rPr lang="en-IN" sz="2000" dirty="0" smtClean="0"/>
              <a:t> 1569</a:t>
            </a:r>
            <a:r>
              <a:rPr lang="hi-IN" sz="2000" dirty="0" smtClean="0"/>
              <a:t> </a:t>
            </a:r>
            <a:r>
              <a:rPr lang="hi-IN" sz="2000" dirty="0"/>
              <a:t>ई. को हुआ था. जहाँगीर स्वयं एक कुशल चित्रकार था और उसने अपने पिता द्वारा संस्थापित चित्रकला शैली को और भी परिपुष्ट एवं प्रोत्साहित किया.  </a:t>
            </a:r>
            <a:r>
              <a:rPr lang="en-IN" sz="2000" dirty="0" err="1" smtClean="0"/>
              <a:t>भारतवर्ष</a:t>
            </a:r>
            <a:r>
              <a:rPr lang="en-IN" sz="2000" dirty="0" smtClean="0"/>
              <a:t> </a:t>
            </a:r>
            <a:r>
              <a:rPr lang="en-IN" sz="2000" dirty="0" err="1"/>
              <a:t>में</a:t>
            </a:r>
            <a:r>
              <a:rPr lang="en-IN" sz="2000" dirty="0"/>
              <a:t> </a:t>
            </a:r>
            <a:r>
              <a:rPr lang="en-IN" sz="2000" dirty="0" err="1"/>
              <a:t>जिस</a:t>
            </a:r>
            <a:r>
              <a:rPr lang="en-IN" sz="2000" dirty="0"/>
              <a:t>  </a:t>
            </a:r>
            <a:r>
              <a:rPr lang="en-IN" sz="2000" dirty="0" err="1"/>
              <a:t>मुगल</a:t>
            </a:r>
            <a:r>
              <a:rPr lang="en-IN" sz="2000" dirty="0"/>
              <a:t> </a:t>
            </a:r>
            <a:r>
              <a:rPr lang="en-IN" sz="2000" dirty="0" err="1"/>
              <a:t>शैली</a:t>
            </a:r>
            <a:r>
              <a:rPr lang="en-IN" sz="2000" dirty="0"/>
              <a:t> </a:t>
            </a:r>
            <a:r>
              <a:rPr lang="en-IN" sz="2000" dirty="0" err="1"/>
              <a:t>का</a:t>
            </a:r>
            <a:r>
              <a:rPr lang="en-IN" sz="2000" dirty="0"/>
              <a:t> </a:t>
            </a:r>
            <a:r>
              <a:rPr lang="en-IN" sz="2000" dirty="0" err="1"/>
              <a:t>आरम्भ</a:t>
            </a:r>
            <a:r>
              <a:rPr lang="en-IN" sz="2000" dirty="0"/>
              <a:t> </a:t>
            </a:r>
            <a:r>
              <a:rPr lang="en-IN" sz="2000" dirty="0" err="1"/>
              <a:t>अकबर</a:t>
            </a:r>
            <a:r>
              <a:rPr lang="en-IN" sz="2000" dirty="0"/>
              <a:t> </a:t>
            </a:r>
            <a:r>
              <a:rPr lang="en-IN" sz="2000" dirty="0" err="1"/>
              <a:t>के</a:t>
            </a:r>
            <a:r>
              <a:rPr lang="en-IN" sz="2000" dirty="0"/>
              <a:t> </a:t>
            </a:r>
            <a:r>
              <a:rPr lang="en-IN" sz="2000" dirty="0" err="1"/>
              <a:t>काल</a:t>
            </a:r>
            <a:r>
              <a:rPr lang="en-IN" sz="2000" dirty="0"/>
              <a:t> </a:t>
            </a:r>
            <a:r>
              <a:rPr lang="en-IN" sz="2000" dirty="0" err="1"/>
              <a:t>में</a:t>
            </a:r>
            <a:r>
              <a:rPr lang="en-IN" sz="2000" dirty="0"/>
              <a:t> </a:t>
            </a:r>
            <a:r>
              <a:rPr lang="en-IN" sz="2000" dirty="0" err="1"/>
              <a:t>हुआ</a:t>
            </a:r>
            <a:r>
              <a:rPr lang="en-IN" sz="2000" dirty="0"/>
              <a:t> ,</a:t>
            </a:r>
            <a:r>
              <a:rPr lang="en-IN" sz="2000" dirty="0" err="1"/>
              <a:t>उसका</a:t>
            </a:r>
            <a:r>
              <a:rPr lang="en-IN" sz="2000" dirty="0"/>
              <a:t> </a:t>
            </a:r>
            <a:r>
              <a:rPr lang="en-IN" sz="2000" dirty="0" err="1"/>
              <a:t>सर्वांगीण</a:t>
            </a:r>
            <a:r>
              <a:rPr lang="en-IN" sz="2000" dirty="0"/>
              <a:t> </a:t>
            </a:r>
            <a:r>
              <a:rPr lang="en-IN" sz="2000" dirty="0" err="1"/>
              <a:t>विकास</a:t>
            </a:r>
            <a:r>
              <a:rPr lang="en-IN" sz="2000" dirty="0"/>
              <a:t> </a:t>
            </a:r>
            <a:r>
              <a:rPr lang="en-IN" sz="2000" dirty="0" err="1"/>
              <a:t>जहांगीर</a:t>
            </a:r>
            <a:r>
              <a:rPr lang="en-IN" sz="2000" dirty="0"/>
              <a:t> </a:t>
            </a:r>
            <a:r>
              <a:rPr lang="en-IN" sz="2000" dirty="0" err="1"/>
              <a:t>के</a:t>
            </a:r>
            <a:r>
              <a:rPr lang="en-IN" sz="2000" dirty="0"/>
              <a:t> </a:t>
            </a:r>
            <a:r>
              <a:rPr lang="en-IN" sz="2000" dirty="0" err="1"/>
              <a:t>शासन</a:t>
            </a:r>
            <a:r>
              <a:rPr lang="en-IN" sz="2000" dirty="0"/>
              <a:t> </a:t>
            </a:r>
            <a:r>
              <a:rPr lang="en-IN" sz="2000" dirty="0" err="1"/>
              <a:t>काल</a:t>
            </a:r>
            <a:r>
              <a:rPr lang="en-IN" sz="2000" dirty="0"/>
              <a:t> </a:t>
            </a:r>
            <a:r>
              <a:rPr lang="en-IN" sz="2000" dirty="0" err="1"/>
              <a:t>में</a:t>
            </a:r>
            <a:r>
              <a:rPr lang="en-IN" sz="2000" dirty="0"/>
              <a:t> </a:t>
            </a:r>
            <a:r>
              <a:rPr lang="en-IN" sz="2000" dirty="0" err="1"/>
              <a:t>हुआ</a:t>
            </a:r>
            <a:r>
              <a:rPr lang="en-IN" sz="2000" dirty="0"/>
              <a:t>. </a:t>
            </a:r>
            <a:r>
              <a:rPr lang="hi-IN" sz="2000" dirty="0"/>
              <a:t>जहांगीर  को कला प्रेम विरासत में में प्राप्त हुआ था. जहांगीर के शासन काल में मुग़ल चित्रकला को उत्कृष्टता प्राप्त हुई और वह अपने विकास के चरमोत्कर्ष पर पहुंची। इसीलिए इस काल को मुगलकाल का "स्वर्ण युग " कहा जाता है. </a:t>
            </a:r>
            <a:endParaRPr lang="en-IN" sz="2000" dirty="0" smtClean="0"/>
          </a:p>
          <a:p>
            <a:pPr>
              <a:lnSpc>
                <a:spcPct val="150000"/>
              </a:lnSpc>
            </a:pPr>
            <a:r>
              <a:rPr lang="en-US" sz="2000" dirty="0" smtClean="0">
                <a:solidFill>
                  <a:srgbClr val="FF0000"/>
                </a:solidFill>
              </a:rPr>
              <a:t> </a:t>
            </a:r>
            <a:endParaRPr lang="en-IN" sz="2000" dirty="0">
              <a:solidFill>
                <a:srgbClr val="FF0000"/>
              </a:solidFill>
            </a:endParaRPr>
          </a:p>
        </p:txBody>
      </p:sp>
    </p:spTree>
    <p:extLst>
      <p:ext uri="{BB962C8B-B14F-4D97-AF65-F5344CB8AC3E}">
        <p14:creationId xmlns:p14="http://schemas.microsoft.com/office/powerpoint/2010/main" val="9970890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NDIAN ART\7 Mughal paintings\Baber\Babernama\Babur and his warriors visiting the Hindu temple Gurh Kattri (Kūr Katrī) in Bigram.jpg"/>
          <p:cNvPicPr>
            <a:picLocks noChangeAspect="1" noChangeArrowheads="1"/>
          </p:cNvPicPr>
          <p:nvPr/>
        </p:nvPicPr>
        <p:blipFill>
          <a:blip r:embed="rId2" cstate="print"/>
          <a:srcRect/>
          <a:stretch>
            <a:fillRect/>
          </a:stretch>
        </p:blipFill>
        <p:spPr bwMode="auto">
          <a:xfrm>
            <a:off x="457200" y="304800"/>
            <a:ext cx="4019550" cy="6096000"/>
          </a:xfrm>
          <a:prstGeom prst="rect">
            <a:avLst/>
          </a:prstGeom>
          <a:noFill/>
        </p:spPr>
      </p:pic>
      <p:pic>
        <p:nvPicPr>
          <p:cNvPr id="2051" name="Picture 3" descr="D:\INDIAN ART\7 Mughal paintings\Baber\Babernama\Babur confronts his enemies in the mountains of Kharābūk and Pashāmūn.jpg"/>
          <p:cNvPicPr>
            <a:picLocks noChangeAspect="1" noChangeArrowheads="1"/>
          </p:cNvPicPr>
          <p:nvPr/>
        </p:nvPicPr>
        <p:blipFill>
          <a:blip r:embed="rId3" cstate="print"/>
          <a:srcRect/>
          <a:stretch>
            <a:fillRect/>
          </a:stretch>
        </p:blipFill>
        <p:spPr bwMode="auto">
          <a:xfrm>
            <a:off x="4800600" y="228600"/>
            <a:ext cx="4010025" cy="60960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ile:Jahangircrop.jpeg"/>
          <p:cNvPicPr>
            <a:picLocks noChangeAspect="1" noChangeArrowheads="1"/>
          </p:cNvPicPr>
          <p:nvPr/>
        </p:nvPicPr>
        <p:blipFill>
          <a:blip r:embed="rId2" cstate="print"/>
          <a:srcRect/>
          <a:stretch>
            <a:fillRect/>
          </a:stretch>
        </p:blipFill>
        <p:spPr bwMode="auto">
          <a:xfrm>
            <a:off x="4648200" y="533400"/>
            <a:ext cx="4267200" cy="5705476"/>
          </a:xfrm>
          <a:prstGeom prst="rect">
            <a:avLst/>
          </a:prstGeom>
          <a:noFill/>
        </p:spPr>
      </p:pic>
      <p:pic>
        <p:nvPicPr>
          <p:cNvPr id="3" name="Picture 2" descr="File:Nurjahan.jpg"/>
          <p:cNvPicPr>
            <a:picLocks noChangeAspect="1" noChangeArrowheads="1"/>
          </p:cNvPicPr>
          <p:nvPr/>
        </p:nvPicPr>
        <p:blipFill>
          <a:blip r:embed="rId3" cstate="print"/>
          <a:srcRect/>
          <a:stretch>
            <a:fillRect/>
          </a:stretch>
        </p:blipFill>
        <p:spPr bwMode="auto">
          <a:xfrm>
            <a:off x="228600" y="609600"/>
            <a:ext cx="4181475" cy="5705476"/>
          </a:xfrm>
          <a:prstGeom prst="rect">
            <a:avLst/>
          </a:prstGeom>
          <a:noFill/>
        </p:spPr>
      </p:pic>
    </p:spTree>
    <p:extLst>
      <p:ext uri="{BB962C8B-B14F-4D97-AF65-F5344CB8AC3E}">
        <p14:creationId xmlns:p14="http://schemas.microsoft.com/office/powerpoint/2010/main" val="32147871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143000"/>
            <a:ext cx="8610600" cy="2400657"/>
          </a:xfrm>
          <a:prstGeom prst="rect">
            <a:avLst/>
          </a:prstGeom>
        </p:spPr>
        <p:txBody>
          <a:bodyPr wrap="square">
            <a:spAutoFit/>
          </a:bodyPr>
          <a:lstStyle/>
          <a:p>
            <a:pPr>
              <a:lnSpc>
                <a:spcPct val="150000"/>
              </a:lnSpc>
            </a:pPr>
            <a:r>
              <a:rPr lang="hi-IN" sz="2000" dirty="0" smtClean="0"/>
              <a:t> नूरजहां </a:t>
            </a:r>
            <a:r>
              <a:rPr lang="hi-IN" sz="2000" dirty="0"/>
              <a:t>से प्रेम के फलस्वरूप जहांगीर  की भाव-प्रवण  प्रकृति ,चित्रकला और विशेषतः प्रकृति चित्रों की ओर अधिकाधिक आकृष्ट हुई. वाचस्पति गोरेला के अनुसार "मानवीय अभीप्साओं , आचरणों , और भावनाओं के अनुरूप चित्र जहांगीर के समय मे ही बने. </a:t>
            </a:r>
            <a:endParaRPr lang="en-IN" sz="2000" dirty="0" smtClean="0"/>
          </a:p>
          <a:p>
            <a:pPr>
              <a:lnSpc>
                <a:spcPct val="150000"/>
              </a:lnSpc>
            </a:pPr>
            <a:r>
              <a:rPr lang="en-US" sz="2000" dirty="0" smtClean="0">
                <a:solidFill>
                  <a:srgbClr val="FF0000"/>
                </a:solidFill>
              </a:rPr>
              <a:t> </a:t>
            </a:r>
            <a:endParaRPr lang="en-US" sz="2000" dirty="0">
              <a:solidFill>
                <a:srgbClr val="FF0000"/>
              </a:solidFill>
            </a:endParaRPr>
          </a:p>
        </p:txBody>
      </p:sp>
    </p:spTree>
    <p:extLst>
      <p:ext uri="{BB962C8B-B14F-4D97-AF65-F5344CB8AC3E}">
        <p14:creationId xmlns:p14="http://schemas.microsoft.com/office/powerpoint/2010/main" val="26090927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76200"/>
            <a:ext cx="7772400" cy="1470025"/>
          </a:xfrm>
        </p:spPr>
        <p:txBody>
          <a:bodyPr>
            <a:normAutofit/>
          </a:bodyPr>
          <a:lstStyle/>
          <a:p>
            <a:r>
              <a:rPr lang="hi-IN" sz="3200" dirty="0" smtClean="0"/>
              <a:t>तुज़ुक़</a:t>
            </a:r>
            <a:r>
              <a:rPr lang="en-IN" sz="3200" dirty="0" smtClean="0"/>
              <a:t>-</a:t>
            </a:r>
            <a:r>
              <a:rPr lang="hi-IN" sz="3200" dirty="0" smtClean="0"/>
              <a:t>ए</a:t>
            </a:r>
            <a:r>
              <a:rPr lang="en-IN" sz="3200" dirty="0" smtClean="0"/>
              <a:t>-</a:t>
            </a:r>
            <a:r>
              <a:rPr lang="hi-IN" sz="3200" dirty="0" smtClean="0"/>
              <a:t>जहाँगीरी</a:t>
            </a:r>
            <a:r>
              <a:rPr lang="hi-IN" sz="3200" dirty="0"/>
              <a:t> </a:t>
            </a:r>
            <a:r>
              <a:rPr lang="en-US" sz="3200" dirty="0" smtClean="0"/>
              <a:t>/ </a:t>
            </a:r>
            <a:r>
              <a:rPr lang="hi-IN" sz="3200" dirty="0" smtClean="0"/>
              <a:t>जहाँगीरनामा</a:t>
            </a:r>
            <a:r>
              <a:rPr lang="hi-IN" sz="3600" dirty="0"/>
              <a:t> </a:t>
            </a:r>
            <a:endParaRPr lang="en-US" sz="3600" dirty="0"/>
          </a:p>
        </p:txBody>
      </p:sp>
      <p:sp>
        <p:nvSpPr>
          <p:cNvPr id="3" name="Subtitle 2"/>
          <p:cNvSpPr>
            <a:spLocks noGrp="1"/>
          </p:cNvSpPr>
          <p:nvPr>
            <p:ph type="subTitle" idx="1"/>
          </p:nvPr>
        </p:nvSpPr>
        <p:spPr>
          <a:xfrm>
            <a:off x="152400" y="1219200"/>
            <a:ext cx="8763000" cy="3200400"/>
          </a:xfrm>
        </p:spPr>
        <p:txBody>
          <a:bodyPr>
            <a:noAutofit/>
          </a:bodyPr>
          <a:lstStyle/>
          <a:p>
            <a:pPr algn="just">
              <a:lnSpc>
                <a:spcPct val="150000"/>
              </a:lnSpc>
            </a:pPr>
            <a:r>
              <a:rPr lang="hi-IN" sz="2000" dirty="0" smtClean="0">
                <a:solidFill>
                  <a:schemeClr val="tx1"/>
                </a:solidFill>
              </a:rPr>
              <a:t>मुगल सम्राट नूर उद दीन मोहम्मद जहांगीर की आत्मकथा है</a:t>
            </a:r>
            <a:r>
              <a:rPr lang="en-US" sz="2000" dirty="0" smtClean="0">
                <a:solidFill>
                  <a:schemeClr val="tx1"/>
                </a:solidFill>
              </a:rPr>
              <a:t>,</a:t>
            </a:r>
            <a:r>
              <a:rPr lang="hi-IN" sz="2000" dirty="0">
                <a:solidFill>
                  <a:schemeClr val="tx1"/>
                </a:solidFill>
              </a:rPr>
              <a:t> हालांकि जहांगीर अपने राज्य के इतिहास के अलावा </a:t>
            </a:r>
            <a:r>
              <a:rPr lang="hi-IN" sz="2000" dirty="0" smtClean="0">
                <a:solidFill>
                  <a:schemeClr val="tx1"/>
                </a:solidFill>
              </a:rPr>
              <a:t>कला</a:t>
            </a:r>
            <a:r>
              <a:rPr lang="hi-IN" sz="2000" dirty="0">
                <a:solidFill>
                  <a:schemeClr val="tx1"/>
                </a:solidFill>
              </a:rPr>
              <a:t>, राजनीति, </a:t>
            </a:r>
            <a:r>
              <a:rPr lang="hi-IN" sz="2000" dirty="0" smtClean="0">
                <a:solidFill>
                  <a:schemeClr val="tx1"/>
                </a:solidFill>
              </a:rPr>
              <a:t>एवं उसके </a:t>
            </a:r>
            <a:r>
              <a:rPr lang="hi-IN" sz="2000" dirty="0">
                <a:solidFill>
                  <a:schemeClr val="tx1"/>
                </a:solidFill>
              </a:rPr>
              <a:t>परिवार के बारे में भी विवरण प्रस्तुत किया </a:t>
            </a:r>
            <a:r>
              <a:rPr lang="hi-IN" sz="2000" dirty="0" smtClean="0">
                <a:solidFill>
                  <a:schemeClr val="tx1"/>
                </a:solidFill>
              </a:rPr>
              <a:t>है</a:t>
            </a:r>
            <a:r>
              <a:rPr lang="en-IN" sz="2000" dirty="0" smtClean="0">
                <a:solidFill>
                  <a:schemeClr val="tx1"/>
                </a:solidFill>
              </a:rPr>
              <a:t>.</a:t>
            </a:r>
            <a:r>
              <a:rPr lang="hi-IN" sz="2000" dirty="0">
                <a:solidFill>
                  <a:schemeClr val="tx1"/>
                </a:solidFill>
              </a:rPr>
              <a:t> जहांगीर की जीवनी से उसके वास्तविक जीवन का परिचय भी मिलता है कि वह दिल का कितना पवित्र ,विचारों से उदार ,राजनीती में दूरदर्शी,चित्र विश्लेषण, बुद्धि का प्रतिभाशाली और  कितना विनोदी व्यक्ति था. </a:t>
            </a:r>
            <a:endParaRPr lang="en-IN" sz="2000" dirty="0" smtClean="0">
              <a:solidFill>
                <a:schemeClr val="tx1"/>
              </a:solidFill>
            </a:endParaRPr>
          </a:p>
          <a:p>
            <a:pPr algn="just">
              <a:lnSpc>
                <a:spcPct val="150000"/>
              </a:lnSpc>
            </a:pPr>
            <a:r>
              <a:rPr lang="en-US" sz="2000" dirty="0" smtClean="0">
                <a:solidFill>
                  <a:srgbClr val="FF0000"/>
                </a:solidFill>
              </a:rPr>
              <a:t> </a:t>
            </a:r>
            <a:endParaRPr lang="en-US" sz="2000" dirty="0">
              <a:solidFill>
                <a:srgbClr val="FF0000"/>
              </a:solidFill>
            </a:endParaRPr>
          </a:p>
        </p:txBody>
      </p:sp>
    </p:spTree>
    <p:extLst>
      <p:ext uri="{BB962C8B-B14F-4D97-AF65-F5344CB8AC3E}">
        <p14:creationId xmlns:p14="http://schemas.microsoft.com/office/powerpoint/2010/main" val="18033692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3/30/Jahangir_in_Darbar%2C_from_the_Jahangir-nama%2C_c.1620.jpg"/>
          <p:cNvPicPr>
            <a:picLocks noChangeAspect="1" noChangeArrowheads="1"/>
          </p:cNvPicPr>
          <p:nvPr/>
        </p:nvPicPr>
        <p:blipFill>
          <a:blip r:embed="rId2" cstate="print"/>
          <a:srcRect/>
          <a:stretch>
            <a:fillRect/>
          </a:stretch>
        </p:blipFill>
        <p:spPr bwMode="auto">
          <a:xfrm>
            <a:off x="2842383" y="352424"/>
            <a:ext cx="3567942" cy="6200776"/>
          </a:xfrm>
          <a:prstGeom prst="rect">
            <a:avLst/>
          </a:prstGeom>
          <a:noFill/>
        </p:spPr>
      </p:pic>
      <p:sp>
        <p:nvSpPr>
          <p:cNvPr id="2" name="Rectangle 1"/>
          <p:cNvSpPr/>
          <p:nvPr/>
        </p:nvSpPr>
        <p:spPr>
          <a:xfrm>
            <a:off x="6705600" y="97536"/>
            <a:ext cx="2286000" cy="369332"/>
          </a:xfrm>
          <a:prstGeom prst="rect">
            <a:avLst/>
          </a:prstGeom>
        </p:spPr>
        <p:txBody>
          <a:bodyPr wrap="square">
            <a:spAutoFit/>
          </a:bodyPr>
          <a:lstStyle/>
          <a:p>
            <a:r>
              <a:rPr lang="en-US" dirty="0" smtClean="0">
                <a:latin typeface="Arial" panose="020B0604020202020204" pitchFamily="34" charset="0"/>
              </a:rPr>
              <a:t> </a:t>
            </a:r>
            <a:endParaRPr lang="en-IN" dirty="0"/>
          </a:p>
        </p:txBody>
      </p:sp>
      <p:sp>
        <p:nvSpPr>
          <p:cNvPr id="3" name="Rectangle 2"/>
          <p:cNvSpPr/>
          <p:nvPr/>
        </p:nvSpPr>
        <p:spPr>
          <a:xfrm>
            <a:off x="152400" y="429399"/>
            <a:ext cx="2209800" cy="923330"/>
          </a:xfrm>
          <a:prstGeom prst="rect">
            <a:avLst/>
          </a:prstGeom>
        </p:spPr>
        <p:txBody>
          <a:bodyPr wrap="square">
            <a:spAutoFit/>
          </a:bodyPr>
          <a:lstStyle/>
          <a:p>
            <a:r>
              <a:rPr lang="hi-IN" dirty="0"/>
              <a:t>दरबार में जहाँगीर, जहाँगीर-नामा से, </a:t>
            </a:r>
            <a:r>
              <a:rPr lang="en-IN" dirty="0" smtClean="0"/>
              <a:t>1620</a:t>
            </a:r>
            <a:endParaRPr lang="en-IN" dirty="0"/>
          </a:p>
        </p:txBody>
      </p:sp>
    </p:spTree>
    <p:extLst>
      <p:ext uri="{BB962C8B-B14F-4D97-AF65-F5344CB8AC3E}">
        <p14:creationId xmlns:p14="http://schemas.microsoft.com/office/powerpoint/2010/main" val="30830615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le:Jahangir holding a globe, 1614-1618.jpg"/>
          <p:cNvPicPr>
            <a:picLocks noChangeAspect="1" noChangeArrowheads="1"/>
          </p:cNvPicPr>
          <p:nvPr/>
        </p:nvPicPr>
        <p:blipFill>
          <a:blip r:embed="rId2" cstate="print"/>
          <a:srcRect/>
          <a:stretch>
            <a:fillRect/>
          </a:stretch>
        </p:blipFill>
        <p:spPr bwMode="auto">
          <a:xfrm>
            <a:off x="2362200" y="457200"/>
            <a:ext cx="4143375" cy="5705476"/>
          </a:xfrm>
          <a:prstGeom prst="rect">
            <a:avLst/>
          </a:prstGeom>
          <a:noFill/>
        </p:spPr>
      </p:pic>
      <p:sp>
        <p:nvSpPr>
          <p:cNvPr id="2" name="Rectangle 1"/>
          <p:cNvSpPr/>
          <p:nvPr/>
        </p:nvSpPr>
        <p:spPr>
          <a:xfrm>
            <a:off x="6705600" y="457200"/>
            <a:ext cx="2133599" cy="646331"/>
          </a:xfrm>
          <a:prstGeom prst="rect">
            <a:avLst/>
          </a:prstGeom>
        </p:spPr>
        <p:txBody>
          <a:bodyPr wrap="square">
            <a:spAutoFit/>
          </a:bodyPr>
          <a:lstStyle/>
          <a:p>
            <a:r>
              <a:rPr lang="en-IN" dirty="0">
                <a:solidFill>
                  <a:srgbClr val="FF0000"/>
                </a:solidFill>
                <a:latin typeface="Arial" panose="020B0604020202020204" pitchFamily="34" charset="0"/>
              </a:rPr>
              <a:t>Jahangir </a:t>
            </a:r>
            <a:r>
              <a:rPr lang="en-IN" dirty="0" smtClean="0">
                <a:solidFill>
                  <a:srgbClr val="FF0000"/>
                </a:solidFill>
                <a:latin typeface="Arial" panose="020B0604020202020204" pitchFamily="34" charset="0"/>
              </a:rPr>
              <a:t>holding </a:t>
            </a:r>
            <a:r>
              <a:rPr lang="en-IN" dirty="0">
                <a:solidFill>
                  <a:srgbClr val="FF0000"/>
                </a:solidFill>
                <a:latin typeface="Arial" panose="020B0604020202020204" pitchFamily="34" charset="0"/>
              </a:rPr>
              <a:t>a globe</a:t>
            </a:r>
            <a:endParaRPr lang="en-IN" dirty="0">
              <a:solidFill>
                <a:srgbClr val="FF0000"/>
              </a:solidFill>
            </a:endParaRPr>
          </a:p>
        </p:txBody>
      </p:sp>
      <p:sp>
        <p:nvSpPr>
          <p:cNvPr id="3" name="Rectangle 2"/>
          <p:cNvSpPr/>
          <p:nvPr/>
        </p:nvSpPr>
        <p:spPr>
          <a:xfrm>
            <a:off x="9144" y="460325"/>
            <a:ext cx="2416046" cy="369332"/>
          </a:xfrm>
          <a:prstGeom prst="rect">
            <a:avLst/>
          </a:prstGeom>
        </p:spPr>
        <p:txBody>
          <a:bodyPr wrap="none">
            <a:spAutoFit/>
          </a:bodyPr>
          <a:lstStyle/>
          <a:p>
            <a:r>
              <a:rPr lang="hi-IN" dirty="0"/>
              <a:t>जहांगीर ग्लोब पकड़े हुए</a:t>
            </a:r>
            <a:endParaRPr lang="en-IN" dirty="0"/>
          </a:p>
        </p:txBody>
      </p:sp>
    </p:spTree>
    <p:extLst>
      <p:ext uri="{BB962C8B-B14F-4D97-AF65-F5344CB8AC3E}">
        <p14:creationId xmlns:p14="http://schemas.microsoft.com/office/powerpoint/2010/main" val="5127438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classconnection.s3.amazonaws.com/2/flashcards/903002/jpeg/unknown-11355763180101.jpeg"/>
          <p:cNvPicPr>
            <a:picLocks noChangeAspect="1" noChangeArrowheads="1"/>
          </p:cNvPicPr>
          <p:nvPr/>
        </p:nvPicPr>
        <p:blipFill>
          <a:blip r:embed="rId2" cstate="print"/>
          <a:srcRect/>
          <a:stretch>
            <a:fillRect/>
          </a:stretch>
        </p:blipFill>
        <p:spPr bwMode="auto">
          <a:xfrm>
            <a:off x="1600200" y="838200"/>
            <a:ext cx="5856732" cy="4648200"/>
          </a:xfrm>
          <a:prstGeom prst="rect">
            <a:avLst/>
          </a:prstGeom>
          <a:noFill/>
        </p:spPr>
      </p:pic>
      <p:sp>
        <p:nvSpPr>
          <p:cNvPr id="2" name="Rectangle 1"/>
          <p:cNvSpPr/>
          <p:nvPr/>
        </p:nvSpPr>
        <p:spPr>
          <a:xfrm>
            <a:off x="3787818" y="5715000"/>
            <a:ext cx="1481496" cy="369332"/>
          </a:xfrm>
          <a:prstGeom prst="rect">
            <a:avLst/>
          </a:prstGeom>
        </p:spPr>
        <p:txBody>
          <a:bodyPr wrap="none">
            <a:spAutoFit/>
          </a:bodyPr>
          <a:lstStyle/>
          <a:p>
            <a:r>
              <a:rPr lang="hi-IN" dirty="0"/>
              <a:t>इनायत खान </a:t>
            </a:r>
            <a:endParaRPr lang="en-IN" dirty="0"/>
          </a:p>
        </p:txBody>
      </p:sp>
    </p:spTree>
    <p:extLst>
      <p:ext uri="{BB962C8B-B14F-4D97-AF65-F5344CB8AC3E}">
        <p14:creationId xmlns:p14="http://schemas.microsoft.com/office/powerpoint/2010/main" val="375391406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8400" y="228600"/>
            <a:ext cx="4039956" cy="5895975"/>
          </a:xfrm>
          <a:prstGeom prst="rect">
            <a:avLst/>
          </a:prstGeom>
        </p:spPr>
      </p:pic>
      <p:sp>
        <p:nvSpPr>
          <p:cNvPr id="3" name="Rectangle 2"/>
          <p:cNvSpPr/>
          <p:nvPr/>
        </p:nvSpPr>
        <p:spPr>
          <a:xfrm>
            <a:off x="2438400" y="6148959"/>
            <a:ext cx="3968394" cy="369332"/>
          </a:xfrm>
          <a:prstGeom prst="rect">
            <a:avLst/>
          </a:prstGeom>
        </p:spPr>
        <p:txBody>
          <a:bodyPr wrap="none">
            <a:spAutoFit/>
          </a:bodyPr>
          <a:lstStyle/>
          <a:p>
            <a:r>
              <a:rPr lang="hi-IN" dirty="0">
                <a:solidFill>
                  <a:srgbClr val="000000"/>
                </a:solidFill>
                <a:latin typeface="Linux Libertine"/>
              </a:rPr>
              <a:t>राजकुमार का </a:t>
            </a:r>
            <a:r>
              <a:rPr lang="hi-IN" dirty="0" smtClean="0">
                <a:solidFill>
                  <a:srgbClr val="000000"/>
                </a:solidFill>
                <a:latin typeface="Linux Libertine"/>
              </a:rPr>
              <a:t>जन्म</a:t>
            </a:r>
            <a:r>
              <a:rPr lang="en-IN" dirty="0" smtClean="0">
                <a:solidFill>
                  <a:srgbClr val="000000"/>
                </a:solidFill>
                <a:latin typeface="Linux Libertine"/>
              </a:rPr>
              <a:t> The </a:t>
            </a:r>
            <a:r>
              <a:rPr lang="en-IN" dirty="0">
                <a:solidFill>
                  <a:srgbClr val="000000"/>
                </a:solidFill>
                <a:latin typeface="Linux Libertine"/>
              </a:rPr>
              <a:t>Birth of Prince</a:t>
            </a:r>
            <a:endParaRPr lang="en-IN" b="0" i="0" dirty="0">
              <a:solidFill>
                <a:srgbClr val="000000"/>
              </a:solidFill>
              <a:effectLst/>
              <a:latin typeface="Linux Libertine"/>
            </a:endParaRPr>
          </a:p>
        </p:txBody>
      </p:sp>
    </p:spTree>
    <p:extLst>
      <p:ext uri="{BB962C8B-B14F-4D97-AF65-F5344CB8AC3E}">
        <p14:creationId xmlns:p14="http://schemas.microsoft.com/office/powerpoint/2010/main" val="17238462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43200" y="152400"/>
            <a:ext cx="3753069" cy="6530340"/>
          </a:xfrm>
          <a:prstGeom prst="rect">
            <a:avLst/>
          </a:prstGeom>
        </p:spPr>
      </p:pic>
      <p:sp>
        <p:nvSpPr>
          <p:cNvPr id="3" name="Rectangle 2"/>
          <p:cNvSpPr/>
          <p:nvPr/>
        </p:nvSpPr>
        <p:spPr>
          <a:xfrm>
            <a:off x="228600" y="914400"/>
            <a:ext cx="1464423" cy="2031325"/>
          </a:xfrm>
          <a:prstGeom prst="rect">
            <a:avLst/>
          </a:prstGeom>
        </p:spPr>
        <p:txBody>
          <a:bodyPr wrap="square">
            <a:spAutoFit/>
          </a:bodyPr>
          <a:lstStyle/>
          <a:p>
            <a:r>
              <a:rPr lang="hi-IN" dirty="0"/>
              <a:t>जहाँगीर के </a:t>
            </a:r>
            <a:r>
              <a:rPr lang="hi-IN" dirty="0" smtClean="0"/>
              <a:t>राज्याभिषेक</a:t>
            </a:r>
            <a:r>
              <a:rPr lang="en-IN" dirty="0" smtClean="0"/>
              <a:t> </a:t>
            </a:r>
            <a:r>
              <a:rPr lang="hi-IN" dirty="0" smtClean="0"/>
              <a:t>में उत्सव</a:t>
            </a:r>
            <a:r>
              <a:rPr lang="en-IN" dirty="0" smtClean="0"/>
              <a:t> </a:t>
            </a:r>
            <a:r>
              <a:rPr lang="en-US" dirty="0" smtClean="0"/>
              <a:t>Celebrations </a:t>
            </a:r>
            <a:r>
              <a:rPr lang="en-US" dirty="0"/>
              <a:t>at the accession of Jahangir</a:t>
            </a:r>
            <a:endParaRPr lang="en-IN" dirty="0"/>
          </a:p>
        </p:txBody>
      </p:sp>
    </p:spTree>
    <p:extLst>
      <p:ext uri="{BB962C8B-B14F-4D97-AF65-F5344CB8AC3E}">
        <p14:creationId xmlns:p14="http://schemas.microsoft.com/office/powerpoint/2010/main" val="1785432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hi-IN" dirty="0"/>
              <a:t> </a:t>
            </a:r>
            <a:r>
              <a:rPr lang="hi-IN" sz="4900" dirty="0"/>
              <a:t>जहाँगीर कालीन चित्रकार</a:t>
            </a:r>
            <a:r>
              <a:rPr lang="hi-IN" sz="6700" dirty="0"/>
              <a:t> </a:t>
            </a:r>
            <a:r>
              <a:rPr lang="hi-IN" dirty="0"/>
              <a:t> </a:t>
            </a:r>
            <a:br>
              <a:rPr lang="hi-IN" dirty="0"/>
            </a:br>
            <a:endParaRPr lang="en-US" dirty="0"/>
          </a:p>
        </p:txBody>
      </p:sp>
      <p:sp>
        <p:nvSpPr>
          <p:cNvPr id="3" name="Rectangle 2"/>
          <p:cNvSpPr/>
          <p:nvPr/>
        </p:nvSpPr>
        <p:spPr>
          <a:xfrm>
            <a:off x="304800" y="2551837"/>
            <a:ext cx="8610600" cy="2862322"/>
          </a:xfrm>
          <a:prstGeom prst="rect">
            <a:avLst/>
          </a:prstGeom>
        </p:spPr>
        <p:txBody>
          <a:bodyPr wrap="square">
            <a:spAutoFit/>
          </a:bodyPr>
          <a:lstStyle/>
          <a:p>
            <a:pPr algn="just">
              <a:lnSpc>
                <a:spcPct val="150000"/>
              </a:lnSpc>
            </a:pPr>
            <a:r>
              <a:rPr lang="en-IN" sz="2000" dirty="0" err="1"/>
              <a:t>जहांगीर</a:t>
            </a:r>
            <a:r>
              <a:rPr lang="en-IN" sz="2000" dirty="0"/>
              <a:t> </a:t>
            </a:r>
            <a:r>
              <a:rPr lang="en-IN" sz="2000" dirty="0" err="1"/>
              <a:t>ने</a:t>
            </a:r>
            <a:r>
              <a:rPr lang="en-IN" sz="2000" dirty="0"/>
              <a:t> </a:t>
            </a:r>
            <a:r>
              <a:rPr lang="en-IN" sz="2000" dirty="0" err="1"/>
              <a:t>युवावस्था</a:t>
            </a:r>
            <a:r>
              <a:rPr lang="en-IN" sz="2000" dirty="0"/>
              <a:t> </a:t>
            </a:r>
            <a:r>
              <a:rPr lang="en-IN" sz="2000" dirty="0" err="1"/>
              <a:t>में</a:t>
            </a:r>
            <a:r>
              <a:rPr lang="en-IN" sz="2000" dirty="0"/>
              <a:t> </a:t>
            </a:r>
            <a:r>
              <a:rPr lang="en-IN" sz="2000" dirty="0" err="1"/>
              <a:t>ही</a:t>
            </a:r>
            <a:r>
              <a:rPr lang="en-IN" sz="2000" dirty="0"/>
              <a:t> </a:t>
            </a:r>
            <a:r>
              <a:rPr lang="en-IN" sz="2000" dirty="0" err="1"/>
              <a:t>चित्रकार</a:t>
            </a:r>
            <a:r>
              <a:rPr lang="en-IN" sz="2000" dirty="0"/>
              <a:t> </a:t>
            </a:r>
            <a:r>
              <a:rPr lang="en-IN" sz="2000" dirty="0" err="1"/>
              <a:t>व्</a:t>
            </a:r>
            <a:r>
              <a:rPr lang="en-IN" sz="2000" dirty="0"/>
              <a:t> </a:t>
            </a:r>
            <a:r>
              <a:rPr lang="en-IN" sz="2000" dirty="0" err="1"/>
              <a:t>चित्रशाला</a:t>
            </a:r>
            <a:r>
              <a:rPr lang="en-IN" sz="2000" dirty="0"/>
              <a:t> </a:t>
            </a:r>
            <a:r>
              <a:rPr lang="en-IN" sz="2000" dirty="0" err="1"/>
              <a:t>को</a:t>
            </a:r>
            <a:r>
              <a:rPr lang="en-IN" sz="2000" dirty="0"/>
              <a:t> </a:t>
            </a:r>
            <a:r>
              <a:rPr lang="en-IN" sz="2000" dirty="0" err="1"/>
              <a:t>संरक्षण</a:t>
            </a:r>
            <a:r>
              <a:rPr lang="en-IN" sz="2000" dirty="0"/>
              <a:t> </a:t>
            </a:r>
            <a:r>
              <a:rPr lang="en-IN" sz="2000" dirty="0" err="1"/>
              <a:t>दिया</a:t>
            </a:r>
            <a:r>
              <a:rPr lang="en-IN" sz="2000" dirty="0"/>
              <a:t>। </a:t>
            </a:r>
            <a:r>
              <a:rPr lang="en-IN" sz="2000" dirty="0" err="1"/>
              <a:t>ये</a:t>
            </a:r>
            <a:r>
              <a:rPr lang="en-IN" sz="2000" dirty="0"/>
              <a:t> </a:t>
            </a:r>
            <a:r>
              <a:rPr lang="en-IN" sz="2000" dirty="0" err="1"/>
              <a:t>चित्रकार</a:t>
            </a:r>
            <a:r>
              <a:rPr lang="en-IN" sz="2000" dirty="0"/>
              <a:t> </a:t>
            </a:r>
            <a:r>
              <a:rPr lang="en-IN" sz="2000" dirty="0" err="1"/>
              <a:t>फ़ारसी</a:t>
            </a:r>
            <a:r>
              <a:rPr lang="en-IN" sz="2000" dirty="0" smtClean="0"/>
              <a:t>, </a:t>
            </a:r>
            <a:r>
              <a:rPr lang="en-IN" sz="2000" dirty="0" err="1" smtClean="0"/>
              <a:t>हिन्दू</a:t>
            </a:r>
            <a:r>
              <a:rPr lang="en-IN" sz="2000" dirty="0" smtClean="0"/>
              <a:t> </a:t>
            </a:r>
            <a:r>
              <a:rPr lang="en-IN" sz="2000" dirty="0" err="1"/>
              <a:t>तथा</a:t>
            </a:r>
            <a:r>
              <a:rPr lang="en-IN" sz="2000" dirty="0"/>
              <a:t> </a:t>
            </a:r>
            <a:r>
              <a:rPr lang="en-IN" sz="2000" dirty="0" err="1"/>
              <a:t>मुसलमान</a:t>
            </a:r>
            <a:r>
              <a:rPr lang="en-IN" sz="2000" dirty="0"/>
              <a:t> </a:t>
            </a:r>
            <a:r>
              <a:rPr lang="en-IN" sz="2000" dirty="0" err="1"/>
              <a:t>थे</a:t>
            </a:r>
            <a:r>
              <a:rPr lang="en-IN" sz="2000" dirty="0"/>
              <a:t>. </a:t>
            </a:r>
            <a:r>
              <a:rPr lang="en-IN" sz="2000" dirty="0" err="1" smtClean="0"/>
              <a:t>जहांगीर</a:t>
            </a:r>
            <a:r>
              <a:rPr lang="en-IN" sz="2000" dirty="0" smtClean="0"/>
              <a:t> </a:t>
            </a:r>
            <a:r>
              <a:rPr lang="en-IN" sz="2000" dirty="0" err="1"/>
              <a:t>के</a:t>
            </a:r>
            <a:r>
              <a:rPr lang="en-IN" sz="2000" dirty="0"/>
              <a:t> </a:t>
            </a:r>
            <a:r>
              <a:rPr lang="en-IN" sz="2000" dirty="0" err="1"/>
              <a:t>शासन</a:t>
            </a:r>
            <a:r>
              <a:rPr lang="en-IN" sz="2000" dirty="0"/>
              <a:t> </a:t>
            </a:r>
            <a:r>
              <a:rPr lang="en-IN" sz="2000" dirty="0" err="1"/>
              <a:t>काल</a:t>
            </a:r>
            <a:r>
              <a:rPr lang="en-IN" sz="2000" dirty="0"/>
              <a:t>  </a:t>
            </a:r>
            <a:r>
              <a:rPr lang="en-IN" sz="2000" dirty="0" err="1"/>
              <a:t>में</a:t>
            </a:r>
            <a:r>
              <a:rPr lang="en-IN" sz="2000" dirty="0"/>
              <a:t> </a:t>
            </a:r>
            <a:r>
              <a:rPr lang="en-IN" sz="2000" dirty="0" err="1"/>
              <a:t>महिला</a:t>
            </a:r>
            <a:r>
              <a:rPr lang="en-IN" sz="2000" dirty="0"/>
              <a:t> </a:t>
            </a:r>
            <a:r>
              <a:rPr lang="en-IN" sz="2000" dirty="0" err="1"/>
              <a:t>चित्रकार</a:t>
            </a:r>
            <a:r>
              <a:rPr lang="en-IN" sz="2000" dirty="0"/>
              <a:t> </a:t>
            </a:r>
            <a:r>
              <a:rPr lang="en-IN" sz="2000" dirty="0" err="1"/>
              <a:t>भी</a:t>
            </a:r>
            <a:r>
              <a:rPr lang="en-IN" sz="2000" dirty="0"/>
              <a:t> </a:t>
            </a:r>
            <a:r>
              <a:rPr lang="en-IN" sz="2000" dirty="0" err="1"/>
              <a:t>थीं</a:t>
            </a:r>
            <a:r>
              <a:rPr lang="en-IN" sz="2000" dirty="0"/>
              <a:t>. </a:t>
            </a:r>
            <a:r>
              <a:rPr lang="en-IN" sz="2000" dirty="0" err="1" smtClean="0"/>
              <a:t>जो</a:t>
            </a:r>
            <a:r>
              <a:rPr lang="en-IN" sz="2000" dirty="0" smtClean="0"/>
              <a:t> </a:t>
            </a:r>
            <a:r>
              <a:rPr lang="en-IN" sz="2000" dirty="0" err="1"/>
              <a:t>संभवतः</a:t>
            </a:r>
            <a:r>
              <a:rPr lang="en-IN" sz="2000" dirty="0"/>
              <a:t> </a:t>
            </a:r>
            <a:r>
              <a:rPr lang="en-IN" sz="2000" dirty="0" err="1" smtClean="0"/>
              <a:t>हरम</a:t>
            </a:r>
            <a:r>
              <a:rPr lang="en-IN" sz="2000" dirty="0" smtClean="0"/>
              <a:t> </a:t>
            </a:r>
            <a:r>
              <a:rPr lang="en-IN" sz="2000" dirty="0" err="1"/>
              <a:t>की</a:t>
            </a:r>
            <a:r>
              <a:rPr lang="en-IN" sz="2000" dirty="0"/>
              <a:t> </a:t>
            </a:r>
            <a:r>
              <a:rPr lang="en-IN" sz="2000" dirty="0" err="1"/>
              <a:t>बेगमों</a:t>
            </a:r>
            <a:r>
              <a:rPr lang="en-IN" sz="2000" dirty="0"/>
              <a:t> </a:t>
            </a:r>
            <a:r>
              <a:rPr lang="en-IN" sz="2000" dirty="0" err="1"/>
              <a:t>की</a:t>
            </a:r>
            <a:r>
              <a:rPr lang="en-IN" sz="2000" dirty="0"/>
              <a:t> </a:t>
            </a:r>
            <a:r>
              <a:rPr lang="en-IN" sz="2000" dirty="0" err="1"/>
              <a:t>शबीहें</a:t>
            </a:r>
            <a:r>
              <a:rPr lang="en-IN" sz="2000" dirty="0"/>
              <a:t> </a:t>
            </a:r>
            <a:r>
              <a:rPr lang="en-IN" sz="2000" dirty="0" err="1"/>
              <a:t>तैयार</a:t>
            </a:r>
            <a:r>
              <a:rPr lang="en-IN" sz="2000" dirty="0"/>
              <a:t> </a:t>
            </a:r>
            <a:r>
              <a:rPr lang="en-IN" sz="2000" dirty="0" err="1"/>
              <a:t>करती</a:t>
            </a:r>
            <a:r>
              <a:rPr lang="en-IN" sz="2000" dirty="0"/>
              <a:t> </a:t>
            </a:r>
            <a:r>
              <a:rPr lang="en-IN" sz="2000" dirty="0" err="1"/>
              <a:t>थीं</a:t>
            </a:r>
            <a:r>
              <a:rPr lang="en-IN" sz="2000" dirty="0"/>
              <a:t>. </a:t>
            </a:r>
            <a:endParaRPr lang="en-IN" sz="2000" dirty="0" smtClean="0"/>
          </a:p>
          <a:p>
            <a:pPr algn="just">
              <a:lnSpc>
                <a:spcPct val="150000"/>
              </a:lnSpc>
            </a:pPr>
            <a:r>
              <a:rPr lang="en-US" sz="2000" dirty="0" err="1">
                <a:solidFill>
                  <a:srgbClr val="FF0000"/>
                </a:solidFill>
              </a:rPr>
              <a:t>Jehangir</a:t>
            </a:r>
            <a:r>
              <a:rPr lang="en-US" sz="2000" dirty="0">
                <a:solidFill>
                  <a:srgbClr val="FF0000"/>
                </a:solidFill>
              </a:rPr>
              <a:t> patronized the painter and the </a:t>
            </a:r>
            <a:r>
              <a:rPr lang="en-US" sz="2000" dirty="0" err="1">
                <a:solidFill>
                  <a:srgbClr val="FF0000"/>
                </a:solidFill>
              </a:rPr>
              <a:t>Chitrasala</a:t>
            </a:r>
            <a:r>
              <a:rPr lang="en-US" sz="2000" dirty="0">
                <a:solidFill>
                  <a:srgbClr val="FF0000"/>
                </a:solidFill>
              </a:rPr>
              <a:t> at a very young age. These painters were Persian, Hindu and </a:t>
            </a:r>
            <a:r>
              <a:rPr lang="en-US" sz="2000" dirty="0" smtClean="0">
                <a:solidFill>
                  <a:srgbClr val="FF0000"/>
                </a:solidFill>
              </a:rPr>
              <a:t>Muslim. There were </a:t>
            </a:r>
            <a:r>
              <a:rPr lang="en-US" sz="2000" dirty="0">
                <a:solidFill>
                  <a:srgbClr val="FF0000"/>
                </a:solidFill>
              </a:rPr>
              <a:t>female painter </a:t>
            </a:r>
            <a:r>
              <a:rPr lang="en-US" sz="2000" dirty="0" smtClean="0">
                <a:solidFill>
                  <a:srgbClr val="FF0000"/>
                </a:solidFill>
              </a:rPr>
              <a:t>also during </a:t>
            </a:r>
            <a:r>
              <a:rPr lang="en-US" sz="2000" dirty="0">
                <a:solidFill>
                  <a:srgbClr val="FF0000"/>
                </a:solidFill>
              </a:rPr>
              <a:t>Jahangir's </a:t>
            </a:r>
            <a:r>
              <a:rPr lang="en-US" sz="2000" dirty="0" smtClean="0">
                <a:solidFill>
                  <a:srgbClr val="FF0000"/>
                </a:solidFill>
              </a:rPr>
              <a:t>reign. Which </a:t>
            </a:r>
            <a:r>
              <a:rPr lang="en-US" sz="2000" dirty="0">
                <a:solidFill>
                  <a:srgbClr val="FF0000"/>
                </a:solidFill>
              </a:rPr>
              <a:t>probably prepared the pictures of Haram's Begums.</a:t>
            </a:r>
            <a:endParaRPr lang="en-IN" sz="2000" dirty="0">
              <a:solidFill>
                <a:srgbClr val="FF0000"/>
              </a:solidFill>
            </a:endParaRPr>
          </a:p>
        </p:txBody>
      </p:sp>
    </p:spTree>
    <p:extLst>
      <p:ext uri="{BB962C8B-B14F-4D97-AF65-F5344CB8AC3E}">
        <p14:creationId xmlns:p14="http://schemas.microsoft.com/office/powerpoint/2010/main" val="5416647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 </a:t>
            </a:r>
            <a:r>
              <a:rPr lang="hi-IN" sz="3600" dirty="0" smtClean="0"/>
              <a:t>अब्दुलहासन</a:t>
            </a:r>
            <a:r>
              <a:rPr lang="en-US" sz="3600" dirty="0" smtClean="0"/>
              <a:t> </a:t>
            </a:r>
            <a:r>
              <a:rPr lang="en-US" sz="3600" dirty="0"/>
              <a:t> (1589 – c. 1630)</a:t>
            </a:r>
          </a:p>
        </p:txBody>
      </p:sp>
      <p:sp>
        <p:nvSpPr>
          <p:cNvPr id="3" name="Rectangle 2"/>
          <p:cNvSpPr/>
          <p:nvPr/>
        </p:nvSpPr>
        <p:spPr>
          <a:xfrm>
            <a:off x="381000" y="1524000"/>
            <a:ext cx="8686800" cy="3323987"/>
          </a:xfrm>
          <a:prstGeom prst="rect">
            <a:avLst/>
          </a:prstGeom>
        </p:spPr>
        <p:txBody>
          <a:bodyPr wrap="square">
            <a:spAutoFit/>
          </a:bodyPr>
          <a:lstStyle/>
          <a:p>
            <a:pPr>
              <a:lnSpc>
                <a:spcPct val="150000"/>
              </a:lnSpc>
            </a:pPr>
            <a:r>
              <a:rPr lang="en-IN" sz="2000" dirty="0" smtClean="0"/>
              <a:t> </a:t>
            </a:r>
            <a:r>
              <a:rPr lang="hi-IN" sz="2000" dirty="0" smtClean="0"/>
              <a:t>जहांगीर </a:t>
            </a:r>
            <a:r>
              <a:rPr lang="hi-IN" sz="2000" dirty="0"/>
              <a:t>ने कहा की उसके बराबर कोई नहीं है  और उसे </a:t>
            </a:r>
            <a:r>
              <a:rPr lang="en-IN" sz="2000" dirty="0" smtClean="0"/>
              <a:t>‘</a:t>
            </a:r>
            <a:r>
              <a:rPr lang="hi-IN" sz="2000" dirty="0" smtClean="0"/>
              <a:t>नादिर </a:t>
            </a:r>
            <a:r>
              <a:rPr lang="hi-IN" sz="2000" dirty="0"/>
              <a:t>- उज़् </a:t>
            </a:r>
            <a:r>
              <a:rPr lang="hi-IN" sz="2000" dirty="0" smtClean="0"/>
              <a:t>– ज़मां</a:t>
            </a:r>
            <a:r>
              <a:rPr lang="en-IN" sz="2000" dirty="0" smtClean="0"/>
              <a:t>’</a:t>
            </a:r>
            <a:r>
              <a:rPr lang="hi-IN" sz="2000" dirty="0" smtClean="0"/>
              <a:t> </a:t>
            </a:r>
            <a:r>
              <a:rPr lang="hi-IN" sz="2000" dirty="0"/>
              <a:t>की उपाधी </a:t>
            </a:r>
            <a:r>
              <a:rPr lang="hi-IN" sz="2000" dirty="0" smtClean="0"/>
              <a:t>दी</a:t>
            </a:r>
            <a:r>
              <a:rPr lang="en-IN" sz="2000" dirty="0"/>
              <a:t>.</a:t>
            </a:r>
            <a:endParaRPr lang="en-US" sz="2000" dirty="0" smtClean="0"/>
          </a:p>
          <a:p>
            <a:pPr>
              <a:lnSpc>
                <a:spcPct val="150000"/>
              </a:lnSpc>
            </a:pPr>
            <a:r>
              <a:rPr lang="hi-IN" sz="2000" dirty="0"/>
              <a:t>अबू अल हसन के मुख्य कार्य शाही दरबार की घटनाओं का चित्रण करना </a:t>
            </a:r>
            <a:r>
              <a:rPr lang="hi-IN" sz="2000" dirty="0" smtClean="0"/>
              <a:t>था</a:t>
            </a:r>
            <a:r>
              <a:rPr lang="en-IN" sz="2000" dirty="0" smtClean="0"/>
              <a:t>. </a:t>
            </a:r>
            <a:r>
              <a:rPr lang="hi-IN" sz="2000" dirty="0"/>
              <a:t>अबुल हसन ने यूरोपीय चित्रों का अध्ययन कर उसी के अनुरूप उत्कृष्ट  चित्रों का अंकन किया. अबुल हसन की रूचि वस्तुओं पर पड़ने वाले  प्रकाश के प्रभाव, जिसमें मुख्य रूप से प्रकाशीय प्रभाव एवं वस्त्रों  की बुनावट थी</a:t>
            </a:r>
            <a:r>
              <a:rPr lang="hi-IN" sz="2000" dirty="0" smtClean="0"/>
              <a:t>.</a:t>
            </a:r>
            <a:r>
              <a:rPr lang="en-US" sz="2000" dirty="0"/>
              <a:t> </a:t>
            </a:r>
            <a:endParaRPr lang="en-US" sz="2000" dirty="0" smtClean="0"/>
          </a:p>
          <a:p>
            <a:pPr>
              <a:lnSpc>
                <a:spcPct val="150000"/>
              </a:lnSpc>
            </a:pPr>
            <a:r>
              <a:rPr lang="en-IN" sz="2000" dirty="0" smtClean="0">
                <a:solidFill>
                  <a:srgbClr val="C00000"/>
                </a:solidFill>
              </a:rPr>
              <a:t> </a:t>
            </a:r>
            <a:endParaRPr lang="en-US" sz="2000" dirty="0">
              <a:solidFill>
                <a:srgbClr val="C00000"/>
              </a:solidFill>
            </a:endParaRPr>
          </a:p>
        </p:txBody>
      </p:sp>
    </p:spTree>
    <p:extLst>
      <p:ext uri="{BB962C8B-B14F-4D97-AF65-F5344CB8AC3E}">
        <p14:creationId xmlns:p14="http://schemas.microsoft.com/office/powerpoint/2010/main" val="13928782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INDIAN ART\7 Mughal paintings\Baber\KhusrauBabur.jpg"/>
          <p:cNvPicPr>
            <a:picLocks noChangeAspect="1" noChangeArrowheads="1"/>
          </p:cNvPicPr>
          <p:nvPr/>
        </p:nvPicPr>
        <p:blipFill>
          <a:blip r:embed="rId2" cstate="print"/>
          <a:srcRect/>
          <a:stretch>
            <a:fillRect/>
          </a:stretch>
        </p:blipFill>
        <p:spPr bwMode="auto">
          <a:xfrm>
            <a:off x="4876800" y="228600"/>
            <a:ext cx="4056472" cy="6477000"/>
          </a:xfrm>
          <a:prstGeom prst="rect">
            <a:avLst/>
          </a:prstGeom>
          <a:noFill/>
        </p:spPr>
      </p:pic>
      <p:pic>
        <p:nvPicPr>
          <p:cNvPr id="4099" name="Picture 3" descr="D:\INDIAN ART\7 Mughal paintings\Baber\Babernama\The final phase of the battle of Kandahar on the side of the Murghan mountain.jpg"/>
          <p:cNvPicPr>
            <a:picLocks noChangeAspect="1" noChangeArrowheads="1"/>
          </p:cNvPicPr>
          <p:nvPr/>
        </p:nvPicPr>
        <p:blipFill>
          <a:blip r:embed="rId3" cstate="print"/>
          <a:srcRect/>
          <a:stretch>
            <a:fillRect/>
          </a:stretch>
        </p:blipFill>
        <p:spPr bwMode="auto">
          <a:xfrm>
            <a:off x="457200" y="381000"/>
            <a:ext cx="4000500" cy="609600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3600" y="1085850"/>
            <a:ext cx="4876800" cy="4686300"/>
          </a:xfrm>
          <a:prstGeom prst="rect">
            <a:avLst/>
          </a:prstGeom>
        </p:spPr>
      </p:pic>
      <p:sp>
        <p:nvSpPr>
          <p:cNvPr id="3" name="Rectangle 2"/>
          <p:cNvSpPr/>
          <p:nvPr/>
        </p:nvSpPr>
        <p:spPr>
          <a:xfrm>
            <a:off x="3124200" y="5867400"/>
            <a:ext cx="2634119" cy="369332"/>
          </a:xfrm>
          <a:prstGeom prst="rect">
            <a:avLst/>
          </a:prstGeom>
        </p:spPr>
        <p:txBody>
          <a:bodyPr wrap="none">
            <a:spAutoFit/>
          </a:bodyPr>
          <a:lstStyle/>
          <a:p>
            <a:r>
              <a:rPr lang="en-IN" dirty="0">
                <a:solidFill>
                  <a:srgbClr val="222222"/>
                </a:solidFill>
                <a:latin typeface="Arial" panose="020B0604020202020204" pitchFamily="34" charset="0"/>
              </a:rPr>
              <a:t>Portrait of Abu al-</a:t>
            </a:r>
            <a:r>
              <a:rPr lang="en-IN" dirty="0" err="1">
                <a:solidFill>
                  <a:srgbClr val="222222"/>
                </a:solidFill>
                <a:latin typeface="Arial" panose="020B0604020202020204" pitchFamily="34" charset="0"/>
              </a:rPr>
              <a:t>Hasan</a:t>
            </a:r>
            <a:endParaRPr lang="en-IN" dirty="0"/>
          </a:p>
        </p:txBody>
      </p:sp>
      <p:sp>
        <p:nvSpPr>
          <p:cNvPr id="4" name="Rectangle 3"/>
          <p:cNvSpPr/>
          <p:nvPr/>
        </p:nvSpPr>
        <p:spPr>
          <a:xfrm>
            <a:off x="3033758" y="484227"/>
            <a:ext cx="3076483" cy="369332"/>
          </a:xfrm>
          <a:prstGeom prst="rect">
            <a:avLst/>
          </a:prstGeom>
        </p:spPr>
        <p:txBody>
          <a:bodyPr wrap="none">
            <a:spAutoFit/>
          </a:bodyPr>
          <a:lstStyle/>
          <a:p>
            <a:r>
              <a:rPr lang="hi-IN" dirty="0"/>
              <a:t>अबू अल-हसन </a:t>
            </a:r>
            <a:r>
              <a:rPr lang="hi-IN" dirty="0" smtClean="0"/>
              <a:t>का</a:t>
            </a:r>
            <a:r>
              <a:rPr lang="en-IN" dirty="0" smtClean="0"/>
              <a:t> </a:t>
            </a:r>
            <a:r>
              <a:rPr lang="en-IN" dirty="0" err="1" smtClean="0"/>
              <a:t>व्यक्ति</a:t>
            </a:r>
            <a:r>
              <a:rPr lang="en-IN" dirty="0" smtClean="0"/>
              <a:t> </a:t>
            </a:r>
            <a:r>
              <a:rPr lang="en-IN" dirty="0" err="1"/>
              <a:t>चित्र</a:t>
            </a:r>
            <a:r>
              <a:rPr lang="en-IN" dirty="0"/>
              <a:t> </a:t>
            </a:r>
          </a:p>
        </p:txBody>
      </p:sp>
    </p:spTree>
    <p:extLst>
      <p:ext uri="{BB962C8B-B14F-4D97-AF65-F5344CB8AC3E}">
        <p14:creationId xmlns:p14="http://schemas.microsoft.com/office/powerpoint/2010/main" val="13739582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32"/>
            <a:ext cx="8229600" cy="1143000"/>
          </a:xfrm>
        </p:spPr>
        <p:txBody>
          <a:bodyPr>
            <a:normAutofit/>
          </a:bodyPr>
          <a:lstStyle/>
          <a:p>
            <a:r>
              <a:rPr lang="hi-IN" sz="1800" dirty="0"/>
              <a:t>चिनार वृक्ष पर गिलहरियां </a:t>
            </a:r>
            <a:endParaRPr lang="en-US" sz="1800" dirty="0"/>
          </a:p>
        </p:txBody>
      </p:sp>
      <p:pic>
        <p:nvPicPr>
          <p:cNvPr id="4" name="Picture 2" descr="http://32minutes.files.wordpress.com/2012/10/abul-hasan-squirrels-in-a-plane-tree-1605-6.jpg?w=588&amp;h=900"/>
          <p:cNvPicPr>
            <a:picLocks noGrp="1" noChangeAspect="1" noChangeArrowheads="1"/>
          </p:cNvPicPr>
          <p:nvPr>
            <p:ph idx="1"/>
          </p:nvPr>
        </p:nvPicPr>
        <p:blipFill>
          <a:blip r:embed="rId2" cstate="print"/>
          <a:srcRect/>
          <a:stretch>
            <a:fillRect/>
          </a:stretch>
        </p:blipFill>
        <p:spPr bwMode="auto">
          <a:xfrm>
            <a:off x="2743200" y="990600"/>
            <a:ext cx="3300412" cy="50292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040054" y="6019800"/>
            <a:ext cx="2706703" cy="369332"/>
          </a:xfrm>
          <a:prstGeom prst="rect">
            <a:avLst/>
          </a:prstGeom>
        </p:spPr>
        <p:txBody>
          <a:bodyPr wrap="none">
            <a:spAutoFit/>
          </a:bodyPr>
          <a:lstStyle/>
          <a:p>
            <a:r>
              <a:rPr lang="en-US" i="1" dirty="0">
                <a:solidFill>
                  <a:srgbClr val="222222"/>
                </a:solidFill>
                <a:latin typeface="Arial" panose="020B0604020202020204" pitchFamily="34" charset="0"/>
              </a:rPr>
              <a:t>Squirrels in a Plane Tree</a:t>
            </a:r>
            <a:endParaRPr lang="en-IN" dirty="0"/>
          </a:p>
        </p:txBody>
      </p:sp>
    </p:spTree>
    <p:extLst>
      <p:ext uri="{BB962C8B-B14F-4D97-AF65-F5344CB8AC3E}">
        <p14:creationId xmlns:p14="http://schemas.microsoft.com/office/powerpoint/2010/main" val="359387525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2199" y="705088"/>
            <a:ext cx="4037263" cy="5753100"/>
          </a:xfrm>
          <a:prstGeom prst="rect">
            <a:avLst/>
          </a:prstGeom>
        </p:spPr>
      </p:pic>
      <p:sp>
        <p:nvSpPr>
          <p:cNvPr id="3" name="Rectangle 2"/>
          <p:cNvSpPr/>
          <p:nvPr/>
        </p:nvSpPr>
        <p:spPr>
          <a:xfrm>
            <a:off x="2832939" y="6458188"/>
            <a:ext cx="3095784" cy="369332"/>
          </a:xfrm>
          <a:prstGeom prst="rect">
            <a:avLst/>
          </a:prstGeom>
        </p:spPr>
        <p:txBody>
          <a:bodyPr wrap="none">
            <a:spAutoFit/>
          </a:bodyPr>
          <a:lstStyle/>
          <a:p>
            <a:r>
              <a:rPr lang="en-IN" dirty="0">
                <a:solidFill>
                  <a:srgbClr val="222222"/>
                </a:solidFill>
                <a:latin typeface="Arial" panose="020B0604020202020204" pitchFamily="34" charset="0"/>
              </a:rPr>
              <a:t>Portrait of Jahangir, 1615-20</a:t>
            </a:r>
            <a:endParaRPr lang="en-IN" dirty="0"/>
          </a:p>
        </p:txBody>
      </p:sp>
      <p:sp>
        <p:nvSpPr>
          <p:cNvPr id="4" name="Rectangle 3"/>
          <p:cNvSpPr/>
          <p:nvPr/>
        </p:nvSpPr>
        <p:spPr>
          <a:xfrm>
            <a:off x="3146357" y="151090"/>
            <a:ext cx="2468946" cy="369332"/>
          </a:xfrm>
          <a:prstGeom prst="rect">
            <a:avLst/>
          </a:prstGeom>
        </p:spPr>
        <p:txBody>
          <a:bodyPr wrap="none">
            <a:spAutoFit/>
          </a:bodyPr>
          <a:lstStyle/>
          <a:p>
            <a:r>
              <a:rPr lang="hi-IN" dirty="0"/>
              <a:t>जहांगीर का व्यक्तिचित्र </a:t>
            </a:r>
            <a:endParaRPr lang="en-IN" dirty="0"/>
          </a:p>
        </p:txBody>
      </p:sp>
    </p:spTree>
    <p:extLst>
      <p:ext uri="{BB962C8B-B14F-4D97-AF65-F5344CB8AC3E}">
        <p14:creationId xmlns:p14="http://schemas.microsoft.com/office/powerpoint/2010/main" val="33396475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INDIAN ART\7 Mughal paintings\Jehangeer\jahangir shoots poverty 1630.jpg"/>
          <p:cNvPicPr>
            <a:picLocks noChangeAspect="1" noChangeArrowheads="1"/>
          </p:cNvPicPr>
          <p:nvPr/>
        </p:nvPicPr>
        <p:blipFill>
          <a:blip r:embed="rId2" cstate="print"/>
          <a:srcRect/>
          <a:stretch>
            <a:fillRect/>
          </a:stretch>
        </p:blipFill>
        <p:spPr bwMode="auto">
          <a:xfrm>
            <a:off x="2743200" y="495300"/>
            <a:ext cx="4055505" cy="5867400"/>
          </a:xfrm>
          <a:prstGeom prst="rect">
            <a:avLst/>
          </a:prstGeom>
          <a:noFill/>
        </p:spPr>
      </p:pic>
      <p:sp>
        <p:nvSpPr>
          <p:cNvPr id="2" name="Rectangle 1"/>
          <p:cNvSpPr/>
          <p:nvPr/>
        </p:nvSpPr>
        <p:spPr>
          <a:xfrm>
            <a:off x="3200592" y="76200"/>
            <a:ext cx="2988319" cy="369332"/>
          </a:xfrm>
          <a:prstGeom prst="rect">
            <a:avLst/>
          </a:prstGeom>
        </p:spPr>
        <p:txBody>
          <a:bodyPr wrap="none">
            <a:spAutoFit/>
          </a:bodyPr>
          <a:lstStyle/>
          <a:p>
            <a:r>
              <a:rPr lang="hi-IN" dirty="0"/>
              <a:t>जहांगीर गरीबी को मारते हुए </a:t>
            </a:r>
            <a:endParaRPr lang="en-IN" dirty="0"/>
          </a:p>
        </p:txBody>
      </p:sp>
      <p:sp>
        <p:nvSpPr>
          <p:cNvPr id="3" name="Rectangle 2"/>
          <p:cNvSpPr/>
          <p:nvPr/>
        </p:nvSpPr>
        <p:spPr>
          <a:xfrm>
            <a:off x="3657600" y="6400276"/>
            <a:ext cx="2686889" cy="369332"/>
          </a:xfrm>
          <a:prstGeom prst="rect">
            <a:avLst/>
          </a:prstGeom>
        </p:spPr>
        <p:txBody>
          <a:bodyPr wrap="none">
            <a:spAutoFit/>
          </a:bodyPr>
          <a:lstStyle/>
          <a:p>
            <a:r>
              <a:rPr lang="en-IN" dirty="0" err="1"/>
              <a:t>jahangir</a:t>
            </a:r>
            <a:r>
              <a:rPr lang="en-IN" dirty="0"/>
              <a:t> killing the poverty</a:t>
            </a:r>
          </a:p>
        </p:txBody>
      </p:sp>
    </p:spTree>
    <p:extLst>
      <p:ext uri="{BB962C8B-B14F-4D97-AF65-F5344CB8AC3E}">
        <p14:creationId xmlns:p14="http://schemas.microsoft.com/office/powerpoint/2010/main" val="14974967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7772400" cy="1470025"/>
          </a:xfrm>
        </p:spPr>
        <p:txBody>
          <a:bodyPr/>
          <a:lstStyle/>
          <a:p>
            <a:r>
              <a:rPr lang="en-US" dirty="0"/>
              <a:t>B</a:t>
            </a:r>
            <a:r>
              <a:rPr lang="en-US" dirty="0" smtClean="0"/>
              <a:t>. </a:t>
            </a:r>
            <a:r>
              <a:rPr lang="hi-IN" dirty="0"/>
              <a:t>मनोहर </a:t>
            </a:r>
            <a:endParaRPr lang="en-US" dirty="0"/>
          </a:p>
        </p:txBody>
      </p:sp>
      <p:sp>
        <p:nvSpPr>
          <p:cNvPr id="3" name="Subtitle 2"/>
          <p:cNvSpPr>
            <a:spLocks noGrp="1"/>
          </p:cNvSpPr>
          <p:nvPr>
            <p:ph type="subTitle" idx="1"/>
          </p:nvPr>
        </p:nvSpPr>
        <p:spPr>
          <a:xfrm>
            <a:off x="304800" y="2209800"/>
            <a:ext cx="7391400" cy="1752600"/>
          </a:xfrm>
        </p:spPr>
        <p:txBody>
          <a:bodyPr>
            <a:noAutofit/>
          </a:bodyPr>
          <a:lstStyle/>
          <a:p>
            <a:pPr algn="just">
              <a:lnSpc>
                <a:spcPct val="150000"/>
              </a:lnSpc>
            </a:pPr>
            <a:r>
              <a:rPr lang="hi-IN" sz="1800" dirty="0">
                <a:solidFill>
                  <a:schemeClr val="tx1"/>
                </a:solidFill>
              </a:rPr>
              <a:t>मनोहर प्रख्यात चित्रकार  बसावन का बेटा था. वह  उत्कृष्ट पांडुलिपि चित्र, व्यक्ति चित्र, जानवरों व शिकार चित्रण के  लिए विख्यात था</a:t>
            </a:r>
            <a:r>
              <a:rPr lang="hi-IN" sz="1800" dirty="0" smtClean="0">
                <a:solidFill>
                  <a:schemeClr val="tx1"/>
                </a:solidFill>
              </a:rPr>
              <a:t>.</a:t>
            </a:r>
            <a:endParaRPr lang="en-IN" sz="1800" dirty="0" smtClean="0">
              <a:solidFill>
                <a:schemeClr val="tx1"/>
              </a:solidFill>
            </a:endParaRPr>
          </a:p>
          <a:p>
            <a:pPr algn="just">
              <a:lnSpc>
                <a:spcPct val="150000"/>
              </a:lnSpc>
            </a:pPr>
            <a:r>
              <a:rPr lang="hi-IN" sz="1800" dirty="0">
                <a:solidFill>
                  <a:schemeClr val="tx1"/>
                </a:solidFill>
              </a:rPr>
              <a:t> </a:t>
            </a:r>
            <a:endParaRPr lang="en-IN" sz="1800" dirty="0" smtClean="0">
              <a:solidFill>
                <a:schemeClr val="tx1"/>
              </a:solidFill>
            </a:endParaRPr>
          </a:p>
          <a:p>
            <a:pPr algn="just">
              <a:lnSpc>
                <a:spcPct val="150000"/>
              </a:lnSpc>
            </a:pPr>
            <a:r>
              <a:rPr lang="en-US" sz="1800" dirty="0" smtClean="0">
                <a:solidFill>
                  <a:srgbClr val="FF0000"/>
                </a:solidFill>
              </a:rPr>
              <a:t> </a:t>
            </a:r>
            <a:endParaRPr lang="en-US" sz="1800" dirty="0">
              <a:solidFill>
                <a:srgbClr val="FF0000"/>
              </a:solidFill>
            </a:endParaRPr>
          </a:p>
        </p:txBody>
      </p:sp>
    </p:spTree>
    <p:extLst>
      <p:ext uri="{BB962C8B-B14F-4D97-AF65-F5344CB8AC3E}">
        <p14:creationId xmlns:p14="http://schemas.microsoft.com/office/powerpoint/2010/main" val="37282794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sz="2200" dirty="0"/>
              <a:t>सम्राट जहांगीर सोने में अपने पुत्र खुर्रम वजन करते हुए</a:t>
            </a:r>
            <a:r>
              <a:rPr lang="hi-IN" dirty="0"/>
              <a:t> </a:t>
            </a:r>
            <a:endParaRPr lang="en-US" dirty="0"/>
          </a:p>
        </p:txBody>
      </p:sp>
      <p:pic>
        <p:nvPicPr>
          <p:cNvPr id="37890" name="Picture 2" descr="D:\INDIAN ART\7 Mughal paintings\Jehangeer\manohar\ps147428_l (1).jpg"/>
          <p:cNvPicPr>
            <a:picLocks noGrp="1" noChangeAspect="1" noChangeArrowheads="1"/>
          </p:cNvPicPr>
          <p:nvPr>
            <p:ph idx="1"/>
          </p:nvPr>
        </p:nvPicPr>
        <p:blipFill>
          <a:blip r:embed="rId2" cstate="print"/>
          <a:srcRect/>
          <a:stretch>
            <a:fillRect/>
          </a:stretch>
        </p:blipFill>
        <p:spPr bwMode="auto">
          <a:xfrm>
            <a:off x="1828800" y="1143000"/>
            <a:ext cx="5387181" cy="5387181"/>
          </a:xfrm>
          <a:prstGeom prst="rect">
            <a:avLst/>
          </a:prstGeom>
          <a:noFill/>
        </p:spPr>
      </p:pic>
    </p:spTree>
    <p:extLst>
      <p:ext uri="{BB962C8B-B14F-4D97-AF65-F5344CB8AC3E}">
        <p14:creationId xmlns:p14="http://schemas.microsoft.com/office/powerpoint/2010/main" val="343467566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a:t>बिशनदास </a:t>
            </a:r>
            <a:r>
              <a:rPr lang="en-IN" dirty="0" err="1"/>
              <a:t>Bishan</a:t>
            </a:r>
            <a:r>
              <a:rPr lang="en-IN" dirty="0"/>
              <a:t> Das</a:t>
            </a:r>
          </a:p>
        </p:txBody>
      </p:sp>
      <p:sp>
        <p:nvSpPr>
          <p:cNvPr id="3" name="Rectangle 2"/>
          <p:cNvSpPr/>
          <p:nvPr/>
        </p:nvSpPr>
        <p:spPr>
          <a:xfrm>
            <a:off x="2692319" y="3244334"/>
            <a:ext cx="4563044" cy="646331"/>
          </a:xfrm>
          <a:prstGeom prst="rect">
            <a:avLst/>
          </a:prstGeom>
        </p:spPr>
        <p:txBody>
          <a:bodyPr wrap="none">
            <a:spAutoFit/>
          </a:bodyPr>
          <a:lstStyle/>
          <a:p>
            <a:r>
              <a:rPr lang="hi-IN" dirty="0"/>
              <a:t>बिशनदास शबीह बनाने में प्रवीण था. </a:t>
            </a:r>
            <a:endParaRPr lang="en-IN" dirty="0" smtClean="0"/>
          </a:p>
          <a:p>
            <a:r>
              <a:rPr lang="en-IN" dirty="0" err="1"/>
              <a:t>Bishan</a:t>
            </a:r>
            <a:r>
              <a:rPr lang="en-IN" dirty="0"/>
              <a:t> Das was proficient in making </a:t>
            </a:r>
            <a:r>
              <a:rPr lang="en-IN" dirty="0" err="1" smtClean="0"/>
              <a:t>Portraites</a:t>
            </a:r>
            <a:r>
              <a:rPr lang="en-IN" dirty="0" smtClean="0"/>
              <a:t>.</a:t>
            </a:r>
            <a:endParaRPr lang="en-IN" dirty="0"/>
          </a:p>
        </p:txBody>
      </p:sp>
    </p:spTree>
    <p:extLst>
      <p:ext uri="{BB962C8B-B14F-4D97-AF65-F5344CB8AC3E}">
        <p14:creationId xmlns:p14="http://schemas.microsoft.com/office/powerpoint/2010/main" val="817897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95600" y="914400"/>
            <a:ext cx="3738562" cy="4623704"/>
          </a:xfrm>
          <a:prstGeom prst="rect">
            <a:avLst/>
          </a:prstGeom>
        </p:spPr>
      </p:pic>
      <p:sp>
        <p:nvSpPr>
          <p:cNvPr id="3" name="Rectangle 2"/>
          <p:cNvSpPr/>
          <p:nvPr/>
        </p:nvSpPr>
        <p:spPr>
          <a:xfrm>
            <a:off x="3668234" y="5638800"/>
            <a:ext cx="2201308" cy="369332"/>
          </a:xfrm>
          <a:prstGeom prst="rect">
            <a:avLst/>
          </a:prstGeom>
        </p:spPr>
        <p:txBody>
          <a:bodyPr wrap="none">
            <a:spAutoFit/>
          </a:bodyPr>
          <a:lstStyle/>
          <a:p>
            <a:r>
              <a:rPr lang="en-IN" dirty="0"/>
              <a:t>portrait of </a:t>
            </a:r>
            <a:r>
              <a:rPr lang="en-IN" b="1" dirty="0" err="1" smtClean="0"/>
              <a:t>B</a:t>
            </a:r>
            <a:r>
              <a:rPr lang="en-IN" dirty="0" err="1" smtClean="0"/>
              <a:t>ishandas</a:t>
            </a:r>
            <a:r>
              <a:rPr lang="en-IN" dirty="0" smtClean="0"/>
              <a:t> </a:t>
            </a:r>
            <a:endParaRPr lang="en-IN" dirty="0"/>
          </a:p>
        </p:txBody>
      </p:sp>
      <p:sp>
        <p:nvSpPr>
          <p:cNvPr id="4" name="Rectangle 3"/>
          <p:cNvSpPr/>
          <p:nvPr/>
        </p:nvSpPr>
        <p:spPr>
          <a:xfrm>
            <a:off x="3276600" y="294496"/>
            <a:ext cx="2480166" cy="369332"/>
          </a:xfrm>
          <a:prstGeom prst="rect">
            <a:avLst/>
          </a:prstGeom>
        </p:spPr>
        <p:txBody>
          <a:bodyPr wrap="none">
            <a:spAutoFit/>
          </a:bodyPr>
          <a:lstStyle/>
          <a:p>
            <a:pPr algn="ctr"/>
            <a:r>
              <a:rPr lang="en-IN" dirty="0" err="1"/>
              <a:t>बिशनदास</a:t>
            </a:r>
            <a:r>
              <a:rPr lang="en-IN" dirty="0"/>
              <a:t> </a:t>
            </a:r>
            <a:r>
              <a:rPr lang="en-IN" dirty="0" err="1"/>
              <a:t>का</a:t>
            </a:r>
            <a:r>
              <a:rPr lang="en-IN" dirty="0"/>
              <a:t>  </a:t>
            </a:r>
            <a:r>
              <a:rPr lang="en-IN" dirty="0" err="1"/>
              <a:t>व्यक्तिचित्र</a:t>
            </a:r>
            <a:endParaRPr lang="en-IN" dirty="0"/>
          </a:p>
        </p:txBody>
      </p:sp>
    </p:spTree>
    <p:extLst>
      <p:ext uri="{BB962C8B-B14F-4D97-AF65-F5344CB8AC3E}">
        <p14:creationId xmlns:p14="http://schemas.microsoft.com/office/powerpoint/2010/main" val="1847614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0" y="304800"/>
            <a:ext cx="3245733" cy="6257925"/>
          </a:xfrm>
          <a:prstGeom prst="rect">
            <a:avLst/>
          </a:prstGeom>
        </p:spPr>
      </p:pic>
      <p:sp>
        <p:nvSpPr>
          <p:cNvPr id="3" name="Rectangle 2"/>
          <p:cNvSpPr/>
          <p:nvPr/>
        </p:nvSpPr>
        <p:spPr>
          <a:xfrm>
            <a:off x="6553200" y="286512"/>
            <a:ext cx="2334550" cy="369332"/>
          </a:xfrm>
          <a:prstGeom prst="rect">
            <a:avLst/>
          </a:prstGeom>
        </p:spPr>
        <p:txBody>
          <a:bodyPr wrap="none">
            <a:spAutoFit/>
          </a:bodyPr>
          <a:lstStyle/>
          <a:p>
            <a:r>
              <a:rPr lang="en-IN" dirty="0"/>
              <a:t>Portrait of Shah Abbas </a:t>
            </a:r>
          </a:p>
        </p:txBody>
      </p:sp>
      <p:sp>
        <p:nvSpPr>
          <p:cNvPr id="4" name="Rectangle 3"/>
          <p:cNvSpPr/>
          <p:nvPr/>
        </p:nvSpPr>
        <p:spPr>
          <a:xfrm>
            <a:off x="304800" y="381000"/>
            <a:ext cx="1959191" cy="369332"/>
          </a:xfrm>
          <a:prstGeom prst="rect">
            <a:avLst/>
          </a:prstGeom>
        </p:spPr>
        <p:txBody>
          <a:bodyPr wrap="none">
            <a:spAutoFit/>
          </a:bodyPr>
          <a:lstStyle/>
          <a:p>
            <a:r>
              <a:rPr lang="en-IN" dirty="0" err="1"/>
              <a:t>शाह</a:t>
            </a:r>
            <a:r>
              <a:rPr lang="en-IN" dirty="0"/>
              <a:t> </a:t>
            </a:r>
            <a:r>
              <a:rPr lang="en-IN" dirty="0" err="1"/>
              <a:t>अब्बास</a:t>
            </a:r>
            <a:r>
              <a:rPr lang="en-IN" dirty="0"/>
              <a:t> </a:t>
            </a:r>
            <a:r>
              <a:rPr lang="en-IN" dirty="0" err="1"/>
              <a:t>का</a:t>
            </a:r>
            <a:r>
              <a:rPr lang="en-IN" dirty="0"/>
              <a:t> </a:t>
            </a:r>
            <a:r>
              <a:rPr lang="en-IN" dirty="0" err="1" smtClean="0"/>
              <a:t>चित्र</a:t>
            </a:r>
            <a:endParaRPr lang="en-IN" dirty="0"/>
          </a:p>
        </p:txBody>
      </p:sp>
    </p:spTree>
    <p:extLst>
      <p:ext uri="{BB962C8B-B14F-4D97-AF65-F5344CB8AC3E}">
        <p14:creationId xmlns:p14="http://schemas.microsoft.com/office/powerpoint/2010/main" val="8197776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43200" y="666750"/>
            <a:ext cx="3182938" cy="5524500"/>
          </a:xfrm>
          <a:prstGeom prst="rect">
            <a:avLst/>
          </a:prstGeom>
        </p:spPr>
      </p:pic>
      <p:sp>
        <p:nvSpPr>
          <p:cNvPr id="3" name="Rectangle 2"/>
          <p:cNvSpPr/>
          <p:nvPr/>
        </p:nvSpPr>
        <p:spPr>
          <a:xfrm>
            <a:off x="3199550" y="6324600"/>
            <a:ext cx="2297488" cy="369332"/>
          </a:xfrm>
          <a:prstGeom prst="rect">
            <a:avLst/>
          </a:prstGeom>
        </p:spPr>
        <p:txBody>
          <a:bodyPr wrap="none">
            <a:spAutoFit/>
          </a:bodyPr>
          <a:lstStyle/>
          <a:p>
            <a:r>
              <a:rPr lang="en-IN" dirty="0"/>
              <a:t>portrait of </a:t>
            </a:r>
            <a:r>
              <a:rPr lang="en-IN" dirty="0" smtClean="0"/>
              <a:t>Noor </a:t>
            </a:r>
            <a:r>
              <a:rPr lang="en-IN" dirty="0" err="1"/>
              <a:t>jahan</a:t>
            </a:r>
            <a:r>
              <a:rPr lang="en-IN" dirty="0"/>
              <a:t> </a:t>
            </a:r>
          </a:p>
        </p:txBody>
      </p:sp>
      <p:sp>
        <p:nvSpPr>
          <p:cNvPr id="4" name="Rectangle 3"/>
          <p:cNvSpPr/>
          <p:nvPr/>
        </p:nvSpPr>
        <p:spPr>
          <a:xfrm>
            <a:off x="3429000" y="127492"/>
            <a:ext cx="1659429" cy="369332"/>
          </a:xfrm>
          <a:prstGeom prst="rect">
            <a:avLst/>
          </a:prstGeom>
        </p:spPr>
        <p:txBody>
          <a:bodyPr wrap="none">
            <a:spAutoFit/>
          </a:bodyPr>
          <a:lstStyle/>
          <a:p>
            <a:r>
              <a:rPr lang="hi-IN" dirty="0"/>
              <a:t>नूरजहाँ का चित्र</a:t>
            </a:r>
            <a:endParaRPr lang="en-IN" dirty="0"/>
          </a:p>
        </p:txBody>
      </p:sp>
    </p:spTree>
    <p:extLst>
      <p:ext uri="{BB962C8B-B14F-4D97-AF65-F5344CB8AC3E}">
        <p14:creationId xmlns:p14="http://schemas.microsoft.com/office/powerpoint/2010/main" val="3512819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hi-IN" sz="6000" dirty="0" smtClean="0"/>
              <a:t>हुमायूँ </a:t>
            </a:r>
            <a:endParaRPr lang="en-US" sz="6000" dirty="0"/>
          </a:p>
        </p:txBody>
      </p:sp>
      <p:sp>
        <p:nvSpPr>
          <p:cNvPr id="3" name="Subtitle 2"/>
          <p:cNvSpPr>
            <a:spLocks noGrp="1"/>
          </p:cNvSpPr>
          <p:nvPr>
            <p:ph type="subTitle" idx="1"/>
          </p:nvPr>
        </p:nvSpPr>
        <p:spPr/>
        <p:txBody>
          <a:bodyPr/>
          <a:lstStyle/>
          <a:p>
            <a:r>
              <a:rPr lang="en-US" dirty="0" smtClean="0"/>
              <a:t>1530 -1556</a:t>
            </a:r>
            <a:endParaRPr lang="en-US" dirty="0"/>
          </a:p>
        </p:txBody>
      </p:sp>
    </p:spTree>
    <p:extLst>
      <p:ext uri="{BB962C8B-B14F-4D97-AF65-F5344CB8AC3E}">
        <p14:creationId xmlns:p14="http://schemas.microsoft.com/office/powerpoint/2010/main" val="9583975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 </a:t>
            </a:r>
            <a:r>
              <a:rPr lang="hi-IN" dirty="0"/>
              <a:t>उस्ताद </a:t>
            </a:r>
            <a:r>
              <a:rPr lang="hi-IN" dirty="0" smtClean="0"/>
              <a:t>मंसूर</a:t>
            </a:r>
            <a:r>
              <a:rPr lang="hi-IN" dirty="0"/>
              <a:t> </a:t>
            </a:r>
            <a:endParaRPr lang="en-US" dirty="0"/>
          </a:p>
        </p:txBody>
      </p:sp>
      <p:sp>
        <p:nvSpPr>
          <p:cNvPr id="3" name="Rectangle 2"/>
          <p:cNvSpPr/>
          <p:nvPr/>
        </p:nvSpPr>
        <p:spPr>
          <a:xfrm>
            <a:off x="313944" y="1676400"/>
            <a:ext cx="8839200" cy="2246769"/>
          </a:xfrm>
          <a:prstGeom prst="rect">
            <a:avLst/>
          </a:prstGeom>
        </p:spPr>
        <p:txBody>
          <a:bodyPr wrap="square">
            <a:spAutoFit/>
          </a:bodyPr>
          <a:lstStyle/>
          <a:p>
            <a:r>
              <a:rPr lang="hi-IN" sz="2000" dirty="0"/>
              <a:t>उस्ताद मंसूर पौधों और जानवरों के चित्रण में माहिर था. </a:t>
            </a:r>
          </a:p>
          <a:p>
            <a:endParaRPr lang="hi-IN" sz="2000" dirty="0"/>
          </a:p>
          <a:p>
            <a:r>
              <a:rPr lang="hi-IN" sz="2000" dirty="0"/>
              <a:t>एक युवा  चित्रकार के रूप में अकबर के शासनकाल के अंतिम कुछ वर्षों के दौरान अपने कैरियर की शुरुआत की थी. लेकिन  कला के महान संरक्षक मुगल सम्राट जहांगीर के शासनकाल के दौरान, मंसूर ने श्रेष्ठ कृतियां  बनाई</a:t>
            </a:r>
            <a:r>
              <a:rPr lang="hi-IN" sz="2000" dirty="0" smtClean="0"/>
              <a:t>।</a:t>
            </a:r>
            <a:r>
              <a:rPr lang="en-IN" sz="2000" dirty="0" smtClean="0"/>
              <a:t>.</a:t>
            </a:r>
          </a:p>
          <a:p>
            <a:endParaRPr lang="hi-IN" sz="2000" dirty="0"/>
          </a:p>
          <a:p>
            <a:r>
              <a:rPr lang="en-IN" sz="2000" dirty="0" smtClean="0"/>
              <a:t> </a:t>
            </a:r>
            <a:endParaRPr lang="en-US" sz="2000" dirty="0"/>
          </a:p>
        </p:txBody>
      </p:sp>
    </p:spTree>
    <p:extLst>
      <p:ext uri="{BB962C8B-B14F-4D97-AF65-F5344CB8AC3E}">
        <p14:creationId xmlns:p14="http://schemas.microsoft.com/office/powerpoint/2010/main" val="304825593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INDIAN ART\7 Mughal paintings\Jehangeer\turkey_cock_brought_jahangir_hi.jpg"/>
          <p:cNvPicPr>
            <a:picLocks noChangeAspect="1" noChangeArrowheads="1"/>
          </p:cNvPicPr>
          <p:nvPr/>
        </p:nvPicPr>
        <p:blipFill>
          <a:blip r:embed="rId2" cstate="print"/>
          <a:srcRect/>
          <a:stretch>
            <a:fillRect/>
          </a:stretch>
        </p:blipFill>
        <p:spPr bwMode="auto">
          <a:xfrm>
            <a:off x="2662238" y="381000"/>
            <a:ext cx="3819525" cy="6096000"/>
          </a:xfrm>
          <a:prstGeom prst="rect">
            <a:avLst/>
          </a:prstGeom>
          <a:noFill/>
        </p:spPr>
      </p:pic>
    </p:spTree>
    <p:extLst>
      <p:ext uri="{BB962C8B-B14F-4D97-AF65-F5344CB8AC3E}">
        <p14:creationId xmlns:p14="http://schemas.microsoft.com/office/powerpoint/2010/main" val="342794974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INDIAN ART\7 Mughal paintings\Jehangeer\Dodo Mansur 1625.jpg"/>
          <p:cNvPicPr>
            <a:picLocks noChangeAspect="1" noChangeArrowheads="1"/>
          </p:cNvPicPr>
          <p:nvPr/>
        </p:nvPicPr>
        <p:blipFill>
          <a:blip r:embed="rId2" cstate="print"/>
          <a:srcRect/>
          <a:stretch>
            <a:fillRect/>
          </a:stretch>
        </p:blipFill>
        <p:spPr bwMode="auto">
          <a:xfrm>
            <a:off x="2676525" y="381000"/>
            <a:ext cx="3790950" cy="6096000"/>
          </a:xfrm>
          <a:prstGeom prst="rect">
            <a:avLst/>
          </a:prstGeom>
          <a:noFill/>
        </p:spPr>
      </p:pic>
    </p:spTree>
    <p:extLst>
      <p:ext uri="{BB962C8B-B14F-4D97-AF65-F5344CB8AC3E}">
        <p14:creationId xmlns:p14="http://schemas.microsoft.com/office/powerpoint/2010/main" val="138012951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upload.wikimedia.org/wikipedia/commons/c/ce/Mansurtulip.jpg"/>
          <p:cNvPicPr>
            <a:picLocks noChangeAspect="1" noChangeArrowheads="1"/>
          </p:cNvPicPr>
          <p:nvPr/>
        </p:nvPicPr>
        <p:blipFill>
          <a:blip r:embed="rId2" cstate="print"/>
          <a:srcRect/>
          <a:stretch>
            <a:fillRect/>
          </a:stretch>
        </p:blipFill>
        <p:spPr bwMode="auto">
          <a:xfrm>
            <a:off x="2362200" y="381000"/>
            <a:ext cx="4191000" cy="6211662"/>
          </a:xfrm>
          <a:prstGeom prst="rect">
            <a:avLst/>
          </a:prstGeom>
          <a:noFill/>
        </p:spPr>
      </p:pic>
    </p:spTree>
    <p:extLst>
      <p:ext uri="{BB962C8B-B14F-4D97-AF65-F5344CB8AC3E}">
        <p14:creationId xmlns:p14="http://schemas.microsoft.com/office/powerpoint/2010/main" val="50603359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ansur - Zebra, Mughal Period, 1621"/>
          <p:cNvPicPr>
            <a:picLocks noChangeAspect="1" noChangeArrowheads="1"/>
          </p:cNvPicPr>
          <p:nvPr/>
        </p:nvPicPr>
        <p:blipFill>
          <a:blip r:embed="rId2" cstate="print"/>
          <a:srcRect/>
          <a:stretch>
            <a:fillRect/>
          </a:stretch>
        </p:blipFill>
        <p:spPr bwMode="auto">
          <a:xfrm>
            <a:off x="1524000" y="685800"/>
            <a:ext cx="6315075" cy="4791076"/>
          </a:xfrm>
          <a:prstGeom prst="rect">
            <a:avLst/>
          </a:prstGeom>
          <a:noFill/>
        </p:spPr>
      </p:pic>
    </p:spTree>
    <p:extLst>
      <p:ext uri="{BB962C8B-B14F-4D97-AF65-F5344CB8AC3E}">
        <p14:creationId xmlns:p14="http://schemas.microsoft.com/office/powerpoint/2010/main" val="248048220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81200"/>
            <a:ext cx="8229600" cy="1143000"/>
          </a:xfrm>
        </p:spPr>
        <p:txBody>
          <a:bodyPr>
            <a:normAutofit fontScale="90000"/>
          </a:bodyPr>
          <a:lstStyle/>
          <a:p>
            <a:r>
              <a:rPr lang="hi-IN" dirty="0" smtClean="0"/>
              <a:t>जहाँगीर कालीन चित्रों की विशेषताएं </a:t>
            </a:r>
            <a:endParaRPr lang="en-US" dirty="0"/>
          </a:p>
        </p:txBody>
      </p:sp>
    </p:spTree>
    <p:extLst>
      <p:ext uri="{BB962C8B-B14F-4D97-AF65-F5344CB8AC3E}">
        <p14:creationId xmlns:p14="http://schemas.microsoft.com/office/powerpoint/2010/main" val="295426017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hi-IN" dirty="0"/>
              <a:t> </a:t>
            </a:r>
            <a:r>
              <a:rPr lang="en-US" dirty="0" smtClean="0"/>
              <a:t> </a:t>
            </a:r>
            <a:r>
              <a:rPr lang="hi-IN" sz="2400" dirty="0" smtClean="0"/>
              <a:t>ईरानी प्रभाव से मुक्त </a:t>
            </a:r>
            <a:r>
              <a:rPr lang="en-IN" sz="2400" dirty="0">
                <a:solidFill>
                  <a:srgbClr val="FF0000"/>
                </a:solidFill>
              </a:rPr>
              <a:t>Free from Iranian influence</a:t>
            </a:r>
            <a:endParaRPr lang="en-US" sz="2400" dirty="0">
              <a:solidFill>
                <a:srgbClr val="FF0000"/>
              </a:solidFill>
            </a:endParaRPr>
          </a:p>
        </p:txBody>
      </p:sp>
      <p:pic>
        <p:nvPicPr>
          <p:cNvPr id="3" name="Picture 2" descr="D:\INDIAN ART\7 Mughal paintings\Iran - Persia- faras\Baysunghur's Shahnameh, 1430. He was a key patron of the Herat school.jpg"/>
          <p:cNvPicPr>
            <a:picLocks noChangeAspect="1" noChangeArrowheads="1"/>
          </p:cNvPicPr>
          <p:nvPr/>
        </p:nvPicPr>
        <p:blipFill>
          <a:blip r:embed="rId2" cstate="print"/>
          <a:srcRect/>
          <a:stretch>
            <a:fillRect/>
          </a:stretch>
        </p:blipFill>
        <p:spPr bwMode="auto">
          <a:xfrm>
            <a:off x="457200" y="1295400"/>
            <a:ext cx="3937509" cy="5219085"/>
          </a:xfrm>
          <a:prstGeom prst="rect">
            <a:avLst/>
          </a:prstGeom>
          <a:noFill/>
        </p:spPr>
      </p:pic>
      <p:pic>
        <p:nvPicPr>
          <p:cNvPr id="1026" name="Picture 2" descr="D:\INDIAN ART\7 Mughal paintings\Jehangeer\jahangir-preferring-a-sufi-sheikh-to-kings-bichitr-1618.jpg"/>
          <p:cNvPicPr>
            <a:picLocks noChangeAspect="1" noChangeArrowheads="1"/>
          </p:cNvPicPr>
          <p:nvPr/>
        </p:nvPicPr>
        <p:blipFill>
          <a:blip r:embed="rId3" cstate="print"/>
          <a:srcRect/>
          <a:stretch>
            <a:fillRect/>
          </a:stretch>
        </p:blipFill>
        <p:spPr bwMode="auto">
          <a:xfrm>
            <a:off x="4876800" y="1371600"/>
            <a:ext cx="3308271" cy="5029200"/>
          </a:xfrm>
          <a:prstGeom prst="rect">
            <a:avLst/>
          </a:prstGeom>
          <a:noFill/>
        </p:spPr>
      </p:pic>
    </p:spTree>
    <p:extLst>
      <p:ext uri="{BB962C8B-B14F-4D97-AF65-F5344CB8AC3E}">
        <p14:creationId xmlns:p14="http://schemas.microsoft.com/office/powerpoint/2010/main" val="39821068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hi-IN" sz="2000" dirty="0" smtClean="0"/>
              <a:t>रंगों मे सूफियानापन,मिश्रित रंग</a:t>
            </a:r>
            <a:r>
              <a:rPr lang="hi-IN" sz="2400" dirty="0" smtClean="0"/>
              <a:t> </a:t>
            </a:r>
            <a:r>
              <a:rPr lang="en-US" sz="2400" dirty="0" smtClean="0">
                <a:solidFill>
                  <a:srgbClr val="FF0000"/>
                </a:solidFill>
              </a:rPr>
              <a:t>”</a:t>
            </a:r>
            <a:r>
              <a:rPr lang="en-US" sz="2400" dirty="0" err="1" smtClean="0">
                <a:solidFill>
                  <a:srgbClr val="FF0000"/>
                </a:solidFill>
              </a:rPr>
              <a:t>Sufiyanapan</a:t>
            </a:r>
            <a:r>
              <a:rPr lang="en-US" sz="2400" dirty="0" smtClean="0">
                <a:solidFill>
                  <a:srgbClr val="FF0000"/>
                </a:solidFill>
              </a:rPr>
              <a:t>” </a:t>
            </a:r>
            <a:r>
              <a:rPr lang="en-US" sz="2400" dirty="0">
                <a:solidFill>
                  <a:srgbClr val="FF0000"/>
                </a:solidFill>
              </a:rPr>
              <a:t>in colors, mixed colors</a:t>
            </a:r>
          </a:p>
        </p:txBody>
      </p:sp>
      <p:pic>
        <p:nvPicPr>
          <p:cNvPr id="5122" name="Picture 2" descr="D:\INDIAN ART\7 Mughal paintings\Jehangeer\Nurjahan.jpg"/>
          <p:cNvPicPr>
            <a:picLocks noChangeAspect="1" noChangeArrowheads="1"/>
          </p:cNvPicPr>
          <p:nvPr/>
        </p:nvPicPr>
        <p:blipFill>
          <a:blip r:embed="rId2" cstate="print"/>
          <a:srcRect/>
          <a:stretch>
            <a:fillRect/>
          </a:stretch>
        </p:blipFill>
        <p:spPr bwMode="auto">
          <a:xfrm>
            <a:off x="533400" y="1600200"/>
            <a:ext cx="3294918" cy="4495800"/>
          </a:xfrm>
          <a:prstGeom prst="rect">
            <a:avLst/>
          </a:prstGeom>
          <a:noFill/>
        </p:spPr>
      </p:pic>
      <p:pic>
        <p:nvPicPr>
          <p:cNvPr id="5123" name="Picture 3" descr="D:\INDIAN ART\7 Mughal paintings\Jehangeer\Celebrations_at_the_accession_of_Jahangir.jpg"/>
          <p:cNvPicPr>
            <a:picLocks noChangeAspect="1" noChangeArrowheads="1"/>
          </p:cNvPicPr>
          <p:nvPr/>
        </p:nvPicPr>
        <p:blipFill>
          <a:blip r:embed="rId3" cstate="print"/>
          <a:srcRect/>
          <a:stretch>
            <a:fillRect/>
          </a:stretch>
        </p:blipFill>
        <p:spPr bwMode="auto">
          <a:xfrm>
            <a:off x="4987290" y="1259633"/>
            <a:ext cx="3242310" cy="5293567"/>
          </a:xfrm>
          <a:prstGeom prst="rect">
            <a:avLst/>
          </a:prstGeom>
          <a:noFill/>
        </p:spPr>
      </p:pic>
    </p:spTree>
    <p:extLst>
      <p:ext uri="{BB962C8B-B14F-4D97-AF65-F5344CB8AC3E}">
        <p14:creationId xmlns:p14="http://schemas.microsoft.com/office/powerpoint/2010/main" val="428575754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43187" y="571500"/>
            <a:ext cx="3857625" cy="5715000"/>
          </a:xfrm>
          <a:prstGeom prst="rect">
            <a:avLst/>
          </a:prstGeom>
        </p:spPr>
      </p:pic>
    </p:spTree>
    <p:extLst>
      <p:ext uri="{BB962C8B-B14F-4D97-AF65-F5344CB8AC3E}">
        <p14:creationId xmlns:p14="http://schemas.microsoft.com/office/powerpoint/2010/main" val="15089452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hi-IN" sz="2400" dirty="0" smtClean="0"/>
              <a:t>परंपरा के स्थान पर यथार्थता</a:t>
            </a:r>
            <a:r>
              <a:rPr lang="en-IN" sz="2400" dirty="0" smtClean="0"/>
              <a:t>        </a:t>
            </a:r>
            <a:r>
              <a:rPr lang="en-IN" sz="2400" dirty="0" err="1" smtClean="0">
                <a:solidFill>
                  <a:srgbClr val="FF0000"/>
                </a:solidFill>
              </a:rPr>
              <a:t>Realizm</a:t>
            </a:r>
            <a:r>
              <a:rPr lang="en-US" sz="2400" dirty="0" smtClean="0">
                <a:solidFill>
                  <a:srgbClr val="FF0000"/>
                </a:solidFill>
              </a:rPr>
              <a:t>in </a:t>
            </a:r>
            <a:r>
              <a:rPr lang="en-US" sz="2400" dirty="0">
                <a:solidFill>
                  <a:srgbClr val="FF0000"/>
                </a:solidFill>
              </a:rPr>
              <a:t>place of tradition</a:t>
            </a:r>
          </a:p>
        </p:txBody>
      </p:sp>
      <p:pic>
        <p:nvPicPr>
          <p:cNvPr id="2050" name="Picture 2" descr="D:\INDIAN ART\7 Mughal paintings\Jehangeer\Govardhan._Jahangir_Visiting_the_Ascetic_Jadrup._ca._1616-20,_Musee_Guimet,_Paris.jpg"/>
          <p:cNvPicPr>
            <a:picLocks noChangeAspect="1" noChangeArrowheads="1"/>
          </p:cNvPicPr>
          <p:nvPr/>
        </p:nvPicPr>
        <p:blipFill>
          <a:blip r:embed="rId2" cstate="print"/>
          <a:srcRect/>
          <a:stretch>
            <a:fillRect/>
          </a:stretch>
        </p:blipFill>
        <p:spPr bwMode="auto">
          <a:xfrm>
            <a:off x="609600" y="1371600"/>
            <a:ext cx="3733800" cy="5208049"/>
          </a:xfrm>
          <a:prstGeom prst="rect">
            <a:avLst/>
          </a:prstGeom>
          <a:noFill/>
        </p:spPr>
      </p:pic>
      <p:pic>
        <p:nvPicPr>
          <p:cNvPr id="2051" name="Picture 3" descr="D:\INDIAN ART\7 Mughal paintings\Jehangeer\2979.jpg"/>
          <p:cNvPicPr>
            <a:picLocks noChangeAspect="1" noChangeArrowheads="1"/>
          </p:cNvPicPr>
          <p:nvPr/>
        </p:nvPicPr>
        <p:blipFill>
          <a:blip r:embed="rId3" cstate="print"/>
          <a:srcRect/>
          <a:stretch>
            <a:fillRect/>
          </a:stretch>
        </p:blipFill>
        <p:spPr bwMode="auto">
          <a:xfrm>
            <a:off x="4876800" y="1524000"/>
            <a:ext cx="3124200" cy="4894580"/>
          </a:xfrm>
          <a:prstGeom prst="rect">
            <a:avLst/>
          </a:prstGeom>
          <a:noFill/>
        </p:spPr>
      </p:pic>
    </p:spTree>
    <p:extLst>
      <p:ext uri="{BB962C8B-B14F-4D97-AF65-F5344CB8AC3E}">
        <p14:creationId xmlns:p14="http://schemas.microsoft.com/office/powerpoint/2010/main" val="21659547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TotalTime>
  <Words>1583</Words>
  <Application>Microsoft Office PowerPoint</Application>
  <PresentationFormat>On-screen Show (4:3)</PresentationFormat>
  <Paragraphs>187</Paragraphs>
  <Slides>108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108</vt:i4>
      </vt:variant>
    </vt:vector>
  </HeadingPairs>
  <TitlesOfParts>
    <vt:vector size="115" baseType="lpstr">
      <vt:lpstr>Arial</vt:lpstr>
      <vt:lpstr>Calibri</vt:lpstr>
      <vt:lpstr>Droid Serif</vt:lpstr>
      <vt:lpstr>Linux Libertine</vt:lpstr>
      <vt:lpstr>Mangal</vt:lpstr>
      <vt:lpstr>Ubuntu</vt:lpstr>
      <vt:lpstr>Office Theme</vt:lpstr>
      <vt:lpstr>Mugal school of art</vt:lpstr>
      <vt:lpstr>PowerPoint Presentation</vt:lpstr>
      <vt:lpstr>बाबर </vt:lpstr>
      <vt:lpstr>बाबरनामा ( तुजुक - ए - बाबरी ) "Tujuke Babri" or "Baburnama"</vt:lpstr>
      <vt:lpstr>PowerPoint Presentation</vt:lpstr>
      <vt:lpstr>PowerPoint Presentation</vt:lpstr>
      <vt:lpstr>PowerPoint Presentation</vt:lpstr>
      <vt:lpstr>PowerPoint Presentation</vt:lpstr>
      <vt:lpstr>हुमायूँ </vt:lpstr>
      <vt:lpstr>PowerPoint Presentation</vt:lpstr>
      <vt:lpstr>PowerPoint Presentation</vt:lpstr>
      <vt:lpstr>“हम्ज़ानामा”  दास्तान  - ए - अमीर हम्ज़ा</vt:lpstr>
      <vt:lpstr>PowerPoint Presentation</vt:lpstr>
      <vt:lpstr>PowerPoint Presentation</vt:lpstr>
      <vt:lpstr>हमजा बर्न्स जरथुस्त्र के कवच को जलता हुआ और उसकी राख के  कलश को तोड़ता हुआ </vt:lpstr>
      <vt:lpstr>अकबर</vt:lpstr>
      <vt:lpstr>PowerPoint Presentation</vt:lpstr>
      <vt:lpstr>PowerPoint Presentation</vt:lpstr>
      <vt:lpstr>1. अभारतीय कथाओं के चित्र </vt:lpstr>
      <vt:lpstr>A. “हम्ज़ानामा”  दास्तान  - ए - अमीर हम्ज़ा</vt:lpstr>
      <vt:lpstr>PowerPoint Presentation</vt:lpstr>
      <vt:lpstr>हमजा बर्न्स जरथुस्त्र के कवच को जलता हुआ और उसकी राख के  कलश को तोड़ता हुआ </vt:lpstr>
      <vt:lpstr>असद इब्न करिबा मलिक इरज के शिविर पर रात को हमला करते हुए </vt:lpstr>
      <vt:lpstr>PowerPoint Presentation</vt:lpstr>
      <vt:lpstr>B.तूतीनामा </vt:lpstr>
      <vt:lpstr>PowerPoint Presentation</vt:lpstr>
      <vt:lpstr>अकबरकालीन चित्रित ग्रंथ </vt:lpstr>
      <vt:lpstr>A. अकबरनामा</vt:lpstr>
      <vt:lpstr>अबुल फ़ज़ल अकबर को अकबरनामा प्रस्तुत करते हुए </vt:lpstr>
      <vt:lpstr>PowerPoint Presentation</vt:lpstr>
      <vt:lpstr>PowerPoint Presentation</vt:lpstr>
      <vt:lpstr>PowerPoint Presentation</vt:lpstr>
      <vt:lpstr>PowerPoint Presentation</vt:lpstr>
      <vt:lpstr>PowerPoint Presentation</vt:lpstr>
      <vt:lpstr>B. दाराब-नामेह</vt:lpstr>
      <vt:lpstr> निगार द्वीप में तामरुसा और शापुर</vt:lpstr>
      <vt:lpstr>D. दीवान-ए-हाफ़िज़ </vt:lpstr>
      <vt:lpstr>हाफ़िज़ शीराज़ी </vt:lpstr>
      <vt:lpstr>PowerPoint Presentation</vt:lpstr>
      <vt:lpstr>3. भारतीय कथाओं के चित्र </vt:lpstr>
      <vt:lpstr>A. अनवर- ए - सुहैली</vt:lpstr>
      <vt:lpstr>PowerPoint Presentation</vt:lpstr>
      <vt:lpstr>PowerPoint Presentation</vt:lpstr>
      <vt:lpstr> B. रज्मनामा </vt:lpstr>
      <vt:lpstr>हिंदू और मुस्लिम विद्वानों द्वारा महाभारत का  फारसी में संस्कृत से  अनुवाद करते हुए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व्यक्ति चित्र </vt:lpstr>
      <vt:lpstr>PowerPoint Presentation</vt:lpstr>
      <vt:lpstr>PowerPoint Presentation</vt:lpstr>
      <vt:lpstr>Characteristics of Akbarian painting</vt:lpstr>
      <vt:lpstr>PowerPoint Presentation</vt:lpstr>
      <vt:lpstr>PowerPoint Presentation</vt:lpstr>
      <vt:lpstr>जहाँगीर काल </vt:lpstr>
      <vt:lpstr>PowerPoint Presentation</vt:lpstr>
      <vt:lpstr>PowerPoint Presentation</vt:lpstr>
      <vt:lpstr>PowerPoint Presentation</vt:lpstr>
      <vt:lpstr>तुज़ुक़-ए-जहाँगीरी / जहाँगीरनामा </vt:lpstr>
      <vt:lpstr>PowerPoint Presentation</vt:lpstr>
      <vt:lpstr>PowerPoint Presentation</vt:lpstr>
      <vt:lpstr>PowerPoint Presentation</vt:lpstr>
      <vt:lpstr>PowerPoint Presentation</vt:lpstr>
      <vt:lpstr>PowerPoint Presentation</vt:lpstr>
      <vt:lpstr> जहाँगीर कालीन चित्रकार   </vt:lpstr>
      <vt:lpstr>A. अब्दुलहासन  (1589 – c. 1630)</vt:lpstr>
      <vt:lpstr>PowerPoint Presentation</vt:lpstr>
      <vt:lpstr>चिनार वृक्ष पर गिलहरियां </vt:lpstr>
      <vt:lpstr>PowerPoint Presentation</vt:lpstr>
      <vt:lpstr>PowerPoint Presentation</vt:lpstr>
      <vt:lpstr>B. मनोहर </vt:lpstr>
      <vt:lpstr>सम्राट जहांगीर सोने में अपने पुत्र खुर्रम वजन करते हुए </vt:lpstr>
      <vt:lpstr>बिशनदास Bishan Das</vt:lpstr>
      <vt:lpstr>PowerPoint Presentation</vt:lpstr>
      <vt:lpstr>PowerPoint Presentation</vt:lpstr>
      <vt:lpstr>PowerPoint Presentation</vt:lpstr>
      <vt:lpstr>C. उस्ताद मंसूर </vt:lpstr>
      <vt:lpstr>PowerPoint Presentation</vt:lpstr>
      <vt:lpstr>PowerPoint Presentation</vt:lpstr>
      <vt:lpstr>PowerPoint Presentation</vt:lpstr>
      <vt:lpstr>PowerPoint Presentation</vt:lpstr>
      <vt:lpstr>जहाँगीर कालीन चित्रों की विशेषताएं </vt:lpstr>
      <vt:lpstr>  ईरानी प्रभाव से मुक्त Free from Iranian influence</vt:lpstr>
      <vt:lpstr>रंगों मे सूफियानापन,मिश्रित रंग ”Sufiyanapan” in colors, mixed colors</vt:lpstr>
      <vt:lpstr>PowerPoint Presentation</vt:lpstr>
      <vt:lpstr>परंपरा के स्थान पर यथार्थता        Realizmin place of tradition</vt:lpstr>
      <vt:lpstr>PowerPoint Presentation</vt:lpstr>
      <vt:lpstr>यूरोपीय प्रभाव   European influence  </vt:lpstr>
      <vt:lpstr>PowerPoint Presentation</vt:lpstr>
      <vt:lpstr>PowerPoint Presentation</vt:lpstr>
      <vt:lpstr>PowerPoint Presentation</vt:lpstr>
      <vt:lpstr>दरबार, आखेट , पशु - पक्षी , सूफ़ी संत , रनिवास , प्रकृति, व्यक्ति चित्रण Court, Hunting, Animals - Birds, Sufi Saints, Ranivas, Nature, Portrait paintings</vt:lpstr>
      <vt:lpstr>PowerPoint Presentation</vt:lpstr>
      <vt:lpstr>अलंकृत हाशिये Ornate margins</vt:lpstr>
      <vt:lpstr>कोमल व महीन रेखांकन  Soft and fine lines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बाबर </dc:title>
  <dc:creator>DELL</dc:creator>
  <cp:lastModifiedBy>Lenovo</cp:lastModifiedBy>
  <cp:revision>48</cp:revision>
  <dcterms:created xsi:type="dcterms:W3CDTF">2013-10-30T03:47:02Z</dcterms:created>
  <dcterms:modified xsi:type="dcterms:W3CDTF">2021-04-25T15:50:58Z</dcterms:modified>
</cp:coreProperties>
</file>