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28"/>
  </p:notesMasterIdLst>
  <p:sldIdLst>
    <p:sldId id="284" r:id="rId2"/>
    <p:sldId id="285" r:id="rId3"/>
    <p:sldId id="286" r:id="rId4"/>
    <p:sldId id="307" r:id="rId5"/>
    <p:sldId id="312" r:id="rId6"/>
    <p:sldId id="313" r:id="rId7"/>
    <p:sldId id="314" r:id="rId8"/>
    <p:sldId id="315" r:id="rId9"/>
    <p:sldId id="316" r:id="rId10"/>
    <p:sldId id="318" r:id="rId11"/>
    <p:sldId id="317" r:id="rId12"/>
    <p:sldId id="319" r:id="rId13"/>
    <p:sldId id="320" r:id="rId14"/>
    <p:sldId id="321" r:id="rId15"/>
    <p:sldId id="322" r:id="rId16"/>
    <p:sldId id="323" r:id="rId17"/>
    <p:sldId id="327" r:id="rId18"/>
    <p:sldId id="328" r:id="rId19"/>
    <p:sldId id="329" r:id="rId20"/>
    <p:sldId id="330" r:id="rId21"/>
    <p:sldId id="332" r:id="rId22"/>
    <p:sldId id="333" r:id="rId23"/>
    <p:sldId id="331" r:id="rId24"/>
    <p:sldId id="334" r:id="rId25"/>
    <p:sldId id="335" r:id="rId26"/>
    <p:sldId id="336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CCECFF"/>
    <a:srgbClr val="0033CC"/>
    <a:srgbClr val="EAEAEA"/>
    <a:srgbClr val="00CC66"/>
    <a:srgbClr val="FFCC99"/>
    <a:srgbClr val="FFFF66"/>
    <a:srgbClr val="FFFF99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28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3D690-B1A3-444C-BCA3-8B622AFC1702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F3BE3-7090-4A57-AC5F-D20205D869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F3BE3-7090-4A57-AC5F-D20205D8693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0964C-21E5-477F-990D-404A2F8B4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6DFA-40DA-41CE-9497-C5A539C32D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1F9D2-71BA-4819-9F9C-80ADBE4757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8F8B-0E83-429A-B0CF-54A63B0E65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66E8-EEB8-47DB-94D4-646DC1B7CD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A8C8-8451-42DB-B5A9-7BE6E22598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690D-1DC7-4E94-9199-A1A6B6012C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DDD6-C1FC-4C8E-91FE-DBD00065F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8C8F-94B5-4ADB-91E1-AE605DB0F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FF69-58B4-49A3-A0D3-3C937DDF57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2AB4130-6AA4-406B-B897-3A65AAD8F3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5CEF32-DF91-46BF-8518-914091C441F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IGNEOUS ROCKS </a:t>
            </a:r>
            <a:r>
              <a:rPr lang="en-US" sz="4000" dirty="0" smtClean="0"/>
              <a:t>TEXTURES &amp; STRUCTURES</a:t>
            </a:r>
            <a:endParaRPr lang="en-US" sz="4000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err="1" smtClean="0">
                <a:solidFill>
                  <a:srgbClr val="CCECFF"/>
                </a:solidFill>
              </a:rPr>
              <a:t>Rajnikant</a:t>
            </a:r>
            <a:r>
              <a:rPr lang="en-US" sz="2400" dirty="0" smtClean="0">
                <a:solidFill>
                  <a:srgbClr val="CCECFF"/>
                </a:solidFill>
              </a:rPr>
              <a:t> </a:t>
            </a:r>
            <a:r>
              <a:rPr lang="en-US" sz="2400" dirty="0" err="1" smtClean="0">
                <a:solidFill>
                  <a:srgbClr val="CCECFF"/>
                </a:solidFill>
              </a:rPr>
              <a:t>patidar</a:t>
            </a:r>
            <a:endParaRPr lang="en-US" sz="2400" dirty="0" smtClean="0">
              <a:solidFill>
                <a:srgbClr val="CCECFF"/>
              </a:solidFill>
            </a:endParaRPr>
          </a:p>
          <a:p>
            <a:r>
              <a:rPr lang="en-US" sz="2400" dirty="0" smtClean="0"/>
              <a:t>Department </a:t>
            </a:r>
            <a:r>
              <a:rPr lang="en-US" sz="2400" dirty="0"/>
              <a:t>of </a:t>
            </a:r>
            <a:r>
              <a:rPr lang="en-US" sz="2400" dirty="0" smtClean="0"/>
              <a:t>Geology</a:t>
            </a:r>
          </a:p>
          <a:p>
            <a:r>
              <a:rPr lang="en-US" sz="2400" dirty="0" smtClean="0"/>
              <a:t>M.L. </a:t>
            </a:r>
            <a:r>
              <a:rPr lang="en-US" sz="2400" dirty="0" err="1" smtClean="0"/>
              <a:t>Sukhadia</a:t>
            </a:r>
            <a:r>
              <a:rPr lang="en-US" sz="2400" dirty="0" smtClean="0"/>
              <a:t> University, Udaipur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424127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328" y="3429000"/>
            <a:ext cx="414047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04800"/>
            <a:ext cx="3886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3298314"/>
            <a:ext cx="3733800" cy="287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600200" y="2895600"/>
            <a:ext cx="2380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Equidimensional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28800" y="6396335"/>
            <a:ext cx="1176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Tabular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791200" y="2819400"/>
            <a:ext cx="160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Rod shape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248400" y="6396335"/>
            <a:ext cx="1364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Irregular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/>
          <a:lstStyle/>
          <a:p>
            <a:r>
              <a:rPr lang="en-US" sz="3600" dirty="0" smtClean="0"/>
              <a:t>Mutual Relationship between Crystals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867400"/>
          </a:xfrm>
        </p:spPr>
        <p:txBody>
          <a:bodyPr/>
          <a:lstStyle/>
          <a:p>
            <a:r>
              <a:rPr lang="en-US" dirty="0" err="1" smtClean="0">
                <a:solidFill>
                  <a:srgbClr val="CCECFF"/>
                </a:solidFill>
              </a:rPr>
              <a:t>Equigranular</a:t>
            </a:r>
            <a:r>
              <a:rPr lang="en-US" dirty="0" smtClean="0">
                <a:solidFill>
                  <a:srgbClr val="CCECFF"/>
                </a:solidFill>
              </a:rPr>
              <a:t> Texture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Panidiomorphic</a:t>
            </a:r>
            <a:r>
              <a:rPr lang="en-US" dirty="0" smtClean="0"/>
              <a:t> Texture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Hypidiomorphic</a:t>
            </a:r>
            <a:r>
              <a:rPr lang="en-US" dirty="0" smtClean="0"/>
              <a:t> Texture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Allotriomorphic</a:t>
            </a:r>
            <a:r>
              <a:rPr lang="en-US" dirty="0" smtClean="0"/>
              <a:t> Texture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>
                <a:solidFill>
                  <a:srgbClr val="CCECFF"/>
                </a:solidFill>
              </a:rPr>
              <a:t>Inequigranular</a:t>
            </a:r>
            <a:r>
              <a:rPr lang="en-US" dirty="0" smtClean="0">
                <a:solidFill>
                  <a:srgbClr val="CCECFF"/>
                </a:solidFill>
              </a:rPr>
              <a:t> Texture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Porphyritic</a:t>
            </a:r>
            <a:r>
              <a:rPr lang="en-US" dirty="0" smtClean="0"/>
              <a:t> Texture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Poikilitic</a:t>
            </a:r>
            <a:r>
              <a:rPr lang="en-US" dirty="0" smtClean="0"/>
              <a:t> Texture / </a:t>
            </a:r>
            <a:r>
              <a:rPr lang="en-US" dirty="0" err="1" smtClean="0"/>
              <a:t>Ophitic</a:t>
            </a:r>
            <a:r>
              <a:rPr lang="en-US" dirty="0" smtClean="0"/>
              <a:t> Texture</a:t>
            </a:r>
          </a:p>
          <a:p>
            <a:pPr>
              <a:buNone/>
            </a:pPr>
            <a:r>
              <a:rPr lang="en-US" dirty="0" smtClean="0"/>
              <a:t>			</a:t>
            </a:r>
          </a:p>
          <a:p>
            <a:pPr>
              <a:buNone/>
            </a:pPr>
            <a:r>
              <a:rPr lang="en-US" dirty="0" smtClean="0"/>
              <a:t>	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28600"/>
            <a:ext cx="38862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886200"/>
            <a:ext cx="384872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28600"/>
            <a:ext cx="3657600" cy="27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810000"/>
            <a:ext cx="379306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743200" y="3048000"/>
            <a:ext cx="4123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Equigranular</a:t>
            </a:r>
            <a:r>
              <a:rPr lang="en-US" sz="3200" dirty="0" smtClean="0"/>
              <a:t> Textures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262" y="228600"/>
            <a:ext cx="35493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Porphyritic Textur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228600"/>
            <a:ext cx="3657600" cy="2590800"/>
          </a:xfrm>
          <a:prstGeom prst="rect">
            <a:avLst/>
          </a:prstGeom>
        </p:spPr>
      </p:pic>
      <p:pic>
        <p:nvPicPr>
          <p:cNvPr id="6" name="Picture 5" descr="Porphyritic Texture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3657600"/>
            <a:ext cx="3505200" cy="243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9400" y="2895600"/>
            <a:ext cx="3753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Porphyritic</a:t>
            </a:r>
            <a:r>
              <a:rPr lang="en-US" sz="3200" dirty="0" smtClean="0"/>
              <a:t> Textures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ikilit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3886200" cy="28956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038600"/>
            <a:ext cx="3886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304800"/>
            <a:ext cx="3581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38200" y="3352800"/>
            <a:ext cx="31065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Poikilitic</a:t>
            </a:r>
            <a:r>
              <a:rPr lang="en-US" sz="3200" dirty="0" smtClean="0"/>
              <a:t> Texture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3200400"/>
            <a:ext cx="2924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Ophitic</a:t>
            </a:r>
            <a:r>
              <a:rPr lang="en-US" sz="3200" dirty="0" smtClean="0"/>
              <a:t> Texture</a:t>
            </a:r>
            <a:endParaRPr lang="en-US" sz="3200" dirty="0"/>
          </a:p>
        </p:txBody>
      </p:sp>
      <p:pic>
        <p:nvPicPr>
          <p:cNvPr id="8" name="Picture 4" descr="ophiti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3879278"/>
            <a:ext cx="3768725" cy="282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Structures in Igneous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Igneous structures are broadly divided into Two Groups: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(a) Mega - Structures</a:t>
            </a:r>
          </a:p>
          <a:p>
            <a:pPr>
              <a:buNone/>
            </a:pPr>
            <a:r>
              <a:rPr lang="en-US" dirty="0" smtClean="0"/>
              <a:t>	(b) Micro - Structures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Flow Structure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219200"/>
            <a:ext cx="8153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Generally present in volcanic rocks.</a:t>
            </a:r>
          </a:p>
          <a:p>
            <a:endParaRPr lang="en-US" sz="3200" dirty="0" smtClean="0"/>
          </a:p>
          <a:p>
            <a:r>
              <a:rPr lang="en-US" sz="3200" dirty="0" smtClean="0"/>
              <a:t>Layers or banding is seen in the direction of lava flow.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581400"/>
            <a:ext cx="3962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581400"/>
            <a:ext cx="4267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295400"/>
          </a:xfrm>
        </p:spPr>
        <p:txBody>
          <a:bodyPr/>
          <a:lstStyle/>
          <a:p>
            <a:r>
              <a:rPr lang="en-US" dirty="0" smtClean="0"/>
              <a:t>Vesicular &amp; Amygdaloidal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991600" cy="4648200"/>
          </a:xfrm>
        </p:spPr>
        <p:txBody>
          <a:bodyPr/>
          <a:lstStyle/>
          <a:p>
            <a:r>
              <a:rPr lang="en-US" dirty="0" smtClean="0"/>
              <a:t>Vesicular structures formed by the release of gases  and rapid cooling.</a:t>
            </a:r>
          </a:p>
          <a:p>
            <a:r>
              <a:rPr lang="en-US" dirty="0" smtClean="0"/>
              <a:t>Filling of vesicles by secondary minerals give rise amygdaloidal structure.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0"/>
            <a:ext cx="3886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810000"/>
            <a:ext cx="4038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Cellular or </a:t>
            </a:r>
            <a:r>
              <a:rPr lang="en-US" dirty="0" err="1" smtClean="0"/>
              <a:t>Scoriaceous</a:t>
            </a:r>
            <a:r>
              <a:rPr lang="en-US" dirty="0" smtClean="0"/>
              <a:t>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15400" cy="5105400"/>
          </a:xfrm>
        </p:spPr>
        <p:txBody>
          <a:bodyPr/>
          <a:lstStyle/>
          <a:p>
            <a:r>
              <a:rPr lang="en-US" dirty="0" smtClean="0"/>
              <a:t>Highly gaseous lava on rapid cooling give rise numerous cavities.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429000"/>
            <a:ext cx="3810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429000"/>
            <a:ext cx="365760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44562"/>
          </a:xfrm>
        </p:spPr>
        <p:txBody>
          <a:bodyPr/>
          <a:lstStyle/>
          <a:p>
            <a:r>
              <a:rPr lang="en-US" dirty="0" smtClean="0"/>
              <a:t>Block Lava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181600"/>
          </a:xfrm>
        </p:spPr>
        <p:txBody>
          <a:bodyPr/>
          <a:lstStyle/>
          <a:p>
            <a:r>
              <a:rPr lang="en-US" dirty="0" smtClean="0"/>
              <a:t>Acidic lava has high viscosity hence unable to flow greater distance. Cooling of highly </a:t>
            </a:r>
            <a:r>
              <a:rPr lang="en-US" dirty="0" err="1" smtClean="0"/>
              <a:t>viscos</a:t>
            </a:r>
            <a:r>
              <a:rPr lang="en-US" dirty="0" smtClean="0"/>
              <a:t> lava resulted rough surface and fragmented appearance.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657600"/>
            <a:ext cx="3810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657600"/>
            <a:ext cx="3581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sz="3600" dirty="0" smtClean="0"/>
              <a:t>WHAT IS TEXTURE ?</a:t>
            </a:r>
            <a:endParaRPr lang="en-US" sz="3600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smtClean="0"/>
              <a:t>   In general the term </a:t>
            </a:r>
            <a:r>
              <a:rPr lang="en-US" sz="2400" dirty="0"/>
              <a:t>texture </a:t>
            </a:r>
            <a:r>
              <a:rPr lang="en-US" sz="2400" dirty="0" smtClean="0"/>
              <a:t>refer to </a:t>
            </a:r>
            <a:r>
              <a:rPr lang="en-US" sz="2400" dirty="0"/>
              <a:t>the size, shape, and arrangement of mineral </a:t>
            </a:r>
            <a:r>
              <a:rPr lang="en-US" sz="2400" dirty="0" smtClean="0"/>
              <a:t>grains in a rock. </a:t>
            </a:r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	It </a:t>
            </a:r>
            <a:r>
              <a:rPr lang="en-US" sz="2400" dirty="0"/>
              <a:t>is </a:t>
            </a:r>
            <a:r>
              <a:rPr lang="en-US" sz="2400" dirty="0" smtClean="0"/>
              <a:t>normally </a:t>
            </a:r>
            <a:r>
              <a:rPr lang="en-US" sz="2400" dirty="0"/>
              <a:t>by the texture that a geologist will first recognize whether a rock is igneous, sedimentary, or metamorphic, before they get down to the business of identifying the rock or naming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Ropy Lava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4953000"/>
          </a:xfrm>
        </p:spPr>
        <p:txBody>
          <a:bodyPr/>
          <a:lstStyle/>
          <a:p>
            <a:r>
              <a:rPr lang="en-US" dirty="0" smtClean="0"/>
              <a:t>Basic lava are quite mobile and on cooling give rise smooth surface.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657600"/>
            <a:ext cx="4038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657600"/>
            <a:ext cx="3886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 smtClean="0"/>
              <a:t>Pillow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4953000"/>
          </a:xfrm>
        </p:spPr>
        <p:txBody>
          <a:bodyPr/>
          <a:lstStyle/>
          <a:p>
            <a:r>
              <a:rPr lang="en-US" dirty="0" smtClean="0"/>
              <a:t>Basaltic lava flow that exhibit “Pillow like appearance” . They are rounded lumps of lava.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581400"/>
            <a:ext cx="3886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581400"/>
            <a:ext cx="37528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Joints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590800"/>
            <a:ext cx="35814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590800"/>
            <a:ext cx="3200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57200" y="5257800"/>
            <a:ext cx="3380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Joint in granitic rock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427837" y="5181600"/>
            <a:ext cx="4716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Rectangular joint in </a:t>
            </a:r>
            <a:r>
              <a:rPr lang="en-US" sz="2800" dirty="0" err="1" smtClean="0"/>
              <a:t>rhyolites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7620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Joints are fractures in igneous rocks, resulted during cooling of magma/lava.</a:t>
            </a:r>
            <a:endParaRPr lang="en-US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92162"/>
          </a:xfrm>
        </p:spPr>
        <p:txBody>
          <a:bodyPr/>
          <a:lstStyle/>
          <a:p>
            <a:r>
              <a:rPr lang="en-US" dirty="0" smtClean="0"/>
              <a:t>Columnar Joints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514600"/>
            <a:ext cx="3124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2590800"/>
            <a:ext cx="29813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4724400"/>
            <a:ext cx="2971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" y="990600"/>
            <a:ext cx="73213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Hexagonal to Pentagonal jointing Developed </a:t>
            </a:r>
          </a:p>
          <a:p>
            <a:r>
              <a:rPr lang="en-US" sz="2800" dirty="0" smtClean="0"/>
              <a:t>during cooling</a:t>
            </a:r>
            <a:endParaRPr lang="en-US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/>
          <a:lstStyle/>
          <a:p>
            <a:r>
              <a:rPr lang="en-US" dirty="0" smtClean="0"/>
              <a:t>Micro -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867400"/>
          </a:xfrm>
        </p:spPr>
        <p:txBody>
          <a:bodyPr/>
          <a:lstStyle/>
          <a:p>
            <a:r>
              <a:rPr lang="en-US" sz="2800" dirty="0" smtClean="0">
                <a:solidFill>
                  <a:srgbClr val="00CC99"/>
                </a:solidFill>
              </a:rPr>
              <a:t>Graphic intergrowth: </a:t>
            </a:r>
            <a:r>
              <a:rPr lang="en-US" sz="2800" dirty="0" smtClean="0"/>
              <a:t>Intergrowth of quartz and orthoclase (potash feldspar).</a:t>
            </a:r>
          </a:p>
          <a:p>
            <a:r>
              <a:rPr lang="en-US" sz="2800" dirty="0" err="1" smtClean="0">
                <a:solidFill>
                  <a:srgbClr val="00CC99"/>
                </a:solidFill>
              </a:rPr>
              <a:t>Myrmekite</a:t>
            </a:r>
            <a:r>
              <a:rPr lang="en-US" sz="2800" dirty="0" smtClean="0">
                <a:solidFill>
                  <a:srgbClr val="00CC99"/>
                </a:solidFill>
              </a:rPr>
              <a:t> structure : </a:t>
            </a:r>
            <a:r>
              <a:rPr lang="en-US" sz="2800" dirty="0" smtClean="0"/>
              <a:t>Intergrowth of quartz and plagioclase feldspar (quartz occur as drops in </a:t>
            </a:r>
            <a:r>
              <a:rPr lang="en-US" sz="2800" dirty="0" err="1" smtClean="0"/>
              <a:t>palgioclase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429000"/>
            <a:ext cx="34290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429000"/>
            <a:ext cx="3165712" cy="24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3400" y="6019800"/>
            <a:ext cx="3324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Graphic intergrowth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5943600"/>
            <a:ext cx="3416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Myrmekitic</a:t>
            </a:r>
            <a:r>
              <a:rPr lang="en-US" sz="2800" dirty="0" smtClean="0"/>
              <a:t> structure</a:t>
            </a:r>
            <a:endParaRPr lang="en-US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5867400"/>
          </a:xfrm>
        </p:spPr>
        <p:txBody>
          <a:bodyPr/>
          <a:lstStyle/>
          <a:p>
            <a:r>
              <a:rPr lang="en-US" dirty="0" err="1" smtClean="0">
                <a:solidFill>
                  <a:srgbClr val="00CC99"/>
                </a:solidFill>
              </a:rPr>
              <a:t>Xenolithic</a:t>
            </a:r>
            <a:r>
              <a:rPr lang="en-US" dirty="0" smtClean="0">
                <a:solidFill>
                  <a:srgbClr val="00CC99"/>
                </a:solidFill>
              </a:rPr>
              <a:t> structure </a:t>
            </a:r>
            <a:r>
              <a:rPr lang="en-US" dirty="0" smtClean="0"/>
              <a:t>– Foreign rock fragment in igneous rocks.</a:t>
            </a:r>
          </a:p>
          <a:p>
            <a:r>
              <a:rPr lang="en-US" dirty="0" smtClean="0">
                <a:solidFill>
                  <a:srgbClr val="00CC99"/>
                </a:solidFill>
              </a:rPr>
              <a:t>Reaction Rim </a:t>
            </a:r>
            <a:r>
              <a:rPr lang="en-US" dirty="0" smtClean="0"/>
              <a:t>– Corroded mineral grain, reaction with magma.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971800"/>
            <a:ext cx="3429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971800"/>
            <a:ext cx="32004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610600" cy="5715000"/>
          </a:xfrm>
        </p:spPr>
        <p:txBody>
          <a:bodyPr/>
          <a:lstStyle/>
          <a:p>
            <a:r>
              <a:rPr lang="en-US" sz="2800" dirty="0" err="1" smtClean="0">
                <a:solidFill>
                  <a:srgbClr val="00CC99"/>
                </a:solidFill>
              </a:rPr>
              <a:t>Spherulitic</a:t>
            </a:r>
            <a:r>
              <a:rPr lang="en-US" sz="2800" dirty="0" smtClean="0">
                <a:solidFill>
                  <a:srgbClr val="00CC99"/>
                </a:solidFill>
              </a:rPr>
              <a:t> structure </a:t>
            </a:r>
            <a:r>
              <a:rPr lang="en-US" sz="2800" dirty="0" smtClean="0"/>
              <a:t>– radiating arrangement of micro-crystals through a common centre.</a:t>
            </a:r>
          </a:p>
          <a:p>
            <a:r>
              <a:rPr lang="en-US" sz="2800" dirty="0" err="1" smtClean="0">
                <a:solidFill>
                  <a:srgbClr val="00CC99"/>
                </a:solidFill>
              </a:rPr>
              <a:t>Perlitic</a:t>
            </a:r>
            <a:r>
              <a:rPr lang="en-US" sz="2800" dirty="0" smtClean="0">
                <a:solidFill>
                  <a:srgbClr val="00CC99"/>
                </a:solidFill>
              </a:rPr>
              <a:t> cracks </a:t>
            </a:r>
            <a:r>
              <a:rPr lang="en-US" sz="2800" dirty="0" smtClean="0"/>
              <a:t>– cracks developed due to contraction of glassy mass during cooling.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2590800"/>
            <a:ext cx="3069586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200400"/>
            <a:ext cx="3048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z="3600" dirty="0"/>
              <a:t>IGNEOUS ROCK TEXTURES 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5029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smtClean="0"/>
              <a:t>	In Igneous rocks the texture is controlled by factors like: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sz="2400" dirty="0" smtClean="0"/>
              <a:t>Rate of Cooling.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sz="2400" dirty="0" smtClean="0"/>
              <a:t>Depth of Cooling.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sz="2400" dirty="0" smtClean="0"/>
              <a:t>Composition of Magma/Lava.</a:t>
            </a:r>
          </a:p>
          <a:p>
            <a:pPr marL="457200" indent="-457200">
              <a:buFont typeface="Wingdings" pitchFamily="2" charset="2"/>
              <a:buAutoNum type="arabicPeriod"/>
            </a:pPr>
            <a:endParaRPr lang="en-US" sz="2400" dirty="0" smtClean="0"/>
          </a:p>
          <a:p>
            <a:pPr marL="457200" indent="-457200">
              <a:buNone/>
            </a:pPr>
            <a:r>
              <a:rPr lang="en-US" sz="2400" dirty="0" smtClean="0"/>
              <a:t>	The textures in these rocks can be described on the basis of:</a:t>
            </a:r>
          </a:p>
          <a:p>
            <a:pPr marL="457200" indent="-457200">
              <a:buNone/>
            </a:pPr>
            <a:r>
              <a:rPr lang="en-US" sz="2400" dirty="0" smtClean="0"/>
              <a:t>	(a) Degree of Crystallization (</a:t>
            </a:r>
            <a:r>
              <a:rPr lang="en-US" sz="2400" dirty="0" err="1" smtClean="0"/>
              <a:t>Crystallinity</a:t>
            </a:r>
            <a:r>
              <a:rPr lang="en-US" sz="2400" dirty="0" smtClean="0"/>
              <a:t>)</a:t>
            </a:r>
          </a:p>
          <a:p>
            <a:pPr marL="457200" indent="-457200">
              <a:buNone/>
            </a:pPr>
            <a:r>
              <a:rPr lang="en-US" sz="2400" dirty="0" smtClean="0"/>
              <a:t>	(b) Size of Crystals (Granularity)</a:t>
            </a:r>
          </a:p>
          <a:p>
            <a:pPr marL="457200" indent="-457200">
              <a:buNone/>
            </a:pPr>
            <a:r>
              <a:rPr lang="en-US" sz="2400" dirty="0" smtClean="0"/>
              <a:t>	(c) Shape of Crystals</a:t>
            </a:r>
          </a:p>
          <a:p>
            <a:pPr marL="457200" indent="-457200">
              <a:buNone/>
            </a:pPr>
            <a:r>
              <a:rPr lang="en-US" sz="2400" dirty="0" smtClean="0"/>
              <a:t>	(D) Relation between Crystals and Crystals/Glass</a:t>
            </a:r>
          </a:p>
          <a:p>
            <a:pPr marL="457200" indent="-457200">
              <a:buNone/>
            </a:pPr>
            <a:endParaRPr lang="en-US" sz="2400" dirty="0" smtClean="0"/>
          </a:p>
          <a:p>
            <a:pPr marL="457200" indent="-457200"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en-US" sz="3600" dirty="0" smtClean="0"/>
              <a:t>Degree of Crystallization</a:t>
            </a:r>
            <a:endParaRPr lang="en-US" sz="3600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458200" cy="5715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smtClean="0"/>
              <a:t>	It refer to ratio between crystallized and non-crystallized material within a rock. 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	(A) </a:t>
            </a:r>
            <a:r>
              <a:rPr lang="en-US" sz="2400" dirty="0" err="1" smtClean="0"/>
              <a:t>Holocrystalline</a:t>
            </a:r>
            <a:r>
              <a:rPr lang="en-US" sz="2400" dirty="0" smtClean="0"/>
              <a:t> – Completely crystallized (no glass)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	(B) </a:t>
            </a:r>
            <a:r>
              <a:rPr lang="en-US" sz="2400" dirty="0" err="1" smtClean="0"/>
              <a:t>Holohyaline</a:t>
            </a:r>
            <a:r>
              <a:rPr lang="en-US" sz="2400" dirty="0" smtClean="0"/>
              <a:t> – Completely glassy (no crystals)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	(C) </a:t>
            </a:r>
            <a:r>
              <a:rPr lang="en-US" sz="2400" dirty="0" err="1" smtClean="0"/>
              <a:t>Hemicrystalline</a:t>
            </a:r>
            <a:r>
              <a:rPr lang="en-US" sz="2400" dirty="0" smtClean="0"/>
              <a:t> – Partly crystals and partly glassy.</a:t>
            </a:r>
          </a:p>
          <a:p>
            <a:pPr>
              <a:buFont typeface="Wingdings" pitchFamily="2" charset="2"/>
              <a:buNone/>
            </a:pPr>
            <a:endParaRPr lang="en-US" sz="2400" dirty="0"/>
          </a:p>
        </p:txBody>
      </p:sp>
      <p:pic>
        <p:nvPicPr>
          <p:cNvPr id="4" name="Picture 25" descr="D:\Glens stuff\CDLI Project\pics\Unit 3\Igneous\Granite2.jpg"/>
          <p:cNvPicPr>
            <a:picLocks noChangeAspect="1" noChangeArrowheads="1"/>
          </p:cNvPicPr>
          <p:nvPr/>
        </p:nvPicPr>
        <p:blipFill>
          <a:blip r:embed="rId2"/>
          <a:srcRect l="-5380" t="-33650" r="-5380" b="6731"/>
          <a:stretch>
            <a:fillRect/>
          </a:stretch>
        </p:blipFill>
        <p:spPr bwMode="auto">
          <a:xfrm>
            <a:off x="609600" y="3276600"/>
            <a:ext cx="2776538" cy="25447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Picture 24" descr="D:\Glens stuff\CDLI Project\pics\Unit 3\Igneous\Basa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733800"/>
            <a:ext cx="2628900" cy="2133600"/>
          </a:xfrm>
          <a:prstGeom prst="rect">
            <a:avLst/>
          </a:prstGeom>
          <a:noFill/>
        </p:spPr>
      </p:pic>
      <p:pic>
        <p:nvPicPr>
          <p:cNvPr id="6" name="Picture 22" descr="D:\Glens stuff\CDLI Project\pics\Unit 3\Igneous\Obsidi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3733800"/>
            <a:ext cx="2590800" cy="21288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5800" y="59436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Holocrystalline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429000" y="59436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</a:t>
            </a:r>
            <a:r>
              <a:rPr lang="en-US" sz="2800" dirty="0" err="1" smtClean="0"/>
              <a:t>Holohyaline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943600" y="59436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</a:t>
            </a:r>
            <a:r>
              <a:rPr lang="en-US" sz="2800" dirty="0" err="1" smtClean="0"/>
              <a:t>Hemiocrystalline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quigranula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4096276" cy="2667000"/>
          </a:xfrm>
          <a:prstGeom prst="rect">
            <a:avLst/>
          </a:prstGeom>
        </p:spPr>
      </p:pic>
      <p:pic>
        <p:nvPicPr>
          <p:cNvPr id="4" name="Picture 9" descr="Fig 3-36b"/>
          <p:cNvPicPr>
            <a:picLocks noChangeAspect="1" noChangeArrowheads="1"/>
          </p:cNvPicPr>
          <p:nvPr/>
        </p:nvPicPr>
        <p:blipFill>
          <a:blip r:embed="rId3">
            <a:lum bright="18000"/>
          </a:blip>
          <a:srcRect/>
          <a:stretch>
            <a:fillRect/>
          </a:stretch>
        </p:blipFill>
        <p:spPr bwMode="auto">
          <a:xfrm>
            <a:off x="4876800" y="152401"/>
            <a:ext cx="4058214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66800" y="2819400"/>
            <a:ext cx="28103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Holocrystalline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6273225"/>
            <a:ext cx="2925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Hemicrystalline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2743200"/>
            <a:ext cx="2275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Holohyaline</a:t>
            </a:r>
            <a:endParaRPr lang="en-US" sz="3200" dirty="0"/>
          </a:p>
        </p:txBody>
      </p:sp>
      <p:pic>
        <p:nvPicPr>
          <p:cNvPr id="9" name="Picture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3581400"/>
            <a:ext cx="4038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sz="4000" dirty="0" smtClean="0"/>
              <a:t>Size of Crystals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915400" cy="5791200"/>
          </a:xfrm>
        </p:spPr>
        <p:txBody>
          <a:bodyPr/>
          <a:lstStyle/>
          <a:p>
            <a:r>
              <a:rPr lang="en-US" dirty="0" err="1" smtClean="0">
                <a:solidFill>
                  <a:srgbClr val="CCECFF"/>
                </a:solidFill>
              </a:rPr>
              <a:t>Phaneric</a:t>
            </a:r>
            <a:r>
              <a:rPr lang="en-US" dirty="0" smtClean="0">
                <a:solidFill>
                  <a:srgbClr val="CCECFF"/>
                </a:solidFill>
              </a:rPr>
              <a:t> – grains are visible with unaided eye</a:t>
            </a:r>
          </a:p>
          <a:p>
            <a:pPr>
              <a:buNone/>
            </a:pPr>
            <a:r>
              <a:rPr lang="en-US" dirty="0" smtClean="0"/>
              <a:t>			Coarse grained - &gt; 5 mm size</a:t>
            </a:r>
          </a:p>
          <a:p>
            <a:pPr>
              <a:buNone/>
            </a:pPr>
            <a:r>
              <a:rPr lang="en-US" dirty="0" smtClean="0"/>
              <a:t>			Medium grained – 1 – 5 mm</a:t>
            </a:r>
          </a:p>
          <a:p>
            <a:pPr>
              <a:buNone/>
            </a:pPr>
            <a:r>
              <a:rPr lang="en-US" dirty="0" smtClean="0"/>
              <a:t>			Fine grained - &lt; 1 mm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>
                <a:solidFill>
                  <a:srgbClr val="CCECFF"/>
                </a:solidFill>
              </a:rPr>
              <a:t>Aphaneric</a:t>
            </a:r>
            <a:r>
              <a:rPr lang="en-US" dirty="0" smtClean="0">
                <a:solidFill>
                  <a:srgbClr val="CCECFF"/>
                </a:solidFill>
              </a:rPr>
              <a:t> – microscope is needed</a:t>
            </a:r>
          </a:p>
          <a:p>
            <a:pPr>
              <a:buNone/>
            </a:pPr>
            <a:r>
              <a:rPr lang="en-US" dirty="0" smtClean="0"/>
              <a:t>			Glassy 	- No crystallization</a:t>
            </a:r>
          </a:p>
          <a:p>
            <a:pPr>
              <a:buNone/>
            </a:pPr>
            <a:r>
              <a:rPr lang="en-US" dirty="0" smtClean="0"/>
              <a:t>			Micro-crystalline – Can identify</a:t>
            </a:r>
          </a:p>
          <a:p>
            <a:pPr>
              <a:buNone/>
            </a:pPr>
            <a:r>
              <a:rPr lang="en-US" dirty="0" smtClean="0"/>
              <a:t>			Cryptocrystalline – Difficulty in </a:t>
            </a:r>
          </a:p>
          <a:p>
            <a:pPr>
              <a:buNone/>
            </a:pPr>
            <a:r>
              <a:rPr lang="en-US" dirty="0" smtClean="0"/>
              <a:t>                                          identification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haneritic-Granite,-pink,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400" y="76200"/>
            <a:ext cx="4216400" cy="2868133"/>
          </a:xfrm>
          <a:prstGeom prst="rect">
            <a:avLst/>
          </a:prstGeom>
          <a:noFill/>
          <a:ln/>
        </p:spPr>
      </p:pic>
      <p:pic>
        <p:nvPicPr>
          <p:cNvPr id="3" name="Picture 5" descr="Aphanitic-Basa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76200"/>
            <a:ext cx="4114800" cy="2895600"/>
          </a:xfrm>
          <a:prstGeom prst="rect">
            <a:avLst/>
          </a:prstGeom>
          <a:noFill/>
          <a:ln/>
        </p:spPr>
      </p:pic>
      <p:pic>
        <p:nvPicPr>
          <p:cNvPr id="4" name="Picture 8" descr="Fig 3-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352800"/>
            <a:ext cx="4191000" cy="308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Fig 3-12a"/>
          <p:cNvPicPr>
            <a:picLocks noChangeAspect="1" noChangeArrowheads="1"/>
          </p:cNvPicPr>
          <p:nvPr/>
        </p:nvPicPr>
        <p:blipFill>
          <a:blip r:embed="rId5">
            <a:lum bright="18000" contrast="12000"/>
          </a:blip>
          <a:srcRect t="2126" b="1845"/>
          <a:stretch>
            <a:fillRect/>
          </a:stretch>
        </p:blipFill>
        <p:spPr bwMode="auto">
          <a:xfrm>
            <a:off x="4876800" y="3352800"/>
            <a:ext cx="4080633" cy="31242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47800" y="2895600"/>
            <a:ext cx="1345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Phaneric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2895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Aphaneric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219200" y="6396335"/>
            <a:ext cx="2215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Coarse grained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5334000" y="6396335"/>
            <a:ext cx="3621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Medium and Fine grained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/>
          <a:lstStyle/>
          <a:p>
            <a:r>
              <a:rPr lang="en-US" sz="4000" dirty="0" smtClean="0"/>
              <a:t>Shape of Crystals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943600"/>
          </a:xfrm>
        </p:spPr>
        <p:txBody>
          <a:bodyPr/>
          <a:lstStyle/>
          <a:p>
            <a:r>
              <a:rPr lang="en-US" dirty="0" smtClean="0">
                <a:solidFill>
                  <a:srgbClr val="CCECFF"/>
                </a:solidFill>
              </a:rPr>
              <a:t>On the basis of Development of Crystal Faces: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sz="2800" dirty="0" err="1" smtClean="0"/>
              <a:t>Euhedral</a:t>
            </a:r>
            <a:r>
              <a:rPr lang="en-US" sz="2800" dirty="0" smtClean="0"/>
              <a:t> crystals</a:t>
            </a:r>
          </a:p>
          <a:p>
            <a:pPr>
              <a:buNone/>
            </a:pPr>
            <a:r>
              <a:rPr lang="en-US" sz="2800" dirty="0" smtClean="0"/>
              <a:t>		Sub-</a:t>
            </a:r>
            <a:r>
              <a:rPr lang="en-US" sz="2800" dirty="0" err="1" smtClean="0"/>
              <a:t>hedral</a:t>
            </a:r>
            <a:r>
              <a:rPr lang="en-US" sz="2800" dirty="0" smtClean="0"/>
              <a:t> crystals</a:t>
            </a:r>
          </a:p>
          <a:p>
            <a:pPr>
              <a:buNone/>
            </a:pPr>
            <a:r>
              <a:rPr lang="en-US" sz="2800" dirty="0" smtClean="0"/>
              <a:t>		</a:t>
            </a:r>
            <a:r>
              <a:rPr lang="en-US" sz="2800" dirty="0" err="1" smtClean="0"/>
              <a:t>Anhedral</a:t>
            </a:r>
            <a:r>
              <a:rPr lang="en-US" sz="2800" dirty="0" smtClean="0"/>
              <a:t> crystals</a:t>
            </a:r>
            <a:endParaRPr lang="en-US" dirty="0" smtClean="0"/>
          </a:p>
          <a:p>
            <a:r>
              <a:rPr lang="en-US" dirty="0" smtClean="0">
                <a:solidFill>
                  <a:srgbClr val="CCECFF"/>
                </a:solidFill>
              </a:rPr>
              <a:t>Shape in three dimensional space: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sz="2800" dirty="0" err="1" smtClean="0"/>
              <a:t>Equidimensional</a:t>
            </a:r>
            <a:r>
              <a:rPr lang="en-US" sz="2800" dirty="0" smtClean="0"/>
              <a:t> Crystals</a:t>
            </a:r>
          </a:p>
          <a:p>
            <a:pPr>
              <a:buNone/>
            </a:pPr>
            <a:r>
              <a:rPr lang="en-US" sz="2800" dirty="0" smtClean="0"/>
              <a:t>		Tabular Crystals</a:t>
            </a:r>
          </a:p>
          <a:p>
            <a:pPr>
              <a:buNone/>
            </a:pPr>
            <a:r>
              <a:rPr lang="en-US" sz="2800" dirty="0" smtClean="0"/>
              <a:t>		Rod shaped Crystals</a:t>
            </a:r>
          </a:p>
          <a:p>
            <a:pPr>
              <a:buNone/>
            </a:pPr>
            <a:r>
              <a:rPr lang="en-US" sz="2800" dirty="0" smtClean="0"/>
              <a:t>		Irregular Crystals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352800"/>
            <a:ext cx="2475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Euhedral</a:t>
            </a:r>
            <a:r>
              <a:rPr lang="en-US" sz="2800" dirty="0" smtClean="0"/>
              <a:t> grain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0" y="3048000"/>
            <a:ext cx="2488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Anhedral</a:t>
            </a:r>
            <a:r>
              <a:rPr lang="en-US" sz="2800" dirty="0" smtClean="0"/>
              <a:t> grain</a:t>
            </a:r>
            <a:endParaRPr lang="en-US" sz="2800" dirty="0"/>
          </a:p>
        </p:txBody>
      </p:sp>
      <p:pic>
        <p:nvPicPr>
          <p:cNvPr id="22" name="Picture 8" descr="Fig 3-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81400"/>
            <a:ext cx="4191000" cy="308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609600" y="4572000"/>
            <a:ext cx="2673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Subhedral</a:t>
            </a:r>
            <a:r>
              <a:rPr lang="en-US" sz="2800" dirty="0" smtClean="0"/>
              <a:t> grain</a:t>
            </a:r>
            <a:endParaRPr lang="en-US" sz="2800" dirty="0"/>
          </a:p>
        </p:txBody>
      </p:sp>
      <p:pic>
        <p:nvPicPr>
          <p:cNvPr id="11" name="Picture 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36" y="68238"/>
            <a:ext cx="4040164" cy="31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0"/>
            <a:ext cx="3886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Up Arrow 31"/>
          <p:cNvSpPr/>
          <p:nvPr/>
        </p:nvSpPr>
        <p:spPr bwMode="auto">
          <a:xfrm>
            <a:off x="1676400" y="2057400"/>
            <a:ext cx="228600" cy="121920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3" name="Up Arrow 32"/>
          <p:cNvSpPr/>
          <p:nvPr/>
        </p:nvSpPr>
        <p:spPr bwMode="auto">
          <a:xfrm>
            <a:off x="6781800" y="2133600"/>
            <a:ext cx="228600" cy="99060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5" name="Right Arrow 34"/>
          <p:cNvSpPr/>
          <p:nvPr/>
        </p:nvSpPr>
        <p:spPr bwMode="auto">
          <a:xfrm>
            <a:off x="3276600" y="4724400"/>
            <a:ext cx="28194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1022</TotalTime>
  <Words>363</Words>
  <Application>Microsoft Office PowerPoint</Application>
  <PresentationFormat>On-screen Show (4:3)</PresentationFormat>
  <Paragraphs>114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Flow</vt:lpstr>
      <vt:lpstr>IGNEOUS ROCKS TEXTURES &amp; STRUCTURES</vt:lpstr>
      <vt:lpstr>WHAT IS TEXTURE ?</vt:lpstr>
      <vt:lpstr>IGNEOUS ROCK TEXTURES </vt:lpstr>
      <vt:lpstr>Degree of Crystallization</vt:lpstr>
      <vt:lpstr>Slide 5</vt:lpstr>
      <vt:lpstr>Size of Crystals</vt:lpstr>
      <vt:lpstr>Slide 7</vt:lpstr>
      <vt:lpstr>Shape of Crystals</vt:lpstr>
      <vt:lpstr>Slide 9</vt:lpstr>
      <vt:lpstr>Slide 10</vt:lpstr>
      <vt:lpstr>Mutual Relationship between Crystals</vt:lpstr>
      <vt:lpstr>Slide 12</vt:lpstr>
      <vt:lpstr>Slide 13</vt:lpstr>
      <vt:lpstr>Slide 14</vt:lpstr>
      <vt:lpstr>Structures in Igneous Rocks</vt:lpstr>
      <vt:lpstr>Flow Structure</vt:lpstr>
      <vt:lpstr>Vesicular &amp; Amygdaloidal Structures</vt:lpstr>
      <vt:lpstr>Cellular or Scoriaceous Structure</vt:lpstr>
      <vt:lpstr>Block Lava</vt:lpstr>
      <vt:lpstr>Ropy Lava</vt:lpstr>
      <vt:lpstr>Pillow Structure</vt:lpstr>
      <vt:lpstr>Joints</vt:lpstr>
      <vt:lpstr>Columnar Joints</vt:lpstr>
      <vt:lpstr>Micro - Structures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Fred Clark</dc:creator>
  <cp:lastModifiedBy>geology2</cp:lastModifiedBy>
  <cp:revision>136</cp:revision>
  <dcterms:created xsi:type="dcterms:W3CDTF">2005-08-23T17:51:51Z</dcterms:created>
  <dcterms:modified xsi:type="dcterms:W3CDTF">2021-04-25T15:34:48Z</dcterms:modified>
</cp:coreProperties>
</file>