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8" r:id="rId14"/>
    <p:sldId id="269" r:id="rId15"/>
    <p:sldId id="271" r:id="rId16"/>
    <p:sldId id="267" r:id="rId17"/>
    <p:sldId id="272" r:id="rId18"/>
    <p:sldId id="274" r:id="rId19"/>
    <p:sldId id="273" r:id="rId20"/>
    <p:sldId id="279" r:id="rId21"/>
    <p:sldId id="276" r:id="rId22"/>
    <p:sldId id="277" r:id="rId23"/>
    <p:sldId id="278"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4/25/2021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4/25/2021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4/25/2021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4/25/2021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4/25/2021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4/25/2021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4/25/2021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4/25/2021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5400" dirty="0" smtClean="0">
                <a:latin typeface="Arial" pitchFamily="34" charset="0"/>
                <a:cs typeface="Arial" pitchFamily="34" charset="0"/>
              </a:rPr>
              <a:t>Origin of Granites</a:t>
            </a:r>
            <a:endParaRPr lang="en-US" sz="5400" dirty="0">
              <a:latin typeface="Arial" pitchFamily="34" charset="0"/>
              <a:cs typeface="Arial" pitchFamily="34" charset="0"/>
            </a:endParaRPr>
          </a:p>
        </p:txBody>
      </p:sp>
      <p:sp>
        <p:nvSpPr>
          <p:cNvPr id="3" name="Subtitle 2"/>
          <p:cNvSpPr>
            <a:spLocks noGrp="1"/>
          </p:cNvSpPr>
          <p:nvPr>
            <p:ph type="subTitle" idx="1"/>
          </p:nvPr>
        </p:nvSpPr>
        <p:spPr>
          <a:xfrm>
            <a:off x="1295400" y="3581400"/>
            <a:ext cx="7406640" cy="2057400"/>
          </a:xfrm>
        </p:spPr>
        <p:txBody>
          <a:bodyPr>
            <a:normAutofit/>
          </a:bodyPr>
          <a:lstStyle/>
          <a:p>
            <a:pPr algn="ctr">
              <a:lnSpc>
                <a:spcPct val="90000"/>
              </a:lnSpc>
              <a:defRPr/>
            </a:pPr>
            <a:endParaRPr lang="en-US" sz="3200" dirty="0" smtClean="0">
              <a:latin typeface="Arial" pitchFamily="34" charset="0"/>
              <a:cs typeface="Arial" pitchFamily="34" charset="0"/>
            </a:endParaRPr>
          </a:p>
          <a:p>
            <a:pPr algn="ctr">
              <a:lnSpc>
                <a:spcPct val="90000"/>
              </a:lnSpc>
              <a:defRPr/>
            </a:pPr>
            <a:r>
              <a:rPr lang="en-US" sz="2400" b="1" dirty="0" err="1" smtClean="0">
                <a:latin typeface="Arial" pitchFamily="34" charset="0"/>
                <a:cs typeface="Arial" pitchFamily="34" charset="0"/>
              </a:rPr>
              <a:t>Rajnikant</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Patidar</a:t>
            </a:r>
            <a:endParaRPr lang="en-US" sz="2400" b="1" dirty="0" smtClean="0">
              <a:latin typeface="Arial" pitchFamily="34" charset="0"/>
              <a:cs typeface="Arial" pitchFamily="34" charset="0"/>
            </a:endParaRPr>
          </a:p>
          <a:p>
            <a:pPr algn="ctr">
              <a:lnSpc>
                <a:spcPct val="90000"/>
              </a:lnSpc>
              <a:defRPr/>
            </a:pPr>
            <a:r>
              <a:rPr lang="en-US" sz="2400" dirty="0" smtClean="0">
                <a:latin typeface="Arial" pitchFamily="34" charset="0"/>
                <a:cs typeface="Arial" pitchFamily="34" charset="0"/>
              </a:rPr>
              <a:t>Department of Geology, M.L. Sukhadia University, Udaipur – </a:t>
            </a:r>
            <a:r>
              <a:rPr lang="en-US" sz="2400" dirty="0" smtClean="0">
                <a:latin typeface="Arial" pitchFamily="34" charset="0"/>
                <a:cs typeface="Arial" pitchFamily="34" charset="0"/>
              </a:rPr>
              <a:t>313002</a:t>
            </a:r>
          </a:p>
          <a:p>
            <a:pPr algn="ctr">
              <a:lnSpc>
                <a:spcPct val="90000"/>
              </a:lnSpc>
              <a:defRPr/>
            </a:pPr>
            <a:endParaRPr lang="en-US" sz="2400" dirty="0" smtClean="0">
              <a:solidFill>
                <a:srgbClr val="FF0000"/>
              </a:solidFill>
              <a:latin typeface="Arial" pitchFamily="34" charset="0"/>
              <a:cs typeface="Arial" pitchFamily="34" charset="0"/>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838200"/>
            <a:ext cx="7772400" cy="5791200"/>
          </a:xfrm>
        </p:spPr>
        <p:txBody>
          <a:bodyPr>
            <a:noAutofit/>
          </a:bodyPr>
          <a:lstStyle/>
          <a:p>
            <a:pPr algn="just"/>
            <a:r>
              <a:rPr lang="en-US" sz="1800" b="1" dirty="0" smtClean="0">
                <a:latin typeface="Arial" pitchFamily="34" charset="0"/>
                <a:cs typeface="Arial" pitchFamily="34" charset="0"/>
              </a:rPr>
              <a:t>Geologists have debated rival theories of granite's origin for over 150 years.</a:t>
            </a:r>
          </a:p>
          <a:p>
            <a:pPr algn="just"/>
            <a:endParaRPr lang="en-US" sz="1800" b="1" dirty="0" smtClean="0">
              <a:latin typeface="Arial" pitchFamily="34" charset="0"/>
              <a:cs typeface="Arial" pitchFamily="34" charset="0"/>
            </a:endParaRPr>
          </a:p>
          <a:p>
            <a:pPr algn="just"/>
            <a:r>
              <a:rPr lang="en-US" sz="1800" b="1" dirty="0" smtClean="0">
                <a:latin typeface="Arial" pitchFamily="34" charset="0"/>
                <a:cs typeface="Arial" pitchFamily="34" charset="0"/>
              </a:rPr>
              <a:t>There are two theories suggested for the origin of granite. </a:t>
            </a:r>
          </a:p>
          <a:p>
            <a:pPr lvl="1" algn="just"/>
            <a:r>
              <a:rPr lang="en-US" sz="1800" b="1" dirty="0" smtClean="0">
                <a:latin typeface="Arial" pitchFamily="34" charset="0"/>
                <a:cs typeface="Arial" pitchFamily="34" charset="0"/>
              </a:rPr>
              <a:t>The magmatic theory</a:t>
            </a:r>
          </a:p>
          <a:p>
            <a:pPr lvl="1" algn="just"/>
            <a:r>
              <a:rPr lang="en-US" sz="1800" b="1" dirty="0" smtClean="0">
                <a:latin typeface="Arial" pitchFamily="34" charset="0"/>
                <a:cs typeface="Arial" pitchFamily="34" charset="0"/>
              </a:rPr>
              <a:t>The </a:t>
            </a:r>
            <a:r>
              <a:rPr lang="en-US" sz="1800" b="1" dirty="0" err="1" smtClean="0">
                <a:latin typeface="Arial" pitchFamily="34" charset="0"/>
                <a:cs typeface="Arial" pitchFamily="34" charset="0"/>
              </a:rPr>
              <a:t>granitization</a:t>
            </a:r>
            <a:r>
              <a:rPr lang="en-US" sz="1800" b="1" dirty="0" smtClean="0">
                <a:latin typeface="Arial" pitchFamily="34" charset="0"/>
                <a:cs typeface="Arial" pitchFamily="34" charset="0"/>
              </a:rPr>
              <a:t> theory  </a:t>
            </a:r>
          </a:p>
          <a:p>
            <a:pPr algn="just"/>
            <a:endParaRPr lang="en-US" sz="1800" b="1" dirty="0" smtClean="0">
              <a:latin typeface="Arial" pitchFamily="34" charset="0"/>
              <a:cs typeface="Arial" pitchFamily="34" charset="0"/>
            </a:endParaRPr>
          </a:p>
          <a:p>
            <a:pPr marL="365760" lvl="1" indent="-283464" algn="just">
              <a:spcBef>
                <a:spcPts val="600"/>
              </a:spcBef>
              <a:buSzPct val="80000"/>
              <a:buFont typeface="Wingdings 2"/>
              <a:buChar char=""/>
            </a:pPr>
            <a:r>
              <a:rPr lang="en-US" sz="1800" b="1" dirty="0" smtClean="0">
                <a:latin typeface="Arial" pitchFamily="34" charset="0"/>
                <a:cs typeface="Arial" pitchFamily="34" charset="0"/>
              </a:rPr>
              <a:t>The magmatic theory states that granite is derived by the crystal fractionation of magma. Thus granite bodies are the result of intrusion of liquid magma into the existing rocks. </a:t>
            </a:r>
          </a:p>
          <a:p>
            <a:pPr algn="just"/>
            <a:endParaRPr lang="en-US" sz="1800" b="1" dirty="0" smtClean="0">
              <a:latin typeface="Arial" pitchFamily="34" charset="0"/>
              <a:cs typeface="Arial" pitchFamily="34" charset="0"/>
            </a:endParaRPr>
          </a:p>
          <a:p>
            <a:pPr algn="just"/>
            <a:r>
              <a:rPr lang="en-US" sz="1800" b="1" dirty="0" smtClean="0">
                <a:latin typeface="Arial" pitchFamily="34" charset="0"/>
                <a:cs typeface="Arial" pitchFamily="34" charset="0"/>
              </a:rPr>
              <a:t>The </a:t>
            </a:r>
            <a:r>
              <a:rPr lang="en-US" sz="1800" b="1" dirty="0" err="1" smtClean="0">
                <a:latin typeface="Arial" pitchFamily="34" charset="0"/>
                <a:cs typeface="Arial" pitchFamily="34" charset="0"/>
              </a:rPr>
              <a:t>granitization</a:t>
            </a:r>
            <a:r>
              <a:rPr lang="en-US" sz="1800" b="1" dirty="0" smtClean="0">
                <a:latin typeface="Arial" pitchFamily="34" charset="0"/>
                <a:cs typeface="Arial" pitchFamily="34" charset="0"/>
              </a:rPr>
              <a:t> theory states that granite is formed "in situ" by ultra-metamorphism. </a:t>
            </a:r>
          </a:p>
          <a:p>
            <a:pPr algn="just"/>
            <a:endParaRPr lang="en-US" sz="1800" b="1" dirty="0" smtClean="0">
              <a:latin typeface="Arial" pitchFamily="34" charset="0"/>
              <a:cs typeface="Arial" pitchFamily="34" charset="0"/>
            </a:endParaRPr>
          </a:p>
          <a:p>
            <a:pPr algn="just"/>
            <a:r>
              <a:rPr lang="en-US" sz="1800" b="1" dirty="0" smtClean="0">
                <a:latin typeface="Arial" pitchFamily="34" charset="0"/>
                <a:cs typeface="Arial" pitchFamily="34" charset="0"/>
              </a:rPr>
              <a:t>There is evidence to support both theories, and  current thinking is that magma forms from both processes; in many instances, from a combination of the two. </a:t>
            </a:r>
            <a:endParaRPr lang="en-US" sz="1800" b="1" dirty="0">
              <a:latin typeface="Arial" pitchFamily="34" charset="0"/>
              <a:cs typeface="Arial" pitchFamily="34" charset="0"/>
            </a:endParaRPr>
          </a:p>
        </p:txBody>
      </p:sp>
      <p:sp>
        <p:nvSpPr>
          <p:cNvPr id="2" name="Title 1"/>
          <p:cNvSpPr>
            <a:spLocks noGrp="1"/>
          </p:cNvSpPr>
          <p:nvPr>
            <p:ph type="title"/>
          </p:nvPr>
        </p:nvSpPr>
        <p:spPr>
          <a:xfrm>
            <a:off x="1435608" y="76200"/>
            <a:ext cx="7498080" cy="792162"/>
          </a:xfrm>
        </p:spPr>
        <p:txBody>
          <a:bodyPr>
            <a:normAutofit/>
          </a:bodyPr>
          <a:lstStyle/>
          <a:p>
            <a:pPr algn="ctr"/>
            <a:r>
              <a:rPr lang="en-US" sz="4000" dirty="0" smtClean="0">
                <a:latin typeface="Arial" pitchFamily="34" charset="0"/>
                <a:cs typeface="Arial" pitchFamily="34" charset="0"/>
              </a:rPr>
              <a:t>Origin of Granite</a:t>
            </a:r>
            <a:endParaRPr lang="en-US"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0"/>
            <a:ext cx="7943088" cy="5715000"/>
          </a:xfrm>
        </p:spPr>
        <p:txBody>
          <a:bodyPr>
            <a:normAutofit fontScale="92500" lnSpcReduction="10000"/>
          </a:bodyPr>
          <a:lstStyle/>
          <a:p>
            <a:pPr algn="just"/>
            <a:r>
              <a:rPr lang="en-US" sz="2400" dirty="0" smtClean="0">
                <a:latin typeface="Arial" pitchFamily="34" charset="0"/>
                <a:cs typeface="Arial" pitchFamily="34" charset="0"/>
              </a:rPr>
              <a:t>The magmatic theory involves the use of the Bowen Reaction Series. Thus, if crystal fractionation of a magma of </a:t>
            </a:r>
            <a:r>
              <a:rPr lang="en-US" sz="2400" dirty="0" err="1" smtClean="0">
                <a:latin typeface="Arial" pitchFamily="34" charset="0"/>
                <a:cs typeface="Arial" pitchFamily="34" charset="0"/>
              </a:rPr>
              <a:t>tholeiitic</a:t>
            </a:r>
            <a:r>
              <a:rPr lang="en-US" sz="2400" dirty="0" smtClean="0">
                <a:latin typeface="Arial" pitchFamily="34" charset="0"/>
                <a:cs typeface="Arial" pitchFamily="34" charset="0"/>
              </a:rPr>
              <a:t> basalt composition were to occur, one of its end products would be granite.</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There are many evidences which support the magmatic origin of granites.</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Many granitic bodies are </a:t>
            </a:r>
            <a:r>
              <a:rPr lang="en-US" sz="2400" b="1" dirty="0" smtClean="0">
                <a:latin typeface="Arial" pitchFamily="34" charset="0"/>
                <a:cs typeface="Arial" pitchFamily="34" charset="0"/>
              </a:rPr>
              <a:t>clearly intrusive rocks </a:t>
            </a:r>
            <a:r>
              <a:rPr lang="en-US" sz="2400" dirty="0" smtClean="0">
                <a:latin typeface="Arial" pitchFamily="34" charset="0"/>
                <a:cs typeface="Arial" pitchFamily="34" charset="0"/>
              </a:rPr>
              <a:t>and intruded into the country rocks. This cutting and intrusive nature suggest the magmatic origin.</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Such </a:t>
            </a:r>
            <a:r>
              <a:rPr lang="en-US" sz="2400" dirty="0" err="1" smtClean="0">
                <a:latin typeface="Arial" pitchFamily="34" charset="0"/>
                <a:cs typeface="Arial" pitchFamily="34" charset="0"/>
              </a:rPr>
              <a:t>plutons</a:t>
            </a:r>
            <a:r>
              <a:rPr lang="en-US" sz="2400" dirty="0" smtClean="0">
                <a:latin typeface="Arial" pitchFamily="34" charset="0"/>
                <a:cs typeface="Arial" pitchFamily="34" charset="0"/>
              </a:rPr>
              <a:t> (intrusive body) typically show </a:t>
            </a:r>
            <a:r>
              <a:rPr lang="en-US" sz="2400" b="1" dirty="0" smtClean="0">
                <a:latin typeface="Arial" pitchFamily="34" charset="0"/>
                <a:cs typeface="Arial" pitchFamily="34" charset="0"/>
              </a:rPr>
              <a:t>sharp contacts</a:t>
            </a:r>
            <a:r>
              <a:rPr lang="en-US" sz="2400" dirty="0" smtClean="0">
                <a:latin typeface="Arial" pitchFamily="34" charset="0"/>
                <a:cs typeface="Arial" pitchFamily="34" charset="0"/>
              </a:rPr>
              <a:t>; a </a:t>
            </a:r>
            <a:r>
              <a:rPr lang="en-US" sz="2400" b="1" dirty="0" smtClean="0">
                <a:latin typeface="Arial" pitchFamily="34" charset="0"/>
                <a:cs typeface="Arial" pitchFamily="34" charset="0"/>
              </a:rPr>
              <a:t>lack of deformation in the country rock</a:t>
            </a:r>
            <a:r>
              <a:rPr lang="en-US" sz="2400" dirty="0" smtClean="0">
                <a:latin typeface="Arial" pitchFamily="34" charset="0"/>
                <a:cs typeface="Arial" pitchFamily="34" charset="0"/>
              </a:rPr>
              <a:t>, </a:t>
            </a:r>
            <a:r>
              <a:rPr lang="en-US" sz="2400" b="1" dirty="0" smtClean="0">
                <a:latin typeface="Arial" pitchFamily="34" charset="0"/>
                <a:cs typeface="Arial" pitchFamily="34" charset="0"/>
              </a:rPr>
              <a:t>chilled margins </a:t>
            </a:r>
            <a:r>
              <a:rPr lang="en-US" sz="2400" dirty="0" smtClean="0">
                <a:latin typeface="Arial" pitchFamily="34" charset="0"/>
                <a:cs typeface="Arial" pitchFamily="34" charset="0"/>
              </a:rPr>
              <a:t>and </a:t>
            </a:r>
            <a:r>
              <a:rPr lang="en-US" sz="2400" b="1" dirty="0" smtClean="0">
                <a:latin typeface="Arial" pitchFamily="34" charset="0"/>
                <a:cs typeface="Arial" pitchFamily="34" charset="0"/>
              </a:rPr>
              <a:t>contact aureoles</a:t>
            </a:r>
            <a:r>
              <a:rPr lang="en-US" sz="2400" dirty="0" smtClean="0">
                <a:latin typeface="Arial" pitchFamily="34" charset="0"/>
                <a:cs typeface="Arial" pitchFamily="34" charset="0"/>
              </a:rPr>
              <a:t>. these phenomena suggest that granite was emplaced as a hot </a:t>
            </a:r>
            <a:r>
              <a:rPr lang="en-US" sz="2400" dirty="0" err="1" smtClean="0">
                <a:latin typeface="Arial" pitchFamily="34" charset="0"/>
                <a:cs typeface="Arial" pitchFamily="34" charset="0"/>
              </a:rPr>
              <a:t>liquidus</a:t>
            </a:r>
            <a:r>
              <a:rPr lang="en-US" sz="2400" dirty="0" smtClean="0">
                <a:latin typeface="Arial" pitchFamily="34" charset="0"/>
                <a:cs typeface="Arial" pitchFamily="34" charset="0"/>
              </a:rPr>
              <a:t> magma.  </a:t>
            </a:r>
          </a:p>
          <a:p>
            <a:pPr algn="just"/>
            <a:endParaRPr lang="en-US" sz="2400" dirty="0" smtClean="0">
              <a:latin typeface="Arial" pitchFamily="34" charset="0"/>
              <a:cs typeface="Arial" pitchFamily="34" charset="0"/>
            </a:endParaRPr>
          </a:p>
          <a:p>
            <a:pPr algn="just"/>
            <a:endParaRPr lang="en-US" sz="2400" dirty="0">
              <a:latin typeface="Arial" pitchFamily="34" charset="0"/>
              <a:cs typeface="Arial" pitchFamily="34" charset="0"/>
            </a:endParaRPr>
          </a:p>
        </p:txBody>
      </p:sp>
      <p:sp>
        <p:nvSpPr>
          <p:cNvPr id="2" name="Title 1"/>
          <p:cNvSpPr>
            <a:spLocks noGrp="1"/>
          </p:cNvSpPr>
          <p:nvPr>
            <p:ph type="title"/>
          </p:nvPr>
        </p:nvSpPr>
        <p:spPr>
          <a:xfrm>
            <a:off x="1435608" y="76200"/>
            <a:ext cx="7498080" cy="792162"/>
          </a:xfrm>
        </p:spPr>
        <p:txBody>
          <a:bodyPr>
            <a:normAutofit/>
          </a:bodyPr>
          <a:lstStyle/>
          <a:p>
            <a:pPr algn="ctr"/>
            <a:r>
              <a:rPr lang="en-US" sz="4000" dirty="0" smtClean="0">
                <a:latin typeface="Arial" pitchFamily="34" charset="0"/>
                <a:cs typeface="Arial" pitchFamily="34" charset="0"/>
              </a:rPr>
              <a:t>Magmatic Theory</a:t>
            </a:r>
            <a:endParaRPr lang="en-US" sz="4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66800" y="152400"/>
            <a:ext cx="4577891" cy="3429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6078093" y="1524000"/>
            <a:ext cx="2989707" cy="5257800"/>
          </a:xfrm>
          <a:prstGeom prst="rect">
            <a:avLst/>
          </a:prstGeom>
          <a:noFill/>
          <a:ln w="9525">
            <a:noFill/>
            <a:miter lim="800000"/>
            <a:headEnd/>
            <a:tailEnd/>
          </a:ln>
          <a:effectLst/>
        </p:spPr>
      </p:pic>
      <p:sp>
        <p:nvSpPr>
          <p:cNvPr id="5" name="TextBox 4"/>
          <p:cNvSpPr txBox="1"/>
          <p:nvPr/>
        </p:nvSpPr>
        <p:spPr>
          <a:xfrm>
            <a:off x="990600" y="4343400"/>
            <a:ext cx="4876800" cy="1200329"/>
          </a:xfrm>
          <a:prstGeom prst="rect">
            <a:avLst/>
          </a:prstGeom>
          <a:noFill/>
        </p:spPr>
        <p:txBody>
          <a:bodyPr wrap="square" rtlCol="0">
            <a:spAutoFit/>
          </a:bodyPr>
          <a:lstStyle/>
          <a:p>
            <a:pPr algn="just"/>
            <a:r>
              <a:rPr lang="en-US" sz="2400" dirty="0" smtClean="0">
                <a:latin typeface="Arial" pitchFamily="34" charset="0"/>
                <a:cs typeface="Arial" pitchFamily="34" charset="0"/>
              </a:rPr>
              <a:t>Intrusive nature of granite, </a:t>
            </a:r>
          </a:p>
          <a:p>
            <a:pPr algn="just"/>
            <a:r>
              <a:rPr lang="en-US" sz="2400" dirty="0" smtClean="0">
                <a:latin typeface="Arial" pitchFamily="34" charset="0"/>
                <a:cs typeface="Arial" pitchFamily="34" charset="0"/>
              </a:rPr>
              <a:t>showing sharp contact and lack of deformation in country rocks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52400"/>
            <a:ext cx="7790688" cy="6477000"/>
          </a:xfrm>
        </p:spPr>
        <p:txBody>
          <a:bodyPr/>
          <a:lstStyle/>
          <a:p>
            <a:pPr algn="just"/>
            <a:r>
              <a:rPr lang="en-US" sz="2200" dirty="0" smtClean="0">
                <a:latin typeface="Arial" pitchFamily="34" charset="0"/>
                <a:cs typeface="Arial" pitchFamily="34" charset="0"/>
              </a:rPr>
              <a:t>Chemically, there is similarity in the composition of many granite </a:t>
            </a:r>
            <a:r>
              <a:rPr lang="en-US" sz="2200" dirty="0" err="1" smtClean="0">
                <a:latin typeface="Arial" pitchFamily="34" charset="0"/>
                <a:cs typeface="Arial" pitchFamily="34" charset="0"/>
              </a:rPr>
              <a:t>plutons</a:t>
            </a:r>
            <a:r>
              <a:rPr lang="en-US" sz="2200" dirty="0" smtClean="0">
                <a:latin typeface="Arial" pitchFamily="34" charset="0"/>
                <a:cs typeface="Arial" pitchFamily="34" charset="0"/>
              </a:rPr>
              <a:t> to their extrusive associates, the </a:t>
            </a:r>
            <a:r>
              <a:rPr lang="en-US" sz="2200" dirty="0" err="1" smtClean="0">
                <a:latin typeface="Arial" pitchFamily="34" charset="0"/>
                <a:cs typeface="Arial" pitchFamily="34" charset="0"/>
              </a:rPr>
              <a:t>andecite-dacite-rhyolite</a:t>
            </a:r>
            <a:r>
              <a:rPr lang="en-US" sz="2200" dirty="0" smtClean="0">
                <a:latin typeface="Arial" pitchFamily="34" charset="0"/>
                <a:cs typeface="Arial" pitchFamily="34" charset="0"/>
              </a:rPr>
              <a:t> series of rocks. This suggests there is some kind of relationship between the emplacement of granite </a:t>
            </a:r>
            <a:r>
              <a:rPr lang="en-US" sz="2200" dirty="0" err="1" smtClean="0">
                <a:latin typeface="Arial" pitchFamily="34" charset="0"/>
                <a:cs typeface="Arial" pitchFamily="34" charset="0"/>
              </a:rPr>
              <a:t>plutons</a:t>
            </a:r>
            <a:r>
              <a:rPr lang="en-US" sz="2200" dirty="0" smtClean="0">
                <a:latin typeface="Arial" pitchFamily="34" charset="0"/>
                <a:cs typeface="Arial" pitchFamily="34" charset="0"/>
              </a:rPr>
              <a:t> and volcanism.</a:t>
            </a:r>
          </a:p>
          <a:p>
            <a:endParaRPr lang="en-US" dirty="0" smtClean="0"/>
          </a:p>
          <a:p>
            <a:pPr algn="just"/>
            <a:r>
              <a:rPr lang="en-US" sz="2200" dirty="0" smtClean="0">
                <a:latin typeface="Arial" pitchFamily="34" charset="0"/>
                <a:cs typeface="Arial" pitchFamily="34" charset="0"/>
              </a:rPr>
              <a:t>The general model composition of granites is the strongest evidence for magmatic origin. The granites has typical mineral composition i.e. potash </a:t>
            </a:r>
            <a:r>
              <a:rPr lang="en-US" sz="2200" dirty="0" err="1" smtClean="0">
                <a:latin typeface="Arial" pitchFamily="34" charset="0"/>
                <a:cs typeface="Arial" pitchFamily="34" charset="0"/>
              </a:rPr>
              <a:t>felspar</a:t>
            </a:r>
            <a:r>
              <a:rPr lang="en-US" sz="2200" dirty="0" smtClean="0">
                <a:latin typeface="Arial" pitchFamily="34" charset="0"/>
                <a:cs typeface="Arial" pitchFamily="34" charset="0"/>
              </a:rPr>
              <a:t>, quartz and </a:t>
            </a:r>
            <a:r>
              <a:rPr lang="en-US" sz="2200" dirty="0" err="1" smtClean="0">
                <a:latin typeface="Arial" pitchFamily="34" charset="0"/>
                <a:cs typeface="Arial" pitchFamily="34" charset="0"/>
              </a:rPr>
              <a:t>albite</a:t>
            </a:r>
            <a:r>
              <a:rPr lang="en-US" sz="2200" dirty="0" smtClean="0">
                <a:latin typeface="Arial" pitchFamily="34" charset="0"/>
                <a:cs typeface="Arial" pitchFamily="34" charset="0"/>
              </a:rPr>
              <a:t>. </a:t>
            </a:r>
            <a:r>
              <a:rPr lang="en-US" sz="2200" b="1" dirty="0" smtClean="0">
                <a:latin typeface="Arial" pitchFamily="34" charset="0"/>
                <a:cs typeface="Arial" pitchFamily="34" charset="0"/>
              </a:rPr>
              <a:t>The quartz content is 20 – 40%.</a:t>
            </a:r>
            <a:r>
              <a:rPr lang="en-US" sz="2200" dirty="0" smtClean="0">
                <a:latin typeface="Arial" pitchFamily="34" charset="0"/>
                <a:cs typeface="Arial" pitchFamily="34" charset="0"/>
              </a:rPr>
              <a:t> If it form by </a:t>
            </a:r>
            <a:r>
              <a:rPr lang="en-US" sz="2200" dirty="0" err="1" smtClean="0">
                <a:latin typeface="Arial" pitchFamily="34" charset="0"/>
                <a:cs typeface="Arial" pitchFamily="34" charset="0"/>
              </a:rPr>
              <a:t>granitization</a:t>
            </a:r>
            <a:r>
              <a:rPr lang="en-US" sz="2200" dirty="0" smtClean="0">
                <a:latin typeface="Arial" pitchFamily="34" charset="0"/>
                <a:cs typeface="Arial" pitchFamily="34" charset="0"/>
              </a:rPr>
              <a:t> of </a:t>
            </a:r>
            <a:r>
              <a:rPr lang="en-US" sz="2200" dirty="0" err="1" smtClean="0">
                <a:latin typeface="Arial" pitchFamily="34" charset="0"/>
                <a:cs typeface="Arial" pitchFamily="34" charset="0"/>
              </a:rPr>
              <a:t>heterogenous</a:t>
            </a:r>
            <a:r>
              <a:rPr lang="en-US" sz="2200" dirty="0" smtClean="0">
                <a:latin typeface="Arial" pitchFamily="34" charset="0"/>
                <a:cs typeface="Arial" pitchFamily="34" charset="0"/>
              </a:rPr>
              <a:t> sediments having more than 40% quartz then how the excess quartz removed from the sediments? (</a:t>
            </a:r>
            <a:r>
              <a:rPr lang="en-US" sz="2200" b="1" dirty="0" smtClean="0">
                <a:latin typeface="Arial" pitchFamily="34" charset="0"/>
                <a:cs typeface="Arial" pitchFamily="34" charset="0"/>
              </a:rPr>
              <a:t>which is not possible</a:t>
            </a:r>
            <a:r>
              <a:rPr lang="en-US" sz="2200" dirty="0" smtClean="0">
                <a:latin typeface="Arial" pitchFamily="34" charset="0"/>
                <a:cs typeface="Arial" pitchFamily="34" charset="0"/>
              </a:rPr>
              <a:t>).</a:t>
            </a:r>
          </a:p>
          <a:p>
            <a:pPr algn="just"/>
            <a:endParaRPr lang="en-US" sz="2200" dirty="0" smtClean="0">
              <a:latin typeface="Arial" pitchFamily="34" charset="0"/>
              <a:cs typeface="Arial" pitchFamily="34" charset="0"/>
            </a:endParaRPr>
          </a:p>
          <a:p>
            <a:pPr algn="just"/>
            <a:r>
              <a:rPr lang="en-US" sz="2200" dirty="0" smtClean="0">
                <a:latin typeface="Arial" pitchFamily="34" charset="0"/>
                <a:cs typeface="Arial" pitchFamily="34" charset="0"/>
              </a:rPr>
              <a:t>The range of composition of granite – </a:t>
            </a:r>
            <a:r>
              <a:rPr lang="en-US" sz="2200" dirty="0" err="1" smtClean="0">
                <a:latin typeface="Arial" pitchFamily="34" charset="0"/>
                <a:cs typeface="Arial" pitchFamily="34" charset="0"/>
              </a:rPr>
              <a:t>granodiorite</a:t>
            </a:r>
            <a:r>
              <a:rPr lang="en-US" sz="2200" dirty="0" smtClean="0">
                <a:latin typeface="Arial" pitchFamily="34" charset="0"/>
                <a:cs typeface="Arial" pitchFamily="34" charset="0"/>
              </a:rPr>
              <a:t> series is strikingly parallel with that of </a:t>
            </a:r>
            <a:r>
              <a:rPr lang="en-US" sz="2200" dirty="0" err="1" smtClean="0">
                <a:latin typeface="Arial" pitchFamily="34" charset="0"/>
                <a:cs typeface="Arial" pitchFamily="34" charset="0"/>
              </a:rPr>
              <a:t>rhyolite</a:t>
            </a:r>
            <a:r>
              <a:rPr lang="en-US" sz="2200" dirty="0" smtClean="0">
                <a:latin typeface="Arial" pitchFamily="34" charset="0"/>
                <a:cs typeface="Arial" pitchFamily="34" charset="0"/>
              </a:rPr>
              <a:t> – </a:t>
            </a:r>
            <a:r>
              <a:rPr lang="en-US" sz="2200" dirty="0" err="1" smtClean="0">
                <a:latin typeface="Arial" pitchFamily="34" charset="0"/>
                <a:cs typeface="Arial" pitchFamily="34" charset="0"/>
              </a:rPr>
              <a:t>rhyodacite</a:t>
            </a:r>
            <a:r>
              <a:rPr lang="en-US" sz="2200" dirty="0" smtClean="0">
                <a:latin typeface="Arial" pitchFamily="34" charset="0"/>
                <a:cs typeface="Arial" pitchFamily="34" charset="0"/>
              </a:rPr>
              <a:t> – </a:t>
            </a:r>
            <a:r>
              <a:rPr lang="en-US" sz="2200" dirty="0" err="1" smtClean="0">
                <a:latin typeface="Arial" pitchFamily="34" charset="0"/>
                <a:cs typeface="Arial" pitchFamily="34" charset="0"/>
              </a:rPr>
              <a:t>dacite</a:t>
            </a:r>
            <a:r>
              <a:rPr lang="en-US" sz="2200" dirty="0" smtClean="0">
                <a:latin typeface="Arial" pitchFamily="34" charset="0"/>
                <a:cs typeface="Arial" pitchFamily="34" charset="0"/>
              </a:rPr>
              <a:t> (volcanic rocks).</a:t>
            </a:r>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
            <a:ext cx="7848600" cy="6477000"/>
          </a:xfrm>
        </p:spPr>
        <p:txBody>
          <a:bodyPr>
            <a:normAutofit/>
          </a:bodyPr>
          <a:lstStyle/>
          <a:p>
            <a:pPr algn="just"/>
            <a:r>
              <a:rPr lang="en-US" sz="2200" dirty="0" smtClean="0">
                <a:latin typeface="Arial" pitchFamily="34" charset="0"/>
                <a:cs typeface="Arial" pitchFamily="34" charset="0"/>
              </a:rPr>
              <a:t>Zoned plagioclase, </a:t>
            </a:r>
            <a:r>
              <a:rPr lang="en-US" sz="2200" dirty="0" err="1" smtClean="0">
                <a:latin typeface="Arial" pitchFamily="34" charset="0"/>
                <a:cs typeface="Arial" pitchFamily="34" charset="0"/>
              </a:rPr>
              <a:t>perthitic</a:t>
            </a:r>
            <a:r>
              <a:rPr lang="en-US" sz="2200" dirty="0" smtClean="0">
                <a:latin typeface="Arial" pitchFamily="34" charset="0"/>
                <a:cs typeface="Arial" pitchFamily="34" charset="0"/>
              </a:rPr>
              <a:t> and </a:t>
            </a:r>
            <a:r>
              <a:rPr lang="en-US" sz="2200" dirty="0" err="1" smtClean="0">
                <a:latin typeface="Arial" pitchFamily="34" charset="0"/>
                <a:cs typeface="Arial" pitchFamily="34" charset="0"/>
              </a:rPr>
              <a:t>myrmekitic</a:t>
            </a:r>
            <a:r>
              <a:rPr lang="en-US" sz="2200" dirty="0" smtClean="0">
                <a:latin typeface="Arial" pitchFamily="34" charset="0"/>
                <a:cs typeface="Arial" pitchFamily="34" charset="0"/>
              </a:rPr>
              <a:t> structures, and presence of accessory minerals like apatite, </a:t>
            </a:r>
            <a:r>
              <a:rPr lang="en-US" sz="2200" dirty="0" err="1" smtClean="0">
                <a:latin typeface="Arial" pitchFamily="34" charset="0"/>
                <a:cs typeface="Arial" pitchFamily="34" charset="0"/>
              </a:rPr>
              <a:t>sphene</a:t>
            </a:r>
            <a:r>
              <a:rPr lang="en-US" sz="2200" dirty="0" smtClean="0">
                <a:latin typeface="Arial" pitchFamily="34" charset="0"/>
                <a:cs typeface="Arial" pitchFamily="34" charset="0"/>
              </a:rPr>
              <a:t>, magnetite, zircon (in idiomorphic form) etc. suggesting magmatic crystallization.</a:t>
            </a:r>
          </a:p>
          <a:p>
            <a:pPr algn="just"/>
            <a:endParaRPr lang="en-US" sz="2200" dirty="0" smtClean="0">
              <a:latin typeface="Arial" pitchFamily="34" charset="0"/>
              <a:cs typeface="Arial" pitchFamily="34" charset="0"/>
            </a:endParaRPr>
          </a:p>
          <a:p>
            <a:pPr algn="just"/>
            <a:r>
              <a:rPr lang="en-US" sz="2200" dirty="0" smtClean="0">
                <a:latin typeface="Arial" pitchFamily="34" charset="0"/>
                <a:cs typeface="Arial" pitchFamily="34" charset="0"/>
              </a:rPr>
              <a:t>The granite has medium to coarse grained, </a:t>
            </a:r>
            <a:r>
              <a:rPr lang="en-US" sz="2200" dirty="0" err="1" smtClean="0">
                <a:latin typeface="Arial" pitchFamily="34" charset="0"/>
                <a:cs typeface="Arial" pitchFamily="34" charset="0"/>
              </a:rPr>
              <a:t>hypidiomorphic</a:t>
            </a:r>
            <a:r>
              <a:rPr lang="en-US" sz="2200" dirty="0" smtClean="0">
                <a:latin typeface="Arial" pitchFamily="34" charset="0"/>
                <a:cs typeface="Arial" pitchFamily="34" charset="0"/>
              </a:rPr>
              <a:t>  texture, </a:t>
            </a:r>
            <a:r>
              <a:rPr lang="en-US" sz="2200" b="1" dirty="0" smtClean="0">
                <a:latin typeface="Arial" pitchFamily="34" charset="0"/>
                <a:cs typeface="Arial" pitchFamily="34" charset="0"/>
              </a:rPr>
              <a:t>a characteristic igneous texture</a:t>
            </a:r>
            <a:r>
              <a:rPr lang="en-US" sz="2200" dirty="0" smtClean="0">
                <a:latin typeface="Arial" pitchFamily="34" charset="0"/>
                <a:cs typeface="Arial" pitchFamily="34" charset="0"/>
              </a:rPr>
              <a:t>. </a:t>
            </a:r>
          </a:p>
          <a:p>
            <a:pPr algn="just"/>
            <a:endParaRPr lang="en-US" sz="2200" dirty="0" smtClean="0">
              <a:latin typeface="Arial" pitchFamily="34" charset="0"/>
              <a:cs typeface="Arial" pitchFamily="34" charset="0"/>
            </a:endParaRPr>
          </a:p>
          <a:p>
            <a:pPr algn="just"/>
            <a:r>
              <a:rPr lang="en-US" sz="2200" dirty="0" smtClean="0">
                <a:latin typeface="Arial" pitchFamily="34" charset="0"/>
                <a:cs typeface="Arial" pitchFamily="34" charset="0"/>
              </a:rPr>
              <a:t>In many places, emplacement of granite </a:t>
            </a:r>
            <a:r>
              <a:rPr lang="en-US" sz="2200" dirty="0" err="1" smtClean="0">
                <a:latin typeface="Arial" pitchFamily="34" charset="0"/>
                <a:cs typeface="Arial" pitchFamily="34" charset="0"/>
              </a:rPr>
              <a:t>plutons</a:t>
            </a:r>
            <a:r>
              <a:rPr lang="en-US" sz="2200" dirty="0" smtClean="0">
                <a:latin typeface="Arial" pitchFamily="34" charset="0"/>
                <a:cs typeface="Arial" pitchFamily="34" charset="0"/>
              </a:rPr>
              <a:t> is synchronous to volcanic eruptions and commonly form ring complexes.</a:t>
            </a:r>
          </a:p>
          <a:p>
            <a:pPr algn="just"/>
            <a:endParaRPr lang="en-US" sz="2200" dirty="0" smtClean="0">
              <a:latin typeface="Arial" pitchFamily="34" charset="0"/>
              <a:cs typeface="Arial" pitchFamily="34" charset="0"/>
            </a:endParaRPr>
          </a:p>
          <a:p>
            <a:pPr algn="just"/>
            <a:r>
              <a:rPr lang="en-US" sz="2200" dirty="0" smtClean="0">
                <a:latin typeface="Arial" pitchFamily="34" charset="0"/>
                <a:cs typeface="Arial" pitchFamily="34" charset="0"/>
              </a:rPr>
              <a:t>  Chilled borders are found at many granitic contacts. </a:t>
            </a:r>
            <a:endParaRPr 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43000" y="304800"/>
            <a:ext cx="3573299" cy="26765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876800" y="228600"/>
            <a:ext cx="4158589" cy="4967828"/>
          </a:xfrm>
          <a:prstGeom prst="rect">
            <a:avLst/>
          </a:prstGeom>
          <a:noFill/>
          <a:ln w="9525">
            <a:noFill/>
            <a:miter lim="800000"/>
            <a:headEnd/>
            <a:tailEnd/>
          </a:ln>
          <a:effectLst/>
        </p:spPr>
      </p:pic>
      <p:sp>
        <p:nvSpPr>
          <p:cNvPr id="4" name="TextBox 3"/>
          <p:cNvSpPr txBox="1"/>
          <p:nvPr/>
        </p:nvSpPr>
        <p:spPr>
          <a:xfrm>
            <a:off x="1295400" y="3200400"/>
            <a:ext cx="3416320" cy="707886"/>
          </a:xfrm>
          <a:prstGeom prst="rect">
            <a:avLst/>
          </a:prstGeom>
          <a:noFill/>
        </p:spPr>
        <p:txBody>
          <a:bodyPr wrap="none" rtlCol="0">
            <a:spAutoFit/>
          </a:bodyPr>
          <a:lstStyle/>
          <a:p>
            <a:r>
              <a:rPr lang="en-US" sz="2000" dirty="0" smtClean="0">
                <a:latin typeface="Arial" pitchFamily="34" charset="0"/>
                <a:cs typeface="Arial" pitchFamily="34" charset="0"/>
              </a:rPr>
              <a:t>Granite dyke – Cross cutting</a:t>
            </a:r>
          </a:p>
          <a:p>
            <a:r>
              <a:rPr lang="en-US" sz="2000" dirty="0" smtClean="0">
                <a:latin typeface="Arial" pitchFamily="34" charset="0"/>
                <a:cs typeface="Arial" pitchFamily="34" charset="0"/>
              </a:rPr>
              <a:t>Relationship </a:t>
            </a:r>
            <a:endParaRPr lang="en-US" sz="2000" dirty="0">
              <a:latin typeface="Arial" pitchFamily="34" charset="0"/>
              <a:cs typeface="Arial" pitchFamily="34" charset="0"/>
            </a:endParaRPr>
          </a:p>
        </p:txBody>
      </p:sp>
      <p:sp>
        <p:nvSpPr>
          <p:cNvPr id="5" name="TextBox 4"/>
          <p:cNvSpPr txBox="1"/>
          <p:nvPr/>
        </p:nvSpPr>
        <p:spPr>
          <a:xfrm>
            <a:off x="4648200" y="5334000"/>
            <a:ext cx="4346062" cy="1015663"/>
          </a:xfrm>
          <a:prstGeom prst="rect">
            <a:avLst/>
          </a:prstGeom>
          <a:noFill/>
        </p:spPr>
        <p:txBody>
          <a:bodyPr wrap="none" rtlCol="0">
            <a:spAutoFit/>
          </a:bodyPr>
          <a:lstStyle/>
          <a:p>
            <a:r>
              <a:rPr lang="en-US" sz="2000" dirty="0" err="1" smtClean="0">
                <a:latin typeface="Arial" pitchFamily="34" charset="0"/>
                <a:cs typeface="Arial" pitchFamily="34" charset="0"/>
              </a:rPr>
              <a:t>Mundwara</a:t>
            </a:r>
            <a:r>
              <a:rPr lang="en-US" sz="2000" dirty="0" smtClean="0">
                <a:latin typeface="Arial" pitchFamily="34" charset="0"/>
                <a:cs typeface="Arial" pitchFamily="34" charset="0"/>
              </a:rPr>
              <a:t> Igneous Complex (</a:t>
            </a:r>
            <a:r>
              <a:rPr lang="en-US" sz="2000" dirty="0" err="1" smtClean="0">
                <a:latin typeface="Arial" pitchFamily="34" charset="0"/>
                <a:cs typeface="Arial" pitchFamily="34" charset="0"/>
              </a:rPr>
              <a:t>Sirohi</a:t>
            </a:r>
            <a:r>
              <a:rPr lang="en-US" sz="2000" dirty="0" smtClean="0">
                <a:latin typeface="Arial" pitchFamily="34" charset="0"/>
                <a:cs typeface="Arial" pitchFamily="34" charset="0"/>
              </a:rPr>
              <a:t>)</a:t>
            </a:r>
          </a:p>
          <a:p>
            <a:r>
              <a:rPr lang="en-US" sz="2000" dirty="0" smtClean="0">
                <a:latin typeface="Arial" pitchFamily="34" charset="0"/>
                <a:cs typeface="Arial" pitchFamily="34" charset="0"/>
              </a:rPr>
              <a:t>Granite is associated with other </a:t>
            </a:r>
          </a:p>
          <a:p>
            <a:r>
              <a:rPr lang="en-US" sz="2000" dirty="0" smtClean="0">
                <a:latin typeface="Arial" pitchFamily="34" charset="0"/>
                <a:cs typeface="Arial" pitchFamily="34" charset="0"/>
              </a:rPr>
              <a:t>igneous rocks</a:t>
            </a:r>
            <a:endParaRPr 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914400"/>
            <a:ext cx="7790688" cy="5715000"/>
          </a:xfrm>
        </p:spPr>
        <p:txBody>
          <a:bodyPr>
            <a:normAutofit/>
          </a:bodyPr>
          <a:lstStyle/>
          <a:p>
            <a:pPr algn="just"/>
            <a:r>
              <a:rPr lang="en-US" sz="2400" dirty="0" smtClean="0">
                <a:latin typeface="Arial" pitchFamily="34" charset="0"/>
                <a:cs typeface="Arial" pitchFamily="34" charset="0"/>
              </a:rPr>
              <a:t>The </a:t>
            </a:r>
            <a:r>
              <a:rPr lang="en-US" sz="2400" dirty="0" err="1" smtClean="0">
                <a:latin typeface="Arial" pitchFamily="34" charset="0"/>
                <a:cs typeface="Arial" pitchFamily="34" charset="0"/>
              </a:rPr>
              <a:t>granitization</a:t>
            </a:r>
            <a:r>
              <a:rPr lang="en-US" sz="2400" dirty="0" smtClean="0">
                <a:latin typeface="Arial" pitchFamily="34" charset="0"/>
                <a:cs typeface="Arial" pitchFamily="34" charset="0"/>
              </a:rPr>
              <a:t> theory states that granite (or some types of granite) is formed by extreme metamorphism of pre-existing rock, under conditions of extreme heat and pressure. This ultra metamorphism process is also known as "</a:t>
            </a:r>
            <a:r>
              <a:rPr lang="en-US" sz="2400" dirty="0" err="1" smtClean="0">
                <a:latin typeface="Arial" pitchFamily="34" charset="0"/>
                <a:cs typeface="Arial" pitchFamily="34" charset="0"/>
              </a:rPr>
              <a:t>Anatexis</a:t>
            </a:r>
            <a:r>
              <a:rPr lang="en-US" sz="2400" dirty="0" smtClean="0">
                <a:latin typeface="Arial" pitchFamily="34" charset="0"/>
                <a:cs typeface="Arial" pitchFamily="34" charset="0"/>
              </a:rPr>
              <a:t>". </a:t>
            </a:r>
            <a:r>
              <a:rPr lang="en-US" sz="2400" b="1" dirty="0" err="1" smtClean="0">
                <a:latin typeface="Arial" pitchFamily="34" charset="0"/>
                <a:cs typeface="Arial" pitchFamily="34" charset="0"/>
              </a:rPr>
              <a:t>Anatexis</a:t>
            </a:r>
            <a:r>
              <a:rPr lang="en-US" sz="2400" dirty="0" smtClean="0">
                <a:latin typeface="Arial" pitchFamily="34" charset="0"/>
                <a:cs typeface="Arial" pitchFamily="34" charset="0"/>
              </a:rPr>
              <a:t> is defined as the melting of pre-existing rock to give</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There are evidences which support the </a:t>
            </a:r>
            <a:r>
              <a:rPr lang="en-US" sz="2400" dirty="0" err="1" smtClean="0">
                <a:latin typeface="Arial" pitchFamily="34" charset="0"/>
                <a:cs typeface="Arial" pitchFamily="34" charset="0"/>
              </a:rPr>
              <a:t>granitization</a:t>
            </a:r>
            <a:r>
              <a:rPr lang="en-US" sz="2400" dirty="0" smtClean="0">
                <a:latin typeface="Arial" pitchFamily="34" charset="0"/>
                <a:cs typeface="Arial" pitchFamily="34" charset="0"/>
              </a:rPr>
              <a:t> theory that the granites are developed by replacement of pre-existing rocks.</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Supporters of </a:t>
            </a:r>
            <a:r>
              <a:rPr lang="en-US" sz="2400" dirty="0" err="1" smtClean="0">
                <a:latin typeface="Arial" pitchFamily="34" charset="0"/>
                <a:cs typeface="Arial" pitchFamily="34" charset="0"/>
              </a:rPr>
              <a:t>granitization</a:t>
            </a:r>
            <a:r>
              <a:rPr lang="en-US" sz="2400" dirty="0" smtClean="0">
                <a:latin typeface="Arial" pitchFamily="34" charset="0"/>
                <a:cs typeface="Arial" pitchFamily="34" charset="0"/>
              </a:rPr>
              <a:t> theory had a valid question : </a:t>
            </a:r>
            <a:r>
              <a:rPr lang="en-US" sz="2400" b="1" dirty="0" smtClean="0">
                <a:latin typeface="Arial" pitchFamily="34" charset="0"/>
                <a:cs typeface="Arial" pitchFamily="34" charset="0"/>
              </a:rPr>
              <a:t>How a room was made available for a large size intrusion (</a:t>
            </a:r>
            <a:r>
              <a:rPr lang="en-US" sz="2400" b="1" dirty="0" err="1" smtClean="0">
                <a:latin typeface="Arial" pitchFamily="34" charset="0"/>
                <a:cs typeface="Arial" pitchFamily="34" charset="0"/>
              </a:rPr>
              <a:t>batholith</a:t>
            </a:r>
            <a:r>
              <a:rPr lang="en-US" sz="2400" b="1" dirty="0" smtClean="0">
                <a:latin typeface="Arial" pitchFamily="34" charset="0"/>
                <a:cs typeface="Arial" pitchFamily="34" charset="0"/>
              </a:rPr>
              <a:t>) of magma?</a:t>
            </a:r>
          </a:p>
          <a:p>
            <a:pPr algn="just"/>
            <a:endParaRPr lang="en-US" sz="2400" dirty="0" smtClean="0">
              <a:latin typeface="Arial" pitchFamily="34" charset="0"/>
              <a:cs typeface="Arial" pitchFamily="34" charset="0"/>
            </a:endParaRPr>
          </a:p>
          <a:p>
            <a:pPr algn="just"/>
            <a:endParaRPr lang="en-US" sz="2400" dirty="0" smtClean="0">
              <a:latin typeface="Arial" pitchFamily="34" charset="0"/>
              <a:cs typeface="Arial" pitchFamily="34" charset="0"/>
            </a:endParaRPr>
          </a:p>
          <a:p>
            <a:endParaRPr lang="en-US" dirty="0" smtClean="0"/>
          </a:p>
          <a:p>
            <a:endParaRPr lang="en-US" dirty="0"/>
          </a:p>
        </p:txBody>
      </p:sp>
      <p:sp>
        <p:nvSpPr>
          <p:cNvPr id="2" name="Title 1"/>
          <p:cNvSpPr>
            <a:spLocks noGrp="1"/>
          </p:cNvSpPr>
          <p:nvPr>
            <p:ph type="title"/>
          </p:nvPr>
        </p:nvSpPr>
        <p:spPr>
          <a:xfrm>
            <a:off x="1435608" y="76200"/>
            <a:ext cx="7498080" cy="792162"/>
          </a:xfrm>
        </p:spPr>
        <p:txBody>
          <a:bodyPr>
            <a:normAutofit/>
          </a:bodyPr>
          <a:lstStyle/>
          <a:p>
            <a:pPr algn="ctr"/>
            <a:r>
              <a:rPr lang="en-US" sz="4000" dirty="0" err="1" smtClean="0">
                <a:latin typeface="Arial" pitchFamily="34" charset="0"/>
                <a:cs typeface="Arial" pitchFamily="34" charset="0"/>
              </a:rPr>
              <a:t>Granitization</a:t>
            </a:r>
            <a:r>
              <a:rPr lang="en-US" sz="4000" dirty="0" smtClean="0">
                <a:latin typeface="Arial" pitchFamily="34" charset="0"/>
                <a:cs typeface="Arial" pitchFamily="34" charset="0"/>
              </a:rPr>
              <a:t> Theory</a:t>
            </a:r>
            <a:endParaRPr lang="en-US"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76200"/>
            <a:ext cx="7866888" cy="6781800"/>
          </a:xfrm>
        </p:spPr>
        <p:txBody>
          <a:bodyPr>
            <a:noAutofit/>
          </a:bodyPr>
          <a:lstStyle/>
          <a:p>
            <a:pPr algn="just"/>
            <a:r>
              <a:rPr lang="en-US" sz="2400" dirty="0" smtClean="0">
                <a:latin typeface="Arial" pitchFamily="34" charset="0"/>
                <a:cs typeface="Arial" pitchFamily="34" charset="0"/>
              </a:rPr>
              <a:t>How is the immense amount of country rocks removed to make room for the </a:t>
            </a:r>
            <a:r>
              <a:rPr lang="en-US" sz="2400" dirty="0" err="1" smtClean="0">
                <a:latin typeface="Arial" pitchFamily="34" charset="0"/>
                <a:cs typeface="Arial" pitchFamily="34" charset="0"/>
              </a:rPr>
              <a:t>batholith</a:t>
            </a:r>
            <a:r>
              <a:rPr lang="en-US" sz="2400" dirty="0" smtClean="0">
                <a:latin typeface="Arial" pitchFamily="34" charset="0"/>
                <a:cs typeface="Arial" pitchFamily="34" charset="0"/>
              </a:rPr>
              <a:t>? Therefore, they reject the magmatic origin of large sized </a:t>
            </a:r>
            <a:r>
              <a:rPr lang="en-US" sz="2400" dirty="0" err="1" smtClean="0">
                <a:latin typeface="Arial" pitchFamily="34" charset="0"/>
                <a:cs typeface="Arial" pitchFamily="34" charset="0"/>
              </a:rPr>
              <a:t>plutons</a:t>
            </a:r>
            <a:r>
              <a:rPr lang="en-US" sz="2400" dirty="0" smtClean="0">
                <a:latin typeface="Arial" pitchFamily="34" charset="0"/>
                <a:cs typeface="Arial" pitchFamily="34" charset="0"/>
              </a:rPr>
              <a:t> because the question could not be answered. </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The process of granite formation is evident in</a:t>
            </a:r>
            <a:r>
              <a:rPr lang="en-US" sz="2400" b="1" dirty="0" smtClean="0">
                <a:latin typeface="Arial" pitchFamily="34" charset="0"/>
                <a:cs typeface="Arial" pitchFamily="34" charset="0"/>
              </a:rPr>
              <a:t> Migmatites, </a:t>
            </a:r>
            <a:r>
              <a:rPr lang="en-US" sz="2400" dirty="0" smtClean="0">
                <a:latin typeface="Arial" pitchFamily="34" charset="0"/>
                <a:cs typeface="Arial" pitchFamily="34" charset="0"/>
              </a:rPr>
              <a:t>which consist of two components: one light coloured granitic component, called </a:t>
            </a:r>
            <a:r>
              <a:rPr lang="en-US" sz="2400" b="1" dirty="0" err="1" smtClean="0">
                <a:latin typeface="Arial" pitchFamily="34" charset="0"/>
                <a:cs typeface="Arial" pitchFamily="34" charset="0"/>
              </a:rPr>
              <a:t>neosome</a:t>
            </a:r>
            <a:r>
              <a:rPr lang="en-US" sz="2400" dirty="0" smtClean="0">
                <a:latin typeface="Arial" pitchFamily="34" charset="0"/>
                <a:cs typeface="Arial" pitchFamily="34" charset="0"/>
              </a:rPr>
              <a:t>, and a dark metamorphic component called </a:t>
            </a:r>
            <a:r>
              <a:rPr lang="en-US" sz="2400" b="1" dirty="0" err="1" smtClean="0">
                <a:latin typeface="Arial" pitchFamily="34" charset="0"/>
                <a:cs typeface="Arial" pitchFamily="34" charset="0"/>
              </a:rPr>
              <a:t>paleosome</a:t>
            </a:r>
            <a:r>
              <a:rPr lang="en-US" sz="2400" dirty="0" smtClean="0">
                <a:latin typeface="Arial" pitchFamily="34" charset="0"/>
                <a:cs typeface="Arial" pitchFamily="34" charset="0"/>
              </a:rPr>
              <a:t>. Both components have been ultra-mixed. </a:t>
            </a:r>
            <a:r>
              <a:rPr lang="en-US" sz="2400" b="1" dirty="0" smtClean="0">
                <a:latin typeface="Arial" pitchFamily="34" charset="0"/>
                <a:cs typeface="Arial" pitchFamily="34" charset="0"/>
              </a:rPr>
              <a:t>In the </a:t>
            </a:r>
            <a:r>
              <a:rPr lang="en-US" sz="2400" b="1" dirty="0" err="1" smtClean="0">
                <a:latin typeface="Arial" pitchFamily="34" charset="0"/>
                <a:cs typeface="Arial" pitchFamily="34" charset="0"/>
              </a:rPr>
              <a:t>granitization</a:t>
            </a:r>
            <a:r>
              <a:rPr lang="en-US" sz="2400" b="1" dirty="0" smtClean="0">
                <a:latin typeface="Arial" pitchFamily="34" charset="0"/>
                <a:cs typeface="Arial" pitchFamily="34" charset="0"/>
              </a:rPr>
              <a:t> theory it was thought that migmatites were rocks in the process of becoming granite</a:t>
            </a:r>
            <a:r>
              <a:rPr lang="en-US" sz="2400" dirty="0" smtClean="0">
                <a:latin typeface="Arial" pitchFamily="34" charset="0"/>
                <a:cs typeface="Arial" pitchFamily="34" charset="0"/>
              </a:rPr>
              <a:t>. Thus, the </a:t>
            </a:r>
            <a:r>
              <a:rPr lang="en-US" sz="2400" dirty="0" err="1" smtClean="0">
                <a:latin typeface="Arial" pitchFamily="34" charset="0"/>
                <a:cs typeface="Arial" pitchFamily="34" charset="0"/>
              </a:rPr>
              <a:t>neosome</a:t>
            </a:r>
            <a:r>
              <a:rPr lang="en-US" sz="2400" dirty="0" smtClean="0">
                <a:latin typeface="Arial" pitchFamily="34" charset="0"/>
                <a:cs typeface="Arial" pitchFamily="34" charset="0"/>
              </a:rPr>
              <a:t>, granitic component, was </a:t>
            </a:r>
            <a:r>
              <a:rPr lang="en-US" sz="2400" b="1" dirty="0" err="1" smtClean="0">
                <a:latin typeface="Arial" pitchFamily="34" charset="0"/>
                <a:cs typeface="Arial" pitchFamily="34" charset="0"/>
              </a:rPr>
              <a:t>anatexic</a:t>
            </a:r>
            <a:r>
              <a:rPr lang="en-US" sz="2400" b="1" dirty="0" smtClean="0">
                <a:latin typeface="Arial" pitchFamily="34" charset="0"/>
                <a:cs typeface="Arial" pitchFamily="34" charset="0"/>
              </a:rPr>
              <a:t> component</a:t>
            </a:r>
            <a:r>
              <a:rPr lang="en-US" sz="2400" dirty="0" smtClean="0">
                <a:latin typeface="Arial" pitchFamily="34" charset="0"/>
                <a:cs typeface="Arial" pitchFamily="34" charset="0"/>
              </a:rPr>
              <a:t>; in which case, it may have formed by partial melting of the rock in place and segregation of the melt from the solid, or migration of the melt from its source of origin and intrusion into the host rock. </a:t>
            </a:r>
            <a:endParaRPr lang="en-U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0600" y="0"/>
            <a:ext cx="4064000" cy="304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257800" y="76200"/>
            <a:ext cx="3810000" cy="2971800"/>
          </a:xfrm>
          <a:prstGeom prst="rect">
            <a:avLst/>
          </a:prstGeom>
          <a:noFill/>
          <a:ln w="9525">
            <a:noFill/>
            <a:miter lim="800000"/>
            <a:headEnd/>
            <a:tailEnd/>
          </a:ln>
          <a:effectLst/>
        </p:spPr>
      </p:pic>
      <p:sp>
        <p:nvSpPr>
          <p:cNvPr id="4" name="TextBox 3"/>
          <p:cNvSpPr txBox="1"/>
          <p:nvPr/>
        </p:nvSpPr>
        <p:spPr>
          <a:xfrm>
            <a:off x="1143000" y="3200400"/>
            <a:ext cx="1571264" cy="461665"/>
          </a:xfrm>
          <a:prstGeom prst="rect">
            <a:avLst/>
          </a:prstGeom>
          <a:noFill/>
        </p:spPr>
        <p:txBody>
          <a:bodyPr wrap="none" rtlCol="0">
            <a:spAutoFit/>
          </a:bodyPr>
          <a:lstStyle/>
          <a:p>
            <a:r>
              <a:rPr lang="en-US" sz="2400" b="1" dirty="0" err="1" smtClean="0">
                <a:latin typeface="Arial" pitchFamily="34" charset="0"/>
                <a:cs typeface="Arial" pitchFamily="34" charset="0"/>
              </a:rPr>
              <a:t>Neosome</a:t>
            </a:r>
            <a:endParaRPr lang="en-US" sz="2400" b="1" dirty="0">
              <a:latin typeface="Arial" pitchFamily="34" charset="0"/>
              <a:cs typeface="Arial" pitchFamily="34" charset="0"/>
            </a:endParaRPr>
          </a:p>
        </p:txBody>
      </p:sp>
      <p:sp>
        <p:nvSpPr>
          <p:cNvPr id="5" name="TextBox 4"/>
          <p:cNvSpPr txBox="1"/>
          <p:nvPr/>
        </p:nvSpPr>
        <p:spPr>
          <a:xfrm>
            <a:off x="3200400" y="3200400"/>
            <a:ext cx="1810111" cy="461665"/>
          </a:xfrm>
          <a:prstGeom prst="rect">
            <a:avLst/>
          </a:prstGeom>
          <a:noFill/>
        </p:spPr>
        <p:txBody>
          <a:bodyPr wrap="none" rtlCol="0">
            <a:spAutoFit/>
          </a:bodyPr>
          <a:lstStyle/>
          <a:p>
            <a:r>
              <a:rPr lang="en-US" sz="2400" b="1" dirty="0" err="1" smtClean="0">
                <a:latin typeface="Arial" pitchFamily="34" charset="0"/>
                <a:cs typeface="Arial" pitchFamily="34" charset="0"/>
              </a:rPr>
              <a:t>Paleosome</a:t>
            </a:r>
            <a:endParaRPr lang="en-US" sz="2400" b="1" dirty="0">
              <a:latin typeface="Arial" pitchFamily="34" charset="0"/>
              <a:cs typeface="Arial" pitchFamily="34" charset="0"/>
            </a:endParaRPr>
          </a:p>
        </p:txBody>
      </p:sp>
      <p:cxnSp>
        <p:nvCxnSpPr>
          <p:cNvPr id="7" name="Straight Arrow Connector 6"/>
          <p:cNvCxnSpPr/>
          <p:nvPr/>
        </p:nvCxnSpPr>
        <p:spPr>
          <a:xfrm rot="10800000">
            <a:off x="1371600" y="2819400"/>
            <a:ext cx="609600" cy="5334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V="1">
            <a:off x="3238500" y="2552700"/>
            <a:ext cx="990600" cy="4572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3200400"/>
            <a:ext cx="1571264" cy="461665"/>
          </a:xfrm>
          <a:prstGeom prst="rect">
            <a:avLst/>
          </a:prstGeom>
          <a:noFill/>
        </p:spPr>
        <p:txBody>
          <a:bodyPr wrap="none" rtlCol="0">
            <a:spAutoFit/>
          </a:bodyPr>
          <a:lstStyle/>
          <a:p>
            <a:r>
              <a:rPr lang="en-US" sz="2400" b="1" dirty="0" err="1" smtClean="0">
                <a:latin typeface="Arial" pitchFamily="34" charset="0"/>
                <a:cs typeface="Arial" pitchFamily="34" charset="0"/>
              </a:rPr>
              <a:t>Neosome</a:t>
            </a:r>
            <a:endParaRPr lang="en-US" sz="2400" b="1" dirty="0">
              <a:latin typeface="Arial" pitchFamily="34" charset="0"/>
              <a:cs typeface="Arial" pitchFamily="34" charset="0"/>
            </a:endParaRPr>
          </a:p>
        </p:txBody>
      </p:sp>
      <p:cxnSp>
        <p:nvCxnSpPr>
          <p:cNvPr id="14" name="Straight Arrow Connector 13"/>
          <p:cNvCxnSpPr/>
          <p:nvPr/>
        </p:nvCxnSpPr>
        <p:spPr>
          <a:xfrm rot="16200000" flipV="1">
            <a:off x="6515100" y="2019300"/>
            <a:ext cx="19812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91000" y="5105400"/>
            <a:ext cx="1792478" cy="461665"/>
          </a:xfrm>
          <a:prstGeom prst="rect">
            <a:avLst/>
          </a:prstGeom>
          <a:noFill/>
        </p:spPr>
        <p:txBody>
          <a:bodyPr wrap="none" rtlCol="0">
            <a:spAutoFit/>
          </a:bodyPr>
          <a:lstStyle/>
          <a:p>
            <a:pPr algn="ctr"/>
            <a:r>
              <a:rPr lang="en-US" sz="2400" b="1" dirty="0" smtClean="0">
                <a:latin typeface="Arial" pitchFamily="34" charset="0"/>
                <a:cs typeface="Arial" pitchFamily="34" charset="0"/>
              </a:rPr>
              <a:t>Migmatites</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848600" cy="6400800"/>
          </a:xfrm>
        </p:spPr>
        <p:txBody>
          <a:bodyPr>
            <a:normAutofit/>
          </a:bodyPr>
          <a:lstStyle/>
          <a:p>
            <a:pPr algn="just"/>
            <a:r>
              <a:rPr lang="en-US" sz="2400" dirty="0" smtClean="0">
                <a:latin typeface="Arial" pitchFamily="34" charset="0"/>
                <a:cs typeface="Arial" pitchFamily="34" charset="0"/>
              </a:rPr>
              <a:t>Many mountain belts contain huge volumes of granite (</a:t>
            </a:r>
            <a:r>
              <a:rPr lang="en-US" sz="2400" dirty="0" err="1" smtClean="0">
                <a:latin typeface="Arial" pitchFamily="34" charset="0"/>
                <a:cs typeface="Arial" pitchFamily="34" charset="0"/>
              </a:rPr>
              <a:t>batholith</a:t>
            </a:r>
            <a:r>
              <a:rPr lang="en-US" sz="2400" dirty="0" smtClean="0">
                <a:latin typeface="Arial" pitchFamily="34" charset="0"/>
                <a:cs typeface="Arial" pitchFamily="34" charset="0"/>
              </a:rPr>
              <a:t>). If the granites are magmatic origin and formed by fractional crystallization then &gt;10 times greater volume of the </a:t>
            </a:r>
            <a:r>
              <a:rPr lang="en-US" sz="2400" dirty="0" err="1" smtClean="0">
                <a:latin typeface="Arial" pitchFamily="34" charset="0"/>
                <a:cs typeface="Arial" pitchFamily="34" charset="0"/>
              </a:rPr>
              <a:t>mafic</a:t>
            </a:r>
            <a:r>
              <a:rPr lang="en-US" sz="2400" dirty="0" smtClean="0">
                <a:latin typeface="Arial" pitchFamily="34" charset="0"/>
                <a:cs typeface="Arial" pitchFamily="34" charset="0"/>
              </a:rPr>
              <a:t> magmas requires in such case.  The huge volumes of </a:t>
            </a:r>
            <a:r>
              <a:rPr lang="en-US" sz="2400" dirty="0" err="1" smtClean="0">
                <a:latin typeface="Arial" pitchFamily="34" charset="0"/>
                <a:cs typeface="Arial" pitchFamily="34" charset="0"/>
              </a:rPr>
              <a:t>mafic</a:t>
            </a:r>
            <a:r>
              <a:rPr lang="en-US" sz="2400" dirty="0" smtClean="0">
                <a:latin typeface="Arial" pitchFamily="34" charset="0"/>
                <a:cs typeface="Arial" pitchFamily="34" charset="0"/>
              </a:rPr>
              <a:t> magmas are not observed. Therefore, the general belief now is that granites are generated primarily by the partial melting of various source rocks.</a:t>
            </a:r>
          </a:p>
          <a:p>
            <a:endParaRPr lang="en-US" dirty="0" smtClean="0"/>
          </a:p>
          <a:p>
            <a:pPr algn="just"/>
            <a:r>
              <a:rPr lang="en-US" sz="2400" dirty="0" smtClean="0">
                <a:latin typeface="Arial" pitchFamily="34" charset="0"/>
                <a:cs typeface="Arial" pitchFamily="34" charset="0"/>
              </a:rPr>
              <a:t>Laboratory experiments have shown that the  partial melting of amphibolites or gabbros can produce the </a:t>
            </a:r>
            <a:r>
              <a:rPr lang="en-US" sz="2400" dirty="0" err="1" smtClean="0">
                <a:latin typeface="Arial" pitchFamily="34" charset="0"/>
                <a:cs typeface="Arial" pitchFamily="34" charset="0"/>
              </a:rPr>
              <a:t>tonalites</a:t>
            </a:r>
            <a:r>
              <a:rPr lang="en-US" sz="2400" dirty="0" smtClean="0">
                <a:latin typeface="Arial" pitchFamily="34" charset="0"/>
                <a:cs typeface="Arial" pitchFamily="34" charset="0"/>
              </a:rPr>
              <a:t>-diorite-</a:t>
            </a:r>
            <a:r>
              <a:rPr lang="en-US" sz="2400" dirty="0" err="1" smtClean="0">
                <a:latin typeface="Arial" pitchFamily="34" charset="0"/>
                <a:cs typeface="Arial" pitchFamily="34" charset="0"/>
              </a:rPr>
              <a:t>granodiorite</a:t>
            </a:r>
            <a:r>
              <a:rPr lang="en-US" sz="2400" dirty="0" smtClean="0">
                <a:latin typeface="Arial" pitchFamily="34" charset="0"/>
                <a:cs typeface="Arial" pitchFamily="34" charset="0"/>
              </a:rPr>
              <a:t> series (I-type granites) and partial melting of meta-</a:t>
            </a:r>
            <a:r>
              <a:rPr lang="en-US" sz="2400" dirty="0" err="1" smtClean="0">
                <a:latin typeface="Arial" pitchFamily="34" charset="0"/>
                <a:cs typeface="Arial" pitchFamily="34" charset="0"/>
              </a:rPr>
              <a:t>pelites</a:t>
            </a:r>
            <a:r>
              <a:rPr lang="en-US" sz="2400" dirty="0" smtClean="0">
                <a:latin typeface="Arial" pitchFamily="34" charset="0"/>
                <a:cs typeface="Arial" pitchFamily="34" charset="0"/>
              </a:rPr>
              <a:t> or meta-</a:t>
            </a:r>
            <a:r>
              <a:rPr lang="en-US" sz="2400" dirty="0" err="1" smtClean="0">
                <a:latin typeface="Arial" pitchFamily="34" charset="0"/>
                <a:cs typeface="Arial" pitchFamily="34" charset="0"/>
              </a:rPr>
              <a:t>graywackes</a:t>
            </a:r>
            <a:r>
              <a:rPr lang="en-US" sz="2400" dirty="0" smtClean="0">
                <a:latin typeface="Arial" pitchFamily="34" charset="0"/>
                <a:cs typeface="Arial" pitchFamily="34" charset="0"/>
              </a:rPr>
              <a:t> can produce S-type granites.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685800"/>
            <a:ext cx="8153400" cy="6172200"/>
          </a:xfrm>
        </p:spPr>
        <p:txBody>
          <a:bodyPr>
            <a:noAutofit/>
          </a:bodyPr>
          <a:lstStyle/>
          <a:p>
            <a:pPr algn="just"/>
            <a:r>
              <a:rPr lang="en-US" sz="2000" b="1" dirty="0" smtClean="0">
                <a:latin typeface="Arial" pitchFamily="34" charset="0"/>
                <a:cs typeface="Arial" pitchFamily="34" charset="0"/>
              </a:rPr>
              <a:t>The word granite comes from the Latin </a:t>
            </a:r>
            <a:r>
              <a:rPr lang="en-US" sz="2000" b="1" dirty="0" err="1" smtClean="0">
                <a:latin typeface="Arial" pitchFamily="34" charset="0"/>
                <a:cs typeface="Arial" pitchFamily="34" charset="0"/>
              </a:rPr>
              <a:t>granum</a:t>
            </a:r>
            <a:r>
              <a:rPr lang="en-US" sz="2000" b="1" dirty="0" smtClean="0">
                <a:latin typeface="Arial" pitchFamily="34" charset="0"/>
                <a:cs typeface="Arial" pitchFamily="34" charset="0"/>
              </a:rPr>
              <a:t>, a grain, in reference to the coarse-grained structure of such a crystalline rock. </a:t>
            </a:r>
          </a:p>
          <a:p>
            <a:pPr algn="just"/>
            <a:endParaRPr lang="en-US"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Granite is a common and widely-occurring group of intrusive </a:t>
            </a:r>
            <a:r>
              <a:rPr lang="en-US" sz="2000" b="1" dirty="0" err="1" smtClean="0">
                <a:latin typeface="Arial" pitchFamily="34" charset="0"/>
                <a:cs typeface="Arial" pitchFamily="34" charset="0"/>
              </a:rPr>
              <a:t>felsic</a:t>
            </a:r>
            <a:r>
              <a:rPr lang="en-US" sz="2000" b="1" dirty="0" smtClean="0">
                <a:latin typeface="Arial" pitchFamily="34" charset="0"/>
                <a:cs typeface="Arial" pitchFamily="34" charset="0"/>
              </a:rPr>
              <a:t> igneous rocks. </a:t>
            </a:r>
          </a:p>
          <a:p>
            <a:pPr algn="just"/>
            <a:endParaRPr lang="en-US"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Granite is a hard, compact and medium to coarse grained igneous rock. It is leucocratic rock ranging in </a:t>
            </a:r>
            <a:r>
              <a:rPr lang="en-US" sz="2000" b="1" dirty="0" err="1" smtClean="0">
                <a:latin typeface="Arial" pitchFamily="34" charset="0"/>
                <a:cs typeface="Arial" pitchFamily="34" charset="0"/>
              </a:rPr>
              <a:t>colours</a:t>
            </a:r>
            <a:r>
              <a:rPr lang="en-US" sz="2000" b="1" dirty="0" smtClean="0">
                <a:latin typeface="Arial" pitchFamily="34" charset="0"/>
                <a:cs typeface="Arial" pitchFamily="34" charset="0"/>
              </a:rPr>
              <a:t> from pink, reddish pink and white.</a:t>
            </a:r>
          </a:p>
          <a:p>
            <a:pPr algn="just">
              <a:buNone/>
            </a:pPr>
            <a:endParaRPr lang="en-US" sz="2000" b="1" dirty="0" smtClean="0">
              <a:latin typeface="Arial" pitchFamily="34" charset="0"/>
              <a:cs typeface="Arial" pitchFamily="34" charset="0"/>
            </a:endParaRPr>
          </a:p>
          <a:p>
            <a:pPr algn="just"/>
            <a:r>
              <a:rPr lang="en-US" sz="2000" b="1" dirty="0" smtClean="0">
                <a:latin typeface="Arial" pitchFamily="34" charset="0"/>
                <a:cs typeface="Arial" pitchFamily="34" charset="0"/>
              </a:rPr>
              <a:t>Strictly speaking, the term “ granite ” is restricted to plutonic rocks containing 20 – 40% quartz and 35 – 70% alkali to plagioclase feldspars. Thus, the two essential mineral groups in granite are quartz and feldspars.</a:t>
            </a:r>
          </a:p>
          <a:p>
            <a:pPr algn="just">
              <a:buNone/>
            </a:pPr>
            <a:endParaRPr lang="en-US" sz="2000" dirty="0" smtClean="0">
              <a:latin typeface="Arial" pitchFamily="34" charset="0"/>
              <a:cs typeface="Arial" pitchFamily="34" charset="0"/>
            </a:endParaRPr>
          </a:p>
          <a:p>
            <a:pPr algn="just"/>
            <a:r>
              <a:rPr lang="en-US" sz="2000" b="1" dirty="0" smtClean="0">
                <a:latin typeface="Arial" pitchFamily="34" charset="0"/>
                <a:cs typeface="Arial" pitchFamily="34" charset="0"/>
              </a:rPr>
              <a:t>The average density is 2.75 g/cm3 with a range of 1.74 to 2.80. </a:t>
            </a:r>
          </a:p>
        </p:txBody>
      </p:sp>
      <p:sp>
        <p:nvSpPr>
          <p:cNvPr id="2" name="Title 1"/>
          <p:cNvSpPr>
            <a:spLocks noGrp="1"/>
          </p:cNvSpPr>
          <p:nvPr>
            <p:ph type="title"/>
          </p:nvPr>
        </p:nvSpPr>
        <p:spPr>
          <a:xfrm>
            <a:off x="1447800" y="0"/>
            <a:ext cx="7498080" cy="715962"/>
          </a:xfrm>
        </p:spPr>
        <p:txBody>
          <a:bodyPr>
            <a:normAutofit fontScale="90000"/>
          </a:bodyPr>
          <a:lstStyle/>
          <a:p>
            <a:pPr algn="ctr"/>
            <a:r>
              <a:rPr lang="en-US" sz="4400" dirty="0" smtClean="0">
                <a:latin typeface="Arial" pitchFamily="34" charset="0"/>
                <a:cs typeface="Arial" pitchFamily="34" charset="0"/>
              </a:rPr>
              <a:t>Introduction</a:t>
            </a:r>
            <a:endParaRPr lang="en-US" sz="4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7790688" cy="6324600"/>
          </a:xfrm>
        </p:spPr>
        <p:txBody>
          <a:bodyPr>
            <a:normAutofit/>
          </a:bodyPr>
          <a:lstStyle/>
          <a:p>
            <a:pPr algn="just"/>
            <a:r>
              <a:rPr lang="en-US" sz="2800" dirty="0" smtClean="0">
                <a:latin typeface="Arial" pitchFamily="34" charset="0"/>
                <a:cs typeface="Arial" pitchFamily="34" charset="0"/>
              </a:rPr>
              <a:t>Some time bedding and other structures of country rocks may be traced into granites.</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Many a times the shape of granitic </a:t>
            </a:r>
            <a:r>
              <a:rPr lang="en-US" sz="2800" dirty="0" err="1" smtClean="0">
                <a:latin typeface="Arial" pitchFamily="34" charset="0"/>
                <a:cs typeface="Arial" pitchFamily="34" charset="0"/>
              </a:rPr>
              <a:t>pluton</a:t>
            </a:r>
            <a:r>
              <a:rPr lang="en-US" sz="2800" dirty="0" smtClean="0">
                <a:latin typeface="Arial" pitchFamily="34" charset="0"/>
                <a:cs typeface="Arial" pitchFamily="34" charset="0"/>
              </a:rPr>
              <a:t> is controlled by the structure of country rock.</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Some time gradational boundaries from granite to country rocks is also observed.</a:t>
            </a:r>
          </a:p>
          <a:p>
            <a:pPr algn="just"/>
            <a:endParaRPr lang="en-US" sz="2800" dirty="0" smtClean="0">
              <a:latin typeface="Arial" pitchFamily="34" charset="0"/>
              <a:cs typeface="Arial" pitchFamily="34" charset="0"/>
            </a:endParaRPr>
          </a:p>
          <a:p>
            <a:pPr algn="just"/>
            <a:r>
              <a:rPr lang="en-US" sz="2800" dirty="0" smtClean="0">
                <a:latin typeface="Arial" pitchFamily="34" charset="0"/>
                <a:cs typeface="Arial" pitchFamily="34" charset="0"/>
              </a:rPr>
              <a:t>Irregularity  in texture and composition in granitic mass is evidence of </a:t>
            </a:r>
            <a:r>
              <a:rPr lang="en-US" sz="2800" dirty="0" err="1" smtClean="0">
                <a:latin typeface="Arial" pitchFamily="34" charset="0"/>
                <a:cs typeface="Arial" pitchFamily="34" charset="0"/>
              </a:rPr>
              <a:t>granitization</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295400" y="228600"/>
            <a:ext cx="7315200" cy="4789714"/>
          </a:xfrm>
          <a:prstGeom prst="rect">
            <a:avLst/>
          </a:prstGeom>
          <a:noFill/>
          <a:ln w="9525">
            <a:noFill/>
            <a:miter lim="800000"/>
            <a:headEnd/>
            <a:tailEnd/>
          </a:ln>
          <a:effectLst/>
        </p:spPr>
      </p:pic>
      <p:sp>
        <p:nvSpPr>
          <p:cNvPr id="3" name="TextBox 2"/>
          <p:cNvSpPr txBox="1"/>
          <p:nvPr/>
        </p:nvSpPr>
        <p:spPr>
          <a:xfrm>
            <a:off x="1295400" y="5410200"/>
            <a:ext cx="7239000" cy="1200329"/>
          </a:xfrm>
          <a:prstGeom prst="rect">
            <a:avLst/>
          </a:prstGeom>
          <a:noFill/>
        </p:spPr>
        <p:txBody>
          <a:bodyPr wrap="square" rtlCol="0">
            <a:spAutoFit/>
          </a:bodyPr>
          <a:lstStyle/>
          <a:p>
            <a:pPr algn="just"/>
            <a:r>
              <a:rPr lang="en-US" sz="2400" dirty="0" err="1" smtClean="0">
                <a:latin typeface="Arial" pitchFamily="34" charset="0"/>
                <a:cs typeface="Arial" pitchFamily="34" charset="0"/>
              </a:rPr>
              <a:t>Beartooth</a:t>
            </a:r>
            <a:r>
              <a:rPr lang="en-US" sz="2400" dirty="0" smtClean="0">
                <a:latin typeface="Arial" pitchFamily="34" charset="0"/>
                <a:cs typeface="Arial" pitchFamily="34" charset="0"/>
              </a:rPr>
              <a:t> Mountain (USA) is one of the important outcrops where the </a:t>
            </a:r>
            <a:r>
              <a:rPr lang="en-US" sz="2400" dirty="0" err="1" smtClean="0">
                <a:latin typeface="Arial" pitchFamily="34" charset="0"/>
                <a:cs typeface="Arial" pitchFamily="34" charset="0"/>
              </a:rPr>
              <a:t>granitization</a:t>
            </a:r>
            <a:r>
              <a:rPr lang="en-US" sz="2400" dirty="0" smtClean="0">
                <a:latin typeface="Arial" pitchFamily="34" charset="0"/>
                <a:cs typeface="Arial" pitchFamily="34" charset="0"/>
              </a:rPr>
              <a:t> concept for the origin of granite was originally developed. </a:t>
            </a:r>
            <a:endParaRPr lang="en-US" sz="2400"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43000" y="228600"/>
            <a:ext cx="7162800" cy="4762500"/>
          </a:xfrm>
          <a:prstGeom prst="rect">
            <a:avLst/>
          </a:prstGeom>
          <a:noFill/>
          <a:ln w="9525">
            <a:noFill/>
            <a:miter lim="800000"/>
            <a:headEnd/>
            <a:tailEnd/>
          </a:ln>
          <a:effectLst/>
        </p:spPr>
      </p:pic>
      <p:sp>
        <p:nvSpPr>
          <p:cNvPr id="3" name="TextBox 2"/>
          <p:cNvSpPr txBox="1"/>
          <p:nvPr/>
        </p:nvSpPr>
        <p:spPr>
          <a:xfrm>
            <a:off x="1219200" y="5181600"/>
            <a:ext cx="7620000" cy="1631216"/>
          </a:xfrm>
          <a:prstGeom prst="rect">
            <a:avLst/>
          </a:prstGeom>
          <a:noFill/>
        </p:spPr>
        <p:txBody>
          <a:bodyPr wrap="square" rtlCol="0">
            <a:spAutoFit/>
          </a:bodyPr>
          <a:lstStyle/>
          <a:p>
            <a:pPr algn="just"/>
            <a:r>
              <a:rPr lang="en-US" sz="2000" dirty="0" smtClean="0">
                <a:latin typeface="Arial" pitchFamily="34" charset="0"/>
                <a:cs typeface="Arial" pitchFamily="34" charset="0"/>
              </a:rPr>
              <a:t>The rock on the right is a coarse-grained granite. The rock on the left is metamorphic and is made up of </a:t>
            </a:r>
            <a:r>
              <a:rPr lang="en-US" sz="2000" dirty="0" err="1" smtClean="0">
                <a:latin typeface="Arial" pitchFamily="34" charset="0"/>
                <a:cs typeface="Arial" pitchFamily="34" charset="0"/>
              </a:rPr>
              <a:t>interbedded</a:t>
            </a:r>
            <a:r>
              <a:rPr lang="en-US" sz="2000" dirty="0" smtClean="0">
                <a:latin typeface="Arial" pitchFamily="34" charset="0"/>
                <a:cs typeface="Arial" pitchFamily="34" charset="0"/>
              </a:rPr>
              <a:t> schist and quartzite. The concept here is that </a:t>
            </a:r>
            <a:r>
              <a:rPr lang="en-US" sz="2000" dirty="0" err="1" smtClean="0">
                <a:latin typeface="Arial" pitchFamily="34" charset="0"/>
                <a:cs typeface="Arial" pitchFamily="34" charset="0"/>
              </a:rPr>
              <a:t>granitizing</a:t>
            </a:r>
            <a:r>
              <a:rPr lang="en-US" sz="2000" dirty="0" smtClean="0">
                <a:latin typeface="Arial" pitchFamily="34" charset="0"/>
                <a:cs typeface="Arial" pitchFamily="34" charset="0"/>
              </a:rPr>
              <a:t> fluids moved in from the right, converting the metamorphic rock (once sedimentary) into granite.</a:t>
            </a:r>
            <a:endParaRPr lang="en-US" sz="2000"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7790688" cy="6324600"/>
          </a:xfrm>
        </p:spPr>
        <p:txBody>
          <a:bodyPr>
            <a:noAutofit/>
          </a:bodyPr>
          <a:lstStyle/>
          <a:p>
            <a:pPr algn="just"/>
            <a:r>
              <a:rPr lang="en-US" sz="2200" b="1" dirty="0" err="1" smtClean="0">
                <a:latin typeface="Arial" pitchFamily="34" charset="0"/>
                <a:cs typeface="Arial" pitchFamily="34" charset="0"/>
              </a:rPr>
              <a:t>Marmo</a:t>
            </a:r>
            <a:r>
              <a:rPr lang="en-US" sz="2200" b="1" dirty="0" smtClean="0">
                <a:latin typeface="Arial" pitchFamily="34" charset="0"/>
                <a:cs typeface="Arial" pitchFamily="34" charset="0"/>
              </a:rPr>
              <a:t> (1968) </a:t>
            </a:r>
            <a:r>
              <a:rPr lang="en-US" sz="2200" dirty="0" smtClean="0">
                <a:latin typeface="Arial" pitchFamily="34" charset="0"/>
                <a:cs typeface="Arial" pitchFamily="34" charset="0"/>
              </a:rPr>
              <a:t>proposed a </a:t>
            </a:r>
            <a:r>
              <a:rPr lang="en-US" sz="2200" b="1" dirty="0" smtClean="0">
                <a:latin typeface="Arial" pitchFamily="34" charset="0"/>
                <a:cs typeface="Arial" pitchFamily="34" charset="0"/>
              </a:rPr>
              <a:t>‘hydrothermal model</a:t>
            </a:r>
            <a:r>
              <a:rPr lang="en-US" sz="2200" dirty="0" smtClean="0">
                <a:latin typeface="Arial" pitchFamily="34" charset="0"/>
                <a:cs typeface="Arial" pitchFamily="34" charset="0"/>
              </a:rPr>
              <a:t>’ for the origin of granites. This model has been proposed primarily to explain the formation of </a:t>
            </a:r>
            <a:r>
              <a:rPr lang="en-US" sz="2200" b="1" dirty="0" smtClean="0">
                <a:latin typeface="Arial" pitchFamily="34" charset="0"/>
                <a:cs typeface="Arial" pitchFamily="34" charset="0"/>
              </a:rPr>
              <a:t>microcline-</a:t>
            </a:r>
            <a:r>
              <a:rPr lang="en-US" sz="2200" b="1" dirty="0" err="1" smtClean="0">
                <a:latin typeface="Arial" pitchFamily="34" charset="0"/>
                <a:cs typeface="Arial" pitchFamily="34" charset="0"/>
              </a:rPr>
              <a:t>albite</a:t>
            </a:r>
            <a:r>
              <a:rPr lang="en-US" sz="2200" b="1" dirty="0" smtClean="0">
                <a:latin typeface="Arial" pitchFamily="34" charset="0"/>
                <a:cs typeface="Arial" pitchFamily="34" charset="0"/>
              </a:rPr>
              <a:t> granites</a:t>
            </a:r>
            <a:r>
              <a:rPr lang="en-US" sz="2200" dirty="0" smtClean="0">
                <a:latin typeface="Arial" pitchFamily="34" charset="0"/>
                <a:cs typeface="Arial" pitchFamily="34" charset="0"/>
              </a:rPr>
              <a:t>, which are comparatively wide-spread among the Precambrian rocks. </a:t>
            </a:r>
          </a:p>
          <a:p>
            <a:pPr algn="just"/>
            <a:endParaRPr lang="en-US" sz="2200" dirty="0" smtClean="0">
              <a:latin typeface="Arial" pitchFamily="34" charset="0"/>
              <a:cs typeface="Arial" pitchFamily="34" charset="0"/>
            </a:endParaRPr>
          </a:p>
          <a:p>
            <a:pPr algn="just"/>
            <a:r>
              <a:rPr lang="en-US" sz="2200" dirty="0" smtClean="0">
                <a:latin typeface="Arial" pitchFamily="34" charset="0"/>
                <a:cs typeface="Arial" pitchFamily="34" charset="0"/>
              </a:rPr>
              <a:t>According to this model, the materials necessary to form granites derive from rocks which are predominantly of </a:t>
            </a:r>
            <a:r>
              <a:rPr lang="en-US" sz="2200" dirty="0" err="1" smtClean="0">
                <a:latin typeface="Arial" pitchFamily="34" charset="0"/>
                <a:cs typeface="Arial" pitchFamily="34" charset="0"/>
              </a:rPr>
              <a:t>sedimentogenous</a:t>
            </a:r>
            <a:r>
              <a:rPr lang="en-US" sz="2200" dirty="0" smtClean="0">
                <a:latin typeface="Arial" pitchFamily="34" charset="0"/>
                <a:cs typeface="Arial" pitchFamily="34" charset="0"/>
              </a:rPr>
              <a:t> origin and which contain water. </a:t>
            </a:r>
          </a:p>
          <a:p>
            <a:pPr algn="just"/>
            <a:endParaRPr lang="en-US" sz="2200" dirty="0" smtClean="0">
              <a:latin typeface="Arial" pitchFamily="34" charset="0"/>
              <a:cs typeface="Arial" pitchFamily="34" charset="0"/>
            </a:endParaRPr>
          </a:p>
          <a:p>
            <a:pPr algn="just"/>
            <a:r>
              <a:rPr lang="en-US" sz="2200" dirty="0" smtClean="0">
                <a:latin typeface="Arial" pitchFamily="34" charset="0"/>
                <a:cs typeface="Arial" pitchFamily="34" charset="0"/>
              </a:rPr>
              <a:t>At a depth </a:t>
            </a:r>
            <a:r>
              <a:rPr lang="en-US" sz="2200" dirty="0" err="1" smtClean="0">
                <a:latin typeface="Arial" pitchFamily="34" charset="0"/>
                <a:cs typeface="Arial" pitchFamily="34" charset="0"/>
              </a:rPr>
              <a:t>favourable</a:t>
            </a:r>
            <a:r>
              <a:rPr lang="en-US" sz="2200" dirty="0" smtClean="0">
                <a:latin typeface="Arial" pitchFamily="34" charset="0"/>
                <a:cs typeface="Arial" pitchFamily="34" charset="0"/>
              </a:rPr>
              <a:t> to regional metamorphism, the </a:t>
            </a:r>
            <a:r>
              <a:rPr lang="en-US" sz="2200" dirty="0" err="1" smtClean="0">
                <a:latin typeface="Arial" pitchFamily="34" charset="0"/>
                <a:cs typeface="Arial" pitchFamily="34" charset="0"/>
              </a:rPr>
              <a:t>recrystallizing</a:t>
            </a:r>
            <a:r>
              <a:rPr lang="en-US" sz="2200" dirty="0" smtClean="0">
                <a:latin typeface="Arial" pitchFamily="34" charset="0"/>
                <a:cs typeface="Arial" pitchFamily="34" charset="0"/>
              </a:rPr>
              <a:t> rock mass expels (removed) water containing dissolved granite-forming components. The rock mass itself is thereby poor in potassium, that is to say </a:t>
            </a:r>
            <a:r>
              <a:rPr lang="en-US" sz="2200" dirty="0" err="1" smtClean="0">
                <a:latin typeface="Arial" pitchFamily="34" charset="0"/>
                <a:cs typeface="Arial" pitchFamily="34" charset="0"/>
              </a:rPr>
              <a:t>granodioritized</a:t>
            </a:r>
            <a:r>
              <a:rPr lang="en-US" sz="2200" dirty="0" smtClean="0">
                <a:latin typeface="Arial" pitchFamily="34" charset="0"/>
                <a:cs typeface="Arial" pitchFamily="34" charset="0"/>
              </a:rPr>
              <a:t>. The expelled material may </a:t>
            </a:r>
            <a:r>
              <a:rPr lang="en-US" sz="2200" dirty="0" err="1" smtClean="0">
                <a:latin typeface="Arial" pitchFamily="34" charset="0"/>
                <a:cs typeface="Arial" pitchFamily="34" charset="0"/>
              </a:rPr>
              <a:t>granitize</a:t>
            </a:r>
            <a:r>
              <a:rPr lang="en-US" sz="2200" dirty="0" smtClean="0">
                <a:latin typeface="Arial" pitchFamily="34" charset="0"/>
                <a:cs typeface="Arial" pitchFamily="34" charset="0"/>
              </a:rPr>
              <a:t> other areas, or be </a:t>
            </a:r>
            <a:r>
              <a:rPr lang="en-US" sz="2200" dirty="0" err="1" smtClean="0">
                <a:latin typeface="Arial" pitchFamily="34" charset="0"/>
                <a:cs typeface="Arial" pitchFamily="34" charset="0"/>
              </a:rPr>
              <a:t>redeposited</a:t>
            </a:r>
            <a:r>
              <a:rPr lang="en-US" sz="2200" dirty="0" smtClean="0">
                <a:latin typeface="Arial" pitchFamily="34" charset="0"/>
                <a:cs typeface="Arial" pitchFamily="34" charset="0"/>
              </a:rPr>
              <a:t> in tectonically suitable places as </a:t>
            </a:r>
            <a:r>
              <a:rPr lang="en-US" sz="2200" dirty="0" err="1" smtClean="0">
                <a:latin typeface="Arial" pitchFamily="34" charset="0"/>
                <a:cs typeface="Arial" pitchFamily="34" charset="0"/>
              </a:rPr>
              <a:t>microline-albite</a:t>
            </a:r>
            <a:r>
              <a:rPr lang="en-US" sz="2200" dirty="0" smtClean="0">
                <a:latin typeface="Arial" pitchFamily="34" charset="0"/>
                <a:cs typeface="Arial" pitchFamily="34" charset="0"/>
              </a:rPr>
              <a:t> granite.</a:t>
            </a:r>
            <a:endParaRPr lang="en-US" sz="2200"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09800"/>
            <a:ext cx="7790688" cy="2590800"/>
          </a:xfrm>
        </p:spPr>
        <p:txBody>
          <a:bodyPr>
            <a:normAutofit/>
          </a:bodyPr>
          <a:lstStyle/>
          <a:p>
            <a:pPr algn="just"/>
            <a:r>
              <a:rPr lang="en-US" sz="4000" dirty="0" smtClean="0">
                <a:latin typeface="Arial" pitchFamily="34" charset="0"/>
                <a:cs typeface="Arial" pitchFamily="34" charset="0"/>
              </a:rPr>
              <a:t>Current thinking is that the granite forms from both processes; in many instances, from a combination of the two.</a:t>
            </a:r>
            <a:endParaRPr lang="en-US" sz="4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ugsplut"/>
          <p:cNvPicPr>
            <a:picLocks noChangeAspect="1" noChangeArrowheads="1"/>
          </p:cNvPicPr>
          <p:nvPr/>
        </p:nvPicPr>
        <p:blipFill>
          <a:blip r:embed="rId2"/>
          <a:srcRect/>
          <a:stretch>
            <a:fillRect/>
          </a:stretch>
        </p:blipFill>
        <p:spPr bwMode="auto">
          <a:xfrm>
            <a:off x="992187" y="838200"/>
            <a:ext cx="7923213"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28600"/>
            <a:ext cx="7772400" cy="6400800"/>
          </a:xfrm>
        </p:spPr>
        <p:txBody>
          <a:bodyPr>
            <a:normAutofit fontScale="92500" lnSpcReduction="20000"/>
          </a:bodyPr>
          <a:lstStyle/>
          <a:p>
            <a:pPr lvl="1" algn="just">
              <a:buFont typeface="Wingdings" pitchFamily="2" charset="2"/>
              <a:buChar char="§"/>
            </a:pPr>
            <a:r>
              <a:rPr lang="en-US" sz="3200" b="1" dirty="0" smtClean="0">
                <a:latin typeface="Arial" pitchFamily="34" charset="0"/>
                <a:cs typeface="Arial" pitchFamily="34" charset="0"/>
              </a:rPr>
              <a:t>They formed by very slow cooling and show corresponding large crystals</a:t>
            </a:r>
          </a:p>
          <a:p>
            <a:pPr lvl="1" algn="just">
              <a:buNone/>
            </a:pPr>
            <a:endParaRPr lang="en-US" sz="3200" b="1" dirty="0" smtClean="0">
              <a:latin typeface="Arial" pitchFamily="34" charset="0"/>
              <a:cs typeface="Arial" pitchFamily="34" charset="0"/>
            </a:endParaRPr>
          </a:p>
          <a:p>
            <a:pPr lvl="1" algn="just">
              <a:buFont typeface="Wingdings" pitchFamily="2" charset="2"/>
              <a:buChar char="§"/>
            </a:pPr>
            <a:r>
              <a:rPr lang="en-US" sz="3200" b="1" dirty="0" smtClean="0">
                <a:latin typeface="Arial" pitchFamily="34" charset="0"/>
                <a:cs typeface="Arial" pitchFamily="34" charset="0"/>
              </a:rPr>
              <a:t>Most of the rocks are medium to coarse grained</a:t>
            </a:r>
          </a:p>
          <a:p>
            <a:pPr lvl="1" algn="just">
              <a:buFont typeface="Wingdings" pitchFamily="2" charset="2"/>
              <a:buChar char="§"/>
            </a:pPr>
            <a:endParaRPr lang="en-US" sz="3200" b="1" dirty="0" smtClean="0">
              <a:latin typeface="Arial" pitchFamily="34" charset="0"/>
              <a:cs typeface="Arial" pitchFamily="34" charset="0"/>
            </a:endParaRPr>
          </a:p>
          <a:p>
            <a:pPr algn="just">
              <a:lnSpc>
                <a:spcPct val="90000"/>
              </a:lnSpc>
            </a:pPr>
            <a:r>
              <a:rPr lang="en-US" b="1" dirty="0" smtClean="0">
                <a:latin typeface="Arial" pitchFamily="34" charset="0"/>
                <a:cs typeface="Arial" pitchFamily="34" charset="0"/>
              </a:rPr>
              <a:t>They are intrusive rocks. Granite batholiths are common and are often huge in size (&gt;100 </a:t>
            </a:r>
            <a:r>
              <a:rPr lang="en-US" b="1" dirty="0" err="1" smtClean="0">
                <a:latin typeface="Arial" pitchFamily="34" charset="0"/>
                <a:cs typeface="Arial" pitchFamily="34" charset="0"/>
              </a:rPr>
              <a:t>sqkm</a:t>
            </a:r>
            <a:r>
              <a:rPr lang="en-US" b="1" dirty="0" smtClean="0">
                <a:latin typeface="Arial" pitchFamily="34" charset="0"/>
                <a:cs typeface="Arial" pitchFamily="34" charset="0"/>
              </a:rPr>
              <a:t>).</a:t>
            </a:r>
          </a:p>
          <a:p>
            <a:pPr algn="just">
              <a:lnSpc>
                <a:spcPct val="90000"/>
              </a:lnSpc>
              <a:buNone/>
            </a:pPr>
            <a:endParaRPr lang="en-US" b="1" dirty="0" smtClean="0">
              <a:latin typeface="Arial" pitchFamily="34" charset="0"/>
              <a:cs typeface="Arial" pitchFamily="34" charset="0"/>
            </a:endParaRPr>
          </a:p>
          <a:p>
            <a:pPr algn="just">
              <a:lnSpc>
                <a:spcPct val="90000"/>
              </a:lnSpc>
            </a:pPr>
            <a:r>
              <a:rPr lang="en-US" b="1" dirty="0" smtClean="0">
                <a:latin typeface="Arial" pitchFamily="34" charset="0"/>
                <a:cs typeface="Arial" pitchFamily="34" charset="0"/>
              </a:rPr>
              <a:t>Examples include: </a:t>
            </a:r>
          </a:p>
          <a:p>
            <a:pPr lvl="1" algn="just">
              <a:lnSpc>
                <a:spcPct val="90000"/>
              </a:lnSpc>
              <a:buFont typeface="Wingdings" pitchFamily="2" charset="2"/>
              <a:buChar char="§"/>
            </a:pPr>
            <a:r>
              <a:rPr lang="en-US" sz="3200" b="1" dirty="0" smtClean="0">
                <a:latin typeface="Arial" pitchFamily="34" charset="0"/>
                <a:cs typeface="Arial" pitchFamily="34" charset="0"/>
              </a:rPr>
              <a:t>Sierra Nevada </a:t>
            </a:r>
            <a:r>
              <a:rPr lang="en-US" sz="3200" b="1" dirty="0" err="1" smtClean="0">
                <a:latin typeface="Arial" pitchFamily="34" charset="0"/>
                <a:cs typeface="Arial" pitchFamily="34" charset="0"/>
              </a:rPr>
              <a:t>batholith</a:t>
            </a:r>
            <a:endParaRPr lang="en-US" sz="3200" b="1" dirty="0" smtClean="0">
              <a:latin typeface="Arial" pitchFamily="34" charset="0"/>
              <a:cs typeface="Arial" pitchFamily="34" charset="0"/>
            </a:endParaRPr>
          </a:p>
          <a:p>
            <a:pPr lvl="1" algn="just">
              <a:lnSpc>
                <a:spcPct val="90000"/>
              </a:lnSpc>
              <a:buFont typeface="Wingdings" pitchFamily="2" charset="2"/>
              <a:buChar char="§"/>
            </a:pPr>
            <a:r>
              <a:rPr lang="en-US" sz="3200" b="1" dirty="0" smtClean="0">
                <a:latin typeface="Arial" pitchFamily="34" charset="0"/>
                <a:cs typeface="Arial" pitchFamily="34" charset="0"/>
              </a:rPr>
              <a:t>Idaho </a:t>
            </a:r>
            <a:r>
              <a:rPr lang="en-US" sz="3200" b="1" dirty="0" err="1" smtClean="0">
                <a:latin typeface="Arial" pitchFamily="34" charset="0"/>
                <a:cs typeface="Arial" pitchFamily="34" charset="0"/>
              </a:rPr>
              <a:t>batholith</a:t>
            </a:r>
            <a:r>
              <a:rPr lang="en-US" sz="3200" b="1" dirty="0" smtClean="0">
                <a:latin typeface="Arial" pitchFamily="34" charset="0"/>
                <a:cs typeface="Arial" pitchFamily="34" charset="0"/>
              </a:rPr>
              <a:t> (which extends into western Montana) </a:t>
            </a:r>
          </a:p>
          <a:p>
            <a:pPr lvl="1" algn="just">
              <a:lnSpc>
                <a:spcPct val="90000"/>
              </a:lnSpc>
              <a:buFont typeface="Wingdings" pitchFamily="2" charset="2"/>
              <a:buChar char="§"/>
            </a:pPr>
            <a:r>
              <a:rPr lang="en-US" sz="3200" b="1" dirty="0" smtClean="0">
                <a:latin typeface="Arial" pitchFamily="34" charset="0"/>
                <a:cs typeface="Arial" pitchFamily="34" charset="0"/>
              </a:rPr>
              <a:t>Coast Range Plutonic Complex of western British Columbia</a:t>
            </a:r>
          </a:p>
          <a:p>
            <a:pPr lvl="1" algn="just">
              <a:lnSpc>
                <a:spcPct val="90000"/>
              </a:lnSpc>
              <a:buFont typeface="Wingdings" pitchFamily="2" charset="2"/>
              <a:buChar char="§"/>
            </a:pPr>
            <a:r>
              <a:rPr lang="en-US" sz="3200" b="1" dirty="0" smtClean="0">
                <a:latin typeface="Arial" pitchFamily="34" charset="0"/>
                <a:cs typeface="Arial" pitchFamily="34" charset="0"/>
              </a:rPr>
              <a:t>Alaska-Aleutian Range </a:t>
            </a:r>
            <a:r>
              <a:rPr lang="en-US" sz="3200" b="1" dirty="0" err="1" smtClean="0">
                <a:latin typeface="Arial" pitchFamily="34" charset="0"/>
                <a:cs typeface="Arial" pitchFamily="34" charset="0"/>
              </a:rPr>
              <a:t>batholith</a:t>
            </a:r>
            <a:r>
              <a:rPr lang="en-US" sz="3200" b="1" dirty="0" smtClean="0">
                <a:latin typeface="Arial" pitchFamily="34" charset="0"/>
                <a:cs typeface="Arial" pitchFamily="34" charset="0"/>
              </a:rPr>
              <a:t> of Alaska, among many others  </a:t>
            </a:r>
          </a:p>
          <a:p>
            <a:pPr lvl="1">
              <a:buFont typeface="Wingdings" pitchFamily="2" charset="2"/>
              <a:buChar char="§"/>
            </a:pPr>
            <a:endParaRPr lang="en-US" sz="2400" b="1"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304800"/>
            <a:ext cx="7714488" cy="5943600"/>
          </a:xfrm>
        </p:spPr>
        <p:txBody>
          <a:bodyPr>
            <a:normAutofit/>
          </a:bodyPr>
          <a:lstStyle/>
          <a:p>
            <a:pPr algn="just"/>
            <a:r>
              <a:rPr lang="en-US" dirty="0" smtClean="0">
                <a:latin typeface="Arial" pitchFamily="34" charset="0"/>
                <a:cs typeface="Arial" pitchFamily="34" charset="0"/>
              </a:rPr>
              <a:t>Granite has been intruded into the crust of the Earth during all geologic periods, except perhaps the most recent. </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Much of it is of Precambrian age. </a:t>
            </a:r>
          </a:p>
          <a:p>
            <a:pPr algn="just"/>
            <a:endParaRPr lang="en-US" dirty="0" smtClean="0">
              <a:latin typeface="Arial" pitchFamily="34" charset="0"/>
              <a:cs typeface="Arial" pitchFamily="34" charset="0"/>
            </a:endParaRPr>
          </a:p>
          <a:p>
            <a:pPr algn="just"/>
            <a:r>
              <a:rPr lang="en-US" dirty="0" smtClean="0">
                <a:latin typeface="Arial" pitchFamily="34" charset="0"/>
                <a:cs typeface="Arial" pitchFamily="34" charset="0"/>
              </a:rPr>
              <a:t>Granite is widely distributed throughout the continental crust of the Earth and is the most abundant basement rock that underlies the relatively thin sedimentary rock of the continents. </a:t>
            </a:r>
          </a:p>
          <a:p>
            <a:pPr algn="just"/>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7866888" cy="4800600"/>
          </a:xfrm>
        </p:spPr>
        <p:txBody>
          <a:bodyPr>
            <a:normAutofit/>
          </a:bodyPr>
          <a:lstStyle/>
          <a:p>
            <a:pPr algn="just"/>
            <a:r>
              <a:rPr lang="en-US" sz="2400" dirty="0" smtClean="0">
                <a:latin typeface="Arial" pitchFamily="34" charset="0"/>
                <a:cs typeface="Arial" pitchFamily="34" charset="0"/>
              </a:rPr>
              <a:t>Chappell and White (1974), </a:t>
            </a:r>
            <a:r>
              <a:rPr lang="en-US" sz="2400" dirty="0" err="1" smtClean="0">
                <a:latin typeface="Arial" pitchFamily="34" charset="0"/>
                <a:cs typeface="Arial" pitchFamily="34" charset="0"/>
              </a:rPr>
              <a:t>Loiselle</a:t>
            </a:r>
            <a:r>
              <a:rPr lang="en-US" sz="2400" dirty="0" smtClean="0">
                <a:latin typeface="Arial" pitchFamily="34" charset="0"/>
                <a:cs typeface="Arial" pitchFamily="34" charset="0"/>
              </a:rPr>
              <a:t> and </a:t>
            </a:r>
            <a:r>
              <a:rPr lang="en-US" sz="2400" dirty="0" err="1" smtClean="0">
                <a:latin typeface="Arial" pitchFamily="34" charset="0"/>
                <a:cs typeface="Arial" pitchFamily="34" charset="0"/>
              </a:rPr>
              <a:t>Wones</a:t>
            </a:r>
            <a:r>
              <a:rPr lang="en-US" sz="2400" dirty="0" smtClean="0">
                <a:latin typeface="Arial" pitchFamily="34" charset="0"/>
                <a:cs typeface="Arial" pitchFamily="34" charset="0"/>
              </a:rPr>
              <a:t> (1979), Pitcher (1982 ), and others recognize four distinct types of granites, based upon the nature of the parental source rock:</a:t>
            </a:r>
          </a:p>
          <a:p>
            <a:pPr lvl="1" algn="just"/>
            <a:r>
              <a:rPr lang="en-US" sz="2400" dirty="0" smtClean="0">
                <a:latin typeface="Arial" pitchFamily="34" charset="0"/>
                <a:cs typeface="Arial" pitchFamily="34" charset="0"/>
              </a:rPr>
              <a:t>M - types</a:t>
            </a:r>
          </a:p>
          <a:p>
            <a:pPr lvl="1" algn="just"/>
            <a:r>
              <a:rPr lang="en-US" sz="2400" dirty="0" smtClean="0">
                <a:latin typeface="Arial" pitchFamily="34" charset="0"/>
                <a:cs typeface="Arial" pitchFamily="34" charset="0"/>
              </a:rPr>
              <a:t>I - types</a:t>
            </a:r>
          </a:p>
          <a:p>
            <a:pPr lvl="1" algn="just"/>
            <a:r>
              <a:rPr lang="en-US" sz="2400" dirty="0" smtClean="0">
                <a:latin typeface="Arial" pitchFamily="34" charset="0"/>
                <a:cs typeface="Arial" pitchFamily="34" charset="0"/>
              </a:rPr>
              <a:t>S - types</a:t>
            </a:r>
          </a:p>
          <a:p>
            <a:pPr lvl="1" algn="just"/>
            <a:r>
              <a:rPr lang="en-US" sz="2400" dirty="0" smtClean="0">
                <a:latin typeface="Arial" pitchFamily="34" charset="0"/>
                <a:cs typeface="Arial" pitchFamily="34" charset="0"/>
              </a:rPr>
              <a:t>A - types</a:t>
            </a:r>
          </a:p>
          <a:p>
            <a:pPr algn="just"/>
            <a:endParaRPr lang="en-US" sz="2400" dirty="0" smtClean="0">
              <a:latin typeface="Arial" pitchFamily="34" charset="0"/>
              <a:cs typeface="Arial" pitchFamily="34" charset="0"/>
            </a:endParaRPr>
          </a:p>
          <a:p>
            <a:pPr algn="just"/>
            <a:r>
              <a:rPr lang="en-US" sz="2400" dirty="0" smtClean="0">
                <a:latin typeface="Arial" pitchFamily="34" charset="0"/>
                <a:cs typeface="Arial" pitchFamily="34" charset="0"/>
              </a:rPr>
              <a:t>M - , I - , and S - type granites are </a:t>
            </a:r>
            <a:r>
              <a:rPr lang="en-US" sz="2400" dirty="0" err="1" smtClean="0">
                <a:latin typeface="Arial" pitchFamily="34" charset="0"/>
                <a:cs typeface="Arial" pitchFamily="34" charset="0"/>
              </a:rPr>
              <a:t>orogenic</a:t>
            </a:r>
            <a:r>
              <a:rPr lang="en-US" sz="2400" dirty="0" smtClean="0">
                <a:latin typeface="Arial" pitchFamily="34" charset="0"/>
                <a:cs typeface="Arial" pitchFamily="34" charset="0"/>
              </a:rPr>
              <a:t> granites associated with </a:t>
            </a:r>
            <a:r>
              <a:rPr lang="en-US" sz="2400" dirty="0" err="1" smtClean="0">
                <a:latin typeface="Arial" pitchFamily="34" charset="0"/>
                <a:cs typeface="Arial" pitchFamily="34" charset="0"/>
              </a:rPr>
              <a:t>subduction</a:t>
            </a:r>
            <a:r>
              <a:rPr lang="en-US" sz="2400" dirty="0" smtClean="0">
                <a:latin typeface="Arial" pitchFamily="34" charset="0"/>
                <a:cs typeface="Arial" pitchFamily="34" charset="0"/>
              </a:rPr>
              <a:t>, whereas A - type granites are </a:t>
            </a:r>
            <a:r>
              <a:rPr lang="en-US" sz="2400" dirty="0" err="1" smtClean="0">
                <a:latin typeface="Arial" pitchFamily="34" charset="0"/>
                <a:cs typeface="Arial" pitchFamily="34" charset="0"/>
              </a:rPr>
              <a:t>anorogenic</a:t>
            </a:r>
            <a:r>
              <a:rPr lang="en-US" sz="2400" dirty="0" smtClean="0">
                <a:latin typeface="Arial" pitchFamily="34" charset="0"/>
                <a:cs typeface="Arial" pitchFamily="34" charset="0"/>
              </a:rPr>
              <a:t> in origin.</a:t>
            </a:r>
          </a:p>
          <a:p>
            <a:pPr algn="just"/>
            <a:endParaRPr lang="en-US" sz="2400" dirty="0" smtClean="0">
              <a:latin typeface="Arial" pitchFamily="34" charset="0"/>
              <a:cs typeface="Arial" pitchFamily="34" charset="0"/>
            </a:endParaRPr>
          </a:p>
        </p:txBody>
      </p:sp>
      <p:sp>
        <p:nvSpPr>
          <p:cNvPr id="2" name="Title 1"/>
          <p:cNvSpPr>
            <a:spLocks noGrp="1"/>
          </p:cNvSpPr>
          <p:nvPr>
            <p:ph type="title"/>
          </p:nvPr>
        </p:nvSpPr>
        <p:spPr/>
        <p:txBody>
          <a:bodyPr/>
          <a:lstStyle/>
          <a:p>
            <a:pPr algn="ctr"/>
            <a:r>
              <a:rPr lang="en-US" dirty="0" smtClean="0">
                <a:latin typeface="Arial" pitchFamily="34" charset="0"/>
                <a:cs typeface="Arial" pitchFamily="34" charset="0"/>
              </a:rPr>
              <a:t>Types of Granites</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848600" cy="6477000"/>
          </a:xfrm>
        </p:spPr>
        <p:txBody>
          <a:bodyPr>
            <a:normAutofit fontScale="85000" lnSpcReduction="10000"/>
          </a:bodyPr>
          <a:lstStyle/>
          <a:p>
            <a:pPr algn="just"/>
            <a:r>
              <a:rPr lang="en-US" b="1" dirty="0" smtClean="0">
                <a:latin typeface="Arial" pitchFamily="34" charset="0"/>
                <a:cs typeface="Arial" pitchFamily="34" charset="0"/>
              </a:rPr>
              <a:t>M - type </a:t>
            </a:r>
            <a:r>
              <a:rPr lang="en-US" dirty="0" smtClean="0">
                <a:latin typeface="Arial" pitchFamily="34" charset="0"/>
                <a:cs typeface="Arial" pitchFamily="34" charset="0"/>
              </a:rPr>
              <a:t>granites are derived from </a:t>
            </a:r>
            <a:r>
              <a:rPr lang="en-US" b="1" dirty="0" smtClean="0">
                <a:latin typeface="Arial" pitchFamily="34" charset="0"/>
                <a:cs typeface="Arial" pitchFamily="34" charset="0"/>
              </a:rPr>
              <a:t>mantle - derived parental magmas</a:t>
            </a:r>
            <a:r>
              <a:rPr lang="en-US" dirty="0" smtClean="0">
                <a:latin typeface="Arial" pitchFamily="34" charset="0"/>
                <a:cs typeface="Arial" pitchFamily="34" charset="0"/>
              </a:rPr>
              <a:t>, as indicated in the low </a:t>
            </a:r>
            <a:r>
              <a:rPr lang="en-US" dirty="0" err="1" smtClean="0">
                <a:latin typeface="Arial" pitchFamily="34" charset="0"/>
                <a:cs typeface="Arial" pitchFamily="34" charset="0"/>
              </a:rPr>
              <a:t>Sr</a:t>
            </a:r>
            <a:r>
              <a:rPr lang="en-US" dirty="0" smtClean="0">
                <a:latin typeface="Arial" pitchFamily="34" charset="0"/>
                <a:cs typeface="Arial" pitchFamily="34" charset="0"/>
              </a:rPr>
              <a:t> 87 /</a:t>
            </a:r>
            <a:r>
              <a:rPr lang="en-US" dirty="0" err="1" smtClean="0">
                <a:latin typeface="Arial" pitchFamily="34" charset="0"/>
                <a:cs typeface="Arial" pitchFamily="34" charset="0"/>
              </a:rPr>
              <a:t>Sr</a:t>
            </a:r>
            <a:r>
              <a:rPr lang="en-US" dirty="0" smtClean="0">
                <a:latin typeface="Arial" pitchFamily="34" charset="0"/>
                <a:cs typeface="Arial" pitchFamily="34" charset="0"/>
              </a:rPr>
              <a:t> 86 ratios ( &lt; 0.704). M - type granites develop in island arc settings. </a:t>
            </a:r>
          </a:p>
          <a:p>
            <a:pPr algn="just"/>
            <a:endParaRPr lang="en-US" dirty="0" smtClean="0">
              <a:latin typeface="Arial" pitchFamily="34" charset="0"/>
              <a:cs typeface="Arial" pitchFamily="34" charset="0"/>
            </a:endParaRPr>
          </a:p>
          <a:p>
            <a:pPr algn="just"/>
            <a:r>
              <a:rPr lang="en-US" b="1" dirty="0" smtClean="0">
                <a:latin typeface="Arial" pitchFamily="34" charset="0"/>
                <a:cs typeface="Arial" pitchFamily="34" charset="0"/>
              </a:rPr>
              <a:t>I - type </a:t>
            </a:r>
            <a:r>
              <a:rPr lang="en-US" dirty="0" smtClean="0">
                <a:latin typeface="Arial" pitchFamily="34" charset="0"/>
                <a:cs typeface="Arial" pitchFamily="34" charset="0"/>
              </a:rPr>
              <a:t>granites are generated by the melting of an </a:t>
            </a:r>
            <a:r>
              <a:rPr lang="en-US" b="1" dirty="0" smtClean="0">
                <a:latin typeface="Arial" pitchFamily="34" charset="0"/>
                <a:cs typeface="Arial" pitchFamily="34" charset="0"/>
              </a:rPr>
              <a:t>igneous </a:t>
            </a:r>
            <a:r>
              <a:rPr lang="en-US" b="1" dirty="0" err="1" smtClean="0">
                <a:latin typeface="Arial" pitchFamily="34" charset="0"/>
                <a:cs typeface="Arial" pitchFamily="34" charset="0"/>
              </a:rPr>
              <a:t>protolith</a:t>
            </a:r>
            <a:r>
              <a:rPr lang="en-US" b="1" dirty="0" smtClean="0">
                <a:latin typeface="Arial" pitchFamily="34" charset="0"/>
                <a:cs typeface="Arial" pitchFamily="34" charset="0"/>
              </a:rPr>
              <a:t> </a:t>
            </a:r>
            <a:r>
              <a:rPr lang="en-US" dirty="0" smtClean="0">
                <a:latin typeface="Arial" pitchFamily="34" charset="0"/>
                <a:cs typeface="Arial" pitchFamily="34" charset="0"/>
              </a:rPr>
              <a:t>from either the </a:t>
            </a:r>
            <a:r>
              <a:rPr lang="en-US" dirty="0" err="1" smtClean="0">
                <a:latin typeface="Arial" pitchFamily="34" charset="0"/>
                <a:cs typeface="Arial" pitchFamily="34" charset="0"/>
              </a:rPr>
              <a:t>downgoing</a:t>
            </a:r>
            <a:r>
              <a:rPr lang="en-US" dirty="0" smtClean="0">
                <a:latin typeface="Arial" pitchFamily="34" charset="0"/>
                <a:cs typeface="Arial" pitchFamily="34" charset="0"/>
              </a:rPr>
              <a:t> oceanic lithosphere or the overlying mantle wedge. I - type granites are enriched in Na 2 O and Ca 2 O and contain lower Al 2 O 3 concentrations. I - type granites have </a:t>
            </a:r>
            <a:r>
              <a:rPr lang="en-US" dirty="0" err="1" smtClean="0">
                <a:latin typeface="Arial" pitchFamily="34" charset="0"/>
                <a:cs typeface="Arial" pitchFamily="34" charset="0"/>
              </a:rPr>
              <a:t>Sr</a:t>
            </a:r>
            <a:r>
              <a:rPr lang="en-US" dirty="0" smtClean="0">
                <a:latin typeface="Arial" pitchFamily="34" charset="0"/>
                <a:cs typeface="Arial" pitchFamily="34" charset="0"/>
              </a:rPr>
              <a:t> 87 /</a:t>
            </a:r>
            <a:r>
              <a:rPr lang="en-US" dirty="0" err="1" smtClean="0">
                <a:latin typeface="Arial" pitchFamily="34" charset="0"/>
                <a:cs typeface="Arial" pitchFamily="34" charset="0"/>
              </a:rPr>
              <a:t>Sr</a:t>
            </a:r>
            <a:r>
              <a:rPr lang="en-US" dirty="0" smtClean="0">
                <a:latin typeface="Arial" pitchFamily="34" charset="0"/>
                <a:cs typeface="Arial" pitchFamily="34" charset="0"/>
              </a:rPr>
              <a:t> 86 ratios of less than 0.708, usually in the range 0.704 – 0.706, indicating magma derived from a mantle source. I - type granites may be enriched in </a:t>
            </a:r>
            <a:r>
              <a:rPr lang="en-US" dirty="0" err="1" smtClean="0">
                <a:latin typeface="Arial" pitchFamily="34" charset="0"/>
                <a:cs typeface="Arial" pitchFamily="34" charset="0"/>
              </a:rPr>
              <a:t>mafic</a:t>
            </a:r>
            <a:r>
              <a:rPr lang="en-US" dirty="0" smtClean="0">
                <a:latin typeface="Arial" pitchFamily="34" charset="0"/>
                <a:cs typeface="Arial" pitchFamily="34" charset="0"/>
              </a:rPr>
              <a:t> minerals such as hornblende, biotite, magnetite and </a:t>
            </a:r>
            <a:r>
              <a:rPr lang="en-US" dirty="0" err="1" smtClean="0">
                <a:latin typeface="Arial" pitchFamily="34" charset="0"/>
                <a:cs typeface="Arial" pitchFamily="34" charset="0"/>
              </a:rPr>
              <a:t>sphene</a:t>
            </a:r>
            <a:r>
              <a:rPr lang="en-US" dirty="0" smtClean="0">
                <a:latin typeface="Arial" pitchFamily="34" charset="0"/>
                <a:cs typeface="Arial" pitchFamily="34" charset="0"/>
              </a:rPr>
              <a:t>. </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
            <a:ext cx="7848600" cy="6400800"/>
          </a:xfrm>
        </p:spPr>
        <p:txBody>
          <a:bodyPr>
            <a:normAutofit/>
          </a:bodyPr>
          <a:lstStyle/>
          <a:p>
            <a:pPr algn="just"/>
            <a:r>
              <a:rPr lang="en-US" sz="2800" b="1" dirty="0" smtClean="0">
                <a:latin typeface="Arial" pitchFamily="34" charset="0"/>
                <a:cs typeface="Arial" pitchFamily="34" charset="0"/>
              </a:rPr>
              <a:t>S - type </a:t>
            </a:r>
            <a:r>
              <a:rPr lang="en-US" sz="2800" dirty="0" smtClean="0">
                <a:latin typeface="Arial" pitchFamily="34" charset="0"/>
                <a:cs typeface="Arial" pitchFamily="34" charset="0"/>
              </a:rPr>
              <a:t>granites are produced by the </a:t>
            </a:r>
            <a:r>
              <a:rPr lang="en-US" sz="2800" b="1" dirty="0" smtClean="0">
                <a:latin typeface="Arial" pitchFamily="34" charset="0"/>
                <a:cs typeface="Arial" pitchFamily="34" charset="0"/>
              </a:rPr>
              <a:t>melting of sedimentary crustal rocks</a:t>
            </a:r>
            <a:r>
              <a:rPr lang="en-US" sz="2800" dirty="0" smtClean="0">
                <a:latin typeface="Arial" pitchFamily="34" charset="0"/>
                <a:cs typeface="Arial" pitchFamily="34" charset="0"/>
              </a:rPr>
              <a:t> in collision zones. S - type granites are depleted in Na2O but enriched in Al2O3 (</a:t>
            </a:r>
            <a:r>
              <a:rPr lang="en-US" sz="2800" dirty="0" err="1" smtClean="0">
                <a:latin typeface="Arial" pitchFamily="34" charset="0"/>
                <a:cs typeface="Arial" pitchFamily="34" charset="0"/>
              </a:rPr>
              <a:t>peraluminous</a:t>
            </a:r>
            <a:r>
              <a:rPr lang="en-US" sz="2800" dirty="0" smtClean="0">
                <a:latin typeface="Arial" pitchFamily="34" charset="0"/>
                <a:cs typeface="Arial" pitchFamily="34" charset="0"/>
              </a:rPr>
              <a:t>).</a:t>
            </a:r>
          </a:p>
          <a:p>
            <a:pPr algn="just"/>
            <a:endParaRPr lang="en-US" sz="2800" dirty="0" smtClean="0">
              <a:latin typeface="Arial" pitchFamily="34" charset="0"/>
              <a:cs typeface="Arial" pitchFamily="34" charset="0"/>
            </a:endParaRPr>
          </a:p>
          <a:p>
            <a:pPr algn="just"/>
            <a:r>
              <a:rPr lang="en-US" sz="2800" b="1" dirty="0" smtClean="0">
                <a:latin typeface="Arial" pitchFamily="34" charset="0"/>
                <a:cs typeface="Arial" pitchFamily="34" charset="0"/>
              </a:rPr>
              <a:t>A - type </a:t>
            </a:r>
            <a:r>
              <a:rPr lang="en-US" sz="2800" dirty="0" smtClean="0">
                <a:latin typeface="Arial" pitchFamily="34" charset="0"/>
                <a:cs typeface="Arial" pitchFamily="34" charset="0"/>
              </a:rPr>
              <a:t>granites are </a:t>
            </a:r>
            <a:r>
              <a:rPr lang="en-US" sz="2800" b="1" dirty="0" err="1" smtClean="0">
                <a:latin typeface="Arial" pitchFamily="34" charset="0"/>
                <a:cs typeface="Arial" pitchFamily="34" charset="0"/>
              </a:rPr>
              <a:t>anorogenic</a:t>
            </a:r>
            <a:r>
              <a:rPr lang="en-US" sz="2800" dirty="0" smtClean="0">
                <a:latin typeface="Arial" pitchFamily="34" charset="0"/>
                <a:cs typeface="Arial" pitchFamily="34" charset="0"/>
              </a:rPr>
              <a:t> rocks produced by activities that do not involve the </a:t>
            </a:r>
            <a:r>
              <a:rPr lang="en-US" sz="2800" dirty="0" err="1" smtClean="0">
                <a:latin typeface="Arial" pitchFamily="34" charset="0"/>
                <a:cs typeface="Arial" pitchFamily="34" charset="0"/>
              </a:rPr>
              <a:t>subduction</a:t>
            </a:r>
            <a:r>
              <a:rPr lang="en-US" sz="2800" dirty="0" smtClean="0">
                <a:latin typeface="Arial" pitchFamily="34" charset="0"/>
                <a:cs typeface="Arial" pitchFamily="34" charset="0"/>
              </a:rPr>
              <a:t> and collision of </a:t>
            </a:r>
            <a:r>
              <a:rPr lang="en-US" sz="2800" dirty="0" err="1" smtClean="0">
                <a:latin typeface="Arial" pitchFamily="34" charset="0"/>
                <a:cs typeface="Arial" pitchFamily="34" charset="0"/>
              </a:rPr>
              <a:t>lithospheric</a:t>
            </a:r>
            <a:r>
              <a:rPr lang="en-US" sz="2800" dirty="0" smtClean="0">
                <a:latin typeface="Arial" pitchFamily="34" charset="0"/>
                <a:cs typeface="Arial" pitchFamily="34" charset="0"/>
              </a:rPr>
              <a:t> plates. A - type granites are enriched in alkaline elements with high K/Na and (K + Na)/Al ratios as well as high Fe/Mg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990600" y="1397000"/>
          <a:ext cx="8077200" cy="4127500"/>
        </p:xfrm>
        <a:graphic>
          <a:graphicData uri="http://schemas.openxmlformats.org/drawingml/2006/table">
            <a:tbl>
              <a:tblPr firstRow="1" bandRow="1">
                <a:tableStyleId>{073A0DAA-6AF3-43AB-8588-CEC1D06C72B9}</a:tableStyleId>
              </a:tblPr>
              <a:tblGrid>
                <a:gridCol w="1752600"/>
                <a:gridCol w="1478280"/>
                <a:gridCol w="1417320"/>
                <a:gridCol w="1600200"/>
                <a:gridCol w="1828800"/>
              </a:tblGrid>
              <a:tr h="825500">
                <a:tc>
                  <a:txBody>
                    <a:bodyPr/>
                    <a:lstStyle/>
                    <a:p>
                      <a:endParaRPr lang="en-US" dirty="0"/>
                    </a:p>
                  </a:txBody>
                  <a:tcPr/>
                </a:tc>
                <a:tc>
                  <a:txBody>
                    <a:bodyPr/>
                    <a:lstStyle/>
                    <a:p>
                      <a:r>
                        <a:rPr lang="en-US" sz="2400" dirty="0" smtClean="0">
                          <a:latin typeface="Arial" pitchFamily="34" charset="0"/>
                          <a:cs typeface="Arial" pitchFamily="34" charset="0"/>
                        </a:rPr>
                        <a:t>M - Type</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I</a:t>
                      </a:r>
                      <a:r>
                        <a:rPr lang="en-US" sz="2400" baseline="0" dirty="0" smtClean="0">
                          <a:latin typeface="Arial" pitchFamily="34" charset="0"/>
                          <a:cs typeface="Arial" pitchFamily="34" charset="0"/>
                        </a:rPr>
                        <a:t> – Type </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S – Type </a:t>
                      </a:r>
                      <a:endParaRPr lang="en-US" sz="2400" dirty="0">
                        <a:latin typeface="Arial" pitchFamily="34" charset="0"/>
                        <a:cs typeface="Arial" pitchFamily="34" charset="0"/>
                      </a:endParaRPr>
                    </a:p>
                  </a:txBody>
                  <a:tcPr/>
                </a:tc>
                <a:tc>
                  <a:txBody>
                    <a:bodyPr/>
                    <a:lstStyle/>
                    <a:p>
                      <a:r>
                        <a:rPr lang="en-US" sz="2400" dirty="0" smtClean="0">
                          <a:latin typeface="Arial" pitchFamily="34" charset="0"/>
                          <a:cs typeface="Arial" pitchFamily="34" charset="0"/>
                        </a:rPr>
                        <a:t>A</a:t>
                      </a:r>
                      <a:r>
                        <a:rPr lang="en-US" sz="2400" baseline="0" dirty="0" smtClean="0">
                          <a:latin typeface="Arial" pitchFamily="34" charset="0"/>
                          <a:cs typeface="Arial" pitchFamily="34" charset="0"/>
                        </a:rPr>
                        <a:t> - Type</a:t>
                      </a:r>
                      <a:endParaRPr lang="en-US" sz="2400" dirty="0">
                        <a:latin typeface="Arial" pitchFamily="34" charset="0"/>
                        <a:cs typeface="Arial" pitchFamily="34" charset="0"/>
                      </a:endParaRPr>
                    </a:p>
                  </a:txBody>
                  <a:tcPr/>
                </a:tc>
              </a:tr>
              <a:tr h="825500">
                <a:tc>
                  <a:txBody>
                    <a:bodyPr/>
                    <a:lstStyle/>
                    <a:p>
                      <a:r>
                        <a:rPr kumimoji="0" lang="en-US" sz="2000" b="1" kern="1200" baseline="0" dirty="0" smtClean="0">
                          <a:solidFill>
                            <a:schemeClr val="dk1"/>
                          </a:solidFill>
                          <a:latin typeface="Arial" pitchFamily="34" charset="0"/>
                          <a:ea typeface="+mn-ea"/>
                          <a:cs typeface="Arial" pitchFamily="34" charset="0"/>
                        </a:rPr>
                        <a:t>SiO2</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54 – 73%</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53 – 76% </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65 – 79% </a:t>
                      </a:r>
                      <a:endParaRPr lang="en-US" sz="2000"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000" b="1" kern="1200" baseline="0" dirty="0" smtClean="0">
                          <a:solidFill>
                            <a:schemeClr val="dk1"/>
                          </a:solidFill>
                          <a:latin typeface="Arial" pitchFamily="34" charset="0"/>
                          <a:ea typeface="+mn-ea"/>
                          <a:cs typeface="Arial" pitchFamily="34" charset="0"/>
                        </a:rPr>
                        <a:t>60 – 80%</a:t>
                      </a:r>
                      <a:endParaRPr lang="en-US" sz="2000" b="1" dirty="0" smtClean="0">
                        <a:latin typeface="Arial" pitchFamily="34" charset="0"/>
                        <a:cs typeface="Arial" pitchFamily="34" charset="0"/>
                      </a:endParaRPr>
                    </a:p>
                    <a:p>
                      <a:endParaRPr lang="en-US" sz="2000" b="1" dirty="0">
                        <a:latin typeface="Arial" pitchFamily="34" charset="0"/>
                        <a:cs typeface="Arial" pitchFamily="34" charset="0"/>
                      </a:endParaRPr>
                    </a:p>
                  </a:txBody>
                  <a:tcPr/>
                </a:tc>
              </a:tr>
              <a:tr h="825500">
                <a:tc>
                  <a:txBody>
                    <a:bodyPr/>
                    <a:lstStyle/>
                    <a:p>
                      <a:r>
                        <a:rPr kumimoji="0" lang="en-US" sz="2000" b="1" kern="1200" baseline="0" dirty="0" smtClean="0">
                          <a:solidFill>
                            <a:schemeClr val="dk1"/>
                          </a:solidFill>
                          <a:latin typeface="Arial" pitchFamily="34" charset="0"/>
                          <a:ea typeface="+mn-ea"/>
                          <a:cs typeface="Arial" pitchFamily="34" charset="0"/>
                        </a:rPr>
                        <a:t>Na 2O</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Low, </a:t>
                      </a:r>
                    </a:p>
                    <a:p>
                      <a:r>
                        <a:rPr kumimoji="0" lang="en-US" sz="2000" b="1" kern="1200" baseline="0" dirty="0" smtClean="0">
                          <a:solidFill>
                            <a:schemeClr val="dk1"/>
                          </a:solidFill>
                          <a:latin typeface="Arial" pitchFamily="34" charset="0"/>
                          <a:ea typeface="+mn-ea"/>
                          <a:cs typeface="Arial" pitchFamily="34" charset="0"/>
                        </a:rPr>
                        <a:t>&lt; 3.2%</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High, </a:t>
                      </a:r>
                    </a:p>
                    <a:p>
                      <a:r>
                        <a:rPr kumimoji="0" lang="en-US" sz="2000" b="1" kern="1200" baseline="0" dirty="0" smtClean="0">
                          <a:solidFill>
                            <a:schemeClr val="dk1"/>
                          </a:solidFill>
                          <a:latin typeface="Arial" pitchFamily="34" charset="0"/>
                          <a:ea typeface="+mn-ea"/>
                          <a:cs typeface="Arial" pitchFamily="34" charset="0"/>
                        </a:rPr>
                        <a:t>&gt; 3.2%</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Low, </a:t>
                      </a:r>
                    </a:p>
                    <a:p>
                      <a:r>
                        <a:rPr kumimoji="0" lang="en-US" sz="2000" b="1" kern="1200" baseline="0" dirty="0" smtClean="0">
                          <a:solidFill>
                            <a:schemeClr val="dk1"/>
                          </a:solidFill>
                          <a:latin typeface="Arial" pitchFamily="34" charset="0"/>
                          <a:ea typeface="+mn-ea"/>
                          <a:cs typeface="Arial" pitchFamily="34" charset="0"/>
                        </a:rPr>
                        <a:t>&lt; 3.2%</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&gt; 2.8%</a:t>
                      </a:r>
                      <a:endParaRPr lang="en-US" sz="2000" b="1" dirty="0">
                        <a:latin typeface="Arial" pitchFamily="34" charset="0"/>
                        <a:cs typeface="Arial" pitchFamily="34" charset="0"/>
                      </a:endParaRPr>
                    </a:p>
                  </a:txBody>
                  <a:tcPr/>
                </a:tc>
              </a:tr>
              <a:tr h="825500">
                <a:tc>
                  <a:txBody>
                    <a:bodyPr/>
                    <a:lstStyle/>
                    <a:p>
                      <a:r>
                        <a:rPr kumimoji="0" lang="en-US" sz="2000" b="1" kern="1200" baseline="0" dirty="0" smtClean="0">
                          <a:solidFill>
                            <a:schemeClr val="dk1"/>
                          </a:solidFill>
                          <a:latin typeface="Arial" pitchFamily="34" charset="0"/>
                          <a:ea typeface="+mn-ea"/>
                          <a:cs typeface="Arial" pitchFamily="34" charset="0"/>
                        </a:rPr>
                        <a:t>K2O/Na 2O</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Very low</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Low</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High</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High</a:t>
                      </a:r>
                      <a:endParaRPr lang="en-US" sz="2000" b="1" dirty="0">
                        <a:latin typeface="Arial" pitchFamily="34" charset="0"/>
                        <a:cs typeface="Arial" pitchFamily="34" charset="0"/>
                      </a:endParaRPr>
                    </a:p>
                  </a:txBody>
                  <a:tcPr/>
                </a:tc>
              </a:tr>
              <a:tr h="825500">
                <a:tc>
                  <a:txBody>
                    <a:bodyPr/>
                    <a:lstStyle/>
                    <a:p>
                      <a:r>
                        <a:rPr kumimoji="0" lang="en-US" sz="2000" b="1" kern="1200" baseline="0" dirty="0" err="1" smtClean="0">
                          <a:solidFill>
                            <a:schemeClr val="dk1"/>
                          </a:solidFill>
                          <a:latin typeface="Arial" pitchFamily="34" charset="0"/>
                          <a:ea typeface="+mn-ea"/>
                          <a:cs typeface="Arial" pitchFamily="34" charset="0"/>
                        </a:rPr>
                        <a:t>Sr</a:t>
                      </a:r>
                      <a:r>
                        <a:rPr kumimoji="0" lang="en-US" sz="2000" b="1" kern="1200" baseline="0" dirty="0" smtClean="0">
                          <a:solidFill>
                            <a:schemeClr val="dk1"/>
                          </a:solidFill>
                          <a:latin typeface="Arial" pitchFamily="34" charset="0"/>
                          <a:ea typeface="+mn-ea"/>
                          <a:cs typeface="Arial" pitchFamily="34" charset="0"/>
                        </a:rPr>
                        <a:t> 87 /</a:t>
                      </a:r>
                      <a:r>
                        <a:rPr kumimoji="0" lang="en-US" sz="2000" b="1" kern="1200" baseline="0" dirty="0" err="1" smtClean="0">
                          <a:solidFill>
                            <a:schemeClr val="dk1"/>
                          </a:solidFill>
                          <a:latin typeface="Arial" pitchFamily="34" charset="0"/>
                          <a:ea typeface="+mn-ea"/>
                          <a:cs typeface="Arial" pitchFamily="34" charset="0"/>
                        </a:rPr>
                        <a:t>Sr</a:t>
                      </a:r>
                      <a:r>
                        <a:rPr kumimoji="0" lang="en-US" sz="2000" b="1" kern="1200" baseline="0" dirty="0" smtClean="0">
                          <a:solidFill>
                            <a:schemeClr val="dk1"/>
                          </a:solidFill>
                          <a:latin typeface="Arial" pitchFamily="34" charset="0"/>
                          <a:ea typeface="+mn-ea"/>
                          <a:cs typeface="Arial" pitchFamily="34" charset="0"/>
                        </a:rPr>
                        <a:t> 86</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&lt; 0.704</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&lt; 0.706</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&gt; 0.706</a:t>
                      </a:r>
                      <a:endParaRPr lang="en-US" sz="2000" b="1" dirty="0">
                        <a:latin typeface="Arial" pitchFamily="34" charset="0"/>
                        <a:cs typeface="Arial" pitchFamily="34" charset="0"/>
                      </a:endParaRPr>
                    </a:p>
                  </a:txBody>
                  <a:tcPr/>
                </a:tc>
                <a:tc>
                  <a:txBody>
                    <a:bodyPr/>
                    <a:lstStyle/>
                    <a:p>
                      <a:r>
                        <a:rPr kumimoji="0" lang="en-US" sz="2000" b="1" kern="1200" baseline="0" dirty="0" smtClean="0">
                          <a:solidFill>
                            <a:schemeClr val="dk1"/>
                          </a:solidFill>
                          <a:latin typeface="Arial" pitchFamily="34" charset="0"/>
                          <a:ea typeface="+mn-ea"/>
                          <a:cs typeface="Arial" pitchFamily="34" charset="0"/>
                        </a:rPr>
                        <a:t>0.703 – 0.712</a:t>
                      </a:r>
                      <a:endParaRPr lang="en-US" sz="2000" b="1" dirty="0">
                        <a:latin typeface="Arial" pitchFamily="34" charset="0"/>
                        <a:cs typeface="Arial" pitchFamily="34" charset="0"/>
                      </a:endParaRPr>
                    </a:p>
                  </a:txBody>
                  <a:tcPr/>
                </a:tc>
              </a:tr>
            </a:tbl>
          </a:graphicData>
        </a:graphic>
      </p:graphicFrame>
      <p:sp>
        <p:nvSpPr>
          <p:cNvPr id="5" name="TextBox 4"/>
          <p:cNvSpPr txBox="1"/>
          <p:nvPr/>
        </p:nvSpPr>
        <p:spPr>
          <a:xfrm>
            <a:off x="990600" y="609600"/>
            <a:ext cx="8153400" cy="461665"/>
          </a:xfrm>
          <a:prstGeom prst="rect">
            <a:avLst/>
          </a:prstGeom>
          <a:noFill/>
        </p:spPr>
        <p:txBody>
          <a:bodyPr wrap="square" rtlCol="0">
            <a:spAutoFit/>
          </a:bodyPr>
          <a:lstStyle/>
          <a:p>
            <a:r>
              <a:rPr lang="en-US" sz="2400" b="1" dirty="0" smtClean="0">
                <a:latin typeface="Arial" pitchFamily="34" charset="0"/>
                <a:cs typeface="Arial" pitchFamily="34" charset="0"/>
              </a:rPr>
              <a:t>The major features of M - , I - , S - and A - type granites</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378</TotalTime>
  <Words>1743</Words>
  <Application>Microsoft Office PowerPoint</Application>
  <PresentationFormat>On-screen Show (4:3)</PresentationFormat>
  <Paragraphs>144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Origin of Granites</vt:lpstr>
      <vt:lpstr>Introduction</vt:lpstr>
      <vt:lpstr>Slide 3</vt:lpstr>
      <vt:lpstr>Slide 4</vt:lpstr>
      <vt:lpstr>Slide 5</vt:lpstr>
      <vt:lpstr>Types of Granites</vt:lpstr>
      <vt:lpstr>Slide 7</vt:lpstr>
      <vt:lpstr>Slide 8</vt:lpstr>
      <vt:lpstr>Slide 9</vt:lpstr>
      <vt:lpstr>Origin of Granite</vt:lpstr>
      <vt:lpstr>Magmatic Theory</vt:lpstr>
      <vt:lpstr>Slide 12</vt:lpstr>
      <vt:lpstr>Slide 13</vt:lpstr>
      <vt:lpstr>Slide 14</vt:lpstr>
      <vt:lpstr>Slide 15</vt:lpstr>
      <vt:lpstr>Granitization Theory</vt:lpstr>
      <vt:lpstr>Slide 17</vt:lpstr>
      <vt:lpstr>Slide 18</vt:lpstr>
      <vt:lpstr>Slide 19</vt:lpstr>
      <vt:lpstr>Slide 20</vt:lpstr>
      <vt:lpstr>Slide 21</vt:lpstr>
      <vt:lpstr>Slide 22</vt:lpstr>
      <vt:lpstr>Slide 23</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 of Granites</dc:title>
  <dc:creator/>
  <cp:lastModifiedBy>geology2</cp:lastModifiedBy>
  <cp:revision>73</cp:revision>
  <dcterms:created xsi:type="dcterms:W3CDTF">2006-08-16T00:00:00Z</dcterms:created>
  <dcterms:modified xsi:type="dcterms:W3CDTF">2021-04-25T15:51:28Z</dcterms:modified>
</cp:coreProperties>
</file>