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7200"/>
            <a:ext cx="8458200" cy="2301240"/>
          </a:xfrm>
        </p:spPr>
        <p:txBody>
          <a:bodyPr/>
          <a:lstStyle/>
          <a:p>
            <a:pPr algn="ctr"/>
            <a:r>
              <a:rPr smtClean="0">
                <a:solidFill>
                  <a:srgbClr val="FF0000"/>
                </a:solidFill>
                <a:latin typeface="+mn-lt"/>
              </a:rPr>
              <a:t>CIPW </a:t>
            </a:r>
            <a:br>
              <a:rPr smtClean="0">
                <a:solidFill>
                  <a:srgbClr val="FF0000"/>
                </a:solidFill>
                <a:latin typeface="+mn-lt"/>
              </a:rPr>
            </a:br>
            <a:r>
              <a:rPr smtClean="0">
                <a:solidFill>
                  <a:srgbClr val="FF0000"/>
                </a:solidFill>
                <a:latin typeface="+mn-lt"/>
              </a:rPr>
              <a:t>Norms Calculation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4343400"/>
            <a:ext cx="4117848" cy="17526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err="1" smtClean="0">
                <a:latin typeface="Arial" pitchFamily="34" charset="0"/>
                <a:cs typeface="Arial" pitchFamily="34" charset="0"/>
              </a:rPr>
              <a:t>Rajnikant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Patidar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Department of Geology</a:t>
            </a: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M.L. Sukhadia University, Udaipur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79248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Exercises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838200"/>
          <a:ext cx="8458200" cy="601853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19400"/>
                <a:gridCol w="2819400"/>
                <a:gridCol w="2819400"/>
              </a:tblGrid>
              <a:tr h="4889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Analysis</a:t>
                      </a:r>
                      <a:r>
                        <a:rPr lang="en-US" baseline="0" dirty="0" smtClean="0"/>
                        <a:t> in wt%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 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Value (2)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88950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SiO</a:t>
                      </a:r>
                      <a:r>
                        <a:rPr lang="en-US" sz="2400" b="1" baseline="-25000" dirty="0" smtClean="0"/>
                        <a:t> 2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72.82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61.21</a:t>
                      </a:r>
                      <a:endParaRPr lang="en-US" sz="2400" b="1" dirty="0"/>
                    </a:p>
                  </a:txBody>
                  <a:tcPr/>
                </a:tc>
              </a:tr>
              <a:tr h="488950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TiO</a:t>
                      </a:r>
                      <a:r>
                        <a:rPr lang="en-US" sz="2400" b="1" baseline="-25000" dirty="0" smtClean="0"/>
                        <a:t>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0.28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0.70</a:t>
                      </a:r>
                      <a:endParaRPr lang="en-US" sz="2400" b="1" dirty="0"/>
                    </a:p>
                  </a:txBody>
                  <a:tcPr/>
                </a:tc>
              </a:tr>
              <a:tr h="48895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Al</a:t>
                      </a:r>
                      <a:r>
                        <a:rPr lang="en-US" sz="2400" b="1" baseline="-25000" dirty="0" smtClean="0"/>
                        <a:t>2</a:t>
                      </a:r>
                      <a:r>
                        <a:rPr lang="en-US" sz="2400" b="1" dirty="0" smtClean="0"/>
                        <a:t>O</a:t>
                      </a:r>
                      <a:r>
                        <a:rPr lang="en-US" sz="2400" b="1" baseline="-25000" dirty="0" smtClean="0"/>
                        <a:t>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13.27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16.96</a:t>
                      </a:r>
                      <a:endParaRPr lang="en-US" sz="2400" b="1" dirty="0"/>
                    </a:p>
                  </a:txBody>
                  <a:tcPr/>
                </a:tc>
              </a:tr>
              <a:tr h="4889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Fe</a:t>
                      </a:r>
                      <a:r>
                        <a:rPr lang="en-US" sz="2400" b="1" baseline="-25000" dirty="0" smtClean="0"/>
                        <a:t>2</a:t>
                      </a:r>
                      <a:r>
                        <a:rPr lang="en-US" sz="2400" b="1" dirty="0" smtClean="0"/>
                        <a:t>O</a:t>
                      </a:r>
                      <a:r>
                        <a:rPr lang="en-US" sz="2400" b="1" baseline="-25000" dirty="0" smtClean="0"/>
                        <a:t> 3</a:t>
                      </a:r>
                      <a:endParaRPr lang="en-US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1.48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2.99</a:t>
                      </a:r>
                      <a:endParaRPr lang="en-US" sz="2400" b="1" dirty="0"/>
                    </a:p>
                  </a:txBody>
                  <a:tcPr/>
                </a:tc>
              </a:tr>
              <a:tr h="488950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FeO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1.11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2.29</a:t>
                      </a:r>
                      <a:endParaRPr lang="en-US" sz="2400" b="1" dirty="0"/>
                    </a:p>
                  </a:txBody>
                  <a:tcPr/>
                </a:tc>
              </a:tr>
              <a:tr h="488950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MnO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0.06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0.15</a:t>
                      </a:r>
                      <a:endParaRPr lang="en-US" sz="2400" b="1" dirty="0"/>
                    </a:p>
                  </a:txBody>
                  <a:tcPr/>
                </a:tc>
              </a:tr>
              <a:tr h="488950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MgO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0.39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0.93</a:t>
                      </a:r>
                      <a:endParaRPr lang="en-US" sz="2400" b="1" dirty="0"/>
                    </a:p>
                  </a:txBody>
                  <a:tcPr/>
                </a:tc>
              </a:tr>
              <a:tr h="488950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CaO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1.14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2.34</a:t>
                      </a:r>
                      <a:endParaRPr lang="en-US" sz="2400" b="1" dirty="0"/>
                    </a:p>
                  </a:txBody>
                  <a:tcPr/>
                </a:tc>
              </a:tr>
              <a:tr h="4889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Na</a:t>
                      </a:r>
                      <a:r>
                        <a:rPr lang="en-US" sz="2400" b="1" baseline="-25000" dirty="0" smtClean="0"/>
                        <a:t>2</a:t>
                      </a:r>
                      <a:r>
                        <a:rPr lang="en-US" sz="2400" b="1" dirty="0" smtClean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3.53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5.47</a:t>
                      </a:r>
                      <a:endParaRPr lang="en-US" sz="2400" b="1" dirty="0"/>
                    </a:p>
                  </a:txBody>
                  <a:tcPr/>
                </a:tc>
              </a:tr>
              <a:tr h="4889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K</a:t>
                      </a:r>
                      <a:r>
                        <a:rPr lang="en-US" sz="2400" b="1" baseline="-25000" dirty="0" smtClean="0"/>
                        <a:t>2</a:t>
                      </a:r>
                      <a:r>
                        <a:rPr lang="en-US" sz="2400" b="1" dirty="0" smtClean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4.30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4.98</a:t>
                      </a:r>
                      <a:endParaRPr lang="en-US" sz="2400" b="1" dirty="0"/>
                    </a:p>
                  </a:txBody>
                  <a:tcPr/>
                </a:tc>
              </a:tr>
              <a:tr h="4889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P</a:t>
                      </a:r>
                      <a:r>
                        <a:rPr lang="en-US" sz="2400" b="1" baseline="-25000" dirty="0" smtClean="0"/>
                        <a:t>2</a:t>
                      </a:r>
                      <a:r>
                        <a:rPr lang="en-US" sz="2400" b="1" dirty="0" smtClean="0"/>
                        <a:t>O</a:t>
                      </a:r>
                      <a:r>
                        <a:rPr lang="en-US" sz="2400" b="1" baseline="-25000" dirty="0" smtClean="0"/>
                        <a:t> 5</a:t>
                      </a:r>
                      <a:endParaRPr lang="en-US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0.07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0.21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7159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Answers</a:t>
            </a:r>
            <a:endParaRPr lang="en-US" sz="4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761999"/>
          <a:ext cx="7848600" cy="579120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16200"/>
                <a:gridCol w="2616200"/>
                <a:gridCol w="2616200"/>
              </a:tblGrid>
              <a:tr h="397703">
                <a:tc>
                  <a:txBody>
                    <a:bodyPr/>
                    <a:lstStyle/>
                    <a:p>
                      <a:r>
                        <a:rPr lang="en-US" dirty="0" smtClean="0"/>
                        <a:t>Norms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in % 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in % (2)</a:t>
                      </a:r>
                      <a:endParaRPr lang="en-US" dirty="0"/>
                    </a:p>
                  </a:txBody>
                  <a:tcPr/>
                </a:tc>
              </a:tr>
              <a:tr h="490318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Q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32.87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5.00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90318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Or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25.44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29.41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90318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itchFamily="34" charset="0"/>
                          <a:cs typeface="Arial" pitchFamily="34" charset="0"/>
                        </a:rPr>
                        <a:t>Ab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30.07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46.26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90318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An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4.76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7.05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90318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1.02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90318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Di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2.14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90318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itchFamily="34" charset="0"/>
                          <a:cs typeface="Arial" pitchFamily="34" charset="0"/>
                        </a:rPr>
                        <a:t>Hy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1.34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2.06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90318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itchFamily="34" charset="0"/>
                          <a:cs typeface="Arial" pitchFamily="34" charset="0"/>
                        </a:rPr>
                        <a:t>Ol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90318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Mt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2.14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4.33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90318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itchFamily="34" charset="0"/>
                          <a:cs typeface="Arial" pitchFamily="34" charset="0"/>
                        </a:rPr>
                        <a:t>il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0.54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1.34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90318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itchFamily="34" charset="0"/>
                          <a:cs typeface="Arial" pitchFamily="34" charset="0"/>
                        </a:rPr>
                        <a:t>Ap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0.17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0.49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7921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Exercise – </a:t>
            </a:r>
            <a:r>
              <a:rPr lang="en-US" sz="3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Harker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Variation Diagram</a:t>
            </a:r>
            <a:endParaRPr lang="en-US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4" y="762000"/>
          <a:ext cx="8839194" cy="586739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62742"/>
                <a:gridCol w="1262742"/>
                <a:gridCol w="1262742"/>
                <a:gridCol w="1262742"/>
                <a:gridCol w="1262742"/>
                <a:gridCol w="1262742"/>
                <a:gridCol w="1262742"/>
              </a:tblGrid>
              <a:tr h="4513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492369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SiO</a:t>
                      </a:r>
                      <a:r>
                        <a:rPr lang="en-US" sz="2400" b="1" baseline="-25000" dirty="0" smtClean="0"/>
                        <a:t> 2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49.20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57.94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61.21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65.55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68.55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72.82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</a:tr>
              <a:tr h="492369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TiO</a:t>
                      </a:r>
                      <a:r>
                        <a:rPr lang="en-US" sz="2400" b="1" baseline="-25000" dirty="0" smtClean="0"/>
                        <a:t>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1.84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0.87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0.70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0.60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0.54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0.28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</a:tr>
              <a:tr h="492369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Al</a:t>
                      </a:r>
                      <a:r>
                        <a:rPr lang="en-US" sz="2400" b="1" baseline="-25000" dirty="0" smtClean="0"/>
                        <a:t>2</a:t>
                      </a:r>
                      <a:r>
                        <a:rPr lang="en-US" sz="2400" b="1" dirty="0" smtClean="0"/>
                        <a:t>O</a:t>
                      </a:r>
                      <a:r>
                        <a:rPr lang="en-US" sz="2400" b="1" baseline="-25000" dirty="0" smtClean="0"/>
                        <a:t>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15.74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17.02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16.96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15.04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14.55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13.27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</a:tr>
              <a:tr h="4923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Fe</a:t>
                      </a:r>
                      <a:r>
                        <a:rPr lang="en-US" sz="2400" b="1" baseline="-25000" dirty="0" smtClean="0"/>
                        <a:t>2</a:t>
                      </a:r>
                      <a:r>
                        <a:rPr lang="en-US" sz="2400" b="1" dirty="0" smtClean="0"/>
                        <a:t>O</a:t>
                      </a:r>
                      <a:r>
                        <a:rPr lang="en-US" sz="2400" b="1" baseline="-25000" dirty="0" smtClean="0"/>
                        <a:t> 3</a:t>
                      </a:r>
                      <a:endParaRPr lang="en-US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3.79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3.27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2.99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2.13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1.53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1.42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</a:tr>
              <a:tr h="492369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FeO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7.13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4.04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3.29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2.99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2.53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1.11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</a:tr>
              <a:tr h="492369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MnO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0.24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0.18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0.14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0.10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0.08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0.06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</a:tr>
              <a:tr h="492369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MgO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6.73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3.40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2.23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1.92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1.14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0.62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</a:tr>
              <a:tr h="492369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CaO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9.47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6.79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3.24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3.03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2.68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1.14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</a:tr>
              <a:tr h="4923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Na</a:t>
                      </a:r>
                      <a:r>
                        <a:rPr lang="en-US" sz="2400" b="1" baseline="-25000" dirty="0" smtClean="0"/>
                        <a:t>2</a:t>
                      </a:r>
                      <a:r>
                        <a:rPr lang="en-US" sz="2400" b="1" dirty="0" smtClean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2.91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3.48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4.47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4.87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3.87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3.55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</a:tr>
              <a:tr h="4923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K</a:t>
                      </a:r>
                      <a:r>
                        <a:rPr lang="en-US" sz="2400" b="1" baseline="-25000" dirty="0" smtClean="0"/>
                        <a:t>2</a:t>
                      </a:r>
                      <a:r>
                        <a:rPr lang="en-US" sz="2400" b="1" dirty="0" smtClean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1.10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2.62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3.98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4.12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4.27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4.62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</a:tr>
              <a:tr h="4923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P</a:t>
                      </a:r>
                      <a:r>
                        <a:rPr lang="en-US" sz="2400" b="1" baseline="-25000" dirty="0" smtClean="0"/>
                        <a:t>2</a:t>
                      </a:r>
                      <a:r>
                        <a:rPr lang="en-US" sz="2400" b="1" dirty="0" smtClean="0"/>
                        <a:t>O</a:t>
                      </a:r>
                      <a:r>
                        <a:rPr lang="en-US" sz="2400" b="1" baseline="-25000" dirty="0" smtClean="0"/>
                        <a:t> 5</a:t>
                      </a:r>
                      <a:endParaRPr lang="en-US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0.35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0.27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0.21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0.16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0.14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+mn-lt"/>
                        </a:rPr>
                        <a:t>0.10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CIPW Norms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257800"/>
          </a:xfrm>
        </p:spPr>
        <p:txBody>
          <a:bodyPr/>
          <a:lstStyle/>
          <a:p>
            <a:pPr algn="just"/>
            <a:r>
              <a:rPr lang="en-US" dirty="0" smtClean="0"/>
              <a:t>The CIPW norm is named after the four petrologists, Cross, </a:t>
            </a:r>
            <a:r>
              <a:rPr lang="en-US" dirty="0" err="1" smtClean="0"/>
              <a:t>Iddings</a:t>
            </a:r>
            <a:r>
              <a:rPr lang="en-US" dirty="0" smtClean="0"/>
              <a:t>, </a:t>
            </a:r>
            <a:r>
              <a:rPr lang="en-US" dirty="0" err="1" smtClean="0"/>
              <a:t>Pirsson</a:t>
            </a:r>
            <a:r>
              <a:rPr lang="en-US" dirty="0" smtClean="0"/>
              <a:t> and Washington, who devised it in 1931.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 norm is a means of converting the chemical composition of an igneous rock to an ideal mineral composition.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Steps for Norm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Convert the weight % of oxides (except of H2O) into molecular proportion by dividing each value by their appropriate molecular weight.</a:t>
            </a:r>
          </a:p>
          <a:p>
            <a:endParaRPr lang="en-US" dirty="0" smtClean="0"/>
          </a:p>
          <a:p>
            <a:r>
              <a:rPr lang="en-US" dirty="0" smtClean="0"/>
              <a:t>Amount of </a:t>
            </a:r>
            <a:r>
              <a:rPr lang="en-US" dirty="0" err="1" smtClean="0">
                <a:solidFill>
                  <a:srgbClr val="FFFF00"/>
                </a:solidFill>
              </a:rPr>
              <a:t>MnO</a:t>
            </a:r>
            <a:r>
              <a:rPr lang="en-US" dirty="0" smtClean="0"/>
              <a:t> is added to </a:t>
            </a:r>
            <a:r>
              <a:rPr lang="en-US" dirty="0" err="1" smtClean="0">
                <a:solidFill>
                  <a:srgbClr val="FFFF00"/>
                </a:solidFill>
              </a:rPr>
              <a:t>FeO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 err="1" smtClean="0"/>
              <a:t>An</a:t>
            </a:r>
            <a:r>
              <a:rPr lang="en-US" dirty="0" smtClean="0"/>
              <a:t> amount of </a:t>
            </a:r>
            <a:r>
              <a:rPr lang="en-US" dirty="0" err="1" smtClean="0">
                <a:solidFill>
                  <a:srgbClr val="FFFF00"/>
                </a:solidFill>
              </a:rPr>
              <a:t>CaO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equal to </a:t>
            </a:r>
            <a:r>
              <a:rPr lang="en-US" dirty="0" smtClean="0">
                <a:solidFill>
                  <a:srgbClr val="FFC000"/>
                </a:solidFill>
              </a:rPr>
              <a:t>3 times </a:t>
            </a:r>
            <a:r>
              <a:rPr lang="en-US" dirty="0" smtClean="0">
                <a:solidFill>
                  <a:srgbClr val="00B0F0"/>
                </a:solidFill>
              </a:rPr>
              <a:t>that of P2O5 </a:t>
            </a:r>
            <a:r>
              <a:rPr lang="en-US" dirty="0" smtClean="0"/>
              <a:t>is </a:t>
            </a:r>
            <a:r>
              <a:rPr lang="en-US" dirty="0" err="1" smtClean="0"/>
              <a:t>alloted</a:t>
            </a:r>
            <a:r>
              <a:rPr lang="en-US" dirty="0" smtClean="0"/>
              <a:t> for </a:t>
            </a:r>
            <a:r>
              <a:rPr lang="en-US" b="1" dirty="0" smtClean="0">
                <a:solidFill>
                  <a:srgbClr val="92D050"/>
                </a:solidFill>
              </a:rPr>
              <a:t>apatite (</a:t>
            </a:r>
            <a:r>
              <a:rPr lang="en-US" b="1" dirty="0" err="1" smtClean="0">
                <a:solidFill>
                  <a:srgbClr val="92D050"/>
                </a:solidFill>
              </a:rPr>
              <a:t>ap</a:t>
            </a:r>
            <a:r>
              <a:rPr lang="en-US" b="1" dirty="0" smtClean="0">
                <a:solidFill>
                  <a:srgbClr val="92D050"/>
                </a:solidFill>
              </a:rPr>
              <a:t>).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629400"/>
          </a:xfrm>
        </p:spPr>
        <p:txBody>
          <a:bodyPr/>
          <a:lstStyle/>
          <a:p>
            <a:r>
              <a:rPr lang="en-US" dirty="0" smtClean="0"/>
              <a:t>An amount of </a:t>
            </a:r>
            <a:r>
              <a:rPr lang="en-US" dirty="0" err="1" smtClean="0">
                <a:solidFill>
                  <a:srgbClr val="FFFF00"/>
                </a:solidFill>
              </a:rPr>
              <a:t>FeO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equal to that of TiO2 </a:t>
            </a:r>
            <a:r>
              <a:rPr lang="en-US" dirty="0" smtClean="0"/>
              <a:t>is </a:t>
            </a:r>
            <a:r>
              <a:rPr lang="en-US" dirty="0" err="1" smtClean="0"/>
              <a:t>alloted</a:t>
            </a:r>
            <a:r>
              <a:rPr lang="en-US" dirty="0" smtClean="0"/>
              <a:t> for </a:t>
            </a:r>
            <a:r>
              <a:rPr lang="en-US" b="1" dirty="0" err="1" smtClean="0">
                <a:solidFill>
                  <a:srgbClr val="92D050"/>
                </a:solidFill>
              </a:rPr>
              <a:t>ilmenite</a:t>
            </a:r>
            <a:r>
              <a:rPr lang="en-US" b="1" dirty="0" smtClean="0">
                <a:solidFill>
                  <a:srgbClr val="92D050"/>
                </a:solidFill>
              </a:rPr>
              <a:t> (</a:t>
            </a:r>
            <a:r>
              <a:rPr lang="en-US" b="1" dirty="0" err="1" smtClean="0">
                <a:solidFill>
                  <a:srgbClr val="92D050"/>
                </a:solidFill>
              </a:rPr>
              <a:t>il</a:t>
            </a:r>
            <a:r>
              <a:rPr lang="en-US" b="1" dirty="0" smtClean="0">
                <a:solidFill>
                  <a:srgbClr val="92D050"/>
                </a:solidFill>
              </a:rPr>
              <a:t>).</a:t>
            </a:r>
          </a:p>
          <a:p>
            <a:endParaRPr lang="en-US" dirty="0" smtClean="0"/>
          </a:p>
          <a:p>
            <a:r>
              <a:rPr lang="en-US" dirty="0" smtClean="0"/>
              <a:t>If there is excess of </a:t>
            </a:r>
            <a:r>
              <a:rPr lang="en-US" dirty="0" smtClean="0">
                <a:solidFill>
                  <a:srgbClr val="FFFF00"/>
                </a:solidFill>
              </a:rPr>
              <a:t>TiO2</a:t>
            </a:r>
            <a:r>
              <a:rPr lang="en-US" dirty="0" smtClean="0"/>
              <a:t> than equal amount of </a:t>
            </a:r>
            <a:r>
              <a:rPr lang="en-US" dirty="0" err="1" smtClean="0">
                <a:solidFill>
                  <a:srgbClr val="FFFF00"/>
                </a:solidFill>
              </a:rPr>
              <a:t>CaO</a:t>
            </a:r>
            <a:r>
              <a:rPr lang="en-US" dirty="0" smtClean="0"/>
              <a:t> is </a:t>
            </a:r>
            <a:r>
              <a:rPr lang="en-US" dirty="0" err="1" smtClean="0"/>
              <a:t>alloted</a:t>
            </a:r>
            <a:r>
              <a:rPr lang="en-US" dirty="0" smtClean="0"/>
              <a:t> to form </a:t>
            </a:r>
            <a:r>
              <a:rPr lang="en-US" b="1" dirty="0" err="1" smtClean="0">
                <a:solidFill>
                  <a:srgbClr val="92D050"/>
                </a:solidFill>
              </a:rPr>
              <a:t>sphene</a:t>
            </a:r>
            <a:r>
              <a:rPr lang="en-US" b="1" dirty="0" smtClean="0">
                <a:solidFill>
                  <a:srgbClr val="92D050"/>
                </a:solidFill>
              </a:rPr>
              <a:t>. </a:t>
            </a:r>
          </a:p>
          <a:p>
            <a:endParaRPr lang="en-US" b="1" dirty="0" smtClean="0">
              <a:solidFill>
                <a:srgbClr val="92D050"/>
              </a:solidFill>
            </a:endParaRPr>
          </a:p>
          <a:p>
            <a:r>
              <a:rPr lang="en-US" dirty="0" smtClean="0"/>
              <a:t>An amount of Al2O3 </a:t>
            </a:r>
            <a:r>
              <a:rPr lang="en-US" dirty="0" smtClean="0">
                <a:solidFill>
                  <a:srgbClr val="00B0F0"/>
                </a:solidFill>
              </a:rPr>
              <a:t>equal to that of K2O with </a:t>
            </a:r>
            <a:r>
              <a:rPr lang="en-US" dirty="0" smtClean="0">
                <a:solidFill>
                  <a:srgbClr val="FFC000"/>
                </a:solidFill>
              </a:rPr>
              <a:t>6 times </a:t>
            </a:r>
            <a:r>
              <a:rPr lang="en-US" b="1" dirty="0" smtClean="0">
                <a:solidFill>
                  <a:srgbClr val="FFC000"/>
                </a:solidFill>
              </a:rPr>
              <a:t>SiO</a:t>
            </a:r>
            <a:r>
              <a:rPr lang="en-US" b="1" baseline="-25000" dirty="0" smtClean="0">
                <a:solidFill>
                  <a:srgbClr val="FFC000"/>
                </a:solidFill>
              </a:rPr>
              <a:t>2</a:t>
            </a:r>
            <a:r>
              <a:rPr lang="en-US" b="1" baseline="-25000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is </a:t>
            </a:r>
            <a:r>
              <a:rPr lang="en-US" dirty="0" err="1" smtClean="0"/>
              <a:t>alloted</a:t>
            </a:r>
            <a:r>
              <a:rPr lang="en-US" dirty="0" smtClean="0"/>
              <a:t> for </a:t>
            </a:r>
            <a:r>
              <a:rPr lang="en-US" b="1" dirty="0" smtClean="0">
                <a:solidFill>
                  <a:srgbClr val="92D050"/>
                </a:solidFill>
              </a:rPr>
              <a:t>orthoclase (or).</a:t>
            </a:r>
          </a:p>
          <a:p>
            <a:endParaRPr lang="en-US" dirty="0" smtClean="0"/>
          </a:p>
          <a:p>
            <a:r>
              <a:rPr lang="en-US" dirty="0" smtClean="0"/>
              <a:t>An amount of Al2O3 </a:t>
            </a:r>
            <a:r>
              <a:rPr lang="en-US" dirty="0" smtClean="0">
                <a:solidFill>
                  <a:srgbClr val="00B0F0"/>
                </a:solidFill>
              </a:rPr>
              <a:t>equal to that of Na2O with </a:t>
            </a:r>
            <a:r>
              <a:rPr lang="en-US" dirty="0" smtClean="0">
                <a:solidFill>
                  <a:srgbClr val="FFC000"/>
                </a:solidFill>
              </a:rPr>
              <a:t>6 times </a:t>
            </a:r>
            <a:r>
              <a:rPr lang="en-US" b="1" dirty="0" smtClean="0">
                <a:solidFill>
                  <a:srgbClr val="FFC000"/>
                </a:solidFill>
              </a:rPr>
              <a:t>SiO</a:t>
            </a:r>
            <a:r>
              <a:rPr lang="en-US" b="1" baseline="-25000" dirty="0" smtClean="0">
                <a:solidFill>
                  <a:srgbClr val="FFC000"/>
                </a:solidFill>
              </a:rPr>
              <a:t>2</a:t>
            </a:r>
            <a:r>
              <a:rPr lang="en-US" b="1" baseline="-25000" dirty="0" smtClean="0"/>
              <a:t> </a:t>
            </a:r>
            <a:r>
              <a:rPr lang="en-US" dirty="0" smtClean="0"/>
              <a:t>is </a:t>
            </a:r>
            <a:r>
              <a:rPr lang="en-US" dirty="0" err="1" smtClean="0"/>
              <a:t>alloted</a:t>
            </a:r>
            <a:r>
              <a:rPr lang="en-US" dirty="0" smtClean="0"/>
              <a:t> for </a:t>
            </a:r>
            <a:r>
              <a:rPr lang="en-US" b="1" dirty="0" err="1" smtClean="0">
                <a:solidFill>
                  <a:srgbClr val="92D050"/>
                </a:solidFill>
              </a:rPr>
              <a:t>albite</a:t>
            </a:r>
            <a:r>
              <a:rPr lang="en-US" b="1" dirty="0" smtClean="0">
                <a:solidFill>
                  <a:srgbClr val="92D050"/>
                </a:solidFill>
              </a:rPr>
              <a:t> (</a:t>
            </a:r>
            <a:r>
              <a:rPr lang="en-US" b="1" dirty="0" err="1" smtClean="0">
                <a:solidFill>
                  <a:srgbClr val="92D050"/>
                </a:solidFill>
              </a:rPr>
              <a:t>ab</a:t>
            </a:r>
            <a:r>
              <a:rPr lang="en-US" b="1" dirty="0" smtClean="0">
                <a:solidFill>
                  <a:srgbClr val="92D050"/>
                </a:solidFill>
              </a:rPr>
              <a:t>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400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If Al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 </a:t>
            </a:r>
            <a:r>
              <a:rPr lang="en-US" dirty="0" smtClean="0"/>
              <a:t>remains after the allotment to orthoclase and </a:t>
            </a:r>
            <a:r>
              <a:rPr lang="en-US" dirty="0" err="1" smtClean="0"/>
              <a:t>albite</a:t>
            </a:r>
            <a:r>
              <a:rPr lang="en-US" dirty="0" smtClean="0"/>
              <a:t> then allot the amount of Al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equal amount of </a:t>
            </a:r>
            <a:r>
              <a:rPr lang="en-US" dirty="0" err="1" smtClean="0">
                <a:solidFill>
                  <a:srgbClr val="00B0F0"/>
                </a:solidFill>
              </a:rPr>
              <a:t>CaO</a:t>
            </a:r>
            <a:r>
              <a:rPr lang="en-US" dirty="0" smtClean="0">
                <a:solidFill>
                  <a:srgbClr val="00B0F0"/>
                </a:solidFill>
              </a:rPr>
              <a:t> and </a:t>
            </a:r>
            <a:r>
              <a:rPr lang="en-US" dirty="0" smtClean="0">
                <a:solidFill>
                  <a:srgbClr val="FFC000"/>
                </a:solidFill>
              </a:rPr>
              <a:t>2 times </a:t>
            </a:r>
            <a:r>
              <a:rPr lang="en-US" b="1" dirty="0" smtClean="0">
                <a:solidFill>
                  <a:srgbClr val="FFC000"/>
                </a:solidFill>
              </a:rPr>
              <a:t>SiO</a:t>
            </a:r>
            <a:r>
              <a:rPr lang="en-US" b="1" baseline="-25000" dirty="0" smtClean="0">
                <a:solidFill>
                  <a:srgbClr val="FFC000"/>
                </a:solidFill>
              </a:rPr>
              <a:t>2</a:t>
            </a:r>
            <a:endParaRPr lang="en-US" b="1" dirty="0" smtClean="0">
              <a:solidFill>
                <a:srgbClr val="FFC000"/>
              </a:solidFill>
            </a:endParaRPr>
          </a:p>
          <a:p>
            <a:pPr algn="just">
              <a:buNone/>
            </a:pPr>
            <a:r>
              <a:rPr lang="en-US" dirty="0" smtClean="0">
                <a:solidFill>
                  <a:srgbClr val="00B0F0"/>
                </a:solidFill>
              </a:rPr>
              <a:t>   to form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92D050"/>
                </a:solidFill>
              </a:rPr>
              <a:t>anorthite</a:t>
            </a:r>
            <a:r>
              <a:rPr lang="en-US" b="1" dirty="0" smtClean="0">
                <a:solidFill>
                  <a:srgbClr val="92D050"/>
                </a:solidFill>
              </a:rPr>
              <a:t> (an).</a:t>
            </a:r>
          </a:p>
          <a:p>
            <a:pPr algn="just"/>
            <a:endParaRPr lang="en-US" b="1" dirty="0" smtClean="0">
              <a:solidFill>
                <a:srgbClr val="92D050"/>
              </a:solidFill>
            </a:endParaRPr>
          </a:p>
          <a:p>
            <a:pPr algn="just"/>
            <a:r>
              <a:rPr lang="en-US" dirty="0" smtClean="0">
                <a:solidFill>
                  <a:srgbClr val="FFC000"/>
                </a:solidFill>
              </a:rPr>
              <a:t>If there is </a:t>
            </a:r>
            <a:r>
              <a:rPr lang="en-US" dirty="0" smtClean="0">
                <a:solidFill>
                  <a:srgbClr val="92D050"/>
                </a:solidFill>
              </a:rPr>
              <a:t>insufficient </a:t>
            </a:r>
            <a:r>
              <a:rPr lang="en-US" dirty="0" smtClean="0"/>
              <a:t>Al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 </a:t>
            </a:r>
            <a:r>
              <a:rPr lang="en-US" dirty="0" smtClean="0">
                <a:solidFill>
                  <a:srgbClr val="FFC000"/>
                </a:solidFill>
              </a:rPr>
              <a:t>then the equal amount of </a:t>
            </a:r>
            <a:r>
              <a:rPr lang="en-US" dirty="0" smtClean="0"/>
              <a:t>Al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 </a:t>
            </a:r>
            <a:r>
              <a:rPr lang="en-US" dirty="0" smtClean="0">
                <a:solidFill>
                  <a:srgbClr val="FFC000"/>
                </a:solidFill>
              </a:rPr>
              <a:t>and Na2O will be taken for </a:t>
            </a:r>
            <a:r>
              <a:rPr lang="en-US" dirty="0" err="1" smtClean="0">
                <a:solidFill>
                  <a:srgbClr val="FFC000"/>
                </a:solidFill>
              </a:rPr>
              <a:t>albite</a:t>
            </a:r>
            <a:r>
              <a:rPr lang="en-US" dirty="0" smtClean="0">
                <a:solidFill>
                  <a:srgbClr val="FFC000"/>
                </a:solidFill>
              </a:rPr>
              <a:t> and remaining Na2O is reserved for </a:t>
            </a:r>
            <a:r>
              <a:rPr lang="en-US" b="1" dirty="0" err="1" smtClean="0">
                <a:solidFill>
                  <a:srgbClr val="92D050"/>
                </a:solidFill>
              </a:rPr>
              <a:t>acmite</a:t>
            </a:r>
            <a:r>
              <a:rPr lang="en-US" b="1" dirty="0" smtClean="0">
                <a:solidFill>
                  <a:srgbClr val="92D050"/>
                </a:solidFill>
              </a:rPr>
              <a:t> (ac). </a:t>
            </a:r>
            <a:r>
              <a:rPr lang="en-US" dirty="0" smtClean="0">
                <a:solidFill>
                  <a:srgbClr val="FFC000"/>
                </a:solidFill>
              </a:rPr>
              <a:t>In this case </a:t>
            </a:r>
            <a:r>
              <a:rPr lang="en-US" dirty="0" err="1" smtClean="0">
                <a:solidFill>
                  <a:srgbClr val="FFC000"/>
                </a:solidFill>
              </a:rPr>
              <a:t>anorthite</a:t>
            </a:r>
            <a:r>
              <a:rPr lang="en-US" dirty="0" smtClean="0">
                <a:solidFill>
                  <a:srgbClr val="FFC000"/>
                </a:solidFill>
              </a:rPr>
              <a:t> will not form.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If still excess Al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 </a:t>
            </a:r>
            <a:r>
              <a:rPr lang="en-US" dirty="0" smtClean="0"/>
              <a:t>remains, it will be allotted to </a:t>
            </a:r>
            <a:r>
              <a:rPr lang="en-US" b="1" dirty="0" smtClean="0">
                <a:solidFill>
                  <a:srgbClr val="92D050"/>
                </a:solidFill>
              </a:rPr>
              <a:t>corundum (c)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400800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rgbClr val="FFC000"/>
                </a:solidFill>
              </a:rPr>
              <a:t>If there is excess of </a:t>
            </a:r>
            <a:r>
              <a:rPr lang="en-US" dirty="0" err="1" smtClean="0">
                <a:solidFill>
                  <a:srgbClr val="FFC000"/>
                </a:solidFill>
              </a:rPr>
              <a:t>CaO</a:t>
            </a:r>
            <a:r>
              <a:rPr lang="en-US" dirty="0" smtClean="0">
                <a:solidFill>
                  <a:srgbClr val="FFC000"/>
                </a:solidFill>
              </a:rPr>
              <a:t> over Al</a:t>
            </a:r>
            <a:r>
              <a:rPr lang="en-US" baseline="-25000" dirty="0" smtClean="0">
                <a:solidFill>
                  <a:srgbClr val="FFC000"/>
                </a:solidFill>
              </a:rPr>
              <a:t>2</a:t>
            </a:r>
            <a:r>
              <a:rPr lang="en-US" dirty="0" smtClean="0">
                <a:solidFill>
                  <a:srgbClr val="FFC000"/>
                </a:solidFill>
              </a:rPr>
              <a:t>O</a:t>
            </a:r>
            <a:r>
              <a:rPr lang="en-US" baseline="-25000" dirty="0" smtClean="0">
                <a:solidFill>
                  <a:srgbClr val="FFC000"/>
                </a:solidFill>
              </a:rPr>
              <a:t>3 </a:t>
            </a:r>
            <a:r>
              <a:rPr lang="en-US" dirty="0" smtClean="0">
                <a:solidFill>
                  <a:srgbClr val="FFC000"/>
                </a:solidFill>
              </a:rPr>
              <a:t> then the remaining </a:t>
            </a:r>
            <a:r>
              <a:rPr lang="en-US" dirty="0" err="1" smtClean="0">
                <a:solidFill>
                  <a:srgbClr val="FFC000"/>
                </a:solidFill>
              </a:rPr>
              <a:t>CaO</a:t>
            </a:r>
            <a:r>
              <a:rPr lang="en-US" dirty="0" smtClean="0">
                <a:solidFill>
                  <a:srgbClr val="FFC000"/>
                </a:solidFill>
              </a:rPr>
              <a:t> is reserved for diopside and </a:t>
            </a:r>
            <a:r>
              <a:rPr lang="en-US" dirty="0" err="1" smtClean="0">
                <a:solidFill>
                  <a:srgbClr val="FFC000"/>
                </a:solidFill>
              </a:rPr>
              <a:t>wollastonite</a:t>
            </a:r>
            <a:r>
              <a:rPr lang="en-US" dirty="0" smtClean="0">
                <a:solidFill>
                  <a:srgbClr val="FFC000"/>
                </a:solidFill>
              </a:rPr>
              <a:t> (corundum will not form in such case).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Form </a:t>
            </a:r>
            <a:r>
              <a:rPr lang="en-US" b="1" dirty="0" err="1" smtClean="0">
                <a:solidFill>
                  <a:srgbClr val="92D050"/>
                </a:solidFill>
              </a:rPr>
              <a:t>acmite</a:t>
            </a:r>
            <a:r>
              <a:rPr lang="en-US" dirty="0" smtClean="0"/>
              <a:t> (if excess Na2O is present) by using equal amount of </a:t>
            </a:r>
            <a:r>
              <a:rPr lang="en-US" dirty="0" smtClean="0">
                <a:solidFill>
                  <a:srgbClr val="FFFF00"/>
                </a:solidFill>
              </a:rPr>
              <a:t>Fe</a:t>
            </a:r>
            <a:r>
              <a:rPr lang="en-US" baseline="-25000" dirty="0" smtClean="0">
                <a:solidFill>
                  <a:srgbClr val="FFFF00"/>
                </a:solidFill>
              </a:rPr>
              <a:t>2</a:t>
            </a:r>
            <a:r>
              <a:rPr lang="en-US" dirty="0" smtClean="0">
                <a:solidFill>
                  <a:srgbClr val="FFFF00"/>
                </a:solidFill>
              </a:rPr>
              <a:t>O</a:t>
            </a:r>
            <a:r>
              <a:rPr lang="en-US" baseline="-25000" dirty="0" smtClean="0">
                <a:solidFill>
                  <a:srgbClr val="FFFF00"/>
                </a:solidFill>
              </a:rPr>
              <a:t>3</a:t>
            </a:r>
            <a:r>
              <a:rPr lang="en-US" baseline="-25000" dirty="0" smtClean="0"/>
              <a:t>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C000"/>
                </a:solidFill>
              </a:rPr>
              <a:t>4 times of </a:t>
            </a:r>
            <a:r>
              <a:rPr lang="en-US" b="1" dirty="0" smtClean="0">
                <a:solidFill>
                  <a:srgbClr val="FFC000"/>
                </a:solidFill>
              </a:rPr>
              <a:t>SiO</a:t>
            </a:r>
            <a:r>
              <a:rPr lang="en-US" b="1" baseline="-25000" dirty="0" smtClean="0">
                <a:solidFill>
                  <a:srgbClr val="FFC000"/>
                </a:solidFill>
              </a:rPr>
              <a:t>2</a:t>
            </a:r>
            <a:r>
              <a:rPr lang="en-US" b="1" baseline="-25000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Remaining </a:t>
            </a:r>
            <a:r>
              <a:rPr lang="en-US" dirty="0" smtClean="0">
                <a:solidFill>
                  <a:srgbClr val="FFFF00"/>
                </a:solidFill>
              </a:rPr>
              <a:t>Fe</a:t>
            </a:r>
            <a:r>
              <a:rPr lang="en-US" baseline="-25000" dirty="0" smtClean="0">
                <a:solidFill>
                  <a:srgbClr val="FFFF00"/>
                </a:solidFill>
              </a:rPr>
              <a:t>2</a:t>
            </a:r>
            <a:r>
              <a:rPr lang="en-US" dirty="0" smtClean="0">
                <a:solidFill>
                  <a:srgbClr val="FFFF00"/>
                </a:solidFill>
              </a:rPr>
              <a:t>O</a:t>
            </a:r>
            <a:r>
              <a:rPr lang="en-US" baseline="-25000" dirty="0" smtClean="0">
                <a:solidFill>
                  <a:srgbClr val="FFFF00"/>
                </a:solidFill>
              </a:rPr>
              <a:t>3</a:t>
            </a:r>
            <a:r>
              <a:rPr lang="en-US" baseline="-25000" dirty="0" smtClean="0"/>
              <a:t> </a:t>
            </a:r>
            <a:r>
              <a:rPr lang="en-US" dirty="0" smtClean="0"/>
              <a:t>(after </a:t>
            </a:r>
            <a:r>
              <a:rPr lang="en-US" dirty="0" err="1" smtClean="0"/>
              <a:t>acmite</a:t>
            </a:r>
            <a:r>
              <a:rPr lang="en-US" dirty="0" smtClean="0"/>
              <a:t>) be allotted with equal amount of </a:t>
            </a:r>
            <a:r>
              <a:rPr lang="en-US" dirty="0" err="1" smtClean="0">
                <a:solidFill>
                  <a:srgbClr val="FFFF00"/>
                </a:solidFill>
              </a:rPr>
              <a:t>FeO</a:t>
            </a:r>
            <a:r>
              <a:rPr lang="en-US" dirty="0" smtClean="0"/>
              <a:t> to </a:t>
            </a:r>
            <a:r>
              <a:rPr lang="en-US" b="1" dirty="0" smtClean="0">
                <a:solidFill>
                  <a:srgbClr val="92D050"/>
                </a:solidFill>
              </a:rPr>
              <a:t>magnetite (</a:t>
            </a:r>
            <a:r>
              <a:rPr lang="en-US" b="1" dirty="0" err="1" smtClean="0">
                <a:solidFill>
                  <a:srgbClr val="92D050"/>
                </a:solidFill>
              </a:rPr>
              <a:t>mt</a:t>
            </a:r>
            <a:r>
              <a:rPr lang="en-US" b="1" dirty="0" smtClean="0">
                <a:solidFill>
                  <a:srgbClr val="92D050"/>
                </a:solidFill>
              </a:rPr>
              <a:t>).</a:t>
            </a:r>
            <a:endParaRPr lang="en-US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400800"/>
          </a:xfrm>
        </p:spPr>
        <p:txBody>
          <a:bodyPr/>
          <a:lstStyle/>
          <a:p>
            <a:pPr algn="just"/>
            <a:r>
              <a:rPr lang="en-US" dirty="0" smtClean="0"/>
              <a:t>If excess </a:t>
            </a:r>
            <a:r>
              <a:rPr lang="en-US" dirty="0" smtClean="0">
                <a:solidFill>
                  <a:srgbClr val="FFFF00"/>
                </a:solidFill>
              </a:rPr>
              <a:t>Fe2O3</a:t>
            </a:r>
            <a:r>
              <a:rPr lang="en-US" dirty="0" smtClean="0"/>
              <a:t> present, allot to </a:t>
            </a:r>
            <a:r>
              <a:rPr lang="en-US" b="1" dirty="0" err="1" smtClean="0">
                <a:solidFill>
                  <a:srgbClr val="92D050"/>
                </a:solidFill>
              </a:rPr>
              <a:t>haematite</a:t>
            </a:r>
            <a:r>
              <a:rPr lang="en-US" b="1" dirty="0" smtClean="0">
                <a:solidFill>
                  <a:srgbClr val="92D050"/>
                </a:solidFill>
              </a:rPr>
              <a:t> (</a:t>
            </a:r>
            <a:r>
              <a:rPr lang="en-US" b="1" dirty="0" err="1" smtClean="0">
                <a:solidFill>
                  <a:srgbClr val="92D050"/>
                </a:solidFill>
              </a:rPr>
              <a:t>hm</a:t>
            </a:r>
            <a:r>
              <a:rPr lang="en-US" b="1" dirty="0" smtClean="0">
                <a:solidFill>
                  <a:srgbClr val="92D050"/>
                </a:solidFill>
              </a:rPr>
              <a:t>).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Form </a:t>
            </a:r>
            <a:r>
              <a:rPr lang="en-US" b="1" dirty="0" smtClean="0">
                <a:solidFill>
                  <a:srgbClr val="92D050"/>
                </a:solidFill>
              </a:rPr>
              <a:t>diopside (</a:t>
            </a:r>
            <a:r>
              <a:rPr lang="en-US" b="1" dirty="0" err="1" smtClean="0">
                <a:solidFill>
                  <a:srgbClr val="92D050"/>
                </a:solidFill>
              </a:rPr>
              <a:t>di</a:t>
            </a:r>
            <a:r>
              <a:rPr lang="en-US" b="1" dirty="0" smtClean="0">
                <a:solidFill>
                  <a:srgbClr val="92D050"/>
                </a:solidFill>
              </a:rPr>
              <a:t>) </a:t>
            </a:r>
            <a:r>
              <a:rPr lang="en-US" dirty="0" smtClean="0"/>
              <a:t>by allotting remaining </a:t>
            </a:r>
            <a:r>
              <a:rPr lang="en-US" dirty="0" err="1" smtClean="0"/>
              <a:t>CaO</a:t>
            </a:r>
            <a:r>
              <a:rPr lang="en-US" dirty="0" smtClean="0"/>
              <a:t> with proportionate amount of </a:t>
            </a:r>
            <a:r>
              <a:rPr lang="en-US" dirty="0" err="1" smtClean="0"/>
              <a:t>MgO</a:t>
            </a:r>
            <a:r>
              <a:rPr lang="en-US" dirty="0" smtClean="0"/>
              <a:t> and </a:t>
            </a:r>
            <a:r>
              <a:rPr lang="en-US" dirty="0" err="1" smtClean="0"/>
              <a:t>FeO</a:t>
            </a:r>
            <a:r>
              <a:rPr lang="en-US" dirty="0" smtClean="0"/>
              <a:t> (if available) and SiO2.</a:t>
            </a:r>
          </a:p>
          <a:p>
            <a:pPr marL="550926" indent="-514350" algn="just">
              <a:buNone/>
            </a:pPr>
            <a:r>
              <a:rPr lang="en-US" dirty="0" smtClean="0"/>
              <a:t>	</a:t>
            </a:r>
          </a:p>
          <a:p>
            <a:pPr marL="550926" indent="-51435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CaO</a:t>
            </a:r>
            <a:r>
              <a:rPr lang="en-US" dirty="0" smtClean="0"/>
              <a:t> (full amount), </a:t>
            </a:r>
            <a:r>
              <a:rPr lang="en-US" dirty="0" err="1" smtClean="0"/>
              <a:t>MgO</a:t>
            </a:r>
            <a:r>
              <a:rPr lang="en-US" dirty="0" smtClean="0"/>
              <a:t> &amp; </a:t>
            </a:r>
            <a:r>
              <a:rPr lang="en-US" dirty="0" err="1" smtClean="0"/>
              <a:t>FeO</a:t>
            </a:r>
            <a:r>
              <a:rPr lang="en-US" dirty="0" smtClean="0"/>
              <a:t> in proportionate</a:t>
            </a:r>
          </a:p>
          <a:p>
            <a:pPr marL="550926" indent="-514350" algn="just"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FF00"/>
                </a:solidFill>
              </a:rPr>
              <a:t>MgO</a:t>
            </a:r>
            <a:r>
              <a:rPr lang="en-US" dirty="0" smtClean="0">
                <a:solidFill>
                  <a:srgbClr val="FFFF00"/>
                </a:solidFill>
              </a:rPr>
              <a:t> = </a:t>
            </a:r>
            <a:r>
              <a:rPr lang="en-US" dirty="0" err="1" smtClean="0">
                <a:solidFill>
                  <a:srgbClr val="FFFF00"/>
                </a:solidFill>
              </a:rPr>
              <a:t>MgO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MgO+FeO</a:t>
            </a:r>
            <a:r>
              <a:rPr lang="en-US" dirty="0" smtClean="0">
                <a:solidFill>
                  <a:srgbClr val="FFFF00"/>
                </a:solidFill>
              </a:rPr>
              <a:t> X </a:t>
            </a:r>
            <a:r>
              <a:rPr lang="en-US" dirty="0" err="1" smtClean="0">
                <a:solidFill>
                  <a:srgbClr val="FFFF00"/>
                </a:solidFill>
              </a:rPr>
              <a:t>CaO</a:t>
            </a:r>
            <a:endParaRPr lang="en-US" dirty="0" smtClean="0">
              <a:solidFill>
                <a:srgbClr val="FFFF00"/>
              </a:solidFill>
            </a:endParaRPr>
          </a:p>
          <a:p>
            <a:pPr marL="550926" indent="-514350" algn="just">
              <a:buNone/>
            </a:pPr>
            <a:r>
              <a:rPr lang="en-US" dirty="0" smtClean="0">
                <a:solidFill>
                  <a:srgbClr val="FFFF00"/>
                </a:solidFill>
              </a:rPr>
              <a:t>	</a:t>
            </a:r>
            <a:r>
              <a:rPr lang="en-US" dirty="0" err="1" smtClean="0">
                <a:solidFill>
                  <a:srgbClr val="FFFF00"/>
                </a:solidFill>
              </a:rPr>
              <a:t>FeO</a:t>
            </a:r>
            <a:r>
              <a:rPr lang="en-US" dirty="0" smtClean="0">
                <a:solidFill>
                  <a:srgbClr val="FFFF00"/>
                </a:solidFill>
              </a:rPr>
              <a:t> = </a:t>
            </a:r>
            <a:r>
              <a:rPr lang="en-US" dirty="0" err="1" smtClean="0">
                <a:solidFill>
                  <a:srgbClr val="FFFF00"/>
                </a:solidFill>
              </a:rPr>
              <a:t>FeO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MgO+FeO</a:t>
            </a:r>
            <a:r>
              <a:rPr lang="en-US" dirty="0" smtClean="0">
                <a:solidFill>
                  <a:srgbClr val="FFFF00"/>
                </a:solidFill>
              </a:rPr>
              <a:t> X </a:t>
            </a:r>
            <a:r>
              <a:rPr lang="en-US" dirty="0" err="1" smtClean="0">
                <a:solidFill>
                  <a:srgbClr val="FFFF00"/>
                </a:solidFill>
              </a:rPr>
              <a:t>CaO</a:t>
            </a:r>
            <a:endParaRPr lang="en-US" dirty="0" smtClean="0">
              <a:solidFill>
                <a:srgbClr val="FFFF00"/>
              </a:solidFill>
            </a:endParaRPr>
          </a:p>
          <a:p>
            <a:pPr marL="550926" indent="-514350" algn="just">
              <a:buNone/>
            </a:pPr>
            <a:r>
              <a:rPr lang="en-US" dirty="0" smtClean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C000"/>
                </a:solidFill>
              </a:rPr>
              <a:t>The </a:t>
            </a:r>
            <a:r>
              <a:rPr lang="en-US" dirty="0" err="1" smtClean="0">
                <a:solidFill>
                  <a:srgbClr val="FFC000"/>
                </a:solidFill>
              </a:rPr>
              <a:t>reamining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MgO</a:t>
            </a:r>
            <a:r>
              <a:rPr lang="en-US" dirty="0" smtClean="0">
                <a:solidFill>
                  <a:srgbClr val="FFC000"/>
                </a:solidFill>
              </a:rPr>
              <a:t> &amp; </a:t>
            </a:r>
            <a:r>
              <a:rPr lang="en-US" dirty="0" err="1" smtClean="0">
                <a:solidFill>
                  <a:srgbClr val="FFC000"/>
                </a:solidFill>
              </a:rPr>
              <a:t>FeO</a:t>
            </a:r>
            <a:r>
              <a:rPr lang="en-US" dirty="0" smtClean="0">
                <a:solidFill>
                  <a:srgbClr val="FFC000"/>
                </a:solidFill>
              </a:rPr>
              <a:t> will be used for </a:t>
            </a:r>
            <a:r>
              <a:rPr lang="en-US" dirty="0" err="1" smtClean="0">
                <a:solidFill>
                  <a:srgbClr val="FFC000"/>
                </a:solidFill>
              </a:rPr>
              <a:t>hypersthene</a:t>
            </a:r>
            <a:r>
              <a:rPr lang="en-US" dirty="0" smtClean="0">
                <a:solidFill>
                  <a:srgbClr val="FFC000"/>
                </a:solidFill>
              </a:rPr>
              <a:t>. 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If there is excess of </a:t>
            </a:r>
            <a:r>
              <a:rPr lang="en-US" dirty="0" err="1" smtClean="0">
                <a:solidFill>
                  <a:srgbClr val="FFFF00"/>
                </a:solidFill>
              </a:rPr>
              <a:t>MgO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rgbClr val="FFFF00"/>
                </a:solidFill>
              </a:rPr>
              <a:t>FeO</a:t>
            </a:r>
            <a:r>
              <a:rPr lang="en-US" dirty="0" smtClean="0"/>
              <a:t> remain after the allotment in diopside then allot it to </a:t>
            </a:r>
            <a:r>
              <a:rPr lang="en-US" b="1" dirty="0" err="1" smtClean="0">
                <a:solidFill>
                  <a:srgbClr val="92D050"/>
                </a:solidFill>
              </a:rPr>
              <a:t>hypersthene</a:t>
            </a:r>
            <a:r>
              <a:rPr lang="en-US" b="1" dirty="0" smtClean="0">
                <a:solidFill>
                  <a:srgbClr val="92D050"/>
                </a:solidFill>
              </a:rPr>
              <a:t> (</a:t>
            </a:r>
            <a:r>
              <a:rPr lang="en-US" b="1" dirty="0" err="1" smtClean="0">
                <a:solidFill>
                  <a:srgbClr val="92D050"/>
                </a:solidFill>
              </a:rPr>
              <a:t>hy</a:t>
            </a:r>
            <a:r>
              <a:rPr lang="en-US" b="1" dirty="0" smtClean="0">
                <a:solidFill>
                  <a:srgbClr val="92D050"/>
                </a:solidFill>
              </a:rPr>
              <a:t>).</a:t>
            </a:r>
          </a:p>
          <a:p>
            <a:pPr algn="just"/>
            <a:endParaRPr lang="en-US" b="1" dirty="0" smtClean="0">
              <a:solidFill>
                <a:srgbClr val="92D050"/>
              </a:solidFill>
            </a:endParaRPr>
          </a:p>
          <a:p>
            <a:pPr algn="just"/>
            <a:r>
              <a:rPr lang="en-US" b="1" dirty="0" smtClean="0">
                <a:solidFill>
                  <a:srgbClr val="FFC000"/>
                </a:solidFill>
              </a:rPr>
              <a:t>If the </a:t>
            </a:r>
            <a:r>
              <a:rPr lang="en-US" b="1" dirty="0" err="1" smtClean="0">
                <a:solidFill>
                  <a:srgbClr val="FFC000"/>
                </a:solidFill>
              </a:rPr>
              <a:t>CaO</a:t>
            </a:r>
            <a:r>
              <a:rPr lang="en-US" b="1" dirty="0" smtClean="0">
                <a:solidFill>
                  <a:srgbClr val="FFC000"/>
                </a:solidFill>
              </a:rPr>
              <a:t> ends after allotment to </a:t>
            </a:r>
            <a:r>
              <a:rPr lang="en-US" b="1" dirty="0" err="1" smtClean="0">
                <a:solidFill>
                  <a:srgbClr val="FFC000"/>
                </a:solidFill>
              </a:rPr>
              <a:t>anorthite</a:t>
            </a:r>
            <a:r>
              <a:rPr lang="en-US" b="1" dirty="0" smtClean="0">
                <a:solidFill>
                  <a:srgbClr val="FFC000"/>
                </a:solidFill>
              </a:rPr>
              <a:t> then the diopside will not form and remaining </a:t>
            </a:r>
            <a:r>
              <a:rPr lang="en-US" b="1" dirty="0" err="1" smtClean="0">
                <a:solidFill>
                  <a:srgbClr val="FFC000"/>
                </a:solidFill>
              </a:rPr>
              <a:t>MgO</a:t>
            </a:r>
            <a:r>
              <a:rPr lang="en-US" b="1" dirty="0" smtClean="0">
                <a:solidFill>
                  <a:srgbClr val="FFC000"/>
                </a:solidFill>
              </a:rPr>
              <a:t> and </a:t>
            </a:r>
            <a:r>
              <a:rPr lang="en-US" b="1" dirty="0" err="1" smtClean="0">
                <a:solidFill>
                  <a:srgbClr val="FFC000"/>
                </a:solidFill>
              </a:rPr>
              <a:t>FeO</a:t>
            </a:r>
            <a:r>
              <a:rPr lang="en-US" b="1" dirty="0" smtClean="0">
                <a:solidFill>
                  <a:srgbClr val="FFC000"/>
                </a:solidFill>
              </a:rPr>
              <a:t> will be allotted to </a:t>
            </a:r>
            <a:r>
              <a:rPr lang="en-US" b="1" dirty="0" err="1" smtClean="0">
                <a:solidFill>
                  <a:srgbClr val="FFC000"/>
                </a:solidFill>
              </a:rPr>
              <a:t>hypersthene</a:t>
            </a:r>
            <a:r>
              <a:rPr lang="en-US" b="1" dirty="0" smtClean="0">
                <a:solidFill>
                  <a:srgbClr val="FFC000"/>
                </a:solidFill>
              </a:rPr>
              <a:t>.</a:t>
            </a:r>
            <a:r>
              <a:rPr lang="en-US" b="1" dirty="0" smtClean="0">
                <a:solidFill>
                  <a:srgbClr val="92D050"/>
                </a:solidFill>
              </a:rPr>
              <a:t> 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It </a:t>
            </a:r>
            <a:r>
              <a:rPr lang="en-US" b="1" dirty="0" smtClean="0">
                <a:solidFill>
                  <a:srgbClr val="FFC000"/>
                </a:solidFill>
              </a:rPr>
              <a:t>SiO</a:t>
            </a:r>
            <a:r>
              <a:rPr lang="en-US" b="1" baseline="-25000" dirty="0" smtClean="0">
                <a:solidFill>
                  <a:srgbClr val="FFC000"/>
                </a:solidFill>
              </a:rPr>
              <a:t>2</a:t>
            </a:r>
            <a:r>
              <a:rPr lang="en-US" b="1" baseline="-25000" dirty="0" smtClean="0"/>
              <a:t> </a:t>
            </a:r>
            <a:r>
              <a:rPr lang="en-US" dirty="0" smtClean="0"/>
              <a:t>still available then form the </a:t>
            </a:r>
            <a:r>
              <a:rPr lang="en-US" b="1" dirty="0" smtClean="0">
                <a:solidFill>
                  <a:srgbClr val="92D050"/>
                </a:solidFill>
              </a:rPr>
              <a:t>quartz (q)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b="1" dirty="0" smtClean="0"/>
              <a:t>SiO</a:t>
            </a:r>
            <a:r>
              <a:rPr lang="en-US" b="1" baseline="-25000" dirty="0" smtClean="0"/>
              <a:t>2 </a:t>
            </a:r>
            <a:r>
              <a:rPr lang="en-US" dirty="0" smtClean="0"/>
              <a:t>become deficient then: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FFFF00"/>
                </a:solidFill>
              </a:rPr>
              <a:t>Calculate the deficient amount of silica (D)</a:t>
            </a:r>
          </a:p>
          <a:p>
            <a:pPr>
              <a:buNone/>
            </a:pPr>
            <a:r>
              <a:rPr lang="en-US" dirty="0" smtClean="0"/>
              <a:t>		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FFC000"/>
                </a:solidFill>
              </a:rPr>
              <a:t>If D is less than half of remaining </a:t>
            </a:r>
            <a:r>
              <a:rPr lang="en-US" dirty="0" err="1" smtClean="0">
                <a:solidFill>
                  <a:srgbClr val="FFC000"/>
                </a:solidFill>
              </a:rPr>
              <a:t>MgO+FeO</a:t>
            </a:r>
            <a:r>
              <a:rPr lang="en-US" dirty="0" smtClean="0">
                <a:solidFill>
                  <a:srgbClr val="FFC000"/>
                </a:solidFill>
              </a:rPr>
              <a:t> 	then olivine (equal amount of D) is form and 	rest is allotted to </a:t>
            </a:r>
            <a:r>
              <a:rPr lang="en-US" dirty="0" err="1" smtClean="0">
                <a:solidFill>
                  <a:srgbClr val="FFC000"/>
                </a:solidFill>
              </a:rPr>
              <a:t>hypersthene</a:t>
            </a:r>
            <a:r>
              <a:rPr lang="en-US" dirty="0" smtClean="0">
                <a:solidFill>
                  <a:srgbClr val="FFC000"/>
                </a:solidFill>
              </a:rPr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8686800" cy="1752600"/>
          </a:xfrm>
        </p:spPr>
        <p:txBody>
          <a:bodyPr/>
          <a:lstStyle/>
          <a:p>
            <a:pPr algn="just"/>
            <a:r>
              <a:rPr lang="en-US" b="1" dirty="0" smtClean="0">
                <a:solidFill>
                  <a:srgbClr val="FFC000"/>
                </a:solidFill>
              </a:rPr>
              <a:t>Use right side of allotted values and finally calculate the norms by multiplying by the molecular weight of each normative mineral.</a:t>
            </a:r>
            <a:endParaRPr lang="en-US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647</Words>
  <Application>Microsoft Office PowerPoint</Application>
  <PresentationFormat>On-screen Show (4:3)</PresentationFormat>
  <Paragraphs>211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CIPW  Norms Calculation</vt:lpstr>
      <vt:lpstr>What is CIPW Norms</vt:lpstr>
      <vt:lpstr>Steps for Norm Calculation</vt:lpstr>
      <vt:lpstr>Slide 4</vt:lpstr>
      <vt:lpstr>Slide 5</vt:lpstr>
      <vt:lpstr>Slide 6</vt:lpstr>
      <vt:lpstr>Slide 7</vt:lpstr>
      <vt:lpstr>Slide 8</vt:lpstr>
      <vt:lpstr>Slide 9</vt:lpstr>
      <vt:lpstr>Exercises</vt:lpstr>
      <vt:lpstr>Answers</vt:lpstr>
      <vt:lpstr>Exercise – Harker Variation Diagram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CIPW  Norms Calculation</dc:title>
  <dc:creator/>
  <cp:lastModifiedBy>geology2</cp:lastModifiedBy>
  <cp:revision>45</cp:revision>
  <dcterms:created xsi:type="dcterms:W3CDTF">2006-08-16T00:00:00Z</dcterms:created>
  <dcterms:modified xsi:type="dcterms:W3CDTF">2021-04-25T15:32:24Z</dcterms:modified>
</cp:coreProperties>
</file>