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3"/>
  </p:notesMasterIdLst>
  <p:sldIdLst>
    <p:sldId id="284" r:id="rId2"/>
    <p:sldId id="301" r:id="rId3"/>
    <p:sldId id="302" r:id="rId4"/>
    <p:sldId id="299" r:id="rId5"/>
    <p:sldId id="303" r:id="rId6"/>
    <p:sldId id="285" r:id="rId7"/>
    <p:sldId id="297" r:id="rId8"/>
    <p:sldId id="286" r:id="rId9"/>
    <p:sldId id="287" r:id="rId10"/>
    <p:sldId id="307" r:id="rId11"/>
    <p:sldId id="288" r:id="rId12"/>
    <p:sldId id="306" r:id="rId13"/>
    <p:sldId id="305" r:id="rId14"/>
    <p:sldId id="291" r:id="rId15"/>
    <p:sldId id="289" r:id="rId16"/>
    <p:sldId id="295" r:id="rId17"/>
    <p:sldId id="290" r:id="rId18"/>
    <p:sldId id="293" r:id="rId19"/>
    <p:sldId id="294" r:id="rId20"/>
    <p:sldId id="296" r:id="rId21"/>
    <p:sldId id="29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33CC"/>
    <a:srgbClr val="996633"/>
    <a:srgbClr val="00FFCC"/>
    <a:srgbClr val="00CC99"/>
    <a:srgbClr val="CCECFF"/>
    <a:srgbClr val="EAEAEA"/>
    <a:srgbClr val="00CC66"/>
    <a:srgbClr val="FFCC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72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3D690-B1A3-444C-BCA3-8B622AFC170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F3BE3-7090-4A57-AC5F-D20205D86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964C-21E5-477F-990D-404A2F8B4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6DFA-40DA-41CE-9497-C5A539C32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F9D2-71BA-4819-9F9C-80ADBE475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8F8B-0E83-429A-B0CF-54A63B0E6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66E8-EEB8-47DB-94D4-646DC1B7C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A8C8-8451-42DB-B5A9-7BE6E2259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690D-1DC7-4E94-9199-A1A6B6012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DDD6-C1FC-4C8E-91FE-DBD00065F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8C8F-94B5-4ADB-91E1-AE605DB0F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FF69-58B4-49A3-A0D3-3C937DDF5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AB4130-6AA4-406B-B897-3A65AAD8F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5CEF32-DF91-46BF-8518-914091C441F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975104"/>
          </a:xfrm>
        </p:spPr>
        <p:txBody>
          <a:bodyPr>
            <a:normAutofit/>
          </a:bodyPr>
          <a:lstStyle/>
          <a:p>
            <a:r>
              <a:rPr lang="en-US" dirty="0" smtClean="0"/>
              <a:t>IGNEOUS ROCKS </a:t>
            </a:r>
            <a:br>
              <a:rPr lang="en-US" dirty="0" smtClean="0"/>
            </a:br>
            <a:r>
              <a:rPr lang="en-US" sz="4000" dirty="0" smtClean="0"/>
              <a:t>Classification and Nomenclature</a:t>
            </a:r>
            <a:endParaRPr lang="en-US" sz="4000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352800"/>
            <a:ext cx="7854696" cy="17526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00FFCC"/>
                </a:solidFill>
              </a:rPr>
              <a:t>Rajnikant</a:t>
            </a:r>
            <a:r>
              <a:rPr lang="en-US" sz="2400" dirty="0" smtClean="0">
                <a:solidFill>
                  <a:srgbClr val="00FFCC"/>
                </a:solidFill>
              </a:rPr>
              <a:t> </a:t>
            </a:r>
            <a:r>
              <a:rPr lang="en-US" sz="2400" dirty="0" err="1" smtClean="0">
                <a:solidFill>
                  <a:srgbClr val="00FFCC"/>
                </a:solidFill>
              </a:rPr>
              <a:t>Patidar</a:t>
            </a:r>
            <a:endParaRPr lang="en-US" sz="2400" dirty="0">
              <a:solidFill>
                <a:srgbClr val="00FFCC"/>
              </a:solidFill>
            </a:endParaRPr>
          </a:p>
          <a:p>
            <a:r>
              <a:rPr lang="en-US" sz="2400" dirty="0">
                <a:solidFill>
                  <a:srgbClr val="00FFCC"/>
                </a:solidFill>
              </a:rPr>
              <a:t>Department of </a:t>
            </a:r>
            <a:r>
              <a:rPr lang="en-US" sz="2400" dirty="0" smtClean="0">
                <a:solidFill>
                  <a:srgbClr val="00FFCC"/>
                </a:solidFill>
              </a:rPr>
              <a:t>Geology</a:t>
            </a:r>
          </a:p>
          <a:p>
            <a:r>
              <a:rPr lang="en-US" sz="2400" dirty="0" smtClean="0">
                <a:solidFill>
                  <a:srgbClr val="00FFCC"/>
                </a:solidFill>
              </a:rPr>
              <a:t>M.L. </a:t>
            </a:r>
            <a:r>
              <a:rPr lang="en-US" sz="2400" dirty="0" err="1" smtClean="0">
                <a:solidFill>
                  <a:srgbClr val="00FFCC"/>
                </a:solidFill>
              </a:rPr>
              <a:t>Sukhadia</a:t>
            </a:r>
            <a:r>
              <a:rPr lang="en-US" sz="2400" dirty="0" smtClean="0">
                <a:solidFill>
                  <a:srgbClr val="00FFCC"/>
                </a:solidFill>
              </a:rPr>
              <a:t> University, Udaipur</a:t>
            </a:r>
            <a:endParaRPr lang="en-US" sz="2400" dirty="0">
              <a:solidFill>
                <a:srgbClr val="00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TAS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The </a:t>
            </a:r>
            <a:r>
              <a:rPr lang="en-US" sz="2400" b="1" dirty="0" smtClean="0">
                <a:cs typeface="Times New Roman" pitchFamily="18" charset="0"/>
              </a:rPr>
              <a:t>TAS diagram</a:t>
            </a:r>
            <a:r>
              <a:rPr lang="en-US" sz="2400" dirty="0" smtClean="0">
                <a:cs typeface="Times New Roman" pitchFamily="18" charset="0"/>
              </a:rPr>
              <a:t> is the mostly used classification of </a:t>
            </a:r>
            <a:r>
              <a:rPr lang="en-US" sz="2400" dirty="0" err="1" smtClean="0">
                <a:cs typeface="Times New Roman" pitchFamily="18" charset="0"/>
              </a:rPr>
              <a:t>aphanitic</a:t>
            </a:r>
            <a:r>
              <a:rPr lang="en-US" sz="2400" dirty="0" smtClean="0">
                <a:cs typeface="Times New Roman" pitchFamily="18" charset="0"/>
              </a:rPr>
              <a:t> volcanic rocks 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smtClean="0">
                <a:cs typeface="Times New Roman" pitchFamily="18" charset="0"/>
              </a:rPr>
              <a:t>The acronym originated from initial letters of compounds projected along both axes (Total Alkalis vs. Silica). Hence, it is a classic </a:t>
            </a:r>
            <a:r>
              <a:rPr lang="en-US" sz="2400" dirty="0" err="1" smtClean="0">
                <a:cs typeface="Times New Roman" pitchFamily="18" charset="0"/>
              </a:rPr>
              <a:t>cartezian</a:t>
            </a:r>
            <a:r>
              <a:rPr lang="en-US" sz="2400" dirty="0" smtClean="0">
                <a:cs typeface="Times New Roman" pitchFamily="18" charset="0"/>
              </a:rPr>
              <a:t> variation diagram, in which horizontal axis is numerical expression of SiO</a:t>
            </a:r>
            <a:r>
              <a:rPr lang="en-US" sz="2400" baseline="-25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 content in wt. % correlated with the sum of Na</a:t>
            </a:r>
            <a:r>
              <a:rPr lang="en-US" sz="2400" baseline="-25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O+K</a:t>
            </a:r>
            <a:r>
              <a:rPr lang="en-US" sz="2400" baseline="-25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O on the vertical axis (</a:t>
            </a:r>
            <a:r>
              <a:rPr lang="en-US" sz="2400" dirty="0" err="1" smtClean="0">
                <a:cs typeface="Times New Roman" pitchFamily="18" charset="0"/>
              </a:rPr>
              <a:t>LeBas</a:t>
            </a:r>
            <a:r>
              <a:rPr lang="en-US" sz="2400" dirty="0" smtClean="0">
                <a:cs typeface="Times New Roman" pitchFamily="18" charset="0"/>
              </a:rPr>
              <a:t> et al. 1986</a:t>
            </a:r>
            <a:r>
              <a:rPr lang="en-US" sz="2400" dirty="0" smtClean="0">
                <a:cs typeface="Times New Roman" pitchFamily="18" charset="0"/>
              </a:rPr>
              <a:t>).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The TAS diagram is descriptive and it does not have any genetic meaning. It can be used also for the classification of glass-rich or glassy rocks with less than 2 wt. % H</a:t>
            </a:r>
            <a:r>
              <a:rPr lang="en-US" sz="2400" baseline="-25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O</a:t>
            </a:r>
            <a:r>
              <a:rPr lang="en-US" sz="2400" baseline="30000" dirty="0" smtClean="0">
                <a:cs typeface="Times New Roman" pitchFamily="18" charset="0"/>
              </a:rPr>
              <a:t>+</a:t>
            </a:r>
            <a:r>
              <a:rPr lang="en-US" sz="2400" dirty="0" smtClean="0">
                <a:cs typeface="Times New Roman" pitchFamily="18" charset="0"/>
              </a:rPr>
              <a:t> and 0.5 wt. % CO</a:t>
            </a:r>
            <a:r>
              <a:rPr lang="en-US" sz="2400" baseline="-25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. However, prior to classification, the chemical analysis must be recalculated to 100 wt. %, excluding H</a:t>
            </a:r>
            <a:r>
              <a:rPr lang="en-US" sz="2400" baseline="-25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O and CO</a:t>
            </a:r>
            <a:r>
              <a:rPr lang="en-US" sz="2400" baseline="-25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91600" cy="6019800"/>
          </a:xfrm>
        </p:spPr>
        <p:txBody>
          <a:bodyPr/>
          <a:lstStyle/>
          <a:p>
            <a:r>
              <a:rPr lang="en-US" dirty="0" smtClean="0"/>
              <a:t>Total Alkali – Silica (TAS) Classification: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rgbClr val="00B0F0"/>
                </a:solidFill>
              </a:rPr>
              <a:t> </a:t>
            </a:r>
            <a:r>
              <a:rPr lang="en-US" sz="2400" i="1" dirty="0" smtClean="0">
                <a:solidFill>
                  <a:srgbClr val="00B0F0"/>
                </a:solidFill>
              </a:rPr>
              <a:t>Suggested by Le Bas et.al. (1986) for volcanic rocks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Continue……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cs typeface="Times New Roman" pitchFamily="18" charset="0"/>
              </a:rPr>
              <a:t>Chemical classification of volcanic rocks based on the total alkali content (Na</a:t>
            </a:r>
            <a:r>
              <a:rPr lang="en-US" sz="2400" baseline="-25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O+K</a:t>
            </a:r>
            <a:r>
              <a:rPr lang="en-US" sz="2400" baseline="-25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O in wt. %) and SiO</a:t>
            </a:r>
            <a:r>
              <a:rPr lang="en-US" sz="2400" baseline="-25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 (</a:t>
            </a:r>
            <a:r>
              <a:rPr lang="en-US" sz="2400" dirty="0" err="1" smtClean="0">
                <a:cs typeface="Times New Roman" pitchFamily="18" charset="0"/>
              </a:rPr>
              <a:t>LeBas</a:t>
            </a:r>
            <a:r>
              <a:rPr lang="en-US" sz="2400" dirty="0" smtClean="0">
                <a:cs typeface="Times New Roman" pitchFamily="18" charset="0"/>
              </a:rPr>
              <a:t> et al. 1986, 1992</a:t>
            </a:r>
            <a:r>
              <a:rPr lang="en-US" sz="2400" dirty="0" smtClean="0">
                <a:cs typeface="Times New Roman" pitchFamily="18" charset="0"/>
              </a:rPr>
              <a:t>).Rocks </a:t>
            </a:r>
            <a:r>
              <a:rPr lang="en-US" sz="2400" dirty="0" smtClean="0">
                <a:cs typeface="Times New Roman" pitchFamily="18" charset="0"/>
              </a:rPr>
              <a:t>in shaded fields are further classified according to bottom table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Other criteria must be employed to distinguish between rocks projected within the same field. </a:t>
            </a:r>
            <a:r>
              <a:rPr lang="en-US" sz="2400" dirty="0" smtClean="0">
                <a:cs typeface="Times New Roman" pitchFamily="18" charset="0"/>
              </a:rPr>
              <a:t>For </a:t>
            </a:r>
            <a:r>
              <a:rPr lang="en-US" sz="2400" dirty="0" smtClean="0">
                <a:cs typeface="Times New Roman" pitchFamily="18" charset="0"/>
              </a:rPr>
              <a:t>instance, </a:t>
            </a:r>
            <a:r>
              <a:rPr lang="en-US" sz="2400" dirty="0" err="1" smtClean="0">
                <a:cs typeface="Times New Roman" pitchFamily="18" charset="0"/>
              </a:rPr>
              <a:t>basanite</a:t>
            </a:r>
            <a:r>
              <a:rPr lang="en-US" sz="2400" dirty="0" smtClean="0">
                <a:cs typeface="Times New Roman" pitchFamily="18" charset="0"/>
              </a:rPr>
              <a:t> differs from </a:t>
            </a:r>
            <a:r>
              <a:rPr lang="en-US" sz="2400" dirty="0" err="1" smtClean="0">
                <a:cs typeface="Times New Roman" pitchFamily="18" charset="0"/>
              </a:rPr>
              <a:t>tephrite</a:t>
            </a:r>
            <a:r>
              <a:rPr lang="en-US" sz="2400" dirty="0" smtClean="0">
                <a:cs typeface="Times New Roman" pitchFamily="18" charset="0"/>
              </a:rPr>
              <a:t> by normative olivine, whose content is less than 10 mol. % in </a:t>
            </a:r>
            <a:r>
              <a:rPr lang="en-US" sz="2400" dirty="0" err="1" smtClean="0">
                <a:cs typeface="Times New Roman" pitchFamily="18" charset="0"/>
              </a:rPr>
              <a:t>tephrite</a:t>
            </a:r>
            <a:r>
              <a:rPr lang="en-US" sz="2400" dirty="0" smtClean="0">
                <a:cs typeface="Times New Roman" pitchFamily="18" charset="0"/>
              </a:rPr>
              <a:t> and above this value in </a:t>
            </a:r>
            <a:r>
              <a:rPr lang="en-US" sz="2400" dirty="0" err="1" smtClean="0">
                <a:cs typeface="Times New Roman" pitchFamily="18" charset="0"/>
              </a:rPr>
              <a:t>basanite</a:t>
            </a:r>
            <a:r>
              <a:rPr lang="en-US" sz="2400" dirty="0" smtClean="0">
                <a:cs typeface="Times New Roman" pitchFamily="18" charset="0"/>
              </a:rPr>
              <a:t>. Similarly, </a:t>
            </a:r>
            <a:r>
              <a:rPr lang="en-US" sz="2400" dirty="0" err="1" smtClean="0">
                <a:cs typeface="Times New Roman" pitchFamily="18" charset="0"/>
              </a:rPr>
              <a:t>trachyte</a:t>
            </a:r>
            <a:r>
              <a:rPr lang="en-US" sz="2400" dirty="0" smtClean="0">
                <a:cs typeface="Times New Roman" pitchFamily="18" charset="0"/>
              </a:rPr>
              <a:t> differs from </a:t>
            </a:r>
            <a:r>
              <a:rPr lang="en-US" sz="2400" dirty="0" err="1" smtClean="0">
                <a:cs typeface="Times New Roman" pitchFamily="18" charset="0"/>
              </a:rPr>
              <a:t>trachydacite</a:t>
            </a:r>
            <a:r>
              <a:rPr lang="en-US" sz="2400" dirty="0" smtClean="0">
                <a:cs typeface="Times New Roman" pitchFamily="18" charset="0"/>
              </a:rPr>
              <a:t> by content of normative quartz. </a:t>
            </a:r>
            <a:r>
              <a:rPr lang="en-US" sz="2400" dirty="0" smtClean="0">
                <a:cs typeface="Times New Roman" pitchFamily="18" charset="0"/>
              </a:rPr>
              <a:t>Numbers </a:t>
            </a:r>
            <a:r>
              <a:rPr lang="en-US" sz="2400" dirty="0" smtClean="0">
                <a:cs typeface="Times New Roman" pitchFamily="18" charset="0"/>
              </a:rPr>
              <a:t>within the diagram correspond to intersection coordinates of boundary lines.</a:t>
            </a:r>
            <a:endParaRPr lang="en-US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inciples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1"/>
            <a:ext cx="85344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xideBarGrap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8025848" cy="3076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970" y="5107674"/>
            <a:ext cx="8394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General Chemical Composition of common Igneous Rocks</a:t>
            </a:r>
            <a:r>
              <a:rPr lang="en-US" sz="2800" dirty="0" smtClean="0"/>
              <a:t> 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609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IUGS Classification (QAP Diagram)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sz="2800" dirty="0" smtClean="0"/>
              <a:t>For Plutonic Rocks: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Modal</a:t>
            </a:r>
          </a:p>
          <a:p>
            <a:r>
              <a:rPr lang="en-US" sz="2400" dirty="0" smtClean="0"/>
              <a:t>Concentration of</a:t>
            </a:r>
          </a:p>
          <a:p>
            <a:r>
              <a:rPr lang="en-US" sz="2400" dirty="0" smtClean="0"/>
              <a:t>Common minerals </a:t>
            </a:r>
            <a:endParaRPr lang="en-US" sz="2400" dirty="0"/>
          </a:p>
        </p:txBody>
      </p:sp>
      <p:pic>
        <p:nvPicPr>
          <p:cNvPr id="6" name="Picture 128" descr="Fig 2-2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9318" y="609600"/>
            <a:ext cx="584468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90600"/>
            <a:ext cx="557133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sz="3600" dirty="0" smtClean="0"/>
              <a:t>IUGS Classification (QAP Diagram) 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172200"/>
          </a:xfrm>
        </p:spPr>
        <p:txBody>
          <a:bodyPr/>
          <a:lstStyle/>
          <a:p>
            <a:r>
              <a:rPr lang="en-US" dirty="0" smtClean="0"/>
              <a:t>For Volcanic &amp;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Hypabyssal</a:t>
            </a:r>
            <a:r>
              <a:rPr lang="en-US" dirty="0" smtClean="0"/>
              <a:t> Rocks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Based on norms</a:t>
            </a:r>
          </a:p>
          <a:p>
            <a:pPr>
              <a:buNone/>
            </a:pPr>
            <a:r>
              <a:rPr lang="en-US" dirty="0" smtClean="0"/>
              <a:t>  (if modes are not</a:t>
            </a:r>
          </a:p>
          <a:p>
            <a:pPr>
              <a:buNone/>
            </a:pPr>
            <a:r>
              <a:rPr lang="en-US" dirty="0" smtClean="0"/>
              <a:t>   calculated)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2" name="Picture 4" descr="Fig 2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609600"/>
            <a:ext cx="441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90600"/>
            <a:ext cx="5562600" cy="526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43000"/>
            <a:ext cx="590039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57400" y="5943600"/>
            <a:ext cx="5388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Classification of </a:t>
            </a:r>
            <a:r>
              <a:rPr lang="en-US" sz="2800" dirty="0" err="1" smtClean="0"/>
              <a:t>Ultramafic</a:t>
            </a:r>
            <a:r>
              <a:rPr lang="en-US" sz="2800" dirty="0" smtClean="0"/>
              <a:t> Rocks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Different types of igneous rocks are found in nature.</a:t>
            </a:r>
          </a:p>
          <a:p>
            <a:r>
              <a:rPr lang="en-US" dirty="0" smtClean="0"/>
              <a:t>Identification, correct naming (nomenclature) and their classification is important while studying the igneous rocks.</a:t>
            </a:r>
          </a:p>
          <a:p>
            <a:r>
              <a:rPr lang="en-US" dirty="0" smtClean="0"/>
              <a:t>The nomenclature and classification of igneous rocks is depend upon factors like: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Colour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Textural Characteristics</a:t>
            </a:r>
          </a:p>
          <a:p>
            <a:pPr>
              <a:buNone/>
            </a:pPr>
            <a:r>
              <a:rPr lang="en-US" dirty="0" smtClean="0"/>
              <a:t>		Mineralogical Composition</a:t>
            </a:r>
          </a:p>
          <a:p>
            <a:pPr>
              <a:buNone/>
            </a:pPr>
            <a:r>
              <a:rPr lang="en-US" dirty="0" smtClean="0"/>
              <a:t>		Chemical Composition</a:t>
            </a:r>
          </a:p>
          <a:p>
            <a:pPr>
              <a:buNone/>
            </a:pPr>
            <a:r>
              <a:rPr lang="en-US" dirty="0" smtClean="0"/>
              <a:t>		Genesis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Fig-2-5New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33400"/>
            <a:ext cx="6096000" cy="527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6019800"/>
            <a:ext cx="5449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Classification of </a:t>
            </a:r>
            <a:r>
              <a:rPr lang="en-US" sz="2800" dirty="0" err="1" smtClean="0"/>
              <a:t>Pyroclastic</a:t>
            </a:r>
            <a:r>
              <a:rPr lang="en-US" sz="2800" dirty="0" smtClean="0"/>
              <a:t> Rocks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46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Classification based on </a:t>
            </a:r>
            <a:r>
              <a:rPr lang="en-US" sz="3600" dirty="0" err="1" smtClean="0"/>
              <a:t>Colour</a:t>
            </a:r>
            <a:r>
              <a:rPr lang="en-US" sz="3600" dirty="0" smtClean="0"/>
              <a:t> and Texture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Igneous rocks can be grouped on the basis of </a:t>
            </a:r>
            <a:r>
              <a:rPr lang="en-US" dirty="0" err="1" smtClean="0">
                <a:solidFill>
                  <a:srgbClr val="FF0000"/>
                </a:solidFill>
              </a:rPr>
              <a:t>Colour</a:t>
            </a:r>
            <a:r>
              <a:rPr lang="en-US" dirty="0" smtClean="0">
                <a:solidFill>
                  <a:srgbClr val="FF0000"/>
                </a:solidFill>
              </a:rPr>
              <a:t> Index </a:t>
            </a:r>
            <a:r>
              <a:rPr lang="en-US" dirty="0" smtClean="0"/>
              <a:t>( Percentage of dark minerals present in the rock)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 the basis of Texture the igneous rocks are classify into: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solidFill>
                  <a:srgbClr val="FF0000"/>
                </a:solidFill>
              </a:rPr>
              <a:t>Phaneritic</a:t>
            </a:r>
            <a:r>
              <a:rPr lang="en-US" dirty="0" smtClean="0"/>
              <a:t> Rocks (minerals visible with eye)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Aphanitic</a:t>
            </a:r>
            <a:r>
              <a:rPr lang="en-US" dirty="0" smtClean="0"/>
              <a:t>  Rocks (minerals are too small)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solidFill>
                  <a:srgbClr val="00CC00"/>
                </a:solidFill>
              </a:rPr>
              <a:t>Porphyritic</a:t>
            </a:r>
            <a:r>
              <a:rPr lang="en-US" dirty="0" smtClean="0"/>
              <a:t> Rocks (</a:t>
            </a:r>
            <a:r>
              <a:rPr lang="en-US" dirty="0" err="1" smtClean="0"/>
              <a:t>phenocrysts</a:t>
            </a:r>
            <a:r>
              <a:rPr lang="en-US" dirty="0" smtClean="0"/>
              <a:t> present)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C00000"/>
                </a:solidFill>
              </a:rPr>
              <a:t>Fragmental</a:t>
            </a:r>
            <a:r>
              <a:rPr lang="en-US" dirty="0" smtClean="0"/>
              <a:t> Rocks (</a:t>
            </a:r>
            <a:r>
              <a:rPr lang="en-US" dirty="0" err="1" smtClean="0"/>
              <a:t>pyroclastic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solidFill>
                  <a:srgbClr val="00CC00"/>
                </a:solidFill>
              </a:rPr>
              <a:t>Pegmatitic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Rocks (very large size minerals)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Glassy</a:t>
            </a:r>
            <a:r>
              <a:rPr lang="en-US" dirty="0" smtClean="0"/>
              <a:t> Rocks (very fine, non-crystallized rocks)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5"/>
          <p:cNvGraphicFramePr>
            <a:graphicFrameLocks noGrp="1"/>
          </p:cNvGraphicFramePr>
          <p:nvPr/>
        </p:nvGraphicFramePr>
        <p:xfrm>
          <a:off x="304800" y="914400"/>
          <a:ext cx="8610600" cy="5137912"/>
        </p:xfrm>
        <a:graphic>
          <a:graphicData uri="http://schemas.openxmlformats.org/drawingml/2006/table">
            <a:tbl>
              <a:tblPr/>
              <a:tblGrid>
                <a:gridCol w="2152650"/>
                <a:gridCol w="2152650"/>
                <a:gridCol w="2152650"/>
                <a:gridCol w="2152650"/>
              </a:tblGrid>
              <a:tr h="9755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" charset="0"/>
                        </a:rPr>
                        <a:t>Composition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" charset="0"/>
                        </a:rPr>
                        <a:t>Phaneritic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" charset="0"/>
                        </a:rPr>
                        <a:t>Aphanitic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" charset="0"/>
                        </a:rPr>
                        <a:t>Color index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" charset="0"/>
                        </a:rPr>
                        <a:t>(% dark minerals)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5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" charset="0"/>
                        </a:rPr>
                        <a:t>Felsic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Granite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Syenite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Monzonite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Rhyolite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Trachyte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Latite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10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86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" charset="0"/>
                        </a:rPr>
                        <a:t>Intermediate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Granodiorite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Diorite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Dacite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Andesite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70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" charset="0"/>
                        </a:rPr>
                        <a:t>Mafic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Gabbro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Basalt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70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" charset="0"/>
                        </a:rPr>
                        <a:t>Ultramafic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Peridotite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50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Classification based on 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/>
          <a:p>
            <a:r>
              <a:rPr lang="en-US" sz="3600" dirty="0" smtClean="0"/>
              <a:t>Extrusive Igneous Rocks</a:t>
            </a:r>
          </a:p>
          <a:p>
            <a:pPr lvl="3"/>
            <a:r>
              <a:rPr lang="en-US" sz="2800" dirty="0" smtClean="0"/>
              <a:t>Volcanic Rocks</a:t>
            </a:r>
          </a:p>
          <a:p>
            <a:pPr lvl="3"/>
            <a:r>
              <a:rPr lang="en-US" sz="2800" dirty="0" err="1" smtClean="0"/>
              <a:t>Pyroclastic</a:t>
            </a:r>
            <a:r>
              <a:rPr lang="en-US" sz="2800" dirty="0" smtClean="0"/>
              <a:t> Rocks</a:t>
            </a:r>
          </a:p>
          <a:p>
            <a:endParaRPr lang="en-US" dirty="0" smtClean="0"/>
          </a:p>
          <a:p>
            <a:r>
              <a:rPr lang="en-US" sz="3600" dirty="0" smtClean="0"/>
              <a:t>Intrusive Igneous Rocks</a:t>
            </a:r>
          </a:p>
          <a:p>
            <a:pPr lvl="3"/>
            <a:r>
              <a:rPr lang="en-US" sz="2800" dirty="0" smtClean="0"/>
              <a:t>Plutonic Rocks</a:t>
            </a:r>
          </a:p>
          <a:p>
            <a:pPr lvl="3"/>
            <a:r>
              <a:rPr lang="en-US" sz="2800" dirty="0" err="1" smtClean="0"/>
              <a:t>Hypabyssal</a:t>
            </a:r>
            <a:r>
              <a:rPr lang="en-US" sz="2800" dirty="0" smtClean="0"/>
              <a:t> Rocks</a:t>
            </a:r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Mineralogical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648200"/>
          </a:xfrm>
        </p:spPr>
        <p:txBody>
          <a:bodyPr/>
          <a:lstStyle/>
          <a:p>
            <a:r>
              <a:rPr lang="en-US" dirty="0" smtClean="0"/>
              <a:t>Leucocratic Rocks – Rich in </a:t>
            </a:r>
            <a:r>
              <a:rPr lang="en-US" dirty="0" err="1" smtClean="0"/>
              <a:t>felsic</a:t>
            </a:r>
            <a:r>
              <a:rPr lang="en-US" dirty="0" smtClean="0"/>
              <a:t> minerals</a:t>
            </a:r>
          </a:p>
          <a:p>
            <a:pPr>
              <a:buNone/>
            </a:pPr>
            <a:r>
              <a:rPr lang="en-US" dirty="0" smtClean="0"/>
              <a:t>					   </a:t>
            </a:r>
            <a:r>
              <a:rPr lang="en-US" dirty="0" smtClean="0">
                <a:solidFill>
                  <a:srgbClr val="FF0000"/>
                </a:solidFill>
              </a:rPr>
              <a:t>(Granite, </a:t>
            </a:r>
            <a:r>
              <a:rPr lang="en-US" dirty="0" err="1" smtClean="0">
                <a:solidFill>
                  <a:srgbClr val="FF0000"/>
                </a:solidFill>
              </a:rPr>
              <a:t>Granodiorite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Melanocratic</a:t>
            </a:r>
            <a:r>
              <a:rPr lang="en-US" dirty="0" smtClean="0"/>
              <a:t> Rocks – Rich in </a:t>
            </a:r>
            <a:r>
              <a:rPr lang="en-US" dirty="0" err="1" smtClean="0"/>
              <a:t>mafic</a:t>
            </a:r>
            <a:r>
              <a:rPr lang="en-US" dirty="0" smtClean="0"/>
              <a:t> minerals</a:t>
            </a:r>
          </a:p>
          <a:p>
            <a:pPr>
              <a:buNone/>
            </a:pPr>
            <a:r>
              <a:rPr lang="en-US" dirty="0" smtClean="0"/>
              <a:t>					   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Pyroxenite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Mesocratic</a:t>
            </a:r>
            <a:r>
              <a:rPr lang="en-US" dirty="0" smtClean="0"/>
              <a:t> Rocks – Intermediate composition</a:t>
            </a:r>
          </a:p>
          <a:p>
            <a:pPr>
              <a:buNone/>
            </a:pPr>
            <a:r>
              <a:rPr lang="en-US" dirty="0" smtClean="0"/>
              <a:t>					    </a:t>
            </a:r>
            <a:r>
              <a:rPr lang="en-US" dirty="0" smtClean="0">
                <a:solidFill>
                  <a:srgbClr val="FF0000"/>
                </a:solidFill>
              </a:rPr>
              <a:t>(Diorite, </a:t>
            </a:r>
            <a:r>
              <a:rPr lang="en-US" dirty="0" err="1" smtClean="0">
                <a:solidFill>
                  <a:srgbClr val="FF0000"/>
                </a:solidFill>
              </a:rPr>
              <a:t>Gabbro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44px-Mineralogy_igneous_rocks_E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8229600" cy="580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Chemical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en-US" dirty="0" smtClean="0"/>
              <a:t>On the basis of SiO</a:t>
            </a:r>
            <a:r>
              <a:rPr lang="en-US" baseline="-25000" dirty="0" smtClean="0"/>
              <a:t>2</a:t>
            </a:r>
            <a:r>
              <a:rPr lang="en-US" dirty="0" smtClean="0"/>
              <a:t> content: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Acid Igneous Rocks - &gt; 65% of SiO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(Granite)</a:t>
            </a:r>
          </a:p>
          <a:p>
            <a:pPr>
              <a:buNone/>
            </a:pPr>
            <a:r>
              <a:rPr lang="en-US" dirty="0" smtClean="0"/>
              <a:t>	Intermediate Igneous Rocks – 55 to 65% SiO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Andesite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dirty="0" smtClean="0"/>
              <a:t>	Basic Igneous Rocks – 44 to 55% of SiO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(Basalt)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Ultrabasic</a:t>
            </a:r>
            <a:r>
              <a:rPr lang="en-US" dirty="0" smtClean="0"/>
              <a:t> Igneous Rocks - &lt; 44% SiO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Anorthosite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baseline="-25000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the basis of Alkali content: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400" i="1" dirty="0" smtClean="0">
                <a:solidFill>
                  <a:srgbClr val="00B0F0"/>
                </a:solidFill>
              </a:rPr>
              <a:t>Suggested by Irvine &amp; </a:t>
            </a:r>
            <a:r>
              <a:rPr lang="en-US" sz="2400" i="1" dirty="0" err="1" smtClean="0">
                <a:solidFill>
                  <a:srgbClr val="00B0F0"/>
                </a:solidFill>
              </a:rPr>
              <a:t>Baragar</a:t>
            </a:r>
            <a:r>
              <a:rPr lang="en-US" sz="2400" i="1" dirty="0" smtClean="0">
                <a:solidFill>
                  <a:srgbClr val="00B0F0"/>
                </a:solidFill>
              </a:rPr>
              <a:t> (1971) for volcanic rocks</a:t>
            </a:r>
          </a:p>
          <a:p>
            <a:pPr>
              <a:buNone/>
            </a:pPr>
            <a:endParaRPr lang="en-US" sz="2400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Peralkaline</a:t>
            </a:r>
            <a:r>
              <a:rPr lang="en-US" dirty="0" smtClean="0"/>
              <a:t> Rocks – (Na</a:t>
            </a:r>
            <a:r>
              <a:rPr lang="en-US" baseline="-25000" dirty="0" smtClean="0"/>
              <a:t>2</a:t>
            </a:r>
            <a:r>
              <a:rPr lang="en-US" dirty="0" smtClean="0"/>
              <a:t>O + K</a:t>
            </a:r>
            <a:r>
              <a:rPr lang="en-US" baseline="-25000" dirty="0" smtClean="0"/>
              <a:t>2</a:t>
            </a:r>
            <a:r>
              <a:rPr lang="en-US" dirty="0" smtClean="0"/>
              <a:t>O) &gt;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e.g. </a:t>
            </a:r>
            <a:r>
              <a:rPr lang="en-US" dirty="0" err="1" smtClean="0">
                <a:solidFill>
                  <a:srgbClr val="FF0000"/>
                </a:solidFill>
              </a:rPr>
              <a:t>Commendite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Alkaline Rocks – (Na</a:t>
            </a:r>
            <a:r>
              <a:rPr lang="en-US" baseline="-25000" dirty="0" smtClean="0"/>
              <a:t>2</a:t>
            </a:r>
            <a:r>
              <a:rPr lang="en-US" dirty="0" smtClean="0"/>
              <a:t>O + K</a:t>
            </a:r>
            <a:r>
              <a:rPr lang="en-US" baseline="-25000" dirty="0" smtClean="0"/>
              <a:t>2</a:t>
            </a:r>
            <a:r>
              <a:rPr lang="en-US" dirty="0" smtClean="0"/>
              <a:t>O) =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e.g. Alkali basalt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Sub-alkaline Rocks – (Na</a:t>
            </a:r>
            <a:r>
              <a:rPr lang="en-US" baseline="-25000" dirty="0" smtClean="0"/>
              <a:t>2</a:t>
            </a:r>
            <a:r>
              <a:rPr lang="en-US" dirty="0" smtClean="0"/>
              <a:t>O + K</a:t>
            </a:r>
            <a:r>
              <a:rPr lang="en-US" baseline="-25000" dirty="0" smtClean="0"/>
              <a:t>2</a:t>
            </a:r>
            <a:r>
              <a:rPr lang="en-US" dirty="0" smtClean="0"/>
              <a:t>O) &lt;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e.g. </a:t>
            </a:r>
            <a:r>
              <a:rPr lang="en-US" dirty="0" err="1" smtClean="0">
                <a:solidFill>
                  <a:srgbClr val="FF0000"/>
                </a:solidFill>
              </a:rPr>
              <a:t>Rhyolite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baseline="-25000" dirty="0" smtClean="0"/>
              <a:t>  </a:t>
            </a:r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r>
              <a:rPr lang="en-US" baseline="-25000" dirty="0" smtClean="0"/>
              <a:t>                                       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1278</TotalTime>
  <Words>258</Words>
  <Application>Microsoft Office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IGNEOUS ROCKS  Classification and Nomenclature</vt:lpstr>
      <vt:lpstr>Slide 2</vt:lpstr>
      <vt:lpstr>Classification based on Colour and Texture</vt:lpstr>
      <vt:lpstr>Slide 4</vt:lpstr>
      <vt:lpstr>Classification based on Genesis</vt:lpstr>
      <vt:lpstr>Mineralogical Classification</vt:lpstr>
      <vt:lpstr>Slide 7</vt:lpstr>
      <vt:lpstr>Chemical Classification</vt:lpstr>
      <vt:lpstr>Slide 9</vt:lpstr>
      <vt:lpstr>TAS Classification</vt:lpstr>
      <vt:lpstr>Slide 11</vt:lpstr>
      <vt:lpstr>Continue……</vt:lpstr>
      <vt:lpstr>Slide 13</vt:lpstr>
      <vt:lpstr>Slide 14</vt:lpstr>
      <vt:lpstr>IUGS Classification (QAP Diagram)</vt:lpstr>
      <vt:lpstr>Slide 16</vt:lpstr>
      <vt:lpstr>IUGS Classification (QAP Diagram) 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 Clark</dc:creator>
  <cp:lastModifiedBy>geology2</cp:lastModifiedBy>
  <cp:revision>182</cp:revision>
  <dcterms:created xsi:type="dcterms:W3CDTF">2005-08-23T17:51:51Z</dcterms:created>
  <dcterms:modified xsi:type="dcterms:W3CDTF">2020-10-10T06:50:19Z</dcterms:modified>
</cp:coreProperties>
</file>