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 id="264" r:id="rId9"/>
    <p:sldId id="263" r:id="rId10"/>
    <p:sldId id="268" r:id="rId11"/>
    <p:sldId id="265" r:id="rId12"/>
    <p:sldId id="266" r:id="rId13"/>
    <p:sldId id="267" r:id="rId14"/>
    <p:sldId id="269" r:id="rId15"/>
    <p:sldId id="270" r:id="rId16"/>
    <p:sldId id="271" r:id="rId17"/>
    <p:sldId id="275" r:id="rId18"/>
    <p:sldId id="276" r:id="rId19"/>
    <p:sldId id="277" r:id="rId20"/>
    <p:sldId id="278" r:id="rId21"/>
    <p:sldId id="273" r:id="rId22"/>
    <p:sldId id="274" r:id="rId23"/>
    <p:sldId id="272" r:id="rId24"/>
    <p:sldId id="279" r:id="rId25"/>
    <p:sldId id="280" r:id="rId26"/>
    <p:sldId id="282" r:id="rId27"/>
    <p:sldId id="283"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4/25/2021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4/25/2021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4/25/2021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4/25/2021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4/25/2021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839200" cy="2381250"/>
          </a:xfrm>
        </p:spPr>
        <p:txBody>
          <a:bodyPr>
            <a:normAutofit/>
          </a:bodyPr>
          <a:lstStyle/>
          <a:p>
            <a:r>
              <a:rPr lang="en-US" sz="4000" dirty="0" smtClean="0">
                <a:latin typeface="Arial" pitchFamily="34" charset="0"/>
                <a:cs typeface="Arial" pitchFamily="34" charset="0"/>
              </a:rPr>
              <a:t>Major, Trace Elements &amp; Isotopic Composition : Application in </a:t>
            </a:r>
            <a:r>
              <a:rPr lang="en-US" sz="4000" b="1" dirty="0" smtClean="0">
                <a:latin typeface="Arial" pitchFamily="34" charset="0"/>
                <a:cs typeface="Arial" pitchFamily="34" charset="0"/>
              </a:rPr>
              <a:t>Petrogenesis</a:t>
            </a:r>
            <a:endParaRPr lang="en-US" sz="4000" b="1" dirty="0">
              <a:latin typeface="Arial" pitchFamily="34" charset="0"/>
              <a:cs typeface="Arial" pitchFamily="34" charset="0"/>
            </a:endParaRPr>
          </a:p>
        </p:txBody>
      </p:sp>
      <p:sp>
        <p:nvSpPr>
          <p:cNvPr id="3" name="Subtitle 2"/>
          <p:cNvSpPr>
            <a:spLocks noGrp="1"/>
          </p:cNvSpPr>
          <p:nvPr>
            <p:ph type="subTitle" idx="1"/>
          </p:nvPr>
        </p:nvSpPr>
        <p:spPr/>
        <p:txBody>
          <a:bodyPr>
            <a:normAutofit lnSpcReduction="10000"/>
          </a:bodyPr>
          <a:lstStyle/>
          <a:p>
            <a:r>
              <a:rPr lang="en-US" dirty="0" err="1" smtClean="0">
                <a:solidFill>
                  <a:schemeClr val="tx1"/>
                </a:solidFill>
                <a:latin typeface="Arial" pitchFamily="34" charset="0"/>
                <a:cs typeface="Arial" pitchFamily="34" charset="0"/>
              </a:rPr>
              <a:t>Rajnikant</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Patidar</a:t>
            </a:r>
            <a:endParaRPr lang="en-US" dirty="0" smtClean="0">
              <a:solidFill>
                <a:schemeClr val="tx1"/>
              </a:solidFill>
              <a:latin typeface="Arial" pitchFamily="34" charset="0"/>
              <a:cs typeface="Arial" pitchFamily="34" charset="0"/>
            </a:endParaRPr>
          </a:p>
          <a:p>
            <a:r>
              <a:rPr lang="en-US" dirty="0" smtClean="0">
                <a:solidFill>
                  <a:schemeClr val="tx1"/>
                </a:solidFill>
                <a:latin typeface="Arial" pitchFamily="34" charset="0"/>
                <a:cs typeface="Arial" pitchFamily="34" charset="0"/>
              </a:rPr>
              <a:t>Department of Geology</a:t>
            </a:r>
          </a:p>
          <a:p>
            <a:r>
              <a:rPr lang="en-US" dirty="0" smtClean="0">
                <a:solidFill>
                  <a:schemeClr val="tx1"/>
                </a:solidFill>
                <a:latin typeface="Arial" pitchFamily="34" charset="0"/>
                <a:cs typeface="Arial" pitchFamily="34" charset="0"/>
              </a:rPr>
              <a:t>M.L. Sukhadia University, Udaipur</a:t>
            </a:r>
            <a:endParaRPr lang="en-U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57" descr="Fig 8-11"/>
          <p:cNvPicPr>
            <a:picLocks noChangeAspect="1" noChangeArrowheads="1"/>
          </p:cNvPicPr>
          <p:nvPr/>
        </p:nvPicPr>
        <p:blipFill>
          <a:blip r:embed="rId2">
            <a:clrChange>
              <a:clrFrom>
                <a:srgbClr val="FFF4D8"/>
              </a:clrFrom>
              <a:clrTo>
                <a:srgbClr val="FFF4D8">
                  <a:alpha val="0"/>
                </a:srgbClr>
              </a:clrTo>
            </a:clrChange>
          </a:blip>
          <a:srcRect l="754" r="1044" b="1450"/>
          <a:stretch>
            <a:fillRect/>
          </a:stretch>
        </p:blipFill>
        <p:spPr bwMode="auto">
          <a:xfrm>
            <a:off x="766763" y="839788"/>
            <a:ext cx="7970837" cy="5867400"/>
          </a:xfrm>
          <a:prstGeom prst="rect">
            <a:avLst/>
          </a:prstGeom>
          <a:noFill/>
          <a:ln w="9525">
            <a:noFill/>
            <a:miter lim="800000"/>
            <a:headEnd/>
            <a:tailEnd/>
          </a:ln>
        </p:spPr>
      </p:pic>
      <p:sp>
        <p:nvSpPr>
          <p:cNvPr id="3" name="TextBox 2"/>
          <p:cNvSpPr txBox="1"/>
          <p:nvPr/>
        </p:nvSpPr>
        <p:spPr>
          <a:xfrm>
            <a:off x="1" y="304800"/>
            <a:ext cx="9144000" cy="369332"/>
          </a:xfrm>
          <a:prstGeom prst="rect">
            <a:avLst/>
          </a:prstGeom>
          <a:noFill/>
        </p:spPr>
        <p:txBody>
          <a:bodyPr wrap="square" rtlCol="0">
            <a:spAutoFit/>
          </a:bodyPr>
          <a:lstStyle/>
          <a:p>
            <a:r>
              <a:rPr lang="en-US" b="1" dirty="0" smtClean="0">
                <a:latin typeface="Arial" pitchFamily="34" charset="0"/>
                <a:cs typeface="Arial" pitchFamily="34" charset="0"/>
              </a:rPr>
              <a:t>Total Alkali – Silica Variation Diagram</a:t>
            </a:r>
            <a:r>
              <a:rPr lang="en-US" dirty="0" smtClean="0">
                <a:latin typeface="Arial" pitchFamily="34" charset="0"/>
                <a:cs typeface="Arial" pitchFamily="34" charset="0"/>
              </a:rPr>
              <a:t>: Help in establishing the affinity of the rock suite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normAutofit/>
          </a:bodyPr>
          <a:lstStyle/>
          <a:p>
            <a:pPr algn="just"/>
            <a:r>
              <a:rPr lang="en-US" sz="2800" b="1" u="sng" dirty="0" smtClean="0">
                <a:latin typeface="Arial" pitchFamily="34" charset="0"/>
                <a:cs typeface="Arial" pitchFamily="34" charset="0"/>
              </a:rPr>
              <a:t>Triangular Diagrams</a:t>
            </a:r>
            <a:r>
              <a:rPr lang="en-US" sz="2800" dirty="0" smtClean="0">
                <a:latin typeface="Arial" pitchFamily="34" charset="0"/>
                <a:cs typeface="Arial" pitchFamily="34" charset="0"/>
              </a:rPr>
              <a:t>: Triangular Diagrams  showing  the  relative  variation  of  three  chemical parameters. </a:t>
            </a:r>
          </a:p>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These diagrams are widely used and usefully employed in establishing genetic aspects, evolutionary trend as well as comparative studies of rock suites. </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There are many types of triangular diagrams used in petrological studies. However, the most common is </a:t>
            </a:r>
            <a:r>
              <a:rPr lang="en-US" sz="2800" b="1" dirty="0" smtClean="0">
                <a:latin typeface="Arial" pitchFamily="34" charset="0"/>
                <a:cs typeface="Arial" pitchFamily="34" charset="0"/>
              </a:rPr>
              <a:t>AFM</a:t>
            </a:r>
            <a:r>
              <a:rPr lang="en-US" sz="2800" dirty="0" smtClean="0">
                <a:latin typeface="Arial" pitchFamily="34" charset="0"/>
                <a:cs typeface="Arial" pitchFamily="34" charset="0"/>
              </a:rPr>
              <a:t> diagram.</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5973763"/>
          </a:xfrm>
        </p:spPr>
        <p:txBody>
          <a:bodyPr>
            <a:normAutofit fontScale="85000" lnSpcReduction="20000"/>
          </a:bodyPr>
          <a:lstStyle/>
          <a:p>
            <a:pPr algn="just"/>
            <a:r>
              <a:rPr lang="en-US" sz="3300" b="1" u="sng" dirty="0" smtClean="0">
                <a:latin typeface="Arial" pitchFamily="34" charset="0"/>
                <a:cs typeface="Arial" pitchFamily="34" charset="0"/>
              </a:rPr>
              <a:t>AFM Diagram</a:t>
            </a:r>
            <a:r>
              <a:rPr lang="en-US" sz="3300" dirty="0" smtClean="0">
                <a:latin typeface="Arial" pitchFamily="34" charset="0"/>
                <a:cs typeface="Arial" pitchFamily="34" charset="0"/>
              </a:rPr>
              <a:t>: The AFM diagram is a ternary plot in which the concentrations of Na</a:t>
            </a:r>
            <a:r>
              <a:rPr lang="en-US" sz="3300" baseline="-25000" dirty="0" smtClean="0">
                <a:latin typeface="Arial" pitchFamily="34" charset="0"/>
                <a:cs typeface="Arial" pitchFamily="34" charset="0"/>
              </a:rPr>
              <a:t>2</a:t>
            </a:r>
            <a:r>
              <a:rPr lang="en-US" sz="3300" dirty="0" smtClean="0">
                <a:latin typeface="Arial" pitchFamily="34" charset="0"/>
                <a:cs typeface="Arial" pitchFamily="34" charset="0"/>
              </a:rPr>
              <a:t>O + K</a:t>
            </a:r>
            <a:r>
              <a:rPr lang="en-US" sz="3300" baseline="-25000" dirty="0" smtClean="0">
                <a:latin typeface="Arial" pitchFamily="34" charset="0"/>
                <a:cs typeface="Arial" pitchFamily="34" charset="0"/>
              </a:rPr>
              <a:t>2</a:t>
            </a:r>
            <a:r>
              <a:rPr lang="en-US" sz="3300" dirty="0" smtClean="0">
                <a:latin typeface="Arial" pitchFamily="34" charset="0"/>
                <a:cs typeface="Arial" pitchFamily="34" charset="0"/>
              </a:rPr>
              <a:t>O (alkalis; </a:t>
            </a:r>
            <a:r>
              <a:rPr lang="en-US" sz="3300" b="1" dirty="0" smtClean="0">
                <a:latin typeface="Arial" pitchFamily="34" charset="0"/>
                <a:cs typeface="Arial" pitchFamily="34" charset="0"/>
              </a:rPr>
              <a:t>A</a:t>
            </a:r>
            <a:r>
              <a:rPr lang="en-US" sz="3300" dirty="0" smtClean="0">
                <a:latin typeface="Arial" pitchFamily="34" charset="0"/>
                <a:cs typeface="Arial" pitchFamily="34" charset="0"/>
              </a:rPr>
              <a:t>), </a:t>
            </a:r>
            <a:r>
              <a:rPr lang="en-US" sz="3300" dirty="0" err="1" smtClean="0">
                <a:latin typeface="Arial" pitchFamily="34" charset="0"/>
                <a:cs typeface="Arial" pitchFamily="34" charset="0"/>
              </a:rPr>
              <a:t>FeO</a:t>
            </a:r>
            <a:r>
              <a:rPr lang="en-US" sz="3300" dirty="0" smtClean="0">
                <a:latin typeface="Arial" pitchFamily="34" charset="0"/>
                <a:cs typeface="Arial" pitchFamily="34" charset="0"/>
              </a:rPr>
              <a:t> + Fe</a:t>
            </a:r>
            <a:r>
              <a:rPr lang="en-US" sz="3300" baseline="-25000" dirty="0" smtClean="0">
                <a:latin typeface="Arial" pitchFamily="34" charset="0"/>
                <a:cs typeface="Arial" pitchFamily="34" charset="0"/>
              </a:rPr>
              <a:t>2</a:t>
            </a:r>
            <a:r>
              <a:rPr lang="en-US" sz="3300" dirty="0" smtClean="0">
                <a:latin typeface="Arial" pitchFamily="34" charset="0"/>
                <a:cs typeface="Arial" pitchFamily="34" charset="0"/>
              </a:rPr>
              <a:t>O</a:t>
            </a:r>
            <a:r>
              <a:rPr lang="en-US" sz="3300" baseline="-25000" dirty="0" smtClean="0">
                <a:latin typeface="Arial" pitchFamily="34" charset="0"/>
                <a:cs typeface="Arial" pitchFamily="34" charset="0"/>
              </a:rPr>
              <a:t>3</a:t>
            </a:r>
            <a:r>
              <a:rPr lang="en-US" sz="3300" dirty="0" smtClean="0">
                <a:latin typeface="Arial" pitchFamily="34" charset="0"/>
                <a:cs typeface="Arial" pitchFamily="34" charset="0"/>
              </a:rPr>
              <a:t>  (</a:t>
            </a:r>
            <a:r>
              <a:rPr lang="en-US" sz="3300" b="1" dirty="0" smtClean="0">
                <a:latin typeface="Arial" pitchFamily="34" charset="0"/>
                <a:cs typeface="Arial" pitchFamily="34" charset="0"/>
              </a:rPr>
              <a:t>F</a:t>
            </a:r>
            <a:r>
              <a:rPr lang="en-US" sz="3300" dirty="0" smtClean="0">
                <a:latin typeface="Arial" pitchFamily="34" charset="0"/>
                <a:cs typeface="Arial" pitchFamily="34" charset="0"/>
              </a:rPr>
              <a:t>) and </a:t>
            </a:r>
            <a:r>
              <a:rPr lang="en-US" sz="3300" dirty="0" err="1" smtClean="0">
                <a:latin typeface="Arial" pitchFamily="34" charset="0"/>
                <a:cs typeface="Arial" pitchFamily="34" charset="0"/>
              </a:rPr>
              <a:t>MgO</a:t>
            </a:r>
            <a:r>
              <a:rPr lang="en-US" sz="3300" dirty="0" smtClean="0">
                <a:latin typeface="Arial" pitchFamily="34" charset="0"/>
                <a:cs typeface="Arial" pitchFamily="34" charset="0"/>
              </a:rPr>
              <a:t> (</a:t>
            </a:r>
            <a:r>
              <a:rPr lang="en-US" sz="3300" b="1" dirty="0" smtClean="0">
                <a:latin typeface="Arial" pitchFamily="34" charset="0"/>
                <a:cs typeface="Arial" pitchFamily="34" charset="0"/>
              </a:rPr>
              <a:t>M</a:t>
            </a:r>
            <a:r>
              <a:rPr lang="en-US" sz="3300" dirty="0" smtClean="0">
                <a:latin typeface="Arial" pitchFamily="34" charset="0"/>
                <a:cs typeface="Arial" pitchFamily="34" charset="0"/>
              </a:rPr>
              <a:t>) in an igneous rock are plotted after recalculation to a sum of 100%. </a:t>
            </a:r>
          </a:p>
          <a:p>
            <a:pPr algn="just"/>
            <a:endParaRPr lang="en-US" sz="3300" dirty="0" smtClean="0">
              <a:latin typeface="Arial" pitchFamily="34" charset="0"/>
              <a:cs typeface="Arial" pitchFamily="34" charset="0"/>
            </a:endParaRPr>
          </a:p>
          <a:p>
            <a:pPr algn="just"/>
            <a:r>
              <a:rPr lang="en-US" sz="3300" dirty="0" smtClean="0">
                <a:latin typeface="Arial" pitchFamily="34" charset="0"/>
                <a:cs typeface="Arial" pitchFamily="34" charset="0"/>
              </a:rPr>
              <a:t>If the rocks plotted belong to a magmatic series, they will define a trend.</a:t>
            </a:r>
          </a:p>
          <a:p>
            <a:pPr algn="just"/>
            <a:endParaRPr lang="en-US" sz="3300" dirty="0" smtClean="0">
              <a:latin typeface="Arial" pitchFamily="34" charset="0"/>
              <a:cs typeface="Arial" pitchFamily="34" charset="0"/>
            </a:endParaRPr>
          </a:p>
          <a:p>
            <a:pPr algn="just"/>
            <a:r>
              <a:rPr lang="en-US" sz="3300" dirty="0" smtClean="0">
                <a:latin typeface="Arial" pitchFamily="34" charset="0"/>
                <a:cs typeface="Arial" pitchFamily="34" charset="0"/>
              </a:rPr>
              <a:t>It also shows the difference between two commonly observed trends: an Fe-enrichment trend (representative of the differentiation of a </a:t>
            </a:r>
            <a:r>
              <a:rPr lang="en-US" sz="3300" i="1" dirty="0" err="1" smtClean="0">
                <a:latin typeface="Arial" pitchFamily="34" charset="0"/>
                <a:cs typeface="Arial" pitchFamily="34" charset="0"/>
              </a:rPr>
              <a:t>tholeiitic</a:t>
            </a:r>
            <a:r>
              <a:rPr lang="en-US" sz="3300" dirty="0" smtClean="0">
                <a:latin typeface="Arial" pitchFamily="34" charset="0"/>
                <a:cs typeface="Arial" pitchFamily="34" charset="0"/>
              </a:rPr>
              <a:t> magma; and "a straight line trend" representative of the differentiation of a ca</a:t>
            </a:r>
            <a:r>
              <a:rPr lang="en-US" sz="3300" i="1" dirty="0" smtClean="0">
                <a:latin typeface="Arial" pitchFamily="34" charset="0"/>
                <a:cs typeface="Arial" pitchFamily="34" charset="0"/>
              </a:rPr>
              <a:t>lc-</a:t>
            </a:r>
            <a:r>
              <a:rPr lang="en-US" sz="3300" i="1" dirty="0" err="1" smtClean="0">
                <a:latin typeface="Arial" pitchFamily="34" charset="0"/>
                <a:cs typeface="Arial" pitchFamily="34" charset="0"/>
              </a:rPr>
              <a:t>alkalic</a:t>
            </a:r>
            <a:r>
              <a:rPr lang="en-US" sz="3300" dirty="0" smtClean="0">
                <a:latin typeface="Arial" pitchFamily="34" charset="0"/>
                <a:cs typeface="Arial" pitchFamily="34" charset="0"/>
              </a:rPr>
              <a:t> magma. This diagram can therefore be used as a tool for </a:t>
            </a:r>
            <a:r>
              <a:rPr lang="en-US" sz="3300" i="1" dirty="0" smtClean="0">
                <a:latin typeface="Arial" pitchFamily="34" charset="0"/>
                <a:cs typeface="Arial" pitchFamily="34" charset="0"/>
              </a:rPr>
              <a:t>classifying</a:t>
            </a:r>
            <a:r>
              <a:rPr lang="en-US" sz="3300" dirty="0" smtClean="0">
                <a:latin typeface="Arial" pitchFamily="34" charset="0"/>
                <a:cs typeface="Arial" pitchFamily="34" charset="0"/>
              </a:rPr>
              <a:t> different igneous rocks.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6" descr="AFM3"/>
          <p:cNvPicPr>
            <a:picLocks noChangeAspect="1" noChangeArrowheads="1"/>
          </p:cNvPicPr>
          <p:nvPr/>
        </p:nvPicPr>
        <p:blipFill>
          <a:blip r:embed="rId2">
            <a:clrChange>
              <a:clrFrom>
                <a:srgbClr val="FFF5DC"/>
              </a:clrFrom>
              <a:clrTo>
                <a:srgbClr val="FFF5DC">
                  <a:alpha val="0"/>
                </a:srgbClr>
              </a:clrTo>
            </a:clrChange>
          </a:blip>
          <a:srcRect/>
          <a:stretch>
            <a:fillRect/>
          </a:stretch>
        </p:blipFill>
        <p:spPr bwMode="auto">
          <a:xfrm>
            <a:off x="858838" y="47625"/>
            <a:ext cx="7608887" cy="675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a:bodyPr>
          <a:lstStyle/>
          <a:p>
            <a:r>
              <a:rPr lang="en-US" sz="4000" dirty="0" smtClean="0">
                <a:latin typeface="Arial" pitchFamily="34" charset="0"/>
                <a:cs typeface="Arial" pitchFamily="34" charset="0"/>
              </a:rPr>
              <a:t>Trace Elements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838200"/>
            <a:ext cx="8686800" cy="5867400"/>
          </a:xfrm>
        </p:spPr>
        <p:txBody>
          <a:bodyPr>
            <a:normAutofit/>
          </a:bodyPr>
          <a:lstStyle/>
          <a:p>
            <a:pPr algn="just"/>
            <a:r>
              <a:rPr lang="en-US" sz="2800" dirty="0" smtClean="0">
                <a:latin typeface="Arial" pitchFamily="34" charset="0"/>
                <a:cs typeface="Arial" pitchFamily="34" charset="0"/>
              </a:rPr>
              <a:t>Trace elements are those which occur in very low concentrations in common rocks (usually &lt; 0.1 % by weight). </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Their concentrations are therefore commonly expressed in parts per million (</a:t>
            </a:r>
            <a:r>
              <a:rPr lang="en-US" sz="2800" dirty="0" err="1" smtClean="0">
                <a:latin typeface="Arial" pitchFamily="34" charset="0"/>
                <a:cs typeface="Arial" pitchFamily="34" charset="0"/>
              </a:rPr>
              <a:t>ppm</a:t>
            </a:r>
            <a:r>
              <a:rPr lang="en-US" sz="2800" dirty="0" smtClean="0">
                <a:latin typeface="Arial" pitchFamily="34" charset="0"/>
                <a:cs typeface="Arial" pitchFamily="34" charset="0"/>
              </a:rPr>
              <a:t>).</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Unlike major elements, trace elements tend to concentrate in fewer minerals, and are therefore more useful in formulating models for magmatic differentiation, and in some cases, in predicting the source of a particular magma.</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fontScale="85000" lnSpcReduction="20000"/>
          </a:bodyPr>
          <a:lstStyle/>
          <a:p>
            <a:pPr algn="just"/>
            <a:r>
              <a:rPr lang="en-US" sz="3300" dirty="0" smtClean="0">
                <a:latin typeface="Arial" pitchFamily="34" charset="0"/>
                <a:cs typeface="Arial" pitchFamily="34" charset="0"/>
              </a:rPr>
              <a:t>Taylor (1965) has suggested the importance of trace elements to workout the genetic aspects of igneous rocks.</a:t>
            </a:r>
          </a:p>
          <a:p>
            <a:pPr algn="just"/>
            <a:endParaRPr lang="en-US" sz="3300" dirty="0" smtClean="0">
              <a:latin typeface="Arial" pitchFamily="34" charset="0"/>
              <a:cs typeface="Arial" pitchFamily="34" charset="0"/>
            </a:endParaRPr>
          </a:p>
          <a:p>
            <a:pPr algn="just"/>
            <a:r>
              <a:rPr lang="en-US" sz="3300" dirty="0" smtClean="0">
                <a:latin typeface="Arial" pitchFamily="34" charset="0"/>
                <a:cs typeface="Arial" pitchFamily="34" charset="0"/>
              </a:rPr>
              <a:t>Following are the “</a:t>
            </a:r>
            <a:r>
              <a:rPr lang="en-US" sz="3300" b="1" dirty="0" smtClean="0">
                <a:latin typeface="Arial" pitchFamily="34" charset="0"/>
                <a:cs typeface="Arial" pitchFamily="34" charset="0"/>
              </a:rPr>
              <a:t>Key Trace Elements</a:t>
            </a:r>
            <a:r>
              <a:rPr lang="en-US" sz="3300" dirty="0" smtClean="0">
                <a:latin typeface="Arial" pitchFamily="34" charset="0"/>
                <a:cs typeface="Arial" pitchFamily="34" charset="0"/>
              </a:rPr>
              <a:t>” useful in evaluating the petrogenetic model.</a:t>
            </a:r>
          </a:p>
          <a:p>
            <a:pPr algn="just">
              <a:buNone/>
            </a:pPr>
            <a:r>
              <a:rPr lang="en-US" sz="3300" dirty="0" smtClean="0">
                <a:latin typeface="Arial" pitchFamily="34" charset="0"/>
                <a:cs typeface="Arial" pitchFamily="34" charset="0"/>
              </a:rPr>
              <a:t>		Ni, Cr, Co, </a:t>
            </a:r>
            <a:r>
              <a:rPr lang="en-US" sz="3300" dirty="0" err="1" smtClean="0">
                <a:latin typeface="Arial" pitchFamily="34" charset="0"/>
                <a:cs typeface="Arial" pitchFamily="34" charset="0"/>
              </a:rPr>
              <a:t>Rb</a:t>
            </a:r>
            <a:r>
              <a:rPr lang="en-US" sz="3300" dirty="0" smtClean="0">
                <a:latin typeface="Arial" pitchFamily="34" charset="0"/>
                <a:cs typeface="Arial" pitchFamily="34" charset="0"/>
              </a:rPr>
              <a:t>, </a:t>
            </a:r>
            <a:r>
              <a:rPr lang="en-US" sz="3300" dirty="0" err="1" smtClean="0">
                <a:latin typeface="Arial" pitchFamily="34" charset="0"/>
                <a:cs typeface="Arial" pitchFamily="34" charset="0"/>
              </a:rPr>
              <a:t>Ba</a:t>
            </a:r>
            <a:r>
              <a:rPr lang="en-US" sz="3300" dirty="0" smtClean="0">
                <a:latin typeface="Arial" pitchFamily="34" charset="0"/>
                <a:cs typeface="Arial" pitchFamily="34" charset="0"/>
              </a:rPr>
              <a:t>, </a:t>
            </a:r>
            <a:r>
              <a:rPr lang="en-US" sz="3300" dirty="0" err="1" smtClean="0">
                <a:latin typeface="Arial" pitchFamily="34" charset="0"/>
                <a:cs typeface="Arial" pitchFamily="34" charset="0"/>
              </a:rPr>
              <a:t>Sr</a:t>
            </a:r>
            <a:r>
              <a:rPr lang="en-US" sz="3300" dirty="0" smtClean="0">
                <a:latin typeface="Arial" pitchFamily="34" charset="0"/>
                <a:cs typeface="Arial" pitchFamily="34" charset="0"/>
              </a:rPr>
              <a:t>, Li, Cu, Zn, </a:t>
            </a:r>
            <a:r>
              <a:rPr lang="en-US" sz="3300" dirty="0" err="1" smtClean="0">
                <a:latin typeface="Arial" pitchFamily="34" charset="0"/>
                <a:cs typeface="Arial" pitchFamily="34" charset="0"/>
              </a:rPr>
              <a:t>Zr</a:t>
            </a:r>
            <a:r>
              <a:rPr lang="en-US" sz="3300" dirty="0" smtClean="0">
                <a:latin typeface="Arial" pitchFamily="34" charset="0"/>
                <a:cs typeface="Arial" pitchFamily="34" charset="0"/>
              </a:rPr>
              <a:t>, Y, </a:t>
            </a:r>
            <a:r>
              <a:rPr lang="en-US" sz="3300" dirty="0" err="1" smtClean="0">
                <a:latin typeface="Arial" pitchFamily="34" charset="0"/>
                <a:cs typeface="Arial" pitchFamily="34" charset="0"/>
              </a:rPr>
              <a:t>Nb</a:t>
            </a:r>
            <a:r>
              <a:rPr lang="en-US" sz="3300" dirty="0" smtClean="0">
                <a:latin typeface="Arial" pitchFamily="34" charset="0"/>
                <a:cs typeface="Arial" pitchFamily="34" charset="0"/>
              </a:rPr>
              <a:t> and 	the rare earth elements (REE)</a:t>
            </a:r>
          </a:p>
          <a:p>
            <a:pPr algn="just"/>
            <a:endParaRPr lang="en-US" sz="3300" dirty="0" smtClean="0">
              <a:latin typeface="Arial" pitchFamily="34" charset="0"/>
              <a:cs typeface="Arial" pitchFamily="34" charset="0"/>
            </a:endParaRPr>
          </a:p>
          <a:p>
            <a:pPr algn="just"/>
            <a:r>
              <a:rPr lang="en-US" sz="3300" dirty="0" smtClean="0">
                <a:latin typeface="Arial" pitchFamily="34" charset="0"/>
                <a:cs typeface="Arial" pitchFamily="34" charset="0"/>
              </a:rPr>
              <a:t>The REE are a group of minerals of 15 elements (La, </a:t>
            </a:r>
            <a:r>
              <a:rPr lang="en-US" sz="3300" dirty="0" err="1" smtClean="0">
                <a:latin typeface="Arial" pitchFamily="34" charset="0"/>
                <a:cs typeface="Arial" pitchFamily="34" charset="0"/>
              </a:rPr>
              <a:t>Ce</a:t>
            </a:r>
            <a:r>
              <a:rPr lang="en-US" sz="3300" dirty="0" smtClean="0">
                <a:latin typeface="Arial" pitchFamily="34" charset="0"/>
                <a:cs typeface="Arial" pitchFamily="34" charset="0"/>
              </a:rPr>
              <a:t>, Pr, </a:t>
            </a:r>
            <a:r>
              <a:rPr lang="en-US" sz="3300" dirty="0" err="1" smtClean="0">
                <a:latin typeface="Arial" pitchFamily="34" charset="0"/>
                <a:cs typeface="Arial" pitchFamily="34" charset="0"/>
              </a:rPr>
              <a:t>Nd</a:t>
            </a:r>
            <a:r>
              <a:rPr lang="en-US" sz="3300" dirty="0" smtClean="0">
                <a:latin typeface="Arial" pitchFamily="34" charset="0"/>
                <a:cs typeface="Arial" pitchFamily="34" charset="0"/>
              </a:rPr>
              <a:t>, Pm, </a:t>
            </a:r>
            <a:r>
              <a:rPr lang="en-US" sz="3300" dirty="0" err="1" smtClean="0">
                <a:latin typeface="Arial" pitchFamily="34" charset="0"/>
                <a:cs typeface="Arial" pitchFamily="34" charset="0"/>
              </a:rPr>
              <a:t>Sm</a:t>
            </a:r>
            <a:r>
              <a:rPr lang="en-US" sz="3300" dirty="0" smtClean="0">
                <a:latin typeface="Arial" pitchFamily="34" charset="0"/>
                <a:cs typeface="Arial" pitchFamily="34" charset="0"/>
              </a:rPr>
              <a:t>, </a:t>
            </a:r>
            <a:r>
              <a:rPr lang="en-US" sz="3300" dirty="0" err="1" smtClean="0">
                <a:latin typeface="Arial" pitchFamily="34" charset="0"/>
                <a:cs typeface="Arial" pitchFamily="34" charset="0"/>
              </a:rPr>
              <a:t>Eu</a:t>
            </a:r>
            <a:r>
              <a:rPr lang="en-US" sz="3300" dirty="0" smtClean="0">
                <a:latin typeface="Arial" pitchFamily="34" charset="0"/>
                <a:cs typeface="Arial" pitchFamily="34" charset="0"/>
              </a:rPr>
              <a:t>, </a:t>
            </a:r>
            <a:r>
              <a:rPr lang="en-US" sz="3300" dirty="0" err="1" smtClean="0">
                <a:latin typeface="Arial" pitchFamily="34" charset="0"/>
                <a:cs typeface="Arial" pitchFamily="34" charset="0"/>
              </a:rPr>
              <a:t>Gd</a:t>
            </a:r>
            <a:r>
              <a:rPr lang="en-US" sz="3300" dirty="0" smtClean="0">
                <a:latin typeface="Arial" pitchFamily="34" charset="0"/>
                <a:cs typeface="Arial" pitchFamily="34" charset="0"/>
              </a:rPr>
              <a:t>, Tb, </a:t>
            </a:r>
            <a:r>
              <a:rPr lang="en-US" sz="3300" dirty="0" err="1" smtClean="0">
                <a:latin typeface="Arial" pitchFamily="34" charset="0"/>
                <a:cs typeface="Arial" pitchFamily="34" charset="0"/>
              </a:rPr>
              <a:t>Dy</a:t>
            </a:r>
            <a:r>
              <a:rPr lang="en-US" sz="3300" dirty="0" smtClean="0">
                <a:latin typeface="Arial" pitchFamily="34" charset="0"/>
                <a:cs typeface="Arial" pitchFamily="34" charset="0"/>
              </a:rPr>
              <a:t>, Ho, </a:t>
            </a:r>
            <a:r>
              <a:rPr lang="en-US" sz="3300" dirty="0" err="1" smtClean="0">
                <a:latin typeface="Arial" pitchFamily="34" charset="0"/>
                <a:cs typeface="Arial" pitchFamily="34" charset="0"/>
              </a:rPr>
              <a:t>Er</a:t>
            </a:r>
            <a:r>
              <a:rPr lang="en-US" sz="3300" dirty="0" smtClean="0">
                <a:latin typeface="Arial" pitchFamily="34" charset="0"/>
                <a:cs typeface="Arial" pitchFamily="34" charset="0"/>
              </a:rPr>
              <a:t>, Tm, </a:t>
            </a:r>
            <a:r>
              <a:rPr lang="en-US" sz="3300" dirty="0" err="1" smtClean="0">
                <a:latin typeface="Arial" pitchFamily="34" charset="0"/>
                <a:cs typeface="Arial" pitchFamily="34" charset="0"/>
              </a:rPr>
              <a:t>Yb</a:t>
            </a:r>
            <a:r>
              <a:rPr lang="en-US" sz="3300" dirty="0" smtClean="0">
                <a:latin typeface="Arial" pitchFamily="34" charset="0"/>
                <a:cs typeface="Arial" pitchFamily="34" charset="0"/>
              </a:rPr>
              <a:t>, Lu) with atomic number ranging from 57 (La) to 71 (Lu). These elements are very important for petrogenetic interpretations. However, these elements occur in very low concentrations in igneous rocks, and are difficult to analyze for.</a:t>
            </a:r>
          </a:p>
          <a:p>
            <a:pPr lvl="1" algn="just">
              <a:buNone/>
            </a:pPr>
            <a:endParaRPr lang="en-US" dirty="0" smtClean="0">
              <a:latin typeface="Arial" pitchFamily="34" charset="0"/>
              <a:cs typeface="Arial" pitchFamily="34" charset="0"/>
            </a:endParaRPr>
          </a:p>
          <a:p>
            <a:pPr lvl="1" algn="just">
              <a:buNone/>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248400"/>
          </a:xfrm>
        </p:spPr>
        <p:txBody>
          <a:bodyPr>
            <a:normAutofit/>
          </a:bodyPr>
          <a:lstStyle/>
          <a:p>
            <a:r>
              <a:rPr lang="en-US" sz="2800" dirty="0" smtClean="0">
                <a:latin typeface="Arial" pitchFamily="34" charset="0"/>
                <a:cs typeface="Arial" pitchFamily="34" charset="0"/>
              </a:rPr>
              <a:t>In Petrogenetic studies the trace elements and REE are used in many ways:</a:t>
            </a:r>
          </a:p>
          <a:p>
            <a:pPr lvl="1"/>
            <a:r>
              <a:rPr lang="en-US" dirty="0" smtClean="0">
                <a:latin typeface="Arial" pitchFamily="34" charset="0"/>
                <a:cs typeface="Arial" pitchFamily="34" charset="0"/>
              </a:rPr>
              <a:t>By interpretation the concentration of these elements.</a:t>
            </a:r>
          </a:p>
          <a:p>
            <a:pPr lvl="1"/>
            <a:endParaRPr lang="en-US" dirty="0" smtClean="0">
              <a:latin typeface="Arial" pitchFamily="34" charset="0"/>
              <a:cs typeface="Arial" pitchFamily="34" charset="0"/>
            </a:endParaRPr>
          </a:p>
          <a:p>
            <a:pPr lvl="1"/>
            <a:r>
              <a:rPr lang="en-US" dirty="0" smtClean="0">
                <a:latin typeface="Arial" pitchFamily="34" charset="0"/>
                <a:cs typeface="Arial" pitchFamily="34" charset="0"/>
              </a:rPr>
              <a:t>Through plotting the Bi-</a:t>
            </a:r>
            <a:r>
              <a:rPr lang="en-US" dirty="0" err="1" smtClean="0">
                <a:latin typeface="Arial" pitchFamily="34" charset="0"/>
                <a:cs typeface="Arial" pitchFamily="34" charset="0"/>
              </a:rPr>
              <a:t>variate</a:t>
            </a:r>
            <a:r>
              <a:rPr lang="en-US" dirty="0" smtClean="0">
                <a:latin typeface="Arial" pitchFamily="34" charset="0"/>
                <a:cs typeface="Arial" pitchFamily="34" charset="0"/>
              </a:rPr>
              <a:t> ( X-Y Plot) and Triangular diagrams.</a:t>
            </a:r>
          </a:p>
          <a:p>
            <a:pPr lvl="1"/>
            <a:endParaRPr lang="en-US" dirty="0" smtClean="0">
              <a:latin typeface="Arial" pitchFamily="34" charset="0"/>
              <a:cs typeface="Arial" pitchFamily="34" charset="0"/>
            </a:endParaRPr>
          </a:p>
          <a:p>
            <a:pPr lvl="1"/>
            <a:r>
              <a:rPr lang="en-US" dirty="0" smtClean="0">
                <a:latin typeface="Arial" pitchFamily="34" charset="0"/>
                <a:cs typeface="Arial" pitchFamily="34" charset="0"/>
              </a:rPr>
              <a:t>REE </a:t>
            </a:r>
            <a:r>
              <a:rPr lang="en-US" dirty="0" err="1" smtClean="0">
                <a:latin typeface="Arial" pitchFamily="34" charset="0"/>
                <a:cs typeface="Arial" pitchFamily="34" charset="0"/>
              </a:rPr>
              <a:t>vs</a:t>
            </a:r>
            <a:r>
              <a:rPr lang="en-US" dirty="0" smtClean="0">
                <a:latin typeface="Arial" pitchFamily="34" charset="0"/>
                <a:cs typeface="Arial" pitchFamily="34" charset="0"/>
              </a:rPr>
              <a:t> REE  diagrams</a:t>
            </a:r>
          </a:p>
          <a:p>
            <a:pPr lvl="1"/>
            <a:endParaRPr lang="en-US" dirty="0" smtClean="0">
              <a:latin typeface="Arial" pitchFamily="34" charset="0"/>
              <a:cs typeface="Arial" pitchFamily="34" charset="0"/>
            </a:endParaRPr>
          </a:p>
          <a:p>
            <a:pPr lvl="1"/>
            <a:r>
              <a:rPr lang="en-US" dirty="0" err="1" smtClean="0">
                <a:latin typeface="Arial" pitchFamily="34" charset="0"/>
                <a:cs typeface="Arial" pitchFamily="34" charset="0"/>
              </a:rPr>
              <a:t>Discriminant</a:t>
            </a:r>
            <a:r>
              <a:rPr lang="en-US" dirty="0" smtClean="0">
                <a:latin typeface="Arial" pitchFamily="34" charset="0"/>
                <a:cs typeface="Arial" pitchFamily="34" charset="0"/>
              </a:rPr>
              <a:t> diagrams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3.jpg"/>
          <p:cNvPicPr>
            <a:picLocks noChangeAspect="1"/>
          </p:cNvPicPr>
          <p:nvPr/>
        </p:nvPicPr>
        <p:blipFill>
          <a:blip r:embed="rId2"/>
          <a:stretch>
            <a:fillRect/>
          </a:stretch>
        </p:blipFill>
        <p:spPr>
          <a:xfrm>
            <a:off x="381000" y="76200"/>
            <a:ext cx="8382000" cy="6321380"/>
          </a:xfrm>
          <a:prstGeom prst="rect">
            <a:avLst/>
          </a:prstGeom>
        </p:spPr>
      </p:pic>
      <p:sp>
        <p:nvSpPr>
          <p:cNvPr id="3" name="TextBox 2"/>
          <p:cNvSpPr txBox="1"/>
          <p:nvPr/>
        </p:nvSpPr>
        <p:spPr>
          <a:xfrm>
            <a:off x="1981200" y="6400800"/>
            <a:ext cx="6109493" cy="369332"/>
          </a:xfrm>
          <a:prstGeom prst="rect">
            <a:avLst/>
          </a:prstGeom>
          <a:noFill/>
        </p:spPr>
        <p:txBody>
          <a:bodyPr wrap="none" rtlCol="0">
            <a:spAutoFit/>
          </a:bodyPr>
          <a:lstStyle/>
          <a:p>
            <a:r>
              <a:rPr lang="en-US" b="1" dirty="0" err="1" smtClean="0">
                <a:latin typeface="Arial" pitchFamily="34" charset="0"/>
                <a:cs typeface="Arial" pitchFamily="34" charset="0"/>
              </a:rPr>
              <a:t>Harker</a:t>
            </a:r>
            <a:r>
              <a:rPr lang="en-US" b="1" dirty="0" smtClean="0">
                <a:latin typeface="Arial" pitchFamily="34" charset="0"/>
                <a:cs typeface="Arial" pitchFamily="34" charset="0"/>
              </a:rPr>
              <a:t> Variation Diagrams for Major &amp; Trace Elements</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algn="just"/>
            <a:r>
              <a:rPr lang="en-US" sz="2800" dirty="0" smtClean="0">
                <a:latin typeface="Arial" pitchFamily="34" charset="0"/>
                <a:cs typeface="Arial" pitchFamily="34" charset="0"/>
              </a:rPr>
              <a:t>High values of Ni (250 – 300 </a:t>
            </a:r>
            <a:r>
              <a:rPr lang="en-US" sz="2800" dirty="0" err="1" smtClean="0">
                <a:latin typeface="Arial" pitchFamily="34" charset="0"/>
                <a:cs typeface="Arial" pitchFamily="34" charset="0"/>
              </a:rPr>
              <a:t>ppm</a:t>
            </a:r>
            <a:r>
              <a:rPr lang="en-US" sz="2800" dirty="0" smtClean="0">
                <a:latin typeface="Arial" pitchFamily="34" charset="0"/>
                <a:cs typeface="Arial" pitchFamily="34" charset="0"/>
              </a:rPr>
              <a:t>) and Cr (500 – 600 </a:t>
            </a:r>
            <a:r>
              <a:rPr lang="en-US" sz="2800" dirty="0" err="1" smtClean="0">
                <a:latin typeface="Arial" pitchFamily="34" charset="0"/>
                <a:cs typeface="Arial" pitchFamily="34" charset="0"/>
              </a:rPr>
              <a:t>ppm</a:t>
            </a:r>
            <a:r>
              <a:rPr lang="en-US" sz="2800" dirty="0" smtClean="0">
                <a:latin typeface="Arial" pitchFamily="34" charset="0"/>
                <a:cs typeface="Arial" pitchFamily="34" charset="0"/>
              </a:rPr>
              <a:t>) are good indicators of derivation of magma from a </a:t>
            </a:r>
            <a:r>
              <a:rPr lang="en-US" sz="2800" dirty="0" err="1" smtClean="0">
                <a:latin typeface="Arial" pitchFamily="34" charset="0"/>
                <a:cs typeface="Arial" pitchFamily="34" charset="0"/>
              </a:rPr>
              <a:t>peridotitic</a:t>
            </a:r>
            <a:r>
              <a:rPr lang="en-US" sz="2800" dirty="0" smtClean="0">
                <a:latin typeface="Arial" pitchFamily="34" charset="0"/>
                <a:cs typeface="Arial" pitchFamily="34" charset="0"/>
              </a:rPr>
              <a:t> mantle source.</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Decrease of Ni through a rock suite suggest Olivine Fractionation, decrease in Cr suggest </a:t>
            </a:r>
            <a:r>
              <a:rPr lang="en-US" sz="2800" dirty="0" err="1" smtClean="0">
                <a:latin typeface="Arial" pitchFamily="34" charset="0"/>
                <a:cs typeface="Arial" pitchFamily="34" charset="0"/>
              </a:rPr>
              <a:t>Clinopyroxene</a:t>
            </a:r>
            <a:r>
              <a:rPr lang="en-US" sz="2800" dirty="0" smtClean="0">
                <a:latin typeface="Arial" pitchFamily="34" charset="0"/>
                <a:cs typeface="Arial" pitchFamily="34" charset="0"/>
              </a:rPr>
              <a:t> Fractionation.</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 Ni/Co ratio shows decrease with the progress of magmatic differentiation.</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Li generally decrease with progress of differentiation. </a:t>
            </a: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lgn="just"/>
            <a:r>
              <a:rPr lang="en-US" sz="2800" dirty="0" smtClean="0">
                <a:latin typeface="Arial" pitchFamily="34" charset="0"/>
                <a:cs typeface="Arial" pitchFamily="34" charset="0"/>
              </a:rPr>
              <a:t>The </a:t>
            </a:r>
            <a:r>
              <a:rPr lang="en-US" sz="2800" dirty="0" err="1" smtClean="0">
                <a:latin typeface="Arial" pitchFamily="34" charset="0"/>
                <a:cs typeface="Arial" pitchFamily="34" charset="0"/>
              </a:rPr>
              <a:t>Ba</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Sr</a:t>
            </a:r>
            <a:r>
              <a:rPr lang="en-US" sz="2800" dirty="0" smtClean="0">
                <a:latin typeface="Arial" pitchFamily="34" charset="0"/>
                <a:cs typeface="Arial" pitchFamily="34" charset="0"/>
              </a:rPr>
              <a:t> ratio show a progressive decrease with progress of fractionation.</a:t>
            </a:r>
          </a:p>
          <a:p>
            <a:pPr algn="just"/>
            <a:endParaRPr lang="en-US" sz="2800" dirty="0" smtClean="0">
              <a:latin typeface="Arial" pitchFamily="34" charset="0"/>
              <a:cs typeface="Arial" pitchFamily="34" charset="0"/>
            </a:endParaRPr>
          </a:p>
          <a:p>
            <a:pPr algn="just"/>
            <a:r>
              <a:rPr lang="en-US" sz="2800" dirty="0" err="1" smtClean="0">
                <a:latin typeface="Arial" pitchFamily="34" charset="0"/>
                <a:cs typeface="Arial" pitchFamily="34" charset="0"/>
              </a:rPr>
              <a:t>Ba</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Rb</a:t>
            </a:r>
            <a:r>
              <a:rPr lang="en-US" sz="2800" dirty="0" smtClean="0">
                <a:latin typeface="Arial" pitchFamily="34" charset="0"/>
                <a:cs typeface="Arial" pitchFamily="34" charset="0"/>
              </a:rPr>
              <a:t> ratio also show the decreasing </a:t>
            </a:r>
            <a:r>
              <a:rPr lang="en-US" sz="2800" dirty="0" err="1" smtClean="0">
                <a:latin typeface="Arial" pitchFamily="34" charset="0"/>
                <a:cs typeface="Arial" pitchFamily="34" charset="0"/>
              </a:rPr>
              <a:t>trande</a:t>
            </a:r>
            <a:r>
              <a:rPr lang="en-US" sz="2800" dirty="0" smtClean="0">
                <a:latin typeface="Arial" pitchFamily="34" charset="0"/>
                <a:cs typeface="Arial" pitchFamily="34" charset="0"/>
              </a:rPr>
              <a:t> while </a:t>
            </a:r>
            <a:r>
              <a:rPr lang="en-US" sz="2800" dirty="0" err="1" smtClean="0">
                <a:latin typeface="Arial" pitchFamily="34" charset="0"/>
                <a:cs typeface="Arial" pitchFamily="34" charset="0"/>
              </a:rPr>
              <a:t>Rb</a:t>
            </a:r>
            <a:r>
              <a:rPr lang="en-US" sz="2800" dirty="0" smtClean="0">
                <a:latin typeface="Arial" pitchFamily="34" charset="0"/>
                <a:cs typeface="Arial" pitchFamily="34" charset="0"/>
              </a:rPr>
              <a:t> show an increase from basalt to </a:t>
            </a:r>
            <a:r>
              <a:rPr lang="en-US" sz="2800" dirty="0" err="1" smtClean="0">
                <a:latin typeface="Arial" pitchFamily="34" charset="0"/>
                <a:cs typeface="Arial" pitchFamily="34" charset="0"/>
              </a:rPr>
              <a:t>rhyolite</a:t>
            </a:r>
            <a:r>
              <a:rPr lang="en-US" sz="2800" dirty="0" smtClean="0">
                <a:latin typeface="Arial" pitchFamily="34" charset="0"/>
                <a:cs typeface="Arial" pitchFamily="34" charset="0"/>
              </a:rPr>
              <a:t>.</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 K/</a:t>
            </a:r>
            <a:r>
              <a:rPr lang="en-US" sz="2800" dirty="0" err="1" smtClean="0">
                <a:latin typeface="Arial" pitchFamily="34" charset="0"/>
                <a:cs typeface="Arial" pitchFamily="34" charset="0"/>
              </a:rPr>
              <a:t>Rb</a:t>
            </a:r>
            <a:r>
              <a:rPr lang="en-US" sz="2800" dirty="0" smtClean="0">
                <a:latin typeface="Arial" pitchFamily="34" charset="0"/>
                <a:cs typeface="Arial" pitchFamily="34" charset="0"/>
              </a:rPr>
              <a:t> ratio is an indicator of source region (e.g. for crustal derived rocks the ration is 160 to 300)</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If rocks are evolved from crustal contamination then the concentration of selected trace elements like </a:t>
            </a:r>
            <a:r>
              <a:rPr lang="en-US" sz="2800" dirty="0" err="1" smtClean="0">
                <a:latin typeface="Arial" pitchFamily="34" charset="0"/>
                <a:cs typeface="Arial" pitchFamily="34" charset="0"/>
              </a:rPr>
              <a:t>Ba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Rb</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Zr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Hf</a:t>
            </a:r>
            <a:r>
              <a:rPr lang="en-US" sz="2800" dirty="0" smtClean="0">
                <a:latin typeface="Arial" pitchFamily="34" charset="0"/>
                <a:cs typeface="Arial" pitchFamily="34" charset="0"/>
              </a:rPr>
              <a:t> etc. will be very high.</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a:bodyPr>
          <a:lstStyle/>
          <a:p>
            <a:r>
              <a:rPr lang="en-US" sz="4000" dirty="0" smtClean="0">
                <a:latin typeface="Arial" pitchFamily="34" charset="0"/>
                <a:cs typeface="Arial" pitchFamily="34" charset="0"/>
              </a:rPr>
              <a:t>Major Elements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838200"/>
            <a:ext cx="8763000" cy="5715000"/>
          </a:xfrm>
        </p:spPr>
        <p:txBody>
          <a:bodyPr>
            <a:normAutofit lnSpcReduction="10000"/>
          </a:bodyPr>
          <a:lstStyle/>
          <a:p>
            <a:pPr algn="just"/>
            <a:r>
              <a:rPr lang="en-US" sz="2800" dirty="0" smtClean="0">
                <a:latin typeface="Arial" pitchFamily="34" charset="0"/>
                <a:cs typeface="Arial" pitchFamily="34" charset="0"/>
              </a:rPr>
              <a:t>Major elements are those which occur in high concentrations in common rocks (usually &gt; 0.1 % by weight).</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Their concentrations are commonly expressed in weight% oxides.</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 major element composition is obtained from the chemical analysis of rock or mineral.</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These elements are not only useful in classification and nomenclature or rock but also helps in establishing the petrogenetic aspects. </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5897563"/>
          </a:xfrm>
        </p:spPr>
        <p:txBody>
          <a:bodyPr>
            <a:normAutofit/>
          </a:bodyPr>
          <a:lstStyle/>
          <a:p>
            <a:pPr algn="just"/>
            <a:r>
              <a:rPr lang="en-US" sz="2800" dirty="0" err="1" smtClean="0">
                <a:latin typeface="Arial" pitchFamily="34" charset="0"/>
                <a:cs typeface="Arial" pitchFamily="34" charset="0"/>
              </a:rPr>
              <a:t>Zr</a:t>
            </a:r>
            <a:r>
              <a:rPr lang="en-US" sz="2800" dirty="0" smtClean="0">
                <a:latin typeface="Arial" pitchFamily="34" charset="0"/>
                <a:cs typeface="Arial" pitchFamily="34" charset="0"/>
              </a:rPr>
              <a:t>/Y </a:t>
            </a:r>
            <a:r>
              <a:rPr lang="en-US" sz="2800" dirty="0" err="1" smtClean="0">
                <a:latin typeface="Arial" pitchFamily="34" charset="0"/>
                <a:cs typeface="Arial" pitchFamily="34" charset="0"/>
              </a:rPr>
              <a:t>vs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Zr</a:t>
            </a:r>
            <a:r>
              <a:rPr lang="en-US" sz="2800" dirty="0" smtClean="0">
                <a:latin typeface="Arial" pitchFamily="34" charset="0"/>
                <a:cs typeface="Arial" pitchFamily="34" charset="0"/>
              </a:rPr>
              <a:t> variation diagram is useful in petrogenesis especially in tectonic setting of basalts.</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Rb</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Y+Nb</a:t>
            </a:r>
            <a:r>
              <a:rPr lang="en-US" sz="2800" dirty="0" smtClean="0">
                <a:latin typeface="Arial" pitchFamily="34" charset="0"/>
                <a:cs typeface="Arial" pitchFamily="34" charset="0"/>
              </a:rPr>
              <a:t> variation diagram is useful in petrogenesis especially in tectonic setting of granites.</a:t>
            </a:r>
          </a:p>
          <a:p>
            <a:pPr algn="just"/>
            <a:endParaRPr lang="en-US" sz="2800" dirty="0" smtClean="0">
              <a:latin typeface="Arial" pitchFamily="34" charset="0"/>
              <a:cs typeface="Arial" pitchFamily="34" charset="0"/>
            </a:endParaRPr>
          </a:p>
          <a:p>
            <a:pPr algn="just"/>
            <a:r>
              <a:rPr lang="en-US" sz="2800" dirty="0" err="1" smtClean="0">
                <a:latin typeface="Arial" pitchFamily="34" charset="0"/>
                <a:cs typeface="Arial" pitchFamily="34" charset="0"/>
              </a:rPr>
              <a:t>Zr</a:t>
            </a:r>
            <a:r>
              <a:rPr lang="en-US" sz="2800" dirty="0" smtClean="0">
                <a:latin typeface="Arial" pitchFamily="34" charset="0"/>
                <a:cs typeface="Arial" pitchFamily="34" charset="0"/>
              </a:rPr>
              <a:t>-Ti-Y </a:t>
            </a:r>
            <a:r>
              <a:rPr lang="en-US" sz="2800" dirty="0" err="1" smtClean="0">
                <a:latin typeface="Arial" pitchFamily="34" charset="0"/>
                <a:cs typeface="Arial" pitchFamily="34" charset="0"/>
              </a:rPr>
              <a:t>trainagular</a:t>
            </a:r>
            <a:r>
              <a:rPr lang="en-US" sz="2800" dirty="0" smtClean="0">
                <a:latin typeface="Arial" pitchFamily="34" charset="0"/>
                <a:cs typeface="Arial" pitchFamily="34" charset="0"/>
              </a:rPr>
              <a:t> diagram is useful in petrogenesis especially in tectonic setting of basalts.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1.jpg"/>
          <p:cNvPicPr>
            <a:picLocks noChangeAspect="1"/>
          </p:cNvPicPr>
          <p:nvPr/>
        </p:nvPicPr>
        <p:blipFill>
          <a:blip r:embed="rId2"/>
          <a:stretch>
            <a:fillRect/>
          </a:stretch>
        </p:blipFill>
        <p:spPr>
          <a:xfrm>
            <a:off x="533400" y="76200"/>
            <a:ext cx="3352800" cy="6705601"/>
          </a:xfrm>
          <a:prstGeom prst="rect">
            <a:avLst/>
          </a:prstGeom>
        </p:spPr>
      </p:pic>
      <p:sp>
        <p:nvSpPr>
          <p:cNvPr id="4" name="TextBox 3"/>
          <p:cNvSpPr txBox="1"/>
          <p:nvPr/>
        </p:nvSpPr>
        <p:spPr>
          <a:xfrm>
            <a:off x="4572000" y="2438400"/>
            <a:ext cx="3967881" cy="1200329"/>
          </a:xfrm>
          <a:prstGeom prst="rect">
            <a:avLst/>
          </a:prstGeom>
          <a:noFill/>
        </p:spPr>
        <p:txBody>
          <a:bodyPr wrap="none" rtlCol="0">
            <a:spAutoFit/>
          </a:bodyPr>
          <a:lstStyle/>
          <a:p>
            <a:r>
              <a:rPr lang="en-US" b="1" dirty="0" smtClean="0">
                <a:latin typeface="Arial" pitchFamily="34" charset="0"/>
                <a:cs typeface="Arial" pitchFamily="34" charset="0"/>
              </a:rPr>
              <a:t>Trace Element Variation Diagrams </a:t>
            </a:r>
          </a:p>
          <a:p>
            <a:pPr marL="342900" indent="-342900">
              <a:buAutoNum type="alphaUcParenBoth"/>
            </a:pPr>
            <a:r>
              <a:rPr lang="en-US" b="1" dirty="0" smtClean="0">
                <a:latin typeface="Arial" pitchFamily="34" charset="0"/>
                <a:cs typeface="Arial" pitchFamily="34" charset="0"/>
              </a:rPr>
              <a:t>Classification &amp; Nomenclature</a:t>
            </a:r>
          </a:p>
          <a:p>
            <a:pPr marL="342900" indent="-342900">
              <a:buAutoNum type="alphaUcParenBoth"/>
            </a:pPr>
            <a:r>
              <a:rPr lang="en-US" b="1" dirty="0" smtClean="0">
                <a:latin typeface="Arial" pitchFamily="34" charset="0"/>
                <a:cs typeface="Arial" pitchFamily="34" charset="0"/>
              </a:rPr>
              <a:t>Tectonic Setting for Basalts</a:t>
            </a:r>
          </a:p>
          <a:p>
            <a:pPr marL="342900" indent="-342900">
              <a:buAutoNum type="alphaUcParenBoth"/>
            </a:pPr>
            <a:r>
              <a:rPr lang="en-US" b="1" dirty="0" smtClean="0">
                <a:latin typeface="Arial" pitchFamily="34" charset="0"/>
                <a:cs typeface="Arial" pitchFamily="34" charset="0"/>
              </a:rPr>
              <a:t>Tectonic Setting for Basalts</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2.jpg"/>
          <p:cNvPicPr>
            <a:picLocks noChangeAspect="1"/>
          </p:cNvPicPr>
          <p:nvPr/>
        </p:nvPicPr>
        <p:blipFill>
          <a:blip r:embed="rId2"/>
          <a:stretch>
            <a:fillRect/>
          </a:stretch>
        </p:blipFill>
        <p:spPr>
          <a:xfrm>
            <a:off x="609600" y="202638"/>
            <a:ext cx="3886200" cy="6426762"/>
          </a:xfrm>
          <a:prstGeom prst="rect">
            <a:avLst/>
          </a:prstGeom>
        </p:spPr>
      </p:pic>
      <p:sp>
        <p:nvSpPr>
          <p:cNvPr id="3" name="TextBox 2"/>
          <p:cNvSpPr txBox="1"/>
          <p:nvPr/>
        </p:nvSpPr>
        <p:spPr>
          <a:xfrm>
            <a:off x="4724400" y="838200"/>
            <a:ext cx="3967881" cy="646331"/>
          </a:xfrm>
          <a:prstGeom prst="rect">
            <a:avLst/>
          </a:prstGeom>
          <a:noFill/>
        </p:spPr>
        <p:txBody>
          <a:bodyPr wrap="square" rtlCol="0">
            <a:spAutoFit/>
          </a:bodyPr>
          <a:lstStyle/>
          <a:p>
            <a:r>
              <a:rPr lang="en-US" b="1" dirty="0" smtClean="0">
                <a:latin typeface="Arial" pitchFamily="34" charset="0"/>
                <a:cs typeface="Arial" pitchFamily="34" charset="0"/>
              </a:rPr>
              <a:t>Trace Element Variation Diagrams </a:t>
            </a:r>
          </a:p>
          <a:p>
            <a:r>
              <a:rPr lang="en-US" b="1" dirty="0" smtClean="0">
                <a:latin typeface="Arial" pitchFamily="34" charset="0"/>
                <a:cs typeface="Arial" pitchFamily="34" charset="0"/>
              </a:rPr>
              <a:t>For Tectonic Setting for Basalts</a:t>
            </a:r>
            <a:endParaRPr lang="en-US" b="1" dirty="0">
              <a:latin typeface="Arial" pitchFamily="34" charset="0"/>
              <a:cs typeface="Arial" pitchFamily="34" charset="0"/>
            </a:endParaRPr>
          </a:p>
        </p:txBody>
      </p:sp>
      <p:sp>
        <p:nvSpPr>
          <p:cNvPr id="4" name="TextBox 3"/>
          <p:cNvSpPr txBox="1"/>
          <p:nvPr/>
        </p:nvSpPr>
        <p:spPr>
          <a:xfrm>
            <a:off x="4800600" y="4724400"/>
            <a:ext cx="3967881" cy="646331"/>
          </a:xfrm>
          <a:prstGeom prst="rect">
            <a:avLst/>
          </a:prstGeom>
          <a:noFill/>
        </p:spPr>
        <p:txBody>
          <a:bodyPr wrap="square" rtlCol="0">
            <a:spAutoFit/>
          </a:bodyPr>
          <a:lstStyle/>
          <a:p>
            <a:r>
              <a:rPr lang="en-US" b="1" dirty="0" smtClean="0">
                <a:latin typeface="Arial" pitchFamily="34" charset="0"/>
                <a:cs typeface="Arial" pitchFamily="34" charset="0"/>
              </a:rPr>
              <a:t>Trace Element Variation Diagrams </a:t>
            </a:r>
          </a:p>
          <a:p>
            <a:r>
              <a:rPr lang="en-US" b="1" dirty="0" smtClean="0">
                <a:latin typeface="Arial" pitchFamily="34" charset="0"/>
                <a:cs typeface="Arial" pitchFamily="34" charset="0"/>
              </a:rPr>
              <a:t>For Tectonic Setting for Granites</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100936" cy="369332"/>
          </a:xfrm>
          <a:prstGeom prst="rect">
            <a:avLst/>
          </a:prstGeom>
          <a:noFill/>
        </p:spPr>
        <p:txBody>
          <a:bodyPr wrap="none" rtlCol="0">
            <a:spAutoFit/>
          </a:bodyPr>
          <a:lstStyle/>
          <a:p>
            <a:r>
              <a:rPr lang="en-US" b="1" dirty="0" err="1" smtClean="0">
                <a:latin typeface="Arial" pitchFamily="34" charset="0"/>
                <a:cs typeface="Arial" pitchFamily="34" charset="0"/>
              </a:rPr>
              <a:t>Hf</a:t>
            </a:r>
            <a:r>
              <a:rPr lang="en-US" b="1" dirty="0" smtClean="0">
                <a:latin typeface="Arial" pitchFamily="34" charset="0"/>
                <a:cs typeface="Arial" pitchFamily="34" charset="0"/>
              </a:rPr>
              <a:t>-</a:t>
            </a:r>
            <a:r>
              <a:rPr lang="en-US" b="1" dirty="0" err="1" smtClean="0">
                <a:latin typeface="Arial" pitchFamily="34" charset="0"/>
                <a:cs typeface="Arial" pitchFamily="34" charset="0"/>
              </a:rPr>
              <a:t>Th</a:t>
            </a:r>
            <a:r>
              <a:rPr lang="en-US" b="1" dirty="0" smtClean="0">
                <a:latin typeface="Arial" pitchFamily="34" charset="0"/>
                <a:cs typeface="Arial" pitchFamily="34" charset="0"/>
              </a:rPr>
              <a:t>-Ta discrimination diagram (after Wood, 1980) for the basaltic roc</a:t>
            </a:r>
            <a:r>
              <a:rPr lang="en-US" dirty="0" smtClean="0"/>
              <a:t>ks</a:t>
            </a:r>
            <a:endParaRPr lang="en-US" dirty="0"/>
          </a:p>
        </p:txBody>
      </p:sp>
      <p:pic>
        <p:nvPicPr>
          <p:cNvPr id="3" name="Picture 2" descr="100.jpg"/>
          <p:cNvPicPr>
            <a:picLocks noChangeAspect="1"/>
          </p:cNvPicPr>
          <p:nvPr/>
        </p:nvPicPr>
        <p:blipFill>
          <a:blip r:embed="rId2"/>
          <a:stretch>
            <a:fillRect/>
          </a:stretch>
        </p:blipFill>
        <p:spPr>
          <a:xfrm>
            <a:off x="1219200" y="1295400"/>
            <a:ext cx="6333067" cy="483030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4000" dirty="0" smtClean="0">
                <a:latin typeface="Arial" pitchFamily="34" charset="0"/>
                <a:cs typeface="Arial" pitchFamily="34" charset="0"/>
              </a:rPr>
              <a:t>Isotopic Composition</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152400" y="838200"/>
            <a:ext cx="8763000" cy="5791200"/>
          </a:xfrm>
        </p:spPr>
        <p:txBody>
          <a:bodyPr>
            <a:normAutofit lnSpcReduction="10000"/>
          </a:bodyPr>
          <a:lstStyle/>
          <a:p>
            <a:pPr algn="just"/>
            <a:r>
              <a:rPr lang="en-US" sz="2800" dirty="0" smtClean="0">
                <a:latin typeface="Arial" pitchFamily="34" charset="0"/>
                <a:cs typeface="Arial" pitchFamily="34" charset="0"/>
              </a:rPr>
              <a:t>Isotopes are two or more forms of the same element that contain equal numbers of protons (Same Atomic Number) but different numbers of neutrons (Different Atomic Weight).</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Isotope geochemical studies are now fundamental part of petrogenetic interpretation of igneous rocks.</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These studies are based on Two groups of isotopes (1) Radiogenic isotopes (2) Stable isotopes.</a:t>
            </a:r>
          </a:p>
          <a:p>
            <a:pPr algn="just"/>
            <a:endParaRPr lang="en-US" sz="2800" dirty="0" smtClean="0">
              <a:latin typeface="Arial" pitchFamily="34" charset="0"/>
              <a:cs typeface="Arial" pitchFamily="34" charset="0"/>
            </a:endParaRPr>
          </a:p>
          <a:p>
            <a:pPr algn="just"/>
            <a:r>
              <a:rPr lang="en-US" sz="2800" b="1" u="sng" dirty="0" smtClean="0">
                <a:latin typeface="Arial" pitchFamily="34" charset="0"/>
                <a:cs typeface="Arial" pitchFamily="34" charset="0"/>
              </a:rPr>
              <a:t>Radiogenic – Radioactive decay remain continue and convert into stable for. </a:t>
            </a:r>
          </a:p>
          <a:p>
            <a:pPr algn="just">
              <a:buNone/>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r>
              <a:rPr lang="en-US" sz="2600" dirty="0" smtClean="0">
                <a:latin typeface="Arial" pitchFamily="34" charset="0"/>
                <a:cs typeface="Arial" pitchFamily="34" charset="0"/>
              </a:rPr>
              <a:t>Important Isotopes used in petrogenetic studies are :</a:t>
            </a:r>
          </a:p>
          <a:p>
            <a:pPr>
              <a:buNone/>
            </a:pPr>
            <a:endParaRPr lang="en-US" sz="2600" dirty="0" smtClean="0">
              <a:latin typeface="Arial" pitchFamily="34" charset="0"/>
              <a:cs typeface="Arial" pitchFamily="34" charset="0"/>
            </a:endParaRPr>
          </a:p>
          <a:p>
            <a:pPr lvl="1"/>
            <a:r>
              <a:rPr lang="en-US" sz="2600" dirty="0" smtClean="0">
                <a:latin typeface="Arial" pitchFamily="34" charset="0"/>
                <a:cs typeface="Arial" pitchFamily="34" charset="0"/>
              </a:rPr>
              <a:t>Isotopes of Rubidium  (</a:t>
            </a:r>
            <a:r>
              <a:rPr lang="en-US" sz="2600" b="1" dirty="0" smtClean="0">
                <a:latin typeface="Arial" pitchFamily="34" charset="0"/>
                <a:cs typeface="Arial" pitchFamily="34" charset="0"/>
              </a:rPr>
              <a:t>Rb-85, Rb-87</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Strontium (</a:t>
            </a:r>
            <a:r>
              <a:rPr lang="en-US" sz="2600" b="1" dirty="0" smtClean="0">
                <a:latin typeface="Arial" pitchFamily="34" charset="0"/>
                <a:cs typeface="Arial" pitchFamily="34" charset="0"/>
              </a:rPr>
              <a:t>Sr-88, Sr-87, Sr-86, Sr-84</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Lead (</a:t>
            </a:r>
            <a:r>
              <a:rPr lang="en-US" sz="2600" b="1" dirty="0" smtClean="0">
                <a:latin typeface="Arial" pitchFamily="34" charset="0"/>
                <a:cs typeface="Arial" pitchFamily="34" charset="0"/>
              </a:rPr>
              <a:t>Pb-208, Pb-207, Pb-206, Pb-204</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Uranium (</a:t>
            </a:r>
            <a:r>
              <a:rPr lang="en-US" sz="2600" b="1" dirty="0" smtClean="0">
                <a:latin typeface="Arial" pitchFamily="34" charset="0"/>
                <a:cs typeface="Arial" pitchFamily="34" charset="0"/>
              </a:rPr>
              <a:t>U-238, U-235, U-234</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Thorium (</a:t>
            </a:r>
            <a:r>
              <a:rPr lang="en-US" sz="2600" b="1" dirty="0" smtClean="0">
                <a:latin typeface="Arial" pitchFamily="34" charset="0"/>
                <a:cs typeface="Arial" pitchFamily="34" charset="0"/>
              </a:rPr>
              <a:t>Th-232</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Samarium (</a:t>
            </a:r>
            <a:r>
              <a:rPr lang="en-US" sz="2600" b="1" dirty="0" smtClean="0">
                <a:latin typeface="Arial" pitchFamily="34" charset="0"/>
                <a:cs typeface="Arial" pitchFamily="34" charset="0"/>
              </a:rPr>
              <a:t>Sm-147</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Neodymium (</a:t>
            </a:r>
            <a:r>
              <a:rPr lang="en-US" sz="2600" b="1" dirty="0" smtClean="0">
                <a:latin typeface="Arial" pitchFamily="34" charset="0"/>
                <a:cs typeface="Arial" pitchFamily="34" charset="0"/>
              </a:rPr>
              <a:t>Nd-143, Nd-144</a:t>
            </a:r>
            <a:r>
              <a:rPr lang="en-US" sz="2600" dirty="0" smtClean="0">
                <a:latin typeface="Arial" pitchFamily="34" charset="0"/>
                <a:cs typeface="Arial" pitchFamily="34" charset="0"/>
              </a:rPr>
              <a:t>)</a:t>
            </a:r>
          </a:p>
          <a:p>
            <a:pPr lvl="1"/>
            <a:r>
              <a:rPr lang="en-US" sz="2600" dirty="0" smtClean="0">
                <a:latin typeface="Arial" pitchFamily="34" charset="0"/>
                <a:cs typeface="Arial" pitchFamily="34" charset="0"/>
              </a:rPr>
              <a:t>Isotopes of Oxygen (</a:t>
            </a:r>
            <a:r>
              <a:rPr lang="en-US" sz="2600" b="1" dirty="0" smtClean="0">
                <a:latin typeface="Arial" pitchFamily="34" charset="0"/>
                <a:cs typeface="Arial" pitchFamily="34" charset="0"/>
              </a:rPr>
              <a:t>O-16, O-17, O-18</a:t>
            </a:r>
            <a:r>
              <a:rPr lang="en-US" sz="2600" dirty="0" smtClean="0">
                <a:latin typeface="Arial" pitchFamily="34" charset="0"/>
                <a:cs typeface="Arial" pitchFamily="34" charset="0"/>
              </a:rPr>
              <a:t>)</a:t>
            </a:r>
          </a:p>
          <a:p>
            <a:pPr lvl="1">
              <a:buNone/>
            </a:pPr>
            <a:endParaRPr lang="en-US" dirty="0"/>
          </a:p>
        </p:txBody>
      </p:sp>
      <p:pic>
        <p:nvPicPr>
          <p:cNvPr id="4" name="Picture 2"/>
          <p:cNvPicPr>
            <a:picLocks noChangeAspect="1" noChangeArrowheads="1"/>
          </p:cNvPicPr>
          <p:nvPr/>
        </p:nvPicPr>
        <p:blipFill>
          <a:blip r:embed="rId2"/>
          <a:srcRect/>
          <a:stretch>
            <a:fillRect/>
          </a:stretch>
        </p:blipFill>
        <p:spPr bwMode="auto">
          <a:xfrm>
            <a:off x="457200" y="5220040"/>
            <a:ext cx="2642724" cy="1333160"/>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a:off x="4800600" y="5257800"/>
            <a:ext cx="3886200" cy="129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248400"/>
          </a:xfrm>
        </p:spPr>
        <p:txBody>
          <a:bodyPr>
            <a:normAutofit fontScale="92500"/>
          </a:bodyPr>
          <a:lstStyle/>
          <a:p>
            <a:pPr algn="just"/>
            <a:r>
              <a:rPr lang="en-US" sz="3000" dirty="0" smtClean="0">
                <a:latin typeface="Arial" pitchFamily="34" charset="0"/>
                <a:cs typeface="Arial" pitchFamily="34" charset="0"/>
              </a:rPr>
              <a:t>The isotope studies provides information related to:</a:t>
            </a:r>
          </a:p>
          <a:p>
            <a:pPr lvl="1" algn="just"/>
            <a:r>
              <a:rPr lang="en-US" sz="3000" dirty="0" smtClean="0">
                <a:latin typeface="Arial" pitchFamily="34" charset="0"/>
                <a:cs typeface="Arial" pitchFamily="34" charset="0"/>
              </a:rPr>
              <a:t>The age of the rock or minerals</a:t>
            </a:r>
          </a:p>
          <a:p>
            <a:pPr lvl="1" algn="just"/>
            <a:r>
              <a:rPr lang="en-US" sz="3000" dirty="0" smtClean="0">
                <a:latin typeface="Arial" pitchFamily="34" charset="0"/>
                <a:cs typeface="Arial" pitchFamily="34" charset="0"/>
              </a:rPr>
              <a:t>Temperature of the crystallization of minerals</a:t>
            </a:r>
          </a:p>
          <a:p>
            <a:pPr lvl="1" algn="just"/>
            <a:r>
              <a:rPr lang="en-US" sz="3000" dirty="0" smtClean="0">
                <a:latin typeface="Arial" pitchFamily="34" charset="0"/>
                <a:cs typeface="Arial" pitchFamily="34" charset="0"/>
              </a:rPr>
              <a:t>Source of the rocks</a:t>
            </a:r>
          </a:p>
          <a:p>
            <a:pPr lvl="1" algn="just"/>
            <a:r>
              <a:rPr lang="en-US" sz="3000" dirty="0" smtClean="0">
                <a:latin typeface="Arial" pitchFamily="34" charset="0"/>
                <a:cs typeface="Arial" pitchFamily="34" charset="0"/>
              </a:rPr>
              <a:t>Process acting in the formation of the rock</a:t>
            </a:r>
          </a:p>
          <a:p>
            <a:pPr algn="just"/>
            <a:endParaRPr lang="en-US" sz="3000" dirty="0" smtClean="0">
              <a:latin typeface="Arial" pitchFamily="34" charset="0"/>
              <a:cs typeface="Arial" pitchFamily="34" charset="0"/>
            </a:endParaRPr>
          </a:p>
          <a:p>
            <a:pPr algn="just"/>
            <a:r>
              <a:rPr lang="en-US" sz="3000" b="1" dirty="0" smtClean="0">
                <a:latin typeface="Arial" pitchFamily="34" charset="0"/>
                <a:cs typeface="Arial" pitchFamily="34" charset="0"/>
              </a:rPr>
              <a:t>Few Examples:</a:t>
            </a:r>
          </a:p>
          <a:p>
            <a:pPr lvl="1" algn="just"/>
            <a:r>
              <a:rPr lang="en-US" sz="3000" dirty="0" smtClean="0">
                <a:latin typeface="Arial" pitchFamily="34" charset="0"/>
                <a:cs typeface="Arial" pitchFamily="34" charset="0"/>
              </a:rPr>
              <a:t>The Sr-87/Sr-86 ratio serve as a valuable petrogenetic tracer. It has been found by the petrologists that magma derived from </a:t>
            </a:r>
            <a:r>
              <a:rPr lang="en-US" sz="3000" b="1" dirty="0" smtClean="0">
                <a:latin typeface="Arial" pitchFamily="34" charset="0"/>
                <a:cs typeface="Arial" pitchFamily="34" charset="0"/>
              </a:rPr>
              <a:t>mantle</a:t>
            </a:r>
            <a:r>
              <a:rPr lang="en-US" sz="3000" dirty="0" smtClean="0">
                <a:latin typeface="Arial" pitchFamily="34" charset="0"/>
                <a:cs typeface="Arial" pitchFamily="34" charset="0"/>
              </a:rPr>
              <a:t> have ratio generally </a:t>
            </a:r>
            <a:r>
              <a:rPr lang="en-US" sz="3000" b="1" dirty="0" smtClean="0">
                <a:latin typeface="Arial" pitchFamily="34" charset="0"/>
                <a:cs typeface="Arial" pitchFamily="34" charset="0"/>
              </a:rPr>
              <a:t>&lt;0.706 </a:t>
            </a:r>
            <a:r>
              <a:rPr lang="en-US" sz="3000" dirty="0" smtClean="0">
                <a:latin typeface="Arial" pitchFamily="34" charset="0"/>
                <a:cs typeface="Arial" pitchFamily="34" charset="0"/>
              </a:rPr>
              <a:t>while those derived from melting or assimilation of continental </a:t>
            </a:r>
            <a:r>
              <a:rPr lang="en-US" sz="3000" b="1" dirty="0" smtClean="0">
                <a:latin typeface="Arial" pitchFamily="34" charset="0"/>
                <a:cs typeface="Arial" pitchFamily="34" charset="0"/>
              </a:rPr>
              <a:t>crust</a:t>
            </a:r>
            <a:r>
              <a:rPr lang="en-US" sz="3000" dirty="0" smtClean="0">
                <a:latin typeface="Arial" pitchFamily="34" charset="0"/>
                <a:cs typeface="Arial" pitchFamily="34" charset="0"/>
              </a:rPr>
              <a:t> have ratio </a:t>
            </a:r>
            <a:r>
              <a:rPr lang="en-US" sz="3000" b="1" dirty="0" smtClean="0">
                <a:latin typeface="Arial" pitchFamily="34" charset="0"/>
                <a:cs typeface="Arial" pitchFamily="34" charset="0"/>
              </a:rPr>
              <a:t>&gt;0.706</a:t>
            </a:r>
            <a:r>
              <a:rPr lang="en-US" sz="3000" dirty="0" smtClean="0">
                <a:latin typeface="Arial" pitchFamily="34" charset="0"/>
                <a:cs typeface="Arial" pitchFamily="34" charset="0"/>
              </a:rPr>
              <a:t>.</a:t>
            </a:r>
          </a:p>
          <a:p>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5897563"/>
          </a:xfrm>
        </p:spPr>
        <p:txBody>
          <a:bodyPr>
            <a:normAutofit lnSpcReduction="10000"/>
          </a:bodyPr>
          <a:lstStyle/>
          <a:p>
            <a:pPr lvl="1" algn="just"/>
            <a:r>
              <a:rPr lang="en-US" dirty="0" smtClean="0">
                <a:latin typeface="Arial" pitchFamily="34" charset="0"/>
                <a:cs typeface="Arial" pitchFamily="34" charset="0"/>
              </a:rPr>
              <a:t>Typical </a:t>
            </a:r>
            <a:r>
              <a:rPr lang="en-US" b="1" dirty="0" smtClean="0">
                <a:latin typeface="Arial" pitchFamily="34" charset="0"/>
                <a:cs typeface="Arial" pitchFamily="34" charset="0"/>
              </a:rPr>
              <a:t>crustal</a:t>
            </a:r>
            <a:r>
              <a:rPr lang="en-US" dirty="0" smtClean="0">
                <a:latin typeface="Arial" pitchFamily="34" charset="0"/>
                <a:cs typeface="Arial" pitchFamily="34" charset="0"/>
              </a:rPr>
              <a:t> rocks have lower Nd-143/Nd-144 ratio then those derived from </a:t>
            </a:r>
            <a:r>
              <a:rPr lang="en-US" b="1" dirty="0" smtClean="0">
                <a:latin typeface="Arial" pitchFamily="34" charset="0"/>
                <a:cs typeface="Arial" pitchFamily="34" charset="0"/>
              </a:rPr>
              <a:t>mantle</a:t>
            </a:r>
            <a:r>
              <a:rPr lang="en-US" dirty="0" smtClean="0">
                <a:latin typeface="Arial" pitchFamily="34" charset="0"/>
                <a:cs typeface="Arial" pitchFamily="34" charset="0"/>
              </a:rPr>
              <a:t>.</a:t>
            </a:r>
          </a:p>
          <a:p>
            <a:pPr lvl="1" algn="just"/>
            <a:endParaRPr lang="en-US" dirty="0" smtClean="0">
              <a:latin typeface="Arial" pitchFamily="34" charset="0"/>
              <a:cs typeface="Arial" pitchFamily="34" charset="0"/>
            </a:endParaRPr>
          </a:p>
          <a:p>
            <a:pPr lvl="1" algn="just"/>
            <a:r>
              <a:rPr lang="en-US" dirty="0" smtClean="0">
                <a:latin typeface="Arial" pitchFamily="34" charset="0"/>
                <a:cs typeface="Arial" pitchFamily="34" charset="0"/>
              </a:rPr>
              <a:t>The isotopic ratios of a </a:t>
            </a:r>
            <a:r>
              <a:rPr lang="en-US" b="1" dirty="0" err="1" smtClean="0">
                <a:latin typeface="Arial" pitchFamily="34" charset="0"/>
                <a:cs typeface="Arial" pitchFamily="34" charset="0"/>
              </a:rPr>
              <a:t>cogenetic</a:t>
            </a:r>
            <a:r>
              <a:rPr lang="en-US" b="1" dirty="0" smtClean="0">
                <a:latin typeface="Arial" pitchFamily="34" charset="0"/>
                <a:cs typeface="Arial" pitchFamily="34" charset="0"/>
              </a:rPr>
              <a:t> suite </a:t>
            </a:r>
            <a:r>
              <a:rPr lang="en-US" dirty="0" smtClean="0">
                <a:latin typeface="Arial" pitchFamily="34" charset="0"/>
                <a:cs typeface="Arial" pitchFamily="34" charset="0"/>
              </a:rPr>
              <a:t>of igneous rocks should have straight line (</a:t>
            </a:r>
            <a:r>
              <a:rPr lang="en-US" dirty="0" err="1" smtClean="0">
                <a:latin typeface="Arial" pitchFamily="34" charset="0"/>
                <a:cs typeface="Arial" pitchFamily="34" charset="0"/>
              </a:rPr>
              <a:t>isochrons</a:t>
            </a:r>
            <a:r>
              <a:rPr lang="en-US" dirty="0" smtClean="0">
                <a:latin typeface="Arial" pitchFamily="34" charset="0"/>
                <a:cs typeface="Arial" pitchFamily="34" charset="0"/>
              </a:rPr>
              <a:t>) in plots of Pb-206/Pb-204 v/s Pb-207/Pb-204.</a:t>
            </a:r>
          </a:p>
          <a:p>
            <a:pPr lvl="1" algn="just"/>
            <a:endParaRPr lang="en-US" dirty="0" smtClean="0">
              <a:latin typeface="Arial" pitchFamily="34" charset="0"/>
              <a:cs typeface="Arial" pitchFamily="34" charset="0"/>
            </a:endParaRPr>
          </a:p>
          <a:p>
            <a:pPr lvl="1" algn="just"/>
            <a:r>
              <a:rPr lang="en-US" dirty="0" smtClean="0">
                <a:latin typeface="Arial" pitchFamily="34" charset="0"/>
                <a:cs typeface="Arial" pitchFamily="34" charset="0"/>
              </a:rPr>
              <a:t>Typical O-18 values for </a:t>
            </a:r>
            <a:r>
              <a:rPr lang="en-US" b="1" dirty="0" smtClean="0">
                <a:latin typeface="Arial" pitchFamily="34" charset="0"/>
                <a:cs typeface="Arial" pitchFamily="34" charset="0"/>
              </a:rPr>
              <a:t>mantle</a:t>
            </a:r>
            <a:r>
              <a:rPr lang="en-US" dirty="0" smtClean="0">
                <a:latin typeface="Arial" pitchFamily="34" charset="0"/>
                <a:cs typeface="Arial" pitchFamily="34" charset="0"/>
              </a:rPr>
              <a:t> derived rocks are from +5 to +7‰. The </a:t>
            </a:r>
            <a:r>
              <a:rPr lang="en-US" b="1" dirty="0" smtClean="0">
                <a:latin typeface="Arial" pitchFamily="34" charset="0"/>
                <a:cs typeface="Arial" pitchFamily="34" charset="0"/>
              </a:rPr>
              <a:t>crustal</a:t>
            </a:r>
            <a:r>
              <a:rPr lang="en-US" dirty="0" smtClean="0">
                <a:latin typeface="Arial" pitchFamily="34" charset="0"/>
                <a:cs typeface="Arial" pitchFamily="34" charset="0"/>
              </a:rPr>
              <a:t> rocks has values +7 to +13‰. Basaltic magmas of </a:t>
            </a:r>
            <a:r>
              <a:rPr lang="en-US" b="1" dirty="0" smtClean="0">
                <a:latin typeface="Arial" pitchFamily="34" charset="0"/>
                <a:cs typeface="Arial" pitchFamily="34" charset="0"/>
              </a:rPr>
              <a:t>mid-ocean ridges </a:t>
            </a:r>
            <a:r>
              <a:rPr lang="en-US" dirty="0" smtClean="0">
                <a:latin typeface="Arial" pitchFamily="34" charset="0"/>
                <a:cs typeface="Arial" pitchFamily="34" charset="0"/>
              </a:rPr>
              <a:t>and most common </a:t>
            </a:r>
            <a:r>
              <a:rPr lang="en-US" b="1" dirty="0" smtClean="0">
                <a:latin typeface="Arial" pitchFamily="34" charset="0"/>
                <a:cs typeface="Arial" pitchFamily="34" charset="0"/>
              </a:rPr>
              <a:t>island arc</a:t>
            </a:r>
            <a:r>
              <a:rPr lang="en-US" dirty="0" smtClean="0">
                <a:latin typeface="Arial" pitchFamily="34" charset="0"/>
                <a:cs typeface="Arial" pitchFamily="34" charset="0"/>
              </a:rPr>
              <a:t> basalt are characterized by a relatively narrow 5.7±0.2‰ range of O-18 values.</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524000" y="304800"/>
            <a:ext cx="5615353" cy="4562475"/>
          </a:xfrm>
          <a:prstGeom prst="rect">
            <a:avLst/>
          </a:prstGeom>
          <a:noFill/>
          <a:ln w="9525">
            <a:noFill/>
            <a:miter lim="800000"/>
            <a:headEnd/>
            <a:tailEnd/>
          </a:ln>
          <a:effectLst/>
        </p:spPr>
      </p:pic>
      <p:sp>
        <p:nvSpPr>
          <p:cNvPr id="5" name="TextBox 4"/>
          <p:cNvSpPr txBox="1"/>
          <p:nvPr/>
        </p:nvSpPr>
        <p:spPr>
          <a:xfrm>
            <a:off x="2057400" y="5410200"/>
            <a:ext cx="4876800" cy="1107996"/>
          </a:xfrm>
          <a:prstGeom prst="rect">
            <a:avLst/>
          </a:prstGeom>
          <a:noFill/>
        </p:spPr>
        <p:txBody>
          <a:bodyPr wrap="square" rtlCol="0">
            <a:spAutoFit/>
          </a:bodyPr>
          <a:lstStyle/>
          <a:p>
            <a:pPr algn="ctr"/>
            <a:r>
              <a:rPr lang="en-US" sz="6600" dirty="0" smtClean="0">
                <a:solidFill>
                  <a:srgbClr val="FF0000"/>
                </a:solidFill>
                <a:latin typeface="Arial" pitchFamily="34" charset="0"/>
                <a:cs typeface="Arial" pitchFamily="34" charset="0"/>
              </a:rPr>
              <a:t>THANKS</a:t>
            </a:r>
            <a:endParaRPr lang="en-US" sz="66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28600" y="76200"/>
            <a:ext cx="8763000" cy="1447800"/>
          </a:xfrm>
        </p:spPr>
        <p:txBody>
          <a:bodyPr>
            <a:normAutofit/>
          </a:bodyPr>
          <a:lstStyle/>
          <a:p>
            <a:r>
              <a:rPr lang="fr-FR" sz="3200" dirty="0" smtClean="0">
                <a:latin typeface="Arial" pitchFamily="34" charset="0"/>
                <a:cs typeface="Arial" pitchFamily="34" charset="0"/>
              </a:rPr>
              <a:t>Major </a:t>
            </a:r>
            <a:r>
              <a:rPr lang="fr-FR" sz="3200" dirty="0" err="1" smtClean="0">
                <a:latin typeface="Arial" pitchFamily="34" charset="0"/>
                <a:cs typeface="Arial" pitchFamily="34" charset="0"/>
              </a:rPr>
              <a:t>elements</a:t>
            </a:r>
            <a:r>
              <a:rPr lang="fr-FR" sz="3200" dirty="0" smtClean="0">
                <a:latin typeface="Arial" pitchFamily="34" charset="0"/>
                <a:cs typeface="Arial" pitchFamily="34" charset="0"/>
              </a:rPr>
              <a:t> </a:t>
            </a:r>
            <a:r>
              <a:rPr lang="fr-FR" sz="3200" dirty="0" err="1" smtClean="0">
                <a:latin typeface="Arial" pitchFamily="34" charset="0"/>
                <a:cs typeface="Arial" pitchFamily="34" charset="0"/>
              </a:rPr>
              <a:t>that</a:t>
            </a:r>
            <a:r>
              <a:rPr lang="fr-FR" sz="3200" dirty="0" smtClean="0">
                <a:latin typeface="Arial" pitchFamily="34" charset="0"/>
                <a:cs typeface="Arial" pitchFamily="34" charset="0"/>
              </a:rPr>
              <a:t> are </a:t>
            </a:r>
            <a:r>
              <a:rPr lang="fr-FR" sz="3200" dirty="0" err="1" smtClean="0">
                <a:latin typeface="Arial" pitchFamily="34" charset="0"/>
                <a:cs typeface="Arial" pitchFamily="34" charset="0"/>
              </a:rPr>
              <a:t>generally</a:t>
            </a:r>
            <a:r>
              <a:rPr lang="fr-FR" sz="3200" dirty="0" smtClean="0">
                <a:latin typeface="Arial" pitchFamily="34" charset="0"/>
                <a:cs typeface="Arial" pitchFamily="34" charset="0"/>
              </a:rPr>
              <a:t> </a:t>
            </a:r>
            <a:r>
              <a:rPr lang="fr-FR" sz="3200" dirty="0" err="1" smtClean="0">
                <a:latin typeface="Arial" pitchFamily="34" charset="0"/>
                <a:cs typeface="Arial" pitchFamily="34" charset="0"/>
              </a:rPr>
              <a:t>measured</a:t>
            </a:r>
            <a:r>
              <a:rPr lang="fr-FR" sz="3200" dirty="0" smtClean="0">
                <a:latin typeface="Arial" pitchFamily="34" charset="0"/>
                <a:cs typeface="Arial" pitchFamily="34" charset="0"/>
              </a:rPr>
              <a:t> in </a:t>
            </a:r>
            <a:r>
              <a:rPr lang="fr-FR" sz="3200" dirty="0" err="1" smtClean="0">
                <a:latin typeface="Arial" pitchFamily="34" charset="0"/>
                <a:cs typeface="Arial" pitchFamily="34" charset="0"/>
              </a:rPr>
              <a:t>petrochemical</a:t>
            </a:r>
            <a:r>
              <a:rPr lang="fr-FR" sz="3200" dirty="0" smtClean="0">
                <a:latin typeface="Arial" pitchFamily="34" charset="0"/>
                <a:cs typeface="Arial" pitchFamily="34" charset="0"/>
              </a:rPr>
              <a:t> </a:t>
            </a:r>
            <a:r>
              <a:rPr lang="fr-FR" sz="3200" dirty="0" err="1" smtClean="0">
                <a:latin typeface="Arial" pitchFamily="34" charset="0"/>
                <a:cs typeface="Arial" pitchFamily="34" charset="0"/>
              </a:rPr>
              <a:t>studies</a:t>
            </a:r>
            <a:r>
              <a:rPr lang="fr-FR" sz="3200" dirty="0" smtClean="0">
                <a:latin typeface="Arial" pitchFamily="34" charset="0"/>
                <a:cs typeface="Arial" pitchFamily="34" charset="0"/>
              </a:rPr>
              <a:t>: </a:t>
            </a:r>
            <a:endParaRPr lang="en-US" sz="3200" dirty="0">
              <a:latin typeface="Arial" pitchFamily="34" charset="0"/>
              <a:cs typeface="Arial" pitchFamily="34" charset="0"/>
            </a:endParaRPr>
          </a:p>
        </p:txBody>
      </p:sp>
      <p:sp>
        <p:nvSpPr>
          <p:cNvPr id="74755" name="Rectangle 3"/>
          <p:cNvSpPr>
            <a:spLocks noGrp="1" noChangeArrowheads="1"/>
          </p:cNvSpPr>
          <p:nvPr>
            <p:ph sz="half" idx="1"/>
          </p:nvPr>
        </p:nvSpPr>
        <p:spPr>
          <a:xfrm>
            <a:off x="533400" y="1752600"/>
            <a:ext cx="2743200" cy="4792663"/>
          </a:xfrm>
          <a:solidFill>
            <a:srgbClr val="FF9933"/>
          </a:solidFill>
        </p:spPr>
        <p:txBody>
          <a:bodyPr>
            <a:noAutofit/>
          </a:bodyPr>
          <a:lstStyle/>
          <a:p>
            <a:r>
              <a:rPr lang="fr-FR" dirty="0" smtClean="0">
                <a:latin typeface="Arial" pitchFamily="34" charset="0"/>
                <a:cs typeface="Arial" pitchFamily="34" charset="0"/>
              </a:rPr>
              <a:t>SiO</a:t>
            </a:r>
            <a:r>
              <a:rPr lang="fr-FR" baseline="-25000" dirty="0" smtClean="0">
                <a:latin typeface="Arial" pitchFamily="34" charset="0"/>
                <a:cs typeface="Arial" pitchFamily="34" charset="0"/>
              </a:rPr>
              <a:t>2</a:t>
            </a:r>
            <a:endParaRPr lang="fr-FR" dirty="0">
              <a:latin typeface="Arial" pitchFamily="34" charset="0"/>
              <a:cs typeface="Arial" pitchFamily="34" charset="0"/>
            </a:endParaRPr>
          </a:p>
          <a:p>
            <a:r>
              <a:rPr lang="fr-FR" dirty="0" smtClean="0">
                <a:latin typeface="Arial" pitchFamily="34" charset="0"/>
                <a:cs typeface="Arial" pitchFamily="34" charset="0"/>
              </a:rPr>
              <a:t>Al</a:t>
            </a:r>
            <a:r>
              <a:rPr lang="fr-FR" baseline="-25000" dirty="0" smtClean="0">
                <a:latin typeface="Arial" pitchFamily="34" charset="0"/>
                <a:cs typeface="Arial" pitchFamily="34" charset="0"/>
              </a:rPr>
              <a:t>2</a:t>
            </a:r>
            <a:r>
              <a:rPr lang="fr-FR" dirty="0" smtClean="0">
                <a:latin typeface="Arial" pitchFamily="34" charset="0"/>
                <a:cs typeface="Arial" pitchFamily="34" charset="0"/>
              </a:rPr>
              <a:t>O</a:t>
            </a:r>
            <a:r>
              <a:rPr lang="fr-FR" baseline="-25000" dirty="0" smtClean="0">
                <a:latin typeface="Arial" pitchFamily="34" charset="0"/>
                <a:cs typeface="Arial" pitchFamily="34" charset="0"/>
              </a:rPr>
              <a:t>3</a:t>
            </a:r>
            <a:endParaRPr lang="fr-FR" dirty="0">
              <a:latin typeface="Arial" pitchFamily="34" charset="0"/>
              <a:cs typeface="Arial" pitchFamily="34" charset="0"/>
            </a:endParaRPr>
          </a:p>
          <a:p>
            <a:r>
              <a:rPr lang="fr-FR" dirty="0" smtClean="0">
                <a:latin typeface="Arial" pitchFamily="34" charset="0"/>
                <a:cs typeface="Arial" pitchFamily="34" charset="0"/>
              </a:rPr>
              <a:t>Fe</a:t>
            </a:r>
            <a:r>
              <a:rPr lang="fr-FR" baseline="-25000" dirty="0" smtClean="0">
                <a:latin typeface="Arial" pitchFamily="34" charset="0"/>
                <a:cs typeface="Arial" pitchFamily="34" charset="0"/>
              </a:rPr>
              <a:t>2</a:t>
            </a:r>
            <a:r>
              <a:rPr lang="fr-FR" dirty="0" smtClean="0">
                <a:latin typeface="Arial" pitchFamily="34" charset="0"/>
                <a:cs typeface="Arial" pitchFamily="34" charset="0"/>
              </a:rPr>
              <a:t>O</a:t>
            </a:r>
            <a:r>
              <a:rPr lang="fr-FR" baseline="-25000" dirty="0" smtClean="0">
                <a:latin typeface="Arial" pitchFamily="34" charset="0"/>
                <a:cs typeface="Arial" pitchFamily="34" charset="0"/>
              </a:rPr>
              <a:t>3</a:t>
            </a:r>
          </a:p>
          <a:p>
            <a:r>
              <a:rPr lang="fr-FR" dirty="0" err="1" smtClean="0">
                <a:latin typeface="Arial" pitchFamily="34" charset="0"/>
                <a:cs typeface="Arial" pitchFamily="34" charset="0"/>
              </a:rPr>
              <a:t>FeO</a:t>
            </a:r>
            <a:endParaRPr lang="fr-FR" dirty="0" smtClean="0">
              <a:latin typeface="Arial" pitchFamily="34" charset="0"/>
              <a:cs typeface="Arial" pitchFamily="34" charset="0"/>
            </a:endParaRPr>
          </a:p>
          <a:p>
            <a:r>
              <a:rPr lang="fr-FR" dirty="0" err="1" smtClean="0">
                <a:latin typeface="Arial" pitchFamily="34" charset="0"/>
                <a:cs typeface="Arial" pitchFamily="34" charset="0"/>
              </a:rPr>
              <a:t>MgO</a:t>
            </a:r>
            <a:endParaRPr lang="fr-FR" dirty="0">
              <a:latin typeface="Arial" pitchFamily="34" charset="0"/>
              <a:cs typeface="Arial" pitchFamily="34" charset="0"/>
            </a:endParaRPr>
          </a:p>
          <a:p>
            <a:r>
              <a:rPr lang="fr-FR" dirty="0" err="1" smtClean="0">
                <a:latin typeface="Arial" pitchFamily="34" charset="0"/>
                <a:cs typeface="Arial" pitchFamily="34" charset="0"/>
              </a:rPr>
              <a:t>CaO</a:t>
            </a:r>
            <a:endParaRPr lang="fr-FR" dirty="0">
              <a:latin typeface="Arial" pitchFamily="34" charset="0"/>
              <a:cs typeface="Arial" pitchFamily="34" charset="0"/>
            </a:endParaRPr>
          </a:p>
          <a:p>
            <a:r>
              <a:rPr lang="fr-FR" dirty="0" smtClean="0">
                <a:latin typeface="Arial" pitchFamily="34" charset="0"/>
                <a:cs typeface="Arial" pitchFamily="34" charset="0"/>
              </a:rPr>
              <a:t>Na</a:t>
            </a:r>
            <a:r>
              <a:rPr lang="fr-FR" baseline="-25000" dirty="0" smtClean="0">
                <a:latin typeface="Arial" pitchFamily="34" charset="0"/>
                <a:cs typeface="Arial" pitchFamily="34" charset="0"/>
              </a:rPr>
              <a:t>2</a:t>
            </a:r>
            <a:r>
              <a:rPr lang="fr-FR" dirty="0" smtClean="0">
                <a:latin typeface="Arial" pitchFamily="34" charset="0"/>
                <a:cs typeface="Arial" pitchFamily="34" charset="0"/>
              </a:rPr>
              <a:t>O</a:t>
            </a:r>
            <a:endParaRPr lang="fr-FR" dirty="0">
              <a:latin typeface="Arial" pitchFamily="34" charset="0"/>
              <a:cs typeface="Arial" pitchFamily="34" charset="0"/>
            </a:endParaRPr>
          </a:p>
          <a:p>
            <a:r>
              <a:rPr lang="fr-FR" dirty="0" smtClean="0">
                <a:latin typeface="Arial" pitchFamily="34" charset="0"/>
                <a:cs typeface="Arial" pitchFamily="34" charset="0"/>
              </a:rPr>
              <a:t>K</a:t>
            </a:r>
            <a:r>
              <a:rPr lang="fr-FR" baseline="-25000" dirty="0" smtClean="0">
                <a:latin typeface="Arial" pitchFamily="34" charset="0"/>
                <a:cs typeface="Arial" pitchFamily="34" charset="0"/>
              </a:rPr>
              <a:t>2</a:t>
            </a:r>
            <a:r>
              <a:rPr lang="fr-FR" dirty="0" smtClean="0">
                <a:latin typeface="Arial" pitchFamily="34" charset="0"/>
                <a:cs typeface="Arial" pitchFamily="34" charset="0"/>
              </a:rPr>
              <a:t>O</a:t>
            </a:r>
            <a:endParaRPr lang="en-US" dirty="0">
              <a:latin typeface="Arial" pitchFamily="34" charset="0"/>
              <a:cs typeface="Arial" pitchFamily="34" charset="0"/>
            </a:endParaRPr>
          </a:p>
        </p:txBody>
      </p:sp>
      <p:sp>
        <p:nvSpPr>
          <p:cNvPr id="74756" name="Rectangle 4"/>
          <p:cNvSpPr>
            <a:spLocks noGrp="1" noChangeArrowheads="1"/>
          </p:cNvSpPr>
          <p:nvPr>
            <p:ph sz="half" idx="2"/>
          </p:nvPr>
        </p:nvSpPr>
        <p:spPr>
          <a:xfrm>
            <a:off x="3048000" y="2762250"/>
            <a:ext cx="2362200" cy="3790950"/>
          </a:xfrm>
          <a:solidFill>
            <a:srgbClr val="FFFFCC"/>
          </a:solidFill>
        </p:spPr>
        <p:txBody>
          <a:bodyPr/>
          <a:lstStyle/>
          <a:p>
            <a:r>
              <a:rPr lang="fr-FR" dirty="0" smtClean="0"/>
              <a:t>TiO</a:t>
            </a:r>
            <a:r>
              <a:rPr lang="fr-FR" baseline="-25000" dirty="0" smtClean="0"/>
              <a:t>2</a:t>
            </a:r>
            <a:endParaRPr lang="fr-FR" dirty="0"/>
          </a:p>
          <a:p>
            <a:r>
              <a:rPr lang="fr-FR" dirty="0" err="1" smtClean="0"/>
              <a:t>MnO</a:t>
            </a:r>
            <a:endParaRPr lang="fr-FR" dirty="0"/>
          </a:p>
          <a:p>
            <a:r>
              <a:rPr lang="fr-FR" dirty="0" smtClean="0"/>
              <a:t>P</a:t>
            </a:r>
            <a:r>
              <a:rPr lang="fr-FR" baseline="-25000" dirty="0" smtClean="0"/>
              <a:t>2</a:t>
            </a:r>
            <a:r>
              <a:rPr lang="fr-FR" dirty="0" smtClean="0"/>
              <a:t>O</a:t>
            </a:r>
            <a:r>
              <a:rPr lang="fr-FR" baseline="-25000" dirty="0" smtClean="0"/>
              <a:t>5</a:t>
            </a:r>
          </a:p>
          <a:p>
            <a:r>
              <a:rPr lang="fr-FR" dirty="0" smtClean="0"/>
              <a:t>H</a:t>
            </a:r>
            <a:r>
              <a:rPr lang="fr-FR" baseline="-25000" dirty="0" smtClean="0"/>
              <a:t>2</a:t>
            </a:r>
            <a:r>
              <a:rPr lang="fr-FR" dirty="0" smtClean="0"/>
              <a:t>O</a:t>
            </a:r>
          </a:p>
          <a:p>
            <a:pPr>
              <a:buNone/>
            </a:pPr>
            <a:endParaRPr lang="en-US" dirty="0"/>
          </a:p>
        </p:txBody>
      </p:sp>
      <p:sp>
        <p:nvSpPr>
          <p:cNvPr id="74758" name="Text Box 6"/>
          <p:cNvSpPr txBox="1">
            <a:spLocks noChangeArrowheads="1"/>
          </p:cNvSpPr>
          <p:nvPr/>
        </p:nvSpPr>
        <p:spPr bwMode="auto">
          <a:xfrm>
            <a:off x="5467350" y="5486400"/>
            <a:ext cx="3600450" cy="1015663"/>
          </a:xfrm>
          <a:prstGeom prst="rect">
            <a:avLst/>
          </a:prstGeom>
          <a:noFill/>
          <a:ln w="9525">
            <a:noFill/>
            <a:miter lim="800000"/>
            <a:headEnd/>
            <a:tailEnd/>
          </a:ln>
          <a:effectLst/>
        </p:spPr>
        <p:txBody>
          <a:bodyPr>
            <a:spAutoFit/>
          </a:bodyPr>
          <a:lstStyle/>
          <a:p>
            <a:r>
              <a:rPr lang="fr-FR" sz="2000" b="1" dirty="0"/>
              <a:t>Major </a:t>
            </a:r>
            <a:r>
              <a:rPr lang="fr-FR" sz="2000" b="1" dirty="0" err="1"/>
              <a:t>elements</a:t>
            </a:r>
            <a:r>
              <a:rPr lang="fr-FR" sz="2000" b="1" dirty="0"/>
              <a:t> concentrations are </a:t>
            </a:r>
            <a:r>
              <a:rPr lang="fr-FR" sz="2000" b="1" dirty="0" err="1"/>
              <a:t>expressed</a:t>
            </a:r>
            <a:r>
              <a:rPr lang="fr-FR" sz="2000" b="1" dirty="0"/>
              <a:t> as </a:t>
            </a:r>
            <a:r>
              <a:rPr lang="fr-FR" sz="2000" b="1" dirty="0" err="1"/>
              <a:t>wt</a:t>
            </a:r>
            <a:r>
              <a:rPr lang="fr-FR" sz="2000" b="1" dirty="0"/>
              <a:t> % oxydes (SiO</a:t>
            </a:r>
            <a:r>
              <a:rPr lang="fr-FR" sz="2000" b="1" baseline="-25000" dirty="0"/>
              <a:t>2</a:t>
            </a:r>
            <a:r>
              <a:rPr lang="fr-FR" sz="2000" b="1" dirty="0"/>
              <a:t>, Al</a:t>
            </a:r>
            <a:r>
              <a:rPr lang="fr-FR" sz="2000" b="1" baseline="-25000" dirty="0"/>
              <a:t>2</a:t>
            </a:r>
            <a:r>
              <a:rPr lang="fr-FR" sz="2000" b="1" dirty="0"/>
              <a:t>O</a:t>
            </a:r>
            <a:r>
              <a:rPr lang="fr-FR" sz="2000" b="1" baseline="-25000" dirty="0"/>
              <a:t>3</a:t>
            </a:r>
            <a:r>
              <a:rPr lang="fr-FR" sz="2000" b="1" dirty="0"/>
              <a:t>, etc.)</a:t>
            </a:r>
            <a:endParaRPr lang="en-US"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7"/>
          <p:cNvGrpSpPr>
            <a:grpSpLocks/>
          </p:cNvGrpSpPr>
          <p:nvPr/>
        </p:nvGrpSpPr>
        <p:grpSpPr bwMode="auto">
          <a:xfrm>
            <a:off x="152401" y="228600"/>
            <a:ext cx="8686800" cy="6400800"/>
            <a:chOff x="516" y="432"/>
            <a:chExt cx="4931" cy="3432"/>
          </a:xfrm>
        </p:grpSpPr>
        <p:sp>
          <p:nvSpPr>
            <p:cNvPr id="5" name="Rectangle 86"/>
            <p:cNvSpPr>
              <a:spLocks noChangeArrowheads="1"/>
            </p:cNvSpPr>
            <p:nvPr/>
          </p:nvSpPr>
          <p:spPr bwMode="auto">
            <a:xfrm>
              <a:off x="706" y="432"/>
              <a:ext cx="4709" cy="3432"/>
            </a:xfrm>
            <a:prstGeom prst="rect">
              <a:avLst/>
            </a:prstGeom>
            <a:solidFill>
              <a:srgbClr val="FFFFCC"/>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a:off x="516" y="444"/>
              <a:ext cx="3648" cy="225"/>
            </a:xfrm>
            <a:prstGeom prst="rect">
              <a:avLst/>
            </a:prstGeom>
            <a:noFill/>
            <a:ln w="9525">
              <a:noFill/>
              <a:miter lim="800000"/>
              <a:headEnd/>
              <a:tailEnd/>
            </a:ln>
          </p:spPr>
          <p:txBody>
            <a:bodyPr wrap="none" lIns="0" tIns="0" rIns="0" bIns="0">
              <a:spAutoFit/>
            </a:bodyPr>
            <a:lstStyle/>
            <a:p>
              <a:pPr>
                <a:defRPr/>
              </a:pPr>
              <a:r>
                <a:rPr lang="en-US" sz="1900">
                  <a:solidFill>
                    <a:srgbClr val="000000"/>
                  </a:solidFill>
                  <a:latin typeface="Arial" charset="0"/>
                </a:rPr>
                <a:t>            Table 8-3.  Chemical analyses of some</a:t>
              </a:r>
              <a:endParaRPr lang="en-US" b="0">
                <a:effectLst>
                  <a:outerShdw blurRad="38100" dist="38100" dir="2700000" algn="tl">
                    <a:srgbClr val="000000"/>
                  </a:outerShdw>
                </a:effectLst>
              </a:endParaRPr>
            </a:p>
          </p:txBody>
        </p:sp>
        <p:sp>
          <p:nvSpPr>
            <p:cNvPr id="7" name="Rectangle 4"/>
            <p:cNvSpPr>
              <a:spLocks noChangeArrowheads="1"/>
            </p:cNvSpPr>
            <p:nvPr/>
          </p:nvSpPr>
          <p:spPr bwMode="auto">
            <a:xfrm>
              <a:off x="516" y="645"/>
              <a:ext cx="3303" cy="225"/>
            </a:xfrm>
            <a:prstGeom prst="rect">
              <a:avLst/>
            </a:prstGeom>
            <a:noFill/>
            <a:ln w="9525">
              <a:noFill/>
              <a:miter lim="800000"/>
              <a:headEnd/>
              <a:tailEnd/>
            </a:ln>
          </p:spPr>
          <p:txBody>
            <a:bodyPr wrap="none" lIns="0" tIns="0" rIns="0" bIns="0">
              <a:spAutoFit/>
            </a:bodyPr>
            <a:lstStyle/>
            <a:p>
              <a:pPr>
                <a:defRPr/>
              </a:pPr>
              <a:r>
                <a:rPr lang="en-US" sz="1900">
                  <a:solidFill>
                    <a:srgbClr val="000000"/>
                  </a:solidFill>
                  <a:latin typeface="Arial" charset="0"/>
                </a:rPr>
                <a:t>                    representative igneous rocks</a:t>
              </a:r>
              <a:endParaRPr lang="en-US" b="0">
                <a:effectLst>
                  <a:outerShdw blurRad="38100" dist="38100" dir="2700000" algn="tl">
                    <a:srgbClr val="000000"/>
                  </a:outerShdw>
                </a:effectLst>
              </a:endParaRPr>
            </a:p>
          </p:txBody>
        </p:sp>
        <p:sp>
          <p:nvSpPr>
            <p:cNvPr id="8" name="Rectangle 5"/>
            <p:cNvSpPr>
              <a:spLocks noChangeArrowheads="1"/>
            </p:cNvSpPr>
            <p:nvPr/>
          </p:nvSpPr>
          <p:spPr bwMode="auto">
            <a:xfrm>
              <a:off x="1645" y="846"/>
              <a:ext cx="644"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Peridotite</a:t>
              </a:r>
              <a:endParaRPr lang="en-US" b="0">
                <a:effectLst>
                  <a:outerShdw blurRad="38100" dist="38100" dir="2700000" algn="tl">
                    <a:srgbClr val="000000"/>
                  </a:outerShdw>
                </a:effectLst>
              </a:endParaRPr>
            </a:p>
          </p:txBody>
        </p:sp>
        <p:sp>
          <p:nvSpPr>
            <p:cNvPr id="9" name="Rectangle 6"/>
            <p:cNvSpPr>
              <a:spLocks noChangeArrowheads="1"/>
            </p:cNvSpPr>
            <p:nvPr/>
          </p:nvSpPr>
          <p:spPr bwMode="auto">
            <a:xfrm>
              <a:off x="2619" y="846"/>
              <a:ext cx="535"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Basalt</a:t>
              </a:r>
              <a:endParaRPr lang="en-US" b="0">
                <a:effectLst>
                  <a:outerShdw blurRad="38100" dist="38100" dir="2700000" algn="tl">
                    <a:srgbClr val="000000"/>
                  </a:outerShdw>
                </a:effectLst>
              </a:endParaRPr>
            </a:p>
          </p:txBody>
        </p:sp>
        <p:sp>
          <p:nvSpPr>
            <p:cNvPr id="10" name="Rectangle 7"/>
            <p:cNvSpPr>
              <a:spLocks noChangeArrowheads="1"/>
            </p:cNvSpPr>
            <p:nvPr/>
          </p:nvSpPr>
          <p:spPr bwMode="auto">
            <a:xfrm>
              <a:off x="3213" y="846"/>
              <a:ext cx="713"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Andesite</a:t>
              </a:r>
              <a:endParaRPr lang="en-US" b="0">
                <a:effectLst>
                  <a:outerShdw blurRad="38100" dist="38100" dir="2700000" algn="tl">
                    <a:srgbClr val="000000"/>
                  </a:outerShdw>
                </a:effectLst>
              </a:endParaRPr>
            </a:p>
          </p:txBody>
        </p:sp>
        <p:sp>
          <p:nvSpPr>
            <p:cNvPr id="11" name="Rectangle 8"/>
            <p:cNvSpPr>
              <a:spLocks noChangeArrowheads="1"/>
            </p:cNvSpPr>
            <p:nvPr/>
          </p:nvSpPr>
          <p:spPr bwMode="auto">
            <a:xfrm>
              <a:off x="4021" y="846"/>
              <a:ext cx="551"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Rhyolite</a:t>
              </a:r>
              <a:endParaRPr lang="en-US" b="0">
                <a:effectLst>
                  <a:outerShdw blurRad="38100" dist="38100" dir="2700000" algn="tl">
                    <a:srgbClr val="000000"/>
                  </a:outerShdw>
                </a:effectLst>
              </a:endParaRPr>
            </a:p>
          </p:txBody>
        </p:sp>
        <p:sp>
          <p:nvSpPr>
            <p:cNvPr id="12" name="Rectangle 9"/>
            <p:cNvSpPr>
              <a:spLocks noChangeArrowheads="1"/>
            </p:cNvSpPr>
            <p:nvPr/>
          </p:nvSpPr>
          <p:spPr bwMode="auto">
            <a:xfrm>
              <a:off x="4698" y="846"/>
              <a:ext cx="636"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Phonolite</a:t>
              </a:r>
              <a:endParaRPr lang="en-US" b="0">
                <a:effectLst>
                  <a:outerShdw blurRad="38100" dist="38100" dir="2700000" algn="tl">
                    <a:srgbClr val="000000"/>
                  </a:outerShdw>
                </a:effectLst>
              </a:endParaRPr>
            </a:p>
          </p:txBody>
        </p:sp>
        <p:sp>
          <p:nvSpPr>
            <p:cNvPr id="13" name="Rectangle 10"/>
            <p:cNvSpPr>
              <a:spLocks noChangeArrowheads="1"/>
            </p:cNvSpPr>
            <p:nvPr/>
          </p:nvSpPr>
          <p:spPr bwMode="auto">
            <a:xfrm>
              <a:off x="837" y="1047"/>
              <a:ext cx="440"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SiO2</a:t>
              </a:r>
              <a:endParaRPr lang="en-US" b="0">
                <a:effectLst>
                  <a:outerShdw blurRad="38100" dist="38100" dir="2700000" algn="tl">
                    <a:srgbClr val="000000"/>
                  </a:outerShdw>
                </a:effectLst>
              </a:endParaRPr>
            </a:p>
          </p:txBody>
        </p:sp>
        <p:sp>
          <p:nvSpPr>
            <p:cNvPr id="14" name="Rectangle 11"/>
            <p:cNvSpPr>
              <a:spLocks noChangeArrowheads="1"/>
            </p:cNvSpPr>
            <p:nvPr/>
          </p:nvSpPr>
          <p:spPr bwMode="auto">
            <a:xfrm>
              <a:off x="1918" y="1047"/>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42.26</a:t>
              </a:r>
              <a:endParaRPr lang="en-US" b="0">
                <a:effectLst>
                  <a:outerShdw blurRad="38100" dist="38100" dir="2700000" algn="tl">
                    <a:srgbClr val="000000"/>
                  </a:outerShdw>
                </a:effectLst>
              </a:endParaRPr>
            </a:p>
          </p:txBody>
        </p:sp>
        <p:sp>
          <p:nvSpPr>
            <p:cNvPr id="15" name="Rectangle 12"/>
            <p:cNvSpPr>
              <a:spLocks noChangeArrowheads="1"/>
            </p:cNvSpPr>
            <p:nvPr/>
          </p:nvSpPr>
          <p:spPr bwMode="auto">
            <a:xfrm>
              <a:off x="2678" y="1047"/>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49.20</a:t>
              </a:r>
              <a:endParaRPr lang="en-US" b="0">
                <a:effectLst>
                  <a:outerShdw blurRad="38100" dist="38100" dir="2700000" algn="tl">
                    <a:srgbClr val="000000"/>
                  </a:outerShdw>
                </a:effectLst>
              </a:endParaRPr>
            </a:p>
          </p:txBody>
        </p:sp>
        <p:sp>
          <p:nvSpPr>
            <p:cNvPr id="16" name="Rectangle 13"/>
            <p:cNvSpPr>
              <a:spLocks noChangeArrowheads="1"/>
            </p:cNvSpPr>
            <p:nvPr/>
          </p:nvSpPr>
          <p:spPr bwMode="auto">
            <a:xfrm>
              <a:off x="3439" y="1047"/>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57.94</a:t>
              </a:r>
              <a:endParaRPr lang="en-US" b="0">
                <a:effectLst>
                  <a:outerShdw blurRad="38100" dist="38100" dir="2700000" algn="tl">
                    <a:srgbClr val="000000"/>
                  </a:outerShdw>
                </a:effectLst>
              </a:endParaRPr>
            </a:p>
          </p:txBody>
        </p:sp>
        <p:sp>
          <p:nvSpPr>
            <p:cNvPr id="17" name="Rectangle 14"/>
            <p:cNvSpPr>
              <a:spLocks noChangeArrowheads="1"/>
            </p:cNvSpPr>
            <p:nvPr/>
          </p:nvSpPr>
          <p:spPr bwMode="auto">
            <a:xfrm>
              <a:off x="4199" y="1047"/>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72.82</a:t>
              </a:r>
              <a:endParaRPr lang="en-US" b="0">
                <a:effectLst>
                  <a:outerShdw blurRad="38100" dist="38100" dir="2700000" algn="tl">
                    <a:srgbClr val="000000"/>
                  </a:outerShdw>
                </a:effectLst>
              </a:endParaRPr>
            </a:p>
          </p:txBody>
        </p:sp>
        <p:sp>
          <p:nvSpPr>
            <p:cNvPr id="18" name="Rectangle 15"/>
            <p:cNvSpPr>
              <a:spLocks noChangeArrowheads="1"/>
            </p:cNvSpPr>
            <p:nvPr/>
          </p:nvSpPr>
          <p:spPr bwMode="auto">
            <a:xfrm>
              <a:off x="4960" y="1047"/>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56.19</a:t>
              </a:r>
              <a:endParaRPr lang="en-US" b="0">
                <a:effectLst>
                  <a:outerShdw blurRad="38100" dist="38100" dir="2700000" algn="tl">
                    <a:srgbClr val="000000"/>
                  </a:outerShdw>
                </a:effectLst>
              </a:endParaRPr>
            </a:p>
          </p:txBody>
        </p:sp>
        <p:sp>
          <p:nvSpPr>
            <p:cNvPr id="19" name="Rectangle 16"/>
            <p:cNvSpPr>
              <a:spLocks noChangeArrowheads="1"/>
            </p:cNvSpPr>
            <p:nvPr/>
          </p:nvSpPr>
          <p:spPr bwMode="auto">
            <a:xfrm>
              <a:off x="837" y="1249"/>
              <a:ext cx="428"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TiO2</a:t>
              </a:r>
              <a:endParaRPr lang="en-US" b="0">
                <a:effectLst>
                  <a:outerShdw blurRad="38100" dist="38100" dir="2700000" algn="tl">
                    <a:srgbClr val="000000"/>
                  </a:outerShdw>
                </a:effectLst>
              </a:endParaRPr>
            </a:p>
          </p:txBody>
        </p:sp>
        <p:sp>
          <p:nvSpPr>
            <p:cNvPr id="20" name="Rectangle 17"/>
            <p:cNvSpPr>
              <a:spLocks noChangeArrowheads="1"/>
            </p:cNvSpPr>
            <p:nvPr/>
          </p:nvSpPr>
          <p:spPr bwMode="auto">
            <a:xfrm>
              <a:off x="2001" y="124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0.63</a:t>
              </a:r>
              <a:endParaRPr lang="en-US" b="0">
                <a:effectLst>
                  <a:outerShdw blurRad="38100" dist="38100" dir="2700000" algn="tl">
                    <a:srgbClr val="000000"/>
                  </a:outerShdw>
                </a:effectLst>
              </a:endParaRPr>
            </a:p>
          </p:txBody>
        </p:sp>
        <p:sp>
          <p:nvSpPr>
            <p:cNvPr id="21" name="Rectangle 18"/>
            <p:cNvSpPr>
              <a:spLocks noChangeArrowheads="1"/>
            </p:cNvSpPr>
            <p:nvPr/>
          </p:nvSpPr>
          <p:spPr bwMode="auto">
            <a:xfrm>
              <a:off x="2762" y="124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1.84</a:t>
              </a:r>
              <a:endParaRPr lang="en-US" b="0">
                <a:effectLst>
                  <a:outerShdw blurRad="38100" dist="38100" dir="2700000" algn="tl">
                    <a:srgbClr val="000000"/>
                  </a:outerShdw>
                </a:effectLst>
              </a:endParaRPr>
            </a:p>
          </p:txBody>
        </p:sp>
        <p:sp>
          <p:nvSpPr>
            <p:cNvPr id="22" name="Rectangle 19"/>
            <p:cNvSpPr>
              <a:spLocks noChangeArrowheads="1"/>
            </p:cNvSpPr>
            <p:nvPr/>
          </p:nvSpPr>
          <p:spPr bwMode="auto">
            <a:xfrm>
              <a:off x="3522" y="124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0.87</a:t>
              </a:r>
              <a:endParaRPr lang="en-US" b="0">
                <a:effectLst>
                  <a:outerShdw blurRad="38100" dist="38100" dir="2700000" algn="tl">
                    <a:srgbClr val="000000"/>
                  </a:outerShdw>
                </a:effectLst>
              </a:endParaRPr>
            </a:p>
          </p:txBody>
        </p:sp>
        <p:sp>
          <p:nvSpPr>
            <p:cNvPr id="23" name="Rectangle 20"/>
            <p:cNvSpPr>
              <a:spLocks noChangeArrowheads="1"/>
            </p:cNvSpPr>
            <p:nvPr/>
          </p:nvSpPr>
          <p:spPr bwMode="auto">
            <a:xfrm>
              <a:off x="4283" y="124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0.28</a:t>
              </a:r>
              <a:endParaRPr lang="en-US" b="0">
                <a:effectLst>
                  <a:outerShdw blurRad="38100" dist="38100" dir="2700000" algn="tl">
                    <a:srgbClr val="000000"/>
                  </a:outerShdw>
                </a:effectLst>
              </a:endParaRPr>
            </a:p>
          </p:txBody>
        </p:sp>
        <p:sp>
          <p:nvSpPr>
            <p:cNvPr id="24" name="Rectangle 21"/>
            <p:cNvSpPr>
              <a:spLocks noChangeArrowheads="1"/>
            </p:cNvSpPr>
            <p:nvPr/>
          </p:nvSpPr>
          <p:spPr bwMode="auto">
            <a:xfrm>
              <a:off x="5043" y="124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0.62</a:t>
              </a:r>
              <a:endParaRPr lang="en-US" b="0">
                <a:effectLst>
                  <a:outerShdw blurRad="38100" dist="38100" dir="2700000" algn="tl">
                    <a:srgbClr val="000000"/>
                  </a:outerShdw>
                </a:effectLst>
              </a:endParaRPr>
            </a:p>
          </p:txBody>
        </p:sp>
        <p:sp>
          <p:nvSpPr>
            <p:cNvPr id="25" name="Rectangle 22"/>
            <p:cNvSpPr>
              <a:spLocks noChangeArrowheads="1"/>
            </p:cNvSpPr>
            <p:nvPr/>
          </p:nvSpPr>
          <p:spPr bwMode="auto">
            <a:xfrm>
              <a:off x="837" y="1450"/>
              <a:ext cx="535"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Al2O3</a:t>
              </a:r>
              <a:endParaRPr lang="en-US" b="0">
                <a:effectLst>
                  <a:outerShdw blurRad="38100" dist="38100" dir="2700000" algn="tl">
                    <a:srgbClr val="000000"/>
                  </a:outerShdw>
                </a:effectLst>
              </a:endParaRPr>
            </a:p>
          </p:txBody>
        </p:sp>
        <p:sp>
          <p:nvSpPr>
            <p:cNvPr id="26" name="Rectangle 23"/>
            <p:cNvSpPr>
              <a:spLocks noChangeArrowheads="1"/>
            </p:cNvSpPr>
            <p:nvPr/>
          </p:nvSpPr>
          <p:spPr bwMode="auto">
            <a:xfrm>
              <a:off x="2001" y="1450"/>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4.23</a:t>
              </a:r>
              <a:endParaRPr lang="en-US" b="0">
                <a:effectLst>
                  <a:outerShdw blurRad="38100" dist="38100" dir="2700000" algn="tl">
                    <a:srgbClr val="000000"/>
                  </a:outerShdw>
                </a:effectLst>
              </a:endParaRPr>
            </a:p>
          </p:txBody>
        </p:sp>
        <p:sp>
          <p:nvSpPr>
            <p:cNvPr id="27" name="Rectangle 24"/>
            <p:cNvSpPr>
              <a:spLocks noChangeArrowheads="1"/>
            </p:cNvSpPr>
            <p:nvPr/>
          </p:nvSpPr>
          <p:spPr bwMode="auto">
            <a:xfrm>
              <a:off x="2678" y="1450"/>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15.74</a:t>
              </a:r>
              <a:endParaRPr lang="en-US" b="0">
                <a:effectLst>
                  <a:outerShdw blurRad="38100" dist="38100" dir="2700000" algn="tl">
                    <a:srgbClr val="000000"/>
                  </a:outerShdw>
                </a:effectLst>
              </a:endParaRPr>
            </a:p>
          </p:txBody>
        </p:sp>
        <p:sp>
          <p:nvSpPr>
            <p:cNvPr id="28" name="Rectangle 25"/>
            <p:cNvSpPr>
              <a:spLocks noChangeArrowheads="1"/>
            </p:cNvSpPr>
            <p:nvPr/>
          </p:nvSpPr>
          <p:spPr bwMode="auto">
            <a:xfrm>
              <a:off x="3439" y="1450"/>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17.02</a:t>
              </a:r>
              <a:endParaRPr lang="en-US" b="0">
                <a:effectLst>
                  <a:outerShdw blurRad="38100" dist="38100" dir="2700000" algn="tl">
                    <a:srgbClr val="000000"/>
                  </a:outerShdw>
                </a:effectLst>
              </a:endParaRPr>
            </a:p>
          </p:txBody>
        </p:sp>
        <p:sp>
          <p:nvSpPr>
            <p:cNvPr id="29" name="Rectangle 26"/>
            <p:cNvSpPr>
              <a:spLocks noChangeArrowheads="1"/>
            </p:cNvSpPr>
            <p:nvPr/>
          </p:nvSpPr>
          <p:spPr bwMode="auto">
            <a:xfrm>
              <a:off x="4199" y="1450"/>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13.27</a:t>
              </a:r>
              <a:endParaRPr lang="en-US" b="0">
                <a:effectLst>
                  <a:outerShdw blurRad="38100" dist="38100" dir="2700000" algn="tl">
                    <a:srgbClr val="000000"/>
                  </a:outerShdw>
                </a:effectLst>
              </a:endParaRPr>
            </a:p>
          </p:txBody>
        </p:sp>
        <p:sp>
          <p:nvSpPr>
            <p:cNvPr id="30" name="Rectangle 27"/>
            <p:cNvSpPr>
              <a:spLocks noChangeArrowheads="1"/>
            </p:cNvSpPr>
            <p:nvPr/>
          </p:nvSpPr>
          <p:spPr bwMode="auto">
            <a:xfrm>
              <a:off x="4960" y="1450"/>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19.04</a:t>
              </a:r>
              <a:endParaRPr lang="en-US" b="0">
                <a:effectLst>
                  <a:outerShdw blurRad="38100" dist="38100" dir="2700000" algn="tl">
                    <a:srgbClr val="000000"/>
                  </a:outerShdw>
                </a:effectLst>
              </a:endParaRPr>
            </a:p>
          </p:txBody>
        </p:sp>
        <p:sp>
          <p:nvSpPr>
            <p:cNvPr id="31" name="Rectangle 28"/>
            <p:cNvSpPr>
              <a:spLocks noChangeArrowheads="1"/>
            </p:cNvSpPr>
            <p:nvPr/>
          </p:nvSpPr>
          <p:spPr bwMode="auto">
            <a:xfrm>
              <a:off x="837" y="1651"/>
              <a:ext cx="58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Fe2O3</a:t>
              </a:r>
              <a:endParaRPr lang="en-US" b="0">
                <a:effectLst>
                  <a:outerShdw blurRad="38100" dist="38100" dir="2700000" algn="tl">
                    <a:srgbClr val="000000"/>
                  </a:outerShdw>
                </a:effectLst>
              </a:endParaRPr>
            </a:p>
          </p:txBody>
        </p:sp>
        <p:sp>
          <p:nvSpPr>
            <p:cNvPr id="32" name="Rectangle 29"/>
            <p:cNvSpPr>
              <a:spLocks noChangeArrowheads="1"/>
            </p:cNvSpPr>
            <p:nvPr/>
          </p:nvSpPr>
          <p:spPr bwMode="auto">
            <a:xfrm>
              <a:off x="2001" y="1651"/>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3.61</a:t>
              </a:r>
              <a:endParaRPr lang="en-US" b="0">
                <a:effectLst>
                  <a:outerShdw blurRad="38100" dist="38100" dir="2700000" algn="tl">
                    <a:srgbClr val="000000"/>
                  </a:outerShdw>
                </a:effectLst>
              </a:endParaRPr>
            </a:p>
          </p:txBody>
        </p:sp>
        <p:sp>
          <p:nvSpPr>
            <p:cNvPr id="33" name="Rectangle 30"/>
            <p:cNvSpPr>
              <a:spLocks noChangeArrowheads="1"/>
            </p:cNvSpPr>
            <p:nvPr/>
          </p:nvSpPr>
          <p:spPr bwMode="auto">
            <a:xfrm>
              <a:off x="2762" y="1651"/>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3.79</a:t>
              </a:r>
              <a:endParaRPr lang="en-US" b="0">
                <a:effectLst>
                  <a:outerShdw blurRad="38100" dist="38100" dir="2700000" algn="tl">
                    <a:srgbClr val="000000"/>
                  </a:outerShdw>
                </a:effectLst>
              </a:endParaRPr>
            </a:p>
          </p:txBody>
        </p:sp>
        <p:sp>
          <p:nvSpPr>
            <p:cNvPr id="34" name="Rectangle 31"/>
            <p:cNvSpPr>
              <a:spLocks noChangeArrowheads="1"/>
            </p:cNvSpPr>
            <p:nvPr/>
          </p:nvSpPr>
          <p:spPr bwMode="auto">
            <a:xfrm>
              <a:off x="3522" y="1651"/>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3.27</a:t>
              </a:r>
              <a:endParaRPr lang="en-US" b="0">
                <a:effectLst>
                  <a:outerShdw blurRad="38100" dist="38100" dir="2700000" algn="tl">
                    <a:srgbClr val="000000"/>
                  </a:outerShdw>
                </a:effectLst>
              </a:endParaRPr>
            </a:p>
          </p:txBody>
        </p:sp>
        <p:sp>
          <p:nvSpPr>
            <p:cNvPr id="35" name="Rectangle 32"/>
            <p:cNvSpPr>
              <a:spLocks noChangeArrowheads="1"/>
            </p:cNvSpPr>
            <p:nvPr/>
          </p:nvSpPr>
          <p:spPr bwMode="auto">
            <a:xfrm>
              <a:off x="4283" y="1651"/>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1.48</a:t>
              </a:r>
              <a:endParaRPr lang="en-US" b="0">
                <a:effectLst>
                  <a:outerShdw blurRad="38100" dist="38100" dir="2700000" algn="tl">
                    <a:srgbClr val="000000"/>
                  </a:outerShdw>
                </a:effectLst>
              </a:endParaRPr>
            </a:p>
          </p:txBody>
        </p:sp>
        <p:sp>
          <p:nvSpPr>
            <p:cNvPr id="36" name="Rectangle 33"/>
            <p:cNvSpPr>
              <a:spLocks noChangeArrowheads="1"/>
            </p:cNvSpPr>
            <p:nvPr/>
          </p:nvSpPr>
          <p:spPr bwMode="auto">
            <a:xfrm>
              <a:off x="5043" y="1651"/>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2.79</a:t>
              </a:r>
              <a:endParaRPr lang="en-US" b="0">
                <a:effectLst>
                  <a:outerShdw blurRad="38100" dist="38100" dir="2700000" algn="tl">
                    <a:srgbClr val="000000"/>
                  </a:outerShdw>
                </a:effectLst>
              </a:endParaRPr>
            </a:p>
          </p:txBody>
        </p:sp>
        <p:sp>
          <p:nvSpPr>
            <p:cNvPr id="37" name="Rectangle 34"/>
            <p:cNvSpPr>
              <a:spLocks noChangeArrowheads="1"/>
            </p:cNvSpPr>
            <p:nvPr/>
          </p:nvSpPr>
          <p:spPr bwMode="auto">
            <a:xfrm>
              <a:off x="837" y="1852"/>
              <a:ext cx="296"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FeO</a:t>
              </a:r>
              <a:endParaRPr lang="en-US" b="0">
                <a:effectLst>
                  <a:outerShdw blurRad="38100" dist="38100" dir="2700000" algn="tl">
                    <a:srgbClr val="000000"/>
                  </a:outerShdw>
                </a:effectLst>
              </a:endParaRPr>
            </a:p>
          </p:txBody>
        </p:sp>
        <p:sp>
          <p:nvSpPr>
            <p:cNvPr id="38" name="Rectangle 35"/>
            <p:cNvSpPr>
              <a:spLocks noChangeArrowheads="1"/>
            </p:cNvSpPr>
            <p:nvPr/>
          </p:nvSpPr>
          <p:spPr bwMode="auto">
            <a:xfrm>
              <a:off x="2001" y="185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6.58</a:t>
              </a:r>
              <a:endParaRPr lang="en-US" b="0">
                <a:effectLst>
                  <a:outerShdw blurRad="38100" dist="38100" dir="2700000" algn="tl">
                    <a:srgbClr val="000000"/>
                  </a:outerShdw>
                </a:effectLst>
              </a:endParaRPr>
            </a:p>
          </p:txBody>
        </p:sp>
        <p:sp>
          <p:nvSpPr>
            <p:cNvPr id="39" name="Rectangle 36"/>
            <p:cNvSpPr>
              <a:spLocks noChangeArrowheads="1"/>
            </p:cNvSpPr>
            <p:nvPr/>
          </p:nvSpPr>
          <p:spPr bwMode="auto">
            <a:xfrm>
              <a:off x="2762" y="185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7.13</a:t>
              </a:r>
              <a:endParaRPr lang="en-US" b="0">
                <a:effectLst>
                  <a:outerShdw blurRad="38100" dist="38100" dir="2700000" algn="tl">
                    <a:srgbClr val="000000"/>
                  </a:outerShdw>
                </a:effectLst>
              </a:endParaRPr>
            </a:p>
          </p:txBody>
        </p:sp>
        <p:sp>
          <p:nvSpPr>
            <p:cNvPr id="40" name="Rectangle 37"/>
            <p:cNvSpPr>
              <a:spLocks noChangeArrowheads="1"/>
            </p:cNvSpPr>
            <p:nvPr/>
          </p:nvSpPr>
          <p:spPr bwMode="auto">
            <a:xfrm>
              <a:off x="3522" y="185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4.04</a:t>
              </a:r>
              <a:endParaRPr lang="en-US" b="0">
                <a:effectLst>
                  <a:outerShdw blurRad="38100" dist="38100" dir="2700000" algn="tl">
                    <a:srgbClr val="000000"/>
                  </a:outerShdw>
                </a:effectLst>
              </a:endParaRPr>
            </a:p>
          </p:txBody>
        </p:sp>
        <p:sp>
          <p:nvSpPr>
            <p:cNvPr id="41" name="Rectangle 38"/>
            <p:cNvSpPr>
              <a:spLocks noChangeArrowheads="1"/>
            </p:cNvSpPr>
            <p:nvPr/>
          </p:nvSpPr>
          <p:spPr bwMode="auto">
            <a:xfrm>
              <a:off x="4283" y="185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1.11</a:t>
              </a:r>
              <a:endParaRPr lang="en-US" b="0">
                <a:effectLst>
                  <a:outerShdw blurRad="38100" dist="38100" dir="2700000" algn="tl">
                    <a:srgbClr val="000000"/>
                  </a:outerShdw>
                </a:effectLst>
              </a:endParaRPr>
            </a:p>
          </p:txBody>
        </p:sp>
        <p:sp>
          <p:nvSpPr>
            <p:cNvPr id="42" name="Rectangle 39"/>
            <p:cNvSpPr>
              <a:spLocks noChangeArrowheads="1"/>
            </p:cNvSpPr>
            <p:nvPr/>
          </p:nvSpPr>
          <p:spPr bwMode="auto">
            <a:xfrm>
              <a:off x="5043" y="185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2.03</a:t>
              </a:r>
              <a:endParaRPr lang="en-US" b="0">
                <a:effectLst>
                  <a:outerShdw blurRad="38100" dist="38100" dir="2700000" algn="tl">
                    <a:srgbClr val="000000"/>
                  </a:outerShdw>
                </a:effectLst>
              </a:endParaRPr>
            </a:p>
          </p:txBody>
        </p:sp>
        <p:sp>
          <p:nvSpPr>
            <p:cNvPr id="43" name="Rectangle 40"/>
            <p:cNvSpPr>
              <a:spLocks noChangeArrowheads="1"/>
            </p:cNvSpPr>
            <p:nvPr/>
          </p:nvSpPr>
          <p:spPr bwMode="auto">
            <a:xfrm>
              <a:off x="837" y="2053"/>
              <a:ext cx="330"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MnO</a:t>
              </a:r>
              <a:endParaRPr lang="en-US" b="0">
                <a:effectLst>
                  <a:outerShdw blurRad="38100" dist="38100" dir="2700000" algn="tl">
                    <a:srgbClr val="000000"/>
                  </a:outerShdw>
                </a:effectLst>
              </a:endParaRPr>
            </a:p>
          </p:txBody>
        </p:sp>
        <p:sp>
          <p:nvSpPr>
            <p:cNvPr id="44" name="Rectangle 41"/>
            <p:cNvSpPr>
              <a:spLocks noChangeArrowheads="1"/>
            </p:cNvSpPr>
            <p:nvPr/>
          </p:nvSpPr>
          <p:spPr bwMode="auto">
            <a:xfrm>
              <a:off x="2001" y="2053"/>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0.41</a:t>
              </a:r>
              <a:endParaRPr lang="en-US" b="0">
                <a:effectLst>
                  <a:outerShdw blurRad="38100" dist="38100" dir="2700000" algn="tl">
                    <a:srgbClr val="000000"/>
                  </a:outerShdw>
                </a:effectLst>
              </a:endParaRPr>
            </a:p>
          </p:txBody>
        </p:sp>
        <p:sp>
          <p:nvSpPr>
            <p:cNvPr id="45" name="Rectangle 42"/>
            <p:cNvSpPr>
              <a:spLocks noChangeArrowheads="1"/>
            </p:cNvSpPr>
            <p:nvPr/>
          </p:nvSpPr>
          <p:spPr bwMode="auto">
            <a:xfrm>
              <a:off x="2762" y="2053"/>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0.20</a:t>
              </a:r>
              <a:endParaRPr lang="en-US" b="0">
                <a:effectLst>
                  <a:outerShdw blurRad="38100" dist="38100" dir="2700000" algn="tl">
                    <a:srgbClr val="000000"/>
                  </a:outerShdw>
                </a:effectLst>
              </a:endParaRPr>
            </a:p>
          </p:txBody>
        </p:sp>
        <p:sp>
          <p:nvSpPr>
            <p:cNvPr id="46" name="Rectangle 43"/>
            <p:cNvSpPr>
              <a:spLocks noChangeArrowheads="1"/>
            </p:cNvSpPr>
            <p:nvPr/>
          </p:nvSpPr>
          <p:spPr bwMode="auto">
            <a:xfrm>
              <a:off x="3522" y="2053"/>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0.14</a:t>
              </a:r>
              <a:endParaRPr lang="en-US" b="0">
                <a:effectLst>
                  <a:outerShdw blurRad="38100" dist="38100" dir="2700000" algn="tl">
                    <a:srgbClr val="000000"/>
                  </a:outerShdw>
                </a:effectLst>
              </a:endParaRPr>
            </a:p>
          </p:txBody>
        </p:sp>
        <p:sp>
          <p:nvSpPr>
            <p:cNvPr id="47" name="Rectangle 44"/>
            <p:cNvSpPr>
              <a:spLocks noChangeArrowheads="1"/>
            </p:cNvSpPr>
            <p:nvPr/>
          </p:nvSpPr>
          <p:spPr bwMode="auto">
            <a:xfrm>
              <a:off x="4283" y="2053"/>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0.06</a:t>
              </a:r>
              <a:endParaRPr lang="en-US" b="0">
                <a:effectLst>
                  <a:outerShdw blurRad="38100" dist="38100" dir="2700000" algn="tl">
                    <a:srgbClr val="000000"/>
                  </a:outerShdw>
                </a:effectLst>
              </a:endParaRPr>
            </a:p>
          </p:txBody>
        </p:sp>
        <p:sp>
          <p:nvSpPr>
            <p:cNvPr id="48" name="Rectangle 45"/>
            <p:cNvSpPr>
              <a:spLocks noChangeArrowheads="1"/>
            </p:cNvSpPr>
            <p:nvPr/>
          </p:nvSpPr>
          <p:spPr bwMode="auto">
            <a:xfrm>
              <a:off x="5043" y="2053"/>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0.17</a:t>
              </a:r>
              <a:endParaRPr lang="en-US" b="0">
                <a:effectLst>
                  <a:outerShdw blurRad="38100" dist="38100" dir="2700000" algn="tl">
                    <a:srgbClr val="000000"/>
                  </a:outerShdw>
                </a:effectLst>
              </a:endParaRPr>
            </a:p>
          </p:txBody>
        </p:sp>
        <p:sp>
          <p:nvSpPr>
            <p:cNvPr id="49" name="Rectangle 46"/>
            <p:cNvSpPr>
              <a:spLocks noChangeArrowheads="1"/>
            </p:cNvSpPr>
            <p:nvPr/>
          </p:nvSpPr>
          <p:spPr bwMode="auto">
            <a:xfrm>
              <a:off x="837" y="2254"/>
              <a:ext cx="330"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MgO</a:t>
              </a:r>
              <a:endParaRPr lang="en-US" b="0">
                <a:effectLst>
                  <a:outerShdw blurRad="38100" dist="38100" dir="2700000" algn="tl">
                    <a:srgbClr val="000000"/>
                  </a:outerShdw>
                </a:effectLst>
              </a:endParaRPr>
            </a:p>
          </p:txBody>
        </p:sp>
        <p:sp>
          <p:nvSpPr>
            <p:cNvPr id="50" name="Rectangle 47"/>
            <p:cNvSpPr>
              <a:spLocks noChangeArrowheads="1"/>
            </p:cNvSpPr>
            <p:nvPr/>
          </p:nvSpPr>
          <p:spPr bwMode="auto">
            <a:xfrm>
              <a:off x="1918" y="2254"/>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31.24</a:t>
              </a:r>
              <a:endParaRPr lang="en-US" b="0">
                <a:effectLst>
                  <a:outerShdw blurRad="38100" dist="38100" dir="2700000" algn="tl">
                    <a:srgbClr val="000000"/>
                  </a:outerShdw>
                </a:effectLst>
              </a:endParaRPr>
            </a:p>
          </p:txBody>
        </p:sp>
        <p:sp>
          <p:nvSpPr>
            <p:cNvPr id="51" name="Rectangle 48"/>
            <p:cNvSpPr>
              <a:spLocks noChangeArrowheads="1"/>
            </p:cNvSpPr>
            <p:nvPr/>
          </p:nvSpPr>
          <p:spPr bwMode="auto">
            <a:xfrm>
              <a:off x="2762" y="2254"/>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6.73</a:t>
              </a:r>
              <a:endParaRPr lang="en-US" b="0">
                <a:effectLst>
                  <a:outerShdw blurRad="38100" dist="38100" dir="2700000" algn="tl">
                    <a:srgbClr val="000000"/>
                  </a:outerShdw>
                </a:effectLst>
              </a:endParaRPr>
            </a:p>
          </p:txBody>
        </p:sp>
        <p:sp>
          <p:nvSpPr>
            <p:cNvPr id="52" name="Rectangle 49"/>
            <p:cNvSpPr>
              <a:spLocks noChangeArrowheads="1"/>
            </p:cNvSpPr>
            <p:nvPr/>
          </p:nvSpPr>
          <p:spPr bwMode="auto">
            <a:xfrm>
              <a:off x="3522" y="2254"/>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3.33</a:t>
              </a:r>
              <a:endParaRPr lang="en-US" b="0">
                <a:effectLst>
                  <a:outerShdw blurRad="38100" dist="38100" dir="2700000" algn="tl">
                    <a:srgbClr val="000000"/>
                  </a:outerShdw>
                </a:effectLst>
              </a:endParaRPr>
            </a:p>
          </p:txBody>
        </p:sp>
        <p:sp>
          <p:nvSpPr>
            <p:cNvPr id="53" name="Rectangle 50"/>
            <p:cNvSpPr>
              <a:spLocks noChangeArrowheads="1"/>
            </p:cNvSpPr>
            <p:nvPr/>
          </p:nvSpPr>
          <p:spPr bwMode="auto">
            <a:xfrm>
              <a:off x="4283" y="2254"/>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0.39</a:t>
              </a:r>
              <a:endParaRPr lang="en-US" b="0">
                <a:effectLst>
                  <a:outerShdw blurRad="38100" dist="38100" dir="2700000" algn="tl">
                    <a:srgbClr val="000000"/>
                  </a:outerShdw>
                </a:effectLst>
              </a:endParaRPr>
            </a:p>
          </p:txBody>
        </p:sp>
        <p:sp>
          <p:nvSpPr>
            <p:cNvPr id="54" name="Rectangle 51"/>
            <p:cNvSpPr>
              <a:spLocks noChangeArrowheads="1"/>
            </p:cNvSpPr>
            <p:nvPr/>
          </p:nvSpPr>
          <p:spPr bwMode="auto">
            <a:xfrm>
              <a:off x="5043" y="2254"/>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1.07</a:t>
              </a:r>
              <a:endParaRPr lang="en-US" b="0">
                <a:effectLst>
                  <a:outerShdw blurRad="38100" dist="38100" dir="2700000" algn="tl">
                    <a:srgbClr val="000000"/>
                  </a:outerShdw>
                </a:effectLst>
              </a:endParaRPr>
            </a:p>
          </p:txBody>
        </p:sp>
        <p:sp>
          <p:nvSpPr>
            <p:cNvPr id="55" name="Rectangle 52"/>
            <p:cNvSpPr>
              <a:spLocks noChangeArrowheads="1"/>
            </p:cNvSpPr>
            <p:nvPr/>
          </p:nvSpPr>
          <p:spPr bwMode="auto">
            <a:xfrm>
              <a:off x="837" y="2456"/>
              <a:ext cx="313" cy="182"/>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CaO</a:t>
              </a:r>
              <a:endParaRPr lang="en-US" b="0">
                <a:effectLst>
                  <a:outerShdw blurRad="38100" dist="38100" dir="2700000" algn="tl">
                    <a:srgbClr val="000000"/>
                  </a:outerShdw>
                </a:effectLst>
              </a:endParaRPr>
            </a:p>
          </p:txBody>
        </p:sp>
        <p:sp>
          <p:nvSpPr>
            <p:cNvPr id="56" name="Rectangle 53"/>
            <p:cNvSpPr>
              <a:spLocks noChangeArrowheads="1"/>
            </p:cNvSpPr>
            <p:nvPr/>
          </p:nvSpPr>
          <p:spPr bwMode="auto">
            <a:xfrm>
              <a:off x="2001" y="2456"/>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5.05</a:t>
              </a:r>
              <a:endParaRPr lang="en-US" b="0">
                <a:effectLst>
                  <a:outerShdw blurRad="38100" dist="38100" dir="2700000" algn="tl">
                    <a:srgbClr val="000000"/>
                  </a:outerShdw>
                </a:effectLst>
              </a:endParaRPr>
            </a:p>
          </p:txBody>
        </p:sp>
        <p:sp>
          <p:nvSpPr>
            <p:cNvPr id="57" name="Rectangle 54"/>
            <p:cNvSpPr>
              <a:spLocks noChangeArrowheads="1"/>
            </p:cNvSpPr>
            <p:nvPr/>
          </p:nvSpPr>
          <p:spPr bwMode="auto">
            <a:xfrm>
              <a:off x="2762" y="2456"/>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9.47</a:t>
              </a:r>
              <a:endParaRPr lang="en-US" b="0">
                <a:effectLst>
                  <a:outerShdw blurRad="38100" dist="38100" dir="2700000" algn="tl">
                    <a:srgbClr val="000000"/>
                  </a:outerShdw>
                </a:effectLst>
              </a:endParaRPr>
            </a:p>
          </p:txBody>
        </p:sp>
        <p:sp>
          <p:nvSpPr>
            <p:cNvPr id="58" name="Rectangle 55"/>
            <p:cNvSpPr>
              <a:spLocks noChangeArrowheads="1"/>
            </p:cNvSpPr>
            <p:nvPr/>
          </p:nvSpPr>
          <p:spPr bwMode="auto">
            <a:xfrm>
              <a:off x="3522" y="2456"/>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6.79</a:t>
              </a:r>
              <a:endParaRPr lang="en-US" b="0">
                <a:effectLst>
                  <a:outerShdw blurRad="38100" dist="38100" dir="2700000" algn="tl">
                    <a:srgbClr val="000000"/>
                  </a:outerShdw>
                </a:effectLst>
              </a:endParaRPr>
            </a:p>
          </p:txBody>
        </p:sp>
        <p:sp>
          <p:nvSpPr>
            <p:cNvPr id="59" name="Rectangle 56"/>
            <p:cNvSpPr>
              <a:spLocks noChangeArrowheads="1"/>
            </p:cNvSpPr>
            <p:nvPr/>
          </p:nvSpPr>
          <p:spPr bwMode="auto">
            <a:xfrm>
              <a:off x="4283" y="2456"/>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1.14</a:t>
              </a:r>
              <a:endParaRPr lang="en-US" b="0">
                <a:effectLst>
                  <a:outerShdw blurRad="38100" dist="38100" dir="2700000" algn="tl">
                    <a:srgbClr val="000000"/>
                  </a:outerShdw>
                </a:effectLst>
              </a:endParaRPr>
            </a:p>
          </p:txBody>
        </p:sp>
        <p:sp>
          <p:nvSpPr>
            <p:cNvPr id="60" name="Rectangle 57"/>
            <p:cNvSpPr>
              <a:spLocks noChangeArrowheads="1"/>
            </p:cNvSpPr>
            <p:nvPr/>
          </p:nvSpPr>
          <p:spPr bwMode="auto">
            <a:xfrm>
              <a:off x="5043" y="2456"/>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2.72</a:t>
              </a:r>
              <a:endParaRPr lang="en-US" b="0">
                <a:effectLst>
                  <a:outerShdw blurRad="38100" dist="38100" dir="2700000" algn="tl">
                    <a:srgbClr val="000000"/>
                  </a:outerShdw>
                </a:effectLst>
              </a:endParaRPr>
            </a:p>
          </p:txBody>
        </p:sp>
        <p:sp>
          <p:nvSpPr>
            <p:cNvPr id="61" name="Rectangle 58"/>
            <p:cNvSpPr>
              <a:spLocks noChangeArrowheads="1"/>
            </p:cNvSpPr>
            <p:nvPr/>
          </p:nvSpPr>
          <p:spPr bwMode="auto">
            <a:xfrm>
              <a:off x="837" y="2657"/>
              <a:ext cx="499"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Na2O</a:t>
              </a:r>
              <a:endParaRPr lang="en-US" b="0">
                <a:effectLst>
                  <a:outerShdw blurRad="38100" dist="38100" dir="2700000" algn="tl">
                    <a:srgbClr val="000000"/>
                  </a:outerShdw>
                </a:effectLst>
              </a:endParaRPr>
            </a:p>
          </p:txBody>
        </p:sp>
        <p:sp>
          <p:nvSpPr>
            <p:cNvPr id="62" name="Rectangle 59"/>
            <p:cNvSpPr>
              <a:spLocks noChangeArrowheads="1"/>
            </p:cNvSpPr>
            <p:nvPr/>
          </p:nvSpPr>
          <p:spPr bwMode="auto">
            <a:xfrm>
              <a:off x="2001" y="2657"/>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0.49</a:t>
              </a:r>
              <a:endParaRPr lang="en-US" b="0">
                <a:effectLst>
                  <a:outerShdw blurRad="38100" dist="38100" dir="2700000" algn="tl">
                    <a:srgbClr val="000000"/>
                  </a:outerShdw>
                </a:effectLst>
              </a:endParaRPr>
            </a:p>
          </p:txBody>
        </p:sp>
        <p:sp>
          <p:nvSpPr>
            <p:cNvPr id="63" name="Rectangle 60"/>
            <p:cNvSpPr>
              <a:spLocks noChangeArrowheads="1"/>
            </p:cNvSpPr>
            <p:nvPr/>
          </p:nvSpPr>
          <p:spPr bwMode="auto">
            <a:xfrm>
              <a:off x="2762" y="2657"/>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2.91</a:t>
              </a:r>
              <a:endParaRPr lang="en-US" b="0">
                <a:effectLst>
                  <a:outerShdw blurRad="38100" dist="38100" dir="2700000" algn="tl">
                    <a:srgbClr val="000000"/>
                  </a:outerShdw>
                </a:effectLst>
              </a:endParaRPr>
            </a:p>
          </p:txBody>
        </p:sp>
        <p:sp>
          <p:nvSpPr>
            <p:cNvPr id="64" name="Rectangle 61"/>
            <p:cNvSpPr>
              <a:spLocks noChangeArrowheads="1"/>
            </p:cNvSpPr>
            <p:nvPr/>
          </p:nvSpPr>
          <p:spPr bwMode="auto">
            <a:xfrm>
              <a:off x="3522" y="2657"/>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3.48</a:t>
              </a:r>
              <a:endParaRPr lang="en-US" b="0">
                <a:effectLst>
                  <a:outerShdw blurRad="38100" dist="38100" dir="2700000" algn="tl">
                    <a:srgbClr val="000000"/>
                  </a:outerShdw>
                </a:effectLst>
              </a:endParaRPr>
            </a:p>
          </p:txBody>
        </p:sp>
        <p:sp>
          <p:nvSpPr>
            <p:cNvPr id="65" name="Rectangle 62"/>
            <p:cNvSpPr>
              <a:spLocks noChangeArrowheads="1"/>
            </p:cNvSpPr>
            <p:nvPr/>
          </p:nvSpPr>
          <p:spPr bwMode="auto">
            <a:xfrm>
              <a:off x="4283" y="2657"/>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3.55</a:t>
              </a:r>
              <a:endParaRPr lang="en-US" b="0">
                <a:effectLst>
                  <a:outerShdw blurRad="38100" dist="38100" dir="2700000" algn="tl">
                    <a:srgbClr val="000000"/>
                  </a:outerShdw>
                </a:effectLst>
              </a:endParaRPr>
            </a:p>
          </p:txBody>
        </p:sp>
        <p:sp>
          <p:nvSpPr>
            <p:cNvPr id="66" name="Rectangle 63"/>
            <p:cNvSpPr>
              <a:spLocks noChangeArrowheads="1"/>
            </p:cNvSpPr>
            <p:nvPr/>
          </p:nvSpPr>
          <p:spPr bwMode="auto">
            <a:xfrm>
              <a:off x="5043" y="2657"/>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7.79</a:t>
              </a:r>
              <a:endParaRPr lang="en-US" b="0">
                <a:effectLst>
                  <a:outerShdw blurRad="38100" dist="38100" dir="2700000" algn="tl">
                    <a:srgbClr val="000000"/>
                  </a:outerShdw>
                </a:effectLst>
              </a:endParaRPr>
            </a:p>
          </p:txBody>
        </p:sp>
        <p:sp>
          <p:nvSpPr>
            <p:cNvPr id="67" name="Rectangle 64"/>
            <p:cNvSpPr>
              <a:spLocks noChangeArrowheads="1"/>
            </p:cNvSpPr>
            <p:nvPr/>
          </p:nvSpPr>
          <p:spPr bwMode="auto">
            <a:xfrm>
              <a:off x="837" y="2858"/>
              <a:ext cx="404"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K2O</a:t>
              </a:r>
              <a:endParaRPr lang="en-US" b="0">
                <a:effectLst>
                  <a:outerShdw blurRad="38100" dist="38100" dir="2700000" algn="tl">
                    <a:srgbClr val="000000"/>
                  </a:outerShdw>
                </a:effectLst>
              </a:endParaRPr>
            </a:p>
          </p:txBody>
        </p:sp>
        <p:sp>
          <p:nvSpPr>
            <p:cNvPr id="68" name="Rectangle 65"/>
            <p:cNvSpPr>
              <a:spLocks noChangeArrowheads="1"/>
            </p:cNvSpPr>
            <p:nvPr/>
          </p:nvSpPr>
          <p:spPr bwMode="auto">
            <a:xfrm>
              <a:off x="2001" y="2858"/>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0.34</a:t>
              </a:r>
              <a:endParaRPr lang="en-US" b="0">
                <a:effectLst>
                  <a:outerShdw blurRad="38100" dist="38100" dir="2700000" algn="tl">
                    <a:srgbClr val="000000"/>
                  </a:outerShdw>
                </a:effectLst>
              </a:endParaRPr>
            </a:p>
          </p:txBody>
        </p:sp>
        <p:sp>
          <p:nvSpPr>
            <p:cNvPr id="69" name="Rectangle 66"/>
            <p:cNvSpPr>
              <a:spLocks noChangeArrowheads="1"/>
            </p:cNvSpPr>
            <p:nvPr/>
          </p:nvSpPr>
          <p:spPr bwMode="auto">
            <a:xfrm>
              <a:off x="2762" y="2858"/>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1.10</a:t>
              </a:r>
              <a:endParaRPr lang="en-US" b="0">
                <a:effectLst>
                  <a:outerShdw blurRad="38100" dist="38100" dir="2700000" algn="tl">
                    <a:srgbClr val="000000"/>
                  </a:outerShdw>
                </a:effectLst>
              </a:endParaRPr>
            </a:p>
          </p:txBody>
        </p:sp>
        <p:sp>
          <p:nvSpPr>
            <p:cNvPr id="70" name="Rectangle 67"/>
            <p:cNvSpPr>
              <a:spLocks noChangeArrowheads="1"/>
            </p:cNvSpPr>
            <p:nvPr/>
          </p:nvSpPr>
          <p:spPr bwMode="auto">
            <a:xfrm>
              <a:off x="3522" y="2858"/>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1.62</a:t>
              </a:r>
              <a:endParaRPr lang="en-US" b="0">
                <a:effectLst>
                  <a:outerShdw blurRad="38100" dist="38100" dir="2700000" algn="tl">
                    <a:srgbClr val="000000"/>
                  </a:outerShdw>
                </a:effectLst>
              </a:endParaRPr>
            </a:p>
          </p:txBody>
        </p:sp>
        <p:sp>
          <p:nvSpPr>
            <p:cNvPr id="71" name="Rectangle 68"/>
            <p:cNvSpPr>
              <a:spLocks noChangeArrowheads="1"/>
            </p:cNvSpPr>
            <p:nvPr/>
          </p:nvSpPr>
          <p:spPr bwMode="auto">
            <a:xfrm>
              <a:off x="4283" y="2858"/>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4.30</a:t>
              </a:r>
              <a:endParaRPr lang="en-US" b="0">
                <a:effectLst>
                  <a:outerShdw blurRad="38100" dist="38100" dir="2700000" algn="tl">
                    <a:srgbClr val="000000"/>
                  </a:outerShdw>
                </a:effectLst>
              </a:endParaRPr>
            </a:p>
          </p:txBody>
        </p:sp>
        <p:sp>
          <p:nvSpPr>
            <p:cNvPr id="72" name="Rectangle 69"/>
            <p:cNvSpPr>
              <a:spLocks noChangeArrowheads="1"/>
            </p:cNvSpPr>
            <p:nvPr/>
          </p:nvSpPr>
          <p:spPr bwMode="auto">
            <a:xfrm>
              <a:off x="5043" y="2858"/>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5.24</a:t>
              </a:r>
              <a:endParaRPr lang="en-US" b="0">
                <a:effectLst>
                  <a:outerShdw blurRad="38100" dist="38100" dir="2700000" algn="tl">
                    <a:srgbClr val="000000"/>
                  </a:outerShdw>
                </a:effectLst>
              </a:endParaRPr>
            </a:p>
          </p:txBody>
        </p:sp>
        <p:sp>
          <p:nvSpPr>
            <p:cNvPr id="73" name="Rectangle 70"/>
            <p:cNvSpPr>
              <a:spLocks noChangeArrowheads="1"/>
            </p:cNvSpPr>
            <p:nvPr/>
          </p:nvSpPr>
          <p:spPr bwMode="auto">
            <a:xfrm>
              <a:off x="837" y="3059"/>
              <a:ext cx="511"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H2O+</a:t>
              </a:r>
              <a:endParaRPr lang="en-US" b="0">
                <a:effectLst>
                  <a:outerShdw blurRad="38100" dist="38100" dir="2700000" algn="tl">
                    <a:srgbClr val="000000"/>
                  </a:outerShdw>
                </a:effectLst>
              </a:endParaRPr>
            </a:p>
          </p:txBody>
        </p:sp>
        <p:sp>
          <p:nvSpPr>
            <p:cNvPr id="74" name="Rectangle 71"/>
            <p:cNvSpPr>
              <a:spLocks noChangeArrowheads="1"/>
            </p:cNvSpPr>
            <p:nvPr/>
          </p:nvSpPr>
          <p:spPr bwMode="auto">
            <a:xfrm>
              <a:off x="2001" y="305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3.91</a:t>
              </a:r>
              <a:endParaRPr lang="en-US" b="0">
                <a:effectLst>
                  <a:outerShdw blurRad="38100" dist="38100" dir="2700000" algn="tl">
                    <a:srgbClr val="000000"/>
                  </a:outerShdw>
                </a:effectLst>
              </a:endParaRPr>
            </a:p>
          </p:txBody>
        </p:sp>
        <p:sp>
          <p:nvSpPr>
            <p:cNvPr id="75" name="Rectangle 72"/>
            <p:cNvSpPr>
              <a:spLocks noChangeArrowheads="1"/>
            </p:cNvSpPr>
            <p:nvPr/>
          </p:nvSpPr>
          <p:spPr bwMode="auto">
            <a:xfrm>
              <a:off x="2762" y="305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0.95</a:t>
              </a:r>
              <a:endParaRPr lang="en-US" b="0">
                <a:effectLst>
                  <a:outerShdw blurRad="38100" dist="38100" dir="2700000" algn="tl">
                    <a:srgbClr val="000000"/>
                  </a:outerShdw>
                </a:effectLst>
              </a:endParaRPr>
            </a:p>
          </p:txBody>
        </p:sp>
        <p:sp>
          <p:nvSpPr>
            <p:cNvPr id="76" name="Rectangle 73"/>
            <p:cNvSpPr>
              <a:spLocks noChangeArrowheads="1"/>
            </p:cNvSpPr>
            <p:nvPr/>
          </p:nvSpPr>
          <p:spPr bwMode="auto">
            <a:xfrm>
              <a:off x="3522" y="305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0.83</a:t>
              </a:r>
              <a:endParaRPr lang="en-US" b="0">
                <a:effectLst>
                  <a:outerShdw blurRad="38100" dist="38100" dir="2700000" algn="tl">
                    <a:srgbClr val="000000"/>
                  </a:outerShdw>
                </a:effectLst>
              </a:endParaRPr>
            </a:p>
          </p:txBody>
        </p:sp>
        <p:sp>
          <p:nvSpPr>
            <p:cNvPr id="77" name="Rectangle 74"/>
            <p:cNvSpPr>
              <a:spLocks noChangeArrowheads="1"/>
            </p:cNvSpPr>
            <p:nvPr/>
          </p:nvSpPr>
          <p:spPr bwMode="auto">
            <a:xfrm>
              <a:off x="4283" y="305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1.10</a:t>
              </a:r>
              <a:endParaRPr lang="en-US" b="0">
                <a:effectLst>
                  <a:outerShdw blurRad="38100" dist="38100" dir="2700000" algn="tl">
                    <a:srgbClr val="000000"/>
                  </a:outerShdw>
                </a:effectLst>
              </a:endParaRPr>
            </a:p>
          </p:txBody>
        </p:sp>
        <p:sp>
          <p:nvSpPr>
            <p:cNvPr id="78" name="Rectangle 75"/>
            <p:cNvSpPr>
              <a:spLocks noChangeArrowheads="1"/>
            </p:cNvSpPr>
            <p:nvPr/>
          </p:nvSpPr>
          <p:spPr bwMode="auto">
            <a:xfrm>
              <a:off x="5043" y="3059"/>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1.57</a:t>
              </a:r>
              <a:endParaRPr lang="en-US" b="0">
                <a:effectLst>
                  <a:outerShdw blurRad="38100" dist="38100" dir="2700000" algn="tl">
                    <a:srgbClr val="000000"/>
                  </a:outerShdw>
                </a:effectLst>
              </a:endParaRPr>
            </a:p>
          </p:txBody>
        </p:sp>
        <p:sp>
          <p:nvSpPr>
            <p:cNvPr id="79" name="Rectangle 76"/>
            <p:cNvSpPr>
              <a:spLocks noChangeArrowheads="1"/>
            </p:cNvSpPr>
            <p:nvPr/>
          </p:nvSpPr>
          <p:spPr bwMode="auto">
            <a:xfrm>
              <a:off x="837" y="3462"/>
              <a:ext cx="440"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Total</a:t>
              </a:r>
              <a:endParaRPr lang="en-US" b="0">
                <a:effectLst>
                  <a:outerShdw blurRad="38100" dist="38100" dir="2700000" algn="tl">
                    <a:srgbClr val="000000"/>
                  </a:outerShdw>
                </a:effectLst>
              </a:endParaRPr>
            </a:p>
          </p:txBody>
        </p:sp>
        <p:sp>
          <p:nvSpPr>
            <p:cNvPr id="80" name="Rectangle 77"/>
            <p:cNvSpPr>
              <a:spLocks noChangeArrowheads="1"/>
            </p:cNvSpPr>
            <p:nvPr/>
          </p:nvSpPr>
          <p:spPr bwMode="auto">
            <a:xfrm>
              <a:off x="1918" y="3462"/>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98.75</a:t>
              </a:r>
              <a:endParaRPr lang="en-US" b="0">
                <a:effectLst>
                  <a:outerShdw blurRad="38100" dist="38100" dir="2700000" algn="tl">
                    <a:srgbClr val="000000"/>
                  </a:outerShdw>
                </a:effectLst>
              </a:endParaRPr>
            </a:p>
          </p:txBody>
        </p:sp>
        <p:sp>
          <p:nvSpPr>
            <p:cNvPr id="81" name="Rectangle 78"/>
            <p:cNvSpPr>
              <a:spLocks noChangeArrowheads="1"/>
            </p:cNvSpPr>
            <p:nvPr/>
          </p:nvSpPr>
          <p:spPr bwMode="auto">
            <a:xfrm>
              <a:off x="2678" y="3462"/>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99.06</a:t>
              </a:r>
              <a:endParaRPr lang="en-US" b="0">
                <a:effectLst>
                  <a:outerShdw blurRad="38100" dist="38100" dir="2700000" algn="tl">
                    <a:srgbClr val="000000"/>
                  </a:outerShdw>
                </a:effectLst>
              </a:endParaRPr>
            </a:p>
          </p:txBody>
        </p:sp>
        <p:sp>
          <p:nvSpPr>
            <p:cNvPr id="82" name="Rectangle 79"/>
            <p:cNvSpPr>
              <a:spLocks noChangeArrowheads="1"/>
            </p:cNvSpPr>
            <p:nvPr/>
          </p:nvSpPr>
          <p:spPr bwMode="auto">
            <a:xfrm>
              <a:off x="3522" y="3462"/>
              <a:ext cx="392"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99.3</a:t>
              </a:r>
              <a:endParaRPr lang="en-US" b="0">
                <a:effectLst>
                  <a:outerShdw blurRad="38100" dist="38100" dir="2700000" algn="tl">
                    <a:srgbClr val="000000"/>
                  </a:outerShdw>
                </a:effectLst>
              </a:endParaRPr>
            </a:p>
          </p:txBody>
        </p:sp>
        <p:sp>
          <p:nvSpPr>
            <p:cNvPr id="83" name="Rectangle 80"/>
            <p:cNvSpPr>
              <a:spLocks noChangeArrowheads="1"/>
            </p:cNvSpPr>
            <p:nvPr/>
          </p:nvSpPr>
          <p:spPr bwMode="auto">
            <a:xfrm>
              <a:off x="4199" y="3462"/>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99.50</a:t>
              </a:r>
              <a:endParaRPr lang="en-US" b="0">
                <a:effectLst>
                  <a:outerShdw blurRad="38100" dist="38100" dir="2700000" algn="tl">
                    <a:srgbClr val="000000"/>
                  </a:outerShdw>
                </a:effectLst>
              </a:endParaRPr>
            </a:p>
          </p:txBody>
        </p:sp>
        <p:sp>
          <p:nvSpPr>
            <p:cNvPr id="84" name="Rectangle 81"/>
            <p:cNvSpPr>
              <a:spLocks noChangeArrowheads="1"/>
            </p:cNvSpPr>
            <p:nvPr/>
          </p:nvSpPr>
          <p:spPr bwMode="auto">
            <a:xfrm>
              <a:off x="4960" y="3462"/>
              <a:ext cx="487" cy="225"/>
            </a:xfrm>
            <a:prstGeom prst="rect">
              <a:avLst/>
            </a:prstGeom>
            <a:noFill/>
            <a:ln w="9525">
              <a:noFill/>
              <a:miter lim="800000"/>
              <a:headEnd/>
              <a:tailEnd/>
            </a:ln>
          </p:spPr>
          <p:txBody>
            <a:bodyPr wrap="none" lIns="0" tIns="0" rIns="0" bIns="0">
              <a:spAutoFit/>
            </a:bodyPr>
            <a:lstStyle/>
            <a:p>
              <a:pPr>
                <a:defRPr/>
              </a:pPr>
              <a:r>
                <a:rPr lang="en-US" sz="1900" b="0">
                  <a:solidFill>
                    <a:srgbClr val="000000"/>
                  </a:solidFill>
                  <a:latin typeface="Arial" charset="0"/>
                </a:rPr>
                <a:t>99.23</a:t>
              </a:r>
              <a:endParaRPr lang="en-US" b="0">
                <a:effectLst>
                  <a:outerShdw blurRad="38100" dist="38100" dir="2700000" algn="tl">
                    <a:srgbClr val="000000"/>
                  </a:outerShdw>
                </a:effectLst>
              </a:endParaRPr>
            </a:p>
          </p:txBody>
        </p:sp>
        <p:sp>
          <p:nvSpPr>
            <p:cNvPr id="85" name="Line 82"/>
            <p:cNvSpPr>
              <a:spLocks noChangeShapeType="1"/>
            </p:cNvSpPr>
            <p:nvPr/>
          </p:nvSpPr>
          <p:spPr bwMode="auto">
            <a:xfrm>
              <a:off x="1561" y="834"/>
              <a:ext cx="1" cy="2829"/>
            </a:xfrm>
            <a:prstGeom prst="line">
              <a:avLst/>
            </a:prstGeom>
            <a:noFill/>
            <a:ln w="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86" name="Rectangle 83"/>
            <p:cNvSpPr>
              <a:spLocks noChangeArrowheads="1"/>
            </p:cNvSpPr>
            <p:nvPr/>
          </p:nvSpPr>
          <p:spPr bwMode="auto">
            <a:xfrm>
              <a:off x="1561" y="834"/>
              <a:ext cx="12" cy="2829"/>
            </a:xfrm>
            <a:prstGeom prst="rect">
              <a:avLst/>
            </a:prstGeom>
            <a:solidFill>
              <a:srgbClr val="000000"/>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87" name="Line 84"/>
            <p:cNvSpPr>
              <a:spLocks noChangeShapeType="1"/>
            </p:cNvSpPr>
            <p:nvPr/>
          </p:nvSpPr>
          <p:spPr bwMode="auto">
            <a:xfrm>
              <a:off x="801" y="1036"/>
              <a:ext cx="4575" cy="1"/>
            </a:xfrm>
            <a:prstGeom prst="line">
              <a:avLst/>
            </a:prstGeom>
            <a:noFill/>
            <a:ln w="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88" name="Rectangle 85"/>
            <p:cNvSpPr>
              <a:spLocks noChangeArrowheads="1"/>
            </p:cNvSpPr>
            <p:nvPr/>
          </p:nvSpPr>
          <p:spPr bwMode="auto">
            <a:xfrm>
              <a:off x="801" y="1036"/>
              <a:ext cx="4575" cy="11"/>
            </a:xfrm>
            <a:prstGeom prst="rect">
              <a:avLst/>
            </a:prstGeom>
            <a:solidFill>
              <a:srgbClr val="000000"/>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sz="3600" b="1" dirty="0" smtClean="0">
                <a:latin typeface="Arial" pitchFamily="34" charset="0"/>
                <a:cs typeface="Arial" pitchFamily="34" charset="0"/>
              </a:rPr>
              <a:t>Major Elements : Petrogenesis</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304800" y="914400"/>
            <a:ext cx="8610600" cy="5638800"/>
          </a:xfrm>
        </p:spPr>
        <p:txBody>
          <a:bodyPr/>
          <a:lstStyle/>
          <a:p>
            <a:pPr algn="just"/>
            <a:r>
              <a:rPr lang="en-US" sz="2800" dirty="0" smtClean="0">
                <a:latin typeface="Arial" pitchFamily="34" charset="0"/>
                <a:cs typeface="Arial" pitchFamily="34" charset="0"/>
              </a:rPr>
              <a:t>For the interpretation of major element data for petrogenesis, usually variation diagrams are used by the petrologists.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Two types of variation diagrams are applied:</a:t>
            </a:r>
          </a:p>
          <a:p>
            <a:endParaRPr lang="en-US" sz="2800" dirty="0" smtClean="0">
              <a:latin typeface="Arial" pitchFamily="34" charset="0"/>
              <a:cs typeface="Arial" pitchFamily="34" charset="0"/>
            </a:endParaRPr>
          </a:p>
          <a:p>
            <a:pPr marL="971550" lvl="1" indent="-514350">
              <a:buAutoNum type="arabicParenBoth"/>
            </a:pPr>
            <a:r>
              <a:rPr lang="en-US" dirty="0" smtClean="0">
                <a:latin typeface="Arial" pitchFamily="34" charset="0"/>
                <a:cs typeface="Arial" pitchFamily="34" charset="0"/>
              </a:rPr>
              <a:t>X – Y Plots (Bi-</a:t>
            </a:r>
            <a:r>
              <a:rPr lang="en-US" dirty="0" err="1" smtClean="0">
                <a:latin typeface="Arial" pitchFamily="34" charset="0"/>
                <a:cs typeface="Arial" pitchFamily="34" charset="0"/>
              </a:rPr>
              <a:t>variate</a:t>
            </a:r>
            <a:r>
              <a:rPr lang="en-US" dirty="0" smtClean="0">
                <a:latin typeface="Arial" pitchFamily="34" charset="0"/>
                <a:cs typeface="Arial" pitchFamily="34" charset="0"/>
              </a:rPr>
              <a:t> diagrams)</a:t>
            </a:r>
          </a:p>
          <a:p>
            <a:pPr marL="971550" lvl="1" indent="-514350">
              <a:buAutoNum type="arabicParenBoth"/>
            </a:pPr>
            <a:r>
              <a:rPr lang="en-US" dirty="0" smtClean="0">
                <a:latin typeface="Arial" pitchFamily="34" charset="0"/>
                <a:cs typeface="Arial" pitchFamily="34" charset="0"/>
              </a:rPr>
              <a:t>Triangular Plots</a:t>
            </a:r>
          </a:p>
          <a:p>
            <a:pPr marL="971550" lvl="1" indent="-514350">
              <a:buAutoNum type="arabicParenBoth"/>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fontScale="92500"/>
          </a:bodyPr>
          <a:lstStyle/>
          <a:p>
            <a:r>
              <a:rPr lang="en-US" sz="2800" b="1" u="sng" dirty="0" err="1" smtClean="0">
                <a:latin typeface="Arial" pitchFamily="34" charset="0"/>
                <a:cs typeface="Arial" pitchFamily="34" charset="0"/>
              </a:rPr>
              <a:t>Harker</a:t>
            </a:r>
            <a:r>
              <a:rPr lang="en-US" sz="2800" b="1" u="sng" dirty="0" smtClean="0">
                <a:latin typeface="Arial" pitchFamily="34" charset="0"/>
                <a:cs typeface="Arial" pitchFamily="34" charset="0"/>
              </a:rPr>
              <a:t> Variation Diagram</a:t>
            </a:r>
            <a:r>
              <a:rPr lang="en-US" sz="2800" dirty="0" smtClean="0">
                <a:latin typeface="Arial" pitchFamily="34" charset="0"/>
                <a:cs typeface="Arial" pitchFamily="34" charset="0"/>
              </a:rPr>
              <a:t>: It is the most widely used X – Y Plot diagram, suggested by </a:t>
            </a:r>
            <a:r>
              <a:rPr lang="en-US" sz="2800" dirty="0" err="1" smtClean="0">
                <a:latin typeface="Arial" pitchFamily="34" charset="0"/>
                <a:cs typeface="Arial" pitchFamily="34" charset="0"/>
              </a:rPr>
              <a:t>Harker</a:t>
            </a:r>
            <a:r>
              <a:rPr lang="en-US" sz="2800" dirty="0" smtClean="0">
                <a:latin typeface="Arial" pitchFamily="34" charset="0"/>
                <a:cs typeface="Arial" pitchFamily="34" charset="0"/>
              </a:rPr>
              <a:t> (1909).</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In this diagram the major element analysis of rock is plotted against the SiO</a:t>
            </a:r>
            <a:r>
              <a:rPr lang="en-US" sz="2800" baseline="-25000" dirty="0" smtClean="0">
                <a:latin typeface="Arial" pitchFamily="34" charset="0"/>
                <a:cs typeface="Arial" pitchFamily="34" charset="0"/>
              </a:rPr>
              <a:t>2.</a:t>
            </a:r>
            <a:r>
              <a:rPr lang="en-US" sz="2800" dirty="0" smtClean="0">
                <a:latin typeface="Arial" pitchFamily="34" charset="0"/>
                <a:cs typeface="Arial" pitchFamily="34" charset="0"/>
              </a:rPr>
              <a:t> </a:t>
            </a:r>
          </a:p>
          <a:p>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It is assumed that if the rocks / rock-suite are </a:t>
            </a:r>
            <a:r>
              <a:rPr lang="en-US" sz="2800" dirty="0" err="1" smtClean="0">
                <a:latin typeface="Arial" pitchFamily="34" charset="0"/>
                <a:cs typeface="Arial" pitchFamily="34" charset="0"/>
              </a:rPr>
              <a:t>cogenetic</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comagmatic</a:t>
            </a:r>
            <a:r>
              <a:rPr lang="en-US" sz="2800" dirty="0" smtClean="0">
                <a:latin typeface="Arial" pitchFamily="34" charset="0"/>
                <a:cs typeface="Arial" pitchFamily="34" charset="0"/>
              </a:rPr>
              <a:t>, then a clear-cut trend in chemical variation will be visible in </a:t>
            </a:r>
            <a:r>
              <a:rPr lang="en-US" sz="2800" dirty="0" err="1" smtClean="0">
                <a:latin typeface="Arial" pitchFamily="34" charset="0"/>
                <a:cs typeface="Arial" pitchFamily="34" charset="0"/>
              </a:rPr>
              <a:t>Harker</a:t>
            </a:r>
            <a:r>
              <a:rPr lang="en-US" sz="2800" dirty="0" smtClean="0">
                <a:latin typeface="Arial" pitchFamily="34" charset="0"/>
                <a:cs typeface="Arial" pitchFamily="34" charset="0"/>
              </a:rPr>
              <a:t> Diagrams. </a:t>
            </a:r>
          </a:p>
          <a:p>
            <a:pPr lvl="1" algn="just"/>
            <a:r>
              <a:rPr lang="en-US" sz="2400" dirty="0" smtClean="0">
                <a:latin typeface="Arial" pitchFamily="34" charset="0"/>
                <a:cs typeface="Arial" pitchFamily="34" charset="0"/>
              </a:rPr>
              <a:t>SiO</a:t>
            </a:r>
            <a:r>
              <a:rPr lang="en-US" sz="2400" baseline="-25000" dirty="0" smtClean="0">
                <a:latin typeface="Arial" pitchFamily="34" charset="0"/>
                <a:cs typeface="Arial" pitchFamily="34" charset="0"/>
              </a:rPr>
              <a:t>2 </a:t>
            </a:r>
            <a:r>
              <a:rPr lang="en-US" sz="2400" dirty="0" smtClean="0">
                <a:latin typeface="Arial" pitchFamily="34" charset="0"/>
                <a:cs typeface="Arial" pitchFamily="34" charset="0"/>
              </a:rPr>
              <a:t> increases with magmatic evolution.</a:t>
            </a:r>
          </a:p>
          <a:p>
            <a:pPr lvl="1" algn="just"/>
            <a:r>
              <a:rPr lang="en-US" sz="2400" dirty="0" smtClean="0">
                <a:latin typeface="Arial" pitchFamily="34" charset="0"/>
                <a:cs typeface="Arial" pitchFamily="34" charset="0"/>
              </a:rPr>
              <a:t>Many major elements show more or less positive correlation with SiO</a:t>
            </a:r>
            <a:r>
              <a:rPr lang="en-US" sz="2400" baseline="-25000" dirty="0" smtClean="0">
                <a:latin typeface="Arial" pitchFamily="34" charset="0"/>
                <a:cs typeface="Arial" pitchFamily="34" charset="0"/>
              </a:rPr>
              <a:t>2  </a:t>
            </a:r>
            <a:r>
              <a:rPr lang="en-US" sz="2400" dirty="0" smtClean="0">
                <a:latin typeface="Arial" pitchFamily="34" charset="0"/>
                <a:cs typeface="Arial" pitchFamily="34" charset="0"/>
              </a:rPr>
              <a:t> (K</a:t>
            </a:r>
            <a:r>
              <a:rPr lang="en-US" sz="2400" baseline="-25000" dirty="0" smtClean="0">
                <a:latin typeface="Arial" pitchFamily="34" charset="0"/>
                <a:cs typeface="Arial" pitchFamily="34" charset="0"/>
              </a:rPr>
              <a:t>2</a:t>
            </a:r>
            <a:r>
              <a:rPr lang="en-US" sz="2400" dirty="0" smtClean="0">
                <a:latin typeface="Arial" pitchFamily="34" charset="0"/>
                <a:cs typeface="Arial" pitchFamily="34" charset="0"/>
              </a:rPr>
              <a:t>O, Na</a:t>
            </a:r>
            <a:r>
              <a:rPr lang="en-US" sz="2400" baseline="-25000" dirty="0" smtClean="0">
                <a:latin typeface="Arial" pitchFamily="34" charset="0"/>
                <a:cs typeface="Arial" pitchFamily="34" charset="0"/>
              </a:rPr>
              <a:t>2</a:t>
            </a:r>
            <a:r>
              <a:rPr lang="en-US" sz="2400" dirty="0" smtClean="0">
                <a:latin typeface="Arial" pitchFamily="34" charset="0"/>
                <a:cs typeface="Arial" pitchFamily="34" charset="0"/>
              </a:rPr>
              <a:t>O)</a:t>
            </a:r>
          </a:p>
          <a:p>
            <a:pPr lvl="1" algn="just"/>
            <a:r>
              <a:rPr lang="en-US" sz="2400" dirty="0" smtClean="0">
                <a:latin typeface="Arial" pitchFamily="34" charset="0"/>
                <a:cs typeface="Arial" pitchFamily="34" charset="0"/>
              </a:rPr>
              <a:t>Al</a:t>
            </a:r>
            <a:r>
              <a:rPr lang="en-US" sz="2400" baseline="-25000" dirty="0" smtClean="0">
                <a:latin typeface="Arial" pitchFamily="34" charset="0"/>
                <a:cs typeface="Arial" pitchFamily="34" charset="0"/>
              </a:rPr>
              <a:t>2</a:t>
            </a:r>
            <a:r>
              <a:rPr lang="en-US" sz="2400" dirty="0" smtClean="0">
                <a:latin typeface="Arial" pitchFamily="34" charset="0"/>
                <a:cs typeface="Arial" pitchFamily="34" charset="0"/>
              </a:rPr>
              <a:t>O</a:t>
            </a:r>
            <a:r>
              <a:rPr lang="en-US" sz="2400" baseline="-25000" dirty="0" smtClean="0">
                <a:latin typeface="Arial" pitchFamily="34" charset="0"/>
                <a:cs typeface="Arial" pitchFamily="34" charset="0"/>
              </a:rPr>
              <a:t>3  </a:t>
            </a:r>
            <a:r>
              <a:rPr lang="en-US" sz="2400" dirty="0" smtClean="0">
                <a:latin typeface="Arial" pitchFamily="34" charset="0"/>
                <a:cs typeface="Arial" pitchFamily="34" charset="0"/>
              </a:rPr>
              <a:t> show initial increase then decrease.</a:t>
            </a:r>
          </a:p>
          <a:p>
            <a:pPr lvl="1" algn="just"/>
            <a:r>
              <a:rPr lang="en-US" sz="2400" dirty="0" smtClean="0">
                <a:latin typeface="Arial" pitchFamily="34" charset="0"/>
                <a:cs typeface="Arial" pitchFamily="34" charset="0"/>
              </a:rPr>
              <a:t>Other elements show negative correlation (decreasing trend) with the progress of fractional crystallization / magmatic differentiation.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672" descr="Fig 8-2a"/>
          <p:cNvPicPr>
            <a:picLocks noChangeAspect="1" noChangeArrowheads="1"/>
          </p:cNvPicPr>
          <p:nvPr/>
        </p:nvPicPr>
        <p:blipFill>
          <a:blip r:embed="rId2"/>
          <a:srcRect/>
          <a:stretch>
            <a:fillRect/>
          </a:stretch>
        </p:blipFill>
        <p:spPr bwMode="auto">
          <a:xfrm>
            <a:off x="4529032" y="381000"/>
            <a:ext cx="4493472" cy="6172200"/>
          </a:xfrm>
          <a:prstGeom prst="rect">
            <a:avLst/>
          </a:prstGeom>
          <a:noFill/>
          <a:ln w="28575">
            <a:solidFill>
              <a:srgbClr val="C00000"/>
            </a:solidFill>
            <a:miter lim="800000"/>
            <a:headEnd/>
            <a:tailEnd/>
          </a:ln>
        </p:spPr>
      </p:pic>
      <p:sp>
        <p:nvSpPr>
          <p:cNvPr id="4" name="Freeform 3"/>
          <p:cNvSpPr/>
          <p:nvPr/>
        </p:nvSpPr>
        <p:spPr>
          <a:xfrm>
            <a:off x="5334000" y="898236"/>
            <a:ext cx="1392382" cy="775855"/>
          </a:xfrm>
          <a:custGeom>
            <a:avLst/>
            <a:gdLst>
              <a:gd name="connsiteX0" fmla="*/ 0 w 1392382"/>
              <a:gd name="connsiteY0" fmla="*/ 417946 h 775855"/>
              <a:gd name="connsiteX1" fmla="*/ 318655 w 1392382"/>
              <a:gd name="connsiteY1" fmla="*/ 43873 h 775855"/>
              <a:gd name="connsiteX2" fmla="*/ 1246909 w 1392382"/>
              <a:gd name="connsiteY2" fmla="*/ 681182 h 775855"/>
              <a:gd name="connsiteX3" fmla="*/ 1191491 w 1392382"/>
              <a:gd name="connsiteY3" fmla="*/ 611909 h 775855"/>
              <a:gd name="connsiteX4" fmla="*/ 1177636 w 1392382"/>
              <a:gd name="connsiteY4" fmla="*/ 639619 h 775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382" h="775855">
                <a:moveTo>
                  <a:pt x="0" y="417946"/>
                </a:moveTo>
                <a:cubicBezTo>
                  <a:pt x="55418" y="208973"/>
                  <a:pt x="110837" y="0"/>
                  <a:pt x="318655" y="43873"/>
                </a:cubicBezTo>
                <a:cubicBezTo>
                  <a:pt x="526473" y="87746"/>
                  <a:pt x="1101436" y="586509"/>
                  <a:pt x="1246909" y="681182"/>
                </a:cubicBezTo>
                <a:cubicBezTo>
                  <a:pt x="1392382" y="775855"/>
                  <a:pt x="1203037" y="618836"/>
                  <a:pt x="1191491" y="611909"/>
                </a:cubicBezTo>
                <a:cubicBezTo>
                  <a:pt x="1179946" y="604982"/>
                  <a:pt x="1178791" y="622300"/>
                  <a:pt x="1177636" y="639619"/>
                </a:cubicBezTo>
              </a:path>
            </a:pathLst>
          </a:cu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5140036" y="2327564"/>
            <a:ext cx="1699491" cy="942109"/>
          </a:xfrm>
          <a:custGeom>
            <a:avLst/>
            <a:gdLst>
              <a:gd name="connsiteX0" fmla="*/ 0 w 1699491"/>
              <a:gd name="connsiteY0" fmla="*/ 0 h 942109"/>
              <a:gd name="connsiteX1" fmla="*/ 1468582 w 1699491"/>
              <a:gd name="connsiteY1" fmla="*/ 817418 h 942109"/>
              <a:gd name="connsiteX2" fmla="*/ 1385455 w 1699491"/>
              <a:gd name="connsiteY2" fmla="*/ 748145 h 942109"/>
              <a:gd name="connsiteX3" fmla="*/ 1385455 w 1699491"/>
              <a:gd name="connsiteY3" fmla="*/ 748145 h 942109"/>
            </a:gdLst>
            <a:ahLst/>
            <a:cxnLst>
              <a:cxn ang="0">
                <a:pos x="connsiteX0" y="connsiteY0"/>
              </a:cxn>
              <a:cxn ang="0">
                <a:pos x="connsiteX1" y="connsiteY1"/>
              </a:cxn>
              <a:cxn ang="0">
                <a:pos x="connsiteX2" y="connsiteY2"/>
              </a:cxn>
              <a:cxn ang="0">
                <a:pos x="connsiteX3" y="connsiteY3"/>
              </a:cxn>
            </a:cxnLst>
            <a:rect l="l" t="t" r="r" b="b"/>
            <a:pathLst>
              <a:path w="1699491" h="942109">
                <a:moveTo>
                  <a:pt x="0" y="0"/>
                </a:moveTo>
                <a:lnTo>
                  <a:pt x="1468582" y="817418"/>
                </a:lnTo>
                <a:cubicBezTo>
                  <a:pt x="1699491" y="942109"/>
                  <a:pt x="1385455" y="748145"/>
                  <a:pt x="1385455" y="748145"/>
                </a:cubicBezTo>
                <a:lnTo>
                  <a:pt x="1385455" y="748145"/>
                </a:lnTo>
              </a:path>
            </a:pathLst>
          </a:cu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6" name="Picture 197" descr="Fig-8-7a"/>
          <p:cNvPicPr>
            <a:picLocks noChangeAspect="1" noChangeArrowheads="1"/>
          </p:cNvPicPr>
          <p:nvPr/>
        </p:nvPicPr>
        <p:blipFill>
          <a:blip r:embed="rId3">
            <a:clrChange>
              <a:clrFrom>
                <a:srgbClr val="FFF4D8"/>
              </a:clrFrom>
              <a:clrTo>
                <a:srgbClr val="FFF4D8">
                  <a:alpha val="0"/>
                </a:srgbClr>
              </a:clrTo>
            </a:clrChange>
          </a:blip>
          <a:srcRect/>
          <a:stretch>
            <a:fillRect/>
          </a:stretch>
        </p:blipFill>
        <p:spPr bwMode="auto">
          <a:xfrm>
            <a:off x="112184" y="428625"/>
            <a:ext cx="4307416" cy="6124575"/>
          </a:xfrm>
          <a:prstGeom prst="rect">
            <a:avLst/>
          </a:prstGeom>
          <a:noFill/>
          <a:ln w="9525">
            <a:noFill/>
            <a:miter lim="800000"/>
            <a:headEnd/>
            <a:tailEnd/>
          </a:ln>
        </p:spPr>
      </p:pic>
      <p:sp>
        <p:nvSpPr>
          <p:cNvPr id="10" name="Freeform 9"/>
          <p:cNvSpPr/>
          <p:nvPr/>
        </p:nvSpPr>
        <p:spPr>
          <a:xfrm>
            <a:off x="5126182" y="3616036"/>
            <a:ext cx="1454727" cy="568037"/>
          </a:xfrm>
          <a:custGeom>
            <a:avLst/>
            <a:gdLst>
              <a:gd name="connsiteX0" fmla="*/ 0 w 1454727"/>
              <a:gd name="connsiteY0" fmla="*/ 568037 h 568037"/>
              <a:gd name="connsiteX1" fmla="*/ 1108363 w 1454727"/>
              <a:gd name="connsiteY1" fmla="*/ 69273 h 568037"/>
              <a:gd name="connsiteX2" fmla="*/ 1454727 w 1454727"/>
              <a:gd name="connsiteY2" fmla="*/ 152400 h 568037"/>
              <a:gd name="connsiteX3" fmla="*/ 1454727 w 1454727"/>
              <a:gd name="connsiteY3" fmla="*/ 152400 h 568037"/>
              <a:gd name="connsiteX4" fmla="*/ 1427018 w 1454727"/>
              <a:gd name="connsiteY4" fmla="*/ 110837 h 568037"/>
              <a:gd name="connsiteX5" fmla="*/ 1427018 w 1454727"/>
              <a:gd name="connsiteY5" fmla="*/ 110837 h 568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4727" h="568037">
                <a:moveTo>
                  <a:pt x="0" y="568037"/>
                </a:moveTo>
                <a:cubicBezTo>
                  <a:pt x="432954" y="353291"/>
                  <a:pt x="865909" y="138546"/>
                  <a:pt x="1108363" y="69273"/>
                </a:cubicBezTo>
                <a:cubicBezTo>
                  <a:pt x="1350817" y="0"/>
                  <a:pt x="1454727" y="152400"/>
                  <a:pt x="1454727" y="152400"/>
                </a:cubicBezTo>
                <a:lnTo>
                  <a:pt x="1454727" y="152400"/>
                </a:lnTo>
                <a:lnTo>
                  <a:pt x="1427018" y="110837"/>
                </a:lnTo>
                <a:lnTo>
                  <a:pt x="1427018" y="110837"/>
                </a:ln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209309" y="5195455"/>
            <a:ext cx="1316182" cy="831272"/>
          </a:xfrm>
          <a:custGeom>
            <a:avLst/>
            <a:gdLst>
              <a:gd name="connsiteX0" fmla="*/ 0 w 1316182"/>
              <a:gd name="connsiteY0" fmla="*/ 831272 h 831272"/>
              <a:gd name="connsiteX1" fmla="*/ 1316182 w 1316182"/>
              <a:gd name="connsiteY1" fmla="*/ 0 h 831272"/>
              <a:gd name="connsiteX2" fmla="*/ 1316182 w 1316182"/>
              <a:gd name="connsiteY2" fmla="*/ 0 h 831272"/>
            </a:gdLst>
            <a:ahLst/>
            <a:cxnLst>
              <a:cxn ang="0">
                <a:pos x="connsiteX0" y="connsiteY0"/>
              </a:cxn>
              <a:cxn ang="0">
                <a:pos x="connsiteX1" y="connsiteY1"/>
              </a:cxn>
              <a:cxn ang="0">
                <a:pos x="connsiteX2" y="connsiteY2"/>
              </a:cxn>
            </a:cxnLst>
            <a:rect l="l" t="t" r="r" b="b"/>
            <a:pathLst>
              <a:path w="1316182" h="831272">
                <a:moveTo>
                  <a:pt x="0" y="831272"/>
                </a:moveTo>
                <a:lnTo>
                  <a:pt x="1316182" y="0"/>
                </a:lnTo>
                <a:lnTo>
                  <a:pt x="1316182" y="0"/>
                </a:ln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r>
              <a:rPr lang="en-US" sz="2800" dirty="0" smtClean="0">
                <a:latin typeface="Arial" pitchFamily="34" charset="0"/>
                <a:cs typeface="Arial" pitchFamily="34" charset="0"/>
              </a:rPr>
              <a:t>Apart from the </a:t>
            </a:r>
            <a:r>
              <a:rPr lang="en-US" sz="2800" dirty="0" err="1" smtClean="0">
                <a:latin typeface="Arial" pitchFamily="34" charset="0"/>
                <a:cs typeface="Arial" pitchFamily="34" charset="0"/>
              </a:rPr>
              <a:t>Harker</a:t>
            </a:r>
            <a:r>
              <a:rPr lang="en-US" sz="2800" dirty="0" smtClean="0">
                <a:latin typeface="Arial" pitchFamily="34" charset="0"/>
                <a:cs typeface="Arial" pitchFamily="34" charset="0"/>
              </a:rPr>
              <a:t> Diagram, TWO other variation diagrams are commonly used :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(A) </a:t>
            </a:r>
            <a:r>
              <a:rPr lang="it-IT" sz="2800" b="1" i="1" dirty="0" smtClean="0">
                <a:latin typeface="Arial" pitchFamily="34" charset="0"/>
                <a:cs typeface="Arial" pitchFamily="34" charset="0"/>
              </a:rPr>
              <a:t>Solidification Index (SI)</a:t>
            </a:r>
            <a:r>
              <a:rPr lang="it-IT" sz="2800" i="1" dirty="0" smtClean="0">
                <a:latin typeface="Arial" pitchFamily="34" charset="0"/>
                <a:cs typeface="Arial" pitchFamily="34" charset="0"/>
              </a:rPr>
              <a:t> of Kuno:  SI used in place of SiO</a:t>
            </a:r>
            <a:r>
              <a:rPr lang="it-IT" sz="2800" i="1" baseline="-25000" dirty="0" smtClean="0">
                <a:latin typeface="Arial" pitchFamily="34" charset="0"/>
                <a:cs typeface="Arial" pitchFamily="34" charset="0"/>
              </a:rPr>
              <a:t>2</a:t>
            </a:r>
            <a:r>
              <a:rPr lang="it-IT" sz="2800" i="1" dirty="0" smtClean="0">
                <a:latin typeface="Arial" pitchFamily="34" charset="0"/>
                <a:cs typeface="Arial" pitchFamily="34" charset="0"/>
              </a:rPr>
              <a:t> .</a:t>
            </a:r>
          </a:p>
          <a:p>
            <a:pPr>
              <a:buNone/>
            </a:pPr>
            <a:r>
              <a:rPr lang="it-IT" sz="2800" i="1" dirty="0" smtClean="0">
                <a:latin typeface="Arial" pitchFamily="34" charset="0"/>
                <a:cs typeface="Arial" pitchFamily="34" charset="0"/>
              </a:rPr>
              <a:t>		SI   =                        100 MgO</a:t>
            </a:r>
          </a:p>
          <a:p>
            <a:pPr>
              <a:buNone/>
            </a:pPr>
            <a:r>
              <a:rPr lang="it-IT" sz="2800" dirty="0" smtClean="0">
                <a:latin typeface="Arial" pitchFamily="34" charset="0"/>
                <a:cs typeface="Arial" pitchFamily="34" charset="0"/>
              </a:rPr>
              <a:t>                             MgO + FeO + Fe</a:t>
            </a:r>
            <a:r>
              <a:rPr lang="it-IT" sz="2800" baseline="-25000" dirty="0" smtClean="0">
                <a:latin typeface="Arial" pitchFamily="34" charset="0"/>
                <a:cs typeface="Arial" pitchFamily="34" charset="0"/>
              </a:rPr>
              <a:t>2</a:t>
            </a:r>
            <a:r>
              <a:rPr lang="it-IT" sz="2800" dirty="0" smtClean="0">
                <a:latin typeface="Arial" pitchFamily="34" charset="0"/>
                <a:cs typeface="Arial" pitchFamily="34" charset="0"/>
              </a:rPr>
              <a:t>O</a:t>
            </a:r>
            <a:r>
              <a:rPr lang="it-IT" sz="2800" baseline="-25000" dirty="0" smtClean="0">
                <a:latin typeface="Arial" pitchFamily="34" charset="0"/>
                <a:cs typeface="Arial" pitchFamily="34" charset="0"/>
              </a:rPr>
              <a:t>3 </a:t>
            </a:r>
            <a:r>
              <a:rPr lang="it-IT" sz="2800" dirty="0" smtClean="0">
                <a:latin typeface="Arial" pitchFamily="34" charset="0"/>
                <a:cs typeface="Arial" pitchFamily="34" charset="0"/>
              </a:rPr>
              <a:t> + Na</a:t>
            </a:r>
            <a:r>
              <a:rPr lang="it-IT" sz="2800" baseline="-25000" dirty="0" smtClean="0">
                <a:latin typeface="Arial" pitchFamily="34" charset="0"/>
                <a:cs typeface="Arial" pitchFamily="34" charset="0"/>
              </a:rPr>
              <a:t>2</a:t>
            </a:r>
            <a:r>
              <a:rPr lang="it-IT" sz="2800" dirty="0" smtClean="0">
                <a:latin typeface="Arial" pitchFamily="34" charset="0"/>
                <a:cs typeface="Arial" pitchFamily="34" charset="0"/>
              </a:rPr>
              <a:t>O + K</a:t>
            </a:r>
            <a:r>
              <a:rPr lang="it-IT" sz="2800" baseline="-25000" dirty="0" smtClean="0">
                <a:latin typeface="Arial" pitchFamily="34" charset="0"/>
                <a:cs typeface="Arial" pitchFamily="34" charset="0"/>
              </a:rPr>
              <a:t>2</a:t>
            </a:r>
            <a:r>
              <a:rPr lang="it-IT" sz="2800" dirty="0" smtClean="0">
                <a:latin typeface="Arial" pitchFamily="34" charset="0"/>
                <a:cs typeface="Arial" pitchFamily="34" charset="0"/>
              </a:rPr>
              <a:t>O</a:t>
            </a:r>
            <a:r>
              <a:rPr lang="it-IT" sz="2800" i="1" u="sng"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     (B) </a:t>
            </a:r>
            <a:r>
              <a:rPr lang="en-US" sz="2800" b="1" dirty="0" smtClean="0">
                <a:latin typeface="Arial" pitchFamily="34" charset="0"/>
                <a:cs typeface="Arial" pitchFamily="34" charset="0"/>
              </a:rPr>
              <a:t>Differentiation Index (DI) </a:t>
            </a:r>
            <a:r>
              <a:rPr lang="en-US" sz="2800" dirty="0" smtClean="0">
                <a:latin typeface="Arial" pitchFamily="34" charset="0"/>
                <a:cs typeface="Arial" pitchFamily="34" charset="0"/>
              </a:rPr>
              <a:t>of Thornton and Tuttle: </a:t>
            </a:r>
          </a:p>
          <a:p>
            <a:pPr>
              <a:buNone/>
            </a:pPr>
            <a:r>
              <a:rPr lang="en-US" sz="2800" dirty="0" smtClean="0">
                <a:latin typeface="Arial" pitchFamily="34" charset="0"/>
                <a:cs typeface="Arial" pitchFamily="34" charset="0"/>
              </a:rPr>
              <a:t>           DI =   </a:t>
            </a:r>
            <a:r>
              <a:rPr lang="fr-FR" sz="2800" dirty="0" smtClean="0">
                <a:latin typeface="Arial" pitchFamily="34" charset="0"/>
                <a:cs typeface="Arial" pitchFamily="34" charset="0"/>
              </a:rPr>
              <a:t>normative (Q + Or + Ab + Ne + </a:t>
            </a:r>
            <a:r>
              <a:rPr lang="fr-FR" sz="2800" dirty="0" err="1" smtClean="0">
                <a:latin typeface="Arial" pitchFamily="34" charset="0"/>
                <a:cs typeface="Arial" pitchFamily="34" charset="0"/>
              </a:rPr>
              <a:t>Lc</a:t>
            </a:r>
            <a:r>
              <a:rPr lang="fr-FR" sz="2800" dirty="0" smtClean="0">
                <a:latin typeface="Arial" pitchFamily="34" charset="0"/>
                <a:cs typeface="Arial" pitchFamily="34" charset="0"/>
              </a:rPr>
              <a:t>)</a:t>
            </a:r>
            <a:endParaRPr lang="en-US" sz="2800" dirty="0">
              <a:latin typeface="Arial" pitchFamily="34" charset="0"/>
              <a:cs typeface="Arial" pitchFamily="34" charset="0"/>
            </a:endParaRPr>
          </a:p>
        </p:txBody>
      </p:sp>
      <p:cxnSp>
        <p:nvCxnSpPr>
          <p:cNvPr id="5" name="Straight Connector 4"/>
          <p:cNvCxnSpPr/>
          <p:nvPr/>
        </p:nvCxnSpPr>
        <p:spPr>
          <a:xfrm>
            <a:off x="3048000" y="3124200"/>
            <a:ext cx="53340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38138" y="228600"/>
            <a:ext cx="8467725" cy="5353050"/>
          </a:xfrm>
          <a:prstGeom prst="rect">
            <a:avLst/>
          </a:prstGeom>
          <a:noFill/>
          <a:ln w="9525">
            <a:noFill/>
            <a:miter lim="800000"/>
            <a:headEnd/>
            <a:tailEnd/>
          </a:ln>
          <a:effectLst/>
        </p:spPr>
      </p:pic>
      <p:sp>
        <p:nvSpPr>
          <p:cNvPr id="4" name="TextBox 3"/>
          <p:cNvSpPr txBox="1"/>
          <p:nvPr/>
        </p:nvSpPr>
        <p:spPr>
          <a:xfrm>
            <a:off x="2057400" y="6172200"/>
            <a:ext cx="44958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Variation Diagram using SI</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380</TotalTime>
  <Words>1332</Words>
  <Application>Microsoft Office PowerPoint</Application>
  <PresentationFormat>On-screen Show (4:3)</PresentationFormat>
  <Paragraphs>222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Major, Trace Elements &amp; Isotopic Composition : Application in Petrogenesis</vt:lpstr>
      <vt:lpstr>Major Elements</vt:lpstr>
      <vt:lpstr>Major elements that are generally measured in petrochemical studies: </vt:lpstr>
      <vt:lpstr>Slide 4</vt:lpstr>
      <vt:lpstr>Major Elements : Petrogenesis</vt:lpstr>
      <vt:lpstr>Slide 6</vt:lpstr>
      <vt:lpstr>Slide 7</vt:lpstr>
      <vt:lpstr>Slide 8</vt:lpstr>
      <vt:lpstr>Slide 9</vt:lpstr>
      <vt:lpstr>Slide 10</vt:lpstr>
      <vt:lpstr>Slide 11</vt:lpstr>
      <vt:lpstr>Slide 12</vt:lpstr>
      <vt:lpstr>Slide 13</vt:lpstr>
      <vt:lpstr>Trace Elements</vt:lpstr>
      <vt:lpstr>Slide 15</vt:lpstr>
      <vt:lpstr>Slide 16</vt:lpstr>
      <vt:lpstr>Slide 17</vt:lpstr>
      <vt:lpstr>Slide 18</vt:lpstr>
      <vt:lpstr>Slide 19</vt:lpstr>
      <vt:lpstr>Slide 20</vt:lpstr>
      <vt:lpstr>Slide 21</vt:lpstr>
      <vt:lpstr>Slide 22</vt:lpstr>
      <vt:lpstr>Slide 23</vt:lpstr>
      <vt:lpstr>Isotopic Composition</vt:lpstr>
      <vt:lpstr>Slide 25</vt:lpstr>
      <vt:lpstr>Slide 26</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Trace Elements &amp; Isotopic Composition : Application in Petrogenesis</dc:title>
  <dc:creator/>
  <cp:lastModifiedBy>geology2</cp:lastModifiedBy>
  <cp:revision>71</cp:revision>
  <dcterms:created xsi:type="dcterms:W3CDTF">2006-08-16T00:00:00Z</dcterms:created>
  <dcterms:modified xsi:type="dcterms:W3CDTF">2021-04-25T15:42:22Z</dcterms:modified>
</cp:coreProperties>
</file>