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315" r:id="rId3"/>
    <p:sldId id="316" r:id="rId4"/>
    <p:sldId id="310" r:id="rId5"/>
    <p:sldId id="313" r:id="rId6"/>
    <p:sldId id="257" r:id="rId7"/>
    <p:sldId id="258" r:id="rId8"/>
    <p:sldId id="261" r:id="rId9"/>
    <p:sldId id="262" r:id="rId10"/>
    <p:sldId id="263" r:id="rId11"/>
    <p:sldId id="264" r:id="rId12"/>
    <p:sldId id="301" r:id="rId13"/>
    <p:sldId id="304" r:id="rId14"/>
    <p:sldId id="305" r:id="rId15"/>
    <p:sldId id="267" r:id="rId16"/>
    <p:sldId id="269" r:id="rId17"/>
    <p:sldId id="270" r:id="rId18"/>
    <p:sldId id="266" r:id="rId19"/>
    <p:sldId id="297" r:id="rId20"/>
    <p:sldId id="322" r:id="rId21"/>
    <p:sldId id="324" r:id="rId22"/>
    <p:sldId id="314" r:id="rId23"/>
    <p:sldId id="271" r:id="rId24"/>
    <p:sldId id="272" r:id="rId25"/>
    <p:sldId id="273" r:id="rId26"/>
    <p:sldId id="274" r:id="rId27"/>
    <p:sldId id="290" r:id="rId28"/>
    <p:sldId id="276" r:id="rId29"/>
    <p:sldId id="277" r:id="rId30"/>
    <p:sldId id="291" r:id="rId31"/>
    <p:sldId id="295" r:id="rId32"/>
    <p:sldId id="279" r:id="rId33"/>
    <p:sldId id="283" r:id="rId34"/>
    <p:sldId id="284" r:id="rId35"/>
    <p:sldId id="286"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 id="360" r:id="rId72"/>
    <p:sldId id="361" r:id="rId73"/>
    <p:sldId id="362" r:id="rId74"/>
    <p:sldId id="363" r:id="rId75"/>
    <p:sldId id="364" r:id="rId76"/>
    <p:sldId id="365" r:id="rId77"/>
    <p:sldId id="366" r:id="rId78"/>
    <p:sldId id="367" r:id="rId79"/>
    <p:sldId id="368" r:id="rId80"/>
    <p:sldId id="369" r:id="rId81"/>
    <p:sldId id="370" r:id="rId82"/>
    <p:sldId id="371" r:id="rId83"/>
    <p:sldId id="372" r:id="rId84"/>
    <p:sldId id="373" r:id="rId85"/>
    <p:sldId id="374" r:id="rId86"/>
    <p:sldId id="375" r:id="rId87"/>
    <p:sldId id="376" r:id="rId88"/>
    <p:sldId id="377" r:id="rId89"/>
    <p:sldId id="378" r:id="rId90"/>
    <p:sldId id="379" r:id="rId91"/>
    <p:sldId id="380" r:id="rId92"/>
    <p:sldId id="381" r:id="rId93"/>
    <p:sldId id="382" r:id="rId94"/>
    <p:sldId id="383" r:id="rId95"/>
    <p:sldId id="384" r:id="rId96"/>
    <p:sldId id="385" r:id="rId97"/>
    <p:sldId id="386"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E512DC-46D1-467D-9DEA-7FE1724ECFB0}"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E512DC-46D1-467D-9DEA-7FE1724ECFB0}"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E512DC-46D1-467D-9DEA-7FE1724ECFB0}"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E512DC-46D1-467D-9DEA-7FE1724ECFB0}"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E512DC-46D1-467D-9DEA-7FE1724ECFB0}"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E512DC-46D1-467D-9DEA-7FE1724ECFB0}"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E512DC-46D1-467D-9DEA-7FE1724ECFB0}" type="datetimeFigureOut">
              <a:rPr lang="en-US" smtClean="0"/>
              <a:pPr/>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E512DC-46D1-467D-9DEA-7FE1724ECFB0}" type="datetimeFigureOut">
              <a:rPr lang="en-US" smtClean="0"/>
              <a:pPr/>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E512DC-46D1-467D-9DEA-7FE1724ECFB0}" type="datetimeFigureOut">
              <a:rPr lang="en-US" smtClean="0"/>
              <a:pPr/>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E512DC-46D1-467D-9DEA-7FE1724ECFB0}"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E512DC-46D1-467D-9DEA-7FE1724ECFB0}"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A6B45-0C40-42E3-8D8F-3170CC30C8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512DC-46D1-467D-9DEA-7FE1724ECFB0}" type="datetimeFigureOut">
              <a:rPr lang="en-US" smtClean="0"/>
              <a:pPr/>
              <a:t>4/25/2021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A6B45-0C40-42E3-8D8F-3170CC30C8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noAutofit/>
          </a:bodyPr>
          <a:lstStyle/>
          <a:p>
            <a:r>
              <a:rPr lang="en-IN" sz="8000" b="1" dirty="0">
                <a:solidFill>
                  <a:schemeClr val="bg2">
                    <a:lumMod val="50000"/>
                  </a:schemeClr>
                </a:solidFill>
              </a:rPr>
              <a:t>पहाड़ी चित्रशैली</a:t>
            </a:r>
          </a:p>
        </p:txBody>
      </p:sp>
    </p:spTree>
    <p:extLst>
      <p:ext uri="{BB962C8B-B14F-4D97-AF65-F5344CB8AC3E}">
        <p14:creationId xmlns:p14="http://schemas.microsoft.com/office/powerpoint/2010/main" val="1618804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INDIAN ART\8.Pahari\Guler\pandit sew\villagers_dancing.jpg"/>
          <p:cNvPicPr>
            <a:picLocks noChangeAspect="1" noChangeArrowheads="1"/>
          </p:cNvPicPr>
          <p:nvPr/>
        </p:nvPicPr>
        <p:blipFill>
          <a:blip r:embed="rId2" cstate="print"/>
          <a:srcRect/>
          <a:stretch>
            <a:fillRect/>
          </a:stretch>
        </p:blipFill>
        <p:spPr bwMode="auto">
          <a:xfrm>
            <a:off x="762000" y="533400"/>
            <a:ext cx="7620000" cy="547285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hi-IN" dirty="0" smtClean="0"/>
              <a:t>नैनसुख</a:t>
            </a:r>
            <a:endParaRPr lang="en-US" dirty="0"/>
          </a:p>
        </p:txBody>
      </p:sp>
      <p:pic>
        <p:nvPicPr>
          <p:cNvPr id="27650" name="Picture 2" descr="http://1.bp.blogspot.com/-gfUriuO8KJI/U9Hu7jsLdtI/AAAAAAAAQF8/e9eaeKOPOZI/s1600/1912189_834688683221638_3296700027043444565_n.jpg"/>
          <p:cNvPicPr>
            <a:picLocks noChangeAspect="1" noChangeArrowheads="1"/>
          </p:cNvPicPr>
          <p:nvPr/>
        </p:nvPicPr>
        <p:blipFill>
          <a:blip r:embed="rId2" cstate="print"/>
          <a:srcRect/>
          <a:stretch>
            <a:fillRect/>
          </a:stretch>
        </p:blipFill>
        <p:spPr bwMode="auto">
          <a:xfrm>
            <a:off x="4572000" y="304800"/>
            <a:ext cx="4216400" cy="6324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077200" cy="3416320"/>
          </a:xfrm>
          <a:prstGeom prst="rect">
            <a:avLst/>
          </a:prstGeom>
        </p:spPr>
        <p:txBody>
          <a:bodyPr wrap="square">
            <a:spAutoFit/>
          </a:bodyPr>
          <a:lstStyle/>
          <a:p>
            <a:pPr fontAlgn="t">
              <a:lnSpc>
                <a:spcPct val="150000"/>
              </a:lnSpc>
            </a:pPr>
            <a:r>
              <a:rPr lang="en-US" dirty="0" smtClean="0"/>
              <a:t> </a:t>
            </a:r>
            <a:endParaRPr lang="hi-IN" dirty="0"/>
          </a:p>
          <a:p>
            <a:pPr>
              <a:lnSpc>
                <a:spcPct val="150000"/>
              </a:lnSpc>
            </a:pPr>
            <a:r>
              <a:rPr lang="hi-IN" dirty="0"/>
              <a:t>इस अवधि में बनने  वाले चित्र राजकुमार के जीवन में रोजमर्रा की गतिविधियों को चित्रित  करते हैं, जिसमें ग्रामीण इलाकों में सवारी करना, संगीतकारों को सुनना, हुक्का का आनंद लेना और शिकार करना शामिल है। नैनसुख प्रत्येक आकृति, उनकी वेशभूषा और परिवेश को असाधारण संवेदनशीलता और विनम्रता के साथ प्रस्तुत करते हैं, उन्हें मानवता के साथ जोड़ते हैं। उनकी छवियां दर्शक को एकाकार करती है और दर्शाए गए दृश्यों का आनंद लेने के लिए निमंत्रण देती हैं।</a:t>
            </a:r>
          </a:p>
          <a:p>
            <a:pPr algn="just">
              <a:lnSpc>
                <a:spcPct val="150000"/>
              </a:lnSpc>
            </a:pPr>
            <a:r>
              <a:rPr lang="en-US" dirty="0" smtClean="0">
                <a:solidFill>
                  <a:srgbClr val="FF0000"/>
                </a:solidFill>
              </a:rPr>
              <a:t> </a:t>
            </a:r>
            <a:endParaRPr lang="en-US"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upload.wikimedia.org/wikipedia/commons/8/81/Nainsukh_2009BY1327_jpg_l.jpg"/>
          <p:cNvPicPr>
            <a:picLocks noChangeAspect="1" noChangeArrowheads="1"/>
          </p:cNvPicPr>
          <p:nvPr/>
        </p:nvPicPr>
        <p:blipFill>
          <a:blip r:embed="rId2" cstate="print"/>
          <a:srcRect/>
          <a:stretch>
            <a:fillRect/>
          </a:stretch>
        </p:blipFill>
        <p:spPr bwMode="auto">
          <a:xfrm>
            <a:off x="1066800" y="990600"/>
            <a:ext cx="7315200" cy="5486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90600" y="381000"/>
            <a:ext cx="6995056" cy="400110"/>
          </a:xfrm>
          <a:prstGeom prst="rect">
            <a:avLst/>
          </a:prstGeom>
        </p:spPr>
        <p:txBody>
          <a:bodyPr wrap="none">
            <a:spAutoFit/>
          </a:bodyPr>
          <a:lstStyle/>
          <a:p>
            <a:r>
              <a:rPr lang="hi-IN" sz="2000" dirty="0"/>
              <a:t>राजा बलवंत सिंह पूजा  करते हुए </a:t>
            </a:r>
            <a:r>
              <a:rPr lang="en-IN" sz="2000" dirty="0">
                <a:solidFill>
                  <a:srgbClr val="FF0000"/>
                </a:solidFill>
              </a:rPr>
              <a:t>King </a:t>
            </a:r>
            <a:r>
              <a:rPr lang="en-IN" sz="2000" dirty="0" err="1">
                <a:solidFill>
                  <a:srgbClr val="FF0000"/>
                </a:solidFill>
              </a:rPr>
              <a:t>Balwant</a:t>
            </a:r>
            <a:r>
              <a:rPr lang="en-IN" sz="2000" dirty="0">
                <a:solidFill>
                  <a:srgbClr val="FF0000"/>
                </a:solidFill>
              </a:rPr>
              <a:t> Singh worshiping</a:t>
            </a:r>
            <a:endParaRPr lang="en-US" sz="20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upload.wikimedia.org/wikipedia/commons/9/92/Ca-083-Attrib-to-Nainsukh-Raja-Balwant-Singh-of-Jasrota-Viewing-Painting-Presented-by-Artist.jpg"/>
          <p:cNvPicPr>
            <a:picLocks noChangeAspect="1" noChangeArrowheads="1"/>
          </p:cNvPicPr>
          <p:nvPr/>
        </p:nvPicPr>
        <p:blipFill>
          <a:blip r:embed="rId2" cstate="print"/>
          <a:srcRect/>
          <a:stretch>
            <a:fillRect/>
          </a:stretch>
        </p:blipFill>
        <p:spPr bwMode="auto">
          <a:xfrm>
            <a:off x="1447800" y="1905000"/>
            <a:ext cx="6096000" cy="418147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52400" y="609600"/>
            <a:ext cx="8991600" cy="584775"/>
          </a:xfrm>
          <a:prstGeom prst="rect">
            <a:avLst/>
          </a:prstGeom>
        </p:spPr>
        <p:txBody>
          <a:bodyPr wrap="square">
            <a:spAutoFit/>
          </a:bodyPr>
          <a:lstStyle/>
          <a:p>
            <a:r>
              <a:rPr lang="hi-IN" sz="1600" dirty="0"/>
              <a:t>राजा बलवंत सिंह एक पेंटिंग देखते हुए, उसके पीछे नैनसुख </a:t>
            </a:r>
            <a:r>
              <a:rPr lang="hi-IN" sz="1600" dirty="0" smtClean="0"/>
              <a:t>थे</a:t>
            </a:r>
            <a:r>
              <a:rPr lang="en-IN" sz="1600" dirty="0" smtClean="0"/>
              <a:t> </a:t>
            </a:r>
          </a:p>
          <a:p>
            <a:r>
              <a:rPr lang="en-US" sz="1600" dirty="0" smtClean="0">
                <a:solidFill>
                  <a:srgbClr val="FF0000"/>
                </a:solidFill>
              </a:rPr>
              <a:t>Raja </a:t>
            </a:r>
            <a:r>
              <a:rPr lang="en-US" sz="1600" dirty="0" err="1" smtClean="0">
                <a:solidFill>
                  <a:srgbClr val="FF0000"/>
                </a:solidFill>
              </a:rPr>
              <a:t>Balwant</a:t>
            </a:r>
            <a:r>
              <a:rPr lang="en-US" sz="1600" dirty="0" smtClean="0">
                <a:solidFill>
                  <a:srgbClr val="FF0000"/>
                </a:solidFill>
              </a:rPr>
              <a:t> Singh viewing a painting, with </a:t>
            </a:r>
            <a:r>
              <a:rPr lang="en-US" sz="1600" dirty="0" err="1" smtClean="0">
                <a:solidFill>
                  <a:srgbClr val="FF0000"/>
                </a:solidFill>
              </a:rPr>
              <a:t>Nainsukh</a:t>
            </a:r>
            <a:r>
              <a:rPr lang="en-US" sz="1600" dirty="0" smtClean="0">
                <a:solidFill>
                  <a:srgbClr val="FF0000"/>
                </a:solidFill>
              </a:rPr>
              <a:t> behind him</a:t>
            </a:r>
            <a:endParaRPr lang="en-US" sz="1600"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NDIAN ART\8.Pahari\Guler\nainsukh\d5049297x.jpg"/>
          <p:cNvPicPr>
            <a:picLocks noChangeAspect="1" noChangeArrowheads="1"/>
          </p:cNvPicPr>
          <p:nvPr/>
        </p:nvPicPr>
        <p:blipFill>
          <a:blip r:embed="rId2" cstate="print"/>
          <a:srcRect/>
          <a:stretch>
            <a:fillRect/>
          </a:stretch>
        </p:blipFill>
        <p:spPr bwMode="auto">
          <a:xfrm>
            <a:off x="533400" y="1200150"/>
            <a:ext cx="6934200" cy="520065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76200" y="304800"/>
            <a:ext cx="8839200" cy="646331"/>
          </a:xfrm>
          <a:prstGeom prst="rect">
            <a:avLst/>
          </a:prstGeom>
        </p:spPr>
        <p:txBody>
          <a:bodyPr wrap="square">
            <a:spAutoFit/>
          </a:bodyPr>
          <a:lstStyle/>
          <a:p>
            <a:r>
              <a:rPr lang="hi-IN" i="1" dirty="0"/>
              <a:t>बारिश के मौसम में बलवंत देव सिंह के लिए राग बजाते </a:t>
            </a:r>
            <a:r>
              <a:rPr lang="hi-IN" i="1" dirty="0" smtClean="0"/>
              <a:t>संगीतकार</a:t>
            </a:r>
            <a:r>
              <a:rPr lang="en-IN" i="1" dirty="0" smtClean="0"/>
              <a:t>  </a:t>
            </a:r>
          </a:p>
          <a:p>
            <a:r>
              <a:rPr lang="en-US" i="1" dirty="0" smtClean="0">
                <a:solidFill>
                  <a:srgbClr val="FF0000"/>
                </a:solidFill>
              </a:rPr>
              <a:t>Musicians playing a Raga for </a:t>
            </a:r>
            <a:r>
              <a:rPr lang="en-US" i="1" dirty="0" err="1" smtClean="0">
                <a:solidFill>
                  <a:srgbClr val="FF0000"/>
                </a:solidFill>
              </a:rPr>
              <a:t>Balwant</a:t>
            </a:r>
            <a:r>
              <a:rPr lang="en-US" i="1" dirty="0" smtClean="0">
                <a:solidFill>
                  <a:srgbClr val="FF0000"/>
                </a:solidFill>
              </a:rPr>
              <a:t> Dev Singh during the Rainy Season</a:t>
            </a:r>
            <a:endParaRPr lang="en-US"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NDIAN ART\8.Pahari\Guler\Nainsukh.jpg"/>
          <p:cNvPicPr>
            <a:picLocks noChangeAspect="1" noChangeArrowheads="1"/>
          </p:cNvPicPr>
          <p:nvPr/>
        </p:nvPicPr>
        <p:blipFill>
          <a:blip r:embed="rId2" cstate="print"/>
          <a:srcRect/>
          <a:stretch>
            <a:fillRect/>
          </a:stretch>
        </p:blipFill>
        <p:spPr bwMode="auto">
          <a:xfrm>
            <a:off x="838200" y="762000"/>
            <a:ext cx="7299786" cy="51244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NDIAN ART\8.Pahari\Guler\Nainsukh P1019579_edited-1 (1280x874).jpg"/>
          <p:cNvPicPr>
            <a:picLocks noChangeAspect="1" noChangeArrowheads="1"/>
          </p:cNvPicPr>
          <p:nvPr/>
        </p:nvPicPr>
        <p:blipFill>
          <a:blip r:embed="rId2" cstate="print"/>
          <a:srcRect/>
          <a:stretch>
            <a:fillRect/>
          </a:stretch>
        </p:blipFill>
        <p:spPr bwMode="auto">
          <a:xfrm>
            <a:off x="762000" y="762000"/>
            <a:ext cx="7589765" cy="5181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माणकू</a:t>
            </a:r>
            <a:endParaRPr lang="en-US" dirty="0"/>
          </a:p>
        </p:txBody>
      </p:sp>
      <p:pic>
        <p:nvPicPr>
          <p:cNvPr id="19458" name="Picture 2" descr="http://4.bp.blogspot.com/-a3sP92l1QhA/U9P8LQZSO2I/AAAAAAAAQME/9IjhDqXtbLE/s1600/nain+sukh+0+potrait+of+manaku.jpg"/>
          <p:cNvPicPr>
            <a:picLocks noChangeAspect="1" noChangeArrowheads="1"/>
          </p:cNvPicPr>
          <p:nvPr/>
        </p:nvPicPr>
        <p:blipFill>
          <a:blip r:embed="rId2" cstate="print"/>
          <a:srcRect/>
          <a:stretch>
            <a:fillRect/>
          </a:stretch>
        </p:blipFill>
        <p:spPr bwMode="auto">
          <a:xfrm>
            <a:off x="2514600" y="1600200"/>
            <a:ext cx="3800475" cy="479785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DIAN ART\8.Pahari\Guler\Manaku\i-68-1.jpg"/>
          <p:cNvPicPr>
            <a:picLocks noChangeAspect="1" noChangeArrowheads="1"/>
          </p:cNvPicPr>
          <p:nvPr/>
        </p:nvPicPr>
        <p:blipFill>
          <a:blip r:embed="rId2" cstate="print"/>
          <a:srcRect l="9112"/>
          <a:stretch>
            <a:fillRect/>
          </a:stretch>
        </p:blipFill>
        <p:spPr bwMode="auto">
          <a:xfrm>
            <a:off x="1371600" y="838200"/>
            <a:ext cx="6840920" cy="48148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458200" cy="3323987"/>
          </a:xfrm>
          <a:prstGeom prst="rect">
            <a:avLst/>
          </a:prstGeom>
        </p:spPr>
        <p:txBody>
          <a:bodyPr wrap="square">
            <a:spAutoFit/>
          </a:bodyPr>
          <a:lstStyle/>
          <a:p>
            <a:pPr algn="just">
              <a:lnSpc>
                <a:spcPct val="150000"/>
              </a:lnSpc>
            </a:pPr>
            <a:r>
              <a:rPr lang="en-IN" sz="2000" dirty="0"/>
              <a:t>17 </a:t>
            </a:r>
            <a:r>
              <a:rPr lang="en-IN" sz="2000" dirty="0" err="1"/>
              <a:t>वीं</a:t>
            </a:r>
            <a:r>
              <a:rPr lang="en-IN" sz="2000" dirty="0"/>
              <a:t> </a:t>
            </a:r>
            <a:r>
              <a:rPr lang="en-IN" sz="2000" dirty="0" err="1"/>
              <a:t>शताब्दी</a:t>
            </a:r>
            <a:r>
              <a:rPr lang="en-IN" sz="2000" dirty="0"/>
              <a:t> </a:t>
            </a:r>
            <a:r>
              <a:rPr lang="en-IN" sz="2000" dirty="0" err="1"/>
              <a:t>में</a:t>
            </a:r>
            <a:r>
              <a:rPr lang="en-IN" sz="2000" dirty="0"/>
              <a:t> </a:t>
            </a:r>
            <a:r>
              <a:rPr lang="en-IN" sz="2000" dirty="0" err="1"/>
              <a:t>सम्राट</a:t>
            </a:r>
            <a:r>
              <a:rPr lang="en-IN" sz="2000" dirty="0"/>
              <a:t> </a:t>
            </a:r>
            <a:r>
              <a:rPr lang="en-IN" sz="2000" dirty="0" err="1"/>
              <a:t>औरंगजेब</a:t>
            </a:r>
            <a:r>
              <a:rPr lang="en-IN" sz="2000" dirty="0"/>
              <a:t> </a:t>
            </a:r>
            <a:r>
              <a:rPr lang="en-IN" sz="2000" dirty="0" err="1"/>
              <a:t>की</a:t>
            </a:r>
            <a:r>
              <a:rPr lang="en-IN" sz="2000" dirty="0"/>
              <a:t> </a:t>
            </a:r>
            <a:r>
              <a:rPr lang="en-IN" sz="2000" dirty="0" err="1"/>
              <a:t>धार्मिक</a:t>
            </a:r>
            <a:r>
              <a:rPr lang="en-IN" sz="2000" dirty="0"/>
              <a:t> </a:t>
            </a:r>
            <a:r>
              <a:rPr lang="en-IN" sz="2000" dirty="0" err="1"/>
              <a:t>कट्टरता</a:t>
            </a:r>
            <a:r>
              <a:rPr lang="en-IN" sz="2000" dirty="0"/>
              <a:t> </a:t>
            </a:r>
            <a:r>
              <a:rPr lang="en-IN" sz="2000" dirty="0" err="1"/>
              <a:t>एवं</a:t>
            </a:r>
            <a:r>
              <a:rPr lang="en-IN" sz="2000" dirty="0"/>
              <a:t> </a:t>
            </a:r>
            <a:r>
              <a:rPr lang="en-IN" sz="2000" dirty="0" err="1"/>
              <a:t>ललित</a:t>
            </a:r>
            <a:r>
              <a:rPr lang="en-IN" sz="2000" dirty="0"/>
              <a:t> </a:t>
            </a:r>
            <a:r>
              <a:rPr lang="en-IN" sz="2000" dirty="0" err="1"/>
              <a:t>कलाओं</a:t>
            </a:r>
            <a:r>
              <a:rPr lang="en-IN" sz="2000" dirty="0"/>
              <a:t> </a:t>
            </a:r>
            <a:r>
              <a:rPr lang="en-IN" sz="2000" dirty="0" err="1"/>
              <a:t>के</a:t>
            </a:r>
            <a:r>
              <a:rPr lang="en-IN" sz="2000" dirty="0"/>
              <a:t> </a:t>
            </a:r>
            <a:r>
              <a:rPr lang="en-IN" sz="2000" dirty="0" err="1"/>
              <a:t>प्रति</a:t>
            </a:r>
            <a:r>
              <a:rPr lang="en-IN" sz="2000" dirty="0"/>
              <a:t> </a:t>
            </a:r>
            <a:r>
              <a:rPr lang="en-IN" sz="2000" dirty="0" err="1"/>
              <a:t>उदासीनता</a:t>
            </a:r>
            <a:r>
              <a:rPr lang="en-IN" sz="2000" dirty="0"/>
              <a:t> </a:t>
            </a:r>
            <a:r>
              <a:rPr lang="en-IN" sz="2000" dirty="0" err="1"/>
              <a:t>के</a:t>
            </a:r>
            <a:r>
              <a:rPr lang="en-IN" sz="2000" dirty="0"/>
              <a:t> </a:t>
            </a:r>
            <a:r>
              <a:rPr lang="en-IN" sz="2000" dirty="0" err="1"/>
              <a:t>कारण</a:t>
            </a:r>
            <a:r>
              <a:rPr lang="en-IN" sz="2000" dirty="0"/>
              <a:t> 18 </a:t>
            </a:r>
            <a:r>
              <a:rPr lang="en-IN" sz="2000" dirty="0" err="1"/>
              <a:t>वीं</a:t>
            </a:r>
            <a:r>
              <a:rPr lang="en-IN" sz="2000" dirty="0"/>
              <a:t> </a:t>
            </a:r>
            <a:r>
              <a:rPr lang="en-IN" sz="2000" dirty="0" err="1"/>
              <a:t>शांति</a:t>
            </a:r>
            <a:r>
              <a:rPr lang="en-IN" sz="2000" dirty="0"/>
              <a:t> </a:t>
            </a:r>
            <a:r>
              <a:rPr lang="en-IN" sz="2000" dirty="0" err="1"/>
              <a:t>के</a:t>
            </a:r>
            <a:r>
              <a:rPr lang="en-IN" sz="2000" dirty="0"/>
              <a:t> </a:t>
            </a:r>
            <a:r>
              <a:rPr lang="en-IN" sz="2000" dirty="0" err="1"/>
              <a:t>मध्य</a:t>
            </a:r>
            <a:r>
              <a:rPr lang="en-IN" sz="2000" dirty="0"/>
              <a:t> </a:t>
            </a:r>
            <a:r>
              <a:rPr lang="en-IN" sz="2000" dirty="0" err="1"/>
              <a:t>तक</a:t>
            </a:r>
            <a:r>
              <a:rPr lang="en-IN" sz="2000" dirty="0"/>
              <a:t> </a:t>
            </a:r>
            <a:r>
              <a:rPr lang="en-IN" sz="2000" dirty="0" err="1"/>
              <a:t>मुग़ल</a:t>
            </a:r>
            <a:r>
              <a:rPr lang="en-IN" sz="2000" dirty="0"/>
              <a:t> </a:t>
            </a:r>
            <a:r>
              <a:rPr lang="en-IN" sz="2000" dirty="0" err="1"/>
              <a:t>साम्राज्य</a:t>
            </a:r>
            <a:r>
              <a:rPr lang="en-IN" sz="2000" dirty="0"/>
              <a:t> </a:t>
            </a:r>
            <a:r>
              <a:rPr lang="en-IN" sz="2000" dirty="0" err="1"/>
              <a:t>के</a:t>
            </a:r>
            <a:r>
              <a:rPr lang="en-IN" sz="2000" dirty="0"/>
              <a:t> </a:t>
            </a:r>
            <a:r>
              <a:rPr lang="en-IN" sz="2000" dirty="0" err="1"/>
              <a:t>कमज़ोर</a:t>
            </a:r>
            <a:r>
              <a:rPr lang="en-IN" sz="2000" dirty="0"/>
              <a:t> </a:t>
            </a:r>
            <a:r>
              <a:rPr lang="en-IN" sz="2000" dirty="0" err="1"/>
              <a:t>हो</a:t>
            </a:r>
            <a:r>
              <a:rPr lang="en-IN" sz="2000" dirty="0"/>
              <a:t> </a:t>
            </a:r>
            <a:r>
              <a:rPr lang="en-IN" sz="2000" dirty="0" err="1"/>
              <a:t>जाने</a:t>
            </a:r>
            <a:r>
              <a:rPr lang="en-IN" sz="2000" dirty="0"/>
              <a:t> </a:t>
            </a:r>
            <a:r>
              <a:rPr lang="en-IN" sz="2000" dirty="0" err="1"/>
              <a:t>के</a:t>
            </a:r>
            <a:r>
              <a:rPr lang="en-IN" sz="2000" dirty="0"/>
              <a:t> </a:t>
            </a:r>
            <a:r>
              <a:rPr lang="en-IN" sz="2000" dirty="0" err="1"/>
              <a:t>कारण</a:t>
            </a:r>
            <a:r>
              <a:rPr lang="en-IN" sz="2000" dirty="0"/>
              <a:t> </a:t>
            </a:r>
            <a:r>
              <a:rPr lang="en-IN" sz="2000" dirty="0" err="1"/>
              <a:t>दिल्ली</a:t>
            </a:r>
            <a:r>
              <a:rPr lang="en-IN" sz="2000" dirty="0"/>
              <a:t>  </a:t>
            </a:r>
            <a:r>
              <a:rPr lang="en-IN" sz="2000" dirty="0" err="1"/>
              <a:t>दरबार</a:t>
            </a:r>
            <a:r>
              <a:rPr lang="en-IN" sz="2000" dirty="0"/>
              <a:t> </a:t>
            </a:r>
            <a:r>
              <a:rPr lang="en-IN" sz="2000" dirty="0" err="1"/>
              <a:t>में</a:t>
            </a:r>
            <a:r>
              <a:rPr lang="en-IN" sz="2000" dirty="0"/>
              <a:t> </a:t>
            </a:r>
            <a:r>
              <a:rPr lang="en-IN" sz="2000" dirty="0" err="1"/>
              <a:t>कलाकारों</a:t>
            </a:r>
            <a:r>
              <a:rPr lang="en-IN" sz="2000" dirty="0"/>
              <a:t> </a:t>
            </a:r>
            <a:r>
              <a:rPr lang="en-IN" sz="2000" dirty="0" err="1"/>
              <a:t>की</a:t>
            </a:r>
            <a:r>
              <a:rPr lang="en-IN" sz="2000" dirty="0"/>
              <a:t> </a:t>
            </a:r>
            <a:r>
              <a:rPr lang="en-IN" sz="2000" dirty="0" err="1"/>
              <a:t>उपेक्षा</a:t>
            </a:r>
            <a:r>
              <a:rPr lang="en-IN" sz="2000" dirty="0"/>
              <a:t> </a:t>
            </a:r>
            <a:r>
              <a:rPr lang="en-IN" sz="2000" dirty="0" err="1"/>
              <a:t>होने</a:t>
            </a:r>
            <a:r>
              <a:rPr lang="en-IN" sz="2000" dirty="0"/>
              <a:t> </a:t>
            </a:r>
            <a:r>
              <a:rPr lang="en-IN" sz="2000" dirty="0" err="1"/>
              <a:t>लगी</a:t>
            </a:r>
            <a:r>
              <a:rPr lang="en-IN" sz="2000" dirty="0"/>
              <a:t>।   </a:t>
            </a:r>
            <a:r>
              <a:rPr lang="en-IN" sz="2000" dirty="0" err="1"/>
              <a:t>मुग़ल</a:t>
            </a:r>
            <a:r>
              <a:rPr lang="en-IN" sz="2000" dirty="0"/>
              <a:t> </a:t>
            </a:r>
            <a:r>
              <a:rPr lang="en-IN" sz="2000" dirty="0" err="1"/>
              <a:t>साम्राज्य</a:t>
            </a:r>
            <a:r>
              <a:rPr lang="en-IN" sz="2000" dirty="0"/>
              <a:t> </a:t>
            </a:r>
            <a:r>
              <a:rPr lang="en-IN" sz="2000" dirty="0" err="1"/>
              <a:t>जो</a:t>
            </a:r>
            <a:r>
              <a:rPr lang="en-IN" sz="2000" dirty="0"/>
              <a:t> </a:t>
            </a:r>
            <a:r>
              <a:rPr lang="en-IN" sz="2000" dirty="0" err="1"/>
              <a:t>एक</a:t>
            </a:r>
            <a:r>
              <a:rPr lang="en-IN" sz="2000" dirty="0"/>
              <a:t> </a:t>
            </a:r>
            <a:r>
              <a:rPr lang="en-IN" sz="2000" dirty="0" err="1"/>
              <a:t>लम्बी</a:t>
            </a:r>
            <a:r>
              <a:rPr lang="en-IN" sz="2000" dirty="0"/>
              <a:t> </a:t>
            </a:r>
            <a:r>
              <a:rPr lang="en-IN" sz="2000" dirty="0" err="1"/>
              <a:t>अवधि</a:t>
            </a:r>
            <a:r>
              <a:rPr lang="en-IN" sz="2000" dirty="0"/>
              <a:t> </a:t>
            </a:r>
            <a:r>
              <a:rPr lang="en-IN" sz="2000" dirty="0" err="1"/>
              <a:t>से</a:t>
            </a:r>
            <a:r>
              <a:rPr lang="en-IN" sz="2000" dirty="0"/>
              <a:t> </a:t>
            </a:r>
            <a:r>
              <a:rPr lang="en-IN" sz="2000" dirty="0" err="1"/>
              <a:t>कला</a:t>
            </a:r>
            <a:r>
              <a:rPr lang="en-IN" sz="2000" dirty="0"/>
              <a:t> </a:t>
            </a:r>
            <a:r>
              <a:rPr lang="en-IN" sz="2000" dirty="0" err="1"/>
              <a:t>का</a:t>
            </a:r>
            <a:r>
              <a:rPr lang="en-IN" sz="2000" dirty="0"/>
              <a:t> </a:t>
            </a:r>
            <a:r>
              <a:rPr lang="en-IN" sz="2000" dirty="0" err="1"/>
              <a:t>पोषक</a:t>
            </a:r>
            <a:r>
              <a:rPr lang="en-IN" sz="2000" dirty="0"/>
              <a:t> </a:t>
            </a:r>
            <a:r>
              <a:rPr lang="en-IN" sz="2000" dirty="0" err="1"/>
              <a:t>रहा</a:t>
            </a:r>
            <a:r>
              <a:rPr lang="en-IN" sz="2000" dirty="0"/>
              <a:t> , </a:t>
            </a:r>
            <a:r>
              <a:rPr lang="en-IN" sz="2000" dirty="0" err="1"/>
              <a:t>अब</a:t>
            </a:r>
            <a:r>
              <a:rPr lang="en-IN" sz="2000" dirty="0"/>
              <a:t> </a:t>
            </a:r>
            <a:r>
              <a:rPr lang="en-IN" sz="2000" dirty="0" err="1"/>
              <a:t>कला</a:t>
            </a:r>
            <a:r>
              <a:rPr lang="en-IN" sz="2000" dirty="0"/>
              <a:t> </a:t>
            </a:r>
            <a:r>
              <a:rPr lang="en-IN" sz="2000" dirty="0" err="1"/>
              <a:t>के</a:t>
            </a:r>
            <a:r>
              <a:rPr lang="en-IN" sz="2000" dirty="0"/>
              <a:t> </a:t>
            </a:r>
            <a:r>
              <a:rPr lang="en-IN" sz="2000" dirty="0" err="1"/>
              <a:t>विघटन</a:t>
            </a:r>
            <a:r>
              <a:rPr lang="en-IN" sz="2000" dirty="0"/>
              <a:t> </a:t>
            </a:r>
            <a:r>
              <a:rPr lang="en-IN" sz="2000" dirty="0" err="1"/>
              <a:t>व्</a:t>
            </a:r>
            <a:r>
              <a:rPr lang="en-IN" sz="2000" dirty="0"/>
              <a:t> </a:t>
            </a:r>
            <a:r>
              <a:rPr lang="en-IN" sz="2000" dirty="0" err="1"/>
              <a:t>विनाश</a:t>
            </a:r>
            <a:r>
              <a:rPr lang="en-IN" sz="2000" dirty="0"/>
              <a:t> </a:t>
            </a:r>
            <a:r>
              <a:rPr lang="en-IN" sz="2000" dirty="0" err="1"/>
              <a:t>का</a:t>
            </a:r>
            <a:r>
              <a:rPr lang="en-IN" sz="2000" dirty="0"/>
              <a:t> </a:t>
            </a:r>
            <a:r>
              <a:rPr lang="en-IN" sz="2000" dirty="0" err="1"/>
              <a:t>कारण</a:t>
            </a:r>
            <a:r>
              <a:rPr lang="en-IN" sz="2000" dirty="0"/>
              <a:t> </a:t>
            </a:r>
            <a:r>
              <a:rPr lang="en-IN" sz="2000" dirty="0" err="1"/>
              <a:t>बन</a:t>
            </a:r>
            <a:r>
              <a:rPr lang="en-IN" sz="2000" dirty="0"/>
              <a:t> </a:t>
            </a:r>
            <a:r>
              <a:rPr lang="en-IN" sz="2000" dirty="0" err="1"/>
              <a:t>गया</a:t>
            </a:r>
            <a:r>
              <a:rPr lang="en-IN" sz="2000" dirty="0"/>
              <a:t>। </a:t>
            </a:r>
            <a:r>
              <a:rPr lang="en-IN" sz="2000" dirty="0" err="1"/>
              <a:t>वहां</a:t>
            </a:r>
            <a:r>
              <a:rPr lang="en-IN" sz="2000" dirty="0"/>
              <a:t> </a:t>
            </a:r>
            <a:r>
              <a:rPr lang="en-IN" sz="2000" dirty="0" err="1"/>
              <a:t>के</a:t>
            </a:r>
            <a:r>
              <a:rPr lang="en-IN" sz="2000" dirty="0"/>
              <a:t> </a:t>
            </a:r>
            <a:r>
              <a:rPr lang="en-IN" sz="2000" dirty="0" err="1"/>
              <a:t>कलाकार</a:t>
            </a:r>
            <a:r>
              <a:rPr lang="en-IN" sz="2000" dirty="0"/>
              <a:t> </a:t>
            </a:r>
            <a:r>
              <a:rPr lang="en-IN" sz="2000" dirty="0" err="1"/>
              <a:t>विभिन्न</a:t>
            </a:r>
            <a:r>
              <a:rPr lang="en-IN" sz="2000" dirty="0"/>
              <a:t> </a:t>
            </a:r>
            <a:r>
              <a:rPr lang="en-IN" sz="2000" dirty="0" err="1"/>
              <a:t>राज्याश्रयों</a:t>
            </a:r>
            <a:r>
              <a:rPr lang="en-IN" sz="2000" dirty="0"/>
              <a:t> </a:t>
            </a:r>
            <a:r>
              <a:rPr lang="en-IN" sz="2000" dirty="0" err="1"/>
              <a:t>में</a:t>
            </a:r>
            <a:r>
              <a:rPr lang="en-IN" sz="2000" dirty="0"/>
              <a:t> </a:t>
            </a:r>
            <a:r>
              <a:rPr lang="en-IN" sz="2000" dirty="0" err="1"/>
              <a:t>या</a:t>
            </a:r>
            <a:r>
              <a:rPr lang="en-IN" sz="2000" dirty="0"/>
              <a:t> </a:t>
            </a:r>
            <a:r>
              <a:rPr lang="en-IN" sz="2000" dirty="0" err="1"/>
              <a:t>ऐसे</a:t>
            </a:r>
            <a:r>
              <a:rPr lang="en-IN" sz="2000" dirty="0"/>
              <a:t> </a:t>
            </a:r>
            <a:r>
              <a:rPr lang="en-IN" sz="2000" dirty="0" err="1"/>
              <a:t>नगरों</a:t>
            </a:r>
            <a:r>
              <a:rPr lang="en-IN" sz="2000" dirty="0"/>
              <a:t> </a:t>
            </a:r>
            <a:r>
              <a:rPr lang="en-IN" sz="2000" dirty="0" err="1"/>
              <a:t>में</a:t>
            </a:r>
            <a:r>
              <a:rPr lang="en-IN" sz="2000" dirty="0"/>
              <a:t> </a:t>
            </a:r>
            <a:r>
              <a:rPr lang="en-IN" sz="2000" dirty="0" err="1"/>
              <a:t>पहुंचे</a:t>
            </a:r>
            <a:r>
              <a:rPr lang="en-IN" sz="2000" dirty="0"/>
              <a:t> </a:t>
            </a:r>
            <a:r>
              <a:rPr lang="en-IN" sz="2000" dirty="0" err="1"/>
              <a:t>जहाँ</a:t>
            </a:r>
            <a:r>
              <a:rPr lang="en-IN" sz="2000" dirty="0"/>
              <a:t> </a:t>
            </a:r>
            <a:r>
              <a:rPr lang="en-IN" sz="2000" dirty="0" err="1"/>
              <a:t>उन्हें</a:t>
            </a:r>
            <a:r>
              <a:rPr lang="en-IN" sz="2000" dirty="0"/>
              <a:t> </a:t>
            </a:r>
            <a:r>
              <a:rPr lang="en-IN" sz="2000" dirty="0" err="1"/>
              <a:t>उचित</a:t>
            </a:r>
            <a:r>
              <a:rPr lang="en-IN" sz="2000" dirty="0"/>
              <a:t> </a:t>
            </a:r>
            <a:r>
              <a:rPr lang="en-IN" sz="2000" dirty="0" err="1"/>
              <a:t>सम्मान</a:t>
            </a:r>
            <a:r>
              <a:rPr lang="en-IN" sz="2000" dirty="0"/>
              <a:t> , </a:t>
            </a:r>
            <a:r>
              <a:rPr lang="en-IN" sz="2000" dirty="0" err="1"/>
              <a:t>संरक्षण</a:t>
            </a:r>
            <a:r>
              <a:rPr lang="en-IN" sz="2000" dirty="0"/>
              <a:t> </a:t>
            </a:r>
            <a:r>
              <a:rPr lang="en-IN" sz="2000" dirty="0" err="1"/>
              <a:t>व्</a:t>
            </a:r>
            <a:r>
              <a:rPr lang="en-IN" sz="2000" dirty="0"/>
              <a:t> </a:t>
            </a:r>
            <a:r>
              <a:rPr lang="en-IN" sz="2000" dirty="0" err="1"/>
              <a:t>पुरस्कार</a:t>
            </a:r>
            <a:r>
              <a:rPr lang="en-IN" sz="2000" dirty="0"/>
              <a:t> </a:t>
            </a:r>
            <a:r>
              <a:rPr lang="en-IN" sz="2000" dirty="0" err="1"/>
              <a:t>मिल</a:t>
            </a:r>
            <a:r>
              <a:rPr lang="en-IN" sz="2000" dirty="0"/>
              <a:t> </a:t>
            </a:r>
            <a:r>
              <a:rPr lang="en-IN" sz="2000" dirty="0" err="1"/>
              <a:t>सकता</a:t>
            </a:r>
            <a:r>
              <a:rPr lang="en-IN" sz="2000" dirty="0"/>
              <a:t> </a:t>
            </a:r>
            <a:r>
              <a:rPr lang="en-IN" sz="2000" dirty="0" err="1"/>
              <a:t>था</a:t>
            </a:r>
            <a:r>
              <a:rPr lang="en-IN" sz="2000" dirty="0"/>
              <a:t>. </a:t>
            </a:r>
            <a:endParaRPr lang="en-IN" sz="2000" dirty="0" smtClean="0"/>
          </a:p>
          <a:p>
            <a:pPr algn="just">
              <a:lnSpc>
                <a:spcPct val="150000"/>
              </a:lnSpc>
            </a:pPr>
            <a:r>
              <a:rPr lang="en-IN" sz="2000" dirty="0" smtClean="0"/>
              <a:t> </a:t>
            </a:r>
            <a:endParaRPr lang="en-IN" sz="2000" dirty="0">
              <a:solidFill>
                <a:srgbClr val="FF0000"/>
              </a:solidFill>
            </a:endParaRPr>
          </a:p>
        </p:txBody>
      </p:sp>
    </p:spTree>
    <p:extLst>
      <p:ext uri="{BB962C8B-B14F-4D97-AF65-F5344CB8AC3E}">
        <p14:creationId xmlns:p14="http://schemas.microsoft.com/office/powerpoint/2010/main" val="2797382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96" y="1215198"/>
            <a:ext cx="7232007" cy="4427604"/>
          </a:xfrm>
          <a:prstGeom prst="rect">
            <a:avLst/>
          </a:prstGeom>
        </p:spPr>
      </p:pic>
    </p:spTree>
    <p:extLst>
      <p:ext uri="{BB962C8B-B14F-4D97-AF65-F5344CB8AC3E}">
        <p14:creationId xmlns:p14="http://schemas.microsoft.com/office/powerpoint/2010/main" val="879534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62" y="1165664"/>
            <a:ext cx="7110076" cy="4526672"/>
          </a:xfrm>
          <a:prstGeom prst="rect">
            <a:avLst/>
          </a:prstGeom>
        </p:spPr>
      </p:pic>
    </p:spTree>
    <p:extLst>
      <p:ext uri="{BB962C8B-B14F-4D97-AF65-F5344CB8AC3E}">
        <p14:creationId xmlns:p14="http://schemas.microsoft.com/office/powerpoint/2010/main" val="2061311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3243" y="3244334"/>
            <a:ext cx="4955203" cy="1323439"/>
          </a:xfrm>
          <a:prstGeom prst="rect">
            <a:avLst/>
          </a:prstGeom>
        </p:spPr>
        <p:txBody>
          <a:bodyPr wrap="none">
            <a:spAutoFit/>
          </a:bodyPr>
          <a:lstStyle/>
          <a:p>
            <a:r>
              <a:rPr lang="en-IN" sz="4000" dirty="0" err="1"/>
              <a:t>गुलेर</a:t>
            </a:r>
            <a:r>
              <a:rPr lang="en-IN" sz="4000" dirty="0"/>
              <a:t> </a:t>
            </a:r>
            <a:r>
              <a:rPr lang="en-IN" sz="4000" dirty="0" err="1"/>
              <a:t>शैली</a:t>
            </a:r>
            <a:r>
              <a:rPr lang="en-IN" sz="4000" dirty="0"/>
              <a:t> </a:t>
            </a:r>
            <a:r>
              <a:rPr lang="en-IN" sz="4000" dirty="0" err="1"/>
              <a:t>के</a:t>
            </a:r>
            <a:r>
              <a:rPr lang="en-IN" sz="4000" dirty="0"/>
              <a:t> </a:t>
            </a:r>
            <a:r>
              <a:rPr lang="en-IN" sz="4000" dirty="0" err="1"/>
              <a:t>विषय</a:t>
            </a:r>
            <a:r>
              <a:rPr lang="en-IN" sz="4000" dirty="0"/>
              <a:t> </a:t>
            </a:r>
            <a:endParaRPr lang="en-IN" sz="4000" dirty="0" smtClean="0"/>
          </a:p>
          <a:p>
            <a:r>
              <a:rPr lang="en-IN" sz="4000" dirty="0" err="1" smtClean="0"/>
              <a:t>Sujects</a:t>
            </a:r>
            <a:r>
              <a:rPr lang="en-IN" sz="4000" dirty="0" smtClean="0"/>
              <a:t> of </a:t>
            </a:r>
            <a:r>
              <a:rPr lang="en-IN" sz="4000" dirty="0" err="1" smtClean="0"/>
              <a:t>Guler</a:t>
            </a:r>
            <a:r>
              <a:rPr lang="en-IN" sz="4000" dirty="0" smtClean="0"/>
              <a:t> School</a:t>
            </a:r>
            <a:endParaRPr lang="en-IN" sz="4000" dirty="0"/>
          </a:p>
        </p:txBody>
      </p:sp>
    </p:spTree>
    <p:extLst>
      <p:ext uri="{BB962C8B-B14F-4D97-AF65-F5344CB8AC3E}">
        <p14:creationId xmlns:p14="http://schemas.microsoft.com/office/powerpoint/2010/main" val="211829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दरबारी चित्र</a:t>
            </a:r>
            <a:r>
              <a:rPr lang="en-IN" sz="3200" dirty="0" smtClean="0"/>
              <a:t> </a:t>
            </a:r>
            <a:r>
              <a:rPr lang="en-IN" sz="3200" dirty="0" smtClean="0">
                <a:solidFill>
                  <a:srgbClr val="FF0000"/>
                </a:solidFill>
              </a:rPr>
              <a:t>Court paintings </a:t>
            </a:r>
            <a:r>
              <a:rPr lang="hi-IN" sz="3200" dirty="0" smtClean="0"/>
              <a:t> </a:t>
            </a:r>
            <a:endParaRPr lang="en-US" sz="3200" dirty="0"/>
          </a:p>
        </p:txBody>
      </p:sp>
      <p:pic>
        <p:nvPicPr>
          <p:cNvPr id="3" name="Picture 3" descr="D:\INDIAN ART\8.Pahari\Guler\Portrait of the Govardhan Chand, Surrounded by women - Circa 1750.jpg"/>
          <p:cNvPicPr>
            <a:picLocks noChangeAspect="1" noChangeArrowheads="1"/>
          </p:cNvPicPr>
          <p:nvPr/>
        </p:nvPicPr>
        <p:blipFill>
          <a:blip r:embed="rId2" cstate="print"/>
          <a:srcRect/>
          <a:stretch>
            <a:fillRect/>
          </a:stretch>
        </p:blipFill>
        <p:spPr bwMode="auto">
          <a:xfrm>
            <a:off x="2209800" y="2514600"/>
            <a:ext cx="4326294" cy="392571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931203" y="1596787"/>
            <a:ext cx="6883487" cy="369332"/>
          </a:xfrm>
          <a:prstGeom prst="rect">
            <a:avLst/>
          </a:prstGeom>
        </p:spPr>
        <p:txBody>
          <a:bodyPr wrap="none">
            <a:spAutoFit/>
          </a:bodyPr>
          <a:lstStyle/>
          <a:p>
            <a:r>
              <a:rPr lang="hi-IN" dirty="0" smtClean="0"/>
              <a:t>महिलाओं से घिरे गोवर्धन चंद</a:t>
            </a:r>
            <a:r>
              <a:rPr lang="en-IN" dirty="0" smtClean="0"/>
              <a:t>  </a:t>
            </a:r>
            <a:r>
              <a:rPr lang="en-US" dirty="0" err="1" smtClean="0">
                <a:solidFill>
                  <a:srgbClr val="FF0000"/>
                </a:solidFill>
              </a:rPr>
              <a:t>Govardhan</a:t>
            </a:r>
            <a:r>
              <a:rPr lang="en-US" dirty="0" smtClean="0">
                <a:solidFill>
                  <a:srgbClr val="FF0000"/>
                </a:solidFill>
              </a:rPr>
              <a:t> </a:t>
            </a:r>
            <a:r>
              <a:rPr lang="en-US" dirty="0">
                <a:solidFill>
                  <a:srgbClr val="FF0000"/>
                </a:solidFill>
              </a:rPr>
              <a:t>Chand surrounded by women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DIAN ART\8.Pahari\Guler\gulerf-48_large.jpg"/>
          <p:cNvPicPr>
            <a:picLocks noChangeAspect="1" noChangeArrowheads="1"/>
          </p:cNvPicPr>
          <p:nvPr/>
        </p:nvPicPr>
        <p:blipFill>
          <a:blip r:embed="rId2" cstate="print"/>
          <a:srcRect/>
          <a:stretch>
            <a:fillRect/>
          </a:stretch>
        </p:blipFill>
        <p:spPr bwMode="auto">
          <a:xfrm>
            <a:off x="2286000" y="609600"/>
            <a:ext cx="4394671" cy="57912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sz="2800" dirty="0" smtClean="0"/>
              <a:t>धार्मिक चित्र</a:t>
            </a:r>
            <a:r>
              <a:rPr lang="en-IN" sz="2800" dirty="0" smtClean="0"/>
              <a:t>     </a:t>
            </a:r>
            <a:r>
              <a:rPr lang="en-IN" sz="2800" dirty="0" smtClean="0">
                <a:solidFill>
                  <a:srgbClr val="FF0000"/>
                </a:solidFill>
              </a:rPr>
              <a:t>Religious paintings</a:t>
            </a:r>
            <a:r>
              <a:rPr lang="hi-IN" dirty="0" smtClean="0"/>
              <a:t> </a:t>
            </a:r>
            <a:endParaRPr lang="en-US" dirty="0"/>
          </a:p>
        </p:txBody>
      </p:sp>
      <p:pic>
        <p:nvPicPr>
          <p:cNvPr id="10242" name="Picture 2" descr="D:\INDIAN ART\8.Pahari\Guler\Goddess-Durga,-fighting-with-Mahishasura-(buffalo-demon)---Early-18th-century-Guler-School-painting.jpg"/>
          <p:cNvPicPr>
            <a:picLocks noChangeAspect="1" noChangeArrowheads="1"/>
          </p:cNvPicPr>
          <p:nvPr/>
        </p:nvPicPr>
        <p:blipFill>
          <a:blip r:embed="rId2" cstate="print"/>
          <a:srcRect/>
          <a:stretch>
            <a:fillRect/>
          </a:stretch>
        </p:blipFill>
        <p:spPr bwMode="auto">
          <a:xfrm>
            <a:off x="2743200" y="1447800"/>
            <a:ext cx="3257550" cy="50602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INDIAN ART\8.Pahari\Guler\68555157.jpg"/>
          <p:cNvPicPr>
            <a:picLocks noChangeAspect="1" noChangeArrowheads="1"/>
          </p:cNvPicPr>
          <p:nvPr/>
        </p:nvPicPr>
        <p:blipFill>
          <a:blip r:embed="rId2" cstate="print"/>
          <a:srcRect/>
          <a:stretch>
            <a:fillRect/>
          </a:stretch>
        </p:blipFill>
        <p:spPr bwMode="auto">
          <a:xfrm>
            <a:off x="2514600" y="1066800"/>
            <a:ext cx="3898682" cy="569150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143000" y="457200"/>
            <a:ext cx="6091860" cy="369332"/>
          </a:xfrm>
          <a:prstGeom prst="rect">
            <a:avLst/>
          </a:prstGeom>
        </p:spPr>
        <p:txBody>
          <a:bodyPr wrap="none">
            <a:spAutoFit/>
          </a:bodyPr>
          <a:lstStyle/>
          <a:p>
            <a:r>
              <a:rPr lang="hi-IN" dirty="0" smtClean="0"/>
              <a:t>कृष्ण आंख मिचोली खेलते  हुए</a:t>
            </a:r>
            <a:r>
              <a:rPr lang="en-IN" dirty="0" smtClean="0"/>
              <a:t> </a:t>
            </a:r>
            <a:r>
              <a:rPr lang="en-IN" dirty="0" smtClean="0">
                <a:solidFill>
                  <a:srgbClr val="FF0000"/>
                </a:solidFill>
              </a:rPr>
              <a:t>Krishna playing Hide and seek </a:t>
            </a:r>
            <a:r>
              <a:rPr lang="hi-IN" dirty="0" smtClean="0"/>
              <a:t> </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orage.canalblog.com/86/99/119589/68555506.jpg"/>
          <p:cNvPicPr/>
          <p:nvPr/>
        </p:nvPicPr>
        <p:blipFill>
          <a:blip r:embed="rId2" cstate="print"/>
          <a:srcRect/>
          <a:stretch>
            <a:fillRect/>
          </a:stretch>
        </p:blipFill>
        <p:spPr bwMode="auto">
          <a:xfrm>
            <a:off x="760730" y="1132840"/>
            <a:ext cx="7622540" cy="459232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000" dirty="0" smtClean="0"/>
              <a:t>कृष्ण दावानल पीते हुए </a:t>
            </a:r>
            <a:r>
              <a:rPr lang="en-US" sz="2000" dirty="0">
                <a:solidFill>
                  <a:srgbClr val="FF0000"/>
                </a:solidFill>
              </a:rPr>
              <a:t>Krishna </a:t>
            </a:r>
            <a:r>
              <a:rPr lang="en-US" sz="2000" dirty="0" smtClean="0">
                <a:solidFill>
                  <a:srgbClr val="FF0000"/>
                </a:solidFill>
              </a:rPr>
              <a:t>drinking “</a:t>
            </a:r>
            <a:r>
              <a:rPr lang="en-US" sz="2000" dirty="0" err="1" smtClean="0">
                <a:solidFill>
                  <a:srgbClr val="FF0000"/>
                </a:solidFill>
              </a:rPr>
              <a:t>davanal</a:t>
            </a:r>
            <a:r>
              <a:rPr lang="en-US" sz="2000" dirty="0" smtClean="0">
                <a:solidFill>
                  <a:srgbClr val="FF0000"/>
                </a:solidFill>
              </a:rPr>
              <a:t>”</a:t>
            </a:r>
            <a:endParaRPr lang="en-US" sz="2000" dirty="0">
              <a:solidFill>
                <a:srgbClr val="FF0000"/>
              </a:solidFill>
            </a:endParaRPr>
          </a:p>
        </p:txBody>
      </p:sp>
      <p:pic>
        <p:nvPicPr>
          <p:cNvPr id="13314" name="Picture 2" descr="D:\INDIAN ART\8.Pahari\Guler\Krishna_devours_fire 18.jpg"/>
          <p:cNvPicPr>
            <a:picLocks noChangeAspect="1" noChangeArrowheads="1"/>
          </p:cNvPicPr>
          <p:nvPr/>
        </p:nvPicPr>
        <p:blipFill>
          <a:blip r:embed="rId2" cstate="print"/>
          <a:srcRect/>
          <a:stretch>
            <a:fillRect/>
          </a:stretch>
        </p:blipFill>
        <p:spPr bwMode="auto">
          <a:xfrm>
            <a:off x="1600200" y="1752600"/>
            <a:ext cx="5671798" cy="4838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000" dirty="0" smtClean="0"/>
              <a:t>कृष्ण गोपियों के वस्त्र चुराते हुए </a:t>
            </a:r>
            <a:r>
              <a:rPr lang="en-US" sz="2000" dirty="0"/>
              <a:t> </a:t>
            </a:r>
            <a:r>
              <a:rPr lang="en-US" sz="2000" dirty="0">
                <a:solidFill>
                  <a:srgbClr val="FF0000"/>
                </a:solidFill>
              </a:rPr>
              <a:t>Krishna stealing </a:t>
            </a:r>
            <a:r>
              <a:rPr lang="en-US" sz="2000" dirty="0" err="1">
                <a:solidFill>
                  <a:srgbClr val="FF0000"/>
                </a:solidFill>
              </a:rPr>
              <a:t>gopis</a:t>
            </a:r>
            <a:r>
              <a:rPr lang="en-US" sz="2000" dirty="0">
                <a:solidFill>
                  <a:srgbClr val="FF0000"/>
                </a:solidFill>
              </a:rPr>
              <a:t> clothes</a:t>
            </a:r>
          </a:p>
        </p:txBody>
      </p:sp>
      <p:pic>
        <p:nvPicPr>
          <p:cNvPr id="14339" name="Picture 3" descr="D:\INDIAN ART\8.Pahari\Guler\tumblr_ly1mfbKSa51qzcpffo1_1280.jpg"/>
          <p:cNvPicPr>
            <a:picLocks noChangeAspect="1" noChangeArrowheads="1"/>
          </p:cNvPicPr>
          <p:nvPr/>
        </p:nvPicPr>
        <p:blipFill>
          <a:blip r:embed="rId2" cstate="print"/>
          <a:srcRect/>
          <a:stretch>
            <a:fillRect/>
          </a:stretch>
        </p:blipFill>
        <p:spPr bwMode="auto">
          <a:xfrm>
            <a:off x="2819400" y="1600200"/>
            <a:ext cx="3376690" cy="492283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610600" cy="3785652"/>
          </a:xfrm>
          <a:prstGeom prst="rect">
            <a:avLst/>
          </a:prstGeom>
        </p:spPr>
        <p:txBody>
          <a:bodyPr wrap="square">
            <a:spAutoFit/>
          </a:bodyPr>
          <a:lstStyle/>
          <a:p>
            <a:pPr algn="just">
              <a:lnSpc>
                <a:spcPct val="150000"/>
              </a:lnSpc>
            </a:pPr>
            <a:r>
              <a:rPr lang="hi-IN" sz="2000" dirty="0"/>
              <a:t>कुछ कलाकार आश्रय की खोज में पंजाब तथा हिमालय की पहाड़ी रियासतों कांगड़ा,गुलेर,चम्बा,बसोहली,मंडी, कुल्लू आदि के संपर्क में आये , इन्हे यहाँ उन्मुक्त  स्वछंद वातावरण मिला , और पहाड़ी सौंदर्य ने कलाकारों का मन मोह लिया. इस प्रकार इन पहाड़ी प्रदेश में अलग -अलग स्थानों में बसने वाले कलाकारों की अपनी-अपनी निजी एवं स्थानीय विशेषताओं के कारण उस स्थान विशेष के नाम से विभिन्न शैलियों का विकास हुआ. </a:t>
            </a:r>
            <a:endParaRPr lang="en-IN" sz="2000" dirty="0" smtClean="0"/>
          </a:p>
          <a:p>
            <a:pPr algn="just">
              <a:lnSpc>
                <a:spcPct val="150000"/>
              </a:lnSpc>
            </a:pPr>
            <a:endParaRPr lang="en-IN" sz="2000" dirty="0" smtClean="0"/>
          </a:p>
          <a:p>
            <a:pPr algn="just">
              <a:lnSpc>
                <a:spcPct val="150000"/>
              </a:lnSpc>
            </a:pPr>
            <a:r>
              <a:rPr lang="en-US" sz="2000" dirty="0" smtClean="0">
                <a:solidFill>
                  <a:srgbClr val="FF0000"/>
                </a:solidFill>
              </a:rPr>
              <a:t> </a:t>
            </a:r>
            <a:endParaRPr lang="en-IN" sz="2000" dirty="0">
              <a:solidFill>
                <a:srgbClr val="FF0000"/>
              </a:solidFill>
            </a:endParaRPr>
          </a:p>
        </p:txBody>
      </p:sp>
    </p:spTree>
    <p:extLst>
      <p:ext uri="{BB962C8B-B14F-4D97-AF65-F5344CB8AC3E}">
        <p14:creationId xmlns:p14="http://schemas.microsoft.com/office/powerpoint/2010/main" val="3053664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MYOGA: LOVE IN UNION: KRISHNA AND RADHA ON A SWING  "/>
          <p:cNvPicPr>
            <a:picLocks noChangeAspect="1" noChangeArrowheads="1"/>
          </p:cNvPicPr>
          <p:nvPr/>
        </p:nvPicPr>
        <p:blipFill>
          <a:blip r:embed="rId2" cstate="print"/>
          <a:srcRect/>
          <a:stretch>
            <a:fillRect/>
          </a:stretch>
        </p:blipFill>
        <p:spPr bwMode="auto">
          <a:xfrm>
            <a:off x="2286000" y="381000"/>
            <a:ext cx="4477869" cy="5638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84.Rama Ravana Fighting"/>
          <p:cNvPicPr>
            <a:picLocks noChangeAspect="1" noChangeArrowheads="1"/>
          </p:cNvPicPr>
          <p:nvPr/>
        </p:nvPicPr>
        <p:blipFill>
          <a:blip r:embed="rId2" cstate="print"/>
          <a:srcRect/>
          <a:stretch>
            <a:fillRect/>
          </a:stretch>
        </p:blipFill>
        <p:spPr bwMode="auto">
          <a:xfrm>
            <a:off x="2438400" y="685800"/>
            <a:ext cx="3971925" cy="5715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000" dirty="0" smtClean="0"/>
              <a:t>नायिका चित्रण</a:t>
            </a:r>
            <a:r>
              <a:rPr lang="hi-IN" sz="3200" dirty="0" smtClean="0"/>
              <a:t> </a:t>
            </a:r>
            <a:r>
              <a:rPr lang="en-IN" sz="2400" dirty="0" err="1" smtClean="0">
                <a:solidFill>
                  <a:srgbClr val="FF0000"/>
                </a:solidFill>
              </a:rPr>
              <a:t>Nayika</a:t>
            </a:r>
            <a:r>
              <a:rPr lang="en-IN" sz="2400" dirty="0" smtClean="0">
                <a:solidFill>
                  <a:srgbClr val="FF0000"/>
                </a:solidFill>
              </a:rPr>
              <a:t> Paintings </a:t>
            </a:r>
            <a:endParaRPr lang="en-US" sz="3200" dirty="0">
              <a:solidFill>
                <a:srgbClr val="FF0000"/>
              </a:solidFill>
            </a:endParaRPr>
          </a:p>
        </p:txBody>
      </p:sp>
      <p:pic>
        <p:nvPicPr>
          <p:cNvPr id="16386" name="Picture 2" descr="D:\INDIAN ART\8.Pahari\Guler\Guler_embracing_lord&amp;lady_1830.jpg"/>
          <p:cNvPicPr>
            <a:picLocks noChangeAspect="1" noChangeArrowheads="1"/>
          </p:cNvPicPr>
          <p:nvPr/>
        </p:nvPicPr>
        <p:blipFill>
          <a:blip r:embed="rId2" cstate="print"/>
          <a:srcRect/>
          <a:stretch>
            <a:fillRect/>
          </a:stretch>
        </p:blipFill>
        <p:spPr bwMode="auto">
          <a:xfrm>
            <a:off x="2819400" y="1295400"/>
            <a:ext cx="3505200" cy="524903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INDIAN ART\8.Pahari\Guler\PACA016.JPG"/>
          <p:cNvPicPr>
            <a:picLocks noChangeAspect="1" noChangeArrowheads="1"/>
          </p:cNvPicPr>
          <p:nvPr/>
        </p:nvPicPr>
        <p:blipFill>
          <a:blip r:embed="rId2" cstate="print"/>
          <a:srcRect/>
          <a:stretch>
            <a:fillRect/>
          </a:stretch>
        </p:blipFill>
        <p:spPr bwMode="auto">
          <a:xfrm>
            <a:off x="2514600" y="533400"/>
            <a:ext cx="3833547" cy="5638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INDIAN ART\8.Pahari\Guler\tumblr_m2bnrdqLEA1qzvmg1o1_500.jpg"/>
          <p:cNvPicPr>
            <a:picLocks noChangeAspect="1" noChangeArrowheads="1"/>
          </p:cNvPicPr>
          <p:nvPr/>
        </p:nvPicPr>
        <p:blipFill>
          <a:blip r:embed="rId2" cstate="print"/>
          <a:srcRect/>
          <a:stretch>
            <a:fillRect/>
          </a:stretch>
        </p:blipFill>
        <p:spPr bwMode="auto">
          <a:xfrm>
            <a:off x="2895600" y="685800"/>
            <a:ext cx="3474720" cy="5486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800" dirty="0" smtClean="0"/>
              <a:t>राजा बिशन सिंह </a:t>
            </a:r>
            <a:r>
              <a:rPr lang="en-IN" sz="2800" dirty="0" smtClean="0">
                <a:solidFill>
                  <a:srgbClr val="FF0000"/>
                </a:solidFill>
              </a:rPr>
              <a:t>Raja </a:t>
            </a:r>
            <a:r>
              <a:rPr lang="en-IN" sz="2800" dirty="0" err="1" smtClean="0">
                <a:solidFill>
                  <a:srgbClr val="FF0000"/>
                </a:solidFill>
              </a:rPr>
              <a:t>Bishan</a:t>
            </a:r>
            <a:r>
              <a:rPr lang="en-IN" sz="2800" dirty="0" smtClean="0">
                <a:solidFill>
                  <a:srgbClr val="FF0000"/>
                </a:solidFill>
              </a:rPr>
              <a:t> Singh</a:t>
            </a:r>
            <a:endParaRPr lang="en-US" sz="2800" dirty="0">
              <a:solidFill>
                <a:srgbClr val="FF0000"/>
              </a:solidFill>
            </a:endParaRPr>
          </a:p>
        </p:txBody>
      </p:sp>
      <p:pic>
        <p:nvPicPr>
          <p:cNvPr id="23554" name="Picture 2" descr="Portrait of Raja Bishan Singh of Guler by Attributed to Nainsukh"/>
          <p:cNvPicPr>
            <a:picLocks noChangeAspect="1" noChangeArrowheads="1"/>
          </p:cNvPicPr>
          <p:nvPr/>
        </p:nvPicPr>
        <p:blipFill>
          <a:blip r:embed="rId2" cstate="print"/>
          <a:srcRect/>
          <a:stretch>
            <a:fillRect/>
          </a:stretch>
        </p:blipFill>
        <p:spPr bwMode="auto">
          <a:xfrm>
            <a:off x="2667000" y="1447800"/>
            <a:ext cx="3733800" cy="510941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noAutofit/>
          </a:bodyPr>
          <a:lstStyle/>
          <a:p>
            <a:r>
              <a:rPr lang="hi-IN" sz="11500" dirty="0"/>
              <a:t> </a:t>
            </a:r>
            <a:endParaRPr lang="en-US" sz="11500" dirty="0"/>
          </a:p>
        </p:txBody>
      </p:sp>
      <p:sp>
        <p:nvSpPr>
          <p:cNvPr id="3" name="Rectangle 2"/>
          <p:cNvSpPr/>
          <p:nvPr/>
        </p:nvSpPr>
        <p:spPr>
          <a:xfrm>
            <a:off x="2427023" y="2967335"/>
            <a:ext cx="4289957"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i-IN"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कांगड़ा</a:t>
            </a:r>
            <a:r>
              <a:rPr lang="hi-IN"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52478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28600"/>
            <a:ext cx="7696200" cy="5632311"/>
          </a:xfrm>
          <a:prstGeom prst="rect">
            <a:avLst/>
          </a:prstGeom>
        </p:spPr>
        <p:txBody>
          <a:bodyPr wrap="square">
            <a:spAutoFit/>
          </a:bodyPr>
          <a:lstStyle/>
          <a:p>
            <a:pPr algn="just">
              <a:lnSpc>
                <a:spcPct val="150000"/>
              </a:lnSpc>
            </a:pPr>
            <a:r>
              <a:rPr lang="hi-IN" sz="1600" dirty="0" smtClean="0"/>
              <a:t>महाराजा संसार चन्द </a:t>
            </a:r>
            <a:r>
              <a:rPr lang="hi-IN" sz="1600" dirty="0"/>
              <a:t>का शासन काल काँगड़ा कलम का स्वर्ण युग कहा जाता है</a:t>
            </a:r>
            <a:r>
              <a:rPr lang="hi-IN" sz="1600" dirty="0" smtClean="0"/>
              <a:t>।</a:t>
            </a:r>
            <a:r>
              <a:rPr lang="en-IN" sz="1600" dirty="0" smtClean="0"/>
              <a:t> </a:t>
            </a:r>
            <a:r>
              <a:rPr lang="hi-IN" sz="1600" dirty="0" smtClean="0"/>
              <a:t>राजा </a:t>
            </a:r>
            <a:r>
              <a:rPr lang="hi-IN" sz="1600" dirty="0"/>
              <a:t>संसार चन्द कांगड़ा घाटी के शक्तशाली व कलापोषक राजा हुए है । उनके शासन काल मे ही कवि जयदेव की संस्कृत प्रेम कविता “गीत-गोविन्द” , “बिहारी की सतसई” ,”भगवत पुराण” , “नलदमवन्ती” व “केशवदास” “रसिकप्रिया” को </a:t>
            </a:r>
            <a:r>
              <a:rPr lang="hi-IN" sz="1600" dirty="0" smtClean="0"/>
              <a:t>चित्रित</a:t>
            </a:r>
            <a:r>
              <a:rPr lang="en-IN" sz="1600" dirty="0" smtClean="0"/>
              <a:t> </a:t>
            </a:r>
            <a:r>
              <a:rPr lang="hi-IN" sz="1600" dirty="0" smtClean="0"/>
              <a:t>किया</a:t>
            </a:r>
            <a:r>
              <a:rPr lang="hi-IN" sz="1600" dirty="0"/>
              <a:t>। कृष्ण को  “विभिन्न“ रुपों में चित्रित किया गया हैं। राजा के साथ श्रीकृष्ण के श्रृँगारिक चित्र, राग-रानियों , रामायण , महाभारत, भागवत्त , चण्डी-उपाख्यान (दुर्गा पाठ) , देवी महत्मये व पौराणिक कथाओं पर चित्र कला तैयार </a:t>
            </a:r>
            <a:r>
              <a:rPr lang="hi-IN" sz="1600" dirty="0" smtClean="0"/>
              <a:t>हुई</a:t>
            </a:r>
            <a:r>
              <a:rPr lang="en-IN" sz="1600" dirty="0" smtClean="0"/>
              <a:t> .</a:t>
            </a:r>
            <a:r>
              <a:rPr lang="en-IN" sz="1600" dirty="0" smtClean="0">
                <a:solidFill>
                  <a:srgbClr val="333333"/>
                </a:solidFill>
                <a:latin typeface="noto_sansregular"/>
              </a:rPr>
              <a:t> </a:t>
            </a:r>
          </a:p>
          <a:p>
            <a:pPr>
              <a:lnSpc>
                <a:spcPct val="150000"/>
              </a:lnSpc>
            </a:pPr>
            <a:r>
              <a:rPr lang="hi-IN" sz="1600" dirty="0">
                <a:solidFill>
                  <a:srgbClr val="333333"/>
                </a:solidFill>
                <a:latin typeface="noto_sansregular"/>
              </a:rPr>
              <a:t>कांगड़ा शैली की शीतल वर्ण योजना और लयात्मक महीन रेखाकन विस्मयकारी था। अठाहरवीं शताब्दी के उतरार्ध मे बने चित्रों में सुन्दर हरे- भरे भू-दृश्यों , पहाड़ो ,वृक्षो के झुरमुटों और सरोवरों के अंकन पर ध्यान दिया गया है।</a:t>
            </a:r>
            <a:r>
              <a:rPr lang="en-IN" sz="1600" dirty="0">
                <a:solidFill>
                  <a:srgbClr val="333333"/>
                </a:solidFill>
                <a:latin typeface="noto_sansregular"/>
              </a:rPr>
              <a:t> </a:t>
            </a:r>
          </a:p>
          <a:p>
            <a:pPr>
              <a:lnSpc>
                <a:spcPct val="150000"/>
              </a:lnSpc>
            </a:pPr>
            <a:r>
              <a:rPr lang="hi-IN" sz="1600" dirty="0"/>
              <a:t>कांगडा चित्र कला में कलाकार नें नायिकओं की विभिन्न भाव- भावनाओ की अत्यंत सुक्ष्मतम किन्तु पूर्ण अभिव्यक्त दी है। श्री कृष्ण के श्रृंगारिक चित्र कांगड़ा कलम की एक महत्वपूर्ण निधि है।</a:t>
            </a:r>
            <a:endParaRPr lang="en-IN" sz="1600" dirty="0"/>
          </a:p>
          <a:p>
            <a:pPr algn="just">
              <a:lnSpc>
                <a:spcPct val="150000"/>
              </a:lnSpc>
            </a:pPr>
            <a:endParaRPr lang="en-IN" sz="1600" dirty="0" smtClean="0">
              <a:solidFill>
                <a:srgbClr val="333333"/>
              </a:solidFill>
              <a:latin typeface="noto_sansregular"/>
            </a:endParaRPr>
          </a:p>
          <a:p>
            <a:pPr algn="just">
              <a:lnSpc>
                <a:spcPct val="150000"/>
              </a:lnSpc>
            </a:pPr>
            <a:r>
              <a:rPr lang="en-IN" sz="1600" dirty="0" smtClean="0">
                <a:solidFill>
                  <a:srgbClr val="FF0000"/>
                </a:solidFill>
              </a:rPr>
              <a:t> </a:t>
            </a:r>
            <a:endParaRPr lang="en-IN" sz="1600" dirty="0">
              <a:solidFill>
                <a:srgbClr val="FF0000"/>
              </a:solidFill>
            </a:endParaRPr>
          </a:p>
        </p:txBody>
      </p:sp>
    </p:spTree>
    <p:extLst>
      <p:ext uri="{BB962C8B-B14F-4D97-AF65-F5344CB8AC3E}">
        <p14:creationId xmlns:p14="http://schemas.microsoft.com/office/powerpoint/2010/main" val="1095841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8229600" cy="1143000"/>
          </a:xfrm>
        </p:spPr>
        <p:txBody>
          <a:bodyPr/>
          <a:lstStyle/>
          <a:p>
            <a:r>
              <a:rPr lang="hi-IN" dirty="0" smtClean="0"/>
              <a:t>कांगड़ा शैली के विषय </a:t>
            </a:r>
            <a:endParaRPr lang="en-US" dirty="0"/>
          </a:p>
        </p:txBody>
      </p:sp>
    </p:spTree>
    <p:extLst>
      <p:ext uri="{BB962C8B-B14F-4D97-AF65-F5344CB8AC3E}">
        <p14:creationId xmlns:p14="http://schemas.microsoft.com/office/powerpoint/2010/main" val="638645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महाभारत </a:t>
            </a:r>
            <a:endParaRPr lang="en-US" dirty="0"/>
          </a:p>
        </p:txBody>
      </p:sp>
      <p:pic>
        <p:nvPicPr>
          <p:cNvPr id="3074" name="Picture 2" descr="D:\INDIAN ART\8.Pahari\Kangra\Kangra_Mahabharata_ assembl mid 19th.jpg"/>
          <p:cNvPicPr>
            <a:picLocks noChangeAspect="1" noChangeArrowheads="1"/>
          </p:cNvPicPr>
          <p:nvPr/>
        </p:nvPicPr>
        <p:blipFill>
          <a:blip r:embed="rId2" cstate="print"/>
          <a:srcRect/>
          <a:stretch>
            <a:fillRect/>
          </a:stretch>
        </p:blipFill>
        <p:spPr bwMode="auto">
          <a:xfrm>
            <a:off x="1066800" y="1295400"/>
            <a:ext cx="7025095" cy="5019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3093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991600" cy="2862322"/>
          </a:xfrm>
          <a:prstGeom prst="rect">
            <a:avLst/>
          </a:prstGeom>
        </p:spPr>
        <p:txBody>
          <a:bodyPr wrap="square">
            <a:spAutoFit/>
          </a:bodyPr>
          <a:lstStyle/>
          <a:p>
            <a:pPr algn="just">
              <a:lnSpc>
                <a:spcPct val="150000"/>
              </a:lnSpc>
            </a:pPr>
            <a:r>
              <a:rPr lang="en-IN" sz="2000" dirty="0" err="1"/>
              <a:t>मुगल</a:t>
            </a:r>
            <a:r>
              <a:rPr lang="en-IN" sz="2000" dirty="0"/>
              <a:t> </a:t>
            </a:r>
            <a:r>
              <a:rPr lang="en-IN" sz="2000" dirty="0" err="1"/>
              <a:t>कलाकारों</a:t>
            </a:r>
            <a:r>
              <a:rPr lang="en-IN" sz="2000" dirty="0"/>
              <a:t> व </a:t>
            </a:r>
            <a:r>
              <a:rPr lang="en-IN" sz="2000" dirty="0" err="1"/>
              <a:t>मूल</a:t>
            </a:r>
            <a:r>
              <a:rPr lang="en-IN" sz="2000" dirty="0"/>
              <a:t> पहाड़ी </a:t>
            </a:r>
            <a:r>
              <a:rPr lang="en-IN" sz="2000" dirty="0" err="1"/>
              <a:t>चितेरों</a:t>
            </a:r>
            <a:r>
              <a:rPr lang="en-IN" sz="2000" dirty="0"/>
              <a:t> </a:t>
            </a:r>
            <a:r>
              <a:rPr lang="en-IN" sz="2000" dirty="0" err="1"/>
              <a:t>ने</a:t>
            </a:r>
            <a:r>
              <a:rPr lang="en-IN" sz="2000" dirty="0"/>
              <a:t> </a:t>
            </a:r>
            <a:r>
              <a:rPr lang="en-IN" sz="2000" dirty="0" err="1"/>
              <a:t>मिलकर</a:t>
            </a:r>
            <a:r>
              <a:rPr lang="en-IN" sz="2000" dirty="0"/>
              <a:t> </a:t>
            </a:r>
            <a:r>
              <a:rPr lang="en-IN" sz="2000" dirty="0" err="1"/>
              <a:t>एक</a:t>
            </a:r>
            <a:r>
              <a:rPr lang="en-IN" sz="2000" dirty="0"/>
              <a:t> </a:t>
            </a:r>
            <a:r>
              <a:rPr lang="en-IN" sz="2000" dirty="0" err="1"/>
              <a:t>भिन्न</a:t>
            </a:r>
            <a:r>
              <a:rPr lang="en-IN" sz="2000" dirty="0"/>
              <a:t> </a:t>
            </a:r>
            <a:r>
              <a:rPr lang="en-IN" sz="2000" dirty="0" err="1"/>
              <a:t>आयाम</a:t>
            </a:r>
            <a:r>
              <a:rPr lang="en-IN" sz="2000" dirty="0"/>
              <a:t> </a:t>
            </a:r>
            <a:r>
              <a:rPr lang="en-IN" sz="2000" dirty="0" err="1"/>
              <a:t>वाली</a:t>
            </a:r>
            <a:r>
              <a:rPr lang="en-IN" sz="2000" dirty="0"/>
              <a:t> "पहाड़ी चित्रशैली" </a:t>
            </a:r>
            <a:r>
              <a:rPr lang="en-IN" sz="2000" dirty="0" err="1"/>
              <a:t>को</a:t>
            </a:r>
            <a:r>
              <a:rPr lang="en-IN" sz="2000" dirty="0"/>
              <a:t> </a:t>
            </a:r>
            <a:r>
              <a:rPr lang="en-IN" sz="2000" dirty="0" err="1"/>
              <a:t>जन्म</a:t>
            </a:r>
            <a:r>
              <a:rPr lang="en-IN" sz="2000" dirty="0"/>
              <a:t> </a:t>
            </a:r>
            <a:r>
              <a:rPr lang="en-IN" sz="2000" dirty="0" err="1"/>
              <a:t>दिया</a:t>
            </a:r>
            <a:r>
              <a:rPr lang="en-IN" sz="2000" dirty="0" smtClean="0"/>
              <a:t>. </a:t>
            </a:r>
            <a:r>
              <a:rPr lang="hi-IN" sz="2000" dirty="0"/>
              <a:t>मुग़ल कला के पतन के बाद कांगड़ा और बसोहली  रियासतों में आश्रयहीन मुगली कलाकार पंहुचे परन्तु इसके पहले ही गुलेरिया कलम का प्रभाव समस्त रियासतों में छा चुका था, और ये कलाकार मुग़ल,पहाड़ी और राजपूती वातावरण में चित्रकर्म करने लगे. </a:t>
            </a:r>
            <a:endParaRPr lang="en-IN" sz="2000" dirty="0" smtClean="0"/>
          </a:p>
          <a:p>
            <a:pPr algn="just">
              <a:lnSpc>
                <a:spcPct val="150000"/>
              </a:lnSpc>
            </a:pPr>
            <a:r>
              <a:rPr lang="en-US" sz="2000" dirty="0" smtClean="0">
                <a:solidFill>
                  <a:srgbClr val="FF0000"/>
                </a:solidFill>
              </a:rPr>
              <a:t> </a:t>
            </a:r>
            <a:endParaRPr lang="en-IN" sz="2000" dirty="0">
              <a:solidFill>
                <a:srgbClr val="FF0000"/>
              </a:solidFill>
            </a:endParaRPr>
          </a:p>
        </p:txBody>
      </p:sp>
    </p:spTree>
    <p:extLst>
      <p:ext uri="{BB962C8B-B14F-4D97-AF65-F5344CB8AC3E}">
        <p14:creationId xmlns:p14="http://schemas.microsoft.com/office/powerpoint/2010/main" val="1985772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hi-IN" sz="3600" dirty="0" smtClean="0"/>
              <a:t>नल-दमियन्ती </a:t>
            </a:r>
            <a:endParaRPr lang="en-US" sz="3600" dirty="0"/>
          </a:p>
        </p:txBody>
      </p:sp>
      <p:pic>
        <p:nvPicPr>
          <p:cNvPr id="84994" name="Picture 2" descr="http://3.bp.blogspot.com/-eeARl9akXPI/U4YK7DyfC-I/AAAAAAAAAZ4/1ENCfTdgEGE/s1600/IMG-20140528-WA0007.jpg"/>
          <p:cNvPicPr>
            <a:picLocks noChangeAspect="1" noChangeArrowheads="1"/>
          </p:cNvPicPr>
          <p:nvPr/>
        </p:nvPicPr>
        <p:blipFill>
          <a:blip r:embed="rId2" cstate="print"/>
          <a:srcRect/>
          <a:stretch>
            <a:fillRect/>
          </a:stretch>
        </p:blipFill>
        <p:spPr bwMode="auto">
          <a:xfrm>
            <a:off x="1295400" y="1306067"/>
            <a:ext cx="6400800" cy="425653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57200" y="5934670"/>
            <a:ext cx="8458200" cy="923330"/>
          </a:xfrm>
          <a:prstGeom prst="rect">
            <a:avLst/>
          </a:prstGeom>
        </p:spPr>
        <p:txBody>
          <a:bodyPr wrap="square">
            <a:spAutoFit/>
          </a:bodyPr>
          <a:lstStyle/>
          <a:p>
            <a:r>
              <a:rPr lang="en-US" b="1" dirty="0" err="1" smtClean="0"/>
              <a:t>Damayanti</a:t>
            </a:r>
            <a:r>
              <a:rPr lang="en-US" b="1" dirty="0" smtClean="0"/>
              <a:t> Lost in Her </a:t>
            </a:r>
            <a:r>
              <a:rPr lang="en-US" b="1" dirty="0" err="1" smtClean="0"/>
              <a:t>Thoughts:</a:t>
            </a:r>
            <a:r>
              <a:rPr lang="en-US" dirty="0" err="1" smtClean="0"/>
              <a:t>by</a:t>
            </a:r>
            <a:r>
              <a:rPr lang="en-US" dirty="0" smtClean="0"/>
              <a:t> </a:t>
            </a:r>
            <a:r>
              <a:rPr lang="en-US" dirty="0" err="1" smtClean="0"/>
              <a:t>Ranjha</a:t>
            </a:r>
            <a:r>
              <a:rPr lang="en-US" dirty="0" smtClean="0"/>
              <a:t>. From the </a:t>
            </a:r>
            <a:r>
              <a:rPr lang="en-US" dirty="0" err="1" smtClean="0"/>
              <a:t>Nala</a:t>
            </a:r>
            <a:r>
              <a:rPr lang="en-US" dirty="0" smtClean="0"/>
              <a:t> </a:t>
            </a:r>
            <a:r>
              <a:rPr lang="en-US" dirty="0" err="1" smtClean="0"/>
              <a:t>Damayanti</a:t>
            </a:r>
            <a:r>
              <a:rPr lang="en-US" dirty="0" smtClean="0"/>
              <a:t> series</a:t>
            </a:r>
            <a:br>
              <a:rPr lang="en-US" dirty="0" smtClean="0"/>
            </a:br>
            <a:r>
              <a:rPr lang="en-US" dirty="0" err="1" smtClean="0"/>
              <a:t>Kangra</a:t>
            </a:r>
            <a:r>
              <a:rPr lang="en-US" dirty="0" smtClean="0"/>
              <a:t> School.  Late 18th century AD</a:t>
            </a:r>
            <a:br>
              <a:rPr lang="en-US" dirty="0" smtClean="0"/>
            </a:br>
            <a:endParaRPr lang="en-US" dirty="0"/>
          </a:p>
        </p:txBody>
      </p:sp>
    </p:spTree>
    <p:extLst>
      <p:ext uri="{BB962C8B-B14F-4D97-AF65-F5344CB8AC3E}">
        <p14:creationId xmlns:p14="http://schemas.microsoft.com/office/powerpoint/2010/main" val="2184397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शिव पुराण</a:t>
            </a:r>
            <a:endParaRPr lang="en-US" sz="3600" dirty="0"/>
          </a:p>
        </p:txBody>
      </p:sp>
      <p:pic>
        <p:nvPicPr>
          <p:cNvPr id="5122" name="Picture 2" descr="D:\INDIAN ART\8.Pahari\Kangra\27.2010##S.jpg.408x605_q85.jpg"/>
          <p:cNvPicPr>
            <a:picLocks noChangeAspect="1" noChangeArrowheads="1"/>
          </p:cNvPicPr>
          <p:nvPr/>
        </p:nvPicPr>
        <p:blipFill>
          <a:blip r:embed="rId2" cstate="print"/>
          <a:srcRect/>
          <a:stretch>
            <a:fillRect/>
          </a:stretch>
        </p:blipFill>
        <p:spPr bwMode="auto">
          <a:xfrm>
            <a:off x="2895600" y="1600200"/>
            <a:ext cx="3242789"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1814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गीत गोविन्द </a:t>
            </a:r>
            <a:endParaRPr lang="en-US" sz="3600" dirty="0"/>
          </a:p>
        </p:txBody>
      </p:sp>
      <p:pic>
        <p:nvPicPr>
          <p:cNvPr id="6146" name="Picture 2" descr="D:\INDIAN ART\8.Pahari\Kangra\Gitagovinda series, Love in Separation, Kangra, Himachal P.jpg"/>
          <p:cNvPicPr>
            <a:picLocks noChangeAspect="1" noChangeArrowheads="1"/>
          </p:cNvPicPr>
          <p:nvPr/>
        </p:nvPicPr>
        <p:blipFill>
          <a:blip r:embed="rId2" cstate="print"/>
          <a:srcRect/>
          <a:stretch>
            <a:fillRect/>
          </a:stretch>
        </p:blipFill>
        <p:spPr bwMode="auto">
          <a:xfrm>
            <a:off x="1066800" y="1828800"/>
            <a:ext cx="6698226" cy="4152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9344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NDIAN ART\8.Pahari\Kangra\gita-govinda-ii.jpg"/>
          <p:cNvPicPr>
            <a:picLocks noChangeAspect="1" noChangeArrowheads="1"/>
          </p:cNvPicPr>
          <p:nvPr/>
        </p:nvPicPr>
        <p:blipFill>
          <a:blip r:embed="rId2" cstate="print"/>
          <a:srcRect/>
          <a:stretch>
            <a:fillRect/>
          </a:stretch>
        </p:blipFill>
        <p:spPr bwMode="auto">
          <a:xfrm>
            <a:off x="381000" y="914400"/>
            <a:ext cx="8303740"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06872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राग माला </a:t>
            </a:r>
            <a:endParaRPr lang="en-US" sz="3600" dirty="0"/>
          </a:p>
        </p:txBody>
      </p:sp>
      <p:sp>
        <p:nvSpPr>
          <p:cNvPr id="3" name="Rectangle 2"/>
          <p:cNvSpPr/>
          <p:nvPr/>
        </p:nvSpPr>
        <p:spPr>
          <a:xfrm>
            <a:off x="3733800" y="1219200"/>
            <a:ext cx="1569660" cy="369332"/>
          </a:xfrm>
          <a:prstGeom prst="rect">
            <a:avLst/>
          </a:prstGeom>
        </p:spPr>
        <p:txBody>
          <a:bodyPr wrap="none">
            <a:spAutoFit/>
          </a:bodyPr>
          <a:lstStyle/>
          <a:p>
            <a:r>
              <a:rPr lang="hi-IN" dirty="0" smtClean="0"/>
              <a:t>राग देवगंधारी </a:t>
            </a:r>
            <a:endParaRPr lang="en-US" dirty="0"/>
          </a:p>
        </p:txBody>
      </p:sp>
      <p:pic>
        <p:nvPicPr>
          <p:cNvPr id="10242" name="Picture 2" descr="D:\INDIAN ART\8.Pahari\Kangra\Kangra_Raga_Devgandhari.jpg"/>
          <p:cNvPicPr>
            <a:picLocks noChangeAspect="1" noChangeArrowheads="1"/>
          </p:cNvPicPr>
          <p:nvPr/>
        </p:nvPicPr>
        <p:blipFill>
          <a:blip r:embed="rId2" cstate="print"/>
          <a:srcRect/>
          <a:stretch>
            <a:fillRect/>
          </a:stretch>
        </p:blipFill>
        <p:spPr bwMode="auto">
          <a:xfrm>
            <a:off x="2971800" y="1828800"/>
            <a:ext cx="3366427"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304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रामायण</a:t>
            </a:r>
            <a:endParaRPr lang="en-US" sz="3600" dirty="0"/>
          </a:p>
        </p:txBody>
      </p:sp>
      <p:pic>
        <p:nvPicPr>
          <p:cNvPr id="12290" name="Picture 2" descr="D:\INDIAN ART\8.Pahari\Kangra\Kangra-Awadh_Ramayana_ late 19th.jpg"/>
          <p:cNvPicPr>
            <a:picLocks noChangeAspect="1" noChangeArrowheads="1"/>
          </p:cNvPicPr>
          <p:nvPr/>
        </p:nvPicPr>
        <p:blipFill>
          <a:blip r:embed="rId2" cstate="print"/>
          <a:srcRect/>
          <a:stretch>
            <a:fillRect/>
          </a:stretch>
        </p:blipFill>
        <p:spPr bwMode="auto">
          <a:xfrm>
            <a:off x="2514600" y="1219200"/>
            <a:ext cx="4269083"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0744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2.bp.blogspot.com/-5cG6c-rKwp0/U4YJpwyjkeI/AAAAAAAAAZg/lC8XBfSE4_Y/s1600/IMG-20140528-WA0005.jpg"/>
          <p:cNvPicPr>
            <a:picLocks noChangeAspect="1" noChangeArrowheads="1"/>
          </p:cNvPicPr>
          <p:nvPr/>
        </p:nvPicPr>
        <p:blipFill>
          <a:blip r:embed="rId2" cstate="print"/>
          <a:srcRect/>
          <a:stretch>
            <a:fillRect/>
          </a:stretch>
        </p:blipFill>
        <p:spPr bwMode="auto">
          <a:xfrm>
            <a:off x="838200" y="762000"/>
            <a:ext cx="7620000" cy="5219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5097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NDIAN ART\8.Pahari\Kangra\423px-Indischer_Maler_von_1780_001.jpg"/>
          <p:cNvPicPr>
            <a:picLocks noChangeAspect="1" noChangeArrowheads="1"/>
          </p:cNvPicPr>
          <p:nvPr/>
        </p:nvPicPr>
        <p:blipFill>
          <a:blip r:embed="rId2" cstate="print"/>
          <a:srcRect/>
          <a:stretch>
            <a:fillRect/>
          </a:stretch>
        </p:blipFill>
        <p:spPr bwMode="auto">
          <a:xfrm>
            <a:off x="2557462" y="695325"/>
            <a:ext cx="4029075" cy="5705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84386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9.Ravana in AsokaVatika"/>
          <p:cNvPicPr>
            <a:picLocks noChangeAspect="1" noChangeArrowheads="1"/>
          </p:cNvPicPr>
          <p:nvPr/>
        </p:nvPicPr>
        <p:blipFill>
          <a:blip r:embed="rId2" cstate="print"/>
          <a:srcRect/>
          <a:stretch>
            <a:fillRect/>
          </a:stretch>
        </p:blipFill>
        <p:spPr bwMode="auto">
          <a:xfrm>
            <a:off x="762000" y="914400"/>
            <a:ext cx="7623758" cy="510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4291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देवी-देवता चित्रण </a:t>
            </a:r>
            <a:endParaRPr lang="en-US" sz="3600" dirty="0"/>
          </a:p>
        </p:txBody>
      </p:sp>
      <p:pic>
        <p:nvPicPr>
          <p:cNvPr id="14338" name="Picture 2" descr="D:\INDIAN ART\8.Pahari\Kangra\Gajalakshmi - devi as the goddess Lakshmi seated on a lotus throne emerging from the waters and lustrated by elephants to either side. Pahari, Kangra, circa 1850.jpg"/>
          <p:cNvPicPr>
            <a:picLocks noChangeAspect="1" noChangeArrowheads="1"/>
          </p:cNvPicPr>
          <p:nvPr/>
        </p:nvPicPr>
        <p:blipFill>
          <a:blip r:embed="rId2" cstate="print"/>
          <a:srcRect/>
          <a:stretch>
            <a:fillRect/>
          </a:stretch>
        </p:blipFill>
        <p:spPr bwMode="auto">
          <a:xfrm>
            <a:off x="990600" y="1676400"/>
            <a:ext cx="6993995" cy="471910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886200" y="1143000"/>
            <a:ext cx="1176925" cy="369332"/>
          </a:xfrm>
          <a:prstGeom prst="rect">
            <a:avLst/>
          </a:prstGeom>
        </p:spPr>
        <p:txBody>
          <a:bodyPr wrap="none">
            <a:spAutoFit/>
          </a:bodyPr>
          <a:lstStyle/>
          <a:p>
            <a:r>
              <a:rPr lang="hi-IN" dirty="0" smtClean="0"/>
              <a:t>गजलक्ष्मी </a:t>
            </a:r>
            <a:endParaRPr lang="en-US" dirty="0"/>
          </a:p>
        </p:txBody>
      </p:sp>
    </p:spTree>
    <p:extLst>
      <p:ext uri="{BB962C8B-B14F-4D97-AF65-F5344CB8AC3E}">
        <p14:creationId xmlns:p14="http://schemas.microsoft.com/office/powerpoint/2010/main" val="3101840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381000"/>
            <a:ext cx="4572000" cy="4293483"/>
          </a:xfrm>
          <a:prstGeom prst="rect">
            <a:avLst/>
          </a:prstGeom>
        </p:spPr>
        <p:txBody>
          <a:bodyPr>
            <a:spAutoFit/>
          </a:bodyPr>
          <a:lstStyle/>
          <a:p>
            <a:pPr>
              <a:lnSpc>
                <a:spcPct val="200000"/>
              </a:lnSpc>
            </a:pPr>
            <a:r>
              <a:rPr lang="en-IN" dirty="0"/>
              <a:t> </a:t>
            </a:r>
            <a:r>
              <a:rPr lang="en-IN" sz="2800" dirty="0" err="1"/>
              <a:t>पहाड़ी</a:t>
            </a:r>
            <a:r>
              <a:rPr lang="en-IN" sz="2800" dirty="0"/>
              <a:t> </a:t>
            </a:r>
            <a:r>
              <a:rPr lang="en-IN" sz="2800" dirty="0" err="1"/>
              <a:t>चित्र</a:t>
            </a:r>
            <a:r>
              <a:rPr lang="en-IN" sz="2800" dirty="0"/>
              <a:t> </a:t>
            </a:r>
            <a:r>
              <a:rPr lang="en-IN" sz="2800" dirty="0" err="1"/>
              <a:t>शैली</a:t>
            </a:r>
            <a:r>
              <a:rPr lang="en-IN" sz="2800" dirty="0"/>
              <a:t> </a:t>
            </a:r>
            <a:r>
              <a:rPr lang="en-IN" sz="2800" dirty="0" err="1"/>
              <a:t>की</a:t>
            </a:r>
            <a:r>
              <a:rPr lang="en-IN" sz="2800" dirty="0"/>
              <a:t> </a:t>
            </a:r>
            <a:r>
              <a:rPr lang="en-IN" sz="2800" dirty="0" err="1"/>
              <a:t>उपशैलियाँ</a:t>
            </a:r>
            <a:r>
              <a:rPr lang="en-IN" sz="2800" dirty="0"/>
              <a:t> </a:t>
            </a:r>
          </a:p>
          <a:p>
            <a:pPr>
              <a:lnSpc>
                <a:spcPct val="200000"/>
              </a:lnSpc>
            </a:pPr>
            <a:r>
              <a:rPr lang="en-IN" sz="2800" dirty="0"/>
              <a:t>१. </a:t>
            </a:r>
            <a:r>
              <a:rPr lang="en-IN" sz="2800" dirty="0" err="1"/>
              <a:t>गुलेर</a:t>
            </a:r>
            <a:r>
              <a:rPr lang="en-IN" sz="2800" dirty="0"/>
              <a:t> </a:t>
            </a:r>
          </a:p>
          <a:p>
            <a:pPr>
              <a:lnSpc>
                <a:spcPct val="200000"/>
              </a:lnSpc>
            </a:pPr>
            <a:r>
              <a:rPr lang="en-IN" sz="2800" dirty="0"/>
              <a:t>२. </a:t>
            </a:r>
            <a:r>
              <a:rPr lang="en-IN" sz="2800" dirty="0" err="1"/>
              <a:t>कांगड़ा</a:t>
            </a:r>
            <a:r>
              <a:rPr lang="en-IN" sz="2800" dirty="0"/>
              <a:t> </a:t>
            </a:r>
          </a:p>
          <a:p>
            <a:pPr>
              <a:lnSpc>
                <a:spcPct val="200000"/>
              </a:lnSpc>
            </a:pPr>
            <a:r>
              <a:rPr lang="en-IN" sz="2800" dirty="0"/>
              <a:t>३ </a:t>
            </a:r>
            <a:r>
              <a:rPr lang="en-IN" sz="2800" dirty="0" err="1"/>
              <a:t>बसोहली</a:t>
            </a:r>
            <a:r>
              <a:rPr lang="en-IN" sz="2800" dirty="0"/>
              <a:t> </a:t>
            </a:r>
          </a:p>
          <a:p>
            <a:pPr>
              <a:lnSpc>
                <a:spcPct val="200000"/>
              </a:lnSpc>
            </a:pPr>
            <a:r>
              <a:rPr lang="en-IN" sz="2800" dirty="0"/>
              <a:t>४. </a:t>
            </a:r>
            <a:r>
              <a:rPr lang="en-IN" sz="2800" dirty="0" err="1"/>
              <a:t>चम्बा</a:t>
            </a:r>
            <a:r>
              <a:rPr lang="en-IN" sz="2800" dirty="0"/>
              <a:t> </a:t>
            </a:r>
          </a:p>
        </p:txBody>
      </p:sp>
    </p:spTree>
    <p:extLst>
      <p:ext uri="{BB962C8B-B14F-4D97-AF65-F5344CB8AC3E}">
        <p14:creationId xmlns:p14="http://schemas.microsoft.com/office/powerpoint/2010/main" val="29831149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400" dirty="0" smtClean="0"/>
              <a:t>गणेश </a:t>
            </a:r>
            <a:endParaRPr lang="en-US" sz="2400" dirty="0"/>
          </a:p>
        </p:txBody>
      </p:sp>
      <p:pic>
        <p:nvPicPr>
          <p:cNvPr id="15362" name="Picture 2" descr="D:\INDIAN ART\8.Pahari\Kangra\Kangra_Ganesha _1860-80.jpg"/>
          <p:cNvPicPr>
            <a:picLocks noChangeAspect="1" noChangeArrowheads="1"/>
          </p:cNvPicPr>
          <p:nvPr/>
        </p:nvPicPr>
        <p:blipFill>
          <a:blip r:embed="rId2" cstate="print"/>
          <a:srcRect/>
          <a:stretch>
            <a:fillRect/>
          </a:stretch>
        </p:blipFill>
        <p:spPr bwMode="auto">
          <a:xfrm>
            <a:off x="2438400" y="1447800"/>
            <a:ext cx="4028789" cy="5254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12982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नायिका </a:t>
            </a:r>
            <a:endParaRPr lang="en-US" sz="3600" dirty="0"/>
          </a:p>
        </p:txBody>
      </p:sp>
      <p:pic>
        <p:nvPicPr>
          <p:cNvPr id="17410" name="Picture 2" descr="D:\INDIAN ART\8.Pahari\Kangra\Krishna-Abhisarika Nayika meets a witch and snakes on the way to meeting her lover.jpg"/>
          <p:cNvPicPr>
            <a:picLocks noChangeAspect="1" noChangeArrowheads="1"/>
          </p:cNvPicPr>
          <p:nvPr/>
        </p:nvPicPr>
        <p:blipFill>
          <a:blip r:embed="rId2" cstate="print"/>
          <a:srcRect/>
          <a:stretch>
            <a:fillRect/>
          </a:stretch>
        </p:blipFill>
        <p:spPr bwMode="auto">
          <a:xfrm>
            <a:off x="2743200" y="1447800"/>
            <a:ext cx="3386137" cy="5032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9552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व्यक्ति चित्रण </a:t>
            </a:r>
            <a:endParaRPr lang="en-US" sz="3600" dirty="0"/>
          </a:p>
        </p:txBody>
      </p:sp>
      <p:pic>
        <p:nvPicPr>
          <p:cNvPr id="20482" name="Picture 2" descr="D:\INDIAN ART\8.Pahari\Kangra\Sansar_chand.jpg"/>
          <p:cNvPicPr>
            <a:picLocks noChangeAspect="1" noChangeArrowheads="1"/>
          </p:cNvPicPr>
          <p:nvPr/>
        </p:nvPicPr>
        <p:blipFill>
          <a:blip r:embed="rId2" cstate="print"/>
          <a:srcRect/>
          <a:stretch>
            <a:fillRect/>
          </a:stretch>
        </p:blipFill>
        <p:spPr bwMode="auto">
          <a:xfrm>
            <a:off x="2819400" y="1981200"/>
            <a:ext cx="3527743" cy="46863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810000" y="1371600"/>
            <a:ext cx="1217000" cy="369332"/>
          </a:xfrm>
          <a:prstGeom prst="rect">
            <a:avLst/>
          </a:prstGeom>
        </p:spPr>
        <p:txBody>
          <a:bodyPr wrap="none">
            <a:spAutoFit/>
          </a:bodyPr>
          <a:lstStyle/>
          <a:p>
            <a:r>
              <a:rPr lang="hi-IN" dirty="0" smtClean="0"/>
              <a:t>संसार चंद </a:t>
            </a:r>
            <a:endParaRPr lang="en-US" dirty="0"/>
          </a:p>
        </p:txBody>
      </p:sp>
    </p:spTree>
    <p:extLst>
      <p:ext uri="{BB962C8B-B14F-4D97-AF65-F5344CB8AC3E}">
        <p14:creationId xmlns:p14="http://schemas.microsoft.com/office/powerpoint/2010/main" val="25185184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400" dirty="0" smtClean="0"/>
              <a:t>अभिराज सिंह </a:t>
            </a:r>
            <a:endParaRPr lang="en-US" sz="2400" dirty="0"/>
          </a:p>
        </p:txBody>
      </p:sp>
      <p:pic>
        <p:nvPicPr>
          <p:cNvPr id="21506" name="Picture 2" descr="D:\INDIAN ART\8.Pahari\Kangra\Kangra_Abhiraj_Singh_1770.jpg"/>
          <p:cNvPicPr>
            <a:picLocks noChangeAspect="1" noChangeArrowheads="1"/>
          </p:cNvPicPr>
          <p:nvPr/>
        </p:nvPicPr>
        <p:blipFill>
          <a:blip r:embed="rId2" cstate="print"/>
          <a:srcRect/>
          <a:stretch>
            <a:fillRect/>
          </a:stretch>
        </p:blipFill>
        <p:spPr bwMode="auto">
          <a:xfrm>
            <a:off x="2895600" y="1524000"/>
            <a:ext cx="3559708"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58907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दरबारी चित्रण </a:t>
            </a:r>
            <a:endParaRPr lang="en-US" sz="3600" dirty="0"/>
          </a:p>
        </p:txBody>
      </p:sp>
      <p:pic>
        <p:nvPicPr>
          <p:cNvPr id="28674" name="Picture 2" descr="D:\INDIAN ART\8.Pahari\Kangra\Sansar_Chand_court.JPG"/>
          <p:cNvPicPr>
            <a:picLocks noChangeAspect="1" noChangeArrowheads="1"/>
          </p:cNvPicPr>
          <p:nvPr/>
        </p:nvPicPr>
        <p:blipFill>
          <a:blip r:embed="rId2" cstate="print"/>
          <a:srcRect/>
          <a:stretch>
            <a:fillRect/>
          </a:stretch>
        </p:blipFill>
        <p:spPr bwMode="auto">
          <a:xfrm>
            <a:off x="1295400" y="1295400"/>
            <a:ext cx="6705600" cy="5221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69866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219200"/>
            <a:ext cx="6176371" cy="1446550"/>
          </a:xfrm>
          <a:prstGeom prst="rect">
            <a:avLst/>
          </a:prstGeom>
        </p:spPr>
        <p:txBody>
          <a:bodyPr wrap="none">
            <a:spAutoFit/>
          </a:bodyPr>
          <a:lstStyle/>
          <a:p>
            <a:r>
              <a:rPr lang="en-IN" sz="4400" dirty="0" err="1"/>
              <a:t>कांगड़ा</a:t>
            </a:r>
            <a:r>
              <a:rPr lang="en-IN" sz="4400" dirty="0"/>
              <a:t> </a:t>
            </a:r>
            <a:r>
              <a:rPr lang="en-IN" sz="4400" dirty="0" err="1"/>
              <a:t>शैली</a:t>
            </a:r>
            <a:r>
              <a:rPr lang="en-IN" sz="4400" dirty="0"/>
              <a:t> </a:t>
            </a:r>
            <a:r>
              <a:rPr lang="en-IN" sz="4400" dirty="0" err="1"/>
              <a:t>की</a:t>
            </a:r>
            <a:r>
              <a:rPr lang="en-IN" sz="4400" dirty="0"/>
              <a:t> </a:t>
            </a:r>
            <a:r>
              <a:rPr lang="en-IN" sz="4400" dirty="0" err="1"/>
              <a:t>विशेषताएं</a:t>
            </a:r>
            <a:r>
              <a:rPr lang="en-IN" sz="4400" dirty="0"/>
              <a:t> </a:t>
            </a:r>
            <a:endParaRPr lang="en-IN" sz="4400" dirty="0" smtClean="0"/>
          </a:p>
          <a:p>
            <a:r>
              <a:rPr lang="en-IN" sz="4400" dirty="0" smtClean="0"/>
              <a:t>Features of </a:t>
            </a:r>
            <a:r>
              <a:rPr lang="en-IN" sz="4400" dirty="0" err="1" smtClean="0"/>
              <a:t>Kangda</a:t>
            </a:r>
            <a:r>
              <a:rPr lang="en-IN" sz="4400" dirty="0" smtClean="0"/>
              <a:t> school</a:t>
            </a:r>
            <a:endParaRPr lang="en-IN" sz="4400" dirty="0"/>
          </a:p>
        </p:txBody>
      </p:sp>
    </p:spTree>
    <p:extLst>
      <p:ext uri="{BB962C8B-B14F-4D97-AF65-F5344CB8AC3E}">
        <p14:creationId xmlns:p14="http://schemas.microsoft.com/office/powerpoint/2010/main" val="40616355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800" dirty="0" smtClean="0"/>
              <a:t>प्रायः पतले सादे हाशिये कभी कभी छींटदार सजावट </a:t>
            </a:r>
            <a:endParaRPr lang="en-US" sz="2800" dirty="0"/>
          </a:p>
        </p:txBody>
      </p:sp>
      <p:pic>
        <p:nvPicPr>
          <p:cNvPr id="45058" name="Picture 2" descr="D:\INDIAN ART\8.Pahari\Kangra\Sansar_chand.jpg"/>
          <p:cNvPicPr>
            <a:picLocks noChangeAspect="1" noChangeArrowheads="1"/>
          </p:cNvPicPr>
          <p:nvPr/>
        </p:nvPicPr>
        <p:blipFill>
          <a:blip r:embed="rId2" cstate="print"/>
          <a:srcRect/>
          <a:stretch>
            <a:fillRect/>
          </a:stretch>
        </p:blipFill>
        <p:spPr bwMode="auto">
          <a:xfrm>
            <a:off x="4800600" y="1219200"/>
            <a:ext cx="4052993" cy="5384050"/>
          </a:xfrm>
          <a:prstGeom prst="rect">
            <a:avLst/>
          </a:prstGeom>
          <a:ln>
            <a:noFill/>
          </a:ln>
          <a:effectLst>
            <a:outerShdw blurRad="292100" dist="139700" dir="2700000" algn="tl" rotWithShape="0">
              <a:srgbClr val="333333">
                <a:alpha val="65000"/>
              </a:srgbClr>
            </a:outerShdw>
          </a:effectLst>
        </p:spPr>
      </p:pic>
      <p:pic>
        <p:nvPicPr>
          <p:cNvPr id="45059" name="Picture 3" descr="D:\INDIAN ART\8.Pahari\Kangra\Kangra_Abhiraj_Singh_1770.jpg"/>
          <p:cNvPicPr>
            <a:picLocks noChangeAspect="1" noChangeArrowheads="1"/>
          </p:cNvPicPr>
          <p:nvPr/>
        </p:nvPicPr>
        <p:blipFill>
          <a:blip r:embed="rId3" cstate="print"/>
          <a:srcRect/>
          <a:stretch>
            <a:fillRect/>
          </a:stretch>
        </p:blipFill>
        <p:spPr bwMode="auto">
          <a:xfrm>
            <a:off x="457200" y="1219200"/>
            <a:ext cx="3949051"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74692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a:t>कोमल, गतिपूर्ण व बारीक रेखांकन </a:t>
            </a:r>
            <a:endParaRPr lang="en-US" sz="3600" dirty="0"/>
          </a:p>
        </p:txBody>
      </p:sp>
      <p:pic>
        <p:nvPicPr>
          <p:cNvPr id="2050" name="Picture 2" descr="D:\INDIAN ART\8.Pahari\Kangra\Krishna_with_flute.jpg"/>
          <p:cNvPicPr>
            <a:picLocks noChangeAspect="1" noChangeArrowheads="1"/>
          </p:cNvPicPr>
          <p:nvPr/>
        </p:nvPicPr>
        <p:blipFill>
          <a:blip r:embed="rId2" cstate="print"/>
          <a:srcRect/>
          <a:stretch>
            <a:fillRect/>
          </a:stretch>
        </p:blipFill>
        <p:spPr bwMode="auto">
          <a:xfrm>
            <a:off x="1676400" y="1524000"/>
            <a:ext cx="5581650" cy="50375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16960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a:t>भवन </a:t>
            </a:r>
            <a:endParaRPr lang="en-US" sz="3600" dirty="0"/>
          </a:p>
        </p:txBody>
      </p:sp>
      <p:pic>
        <p:nvPicPr>
          <p:cNvPr id="6146" name="Picture 2" descr="D:\INDIAN ART\8.Pahari\Kangra\Kangra M-19th.jpg"/>
          <p:cNvPicPr>
            <a:picLocks noChangeAspect="1" noChangeArrowheads="1"/>
          </p:cNvPicPr>
          <p:nvPr/>
        </p:nvPicPr>
        <p:blipFill>
          <a:blip r:embed="rId2" cstate="print"/>
          <a:srcRect/>
          <a:stretch>
            <a:fillRect/>
          </a:stretch>
        </p:blipFill>
        <p:spPr bwMode="auto">
          <a:xfrm>
            <a:off x="2514600" y="1219200"/>
            <a:ext cx="4457381" cy="533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590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NDIAN ART\8.Pahari\Kangra\Usha looking at portraits. Painting. Kangra, India, early 19th century, VAM.jpg"/>
          <p:cNvPicPr>
            <a:picLocks noChangeAspect="1" noChangeArrowheads="1"/>
          </p:cNvPicPr>
          <p:nvPr/>
        </p:nvPicPr>
        <p:blipFill>
          <a:blip r:embed="rId2" cstate="print"/>
          <a:srcRect/>
          <a:stretch>
            <a:fillRect/>
          </a:stretch>
        </p:blipFill>
        <p:spPr bwMode="auto">
          <a:xfrm>
            <a:off x="838200" y="990600"/>
            <a:ext cx="7160172" cy="4672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3645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143000"/>
          </a:xfrm>
        </p:spPr>
        <p:txBody>
          <a:bodyPr>
            <a:noAutofit/>
          </a:bodyPr>
          <a:lstStyle/>
          <a:p>
            <a:r>
              <a:rPr lang="hi-IN" sz="1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गुलेर </a:t>
            </a:r>
            <a:endParaRPr lang="en-US" sz="1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sz="3600" dirty="0" smtClean="0"/>
              <a:t>पशु - पक्षी चित्रण</a:t>
            </a:r>
            <a:r>
              <a:rPr lang="en-US" sz="3600" dirty="0" smtClean="0"/>
              <a:t>-</a:t>
            </a:r>
            <a:r>
              <a:rPr lang="hi-IN" sz="3600" dirty="0" smtClean="0"/>
              <a:t> </a:t>
            </a:r>
            <a:r>
              <a:rPr lang="hi-IN" sz="3100" dirty="0" smtClean="0"/>
              <a:t>मानव भावना के अनुकूल </a:t>
            </a:r>
            <a:r>
              <a:rPr lang="hi-IN" sz="3600" dirty="0" smtClean="0"/>
              <a:t> </a:t>
            </a:r>
            <a:endParaRPr lang="en-US" sz="3600" dirty="0"/>
          </a:p>
        </p:txBody>
      </p:sp>
      <p:pic>
        <p:nvPicPr>
          <p:cNvPr id="41986" name="Picture 2" descr="D:\INDIAN ART\8.Pahari\Kangra\Krishna_with_flute.jpg"/>
          <p:cNvPicPr>
            <a:picLocks noChangeAspect="1" noChangeArrowheads="1"/>
          </p:cNvPicPr>
          <p:nvPr/>
        </p:nvPicPr>
        <p:blipFill>
          <a:blip r:embed="rId2" cstate="print"/>
          <a:srcRect/>
          <a:stretch>
            <a:fillRect/>
          </a:stretch>
        </p:blipFill>
        <p:spPr bwMode="auto">
          <a:xfrm>
            <a:off x="1828800" y="1524000"/>
            <a:ext cx="5276850" cy="4762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79624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नीचे की ओर क्षितिज रेखा </a:t>
            </a:r>
            <a:endParaRPr lang="en-US" sz="3600" dirty="0"/>
          </a:p>
        </p:txBody>
      </p:sp>
      <p:pic>
        <p:nvPicPr>
          <p:cNvPr id="39938" name="Picture 2" descr="D:\INDIAN ART\8.Pahari\Kangra\Kangra-Awadh_Ramayana_ late 19th.jpg"/>
          <p:cNvPicPr>
            <a:picLocks noChangeAspect="1" noChangeArrowheads="1"/>
          </p:cNvPicPr>
          <p:nvPr/>
        </p:nvPicPr>
        <p:blipFill>
          <a:blip r:embed="rId2" cstate="print"/>
          <a:srcRect/>
          <a:stretch>
            <a:fillRect/>
          </a:stretch>
        </p:blipFill>
        <p:spPr bwMode="auto">
          <a:xfrm>
            <a:off x="2438400" y="1295400"/>
            <a:ext cx="4080741"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35879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INDIAN ART\8.Pahari\Kangra\Krishna-Abhisarika Nayika meets a witch and snakes on the way to meeting her lover.jpg"/>
          <p:cNvPicPr>
            <a:picLocks noChangeAspect="1" noChangeArrowheads="1"/>
          </p:cNvPicPr>
          <p:nvPr/>
        </p:nvPicPr>
        <p:blipFill>
          <a:blip r:embed="rId2" cstate="print"/>
          <a:srcRect/>
          <a:stretch>
            <a:fillRect/>
          </a:stretch>
        </p:blipFill>
        <p:spPr bwMode="auto">
          <a:xfrm>
            <a:off x="2743200" y="838200"/>
            <a:ext cx="3537748"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14983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पर्वतीय भूदृश्य </a:t>
            </a:r>
            <a:r>
              <a:rPr lang="en-US" sz="3600" dirty="0" smtClean="0"/>
              <a:t>/ </a:t>
            </a:r>
            <a:r>
              <a:rPr lang="hi-IN" sz="3600" dirty="0" smtClean="0"/>
              <a:t>प्रकृति </a:t>
            </a:r>
            <a:endParaRPr lang="en-US" sz="3600" dirty="0"/>
          </a:p>
        </p:txBody>
      </p:sp>
      <p:pic>
        <p:nvPicPr>
          <p:cNvPr id="24579" name="Picture 3" descr="D:\INDIAN ART\8.Pahari\Kangra\gita-govinda-ii.jpg"/>
          <p:cNvPicPr>
            <a:picLocks noChangeAspect="1" noChangeArrowheads="1"/>
          </p:cNvPicPr>
          <p:nvPr/>
        </p:nvPicPr>
        <p:blipFill>
          <a:blip r:embed="rId2" cstate="print"/>
          <a:srcRect/>
          <a:stretch>
            <a:fillRect/>
          </a:stretch>
        </p:blipFill>
        <p:spPr bwMode="auto">
          <a:xfrm>
            <a:off x="762000" y="1371600"/>
            <a:ext cx="7587743" cy="43914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26115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INDIAN ART\8.Pahari\Kangra\tumblr_lvfum67mrI1qzix81o1_1280.jpg"/>
          <p:cNvPicPr>
            <a:picLocks noChangeAspect="1" noChangeArrowheads="1"/>
          </p:cNvPicPr>
          <p:nvPr/>
        </p:nvPicPr>
        <p:blipFill>
          <a:blip r:embed="rId2" cstate="print"/>
          <a:srcRect/>
          <a:stretch>
            <a:fillRect/>
          </a:stretch>
        </p:blipFill>
        <p:spPr bwMode="auto">
          <a:xfrm>
            <a:off x="2362200" y="304800"/>
            <a:ext cx="4659451" cy="632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3806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INDIAN ART\8.Pahari\Kangra\tumblr_lvtsf8t6se1r3bizmo1_500.jpg"/>
          <p:cNvPicPr>
            <a:picLocks noChangeAspect="1" noChangeArrowheads="1"/>
          </p:cNvPicPr>
          <p:nvPr/>
        </p:nvPicPr>
        <p:blipFill>
          <a:blip r:embed="rId2" cstate="print"/>
          <a:srcRect/>
          <a:stretch>
            <a:fillRect/>
          </a:stretch>
        </p:blipFill>
        <p:spPr bwMode="auto">
          <a:xfrm>
            <a:off x="707000" y="533400"/>
            <a:ext cx="7675000" cy="5848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1768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जल चित्रण </a:t>
            </a:r>
            <a:r>
              <a:rPr lang="en-US" sz="3600" dirty="0" smtClean="0"/>
              <a:t>-</a:t>
            </a:r>
            <a:r>
              <a:rPr lang="hi-IN" sz="2800" dirty="0" smtClean="0"/>
              <a:t>लहरदार रेखाओं का प्रयोग </a:t>
            </a:r>
            <a:endParaRPr lang="en-US" sz="3600" dirty="0"/>
          </a:p>
        </p:txBody>
      </p:sp>
      <p:pic>
        <p:nvPicPr>
          <p:cNvPr id="22530" name="Picture 2" descr="D:\INDIAN ART\8.Pahari\Kangra\799px-Kaliya's_wifes_and_Krishna._Kangra_c.1785-90._Painting_of_India.JPG"/>
          <p:cNvPicPr>
            <a:picLocks noChangeAspect="1" noChangeArrowheads="1"/>
          </p:cNvPicPr>
          <p:nvPr/>
        </p:nvPicPr>
        <p:blipFill>
          <a:blip r:embed="rId2" cstate="print"/>
          <a:srcRect/>
          <a:stretch>
            <a:fillRect/>
          </a:stretch>
        </p:blipFill>
        <p:spPr bwMode="auto">
          <a:xfrm>
            <a:off x="1600200" y="1524000"/>
            <a:ext cx="6189853" cy="464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87191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भाव भंगिमा </a:t>
            </a:r>
            <a:endParaRPr lang="en-US" sz="3600" dirty="0"/>
          </a:p>
        </p:txBody>
      </p:sp>
      <p:pic>
        <p:nvPicPr>
          <p:cNvPr id="36866" name="Picture 2" descr="D:\INDIAN ART\8.Pahari\Kangra\Kangra_Raga_Bramarananda.jpg"/>
          <p:cNvPicPr>
            <a:picLocks noChangeAspect="1" noChangeArrowheads="1"/>
          </p:cNvPicPr>
          <p:nvPr/>
        </p:nvPicPr>
        <p:blipFill>
          <a:blip r:embed="rId2" cstate="print"/>
          <a:srcRect/>
          <a:stretch>
            <a:fillRect/>
          </a:stretch>
        </p:blipFill>
        <p:spPr bwMode="auto">
          <a:xfrm>
            <a:off x="2667000" y="1295400"/>
            <a:ext cx="3700889"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09277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INDIAN ART\8.Pahari\Kangra\27.2010##S.jpg.408x605_q85.jpg"/>
          <p:cNvPicPr>
            <a:picLocks noChangeAspect="1" noChangeArrowheads="1"/>
          </p:cNvPicPr>
          <p:nvPr/>
        </p:nvPicPr>
        <p:blipFill>
          <a:blip r:embed="rId2" cstate="print"/>
          <a:srcRect/>
          <a:stretch>
            <a:fillRect/>
          </a:stretch>
        </p:blipFill>
        <p:spPr bwMode="auto">
          <a:xfrm>
            <a:off x="2628900" y="552450"/>
            <a:ext cx="3886200" cy="5753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59427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INDIAN ART\8.Pahari\Kangra\arrange-my-treeses-my-love.jpg"/>
          <p:cNvPicPr>
            <a:picLocks noChangeAspect="1" noChangeArrowheads="1"/>
          </p:cNvPicPr>
          <p:nvPr/>
        </p:nvPicPr>
        <p:blipFill>
          <a:blip r:embed="rId2" cstate="print"/>
          <a:srcRect/>
          <a:stretch>
            <a:fillRect/>
          </a:stretch>
        </p:blipFill>
        <p:spPr bwMode="auto">
          <a:xfrm>
            <a:off x="990600" y="762000"/>
            <a:ext cx="7282478" cy="4578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9605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10600" cy="3724096"/>
          </a:xfrm>
          <a:prstGeom prst="rect">
            <a:avLst/>
          </a:prstGeom>
        </p:spPr>
        <p:txBody>
          <a:bodyPr wrap="square">
            <a:spAutoFit/>
          </a:bodyPr>
          <a:lstStyle/>
          <a:p>
            <a:pPr>
              <a:buFont typeface="Arial" pitchFamily="34" charset="0"/>
              <a:buChar char="•"/>
            </a:pPr>
            <a:r>
              <a:rPr lang="hi-IN" sz="2000" dirty="0" smtClean="0"/>
              <a:t> </a:t>
            </a:r>
            <a:r>
              <a:rPr lang="hi-IN" dirty="0" smtClean="0"/>
              <a:t>राजा हरिचंद ने 1405 मे</a:t>
            </a:r>
            <a:r>
              <a:rPr lang="en-US" dirty="0" smtClean="0"/>
              <a:t> </a:t>
            </a:r>
            <a:r>
              <a:rPr lang="hi-IN" dirty="0" smtClean="0"/>
              <a:t>गुलेर राज्य की स्थापना की</a:t>
            </a:r>
            <a:r>
              <a:rPr lang="en-IN" dirty="0" smtClean="0"/>
              <a:t>.</a:t>
            </a:r>
            <a:r>
              <a:rPr lang="hi-IN" dirty="0" smtClean="0"/>
              <a:t> </a:t>
            </a:r>
            <a:endParaRPr lang="en-US" dirty="0" smtClean="0"/>
          </a:p>
          <a:p>
            <a:endParaRPr lang="en-US" dirty="0" smtClean="0"/>
          </a:p>
          <a:p>
            <a:pPr>
              <a:buFont typeface="Arial" pitchFamily="34" charset="0"/>
              <a:buChar char="•"/>
            </a:pPr>
            <a:r>
              <a:rPr lang="en-US" dirty="0" smtClean="0"/>
              <a:t> </a:t>
            </a:r>
            <a:r>
              <a:rPr lang="hi-IN" dirty="0" smtClean="0"/>
              <a:t>राजा गोवर्धन सिंह </a:t>
            </a:r>
            <a:r>
              <a:rPr lang="en-US" dirty="0" smtClean="0"/>
              <a:t>(1730-1773 ) </a:t>
            </a:r>
            <a:r>
              <a:rPr lang="hi-IN" dirty="0" smtClean="0"/>
              <a:t>ने चित्रकारों को बहुत प्रोत्साहित किया व कला कक्ष की स्थापना की </a:t>
            </a:r>
            <a:endParaRPr lang="en-US" dirty="0" smtClean="0"/>
          </a:p>
          <a:p>
            <a:endParaRPr lang="en-US" dirty="0" smtClean="0"/>
          </a:p>
          <a:p>
            <a:pPr>
              <a:buFont typeface="Arial" pitchFamily="34" charset="0"/>
              <a:buChar char="•"/>
            </a:pPr>
            <a:r>
              <a:rPr lang="en-US" dirty="0" smtClean="0"/>
              <a:t> </a:t>
            </a:r>
            <a:r>
              <a:rPr lang="hi-IN" dirty="0" smtClean="0"/>
              <a:t>राजा गोवर्धन सिंह की मृत्यु के बाद पर्याप्त सरंक्षण के अभाव मे कलाकारों का पलायन शुरू हो गया </a:t>
            </a:r>
            <a:endParaRPr lang="en-US" dirty="0" smtClean="0"/>
          </a:p>
          <a:p>
            <a:endParaRPr lang="en-US" dirty="0" smtClean="0"/>
          </a:p>
          <a:p>
            <a:pPr>
              <a:buFont typeface="Arial" pitchFamily="34" charset="0"/>
              <a:buChar char="•"/>
            </a:pPr>
            <a:r>
              <a:rPr lang="en-US" dirty="0" smtClean="0"/>
              <a:t> </a:t>
            </a:r>
            <a:r>
              <a:rPr lang="hi-IN" dirty="0" smtClean="0"/>
              <a:t>राजा गोवर्धन सिंह की मृत्यु के पूर्व भी समृद्धि के दौर मे भी चित्रकार पॅंच ने संरक्षण त्यागा था </a:t>
            </a:r>
            <a:r>
              <a:rPr lang="en-US" dirty="0" smtClean="0"/>
              <a:t>, </a:t>
            </a:r>
            <a:r>
              <a:rPr lang="hi-IN" dirty="0" smtClean="0"/>
              <a:t>अर्थात संभवतः किसी राजा के निमंत्रण पर भी कलाकारों ने पलायन किया होगा </a:t>
            </a:r>
            <a:endParaRPr lang="en-IN" dirty="0" smtClean="0"/>
          </a:p>
          <a:p>
            <a:pPr>
              <a:buFont typeface="Arial" pitchFamily="34" charset="0"/>
              <a:buChar char="•"/>
            </a:pPr>
            <a:r>
              <a:rPr lang="en-US" dirty="0" smtClean="0">
                <a:solidFill>
                  <a:srgbClr val="FF0000"/>
                </a:solidFill>
              </a:rPr>
              <a:t> </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a:t>रंग योजना </a:t>
            </a:r>
            <a:r>
              <a:rPr lang="en-US" sz="3600" dirty="0" smtClean="0"/>
              <a:t>- </a:t>
            </a:r>
            <a:r>
              <a:rPr lang="hi-IN" sz="3600" dirty="0" smtClean="0"/>
              <a:t>रंग कोमल व चटकीले</a:t>
            </a:r>
            <a:endParaRPr lang="en-US" sz="3600" dirty="0"/>
          </a:p>
        </p:txBody>
      </p:sp>
      <p:pic>
        <p:nvPicPr>
          <p:cNvPr id="4098" name="Picture 2" descr="D:\INDIAN ART\8.Pahari\Kangra\794px-Kangra_Painting.jpg"/>
          <p:cNvPicPr>
            <a:picLocks noChangeAspect="1" noChangeArrowheads="1"/>
          </p:cNvPicPr>
          <p:nvPr/>
        </p:nvPicPr>
        <p:blipFill>
          <a:blip r:embed="rId2" cstate="print"/>
          <a:srcRect/>
          <a:stretch>
            <a:fillRect/>
          </a:stretch>
        </p:blipFill>
        <p:spPr bwMode="auto">
          <a:xfrm>
            <a:off x="1219200" y="1295400"/>
            <a:ext cx="6767425" cy="510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49582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DIAN ART\8.Pahari\Kangra\Kangra_Raga_Bramarananda.jpg"/>
          <p:cNvPicPr>
            <a:picLocks noChangeAspect="1" noChangeArrowheads="1"/>
          </p:cNvPicPr>
          <p:nvPr/>
        </p:nvPicPr>
        <p:blipFill>
          <a:blip r:embed="rId2" cstate="print"/>
          <a:srcRect/>
          <a:stretch>
            <a:fillRect/>
          </a:stretch>
        </p:blipFill>
        <p:spPr bwMode="auto">
          <a:xfrm>
            <a:off x="2667000" y="914400"/>
            <a:ext cx="3700889"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1917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नारी चित्रण </a:t>
            </a:r>
            <a:endParaRPr lang="en-US" sz="3600" dirty="0"/>
          </a:p>
        </p:txBody>
      </p:sp>
      <p:pic>
        <p:nvPicPr>
          <p:cNvPr id="1027" name="Picture 3" descr="D:\INDIAN ART\8.Pahari\Kangra\Gopis_searching_for_Krishna,_Bhagavata_Purana,_c1780 - Copy.jpg"/>
          <p:cNvPicPr>
            <a:picLocks noChangeAspect="1" noChangeArrowheads="1"/>
          </p:cNvPicPr>
          <p:nvPr/>
        </p:nvPicPr>
        <p:blipFill>
          <a:blip r:embed="rId2" cstate="print"/>
          <a:srcRect/>
          <a:stretch>
            <a:fillRect/>
          </a:stretch>
        </p:blipFill>
        <p:spPr bwMode="auto">
          <a:xfrm>
            <a:off x="1828800" y="1447800"/>
            <a:ext cx="5660366" cy="4838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85587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वस्त्राभूषण </a:t>
            </a:r>
            <a:endParaRPr lang="en-US" sz="3600" dirty="0"/>
          </a:p>
        </p:txBody>
      </p:sp>
      <p:pic>
        <p:nvPicPr>
          <p:cNvPr id="26626" name="Picture 2" descr="D:\INDIAN ART\8.Pahari\Kangra\Gopis_searching_for_Krishna,_Bhagavata_Purana,_c1780 - Copy.jpg"/>
          <p:cNvPicPr>
            <a:picLocks noChangeAspect="1" noChangeArrowheads="1"/>
          </p:cNvPicPr>
          <p:nvPr/>
        </p:nvPicPr>
        <p:blipFill>
          <a:blip r:embed="rId2" cstate="print"/>
          <a:srcRect/>
          <a:stretch>
            <a:fillRect/>
          </a:stretch>
        </p:blipFill>
        <p:spPr bwMode="auto">
          <a:xfrm>
            <a:off x="1828800" y="1371600"/>
            <a:ext cx="5749506" cy="4914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62660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INDIAN ART\8.Pahari\Kangra\Gopis_searching_for_Krishna,_Bhagavata_Purana,_c1780 - Copy.jpg"/>
          <p:cNvPicPr>
            <a:picLocks noChangeAspect="1" noChangeArrowheads="1"/>
          </p:cNvPicPr>
          <p:nvPr/>
        </p:nvPicPr>
        <p:blipFill>
          <a:blip r:embed="rId2" cstate="print"/>
          <a:srcRect/>
          <a:stretch>
            <a:fillRect/>
          </a:stretch>
        </p:blipFill>
        <p:spPr bwMode="auto">
          <a:xfrm>
            <a:off x="1828800" y="1447800"/>
            <a:ext cx="5660366" cy="48387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810000" y="381000"/>
            <a:ext cx="4419600" cy="523220"/>
          </a:xfrm>
          <a:prstGeom prst="rect">
            <a:avLst/>
          </a:prstGeom>
        </p:spPr>
        <p:txBody>
          <a:bodyPr wrap="square">
            <a:spAutoFit/>
          </a:bodyPr>
          <a:lstStyle/>
          <a:p>
            <a:r>
              <a:rPr lang="hi-IN" sz="2800" dirty="0" smtClean="0"/>
              <a:t>पारदर्शी</a:t>
            </a:r>
            <a:r>
              <a:rPr lang="en-US" sz="2800" dirty="0" smtClean="0"/>
              <a:t> </a:t>
            </a:r>
            <a:r>
              <a:rPr lang="hi-IN" sz="2800" dirty="0" smtClean="0"/>
              <a:t>दुपट्टा </a:t>
            </a:r>
            <a:endParaRPr lang="en-US" sz="2800" dirty="0"/>
          </a:p>
        </p:txBody>
      </p:sp>
    </p:spTree>
    <p:extLst>
      <p:ext uri="{BB962C8B-B14F-4D97-AF65-F5344CB8AC3E}">
        <p14:creationId xmlns:p14="http://schemas.microsoft.com/office/powerpoint/2010/main" val="20703173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LL\Desktop\Picture3.jpg"/>
          <p:cNvPicPr>
            <a:picLocks noChangeAspect="1" noChangeArrowheads="1"/>
          </p:cNvPicPr>
          <p:nvPr/>
        </p:nvPicPr>
        <p:blipFill>
          <a:blip r:embed="rId2" cstate="print"/>
          <a:srcRect/>
          <a:stretch>
            <a:fillRect/>
          </a:stretch>
        </p:blipFill>
        <p:spPr bwMode="auto">
          <a:xfrm>
            <a:off x="1066800" y="1371600"/>
            <a:ext cx="6925695" cy="487679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371600" y="533400"/>
            <a:ext cx="6324600" cy="461665"/>
          </a:xfrm>
          <a:prstGeom prst="rect">
            <a:avLst/>
          </a:prstGeom>
        </p:spPr>
        <p:txBody>
          <a:bodyPr wrap="square">
            <a:spAutoFit/>
          </a:bodyPr>
          <a:lstStyle/>
          <a:p>
            <a:pPr algn="ctr"/>
            <a:r>
              <a:rPr lang="hi-IN" sz="2400" dirty="0" smtClean="0"/>
              <a:t>पहाड़ी,भारी अपारदर्शी</a:t>
            </a:r>
            <a:r>
              <a:rPr lang="en-US" sz="2400" dirty="0" smtClean="0"/>
              <a:t> </a:t>
            </a:r>
            <a:r>
              <a:rPr lang="hi-IN" sz="2400" dirty="0" smtClean="0"/>
              <a:t>दुपट्टा ( दोरु )</a:t>
            </a:r>
            <a:endParaRPr lang="en-US" sz="2400" dirty="0"/>
          </a:p>
        </p:txBody>
      </p:sp>
    </p:spTree>
    <p:extLst>
      <p:ext uri="{BB962C8B-B14F-4D97-AF65-F5344CB8AC3E}">
        <p14:creationId xmlns:p14="http://schemas.microsoft.com/office/powerpoint/2010/main" val="4489507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normAutofit/>
          </a:bodyPr>
          <a:lstStyle/>
          <a:p>
            <a:r>
              <a:rPr lang="en-US" sz="6000" dirty="0" smtClean="0"/>
              <a:t> </a:t>
            </a:r>
            <a:endParaRPr lang="en-US" sz="6000" dirty="0"/>
          </a:p>
        </p:txBody>
      </p:sp>
      <p:sp>
        <p:nvSpPr>
          <p:cNvPr id="3" name="Rectangle 2"/>
          <p:cNvSpPr/>
          <p:nvPr/>
        </p:nvSpPr>
        <p:spPr>
          <a:xfrm>
            <a:off x="614827" y="2967335"/>
            <a:ext cx="7914346"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hi-IN"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बसोहली की चित्रकला </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1569938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382000" cy="5482719"/>
          </a:xfrm>
          <a:prstGeom prst="rect">
            <a:avLst/>
          </a:prstGeom>
        </p:spPr>
        <p:txBody>
          <a:bodyPr wrap="square">
            <a:spAutoFit/>
          </a:bodyPr>
          <a:lstStyle/>
          <a:p>
            <a:pPr algn="just">
              <a:lnSpc>
                <a:spcPct val="150000"/>
              </a:lnSpc>
            </a:pPr>
            <a:r>
              <a:rPr lang="hi-IN" sz="2400" dirty="0" smtClean="0"/>
              <a:t> </a:t>
            </a:r>
            <a:r>
              <a:rPr lang="hi-IN" sz="2800" dirty="0" smtClean="0"/>
              <a:t>"बसोहली शैली पहाड़ी लोक कला व मुग़ल कला के सुखद मिलन के फलस्वरूप उत्पन्न हुई। यह शैली कांगड़ा की सुकुमारता ,संस्कारिता व सूक्षमता से तो विरक्त रही , लेकिन सहजता व ओजता के गुणों से परिपुष्ट है" </a:t>
            </a:r>
            <a:r>
              <a:rPr lang="hi-IN" sz="2400" dirty="0" smtClean="0"/>
              <a:t>- </a:t>
            </a:r>
            <a:r>
              <a:rPr lang="en-US" sz="2400" dirty="0" smtClean="0"/>
              <a:t> </a:t>
            </a:r>
            <a:r>
              <a:rPr lang="hi-IN" sz="2400" dirty="0" smtClean="0"/>
              <a:t>एम.एस. रंधावा</a:t>
            </a:r>
            <a:endParaRPr lang="en-IN" sz="2400" dirty="0" smtClean="0"/>
          </a:p>
          <a:p>
            <a:pPr algn="just">
              <a:lnSpc>
                <a:spcPct val="150000"/>
              </a:lnSpc>
            </a:pPr>
            <a:r>
              <a:rPr lang="en-US" sz="2400" dirty="0">
                <a:solidFill>
                  <a:srgbClr val="FF0000"/>
                </a:solidFill>
              </a:rPr>
              <a:t>"</a:t>
            </a:r>
            <a:r>
              <a:rPr lang="en-US" sz="2400" dirty="0" err="1">
                <a:solidFill>
                  <a:srgbClr val="FF0000"/>
                </a:solidFill>
              </a:rPr>
              <a:t>Basohli</a:t>
            </a:r>
            <a:r>
              <a:rPr lang="en-US" sz="2400" dirty="0">
                <a:solidFill>
                  <a:srgbClr val="FF0000"/>
                </a:solidFill>
              </a:rPr>
              <a:t> style emerged as a result of the amicable union of hill folk art and Mughal art. This style was distinct from </a:t>
            </a:r>
            <a:r>
              <a:rPr lang="en-US" sz="2400" dirty="0" err="1">
                <a:solidFill>
                  <a:srgbClr val="FF0000"/>
                </a:solidFill>
              </a:rPr>
              <a:t>Kangra's</a:t>
            </a:r>
            <a:r>
              <a:rPr lang="en-US" sz="2400" dirty="0">
                <a:solidFill>
                  <a:srgbClr val="FF0000"/>
                </a:solidFill>
              </a:rPr>
              <a:t> tenderness, </a:t>
            </a:r>
            <a:r>
              <a:rPr lang="en-US" sz="2400" dirty="0" err="1">
                <a:solidFill>
                  <a:srgbClr val="FF0000"/>
                </a:solidFill>
              </a:rPr>
              <a:t>sanskarita</a:t>
            </a:r>
            <a:r>
              <a:rPr lang="en-US" sz="2400" dirty="0">
                <a:solidFill>
                  <a:srgbClr val="FF0000"/>
                </a:solidFill>
              </a:rPr>
              <a:t> and subtlety, but affirmed by the qualities of spontaneity and vigor" - M.S. Randhawa</a:t>
            </a:r>
          </a:p>
        </p:txBody>
      </p:sp>
    </p:spTree>
    <p:extLst>
      <p:ext uri="{BB962C8B-B14F-4D97-AF65-F5344CB8AC3E}">
        <p14:creationId xmlns:p14="http://schemas.microsoft.com/office/powerpoint/2010/main" val="9620337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229600" cy="1143000"/>
          </a:xfrm>
        </p:spPr>
        <p:txBody>
          <a:bodyPr/>
          <a:lstStyle/>
          <a:p>
            <a:r>
              <a:rPr lang="hi-IN" dirty="0" smtClean="0"/>
              <a:t>बसोहली शैली की विशेषताएं </a:t>
            </a:r>
            <a:endParaRPr lang="en-US" dirty="0"/>
          </a:p>
        </p:txBody>
      </p:sp>
    </p:spTree>
    <p:extLst>
      <p:ext uri="{BB962C8B-B14F-4D97-AF65-F5344CB8AC3E}">
        <p14:creationId xmlns:p14="http://schemas.microsoft.com/office/powerpoint/2010/main" val="17721237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नारी शरीर का अंकन पुरुषोचित ओज भरा है </a:t>
            </a:r>
            <a:endParaRPr lang="en-US" sz="3200" dirty="0"/>
          </a:p>
        </p:txBody>
      </p:sp>
      <p:pic>
        <p:nvPicPr>
          <p:cNvPr id="2050" name="Picture 2" descr="D:\INDIAN ART\8.Pahari\Basohli paintings\162.jpg"/>
          <p:cNvPicPr>
            <a:picLocks noChangeAspect="1" noChangeArrowheads="1"/>
          </p:cNvPicPr>
          <p:nvPr/>
        </p:nvPicPr>
        <p:blipFill>
          <a:blip r:embed="rId2" cstate="print"/>
          <a:srcRect/>
          <a:stretch>
            <a:fillRect/>
          </a:stretch>
        </p:blipFill>
        <p:spPr bwMode="auto">
          <a:xfrm>
            <a:off x="3276600" y="1219200"/>
            <a:ext cx="2590800" cy="5050067"/>
          </a:xfrm>
          <a:prstGeom prst="rect">
            <a:avLst/>
          </a:prstGeom>
          <a:noFill/>
        </p:spPr>
      </p:pic>
    </p:spTree>
    <p:extLst>
      <p:ext uri="{BB962C8B-B14F-4D97-AF65-F5344CB8AC3E}">
        <p14:creationId xmlns:p14="http://schemas.microsoft.com/office/powerpoint/2010/main" val="3435944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9800"/>
            <a:ext cx="8229600" cy="1143000"/>
          </a:xfrm>
        </p:spPr>
        <p:txBody>
          <a:bodyPr>
            <a:normAutofit fontScale="90000"/>
          </a:bodyPr>
          <a:lstStyle/>
          <a:p>
            <a:r>
              <a:rPr lang="hi-IN" dirty="0" smtClean="0"/>
              <a:t>गुलेर के  चित्रकार </a:t>
            </a:r>
            <a:r>
              <a:rPr lang="en-IN" dirty="0"/>
              <a:t/>
            </a:r>
            <a:br>
              <a:rPr lang="en-IN" dirty="0"/>
            </a:br>
            <a:r>
              <a:rPr lang="en-IN" sz="3100" dirty="0"/>
              <a:t>https://www.youtube.com/watch?v=RKvcHQXC34M</a:t>
            </a:r>
            <a:endParaRPr lang="en-US" sz="31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NDIAN ART\8.Pahari\Basohli paintings\bhadrakalik.jpg"/>
          <p:cNvPicPr>
            <a:picLocks noChangeAspect="1" noChangeArrowheads="1"/>
          </p:cNvPicPr>
          <p:nvPr/>
        </p:nvPicPr>
        <p:blipFill>
          <a:blip r:embed="rId2" cstate="print"/>
          <a:srcRect/>
          <a:stretch>
            <a:fillRect/>
          </a:stretch>
        </p:blipFill>
        <p:spPr bwMode="auto">
          <a:xfrm>
            <a:off x="1752600" y="533400"/>
            <a:ext cx="5486400" cy="5732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22090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NDIAN ART\8.Pahari\Basohli paintings\Radha Giving Butter-Milk to Krishna, illustration to Bihari's Sat Saiya, Basohli, c. 1690.jpg"/>
          <p:cNvPicPr>
            <a:picLocks noChangeAspect="1" noChangeArrowheads="1"/>
          </p:cNvPicPr>
          <p:nvPr/>
        </p:nvPicPr>
        <p:blipFill>
          <a:blip r:embed="rId2" cstate="print"/>
          <a:srcRect/>
          <a:stretch>
            <a:fillRect/>
          </a:stretch>
        </p:blipFill>
        <p:spPr bwMode="auto">
          <a:xfrm>
            <a:off x="2514600" y="533400"/>
            <a:ext cx="4199197" cy="5885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6491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3600" dirty="0" smtClean="0"/>
              <a:t>पुरुषों का ऊपरी शरीर वस्त्रा रहित - चादर , धोती </a:t>
            </a:r>
            <a:endParaRPr lang="en-US" sz="3600" dirty="0"/>
          </a:p>
        </p:txBody>
      </p:sp>
      <p:pic>
        <p:nvPicPr>
          <p:cNvPr id="7170" name="Picture 2" descr="D:\INDIAN ART\8.Pahari\Basohli paintings\basoli school 8x12inch stone color paper.JPG"/>
          <p:cNvPicPr>
            <a:picLocks noChangeAspect="1" noChangeArrowheads="1"/>
          </p:cNvPicPr>
          <p:nvPr/>
        </p:nvPicPr>
        <p:blipFill>
          <a:blip r:embed="rId2" cstate="print"/>
          <a:srcRect/>
          <a:stretch>
            <a:fillRect/>
          </a:stretch>
        </p:blipFill>
        <p:spPr bwMode="auto">
          <a:xfrm>
            <a:off x="533400" y="1371600"/>
            <a:ext cx="7848600" cy="5096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54560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siafinebooks.com/afb455/images/items/7894.jpg"/>
          <p:cNvPicPr/>
          <p:nvPr/>
        </p:nvPicPr>
        <p:blipFill>
          <a:blip r:embed="rId2" cstate="print"/>
          <a:srcRect/>
          <a:stretch>
            <a:fillRect/>
          </a:stretch>
        </p:blipFill>
        <p:spPr bwMode="auto">
          <a:xfrm>
            <a:off x="1219200" y="838200"/>
            <a:ext cx="6856730" cy="5123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684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चक्षु चित्रण -पद्माकार , कर्णस्पर्शी </a:t>
            </a:r>
            <a:endParaRPr lang="en-US" sz="3600" dirty="0"/>
          </a:p>
        </p:txBody>
      </p:sp>
      <p:pic>
        <p:nvPicPr>
          <p:cNvPr id="4098" name="Picture 2" descr="D:\INDIAN ART\8.Pahari\Basohli paintings\595px-Goddess_Bhadrakali_Worshipped_by_the_Gods-_from_a_tantric_Devi_series_-_Google_Art_Project.jpg"/>
          <p:cNvPicPr>
            <a:picLocks noChangeAspect="1" noChangeArrowheads="1"/>
          </p:cNvPicPr>
          <p:nvPr/>
        </p:nvPicPr>
        <p:blipFill>
          <a:blip r:embed="rId2" cstate="print"/>
          <a:srcRect/>
          <a:stretch>
            <a:fillRect/>
          </a:stretch>
        </p:blipFill>
        <p:spPr bwMode="auto">
          <a:xfrm>
            <a:off x="2209800" y="1295400"/>
            <a:ext cx="4724400" cy="4756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31086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NDIAN ART\8.Pahari\Basohli paintings\DSC_0847.JPG"/>
          <p:cNvPicPr>
            <a:picLocks noChangeAspect="1" noChangeArrowheads="1"/>
          </p:cNvPicPr>
          <p:nvPr/>
        </p:nvPicPr>
        <p:blipFill>
          <a:blip r:embed="rId2" cstate="print"/>
          <a:srcRect/>
          <a:stretch>
            <a:fillRect/>
          </a:stretch>
        </p:blipFill>
        <p:spPr bwMode="auto">
          <a:xfrm>
            <a:off x="381000" y="533400"/>
            <a:ext cx="8248379" cy="5438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50699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sz="3600" dirty="0" smtClean="0"/>
              <a:t>वस्त्राभूषण </a:t>
            </a:r>
            <a:r>
              <a:rPr lang="hi-IN" dirty="0" smtClean="0"/>
              <a:t>- </a:t>
            </a:r>
            <a:r>
              <a:rPr lang="hi-IN" sz="2400" dirty="0" smtClean="0"/>
              <a:t>काले फुंदने </a:t>
            </a:r>
            <a:endParaRPr lang="en-US" sz="2400" dirty="0"/>
          </a:p>
        </p:txBody>
      </p:sp>
      <p:pic>
        <p:nvPicPr>
          <p:cNvPr id="40962" name="Picture 2" descr="D:\INDIAN ART\8.Pahari\Basohli paintings\162.jpg"/>
          <p:cNvPicPr>
            <a:picLocks noChangeAspect="1" noChangeArrowheads="1"/>
          </p:cNvPicPr>
          <p:nvPr/>
        </p:nvPicPr>
        <p:blipFill>
          <a:blip r:embed="rId2" cstate="print"/>
          <a:srcRect/>
          <a:stretch>
            <a:fillRect/>
          </a:stretch>
        </p:blipFill>
        <p:spPr bwMode="auto">
          <a:xfrm>
            <a:off x="3276600" y="1447800"/>
            <a:ext cx="2514600" cy="490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78607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भवन </a:t>
            </a:r>
            <a:endParaRPr lang="en-US" dirty="0"/>
          </a:p>
        </p:txBody>
      </p:sp>
      <p:pic>
        <p:nvPicPr>
          <p:cNvPr id="21506" name="Picture 2" descr="D:\INDIAN ART\8.Pahari\Basohli paintings\8.JPG"/>
          <p:cNvPicPr>
            <a:picLocks noChangeAspect="1" noChangeArrowheads="1"/>
          </p:cNvPicPr>
          <p:nvPr/>
        </p:nvPicPr>
        <p:blipFill>
          <a:blip r:embed="rId2" cstate="print"/>
          <a:srcRect/>
          <a:stretch>
            <a:fillRect/>
          </a:stretch>
        </p:blipFill>
        <p:spPr bwMode="auto">
          <a:xfrm>
            <a:off x="2667000" y="1219200"/>
            <a:ext cx="3480435" cy="533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7846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INDIAN ART\8.Pahari\Basohli paintings\7891.jpg"/>
          <p:cNvPicPr>
            <a:picLocks noChangeAspect="1" noChangeArrowheads="1"/>
          </p:cNvPicPr>
          <p:nvPr/>
        </p:nvPicPr>
        <p:blipFill>
          <a:blip r:embed="rId2" cstate="print"/>
          <a:srcRect/>
          <a:stretch>
            <a:fillRect/>
          </a:stretch>
        </p:blipFill>
        <p:spPr bwMode="auto">
          <a:xfrm>
            <a:off x="609600" y="653143"/>
            <a:ext cx="7772400" cy="5366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24813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INDIAN ART\8.Pahari\Basohli paintings\tumblr_lsh3wgFnqK1r3bizmo1_500.jpg"/>
          <p:cNvPicPr>
            <a:picLocks noChangeAspect="1" noChangeArrowheads="1"/>
          </p:cNvPicPr>
          <p:nvPr/>
        </p:nvPicPr>
        <p:blipFill>
          <a:blip r:embed="rId2" cstate="print"/>
          <a:srcRect/>
          <a:stretch>
            <a:fillRect/>
          </a:stretch>
        </p:blipFill>
        <p:spPr bwMode="auto">
          <a:xfrm>
            <a:off x="533400" y="457200"/>
            <a:ext cx="8051800" cy="5716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11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पण्डित सेओ</a:t>
            </a:r>
            <a:endParaRPr lang="en-US" dirty="0"/>
          </a:p>
        </p:txBody>
      </p:sp>
      <p:pic>
        <p:nvPicPr>
          <p:cNvPr id="1026" name="Picture 2" descr="D:\INDIAN ART\8.Pahari\Guler\pandit sew\Hanuman_springt_über_den_Ozean_c1720.jpg"/>
          <p:cNvPicPr>
            <a:picLocks noChangeAspect="1" noChangeArrowheads="1"/>
          </p:cNvPicPr>
          <p:nvPr/>
        </p:nvPicPr>
        <p:blipFill>
          <a:blip r:embed="rId2" cstate="print"/>
          <a:srcRect/>
          <a:stretch>
            <a:fillRect/>
          </a:stretch>
        </p:blipFill>
        <p:spPr bwMode="auto">
          <a:xfrm>
            <a:off x="1219200" y="1447800"/>
            <a:ext cx="6943587" cy="4791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sz="3600" dirty="0" smtClean="0"/>
              <a:t>पशु - पक्षी</a:t>
            </a:r>
            <a:r>
              <a:rPr lang="hi-IN" dirty="0" smtClean="0"/>
              <a:t> </a:t>
            </a:r>
            <a:r>
              <a:rPr lang="en-US" dirty="0" smtClean="0"/>
              <a:t>- </a:t>
            </a:r>
            <a:r>
              <a:rPr lang="hi-IN" sz="2400" dirty="0" smtClean="0"/>
              <a:t>दुबले पतले </a:t>
            </a:r>
            <a:endParaRPr lang="en-US" sz="2400" dirty="0"/>
          </a:p>
        </p:txBody>
      </p:sp>
      <p:pic>
        <p:nvPicPr>
          <p:cNvPr id="18435" name="Picture 3" descr="D:\INDIAN ART\8.Pahari\Basohli paintings\7882.jpg"/>
          <p:cNvPicPr>
            <a:picLocks noChangeAspect="1" noChangeArrowheads="1"/>
          </p:cNvPicPr>
          <p:nvPr/>
        </p:nvPicPr>
        <p:blipFill>
          <a:blip r:embed="rId2" cstate="print"/>
          <a:srcRect/>
          <a:stretch>
            <a:fillRect/>
          </a:stretch>
        </p:blipFill>
        <p:spPr bwMode="auto">
          <a:xfrm>
            <a:off x="1295400" y="1905000"/>
            <a:ext cx="6503450" cy="438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36619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INDIAN ART\8.Pahari\Basohli paintings\Krishna Lifting the Mountain Govardhana, illustration to the Bhagavata Purana, Tira-Sujanpur, early 18th century.jpg"/>
          <p:cNvPicPr>
            <a:picLocks noChangeAspect="1" noChangeArrowheads="1"/>
          </p:cNvPicPr>
          <p:nvPr/>
        </p:nvPicPr>
        <p:blipFill>
          <a:blip r:embed="rId2" cstate="print"/>
          <a:srcRect/>
          <a:stretch>
            <a:fillRect/>
          </a:stretch>
        </p:blipFill>
        <p:spPr bwMode="auto">
          <a:xfrm>
            <a:off x="2438400" y="457200"/>
            <a:ext cx="4296712" cy="586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54208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क्षितिज रेखा उपर </a:t>
            </a:r>
            <a:endParaRPr lang="en-US" sz="3200" dirty="0"/>
          </a:p>
        </p:txBody>
      </p:sp>
      <p:pic>
        <p:nvPicPr>
          <p:cNvPr id="27650" name="Picture 2" descr="D:\INDIAN ART\8.Pahari\Basohli paintings\Ragaputra_Velavala_of_Bhairava.jpg"/>
          <p:cNvPicPr>
            <a:picLocks noChangeAspect="1" noChangeArrowheads="1"/>
          </p:cNvPicPr>
          <p:nvPr/>
        </p:nvPicPr>
        <p:blipFill>
          <a:blip r:embed="rId2" cstate="print"/>
          <a:srcRect/>
          <a:stretch>
            <a:fillRect/>
          </a:stretch>
        </p:blipFill>
        <p:spPr bwMode="auto">
          <a:xfrm>
            <a:off x="2209800" y="1600200"/>
            <a:ext cx="4600575" cy="4762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91880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INDIAN ART\8.Pahari\Basohli paintings\7896.jpg"/>
          <p:cNvPicPr>
            <a:picLocks noChangeAspect="1" noChangeArrowheads="1"/>
          </p:cNvPicPr>
          <p:nvPr/>
        </p:nvPicPr>
        <p:blipFill>
          <a:blip r:embed="rId2" cstate="print"/>
          <a:srcRect/>
          <a:stretch>
            <a:fillRect/>
          </a:stretch>
        </p:blipFill>
        <p:spPr bwMode="auto">
          <a:xfrm>
            <a:off x="609600" y="381000"/>
            <a:ext cx="7873165" cy="5633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43513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600" dirty="0" smtClean="0"/>
              <a:t>समतल पृष्ठ भूमि </a:t>
            </a:r>
            <a:endParaRPr lang="en-US" sz="3600" dirty="0"/>
          </a:p>
        </p:txBody>
      </p:sp>
      <p:pic>
        <p:nvPicPr>
          <p:cNvPr id="14338" name="Picture 2" descr="D:\INDIAN ART\8.Pahari\Basohli paintings\1660-70.jpg"/>
          <p:cNvPicPr>
            <a:picLocks noChangeAspect="1" noChangeArrowheads="1"/>
          </p:cNvPicPr>
          <p:nvPr/>
        </p:nvPicPr>
        <p:blipFill>
          <a:blip r:embed="rId2" cstate="print"/>
          <a:srcRect/>
          <a:stretch>
            <a:fillRect/>
          </a:stretch>
        </p:blipFill>
        <p:spPr bwMode="auto">
          <a:xfrm>
            <a:off x="2057400" y="1524000"/>
            <a:ext cx="5147050" cy="4972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41928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NDIAN ART\8.Pahari\Basohli paintings\tumblr_lsh3oiAIfJ1r3bizmo1_500.jpg"/>
          <p:cNvPicPr>
            <a:picLocks noChangeAspect="1" noChangeArrowheads="1"/>
          </p:cNvPicPr>
          <p:nvPr/>
        </p:nvPicPr>
        <p:blipFill>
          <a:blip r:embed="rId2" cstate="print"/>
          <a:srcRect/>
          <a:stretch>
            <a:fillRect/>
          </a:stretch>
        </p:blipFill>
        <p:spPr bwMode="auto">
          <a:xfrm>
            <a:off x="533400" y="533400"/>
            <a:ext cx="8153400" cy="5608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56647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smtClean="0"/>
              <a:t>अलंकारिक वनस्पति चित्रण </a:t>
            </a:r>
            <a:endParaRPr lang="en-US" sz="3200" dirty="0"/>
          </a:p>
        </p:txBody>
      </p:sp>
      <p:pic>
        <p:nvPicPr>
          <p:cNvPr id="36866" name="Picture 2" descr="D:\INDIAN ART\8.Pahari\Basohli paintings\The South Wind Cools Itself in the Snow of the Himalayas, illustration to the Gita Govinda, Basohli, 1730.jpg"/>
          <p:cNvPicPr>
            <a:picLocks noChangeAspect="1" noChangeArrowheads="1"/>
          </p:cNvPicPr>
          <p:nvPr/>
        </p:nvPicPr>
        <p:blipFill>
          <a:blip r:embed="rId2" cstate="print"/>
          <a:srcRect/>
          <a:stretch>
            <a:fillRect/>
          </a:stretch>
        </p:blipFill>
        <p:spPr bwMode="auto">
          <a:xfrm>
            <a:off x="914400" y="1447800"/>
            <a:ext cx="7389091"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96795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INDIAN ART\8.Pahari\Basohli paintings\7896.jpg"/>
          <p:cNvPicPr>
            <a:picLocks noChangeAspect="1" noChangeArrowheads="1"/>
          </p:cNvPicPr>
          <p:nvPr/>
        </p:nvPicPr>
        <p:blipFill>
          <a:blip r:embed="rId2" cstate="print"/>
          <a:srcRect/>
          <a:stretch>
            <a:fillRect/>
          </a:stretch>
        </p:blipFill>
        <p:spPr bwMode="auto">
          <a:xfrm>
            <a:off x="828303" y="690834"/>
            <a:ext cx="7553697" cy="5405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2360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TotalTime>
  <Words>687</Words>
  <Application>Microsoft Office PowerPoint</Application>
  <PresentationFormat>On-screen Show (4:3)</PresentationFormat>
  <Paragraphs>97</Paragraphs>
  <Slides>97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Mangal</vt:lpstr>
      <vt:lpstr>noto_sansregular</vt:lpstr>
      <vt:lpstr>Office Theme</vt:lpstr>
      <vt:lpstr>पहाड़ी चित्रशैली</vt:lpstr>
      <vt:lpstr>PowerPoint Presentation</vt:lpstr>
      <vt:lpstr>PowerPoint Presentation</vt:lpstr>
      <vt:lpstr>PowerPoint Presentation</vt:lpstr>
      <vt:lpstr>PowerPoint Presentation</vt:lpstr>
      <vt:lpstr>गुलेर </vt:lpstr>
      <vt:lpstr>PowerPoint Presentation</vt:lpstr>
      <vt:lpstr>गुलेर के  चित्रकार  https://www.youtube.com/watch?v=RKvcHQXC34M</vt:lpstr>
      <vt:lpstr>पण्डित सेओ</vt:lpstr>
      <vt:lpstr>PowerPoint Presentation</vt:lpstr>
      <vt:lpstr>नैनसुख</vt:lpstr>
      <vt:lpstr>PowerPoint Presentation</vt:lpstr>
      <vt:lpstr>PowerPoint Presentation</vt:lpstr>
      <vt:lpstr>PowerPoint Presentation</vt:lpstr>
      <vt:lpstr>PowerPoint Presentation</vt:lpstr>
      <vt:lpstr>PowerPoint Presentation</vt:lpstr>
      <vt:lpstr>PowerPoint Presentation</vt:lpstr>
      <vt:lpstr>माणकू</vt:lpstr>
      <vt:lpstr>PowerPoint Presentation</vt:lpstr>
      <vt:lpstr>PowerPoint Presentation</vt:lpstr>
      <vt:lpstr>PowerPoint Presentation</vt:lpstr>
      <vt:lpstr>PowerPoint Presentation</vt:lpstr>
      <vt:lpstr>दरबारी चित्र Court paintings  </vt:lpstr>
      <vt:lpstr>PowerPoint Presentation</vt:lpstr>
      <vt:lpstr>धार्मिक चित्र     Religious paintings </vt:lpstr>
      <vt:lpstr>PowerPoint Presentation</vt:lpstr>
      <vt:lpstr>PowerPoint Presentation</vt:lpstr>
      <vt:lpstr>कृष्ण दावानल पीते हुए Krishna drinking “davanal”</vt:lpstr>
      <vt:lpstr>कृष्ण गोपियों के वस्त्र चुराते हुए  Krishna stealing gopis clothes</vt:lpstr>
      <vt:lpstr>PowerPoint Presentation</vt:lpstr>
      <vt:lpstr>PowerPoint Presentation</vt:lpstr>
      <vt:lpstr>नायिका चित्रण Nayika Paintings </vt:lpstr>
      <vt:lpstr>PowerPoint Presentation</vt:lpstr>
      <vt:lpstr>PowerPoint Presentation</vt:lpstr>
      <vt:lpstr>राजा बिशन सिंह Raja Bishan Singh</vt:lpstr>
      <vt:lpstr> </vt:lpstr>
      <vt:lpstr>PowerPoint Presentation</vt:lpstr>
      <vt:lpstr>कांगड़ा शैली के विषय </vt:lpstr>
      <vt:lpstr>महाभारत </vt:lpstr>
      <vt:lpstr>नल-दमियन्ती </vt:lpstr>
      <vt:lpstr>शिव पुराण</vt:lpstr>
      <vt:lpstr>गीत गोविन्द </vt:lpstr>
      <vt:lpstr>PowerPoint Presentation</vt:lpstr>
      <vt:lpstr>राग माला </vt:lpstr>
      <vt:lpstr>रामायण</vt:lpstr>
      <vt:lpstr>PowerPoint Presentation</vt:lpstr>
      <vt:lpstr>PowerPoint Presentation</vt:lpstr>
      <vt:lpstr>PowerPoint Presentation</vt:lpstr>
      <vt:lpstr>देवी-देवता चित्रण </vt:lpstr>
      <vt:lpstr>गणेश </vt:lpstr>
      <vt:lpstr>नायिका </vt:lpstr>
      <vt:lpstr>व्यक्ति चित्रण </vt:lpstr>
      <vt:lpstr>अभिराज सिंह </vt:lpstr>
      <vt:lpstr>दरबारी चित्रण </vt:lpstr>
      <vt:lpstr>PowerPoint Presentation</vt:lpstr>
      <vt:lpstr>प्रायः पतले सादे हाशिये कभी कभी छींटदार सजावट </vt:lpstr>
      <vt:lpstr>कोमल, गतिपूर्ण व बारीक रेखांकन </vt:lpstr>
      <vt:lpstr>भवन </vt:lpstr>
      <vt:lpstr>PowerPoint Presentation</vt:lpstr>
      <vt:lpstr>पशु - पक्षी चित्रण- मानव भावना के अनुकूल  </vt:lpstr>
      <vt:lpstr>नीचे की ओर क्षितिज रेखा </vt:lpstr>
      <vt:lpstr>PowerPoint Presentation</vt:lpstr>
      <vt:lpstr>पर्वतीय भूदृश्य / प्रकृति </vt:lpstr>
      <vt:lpstr>PowerPoint Presentation</vt:lpstr>
      <vt:lpstr>PowerPoint Presentation</vt:lpstr>
      <vt:lpstr>जल चित्रण -लहरदार रेखाओं का प्रयोग </vt:lpstr>
      <vt:lpstr>भाव भंगिमा </vt:lpstr>
      <vt:lpstr>PowerPoint Presentation</vt:lpstr>
      <vt:lpstr>PowerPoint Presentation</vt:lpstr>
      <vt:lpstr>रंग योजना - रंग कोमल व चटकीले</vt:lpstr>
      <vt:lpstr>PowerPoint Presentation</vt:lpstr>
      <vt:lpstr>नारी चित्रण </vt:lpstr>
      <vt:lpstr>वस्त्राभूषण </vt:lpstr>
      <vt:lpstr>PowerPoint Presentation</vt:lpstr>
      <vt:lpstr>PowerPoint Presentation</vt:lpstr>
      <vt:lpstr> </vt:lpstr>
      <vt:lpstr>PowerPoint Presentation</vt:lpstr>
      <vt:lpstr>बसोहली शैली की विशेषताएं </vt:lpstr>
      <vt:lpstr>नारी शरीर का अंकन पुरुषोचित ओज भरा है </vt:lpstr>
      <vt:lpstr>PowerPoint Presentation</vt:lpstr>
      <vt:lpstr>PowerPoint Presentation</vt:lpstr>
      <vt:lpstr>पुरुषों का ऊपरी शरीर वस्त्रा रहित - चादर , धोती </vt:lpstr>
      <vt:lpstr>PowerPoint Presentation</vt:lpstr>
      <vt:lpstr>चक्षु चित्रण -पद्माकार , कर्णस्पर्शी </vt:lpstr>
      <vt:lpstr>PowerPoint Presentation</vt:lpstr>
      <vt:lpstr>वस्त्राभूषण - काले फुंदने </vt:lpstr>
      <vt:lpstr>भवन </vt:lpstr>
      <vt:lpstr>PowerPoint Presentation</vt:lpstr>
      <vt:lpstr>PowerPoint Presentation</vt:lpstr>
      <vt:lpstr>पशु - पक्षी - दुबले पतले </vt:lpstr>
      <vt:lpstr>PowerPoint Presentation</vt:lpstr>
      <vt:lpstr>क्षितिज रेखा उपर </vt:lpstr>
      <vt:lpstr>PowerPoint Presentation</vt:lpstr>
      <vt:lpstr>समतल पृष्ठ भूमि </vt:lpstr>
      <vt:lpstr>PowerPoint Presentation</vt:lpstr>
      <vt:lpstr>अलंकारिक वनस्पति चित्रण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गुलेर</dc:title>
  <dc:creator>DELL</dc:creator>
  <cp:lastModifiedBy>Lenovo</cp:lastModifiedBy>
  <cp:revision>64</cp:revision>
  <dcterms:created xsi:type="dcterms:W3CDTF">2013-12-08T07:05:32Z</dcterms:created>
  <dcterms:modified xsi:type="dcterms:W3CDTF">2021-04-25T17:08:46Z</dcterms:modified>
</cp:coreProperties>
</file>