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03" r:id="rId3"/>
    <p:sldId id="258" r:id="rId4"/>
    <p:sldId id="260" r:id="rId5"/>
    <p:sldId id="259" r:id="rId6"/>
    <p:sldId id="273" r:id="rId7"/>
    <p:sldId id="274" r:id="rId8"/>
    <p:sldId id="257" r:id="rId9"/>
    <p:sldId id="272" r:id="rId10"/>
    <p:sldId id="306" r:id="rId11"/>
    <p:sldId id="307" r:id="rId12"/>
    <p:sldId id="261" r:id="rId13"/>
    <p:sldId id="266" r:id="rId14"/>
    <p:sldId id="267" r:id="rId15"/>
    <p:sldId id="268" r:id="rId16"/>
    <p:sldId id="262" r:id="rId17"/>
    <p:sldId id="265" r:id="rId18"/>
    <p:sldId id="263" r:id="rId19"/>
    <p:sldId id="264" r:id="rId20"/>
    <p:sldId id="269" r:id="rId21"/>
    <p:sldId id="271" r:id="rId22"/>
    <p:sldId id="270" r:id="rId23"/>
    <p:sldId id="285" r:id="rId24"/>
    <p:sldId id="275" r:id="rId25"/>
    <p:sldId id="276" r:id="rId26"/>
    <p:sldId id="277" r:id="rId27"/>
    <p:sldId id="279" r:id="rId28"/>
    <p:sldId id="280" r:id="rId29"/>
    <p:sldId id="281" r:id="rId30"/>
    <p:sldId id="282" r:id="rId31"/>
    <p:sldId id="283" r:id="rId32"/>
    <p:sldId id="284" r:id="rId33"/>
    <p:sldId id="304" r:id="rId34"/>
    <p:sldId id="305" r:id="rId35"/>
    <p:sldId id="278" r:id="rId36"/>
    <p:sldId id="286" r:id="rId37"/>
    <p:sldId id="287" r:id="rId38"/>
    <p:sldId id="289" r:id="rId39"/>
    <p:sldId id="292" r:id="rId40"/>
    <p:sldId id="293" r:id="rId41"/>
    <p:sldId id="288" r:id="rId42"/>
    <p:sldId id="290" r:id="rId43"/>
    <p:sldId id="302" r:id="rId44"/>
    <p:sldId id="294" r:id="rId45"/>
    <p:sldId id="295" r:id="rId46"/>
    <p:sldId id="296" r:id="rId47"/>
    <p:sldId id="297" r:id="rId48"/>
    <p:sldId id="298" r:id="rId49"/>
    <p:sldId id="299" r:id="rId50"/>
    <p:sldId id="300" r:id="rId51"/>
    <p:sldId id="30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59F50-FA28-49DD-809F-25B7FAE06A9A}"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C2829391-4BB8-4D06-80F3-6273595073DC}">
      <dgm:prSet phldrT="[Text]"/>
      <dgm:spPr/>
      <dgm:t>
        <a:bodyPr/>
        <a:lstStyle/>
        <a:p>
          <a:r>
            <a:rPr lang="en-US" dirty="0"/>
            <a:t>Explore</a:t>
          </a:r>
        </a:p>
      </dgm:t>
    </dgm:pt>
    <dgm:pt modelId="{85E40B92-022B-4C75-B8D2-F05E961CD83D}" type="parTrans" cxnId="{9F996C97-032A-417D-ADB5-DDC5D7A25A82}">
      <dgm:prSet/>
      <dgm:spPr/>
      <dgm:t>
        <a:bodyPr/>
        <a:lstStyle/>
        <a:p>
          <a:endParaRPr lang="en-US"/>
        </a:p>
      </dgm:t>
    </dgm:pt>
    <dgm:pt modelId="{7D17C35E-C149-4B82-8134-2BDF3A2C2F9E}" type="sibTrans" cxnId="{9F996C97-032A-417D-ADB5-DDC5D7A25A82}">
      <dgm:prSet/>
      <dgm:spPr/>
      <dgm:t>
        <a:bodyPr/>
        <a:lstStyle/>
        <a:p>
          <a:endParaRPr lang="en-US"/>
        </a:p>
      </dgm:t>
    </dgm:pt>
    <dgm:pt modelId="{44C1739D-3AAA-4514-AA07-3C65C2E5D6B4}">
      <dgm:prSet phldrT="[Text]"/>
      <dgm:spPr/>
      <dgm:t>
        <a:bodyPr/>
        <a:lstStyle/>
        <a:p>
          <a:r>
            <a:rPr lang="en-US" dirty="0"/>
            <a:t>Discovery</a:t>
          </a:r>
        </a:p>
      </dgm:t>
    </dgm:pt>
    <dgm:pt modelId="{DD3D9A0B-DE49-461A-853C-4AF78836DA49}" type="parTrans" cxnId="{7EC8E3ED-09AA-47DE-8068-5264C2C9DA26}">
      <dgm:prSet/>
      <dgm:spPr/>
      <dgm:t>
        <a:bodyPr/>
        <a:lstStyle/>
        <a:p>
          <a:endParaRPr lang="en-US"/>
        </a:p>
      </dgm:t>
    </dgm:pt>
    <dgm:pt modelId="{CC9B0341-7690-41D4-BD39-D4EA904D8BD9}" type="sibTrans" cxnId="{7EC8E3ED-09AA-47DE-8068-5264C2C9DA26}">
      <dgm:prSet/>
      <dgm:spPr/>
      <dgm:t>
        <a:bodyPr/>
        <a:lstStyle/>
        <a:p>
          <a:endParaRPr lang="en-US"/>
        </a:p>
      </dgm:t>
    </dgm:pt>
    <dgm:pt modelId="{1B8C69CC-F204-4B48-ABC8-3D8DB1118457}">
      <dgm:prSet phldrT="[Text]"/>
      <dgm:spPr/>
      <dgm:t>
        <a:bodyPr/>
        <a:lstStyle/>
        <a:p>
          <a:r>
            <a:rPr lang="en-US" dirty="0"/>
            <a:t>Consider</a:t>
          </a:r>
        </a:p>
      </dgm:t>
    </dgm:pt>
    <dgm:pt modelId="{8681C71C-2E3C-42A5-9A6C-6DAD1B1F5E85}" type="parTrans" cxnId="{2969088B-A286-4F98-BF80-CB89A1D066E0}">
      <dgm:prSet/>
      <dgm:spPr/>
      <dgm:t>
        <a:bodyPr/>
        <a:lstStyle/>
        <a:p>
          <a:endParaRPr lang="en-US"/>
        </a:p>
      </dgm:t>
    </dgm:pt>
    <dgm:pt modelId="{1306F558-7F99-44E1-B93C-9CE8F4C2D8DA}" type="sibTrans" cxnId="{2969088B-A286-4F98-BF80-CB89A1D066E0}">
      <dgm:prSet/>
      <dgm:spPr/>
      <dgm:t>
        <a:bodyPr/>
        <a:lstStyle/>
        <a:p>
          <a:endParaRPr lang="en-US"/>
        </a:p>
      </dgm:t>
    </dgm:pt>
    <dgm:pt modelId="{D75592DD-3917-497D-9703-FF51FB0982A3}">
      <dgm:prSet custT="1"/>
      <dgm:spPr/>
      <dgm:t>
        <a:bodyPr/>
        <a:lstStyle/>
        <a:p>
          <a:pPr>
            <a:spcAft>
              <a:spcPts val="0"/>
            </a:spcAft>
          </a:pPr>
          <a:r>
            <a:rPr lang="en-US" sz="3200" dirty="0"/>
            <a:t>Convert</a:t>
          </a:r>
        </a:p>
      </dgm:t>
    </dgm:pt>
    <dgm:pt modelId="{BD292F3E-6438-472B-9067-C7DB91A6962E}" type="parTrans" cxnId="{B4D1FC16-4C25-4D2A-B391-7DA4F1F55F58}">
      <dgm:prSet/>
      <dgm:spPr/>
      <dgm:t>
        <a:bodyPr/>
        <a:lstStyle/>
        <a:p>
          <a:endParaRPr lang="en-US"/>
        </a:p>
      </dgm:t>
    </dgm:pt>
    <dgm:pt modelId="{ABA44E21-13C3-43CC-A895-5CF54C02DAA9}" type="sibTrans" cxnId="{B4D1FC16-4C25-4D2A-B391-7DA4F1F55F58}">
      <dgm:prSet/>
      <dgm:spPr/>
      <dgm:t>
        <a:bodyPr/>
        <a:lstStyle/>
        <a:p>
          <a:endParaRPr lang="en-US"/>
        </a:p>
      </dgm:t>
    </dgm:pt>
    <dgm:pt modelId="{DB2277F0-B306-4705-BC41-23E456C488E6}" type="pres">
      <dgm:prSet presAssocID="{91E59F50-FA28-49DD-809F-25B7FAE06A9A}" presName="Name0" presStyleCnt="0">
        <dgm:presLayoutVars>
          <dgm:dir/>
          <dgm:animLvl val="lvl"/>
          <dgm:resizeHandles val="exact"/>
        </dgm:presLayoutVars>
      </dgm:prSet>
      <dgm:spPr/>
    </dgm:pt>
    <dgm:pt modelId="{4885021E-D881-497E-BFE1-CD1BE2A39FF7}" type="pres">
      <dgm:prSet presAssocID="{C2829391-4BB8-4D06-80F3-6273595073DC}" presName="Name8" presStyleCnt="0"/>
      <dgm:spPr/>
    </dgm:pt>
    <dgm:pt modelId="{3C27AECD-F248-4FA5-9B7E-F75F6F45C456}" type="pres">
      <dgm:prSet presAssocID="{C2829391-4BB8-4D06-80F3-6273595073DC}" presName="level" presStyleLbl="node1" presStyleIdx="0" presStyleCnt="4" custScaleX="89189" custLinFactNeighborX="-1351">
        <dgm:presLayoutVars>
          <dgm:chMax val="1"/>
          <dgm:bulletEnabled val="1"/>
        </dgm:presLayoutVars>
      </dgm:prSet>
      <dgm:spPr/>
    </dgm:pt>
    <dgm:pt modelId="{3C60B31D-D07E-4A5B-8A30-41B3745275E3}" type="pres">
      <dgm:prSet presAssocID="{C2829391-4BB8-4D06-80F3-6273595073DC}" presName="levelTx" presStyleLbl="revTx" presStyleIdx="0" presStyleCnt="0">
        <dgm:presLayoutVars>
          <dgm:chMax val="1"/>
          <dgm:bulletEnabled val="1"/>
        </dgm:presLayoutVars>
      </dgm:prSet>
      <dgm:spPr/>
    </dgm:pt>
    <dgm:pt modelId="{9C2B7E3B-2C55-4DB5-9178-73FCCB7694C5}" type="pres">
      <dgm:prSet presAssocID="{44C1739D-3AAA-4514-AA07-3C65C2E5D6B4}" presName="Name8" presStyleCnt="0"/>
      <dgm:spPr/>
    </dgm:pt>
    <dgm:pt modelId="{4C290286-AD53-46E7-9679-5A603D9E61E7}" type="pres">
      <dgm:prSet presAssocID="{44C1739D-3AAA-4514-AA07-3C65C2E5D6B4}" presName="level" presStyleLbl="node1" presStyleIdx="1" presStyleCnt="4" custScaleX="93694">
        <dgm:presLayoutVars>
          <dgm:chMax val="1"/>
          <dgm:bulletEnabled val="1"/>
        </dgm:presLayoutVars>
      </dgm:prSet>
      <dgm:spPr/>
    </dgm:pt>
    <dgm:pt modelId="{23155703-1611-4A27-A02F-6247239B3CE2}" type="pres">
      <dgm:prSet presAssocID="{44C1739D-3AAA-4514-AA07-3C65C2E5D6B4}" presName="levelTx" presStyleLbl="revTx" presStyleIdx="0" presStyleCnt="0">
        <dgm:presLayoutVars>
          <dgm:chMax val="1"/>
          <dgm:bulletEnabled val="1"/>
        </dgm:presLayoutVars>
      </dgm:prSet>
      <dgm:spPr/>
    </dgm:pt>
    <dgm:pt modelId="{470E6885-CA0B-4B5C-9342-FDA2D0C3FEF3}" type="pres">
      <dgm:prSet presAssocID="{1B8C69CC-F204-4B48-ABC8-3D8DB1118457}" presName="Name8" presStyleCnt="0"/>
      <dgm:spPr/>
    </dgm:pt>
    <dgm:pt modelId="{C8B33C85-A9A3-49B9-9641-368DB0699501}" type="pres">
      <dgm:prSet presAssocID="{1B8C69CC-F204-4B48-ABC8-3D8DB1118457}" presName="level" presStyleLbl="node1" presStyleIdx="2" presStyleCnt="4" custScaleX="113513">
        <dgm:presLayoutVars>
          <dgm:chMax val="1"/>
          <dgm:bulletEnabled val="1"/>
        </dgm:presLayoutVars>
      </dgm:prSet>
      <dgm:spPr/>
    </dgm:pt>
    <dgm:pt modelId="{FA304511-0F29-42EC-8BA8-18F0C46FF4D8}" type="pres">
      <dgm:prSet presAssocID="{1B8C69CC-F204-4B48-ABC8-3D8DB1118457}" presName="levelTx" presStyleLbl="revTx" presStyleIdx="0" presStyleCnt="0">
        <dgm:presLayoutVars>
          <dgm:chMax val="1"/>
          <dgm:bulletEnabled val="1"/>
        </dgm:presLayoutVars>
      </dgm:prSet>
      <dgm:spPr/>
    </dgm:pt>
    <dgm:pt modelId="{A8E7DB8B-2575-4265-ADA5-08E668DAA979}" type="pres">
      <dgm:prSet presAssocID="{D75592DD-3917-497D-9703-FF51FB0982A3}" presName="Name8" presStyleCnt="0"/>
      <dgm:spPr/>
    </dgm:pt>
    <dgm:pt modelId="{E7BAF8F0-8361-4006-930B-954ED1DF602D}" type="pres">
      <dgm:prSet presAssocID="{D75592DD-3917-497D-9703-FF51FB0982A3}" presName="level" presStyleLbl="node1" presStyleIdx="3" presStyleCnt="4" custScaleX="162162" custLinFactNeighborY="4069">
        <dgm:presLayoutVars>
          <dgm:chMax val="1"/>
          <dgm:bulletEnabled val="1"/>
        </dgm:presLayoutVars>
      </dgm:prSet>
      <dgm:spPr/>
    </dgm:pt>
    <dgm:pt modelId="{E8291609-016F-49BD-82CA-1AFF95E00965}" type="pres">
      <dgm:prSet presAssocID="{D75592DD-3917-497D-9703-FF51FB0982A3}" presName="levelTx" presStyleLbl="revTx" presStyleIdx="0" presStyleCnt="0">
        <dgm:presLayoutVars>
          <dgm:chMax val="1"/>
          <dgm:bulletEnabled val="1"/>
        </dgm:presLayoutVars>
      </dgm:prSet>
      <dgm:spPr/>
    </dgm:pt>
  </dgm:ptLst>
  <dgm:cxnLst>
    <dgm:cxn modelId="{B4D1FC16-4C25-4D2A-B391-7DA4F1F55F58}" srcId="{91E59F50-FA28-49DD-809F-25B7FAE06A9A}" destId="{D75592DD-3917-497D-9703-FF51FB0982A3}" srcOrd="3" destOrd="0" parTransId="{BD292F3E-6438-472B-9067-C7DB91A6962E}" sibTransId="{ABA44E21-13C3-43CC-A895-5CF54C02DAA9}"/>
    <dgm:cxn modelId="{63AC1721-4C49-4199-96A5-EA9F64902900}" type="presOf" srcId="{C2829391-4BB8-4D06-80F3-6273595073DC}" destId="{3C60B31D-D07E-4A5B-8A30-41B3745275E3}" srcOrd="1" destOrd="0" presId="urn:microsoft.com/office/officeart/2005/8/layout/pyramid3"/>
    <dgm:cxn modelId="{9A208A25-5F5C-444F-A66E-DC358F7D24A1}" type="presOf" srcId="{1B8C69CC-F204-4B48-ABC8-3D8DB1118457}" destId="{C8B33C85-A9A3-49B9-9641-368DB0699501}" srcOrd="0" destOrd="0" presId="urn:microsoft.com/office/officeart/2005/8/layout/pyramid3"/>
    <dgm:cxn modelId="{7F18C926-FBA8-4B52-A12B-9BA873E41420}" type="presOf" srcId="{D75592DD-3917-497D-9703-FF51FB0982A3}" destId="{E7BAF8F0-8361-4006-930B-954ED1DF602D}" srcOrd="0" destOrd="0" presId="urn:microsoft.com/office/officeart/2005/8/layout/pyramid3"/>
    <dgm:cxn modelId="{616ED928-65A3-4037-8B6C-A6A593B3CB4F}" type="presOf" srcId="{D75592DD-3917-497D-9703-FF51FB0982A3}" destId="{E8291609-016F-49BD-82CA-1AFF95E00965}" srcOrd="1" destOrd="0" presId="urn:microsoft.com/office/officeart/2005/8/layout/pyramid3"/>
    <dgm:cxn modelId="{D0DA5131-7005-49EB-A11A-354AD23DE7E9}" type="presOf" srcId="{44C1739D-3AAA-4514-AA07-3C65C2E5D6B4}" destId="{23155703-1611-4A27-A02F-6247239B3CE2}" srcOrd="1" destOrd="0" presId="urn:microsoft.com/office/officeart/2005/8/layout/pyramid3"/>
    <dgm:cxn modelId="{CAE6D138-C22F-42E5-AB0E-DEA6BA0E4821}" type="presOf" srcId="{1B8C69CC-F204-4B48-ABC8-3D8DB1118457}" destId="{FA304511-0F29-42EC-8BA8-18F0C46FF4D8}" srcOrd="1" destOrd="0" presId="urn:microsoft.com/office/officeart/2005/8/layout/pyramid3"/>
    <dgm:cxn modelId="{6D953058-BA7F-48E4-BBCF-62A095739288}" type="presOf" srcId="{44C1739D-3AAA-4514-AA07-3C65C2E5D6B4}" destId="{4C290286-AD53-46E7-9679-5A603D9E61E7}" srcOrd="0" destOrd="0" presId="urn:microsoft.com/office/officeart/2005/8/layout/pyramid3"/>
    <dgm:cxn modelId="{D580BA6C-E385-4FB7-BC63-83E03ED7E0C9}" type="presOf" srcId="{C2829391-4BB8-4D06-80F3-6273595073DC}" destId="{3C27AECD-F248-4FA5-9B7E-F75F6F45C456}" srcOrd="0" destOrd="0" presId="urn:microsoft.com/office/officeart/2005/8/layout/pyramid3"/>
    <dgm:cxn modelId="{2969088B-A286-4F98-BF80-CB89A1D066E0}" srcId="{91E59F50-FA28-49DD-809F-25B7FAE06A9A}" destId="{1B8C69CC-F204-4B48-ABC8-3D8DB1118457}" srcOrd="2" destOrd="0" parTransId="{8681C71C-2E3C-42A5-9A6C-6DAD1B1F5E85}" sibTransId="{1306F558-7F99-44E1-B93C-9CE8F4C2D8DA}"/>
    <dgm:cxn modelId="{9F996C97-032A-417D-ADB5-DDC5D7A25A82}" srcId="{91E59F50-FA28-49DD-809F-25B7FAE06A9A}" destId="{C2829391-4BB8-4D06-80F3-6273595073DC}" srcOrd="0" destOrd="0" parTransId="{85E40B92-022B-4C75-B8D2-F05E961CD83D}" sibTransId="{7D17C35E-C149-4B82-8134-2BDF3A2C2F9E}"/>
    <dgm:cxn modelId="{79D106E8-9A9A-4041-AF9E-841DE9E861E6}" type="presOf" srcId="{91E59F50-FA28-49DD-809F-25B7FAE06A9A}" destId="{DB2277F0-B306-4705-BC41-23E456C488E6}" srcOrd="0" destOrd="0" presId="urn:microsoft.com/office/officeart/2005/8/layout/pyramid3"/>
    <dgm:cxn modelId="{7EC8E3ED-09AA-47DE-8068-5264C2C9DA26}" srcId="{91E59F50-FA28-49DD-809F-25B7FAE06A9A}" destId="{44C1739D-3AAA-4514-AA07-3C65C2E5D6B4}" srcOrd="1" destOrd="0" parTransId="{DD3D9A0B-DE49-461A-853C-4AF78836DA49}" sibTransId="{CC9B0341-7690-41D4-BD39-D4EA904D8BD9}"/>
    <dgm:cxn modelId="{EE6C41A5-BEEF-4A82-B646-80AC5489C665}" type="presParOf" srcId="{DB2277F0-B306-4705-BC41-23E456C488E6}" destId="{4885021E-D881-497E-BFE1-CD1BE2A39FF7}" srcOrd="0" destOrd="0" presId="urn:microsoft.com/office/officeart/2005/8/layout/pyramid3"/>
    <dgm:cxn modelId="{3E019D4B-7CB9-4598-A480-00ADD77896A7}" type="presParOf" srcId="{4885021E-D881-497E-BFE1-CD1BE2A39FF7}" destId="{3C27AECD-F248-4FA5-9B7E-F75F6F45C456}" srcOrd="0" destOrd="0" presId="urn:microsoft.com/office/officeart/2005/8/layout/pyramid3"/>
    <dgm:cxn modelId="{EA5FA8F2-3623-4C2B-8265-DE416050034D}" type="presParOf" srcId="{4885021E-D881-497E-BFE1-CD1BE2A39FF7}" destId="{3C60B31D-D07E-4A5B-8A30-41B3745275E3}" srcOrd="1" destOrd="0" presId="urn:microsoft.com/office/officeart/2005/8/layout/pyramid3"/>
    <dgm:cxn modelId="{EFE89189-A5ED-45C7-AFD9-D3326542E657}" type="presParOf" srcId="{DB2277F0-B306-4705-BC41-23E456C488E6}" destId="{9C2B7E3B-2C55-4DB5-9178-73FCCB7694C5}" srcOrd="1" destOrd="0" presId="urn:microsoft.com/office/officeart/2005/8/layout/pyramid3"/>
    <dgm:cxn modelId="{E6DF0BA1-7D0B-47DB-AC58-6A18D4640D9B}" type="presParOf" srcId="{9C2B7E3B-2C55-4DB5-9178-73FCCB7694C5}" destId="{4C290286-AD53-46E7-9679-5A603D9E61E7}" srcOrd="0" destOrd="0" presId="urn:microsoft.com/office/officeart/2005/8/layout/pyramid3"/>
    <dgm:cxn modelId="{B0BD1183-968B-4F61-B1FF-A9E3E8E9822B}" type="presParOf" srcId="{9C2B7E3B-2C55-4DB5-9178-73FCCB7694C5}" destId="{23155703-1611-4A27-A02F-6247239B3CE2}" srcOrd="1" destOrd="0" presId="urn:microsoft.com/office/officeart/2005/8/layout/pyramid3"/>
    <dgm:cxn modelId="{45B6EBFA-4E90-4860-87D9-5210870A1BFF}" type="presParOf" srcId="{DB2277F0-B306-4705-BC41-23E456C488E6}" destId="{470E6885-CA0B-4B5C-9342-FDA2D0C3FEF3}" srcOrd="2" destOrd="0" presId="urn:microsoft.com/office/officeart/2005/8/layout/pyramid3"/>
    <dgm:cxn modelId="{B03895CD-14EA-4CC9-88EA-35E755F3C4AC}" type="presParOf" srcId="{470E6885-CA0B-4B5C-9342-FDA2D0C3FEF3}" destId="{C8B33C85-A9A3-49B9-9641-368DB0699501}" srcOrd="0" destOrd="0" presId="urn:microsoft.com/office/officeart/2005/8/layout/pyramid3"/>
    <dgm:cxn modelId="{C1F27B81-1297-4BA9-8F71-C7FEA97C7CD8}" type="presParOf" srcId="{470E6885-CA0B-4B5C-9342-FDA2D0C3FEF3}" destId="{FA304511-0F29-42EC-8BA8-18F0C46FF4D8}" srcOrd="1" destOrd="0" presId="urn:microsoft.com/office/officeart/2005/8/layout/pyramid3"/>
    <dgm:cxn modelId="{B56688C1-309B-45CA-AE6C-2E5535D9B20F}" type="presParOf" srcId="{DB2277F0-B306-4705-BC41-23E456C488E6}" destId="{A8E7DB8B-2575-4265-ADA5-08E668DAA979}" srcOrd="3" destOrd="0" presId="urn:microsoft.com/office/officeart/2005/8/layout/pyramid3"/>
    <dgm:cxn modelId="{F460066C-A11D-4D2C-A2F1-96D8155B1F17}" type="presParOf" srcId="{A8E7DB8B-2575-4265-ADA5-08E668DAA979}" destId="{E7BAF8F0-8361-4006-930B-954ED1DF602D}" srcOrd="0" destOrd="0" presId="urn:microsoft.com/office/officeart/2005/8/layout/pyramid3"/>
    <dgm:cxn modelId="{CD57233E-D352-40E0-8BA6-46D06DE328DF}" type="presParOf" srcId="{A8E7DB8B-2575-4265-ADA5-08E668DAA979}" destId="{E8291609-016F-49BD-82CA-1AFF95E0096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7AECD-F248-4FA5-9B7E-F75F6F45C456}">
      <dsp:nvSpPr>
        <dsp:cNvPr id="0" name=""/>
        <dsp:cNvSpPr/>
      </dsp:nvSpPr>
      <dsp:spPr>
        <a:xfrm rot="10800000">
          <a:off x="228625" y="0"/>
          <a:ext cx="5029189" cy="1131490"/>
        </a:xfrm>
        <a:prstGeom prst="trapezoid">
          <a:avLst>
            <a:gd name="adj" fmla="val 62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Explore</a:t>
          </a:r>
        </a:p>
      </dsp:txBody>
      <dsp:txXfrm rot="-10800000">
        <a:off x="1108733" y="0"/>
        <a:ext cx="3268973" cy="1131490"/>
      </dsp:txXfrm>
    </dsp:sp>
    <dsp:sp modelId="{4C290286-AD53-46E7-9679-5A603D9E61E7}">
      <dsp:nvSpPr>
        <dsp:cNvPr id="0" name=""/>
        <dsp:cNvSpPr/>
      </dsp:nvSpPr>
      <dsp:spPr>
        <a:xfrm rot="10800000">
          <a:off x="838193" y="1131490"/>
          <a:ext cx="3962412" cy="1131490"/>
        </a:xfrm>
        <a:prstGeom prst="trapezoid">
          <a:avLst>
            <a:gd name="adj" fmla="val 62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Discovery</a:t>
          </a:r>
        </a:p>
      </dsp:txBody>
      <dsp:txXfrm rot="-10800000">
        <a:off x="1531615" y="1131490"/>
        <a:ext cx="2575568" cy="1131490"/>
      </dsp:txXfrm>
    </dsp:sp>
    <dsp:sp modelId="{C8B33C85-A9A3-49B9-9641-368DB0699501}">
      <dsp:nvSpPr>
        <dsp:cNvPr id="0" name=""/>
        <dsp:cNvSpPr/>
      </dsp:nvSpPr>
      <dsp:spPr>
        <a:xfrm rot="10800000">
          <a:off x="1219207" y="2262981"/>
          <a:ext cx="3200385" cy="1131490"/>
        </a:xfrm>
        <a:prstGeom prst="trapezoid">
          <a:avLst>
            <a:gd name="adj" fmla="val 62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Consider</a:t>
          </a:r>
        </a:p>
      </dsp:txBody>
      <dsp:txXfrm rot="-10800000">
        <a:off x="1779274" y="2262981"/>
        <a:ext cx="2080250" cy="1131490"/>
      </dsp:txXfrm>
    </dsp:sp>
    <dsp:sp modelId="{E7BAF8F0-8361-4006-930B-954ED1DF602D}">
      <dsp:nvSpPr>
        <dsp:cNvPr id="0" name=""/>
        <dsp:cNvSpPr/>
      </dsp:nvSpPr>
      <dsp:spPr>
        <a:xfrm rot="10800000">
          <a:off x="1676401" y="3394472"/>
          <a:ext cx="2285997" cy="1131490"/>
        </a:xfrm>
        <a:prstGeom prst="trapezoid">
          <a:avLst>
            <a:gd name="adj" fmla="val 62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ts val="0"/>
            </a:spcAft>
            <a:buNone/>
          </a:pPr>
          <a:r>
            <a:rPr lang="en-US" sz="3200" kern="1200" dirty="0"/>
            <a:t>Convert</a:t>
          </a:r>
        </a:p>
      </dsp:txBody>
      <dsp:txXfrm rot="-10800000">
        <a:off x="1676401" y="3394472"/>
        <a:ext cx="2285997"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4DF71-26EA-44E3-9DDA-6334F0F336E8}" type="datetimeFigureOut">
              <a:rPr lang="en-US" smtClean="0"/>
              <a:t>3/15/21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B8F92-B40D-47D6-B663-920831C25B01}" type="slidenum">
              <a:rPr lang="en-US" smtClean="0"/>
              <a:t>‹#›</a:t>
            </a:fld>
            <a:endParaRPr lang="en-US"/>
          </a:p>
        </p:txBody>
      </p:sp>
    </p:spTree>
    <p:extLst>
      <p:ext uri="{BB962C8B-B14F-4D97-AF65-F5344CB8AC3E}">
        <p14:creationId xmlns:p14="http://schemas.microsoft.com/office/powerpoint/2010/main" val="23427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AEC4F9-F1E2-E647-B594-1012388D0FCE}" type="datetime1">
              <a:rPr lang="en-IN" smtClean="0"/>
              <a:t>15/03/21</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6936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F033F-58FC-C442-B99E-63336CDC6CB9}" type="datetime1">
              <a:rPr lang="en-IN" smtClean="0"/>
              <a:t>15/03/21</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170319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052BC-25AA-8040-BF8D-E123D75096F6}" type="datetime1">
              <a:rPr lang="en-IN" smtClean="0"/>
              <a:t>15/03/21</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45773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29792-39E6-D448-8A74-8EE589EBDAB4}" type="datetime1">
              <a:rPr lang="en-IN" smtClean="0"/>
              <a:t>15/03/21</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333851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B3110-F751-EC43-89EA-BFB2CAFB63CB}" type="datetime1">
              <a:rPr lang="en-IN" smtClean="0"/>
              <a:t>15/03/21</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188544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AB6C9E-00B2-4649-94BF-150FAB72F0CE}" type="datetime1">
              <a:rPr lang="en-IN" smtClean="0"/>
              <a:t>15/03/21</a:t>
            </a:fld>
            <a:endParaRPr lang="en-US"/>
          </a:p>
        </p:txBody>
      </p:sp>
      <p:sp>
        <p:nvSpPr>
          <p:cNvPr id="6" name="Footer Placeholder 5"/>
          <p:cNvSpPr>
            <a:spLocks noGrp="1"/>
          </p:cNvSpPr>
          <p:nvPr>
            <p:ph type="ftr" sz="quarter" idx="11"/>
          </p:nvPr>
        </p:nvSpPr>
        <p:spPr/>
        <p:txBody>
          <a:bodyPr/>
          <a:lstStyle/>
          <a:p>
            <a:r>
              <a:rPr lang="en-US"/>
              <a:t>Dr Sumangla Rathore</a:t>
            </a:r>
          </a:p>
        </p:txBody>
      </p:sp>
      <p:sp>
        <p:nvSpPr>
          <p:cNvPr id="7" name="Slide Number Placeholder 6"/>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140018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1EF041-955A-A14C-95DF-35DC263AC4B2}" type="datetime1">
              <a:rPr lang="en-IN" smtClean="0"/>
              <a:t>15/03/21</a:t>
            </a:fld>
            <a:endParaRPr lang="en-US"/>
          </a:p>
        </p:txBody>
      </p:sp>
      <p:sp>
        <p:nvSpPr>
          <p:cNvPr id="8" name="Footer Placeholder 7"/>
          <p:cNvSpPr>
            <a:spLocks noGrp="1"/>
          </p:cNvSpPr>
          <p:nvPr>
            <p:ph type="ftr" sz="quarter" idx="11"/>
          </p:nvPr>
        </p:nvSpPr>
        <p:spPr/>
        <p:txBody>
          <a:bodyPr/>
          <a:lstStyle/>
          <a:p>
            <a:r>
              <a:rPr lang="en-US"/>
              <a:t>Dr Sumangla Rathore</a:t>
            </a:r>
          </a:p>
        </p:txBody>
      </p:sp>
      <p:sp>
        <p:nvSpPr>
          <p:cNvPr id="9" name="Slide Number Placeholder 8"/>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334321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49B3CE-5629-544C-A7BC-EAE0ADF04866}" type="datetime1">
              <a:rPr lang="en-IN" smtClean="0"/>
              <a:t>15/03/21</a:t>
            </a:fld>
            <a:endParaRPr lang="en-US"/>
          </a:p>
        </p:txBody>
      </p:sp>
      <p:sp>
        <p:nvSpPr>
          <p:cNvPr id="4" name="Footer Placeholder 3"/>
          <p:cNvSpPr>
            <a:spLocks noGrp="1"/>
          </p:cNvSpPr>
          <p:nvPr>
            <p:ph type="ftr" sz="quarter" idx="11"/>
          </p:nvPr>
        </p:nvSpPr>
        <p:spPr/>
        <p:txBody>
          <a:bodyPr/>
          <a:lstStyle/>
          <a:p>
            <a:r>
              <a:rPr lang="en-US"/>
              <a:t>Dr Sumangla Rathore</a:t>
            </a:r>
          </a:p>
        </p:txBody>
      </p:sp>
      <p:sp>
        <p:nvSpPr>
          <p:cNvPr id="5" name="Slide Number Placeholder 4"/>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257965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9BD4D-DB11-564E-A5F2-64A1A14578AC}" type="datetime1">
              <a:rPr lang="en-IN" smtClean="0"/>
              <a:t>15/03/21</a:t>
            </a:fld>
            <a:endParaRPr lang="en-US"/>
          </a:p>
        </p:txBody>
      </p:sp>
      <p:sp>
        <p:nvSpPr>
          <p:cNvPr id="3" name="Footer Placeholder 2"/>
          <p:cNvSpPr>
            <a:spLocks noGrp="1"/>
          </p:cNvSpPr>
          <p:nvPr>
            <p:ph type="ftr" sz="quarter" idx="11"/>
          </p:nvPr>
        </p:nvSpPr>
        <p:spPr/>
        <p:txBody>
          <a:bodyPr/>
          <a:lstStyle/>
          <a:p>
            <a:r>
              <a:rPr lang="en-US"/>
              <a:t>Dr Sumangla Rathore</a:t>
            </a:r>
          </a:p>
        </p:txBody>
      </p:sp>
      <p:sp>
        <p:nvSpPr>
          <p:cNvPr id="4" name="Slide Number Placeholder 3"/>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6755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774F3-1B6C-D747-8718-3B7FD40F917B}" type="datetime1">
              <a:rPr lang="en-IN" smtClean="0"/>
              <a:t>15/03/21</a:t>
            </a:fld>
            <a:endParaRPr lang="en-US"/>
          </a:p>
        </p:txBody>
      </p:sp>
      <p:sp>
        <p:nvSpPr>
          <p:cNvPr id="6" name="Footer Placeholder 5"/>
          <p:cNvSpPr>
            <a:spLocks noGrp="1"/>
          </p:cNvSpPr>
          <p:nvPr>
            <p:ph type="ftr" sz="quarter" idx="11"/>
          </p:nvPr>
        </p:nvSpPr>
        <p:spPr/>
        <p:txBody>
          <a:bodyPr/>
          <a:lstStyle/>
          <a:p>
            <a:r>
              <a:rPr lang="en-US"/>
              <a:t>Dr Sumangla Rathore</a:t>
            </a:r>
          </a:p>
        </p:txBody>
      </p:sp>
      <p:sp>
        <p:nvSpPr>
          <p:cNvPr id="7" name="Slide Number Placeholder 6"/>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299358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2CCFF-958A-B046-BB98-17D53C0D3FF0}" type="datetime1">
              <a:rPr lang="en-IN" smtClean="0"/>
              <a:t>15/03/21</a:t>
            </a:fld>
            <a:endParaRPr lang="en-US"/>
          </a:p>
        </p:txBody>
      </p:sp>
      <p:sp>
        <p:nvSpPr>
          <p:cNvPr id="6" name="Footer Placeholder 5"/>
          <p:cNvSpPr>
            <a:spLocks noGrp="1"/>
          </p:cNvSpPr>
          <p:nvPr>
            <p:ph type="ftr" sz="quarter" idx="11"/>
          </p:nvPr>
        </p:nvSpPr>
        <p:spPr/>
        <p:txBody>
          <a:bodyPr/>
          <a:lstStyle/>
          <a:p>
            <a:r>
              <a:rPr lang="en-US"/>
              <a:t>Dr Sumangla Rathore</a:t>
            </a:r>
          </a:p>
        </p:txBody>
      </p:sp>
      <p:sp>
        <p:nvSpPr>
          <p:cNvPr id="7" name="Slide Number Placeholder 6"/>
          <p:cNvSpPr>
            <a:spLocks noGrp="1"/>
          </p:cNvSpPr>
          <p:nvPr>
            <p:ph type="sldNum" sz="quarter" idx="12"/>
          </p:nvPr>
        </p:nvSpPr>
        <p:spPr/>
        <p:txBody>
          <a:bodyPr/>
          <a:lstStyle/>
          <a:p>
            <a:fld id="{C042F1E9-4051-49C7-9B7E-663D76FDE6DC}" type="slidenum">
              <a:rPr lang="en-US" smtClean="0"/>
              <a:t>‹#›</a:t>
            </a:fld>
            <a:endParaRPr lang="en-US"/>
          </a:p>
        </p:txBody>
      </p:sp>
    </p:spTree>
    <p:extLst>
      <p:ext uri="{BB962C8B-B14F-4D97-AF65-F5344CB8AC3E}">
        <p14:creationId xmlns:p14="http://schemas.microsoft.com/office/powerpoint/2010/main" val="202946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9868F-36F1-B645-8CAF-2E1CB956FE2A}" type="datetime1">
              <a:rPr lang="en-IN" smtClean="0"/>
              <a:t>15/03/21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Sumangla Rathore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2F1E9-4051-49C7-9B7E-663D76FDE6DC}" type="slidenum">
              <a:rPr lang="en-US" smtClean="0"/>
              <a:t>‹#›</a:t>
            </a:fld>
            <a:endParaRPr lang="en-US"/>
          </a:p>
        </p:txBody>
      </p:sp>
    </p:spTree>
    <p:extLst>
      <p:ext uri="{BB962C8B-B14F-4D97-AF65-F5344CB8AC3E}">
        <p14:creationId xmlns:p14="http://schemas.microsoft.com/office/powerpoint/2010/main" val="2295294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blog.bannersnack.com/banner-ads-examples-from-tech-indust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lighthouseinsights.in/5-interesting-user-generated-content-campaign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tudiobinder.com/blog/downloads/storyboard-templat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wordstream.com/blog/ws/2014/08/18/mobile-ad-strategies" TargetMode="External"/><Relationship Id="rId2" Type="http://schemas.openxmlformats.org/officeDocument/2006/relationships/hyperlink" Target="http://www.support.google.com/" TargetMode="External"/><Relationship Id="rId1" Type="http://schemas.openxmlformats.org/officeDocument/2006/relationships/slideLayout" Target="../slideLayouts/slideLayout2.xml"/><Relationship Id="rId5" Type="http://schemas.openxmlformats.org/officeDocument/2006/relationships/hyperlink" Target="https://blog.visme.co/types-of-mobile-advertising/" TargetMode="External"/><Relationship Id="rId4" Type="http://schemas.openxmlformats.org/officeDocument/2006/relationships/hyperlink" Target="https://ads.google.com/home/resources/lear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Networks of Digital Marketing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607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2D2F-21A7-1844-A3A6-01E97904E2E1}"/>
              </a:ext>
            </a:extLst>
          </p:cNvPr>
          <p:cNvSpPr>
            <a:spLocks noGrp="1"/>
          </p:cNvSpPr>
          <p:nvPr>
            <p:ph type="title"/>
          </p:nvPr>
        </p:nvSpPr>
        <p:spPr/>
        <p:txBody>
          <a:bodyPr/>
          <a:lstStyle/>
          <a:p>
            <a:r>
              <a:rPr lang="en-US" dirty="0"/>
              <a:t>Types of campaigns</a:t>
            </a:r>
          </a:p>
        </p:txBody>
      </p:sp>
      <p:pic>
        <p:nvPicPr>
          <p:cNvPr id="6" name="Content Placeholder 5">
            <a:extLst>
              <a:ext uri="{FF2B5EF4-FFF2-40B4-BE49-F238E27FC236}">
                <a16:creationId xmlns:a16="http://schemas.microsoft.com/office/drawing/2014/main" id="{5158808E-1C78-5847-9393-754E6A74738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537" t="42091" r="20537" b="14135"/>
          <a:stretch/>
        </p:blipFill>
        <p:spPr>
          <a:xfrm>
            <a:off x="239730" y="1600200"/>
            <a:ext cx="8664539" cy="4648200"/>
          </a:xfrm>
        </p:spPr>
      </p:pic>
    </p:spTree>
    <p:extLst>
      <p:ext uri="{BB962C8B-B14F-4D97-AF65-F5344CB8AC3E}">
        <p14:creationId xmlns:p14="http://schemas.microsoft.com/office/powerpoint/2010/main" val="108167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EAA2-798A-CE42-866E-8A5EA10A3A69}"/>
              </a:ext>
            </a:extLst>
          </p:cNvPr>
          <p:cNvSpPr>
            <a:spLocks noGrp="1"/>
          </p:cNvSpPr>
          <p:nvPr>
            <p:ph type="title"/>
          </p:nvPr>
        </p:nvSpPr>
        <p:spPr/>
        <p:txBody>
          <a:bodyPr/>
          <a:lstStyle/>
          <a:p>
            <a:r>
              <a:rPr lang="en-US" dirty="0"/>
              <a:t>Display Campaign</a:t>
            </a:r>
          </a:p>
        </p:txBody>
      </p:sp>
      <p:sp>
        <p:nvSpPr>
          <p:cNvPr id="3" name="Content Placeholder 2">
            <a:extLst>
              <a:ext uri="{FF2B5EF4-FFF2-40B4-BE49-F238E27FC236}">
                <a16:creationId xmlns:a16="http://schemas.microsoft.com/office/drawing/2014/main" id="{ADBBC3AC-6C96-894F-8CF4-18DC8A66E7E2}"/>
              </a:ext>
            </a:extLst>
          </p:cNvPr>
          <p:cNvSpPr>
            <a:spLocks noGrp="1"/>
          </p:cNvSpPr>
          <p:nvPr>
            <p:ph idx="1"/>
          </p:nvPr>
        </p:nvSpPr>
        <p:spPr/>
        <p:txBody>
          <a:bodyPr/>
          <a:lstStyle/>
          <a:p>
            <a:r>
              <a:rPr lang="en-IN" dirty="0"/>
              <a:t>Create visually appealing ads that serve across the Google Display Network, on </a:t>
            </a:r>
            <a:r>
              <a:rPr lang="en-IN" dirty="0" err="1"/>
              <a:t>Youtube</a:t>
            </a:r>
            <a:r>
              <a:rPr lang="en-IN" dirty="0"/>
              <a:t>, and on mobile or in app</a:t>
            </a:r>
          </a:p>
          <a:p>
            <a:r>
              <a:rPr lang="en-IN" dirty="0"/>
              <a:t>Sub-types:</a:t>
            </a:r>
          </a:p>
          <a:p>
            <a:r>
              <a:rPr lang="en-IN" dirty="0"/>
              <a:t>Smart Display campaign</a:t>
            </a:r>
          </a:p>
          <a:p>
            <a:r>
              <a:rPr lang="en-IN" dirty="0"/>
              <a:t>Standard Display campaign</a:t>
            </a:r>
          </a:p>
          <a:p>
            <a:r>
              <a:rPr lang="en-IN" dirty="0"/>
              <a:t>Gmail campaign</a:t>
            </a:r>
            <a:endParaRPr lang="en-US" dirty="0"/>
          </a:p>
        </p:txBody>
      </p:sp>
    </p:spTree>
    <p:extLst>
      <p:ext uri="{BB962C8B-B14F-4D97-AF65-F5344CB8AC3E}">
        <p14:creationId xmlns:p14="http://schemas.microsoft.com/office/powerpoint/2010/main" val="140220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Ads that can be run on the Google Display Network</a:t>
            </a:r>
          </a:p>
        </p:txBody>
      </p:sp>
      <p:sp>
        <p:nvSpPr>
          <p:cNvPr id="3" name="Content Placeholder 2"/>
          <p:cNvSpPr>
            <a:spLocks noGrp="1"/>
          </p:cNvSpPr>
          <p:nvPr>
            <p:ph idx="1"/>
          </p:nvPr>
        </p:nvSpPr>
        <p:spPr/>
        <p:txBody>
          <a:bodyPr>
            <a:normAutofit fontScale="92500"/>
          </a:bodyPr>
          <a:lstStyle/>
          <a:p>
            <a:r>
              <a:rPr lang="en-US" dirty="0"/>
              <a:t>Responsive Display Ads</a:t>
            </a:r>
          </a:p>
          <a:p>
            <a:pPr lvl="1"/>
            <a:r>
              <a:rPr lang="en-US" dirty="0"/>
              <a:t>Ad creation is partially automated.</a:t>
            </a:r>
          </a:p>
          <a:p>
            <a:r>
              <a:rPr lang="en-US" dirty="0"/>
              <a:t>Uploaded Image Ads</a:t>
            </a:r>
          </a:p>
          <a:p>
            <a:pPr lvl="1"/>
            <a:r>
              <a:rPr lang="en-US" dirty="0"/>
              <a:t>you can create and upload ads.  </a:t>
            </a:r>
          </a:p>
          <a:p>
            <a:r>
              <a:rPr lang="en-US" dirty="0"/>
              <a:t>Engagement ads</a:t>
            </a:r>
          </a:p>
          <a:p>
            <a:pPr lvl="1" algn="just"/>
            <a:r>
              <a:rPr lang="en-US" dirty="0"/>
              <a:t>engaging image and video ads on YouTube and across the Display Network. </a:t>
            </a:r>
          </a:p>
          <a:p>
            <a:r>
              <a:rPr lang="en-US" dirty="0"/>
              <a:t>Gmail ads</a:t>
            </a:r>
          </a:p>
          <a:p>
            <a:pPr lvl="1"/>
            <a:r>
              <a:rPr lang="en-US" dirty="0"/>
              <a:t>expandable ads on the top tabs of people's inboxes. </a:t>
            </a:r>
          </a:p>
          <a:p>
            <a:endParaRPr lang="en-US" dirty="0"/>
          </a:p>
          <a:p>
            <a:endParaRPr lang="en-US" dirty="0"/>
          </a:p>
        </p:txBody>
      </p:sp>
    </p:spTree>
    <p:extLst>
      <p:ext uri="{BB962C8B-B14F-4D97-AF65-F5344CB8AC3E}">
        <p14:creationId xmlns:p14="http://schemas.microsoft.com/office/powerpoint/2010/main" val="73372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Responsive Display Ads</a:t>
            </a:r>
          </a:p>
        </p:txBody>
      </p:sp>
      <p:sp>
        <p:nvSpPr>
          <p:cNvPr id="3" name="Content Placeholder 2"/>
          <p:cNvSpPr>
            <a:spLocks noGrp="1"/>
          </p:cNvSpPr>
          <p:nvPr>
            <p:ph idx="1"/>
          </p:nvPr>
        </p:nvSpPr>
        <p:spPr/>
        <p:txBody>
          <a:bodyPr>
            <a:normAutofit fontScale="85000" lnSpcReduction="10000"/>
          </a:bodyPr>
          <a:lstStyle/>
          <a:p>
            <a:pPr algn="just"/>
            <a:r>
              <a:rPr lang="en-US" dirty="0"/>
              <a:t>When creating a Responsive Display ad, you provide up to 5 headlines, descriptions, and logos, and up to 15 marketing images. </a:t>
            </a:r>
          </a:p>
          <a:p>
            <a:pPr algn="just"/>
            <a:r>
              <a:rPr lang="en-US" dirty="0"/>
              <a:t>Google uses machine learning algorithms to combine these assets in countless appearances across the web and apps, continuously optimizing for performance.</a:t>
            </a:r>
          </a:p>
          <a:p>
            <a:r>
              <a:rPr lang="en-US" dirty="0"/>
              <a:t>These ads automatically adjust their size, appearance, and format to fit just about any ad space.</a:t>
            </a:r>
          </a:p>
          <a:p>
            <a:r>
              <a:rPr lang="en-US" dirty="0"/>
              <a:t> Both new and advanced users benefit from responsive ads because they show as "native" ads, and blend into the font and feel of the publisher's site. </a:t>
            </a:r>
          </a:p>
        </p:txBody>
      </p:sp>
    </p:spTree>
    <p:extLst>
      <p:ext uri="{BB962C8B-B14F-4D97-AF65-F5344CB8AC3E}">
        <p14:creationId xmlns:p14="http://schemas.microsoft.com/office/powerpoint/2010/main" val="278943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Uploaded Image Ads</a:t>
            </a:r>
          </a:p>
        </p:txBody>
      </p:sp>
      <p:sp>
        <p:nvSpPr>
          <p:cNvPr id="3" name="Content Placeholder 2"/>
          <p:cNvSpPr>
            <a:spLocks noGrp="1"/>
          </p:cNvSpPr>
          <p:nvPr>
            <p:ph idx="1"/>
          </p:nvPr>
        </p:nvSpPr>
        <p:spPr/>
        <p:txBody>
          <a:bodyPr/>
          <a:lstStyle/>
          <a:p>
            <a:r>
              <a:rPr lang="en-US" dirty="0"/>
              <a:t>Full control over ad creation</a:t>
            </a:r>
          </a:p>
          <a:p>
            <a:pPr algn="just"/>
            <a:r>
              <a:rPr lang="en-US" dirty="0"/>
              <a:t>Provide pre-designed ads in various image formats for uploading as display ads on websites.</a:t>
            </a:r>
          </a:p>
        </p:txBody>
      </p:sp>
    </p:spTree>
    <p:extLst>
      <p:ext uri="{BB962C8B-B14F-4D97-AF65-F5344CB8AC3E}">
        <p14:creationId xmlns:p14="http://schemas.microsoft.com/office/powerpoint/2010/main" val="376280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Ads</a:t>
            </a:r>
          </a:p>
        </p:txBody>
      </p:sp>
      <p:sp>
        <p:nvSpPr>
          <p:cNvPr id="4" name="Content Placeholder 3"/>
          <p:cNvSpPr>
            <a:spLocks noGrp="1"/>
          </p:cNvSpPr>
          <p:nvPr>
            <p:ph idx="1"/>
          </p:nvPr>
        </p:nvSpPr>
        <p:spPr/>
        <p:txBody>
          <a:bodyPr>
            <a:normAutofit/>
          </a:bodyPr>
          <a:lstStyle/>
          <a:p>
            <a:pPr algn="just"/>
            <a:r>
              <a:rPr lang="en-US" sz="2000" dirty="0"/>
              <a:t>E.g. a lightbox. These ads begin as a standard, scalable ad unit. </a:t>
            </a:r>
          </a:p>
          <a:p>
            <a:pPr algn="just"/>
            <a:r>
              <a:rPr lang="en-US" sz="2000" dirty="0"/>
              <a:t>If a user engages by hovering over the ad for some set amount of time (often 2 seconds), the ad expands while the page behind it dims, increasing emphasis on the ad. Advertisers pay for the number of times the ad is expanded.</a:t>
            </a:r>
          </a:p>
        </p:txBody>
      </p:sp>
      <p:pic>
        <p:nvPicPr>
          <p:cNvPr id="5122" name="Picture 2" descr="Image result for lightbox ad exa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94137"/>
            <a:ext cx="5269090" cy="29638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k0blogacton3ngqa7ix.kinstacdn.com/wp-content/uploads/2015/08/light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666" y="4876799"/>
            <a:ext cx="3735334" cy="197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9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Gmail Ads</a:t>
            </a:r>
          </a:p>
        </p:txBody>
      </p:sp>
      <p:sp>
        <p:nvSpPr>
          <p:cNvPr id="4" name="Content Placeholder 3"/>
          <p:cNvSpPr>
            <a:spLocks noGrp="1"/>
          </p:cNvSpPr>
          <p:nvPr>
            <p:ph idx="1"/>
          </p:nvPr>
        </p:nvSpPr>
        <p:spPr/>
        <p:txBody>
          <a:bodyPr>
            <a:normAutofit fontScale="85000" lnSpcReduction="10000"/>
          </a:bodyPr>
          <a:lstStyle/>
          <a:p>
            <a:pPr algn="just"/>
            <a:r>
              <a:rPr lang="en-US" dirty="0"/>
              <a:t>Targeting Gmail users with promotional messages/ads, directly in their inbox.</a:t>
            </a:r>
          </a:p>
          <a:p>
            <a:pPr algn="just"/>
            <a:r>
              <a:rPr lang="en-US" dirty="0"/>
              <a:t>Google targets customers based on aggregated data from YouTube, Chrome, and their other services.</a:t>
            </a:r>
          </a:p>
          <a:p>
            <a:pPr algn="just"/>
            <a:r>
              <a:rPr lang="en-US" dirty="0"/>
              <a:t>At first, they might look like a disguised regular email. When clicked on, the ad will expand to its fullest without sending the user to another third party page. </a:t>
            </a:r>
          </a:p>
          <a:p>
            <a:pPr algn="just"/>
            <a:r>
              <a:rPr lang="en-US" dirty="0"/>
              <a:t>This expanded ad version can take a diversity of forms.</a:t>
            </a:r>
          </a:p>
          <a:p>
            <a:pPr algn="just"/>
            <a:r>
              <a:rPr lang="en-US" dirty="0"/>
              <a:t>Gmail measurement metrics provided in AdWords are </a:t>
            </a:r>
            <a:r>
              <a:rPr lang="en-US" b="1" dirty="0"/>
              <a:t>Gmail Forwards, Gmail Saves, and Gmail Clicks to Website</a:t>
            </a:r>
            <a:r>
              <a:rPr lang="en-US" dirty="0"/>
              <a:t>.</a:t>
            </a:r>
          </a:p>
          <a:p>
            <a:pPr algn="just"/>
            <a:endParaRPr lang="en-US" dirty="0"/>
          </a:p>
        </p:txBody>
      </p:sp>
    </p:spTree>
    <p:extLst>
      <p:ext uri="{BB962C8B-B14F-4D97-AF65-F5344CB8AC3E}">
        <p14:creationId xmlns:p14="http://schemas.microsoft.com/office/powerpoint/2010/main" val="424223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Gmail Ads</a:t>
            </a:r>
          </a:p>
        </p:txBody>
      </p:sp>
      <p:sp>
        <p:nvSpPr>
          <p:cNvPr id="3" name="Content Placeholder 2"/>
          <p:cNvSpPr>
            <a:spLocks noGrp="1"/>
          </p:cNvSpPr>
          <p:nvPr>
            <p:ph idx="1"/>
          </p:nvPr>
        </p:nvSpPr>
        <p:spPr>
          <a:xfrm>
            <a:off x="76200" y="1295400"/>
            <a:ext cx="5257800" cy="4525963"/>
          </a:xfrm>
        </p:spPr>
        <p:txBody>
          <a:bodyPr>
            <a:normAutofit/>
          </a:bodyPr>
          <a:lstStyle/>
          <a:p>
            <a:pPr marL="0" indent="0">
              <a:buNone/>
            </a:pPr>
            <a:r>
              <a:rPr lang="en-US" sz="2800" dirty="0"/>
              <a:t>Gmail Ads offers four different ad formats to choose from:</a:t>
            </a:r>
          </a:p>
          <a:p>
            <a:r>
              <a:rPr lang="en-US" sz="2800" dirty="0"/>
              <a:t>Gmail image template</a:t>
            </a:r>
          </a:p>
          <a:p>
            <a:r>
              <a:rPr lang="en-US" sz="2800" dirty="0"/>
              <a:t>Gmail single promotion template</a:t>
            </a:r>
          </a:p>
          <a:p>
            <a:r>
              <a:rPr lang="en-US" sz="2800" dirty="0"/>
              <a:t>Gmail multi-product template</a:t>
            </a:r>
          </a:p>
          <a:p>
            <a:r>
              <a:rPr lang="en-US" sz="2800" dirty="0"/>
              <a:t>Gmail catalog template</a:t>
            </a:r>
          </a:p>
          <a:p>
            <a:endParaRPr lang="en-US" sz="2800" dirty="0"/>
          </a:p>
        </p:txBody>
      </p:sp>
      <p:pic>
        <p:nvPicPr>
          <p:cNvPr id="4098" name="Picture 2" descr="gmail ad form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417789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8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Gmail Ads Example</a:t>
            </a:r>
          </a:p>
        </p:txBody>
      </p:sp>
      <p:pic>
        <p:nvPicPr>
          <p:cNvPr id="4" name="Picture 2" descr="Image result for gmail 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7123814" cy="502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mail Ad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63119"/>
            <a:ext cx="3886200" cy="345117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4876800" y="2362200"/>
            <a:ext cx="2133600" cy="1035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603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How Targeting works using Google Display Networks?</a:t>
            </a:r>
          </a:p>
        </p:txBody>
      </p:sp>
      <p:sp>
        <p:nvSpPr>
          <p:cNvPr id="3" name="Content Placeholder 2"/>
          <p:cNvSpPr>
            <a:spLocks noGrp="1"/>
          </p:cNvSpPr>
          <p:nvPr>
            <p:ph idx="1"/>
          </p:nvPr>
        </p:nvSpPr>
        <p:spPr/>
        <p:txBody>
          <a:bodyPr/>
          <a:lstStyle/>
          <a:p>
            <a:pPr algn="just"/>
            <a:r>
              <a:rPr lang="en-US" b="1" dirty="0"/>
              <a:t>Targeting:</a:t>
            </a:r>
            <a:r>
              <a:rPr lang="en-US" dirty="0"/>
              <a:t> Get ads seen by the people most important to the business.</a:t>
            </a:r>
          </a:p>
          <a:p>
            <a:pPr algn="just"/>
            <a:r>
              <a:rPr lang="en-US" b="1" dirty="0"/>
              <a:t>Targeting options:</a:t>
            </a:r>
          </a:p>
          <a:p>
            <a:pPr marL="971550" lvl="1" indent="-514350" algn="just">
              <a:buFont typeface="+mj-lt"/>
              <a:buAutoNum type="arabicPeriod"/>
            </a:pPr>
            <a:r>
              <a:rPr lang="en-US" dirty="0"/>
              <a:t>Audience specific</a:t>
            </a:r>
          </a:p>
          <a:p>
            <a:pPr marL="971550" lvl="1" indent="-514350" algn="just">
              <a:buFont typeface="+mj-lt"/>
              <a:buAutoNum type="arabicPeriod"/>
            </a:pPr>
            <a:r>
              <a:rPr lang="en-US" dirty="0"/>
              <a:t>Contextual targeting</a:t>
            </a:r>
          </a:p>
        </p:txBody>
      </p:sp>
    </p:spTree>
    <p:extLst>
      <p:ext uri="{BB962C8B-B14F-4D97-AF65-F5344CB8AC3E}">
        <p14:creationId xmlns:p14="http://schemas.microsoft.com/office/powerpoint/2010/main" val="254763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lstStyle/>
          <a:p>
            <a:pPr marL="0" indent="0" algn="just">
              <a:buNone/>
            </a:pPr>
            <a:r>
              <a:rPr lang="en-US" dirty="0"/>
              <a:t>Advertising network is a network representing many Web sites in selling advertising, allowing advertising buyers to reach broad audiences relatively easily.</a:t>
            </a:r>
          </a:p>
        </p:txBody>
      </p:sp>
    </p:spTree>
    <p:extLst>
      <p:ext uri="{BB962C8B-B14F-4D97-AF65-F5344CB8AC3E}">
        <p14:creationId xmlns:p14="http://schemas.microsoft.com/office/powerpoint/2010/main" val="407446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US" b="1" dirty="0"/>
              <a:t>Remarketing :</a:t>
            </a:r>
            <a:r>
              <a:rPr lang="en-US" dirty="0"/>
              <a:t> </a:t>
            </a:r>
            <a:r>
              <a:rPr lang="en-US" sz="2600" dirty="0"/>
              <a:t>show your ads on Display Network sites and apps to people who previously visited your website or interacted with your business, and tailor your messages specifically for them.</a:t>
            </a:r>
            <a:endParaRPr lang="en-US" dirty="0"/>
          </a:p>
          <a:p>
            <a:pPr algn="just"/>
            <a:r>
              <a:rPr lang="en-US" b="1" dirty="0"/>
              <a:t>Audience targeting:</a:t>
            </a:r>
            <a:r>
              <a:rPr lang="en-US" dirty="0"/>
              <a:t> </a:t>
            </a:r>
            <a:r>
              <a:rPr lang="en-US" sz="2600" dirty="0"/>
              <a:t>reach people based on their interests, such as sports or travel</a:t>
            </a:r>
            <a:endParaRPr lang="en-US" dirty="0"/>
          </a:p>
          <a:p>
            <a:pPr lvl="1"/>
            <a:r>
              <a:rPr lang="en-US" b="1" dirty="0"/>
              <a:t>Affinity audience:</a:t>
            </a:r>
            <a:r>
              <a:rPr lang="en-US" dirty="0"/>
              <a:t> </a:t>
            </a:r>
            <a:r>
              <a:rPr lang="en-US" sz="2600" dirty="0"/>
              <a:t>Potential customers</a:t>
            </a:r>
            <a:endParaRPr lang="en-US" dirty="0"/>
          </a:p>
          <a:p>
            <a:pPr lvl="1"/>
            <a:r>
              <a:rPr lang="en-US" b="1" dirty="0"/>
              <a:t>In-market audience:</a:t>
            </a:r>
            <a:r>
              <a:rPr lang="en-US" dirty="0"/>
              <a:t> </a:t>
            </a:r>
            <a:r>
              <a:rPr lang="en-US" sz="2600" dirty="0"/>
              <a:t>Actively searching or considering buying products or services like those you offer.</a:t>
            </a:r>
            <a:endParaRPr lang="en-US" dirty="0"/>
          </a:p>
          <a:p>
            <a:r>
              <a:rPr lang="en-US" b="1" dirty="0"/>
              <a:t>Demographic targeting: </a:t>
            </a:r>
            <a:r>
              <a:rPr lang="en-US" sz="2600" dirty="0"/>
              <a:t>gender or age range. </a:t>
            </a:r>
            <a:endParaRPr lang="en-US" b="1" dirty="0"/>
          </a:p>
          <a:p>
            <a:pPr algn="just"/>
            <a:r>
              <a:rPr lang="en-US" b="1" dirty="0"/>
              <a:t>Customer Match: </a:t>
            </a:r>
            <a:r>
              <a:rPr lang="en-US" sz="2600" dirty="0"/>
              <a:t>show ads to customers based on data about those customers that you share with Google e.g. email-ids.</a:t>
            </a:r>
            <a:endParaRPr lang="en-US" b="1" dirty="0"/>
          </a:p>
          <a:p>
            <a:endParaRPr lang="en-US" dirty="0"/>
          </a:p>
        </p:txBody>
      </p:sp>
      <p:sp>
        <p:nvSpPr>
          <p:cNvPr id="4" name="Title 1"/>
          <p:cNvSpPr txBox="1">
            <a:spLocks/>
          </p:cNvSpPr>
          <p:nvPr/>
        </p:nvSpPr>
        <p:spPr>
          <a:xfrm>
            <a:off x="304800" y="228600"/>
            <a:ext cx="8229600" cy="1371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How Targeting works using Google Display Networks?</a:t>
            </a:r>
          </a:p>
          <a:p>
            <a:r>
              <a:rPr lang="en-US" sz="3300" b="1" dirty="0"/>
              <a:t>1. Audience Specific Targeting</a:t>
            </a:r>
          </a:p>
        </p:txBody>
      </p:sp>
    </p:spTree>
    <p:extLst>
      <p:ext uri="{BB962C8B-B14F-4D97-AF65-F5344CB8AC3E}">
        <p14:creationId xmlns:p14="http://schemas.microsoft.com/office/powerpoint/2010/main" val="427256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Audience Targeting</a:t>
            </a:r>
          </a:p>
        </p:txBody>
      </p:sp>
      <p:sp>
        <p:nvSpPr>
          <p:cNvPr id="3" name="Content Placeholder 2"/>
          <p:cNvSpPr>
            <a:spLocks noGrp="1"/>
          </p:cNvSpPr>
          <p:nvPr>
            <p:ph idx="1"/>
          </p:nvPr>
        </p:nvSpPr>
        <p:spPr/>
        <p:txBody>
          <a:bodyPr>
            <a:normAutofit fontScale="70000" lnSpcReduction="20000"/>
          </a:bodyPr>
          <a:lstStyle/>
          <a:p>
            <a:r>
              <a:rPr lang="en-US" dirty="0"/>
              <a:t>Say you own an online business that sells bags:</a:t>
            </a:r>
          </a:p>
          <a:p>
            <a:pPr fontAlgn="base"/>
            <a:r>
              <a:rPr lang="en-US" b="1" dirty="0"/>
              <a:t>Remarketing:</a:t>
            </a:r>
            <a:r>
              <a:rPr lang="en-US" dirty="0"/>
              <a:t> You can show ads about handbags to people who’ve already viewed the bags section of your site when they visit other sites that aren't necessarily related to bags. You could even show these customers a special offer.</a:t>
            </a:r>
          </a:p>
          <a:p>
            <a:pPr fontAlgn="base"/>
            <a:r>
              <a:rPr lang="en-US" b="1" dirty="0"/>
              <a:t>Affinity audiences:</a:t>
            </a:r>
            <a:r>
              <a:rPr lang="en-US" dirty="0"/>
              <a:t> You could also add the “Bag lovers" affinity audience to your ad group to show your ads to people who we think may be in this audience, even when they visit sites related to other topics.</a:t>
            </a:r>
          </a:p>
          <a:p>
            <a:pPr fontAlgn="base"/>
            <a:r>
              <a:rPr lang="en-US" b="1" dirty="0"/>
              <a:t>Demographics: </a:t>
            </a:r>
            <a:r>
              <a:rPr lang="en-US" dirty="0"/>
              <a:t>If you have a line of bags for women only, you could use demographic targeting to show ads about these products just to women.</a:t>
            </a:r>
          </a:p>
          <a:p>
            <a:pPr fontAlgn="base"/>
            <a:r>
              <a:rPr lang="en-US" b="1" dirty="0"/>
              <a:t>Customer Match:</a:t>
            </a:r>
            <a:r>
              <a:rPr lang="en-US" dirty="0"/>
              <a:t> You can show ads promoting a post-season sale to customers who have signed up for your newsletter who are also Google users.</a:t>
            </a:r>
          </a:p>
          <a:p>
            <a:endParaRPr lang="en-US" dirty="0"/>
          </a:p>
        </p:txBody>
      </p:sp>
    </p:spTree>
    <p:extLst>
      <p:ext uri="{BB962C8B-B14F-4D97-AF65-F5344CB8AC3E}">
        <p14:creationId xmlns:p14="http://schemas.microsoft.com/office/powerpoint/2010/main" val="259902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t>This method of targeting uses the keywords or topics you’ve chosen to match your ads to relevant sites.(</a:t>
            </a:r>
            <a:r>
              <a:rPr lang="en-US" b="1" dirty="0"/>
              <a:t>automatic placement</a:t>
            </a:r>
            <a:r>
              <a:rPr lang="en-US" dirty="0"/>
              <a:t>)</a:t>
            </a:r>
          </a:p>
          <a:p>
            <a:pPr algn="just"/>
            <a:r>
              <a:rPr lang="en-US" dirty="0"/>
              <a:t>It can also place ads on certain types of websites for example, a </a:t>
            </a:r>
            <a:r>
              <a:rPr lang="en-US" b="1" dirty="0"/>
              <a:t>managed placement</a:t>
            </a:r>
            <a:r>
              <a:rPr lang="en-US" dirty="0"/>
              <a:t> on forbes.com website.</a:t>
            </a:r>
          </a:p>
        </p:txBody>
      </p:sp>
      <p:sp>
        <p:nvSpPr>
          <p:cNvPr id="4" name="Title 1"/>
          <p:cNvSpPr txBox="1">
            <a:spLocks/>
          </p:cNvSpPr>
          <p:nvPr/>
        </p:nvSpPr>
        <p:spPr>
          <a:xfrm>
            <a:off x="304800" y="228600"/>
            <a:ext cx="8229600" cy="1371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How Targeting works using Google Display Networks?</a:t>
            </a:r>
          </a:p>
          <a:p>
            <a:r>
              <a:rPr lang="en-US" sz="3300" b="1" dirty="0"/>
              <a:t>2. </a:t>
            </a:r>
            <a:r>
              <a:rPr lang="en-US" sz="3300" b="1"/>
              <a:t>Content/Contextual </a:t>
            </a:r>
            <a:r>
              <a:rPr lang="en-US" sz="3300" b="1" dirty="0"/>
              <a:t>Targeting</a:t>
            </a:r>
          </a:p>
        </p:txBody>
      </p:sp>
    </p:spTree>
    <p:extLst>
      <p:ext uri="{BB962C8B-B14F-4D97-AF65-F5344CB8AC3E}">
        <p14:creationId xmlns:p14="http://schemas.microsoft.com/office/powerpoint/2010/main" val="2791583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look!</a:t>
            </a:r>
          </a:p>
        </p:txBody>
      </p:sp>
      <p:sp>
        <p:nvSpPr>
          <p:cNvPr id="3" name="Content Placeholder 2"/>
          <p:cNvSpPr>
            <a:spLocks noGrp="1"/>
          </p:cNvSpPr>
          <p:nvPr>
            <p:ph idx="1"/>
          </p:nvPr>
        </p:nvSpPr>
        <p:spPr>
          <a:xfrm>
            <a:off x="457200" y="1600200"/>
            <a:ext cx="8229600" cy="4525963"/>
          </a:xfrm>
        </p:spPr>
        <p:txBody>
          <a:bodyPr/>
          <a:lstStyle/>
          <a:p>
            <a:pPr marL="0" indent="0" algn="ctr">
              <a:buNone/>
            </a:pPr>
            <a:endParaRPr lang="en-US" dirty="0"/>
          </a:p>
          <a:p>
            <a:pPr marL="0" indent="0" algn="ctr">
              <a:buNone/>
            </a:pPr>
            <a:endParaRPr lang="en-US" dirty="0"/>
          </a:p>
          <a:p>
            <a:pPr marL="0" indent="0" algn="ctr">
              <a:buNone/>
            </a:pPr>
            <a:r>
              <a:rPr lang="en-US" dirty="0">
                <a:hlinkClick r:id="rId2"/>
              </a:rPr>
              <a:t>https://blog.bannersnack.com/banner-ads-examples-from-tech-industry/</a:t>
            </a:r>
            <a:endParaRPr lang="en-US" dirty="0"/>
          </a:p>
          <a:p>
            <a:pPr marL="0" indent="0" algn="ctr">
              <a:buNone/>
            </a:pPr>
            <a:endParaRPr lang="en-US" dirty="0"/>
          </a:p>
        </p:txBody>
      </p:sp>
    </p:spTree>
    <p:extLst>
      <p:ext uri="{BB962C8B-B14F-4D97-AF65-F5344CB8AC3E}">
        <p14:creationId xmlns:p14="http://schemas.microsoft.com/office/powerpoint/2010/main" val="156358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Advertising</a:t>
            </a:r>
          </a:p>
        </p:txBody>
      </p:sp>
      <p:sp>
        <p:nvSpPr>
          <p:cNvPr id="3" name="Content Placeholder 2"/>
          <p:cNvSpPr>
            <a:spLocks noGrp="1"/>
          </p:cNvSpPr>
          <p:nvPr>
            <p:ph idx="1"/>
          </p:nvPr>
        </p:nvSpPr>
        <p:spPr/>
        <p:txBody>
          <a:bodyPr>
            <a:normAutofit fontScale="85000" lnSpcReduction="10000"/>
          </a:bodyPr>
          <a:lstStyle/>
          <a:p>
            <a:pPr algn="just"/>
            <a:r>
              <a:rPr lang="en-US" dirty="0"/>
              <a:t>Using Videos for customer engagement and advertising.</a:t>
            </a:r>
          </a:p>
          <a:p>
            <a:pPr algn="just"/>
            <a:r>
              <a:rPr lang="en-US" dirty="0"/>
              <a:t>Video advertising is becoming the dominant force in the digital marketing universe.</a:t>
            </a:r>
          </a:p>
          <a:p>
            <a:pPr marL="0" indent="0" algn="just">
              <a:buNone/>
            </a:pPr>
            <a:r>
              <a:rPr lang="en-US" b="1" dirty="0"/>
              <a:t>Main drivers:</a:t>
            </a:r>
          </a:p>
          <a:p>
            <a:pPr algn="just"/>
            <a:r>
              <a:rPr lang="en-US" dirty="0"/>
              <a:t>Low attention spans</a:t>
            </a:r>
          </a:p>
          <a:p>
            <a:pPr algn="just"/>
            <a:r>
              <a:rPr lang="en-US" dirty="0"/>
              <a:t>Proliferation of smartphones</a:t>
            </a:r>
          </a:p>
          <a:p>
            <a:pPr algn="just"/>
            <a:r>
              <a:rPr lang="en-US" dirty="0"/>
              <a:t>Omni-present, reliable high-speed internet connections</a:t>
            </a:r>
          </a:p>
          <a:p>
            <a:pPr algn="just"/>
            <a:r>
              <a:rPr lang="en-US" dirty="0"/>
              <a:t>Ability to engage users on a deep and substantial level</a:t>
            </a:r>
          </a:p>
        </p:txBody>
      </p:sp>
    </p:spTree>
    <p:extLst>
      <p:ext uri="{BB962C8B-B14F-4D97-AF65-F5344CB8AC3E}">
        <p14:creationId xmlns:p14="http://schemas.microsoft.com/office/powerpoint/2010/main" val="221403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 stats</a:t>
            </a:r>
          </a:p>
        </p:txBody>
      </p:sp>
      <p:sp>
        <p:nvSpPr>
          <p:cNvPr id="3" name="Content Placeholder 2"/>
          <p:cNvSpPr>
            <a:spLocks noGrp="1"/>
          </p:cNvSpPr>
          <p:nvPr>
            <p:ph idx="1"/>
          </p:nvPr>
        </p:nvSpPr>
        <p:spPr/>
        <p:txBody>
          <a:bodyPr>
            <a:normAutofit fontScale="85000" lnSpcReduction="10000"/>
          </a:bodyPr>
          <a:lstStyle/>
          <a:p>
            <a:pPr algn="just"/>
            <a:r>
              <a:rPr lang="en-IN" b="1" dirty="0"/>
              <a:t>92% of marketers say it’s an important part of their marketing strategy</a:t>
            </a:r>
          </a:p>
          <a:p>
            <a:pPr algn="just"/>
            <a:r>
              <a:rPr lang="en-IN" b="1" dirty="0"/>
              <a:t>People will spend 100 minutes a day watching online videos in 2021</a:t>
            </a:r>
          </a:p>
          <a:p>
            <a:pPr algn="just"/>
            <a:r>
              <a:rPr lang="en-IN" b="1" dirty="0"/>
              <a:t>Mobile in-app ads saw higher impressions, better completion rates than ads on mobile web</a:t>
            </a:r>
            <a:r>
              <a:rPr lang="en-US" dirty="0"/>
              <a:t>.</a:t>
            </a:r>
          </a:p>
          <a:p>
            <a:pPr algn="just"/>
            <a:r>
              <a:rPr lang="en-IN" b="1" dirty="0"/>
              <a:t>Rising click-through rates (CTR) raise the possibility of a new trend: </a:t>
            </a:r>
            <a:r>
              <a:rPr lang="en-IN" dirty="0"/>
              <a:t>connected to an increase in direct response ads, also known as shoppable ads</a:t>
            </a:r>
            <a:endParaRPr lang="en-US" dirty="0"/>
          </a:p>
          <a:p>
            <a:r>
              <a:rPr lang="en-IN" b="1" dirty="0"/>
              <a:t>66% of video advertisements were 30 seconds long at the end of 2019</a:t>
            </a:r>
          </a:p>
          <a:p>
            <a:endParaRPr lang="en-US" dirty="0"/>
          </a:p>
        </p:txBody>
      </p:sp>
      <p:sp>
        <p:nvSpPr>
          <p:cNvPr id="4" name="Rectangle 3"/>
          <p:cNvSpPr/>
          <p:nvPr/>
        </p:nvSpPr>
        <p:spPr>
          <a:xfrm>
            <a:off x="76200" y="6056308"/>
            <a:ext cx="8991600" cy="646331"/>
          </a:xfrm>
          <a:prstGeom prst="rect">
            <a:avLst/>
          </a:prstGeom>
        </p:spPr>
        <p:txBody>
          <a:bodyPr wrap="square">
            <a:spAutoFit/>
          </a:bodyPr>
          <a:lstStyle/>
          <a:p>
            <a:r>
              <a:rPr lang="en-US" b="1" dirty="0"/>
              <a:t>Source: </a:t>
            </a:r>
            <a:r>
              <a:rPr lang="en-US" dirty="0"/>
              <a:t>https://</a:t>
            </a:r>
            <a:r>
              <a:rPr lang="en-US" dirty="0" err="1"/>
              <a:t>www.smartinsights.com</a:t>
            </a:r>
            <a:r>
              <a:rPr lang="en-US" dirty="0"/>
              <a:t>/digital-marketing-platforms/video-marketing/video-marketing-statistics-to-know/</a:t>
            </a:r>
          </a:p>
        </p:txBody>
      </p:sp>
    </p:spTree>
    <p:extLst>
      <p:ext uri="{BB962C8B-B14F-4D97-AF65-F5344CB8AC3E}">
        <p14:creationId xmlns:p14="http://schemas.microsoft.com/office/powerpoint/2010/main" val="201356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advertising strategy</a:t>
            </a:r>
          </a:p>
        </p:txBody>
      </p:sp>
      <p:sp>
        <p:nvSpPr>
          <p:cNvPr id="3" name="Content Placeholder 2"/>
          <p:cNvSpPr>
            <a:spLocks noGrp="1"/>
          </p:cNvSpPr>
          <p:nvPr>
            <p:ph idx="1"/>
          </p:nvPr>
        </p:nvSpPr>
        <p:spPr/>
        <p:txBody>
          <a:bodyPr>
            <a:normAutofit fontScale="77500" lnSpcReduction="20000"/>
          </a:bodyPr>
          <a:lstStyle/>
          <a:p>
            <a:pPr algn="just"/>
            <a:r>
              <a:rPr lang="en-US" dirty="0"/>
              <a:t>Use engaging, well-produced high-quality video.</a:t>
            </a:r>
          </a:p>
          <a:p>
            <a:pPr algn="just"/>
            <a:r>
              <a:rPr lang="en-US" dirty="0"/>
              <a:t>Use a proper script and seek professional help if required.</a:t>
            </a:r>
          </a:p>
          <a:p>
            <a:pPr algn="just"/>
            <a:r>
              <a:rPr lang="en-US" dirty="0"/>
              <a:t>Speak to your audience at a level that they can understand.</a:t>
            </a:r>
          </a:p>
          <a:p>
            <a:pPr algn="just"/>
            <a:r>
              <a:rPr lang="en-US" dirty="0"/>
              <a:t>Use Call-To-Action adequately.</a:t>
            </a:r>
          </a:p>
          <a:p>
            <a:pPr algn="just"/>
            <a:r>
              <a:rPr lang="en-US" dirty="0"/>
              <a:t>Consider all screen types, browsers and Internet bandwidth.</a:t>
            </a:r>
          </a:p>
          <a:p>
            <a:pPr algn="just"/>
            <a:r>
              <a:rPr lang="en-US" dirty="0"/>
              <a:t>Too lengthy videos may not result into conversions.</a:t>
            </a:r>
          </a:p>
          <a:p>
            <a:pPr algn="just"/>
            <a:r>
              <a:rPr lang="en-US" dirty="0"/>
              <a:t>Mix and match videos of different length pieces.</a:t>
            </a:r>
          </a:p>
          <a:p>
            <a:pPr algn="just"/>
            <a:r>
              <a:rPr lang="en-US" dirty="0"/>
              <a:t>Short length videos should be able to connect with the viewer without the aid of sound.</a:t>
            </a:r>
          </a:p>
          <a:p>
            <a:pPr algn="just"/>
            <a:r>
              <a:rPr lang="en-US" dirty="0"/>
              <a:t>Use Social media effectively by </a:t>
            </a:r>
            <a:r>
              <a:rPr lang="en-US" dirty="0" err="1"/>
              <a:t>utilising</a:t>
            </a:r>
            <a:r>
              <a:rPr lang="en-US" dirty="0"/>
              <a:t> their targeting and personalization abilities</a:t>
            </a:r>
          </a:p>
          <a:p>
            <a:pPr algn="just"/>
            <a:endParaRPr lang="en-US" dirty="0"/>
          </a:p>
          <a:p>
            <a:pPr algn="just"/>
            <a:endParaRPr lang="en-US" dirty="0"/>
          </a:p>
        </p:txBody>
      </p:sp>
    </p:spTree>
    <p:extLst>
      <p:ext uri="{BB962C8B-B14F-4D97-AF65-F5344CB8AC3E}">
        <p14:creationId xmlns:p14="http://schemas.microsoft.com/office/powerpoint/2010/main" val="334877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Types of Google Video Ads</a:t>
            </a:r>
          </a:p>
        </p:txBody>
      </p:sp>
      <p:sp>
        <p:nvSpPr>
          <p:cNvPr id="3" name="Content Placeholder 2"/>
          <p:cNvSpPr>
            <a:spLocks noGrp="1"/>
          </p:cNvSpPr>
          <p:nvPr>
            <p:ph idx="1"/>
          </p:nvPr>
        </p:nvSpPr>
        <p:spPr>
          <a:xfrm>
            <a:off x="0" y="609600"/>
            <a:ext cx="9144000" cy="4525963"/>
          </a:xfrm>
        </p:spPr>
        <p:txBody>
          <a:bodyPr>
            <a:noAutofit/>
          </a:bodyPr>
          <a:lstStyle/>
          <a:p>
            <a:pPr marL="514350" indent="-514350">
              <a:buAutoNum type="arabicPeriod"/>
            </a:pPr>
            <a:r>
              <a:rPr lang="en-US" sz="1800" b="1" dirty="0"/>
              <a:t>True View Video Ads</a:t>
            </a:r>
          </a:p>
          <a:p>
            <a:pPr marL="0" indent="0">
              <a:buNone/>
            </a:pPr>
            <a:r>
              <a:rPr lang="en-US" sz="1800" dirty="0"/>
              <a:t>You’re only charged when viewers watch or interact with elements of your video. There are two types of </a:t>
            </a:r>
            <a:r>
              <a:rPr lang="en-US" sz="1800" dirty="0" err="1"/>
              <a:t>TrueView</a:t>
            </a:r>
            <a:r>
              <a:rPr lang="en-US" sz="1800" dirty="0"/>
              <a:t> ads: </a:t>
            </a:r>
          </a:p>
          <a:p>
            <a:pPr marL="0" indent="0">
              <a:buNone/>
            </a:pPr>
            <a:endParaRPr lang="en-US" sz="1800" dirty="0"/>
          </a:p>
          <a:p>
            <a:pPr marL="400050" lvl="1" indent="0">
              <a:buNone/>
            </a:pPr>
            <a:r>
              <a:rPr lang="en-US" sz="1800" b="1" dirty="0"/>
              <a:t>In-stream: </a:t>
            </a:r>
          </a:p>
          <a:p>
            <a:pPr marL="857250" lvl="1" indent="-457200"/>
            <a:r>
              <a:rPr lang="en-US" sz="1800" dirty="0"/>
              <a:t>video content promoted before other videos on YouTube and across the Display Network.</a:t>
            </a:r>
          </a:p>
          <a:p>
            <a:pPr marL="857250" lvl="1" indent="-457200" algn="just"/>
            <a:r>
              <a:rPr lang="en-US" sz="1800" dirty="0"/>
              <a:t>Skippable in-stream ad: pay when a viewer watches 30 seconds of video (or the full duration if it's shorter than 30 seconds) or interacts with video, whichever comes first.</a:t>
            </a:r>
          </a:p>
          <a:p>
            <a:pPr marL="857250" lvl="1" indent="-457200" algn="just"/>
            <a:r>
              <a:rPr lang="en-US" sz="1800" dirty="0"/>
              <a:t>Non-</a:t>
            </a:r>
            <a:r>
              <a:rPr lang="en-US" sz="1800" dirty="0" err="1"/>
              <a:t>skippable</a:t>
            </a:r>
            <a:r>
              <a:rPr lang="en-US" sz="1800" dirty="0"/>
              <a:t> in-stream ad(15 seconds or shorter)</a:t>
            </a:r>
          </a:p>
          <a:p>
            <a:pPr marL="857250" lvl="1" indent="-457200" algn="just"/>
            <a:r>
              <a:rPr lang="en-US" sz="1800" dirty="0"/>
              <a:t>pay based on impressions. Non-</a:t>
            </a:r>
            <a:r>
              <a:rPr lang="en-US" sz="1800" dirty="0" err="1"/>
              <a:t>skippable</a:t>
            </a:r>
            <a:r>
              <a:rPr lang="en-US" sz="1800" dirty="0"/>
              <a:t> ads use target CPM (cost-per-thousand impressions) bidding, so you pay each time your ad is shown 1,000 times.</a:t>
            </a:r>
          </a:p>
          <a:p>
            <a:pPr marL="400050" lvl="1" indent="0" algn="just">
              <a:buNone/>
            </a:pPr>
            <a:endParaRPr lang="en-US" sz="1800" dirty="0"/>
          </a:p>
          <a:p>
            <a:pPr marL="400050" lvl="1" indent="0">
              <a:buNone/>
            </a:pPr>
            <a:r>
              <a:rPr lang="en-US" sz="1800" b="1" dirty="0"/>
              <a:t>Video discovery</a:t>
            </a:r>
            <a:r>
              <a:rPr lang="en-US" sz="1800" dirty="0"/>
              <a:t>: </a:t>
            </a:r>
          </a:p>
          <a:p>
            <a:pPr marL="857250" lvl="1" indent="-457200"/>
            <a:r>
              <a:rPr lang="en-US" sz="1800" dirty="0"/>
              <a:t>formerly known as “</a:t>
            </a:r>
            <a:r>
              <a:rPr lang="en-US" sz="1800" dirty="0" err="1"/>
              <a:t>TrueView</a:t>
            </a:r>
            <a:r>
              <a:rPr lang="en-US" sz="1800" dirty="0"/>
              <a:t> in-display ads.</a:t>
            </a:r>
          </a:p>
          <a:p>
            <a:pPr marL="857250" lvl="1" indent="-457200"/>
            <a:r>
              <a:rPr lang="en-US" sz="1800" dirty="0"/>
              <a:t>video is promoted in places of discovery, including next to related YouTube videos, as part of a YouTube search result, or on the YouTube mobile homepage.</a:t>
            </a:r>
          </a:p>
          <a:p>
            <a:pPr marL="857250" lvl="1" indent="-457200"/>
            <a:r>
              <a:rPr lang="en-US" sz="1800" dirty="0"/>
              <a:t>charged only when viewers choose to watch your ad by clicking the thumbnail.</a:t>
            </a:r>
          </a:p>
          <a:p>
            <a:pPr marL="457200" indent="-457200"/>
            <a:endParaRPr lang="en-US" sz="1800" dirty="0"/>
          </a:p>
          <a:p>
            <a:pPr marL="514350" indent="-514350">
              <a:buAutoNum type="arabicPeriod"/>
            </a:pPr>
            <a:endParaRPr lang="en-US" sz="1800" dirty="0"/>
          </a:p>
        </p:txBody>
      </p:sp>
    </p:spTree>
    <p:extLst>
      <p:ext uri="{BB962C8B-B14F-4D97-AF65-F5344CB8AC3E}">
        <p14:creationId xmlns:p14="http://schemas.microsoft.com/office/powerpoint/2010/main" val="331328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ueview instream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8" y="1828800"/>
            <a:ext cx="9108712" cy="44792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True-View Instream Ad</a:t>
            </a:r>
          </a:p>
        </p:txBody>
      </p:sp>
    </p:spTree>
    <p:extLst>
      <p:ext uri="{BB962C8B-B14F-4D97-AF65-F5344CB8AC3E}">
        <p14:creationId xmlns:p14="http://schemas.microsoft.com/office/powerpoint/2010/main" val="389806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True-View Discovery ad</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69" y="1600200"/>
            <a:ext cx="8572500" cy="500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6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Display Advertising?</a:t>
            </a:r>
          </a:p>
        </p:txBody>
      </p:sp>
      <p:sp>
        <p:nvSpPr>
          <p:cNvPr id="3" name="Content Placeholder 2"/>
          <p:cNvSpPr>
            <a:spLocks noGrp="1"/>
          </p:cNvSpPr>
          <p:nvPr>
            <p:ph idx="1"/>
          </p:nvPr>
        </p:nvSpPr>
        <p:spPr>
          <a:xfrm>
            <a:off x="228600" y="1143000"/>
            <a:ext cx="8763000" cy="4525963"/>
          </a:xfrm>
        </p:spPr>
        <p:txBody>
          <a:bodyPr>
            <a:noAutofit/>
          </a:bodyPr>
          <a:lstStyle/>
          <a:p>
            <a:pPr algn="just"/>
            <a:r>
              <a:rPr lang="en-US" sz="2400" dirty="0"/>
              <a:t>Advertising on websites or apps or social media through banners or other ad formats made of text, images, flash, video, and audio.</a:t>
            </a:r>
          </a:p>
          <a:p>
            <a:pPr algn="just"/>
            <a:r>
              <a:rPr lang="en-US" sz="2400" dirty="0"/>
              <a:t>Display advertisers can frequently target users with particular traits to increase the ads' effect.</a:t>
            </a:r>
          </a:p>
          <a:p>
            <a:pPr algn="just"/>
            <a:r>
              <a:rPr lang="en-US" sz="2400" dirty="0"/>
              <a:t>Display ads can show up on any website that’s offering advertising space, and it means that one can tap into millions of additional websites beyond search engines.</a:t>
            </a:r>
          </a:p>
          <a:p>
            <a:pPr algn="just"/>
            <a:r>
              <a:rPr lang="en-US" sz="2400" dirty="0"/>
              <a:t>Shown to users who might not be actively searching for you when your adverts show up.</a:t>
            </a:r>
          </a:p>
          <a:p>
            <a:pPr algn="just"/>
            <a:r>
              <a:rPr lang="en-US" sz="2400" dirty="0"/>
              <a:t>How?</a:t>
            </a:r>
          </a:p>
          <a:p>
            <a:pPr lvl="1" algn="just"/>
            <a:r>
              <a:rPr lang="en-US" sz="2400" dirty="0"/>
              <a:t>Contact directly the owners of a website</a:t>
            </a:r>
          </a:p>
          <a:p>
            <a:pPr lvl="1" algn="just"/>
            <a:r>
              <a:rPr lang="en-US" sz="2400" dirty="0"/>
              <a:t>Use networks that match businesses with lots of different websites that have ad space to sell. </a:t>
            </a:r>
            <a:r>
              <a:rPr lang="en-US" sz="2400" i="1" dirty="0"/>
              <a:t>(Google Display Network)</a:t>
            </a:r>
          </a:p>
        </p:txBody>
      </p:sp>
    </p:spTree>
    <p:extLst>
      <p:ext uri="{BB962C8B-B14F-4D97-AF65-F5344CB8AC3E}">
        <p14:creationId xmlns:p14="http://schemas.microsoft.com/office/powerpoint/2010/main" val="23517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Google Video Ads</a:t>
            </a:r>
          </a:p>
        </p:txBody>
      </p:sp>
      <p:sp>
        <p:nvSpPr>
          <p:cNvPr id="4" name="Content Placeholder 3"/>
          <p:cNvSpPr>
            <a:spLocks noGrp="1"/>
          </p:cNvSpPr>
          <p:nvPr>
            <p:ph idx="1"/>
          </p:nvPr>
        </p:nvSpPr>
        <p:spPr/>
        <p:txBody>
          <a:bodyPr>
            <a:normAutofit fontScale="92500" lnSpcReduction="10000"/>
          </a:bodyPr>
          <a:lstStyle/>
          <a:p>
            <a:pPr marL="0" indent="0">
              <a:buNone/>
            </a:pPr>
            <a:r>
              <a:rPr lang="en-US" b="1" dirty="0"/>
              <a:t>2. Bumper Ads</a:t>
            </a:r>
          </a:p>
          <a:p>
            <a:pPr algn="just"/>
            <a:r>
              <a:rPr lang="en-US" dirty="0"/>
              <a:t>A short video ad format designed to allow you to reach more customers and increase awareness about your brand.</a:t>
            </a:r>
          </a:p>
          <a:p>
            <a:pPr algn="just"/>
            <a:r>
              <a:rPr lang="en-US" dirty="0"/>
              <a:t>Bumper video ad is 6 seconds or shorter and plays before, during, or after another video. Viewers do not have the option to skip the ad.</a:t>
            </a:r>
          </a:p>
          <a:p>
            <a:pPr algn="just"/>
            <a:r>
              <a:rPr lang="en-US" dirty="0"/>
              <a:t>Pay based on impressions. Bumper ads use CPM (cost-per-thousand impressions) bidding, so you pay each time your ad is shown 1,000 times.</a:t>
            </a:r>
            <a:endParaRPr lang="en-US" b="1" dirty="0"/>
          </a:p>
        </p:txBody>
      </p:sp>
    </p:spTree>
    <p:extLst>
      <p:ext uri="{BB962C8B-B14F-4D97-AF65-F5344CB8AC3E}">
        <p14:creationId xmlns:p14="http://schemas.microsoft.com/office/powerpoint/2010/main" val="306945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Google Video Ads</a:t>
            </a:r>
          </a:p>
        </p:txBody>
      </p:sp>
      <p:sp>
        <p:nvSpPr>
          <p:cNvPr id="3" name="Content Placeholder 2"/>
          <p:cNvSpPr>
            <a:spLocks noGrp="1"/>
          </p:cNvSpPr>
          <p:nvPr>
            <p:ph idx="1"/>
          </p:nvPr>
        </p:nvSpPr>
        <p:spPr>
          <a:xfrm>
            <a:off x="381000" y="1524000"/>
            <a:ext cx="8229600" cy="4678363"/>
          </a:xfrm>
        </p:spPr>
        <p:txBody>
          <a:bodyPr>
            <a:normAutofit fontScale="85000" lnSpcReduction="10000"/>
          </a:bodyPr>
          <a:lstStyle/>
          <a:p>
            <a:pPr marL="0" indent="0">
              <a:buNone/>
            </a:pPr>
            <a:r>
              <a:rPr lang="en-US" sz="3800" b="1" dirty="0"/>
              <a:t>3. </a:t>
            </a:r>
            <a:r>
              <a:rPr lang="en-US" sz="3800" b="1" dirty="0" err="1"/>
              <a:t>Outstream</a:t>
            </a:r>
            <a:r>
              <a:rPr lang="en-US" sz="3800" b="1" dirty="0"/>
              <a:t> Ads</a:t>
            </a:r>
          </a:p>
          <a:p>
            <a:pPr algn="just"/>
            <a:r>
              <a:rPr lang="en-US" dirty="0" err="1"/>
              <a:t>Outstream</a:t>
            </a:r>
            <a:r>
              <a:rPr lang="en-US" dirty="0"/>
              <a:t> ads are mobile-only (phones and tablet devices) video ads that play on partner websites and within apps.</a:t>
            </a:r>
          </a:p>
          <a:p>
            <a:pPr algn="just"/>
            <a:r>
              <a:rPr lang="en-US" dirty="0"/>
              <a:t>The ad unit can play in between paragraphs of text on a webpage, within mobile apps, and on the mobile web — all without requiring YouTube’s embedded player.</a:t>
            </a:r>
          </a:p>
          <a:p>
            <a:pPr algn="just"/>
            <a:r>
              <a:rPr lang="en-US" dirty="0"/>
              <a:t>Ads begin playing with the sound off. Users tap the ad to unmute. Advertisers are only charged when more than half of the ad screen space is shown for two seconds or more.</a:t>
            </a:r>
          </a:p>
        </p:txBody>
      </p:sp>
    </p:spTree>
    <p:extLst>
      <p:ext uri="{BB962C8B-B14F-4D97-AF65-F5344CB8AC3E}">
        <p14:creationId xmlns:p14="http://schemas.microsoft.com/office/powerpoint/2010/main" val="415579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Image result for outstream 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59436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3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a:t>4. YouTube Masthead ads</a:t>
            </a:r>
          </a:p>
          <a:p>
            <a:pPr algn="just"/>
            <a:r>
              <a:rPr lang="en-US" dirty="0"/>
              <a:t>Native video-ad based format that appear at the top of the YouTube Home feed on desktop, mobile, and TV screens. </a:t>
            </a:r>
          </a:p>
          <a:p>
            <a:pPr algn="just"/>
            <a:r>
              <a:rPr lang="en-US" dirty="0"/>
              <a:t>Masthead ads are only available on a reservation basis through a Google sales representative.</a:t>
            </a:r>
          </a:p>
          <a:p>
            <a:pPr algn="just"/>
            <a:r>
              <a:rPr lang="en-US" dirty="0"/>
              <a:t>Charged on a fixed cost-per-day (CPD) or cost-per-thousand-impressions (CPM) basis. </a:t>
            </a:r>
            <a:endParaRPr lang="en-US" b="1" dirty="0"/>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Types of Google Video Ads</a:t>
            </a:r>
            <a:endParaRPr lang="en-US" dirty="0"/>
          </a:p>
        </p:txBody>
      </p:sp>
    </p:spTree>
    <p:extLst>
      <p:ext uri="{BB962C8B-B14F-4D97-AF65-F5344CB8AC3E}">
        <p14:creationId xmlns:p14="http://schemas.microsoft.com/office/powerpoint/2010/main" val="3801726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Masthead ad</a:t>
            </a:r>
          </a:p>
        </p:txBody>
      </p:sp>
      <p:sp>
        <p:nvSpPr>
          <p:cNvPr id="3" name="Content Placeholder 2"/>
          <p:cNvSpPr>
            <a:spLocks noGrp="1"/>
          </p:cNvSpPr>
          <p:nvPr>
            <p:ph idx="1"/>
          </p:nvPr>
        </p:nvSpPr>
        <p:spPr/>
        <p:txBody>
          <a:bodyPr/>
          <a:lstStyle/>
          <a:p>
            <a:endParaRPr lang="en-US"/>
          </a:p>
        </p:txBody>
      </p:sp>
      <p:sp>
        <p:nvSpPr>
          <p:cNvPr id="5" name="AutoShape 2" descr="Image result for youtube masthead a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Image result for youtube masthead 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335880"/>
            <a:ext cx="6753225" cy="506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95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Video Advertising</a:t>
            </a:r>
          </a:p>
        </p:txBody>
      </p:sp>
      <p:sp>
        <p:nvSpPr>
          <p:cNvPr id="3" name="Content Placeholder 2"/>
          <p:cNvSpPr>
            <a:spLocks noGrp="1"/>
          </p:cNvSpPr>
          <p:nvPr>
            <p:ph idx="1"/>
          </p:nvPr>
        </p:nvSpPr>
        <p:spPr/>
        <p:txBody>
          <a:bodyPr>
            <a:normAutofit fontScale="92500" lnSpcReduction="20000"/>
          </a:bodyPr>
          <a:lstStyle/>
          <a:p>
            <a:pPr algn="just"/>
            <a:r>
              <a:rPr lang="en-US" dirty="0"/>
              <a:t>Micro Videos: Short length videos(10 secs or less)</a:t>
            </a:r>
          </a:p>
          <a:p>
            <a:pPr algn="just"/>
            <a:r>
              <a:rPr lang="en-US" dirty="0" err="1"/>
              <a:t>Outstream</a:t>
            </a:r>
            <a:r>
              <a:rPr lang="en-US" dirty="0"/>
              <a:t> Videos: a digital video advertising unit that’s  integrated within a page and </a:t>
            </a:r>
            <a:r>
              <a:rPr lang="en-US" dirty="0" err="1"/>
              <a:t>autoplays</a:t>
            </a:r>
            <a:r>
              <a:rPr lang="en-US" dirty="0"/>
              <a:t> once the user scrolls near it.</a:t>
            </a:r>
          </a:p>
          <a:p>
            <a:pPr algn="just"/>
            <a:r>
              <a:rPr lang="en-US" dirty="0"/>
              <a:t>Virtual Reality</a:t>
            </a:r>
          </a:p>
          <a:p>
            <a:pPr algn="just"/>
            <a:r>
              <a:rPr lang="en-US" dirty="0"/>
              <a:t>Influencer campaigns</a:t>
            </a:r>
          </a:p>
          <a:p>
            <a:pPr algn="just"/>
            <a:r>
              <a:rPr lang="en-US" dirty="0"/>
              <a:t>User-generated content: e.g. </a:t>
            </a:r>
            <a:r>
              <a:rPr lang="en-US" b="1" dirty="0">
                <a:hlinkClick r:id="rId2"/>
              </a:rPr>
              <a:t>Pepsi’s #</a:t>
            </a:r>
            <a:r>
              <a:rPr lang="en-US" b="1" dirty="0" err="1">
                <a:hlinkClick r:id="rId2"/>
              </a:rPr>
              <a:t>CrashThePepsiIPL</a:t>
            </a:r>
            <a:r>
              <a:rPr lang="en-US" b="1" dirty="0">
                <a:hlinkClick r:id="rId2"/>
              </a:rPr>
              <a:t> campaign</a:t>
            </a:r>
            <a:endParaRPr lang="en-US" dirty="0"/>
          </a:p>
          <a:p>
            <a:pPr algn="just"/>
            <a:r>
              <a:rPr lang="en-US" dirty="0" err="1"/>
              <a:t>Personalisation</a:t>
            </a:r>
            <a:r>
              <a:rPr lang="en-US" dirty="0"/>
              <a:t> (localization, device compatibility, demographics)</a:t>
            </a:r>
          </a:p>
          <a:p>
            <a:endParaRPr lang="en-US" dirty="0"/>
          </a:p>
        </p:txBody>
      </p:sp>
    </p:spTree>
    <p:extLst>
      <p:ext uri="{BB962C8B-B14F-4D97-AF65-F5344CB8AC3E}">
        <p14:creationId xmlns:p14="http://schemas.microsoft.com/office/powerpoint/2010/main" val="1902251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sz="1600" dirty="0"/>
              <a:t>Consider a business you think could benefit from using video to attract customers.</a:t>
            </a:r>
          </a:p>
          <a:p>
            <a:r>
              <a:rPr lang="en-US" sz="1600" dirty="0"/>
              <a:t>Learn about designing and creating a video ad for that business by completing the following tasks:</a:t>
            </a:r>
          </a:p>
          <a:p>
            <a:r>
              <a:rPr lang="en-US" sz="1600" dirty="0"/>
              <a:t>Create a storyboard for a 30-second ad for a product or service from the business. Sketch this out on paper, or use a storyboard tool or template such as </a:t>
            </a:r>
            <a:r>
              <a:rPr lang="en-US" sz="1600" dirty="0" err="1">
                <a:hlinkClick r:id="rId2"/>
              </a:rPr>
              <a:t>Studiobinder</a:t>
            </a:r>
            <a:r>
              <a:rPr lang="en-US" sz="1600" dirty="0"/>
              <a:t>.</a:t>
            </a:r>
          </a:p>
          <a:p>
            <a:r>
              <a:rPr lang="en-US" sz="1600" dirty="0"/>
              <a:t>Consider the video's call to action (CTA). What do you want the audience to do when they’ve watched the video? For example, do you want them to sign up for updates or visit the business’s website to learn more? Write out a few variations of your CTA and decide which you think would be most effective.</a:t>
            </a:r>
          </a:p>
          <a:p>
            <a:r>
              <a:rPr lang="en-US" sz="1600" dirty="0"/>
              <a:t>Using a mobile phone or handheld camera, record the shots detailed in your storyboard.</a:t>
            </a:r>
          </a:p>
          <a:p>
            <a:r>
              <a:rPr lang="en-US" sz="1600" dirty="0"/>
              <a:t>Upload the video content to editing software such as iMovie or Windows Movie Maker, or explore other online tools available. Using the knowledge and tips acquired from this topic, edit your video, adding a music soundtrack and transitions between shots.</a:t>
            </a:r>
          </a:p>
          <a:p>
            <a:r>
              <a:rPr lang="en-US" sz="1600" dirty="0"/>
              <a:t>If you're happy for the video to go public, why not upload it to your YouTube account for the world to see? Otherwise, use what you’ve learned here to further develop your video making skills or inspire your next ad.</a:t>
            </a:r>
          </a:p>
          <a:p>
            <a:endParaRPr lang="en-US" sz="1600" dirty="0"/>
          </a:p>
        </p:txBody>
      </p:sp>
    </p:spTree>
    <p:extLst>
      <p:ext uri="{BB962C8B-B14F-4D97-AF65-F5344CB8AC3E}">
        <p14:creationId xmlns:p14="http://schemas.microsoft.com/office/powerpoint/2010/main" val="1554694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Advertising</a:t>
            </a:r>
          </a:p>
        </p:txBody>
      </p:sp>
      <p:sp>
        <p:nvSpPr>
          <p:cNvPr id="3" name="Content Placeholder 2"/>
          <p:cNvSpPr>
            <a:spLocks noGrp="1"/>
          </p:cNvSpPr>
          <p:nvPr>
            <p:ph idx="1"/>
          </p:nvPr>
        </p:nvSpPr>
        <p:spPr/>
        <p:txBody>
          <a:bodyPr>
            <a:normAutofit fontScale="92500" lnSpcReduction="20000"/>
          </a:bodyPr>
          <a:lstStyle/>
          <a:p>
            <a:r>
              <a:rPr lang="en-US" dirty="0"/>
              <a:t>Mobile searches make up more than half of searches on Google.com</a:t>
            </a:r>
          </a:p>
          <a:p>
            <a:pPr algn="just"/>
            <a:r>
              <a:rPr lang="en-US" dirty="0"/>
              <a:t>Majority of website traffic comes from advertisements on mobile phones.</a:t>
            </a:r>
          </a:p>
          <a:p>
            <a:pPr algn="just"/>
            <a:r>
              <a:rPr lang="en-US" dirty="0"/>
              <a:t>69% of digital media time is spent on mobile.</a:t>
            </a:r>
          </a:p>
          <a:p>
            <a:pPr algn="just"/>
            <a:r>
              <a:rPr lang="en-US" dirty="0"/>
              <a:t>Mobile ads can drive:</a:t>
            </a:r>
          </a:p>
          <a:p>
            <a:pPr lvl="1" algn="just"/>
            <a:r>
              <a:rPr lang="en-US" dirty="0"/>
              <a:t>Search based website traffic</a:t>
            </a:r>
          </a:p>
          <a:p>
            <a:pPr lvl="1" algn="just"/>
            <a:r>
              <a:rPr lang="en-US" dirty="0"/>
              <a:t>Calls</a:t>
            </a:r>
          </a:p>
          <a:p>
            <a:pPr lvl="1" algn="just"/>
            <a:r>
              <a:rPr lang="en-US" dirty="0"/>
              <a:t>App downloads</a:t>
            </a:r>
          </a:p>
          <a:p>
            <a:pPr lvl="1" algn="just"/>
            <a:r>
              <a:rPr lang="en-US" dirty="0"/>
              <a:t>Mobile site visits and more.</a:t>
            </a:r>
          </a:p>
        </p:txBody>
      </p:sp>
      <p:sp>
        <p:nvSpPr>
          <p:cNvPr id="4" name="Rectangle 3"/>
          <p:cNvSpPr/>
          <p:nvPr/>
        </p:nvSpPr>
        <p:spPr>
          <a:xfrm>
            <a:off x="228600" y="6324600"/>
            <a:ext cx="8305800" cy="369332"/>
          </a:xfrm>
          <a:prstGeom prst="rect">
            <a:avLst/>
          </a:prstGeom>
        </p:spPr>
        <p:txBody>
          <a:bodyPr wrap="square">
            <a:spAutoFit/>
          </a:bodyPr>
          <a:lstStyle/>
          <a:p>
            <a:r>
              <a:rPr lang="en-US" dirty="0"/>
              <a:t>*Source: http://www.businessofapps.com/guide/mobile-advertising-companies/</a:t>
            </a:r>
          </a:p>
        </p:txBody>
      </p:sp>
    </p:spTree>
    <p:extLst>
      <p:ext uri="{BB962C8B-B14F-4D97-AF65-F5344CB8AC3E}">
        <p14:creationId xmlns:p14="http://schemas.microsoft.com/office/powerpoint/2010/main" val="2451433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mobile ads can appear?</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On mobile phones or tablets and Within Apps</a:t>
            </a:r>
          </a:p>
          <a:p>
            <a:pPr fontAlgn="base"/>
            <a:r>
              <a:rPr lang="en-US" dirty="0"/>
              <a:t>Text ads</a:t>
            </a:r>
          </a:p>
          <a:p>
            <a:pPr fontAlgn="base"/>
            <a:r>
              <a:rPr lang="en-US" dirty="0"/>
              <a:t>Image ads</a:t>
            </a:r>
          </a:p>
          <a:p>
            <a:pPr fontAlgn="base"/>
            <a:r>
              <a:rPr lang="en-US" dirty="0"/>
              <a:t>App promotion ads</a:t>
            </a:r>
          </a:p>
          <a:p>
            <a:r>
              <a:rPr lang="en-US" dirty="0"/>
              <a:t>Call-only ads (show only on devices that can make calls)</a:t>
            </a:r>
          </a:p>
          <a:p>
            <a:pPr marL="0" indent="0" algn="just">
              <a:buNone/>
            </a:pPr>
            <a:r>
              <a:rPr lang="en-US" dirty="0"/>
              <a:t>All new campaigns and text ads on Google Ads are automatically eligible to run on most mobile devices.</a:t>
            </a:r>
          </a:p>
        </p:txBody>
      </p:sp>
    </p:spTree>
    <p:extLst>
      <p:ext uri="{BB962C8B-B14F-4D97-AF65-F5344CB8AC3E}">
        <p14:creationId xmlns:p14="http://schemas.microsoft.com/office/powerpoint/2010/main" val="883016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Call only Ads</a:t>
            </a:r>
          </a:p>
        </p:txBody>
      </p:sp>
      <p:sp>
        <p:nvSpPr>
          <p:cNvPr id="3" name="Content Placeholder 2"/>
          <p:cNvSpPr>
            <a:spLocks noGrp="1"/>
          </p:cNvSpPr>
          <p:nvPr>
            <p:ph idx="1"/>
          </p:nvPr>
        </p:nvSpPr>
        <p:spPr>
          <a:xfrm>
            <a:off x="152400" y="960437"/>
            <a:ext cx="8229600" cy="4525963"/>
          </a:xfrm>
        </p:spPr>
        <p:txBody>
          <a:bodyPr>
            <a:normAutofit fontScale="85000" lnSpcReduction="10000"/>
          </a:bodyPr>
          <a:lstStyle/>
          <a:p>
            <a:pPr algn="just"/>
            <a:r>
              <a:rPr lang="en-US" dirty="0"/>
              <a:t>Designed to encourage people to call your business, and can appear only on devices that make phone calls. </a:t>
            </a:r>
          </a:p>
          <a:p>
            <a:r>
              <a:rPr lang="en-US" dirty="0"/>
              <a:t>When a potential customer clicks your ad, the ad places a call to you from their device.</a:t>
            </a:r>
          </a:p>
          <a:p>
            <a:pPr marL="0" indent="0">
              <a:buNone/>
            </a:pPr>
            <a:r>
              <a:rPr lang="en-US" dirty="0"/>
              <a:t>How it works?</a:t>
            </a:r>
          </a:p>
          <a:p>
            <a:pPr algn="just" fontAlgn="base"/>
            <a:r>
              <a:rPr lang="en-US" sz="2800" dirty="0"/>
              <a:t>Your ad wins an auction and is shown on the Search Network.</a:t>
            </a:r>
          </a:p>
          <a:p>
            <a:pPr algn="just" fontAlgn="base"/>
            <a:r>
              <a:rPr lang="en-US" sz="2800" dirty="0"/>
              <a:t>Someone taps the ad.</a:t>
            </a:r>
          </a:p>
          <a:p>
            <a:pPr algn="just" fontAlgn="base"/>
            <a:r>
              <a:rPr lang="en-US" sz="2800" dirty="0"/>
              <a:t>That person’s mobile phone dialer opens with the number set (either your own number or a GFN, depending on your settings).</a:t>
            </a:r>
          </a:p>
          <a:p>
            <a:pPr algn="just" fontAlgn="base"/>
            <a:r>
              <a:rPr lang="en-US" sz="2800" dirty="0"/>
              <a:t>The person taps the call button to place the call.</a:t>
            </a:r>
          </a:p>
          <a:p>
            <a:endParaRPr lang="en-US" dirty="0"/>
          </a:p>
        </p:txBody>
      </p:sp>
      <p:pic>
        <p:nvPicPr>
          <p:cNvPr id="2050" name="Picture 2" descr="https://lh3.googleusercontent.com/2ob1FDMeQatUe69B5-1J9MdLtTxdNCPwwweY_5UK5TWp9caeQGxnZpg7WHCsloWqyKQ=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251" y="5257800"/>
            <a:ext cx="3733800" cy="145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0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Display Advertising helps in the digital marketing funnel?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825155"/>
              </p:ext>
            </p:extLst>
          </p:nvPr>
        </p:nvGraphicFramePr>
        <p:xfrm>
          <a:off x="0" y="1722437"/>
          <a:ext cx="5638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562600" y="1676400"/>
            <a:ext cx="3810000" cy="923330"/>
          </a:xfrm>
          <a:prstGeom prst="rect">
            <a:avLst/>
          </a:prstGeom>
        </p:spPr>
        <p:txBody>
          <a:bodyPr wrap="square">
            <a:spAutoFit/>
          </a:bodyPr>
          <a:lstStyle/>
          <a:p>
            <a:pPr algn="ctr"/>
            <a:r>
              <a:rPr lang="en-US" i="1" dirty="0"/>
              <a:t>target a broad audience and use adverts that make a great first impression. </a:t>
            </a:r>
          </a:p>
        </p:txBody>
      </p:sp>
      <p:sp>
        <p:nvSpPr>
          <p:cNvPr id="6" name="Rectangle 5"/>
          <p:cNvSpPr/>
          <p:nvPr/>
        </p:nvSpPr>
        <p:spPr>
          <a:xfrm>
            <a:off x="4648200" y="2819400"/>
            <a:ext cx="4572000" cy="1200329"/>
          </a:xfrm>
          <a:prstGeom prst="rect">
            <a:avLst/>
          </a:prstGeom>
        </p:spPr>
        <p:txBody>
          <a:bodyPr>
            <a:spAutoFit/>
          </a:bodyPr>
          <a:lstStyle/>
          <a:p>
            <a:pPr algn="ctr"/>
            <a:r>
              <a:rPr lang="en-US" i="1" dirty="0"/>
              <a:t>Narrow down your audience to include people who have been to your site before, or people who are really interested in the products and services you offer.</a:t>
            </a:r>
          </a:p>
        </p:txBody>
      </p:sp>
      <p:sp>
        <p:nvSpPr>
          <p:cNvPr id="7" name="Rectangle 6"/>
          <p:cNvSpPr/>
          <p:nvPr/>
        </p:nvSpPr>
        <p:spPr>
          <a:xfrm>
            <a:off x="4038600" y="4209871"/>
            <a:ext cx="4876800" cy="1200329"/>
          </a:xfrm>
          <a:prstGeom prst="rect">
            <a:avLst/>
          </a:prstGeom>
        </p:spPr>
        <p:txBody>
          <a:bodyPr wrap="square">
            <a:spAutoFit/>
          </a:bodyPr>
          <a:lstStyle/>
          <a:p>
            <a:pPr algn="ctr"/>
            <a:r>
              <a:rPr lang="en-US" i="1" dirty="0"/>
              <a:t>refine your message, zeroing in on what exactly makes your product or service so great.</a:t>
            </a:r>
          </a:p>
          <a:p>
            <a:pPr algn="ctr"/>
            <a:r>
              <a:rPr lang="en-US" i="1" dirty="0"/>
              <a:t>adverts to be limited to people who you know have been looking for you. </a:t>
            </a:r>
          </a:p>
        </p:txBody>
      </p:sp>
      <p:sp>
        <p:nvSpPr>
          <p:cNvPr id="8" name="Rectangle 7"/>
          <p:cNvSpPr/>
          <p:nvPr/>
        </p:nvSpPr>
        <p:spPr>
          <a:xfrm>
            <a:off x="3429000" y="5581471"/>
            <a:ext cx="4572000" cy="1200329"/>
          </a:xfrm>
          <a:prstGeom prst="rect">
            <a:avLst/>
          </a:prstGeom>
        </p:spPr>
        <p:txBody>
          <a:bodyPr>
            <a:spAutoFit/>
          </a:bodyPr>
          <a:lstStyle/>
          <a:p>
            <a:pPr algn="ctr"/>
            <a:r>
              <a:rPr lang="en-US" i="1" dirty="0"/>
              <a:t>use adverts with special offers or incentives targeted at people who you know have shown interest in your products, but who haven’t become customers. - </a:t>
            </a:r>
            <a:r>
              <a:rPr lang="en-US" b="1" i="1" dirty="0"/>
              <a:t>Retargeting</a:t>
            </a:r>
          </a:p>
        </p:txBody>
      </p:sp>
    </p:spTree>
    <p:extLst>
      <p:ext uri="{BB962C8B-B14F-4D97-AF65-F5344CB8AC3E}">
        <p14:creationId xmlns:p14="http://schemas.microsoft.com/office/powerpoint/2010/main" val="1025374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App promotion ad</a:t>
            </a:r>
          </a:p>
        </p:txBody>
      </p:sp>
      <p:sp>
        <p:nvSpPr>
          <p:cNvPr id="3" name="Content Placeholder 2"/>
          <p:cNvSpPr>
            <a:spLocks noGrp="1"/>
          </p:cNvSpPr>
          <p:nvPr>
            <p:ph idx="1"/>
          </p:nvPr>
        </p:nvSpPr>
        <p:spPr>
          <a:xfrm>
            <a:off x="457200" y="1219200"/>
            <a:ext cx="8229600" cy="4525963"/>
          </a:xfrm>
        </p:spPr>
        <p:txBody>
          <a:bodyPr>
            <a:normAutofit/>
          </a:bodyPr>
          <a:lstStyle/>
          <a:p>
            <a:pPr algn="just"/>
            <a:r>
              <a:rPr lang="en-US" sz="2400" dirty="0"/>
              <a:t>Allows you to promote your app across Google Search, Google Play, YouTube, Gmail, and within other apps and mobile websites on the Display Network.</a:t>
            </a:r>
          </a:p>
          <a:p>
            <a:pPr algn="just"/>
            <a:r>
              <a:rPr lang="en-US" sz="2400" dirty="0"/>
              <a:t>These campaigns generate your ads based on your app listing in the Google Play Store, a few independent lines of text, and an optional YouTube video link.  </a:t>
            </a:r>
          </a:p>
          <a:p>
            <a:pPr algn="just"/>
            <a:endParaRPr lang="en-US" sz="2400" dirty="0"/>
          </a:p>
        </p:txBody>
      </p:sp>
      <p:pic>
        <p:nvPicPr>
          <p:cNvPr id="4098" name="Picture 2" descr="https://lh3.googleusercontent.com/UmPI-flhiwwTSDPIvoseDhfSsw2PFJgVTjj4dBH0xck0oADJ5JbdfWI8NbRH0X8D1a0=w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429000"/>
            <a:ext cx="1590675" cy="28268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h3.googleusercontent.com/__zXWz8WE-RKZg2Vh31NKceyX1MWPLNkNw6WLpcMqA-9O3yBIvcRcPpWHZ2AYX4O15pW=w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3800"/>
            <a:ext cx="1666875" cy="29622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3.googleusercontent.com/NXHuPtaxXejIr7keSNJx-5l67izRUfdP--BmsUVUF4WSWp-A8eEOKVhwlTf-HpLj2U5o=w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42063"/>
            <a:ext cx="1666875" cy="29622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3.googleusercontent.com/NXHuPtaxXejIr7keSNJx-5l67izRUfdP--BmsUVUF4WSWp-A8eEOKVhwlTf-HpLj2U5o=w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733800"/>
            <a:ext cx="16668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484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Advertising strategies</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0" indent="0">
              <a:buNone/>
            </a:pPr>
            <a:r>
              <a:rPr lang="en-US" sz="3400" b="1" dirty="0"/>
              <a:t>1. Build a mobile friendly website</a:t>
            </a:r>
          </a:p>
          <a:p>
            <a:r>
              <a:rPr lang="en-US" dirty="0"/>
              <a:t> A mobile website that's tailored to the small screen and makes it easy for people to make a purchase or take other action on your site.</a:t>
            </a:r>
          </a:p>
          <a:p>
            <a:r>
              <a:rPr lang="en-US" dirty="0"/>
              <a:t>Simplify site navigation</a:t>
            </a:r>
          </a:p>
          <a:p>
            <a:r>
              <a:rPr lang="en-US" dirty="0"/>
              <a:t>Use expandable product images</a:t>
            </a:r>
          </a:p>
          <a:p>
            <a:r>
              <a:rPr lang="en-US" dirty="0"/>
              <a:t>Keep any directions or "buy now" buttons front and center.</a:t>
            </a:r>
          </a:p>
          <a:p>
            <a:r>
              <a:rPr lang="en-US" dirty="0"/>
              <a:t>Use existing account info to minimize data entry for your customers.</a:t>
            </a:r>
          </a:p>
          <a:p>
            <a:r>
              <a:rPr lang="en-US" dirty="0"/>
              <a:t>Use click-to-call buttons or links</a:t>
            </a:r>
          </a:p>
          <a:p>
            <a:r>
              <a:rPr lang="en-US" dirty="0"/>
              <a:t>Keep content limited</a:t>
            </a:r>
          </a:p>
          <a:p>
            <a:r>
              <a:rPr lang="en-US" dirty="0"/>
              <a:t>Make sure that your landing page doesn't </a:t>
            </a:r>
          </a:p>
          <a:p>
            <a:pPr marL="0" indent="0">
              <a:buNone/>
            </a:pPr>
            <a:r>
              <a:rPr lang="en-US" dirty="0"/>
              <a:t>      contain Flash content.</a:t>
            </a:r>
          </a:p>
          <a:p>
            <a:endParaRPr lang="en-US" dirty="0"/>
          </a:p>
          <a:p>
            <a:pPr marL="0" indent="0">
              <a:buNone/>
            </a:pPr>
            <a:r>
              <a:rPr lang="en-US" dirty="0"/>
              <a:t>Google’s Mobile Friendly Test</a:t>
            </a:r>
          </a:p>
          <a:p>
            <a:pPr marL="0" indent="0">
              <a:buNone/>
            </a:pPr>
            <a:endParaRPr lang="en-US" dirty="0"/>
          </a:p>
        </p:txBody>
      </p:sp>
      <p:pic>
        <p:nvPicPr>
          <p:cNvPr id="1026" name="Picture 2" descr="Mobile site opti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267200"/>
            <a:ext cx="2857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9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Advertising strategies</a:t>
            </a:r>
          </a:p>
        </p:txBody>
      </p:sp>
      <p:sp>
        <p:nvSpPr>
          <p:cNvPr id="3" name="Content Placeholder 2"/>
          <p:cNvSpPr>
            <a:spLocks noGrp="1"/>
          </p:cNvSpPr>
          <p:nvPr>
            <p:ph idx="1"/>
          </p:nvPr>
        </p:nvSpPr>
        <p:spPr/>
        <p:txBody>
          <a:bodyPr>
            <a:normAutofit lnSpcReduction="10000"/>
          </a:bodyPr>
          <a:lstStyle/>
          <a:p>
            <a:pPr marL="0" indent="0">
              <a:buNone/>
            </a:pPr>
            <a:r>
              <a:rPr lang="en-US" b="1" dirty="0"/>
              <a:t>2. Create mobile preferred ads</a:t>
            </a:r>
          </a:p>
          <a:p>
            <a:pPr marL="0" indent="0">
              <a:buNone/>
            </a:pPr>
            <a:r>
              <a:rPr lang="en-US" sz="2600" dirty="0"/>
              <a:t>Design mobile specific ads by selecting different ad groups in Google Ads.</a:t>
            </a:r>
          </a:p>
          <a:p>
            <a:pPr marL="0" indent="0">
              <a:buNone/>
            </a:pPr>
            <a:r>
              <a:rPr lang="en-US" b="1" dirty="0"/>
              <a:t>3. Set up targeting for mobile</a:t>
            </a:r>
          </a:p>
          <a:p>
            <a:pPr marL="0" indent="0">
              <a:buNone/>
            </a:pPr>
            <a:r>
              <a:rPr lang="en-US" sz="2600" dirty="0"/>
              <a:t>Set up targeting to mobile devices by selecting device targeting to Mobile/Tablets</a:t>
            </a:r>
          </a:p>
          <a:p>
            <a:pPr marL="0" indent="0">
              <a:buNone/>
            </a:pPr>
            <a:r>
              <a:rPr lang="en-US" b="1" dirty="0"/>
              <a:t>4. Bid higher for mobile devices</a:t>
            </a:r>
          </a:p>
          <a:p>
            <a:pPr marL="0" indent="0" algn="just">
              <a:buNone/>
            </a:pPr>
            <a:r>
              <a:rPr lang="en-US" sz="2600" dirty="0"/>
              <a:t>Advertisers can control their mobile bids by setting a mobile bid adjustment for their keywords at the campaign or ad group level in Google Ads. </a:t>
            </a:r>
          </a:p>
          <a:p>
            <a:endParaRPr lang="en-US" dirty="0"/>
          </a:p>
        </p:txBody>
      </p:sp>
    </p:spTree>
    <p:extLst>
      <p:ext uri="{BB962C8B-B14F-4D97-AF65-F5344CB8AC3E}">
        <p14:creationId xmlns:p14="http://schemas.microsoft.com/office/powerpoint/2010/main" val="1831241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rmAutofit fontScale="90000"/>
          </a:bodyPr>
          <a:lstStyle/>
          <a:p>
            <a:r>
              <a:rPr lang="en-US" dirty="0"/>
              <a:t>Analysis and Tools for Digital marketing networks</a:t>
            </a:r>
          </a:p>
        </p:txBody>
      </p:sp>
    </p:spTree>
    <p:extLst>
      <p:ext uri="{BB962C8B-B14F-4D97-AF65-F5344CB8AC3E}">
        <p14:creationId xmlns:p14="http://schemas.microsoft.com/office/powerpoint/2010/main" val="1545047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and Analysis tools for Display ads</a:t>
            </a:r>
          </a:p>
        </p:txBody>
      </p:sp>
      <p:sp>
        <p:nvSpPr>
          <p:cNvPr id="3" name="Content Placeholder 2"/>
          <p:cNvSpPr>
            <a:spLocks noGrp="1"/>
          </p:cNvSpPr>
          <p:nvPr>
            <p:ph idx="1"/>
          </p:nvPr>
        </p:nvSpPr>
        <p:spPr/>
        <p:txBody>
          <a:bodyPr>
            <a:normAutofit fontScale="85000" lnSpcReduction="20000"/>
          </a:bodyPr>
          <a:lstStyle/>
          <a:p>
            <a:pPr fontAlgn="base"/>
            <a:r>
              <a:rPr lang="en-US" b="1" dirty="0"/>
              <a:t>Status:</a:t>
            </a:r>
            <a:r>
              <a:rPr lang="en-US" dirty="0"/>
              <a:t> This shows if your ads are running. For example, an "Eligible" status means your ads may be served. </a:t>
            </a:r>
          </a:p>
          <a:p>
            <a:pPr algn="just" fontAlgn="base"/>
            <a:r>
              <a:rPr lang="en-US" b="1" dirty="0"/>
              <a:t>CTR (</a:t>
            </a:r>
            <a:r>
              <a:rPr lang="en-US" b="1" dirty="0" err="1"/>
              <a:t>Clickthrough</a:t>
            </a:r>
            <a:r>
              <a:rPr lang="en-US" b="1" dirty="0"/>
              <a:t> rate):</a:t>
            </a:r>
            <a:r>
              <a:rPr lang="en-US" dirty="0"/>
              <a:t> One of the main indicators of  ads' health. It shows how often people click your ad after seeing it. As a rule of thumb, a CTR under 1% indicates that your ads aren't targeted to a relevant audience. </a:t>
            </a:r>
          </a:p>
          <a:p>
            <a:pPr algn="just" fontAlgn="base"/>
            <a:r>
              <a:rPr lang="en-US" b="1" dirty="0"/>
              <a:t>Avg. CPC (cost-per-click):</a:t>
            </a:r>
            <a:r>
              <a:rPr lang="en-US" dirty="0"/>
              <a:t> determined by </a:t>
            </a:r>
            <a:r>
              <a:rPr lang="en-US" dirty="0" err="1"/>
              <a:t>totalling</a:t>
            </a:r>
            <a:r>
              <a:rPr lang="en-US" dirty="0"/>
              <a:t> the cost of all clicks and dividing it by the number of clicks</a:t>
            </a:r>
          </a:p>
          <a:p>
            <a:pPr fontAlgn="base"/>
            <a:r>
              <a:rPr lang="en-US" b="1" dirty="0"/>
              <a:t>Placements:</a:t>
            </a:r>
            <a:r>
              <a:rPr lang="en-US" dirty="0"/>
              <a:t> Locations on the Display Network where your ad appeared.</a:t>
            </a:r>
          </a:p>
          <a:p>
            <a:endParaRPr lang="en-US" dirty="0"/>
          </a:p>
        </p:txBody>
      </p:sp>
    </p:spTree>
    <p:extLst>
      <p:ext uri="{BB962C8B-B14F-4D97-AF65-F5344CB8AC3E}">
        <p14:creationId xmlns:p14="http://schemas.microsoft.com/office/powerpoint/2010/main" val="2526925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55" t="34941" r="38457" b="10000"/>
          <a:stretch/>
        </p:blipFill>
        <p:spPr bwMode="auto">
          <a:xfrm>
            <a:off x="279887" y="685800"/>
            <a:ext cx="8559313" cy="574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416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tools in Google Ads</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1. Reports: </a:t>
            </a:r>
            <a:r>
              <a:rPr lang="en-US" dirty="0"/>
              <a:t>allows you to create various charts or tables to see performance data. </a:t>
            </a:r>
          </a:p>
          <a:p>
            <a:pPr algn="just"/>
            <a:r>
              <a:rPr lang="en-US" dirty="0"/>
              <a:t>Combine dozens of custom metrics, seeing granular detail on factors such as impressions, targeting, and conversions. These reports can be saved for future reference. </a:t>
            </a:r>
          </a:p>
          <a:p>
            <a:pPr marL="0" indent="0" algn="just">
              <a:buNone/>
            </a:pPr>
            <a:r>
              <a:rPr lang="en-US" b="1" dirty="0"/>
              <a:t>2. Predefined reports (formerly Dimensions):</a:t>
            </a:r>
            <a:r>
              <a:rPr lang="en-US" dirty="0"/>
              <a:t> lets you see basic performance data from a selected set of metrics, which you can further refine.</a:t>
            </a:r>
          </a:p>
          <a:p>
            <a:pPr marL="0" indent="0">
              <a:buNone/>
            </a:pPr>
            <a:r>
              <a:rPr lang="en-US" b="1" dirty="0"/>
              <a:t>3. Dashboards:</a:t>
            </a:r>
            <a:r>
              <a:rPr lang="en-US" dirty="0"/>
              <a:t> designed to let you access your most useful data in one place. </a:t>
            </a:r>
          </a:p>
          <a:p>
            <a:pPr algn="just"/>
            <a:r>
              <a:rPr lang="en-US" dirty="0"/>
              <a:t>Drag and drop saved charts and tables you made using Reports into multiple panes on the dashboard,  create new charts, create Scorecards to see quick performance data, and add notes.</a:t>
            </a:r>
          </a:p>
          <a:p>
            <a:endParaRPr lang="en-US" dirty="0"/>
          </a:p>
        </p:txBody>
      </p:sp>
    </p:spTree>
    <p:extLst>
      <p:ext uri="{BB962C8B-B14F-4D97-AF65-F5344CB8AC3E}">
        <p14:creationId xmlns:p14="http://schemas.microsoft.com/office/powerpoint/2010/main" val="3115933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18" r="4376" b="35589"/>
          <a:stretch/>
        </p:blipFill>
        <p:spPr bwMode="auto">
          <a:xfrm>
            <a:off x="152400" y="685800"/>
            <a:ext cx="8763000" cy="334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033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Video Ad metrics and reporting</a:t>
            </a:r>
          </a:p>
        </p:txBody>
      </p:sp>
      <p:sp>
        <p:nvSpPr>
          <p:cNvPr id="3" name="Content Placeholder 2"/>
          <p:cNvSpPr>
            <a:spLocks noGrp="1"/>
          </p:cNvSpPr>
          <p:nvPr>
            <p:ph idx="1"/>
          </p:nvPr>
        </p:nvSpPr>
        <p:spPr>
          <a:xfrm>
            <a:off x="152400" y="914400"/>
            <a:ext cx="8991600" cy="4830763"/>
          </a:xfrm>
        </p:spPr>
        <p:txBody>
          <a:bodyPr>
            <a:noAutofit/>
          </a:bodyPr>
          <a:lstStyle/>
          <a:p>
            <a:pPr fontAlgn="base"/>
            <a:r>
              <a:rPr lang="en-US" sz="1800" b="1" dirty="0"/>
              <a:t>Core performance</a:t>
            </a:r>
            <a:r>
              <a:rPr lang="en-US" sz="1800" dirty="0"/>
              <a:t>:</a:t>
            </a:r>
          </a:p>
          <a:p>
            <a:pPr lvl="1" fontAlgn="base"/>
            <a:r>
              <a:rPr lang="en-US" sz="1600" b="1" dirty="0"/>
              <a:t>Views:</a:t>
            </a:r>
            <a:r>
              <a:rPr lang="en-US" sz="1600" dirty="0"/>
              <a:t> show you the number of times people watched or engaged with your video ad. </a:t>
            </a:r>
          </a:p>
          <a:p>
            <a:pPr lvl="1" fontAlgn="base"/>
            <a:r>
              <a:rPr lang="en-US" sz="1600" b="1" dirty="0"/>
              <a:t>View rate:</a:t>
            </a:r>
            <a:r>
              <a:rPr lang="en-US" sz="1600" dirty="0"/>
              <a:t> shows you the number of views or engagements your video ad receives divided by the number of times your ad is shown (video and thumbnail impressions).</a:t>
            </a:r>
          </a:p>
          <a:p>
            <a:pPr lvl="1" fontAlgn="base"/>
            <a:r>
              <a:rPr lang="en-US" sz="1600" b="1" dirty="0"/>
              <a:t>Avg. CPV </a:t>
            </a:r>
            <a:r>
              <a:rPr lang="en-US" sz="1600" dirty="0"/>
              <a:t>is the average amount you pay when a viewer watches 30 seconds of your video (or the duration if it's shorter than 30 seconds) or engages with your video, whichever comes first. </a:t>
            </a:r>
          </a:p>
          <a:p>
            <a:pPr lvl="1" fontAlgn="base"/>
            <a:r>
              <a:rPr lang="en-US" sz="1600" b="1" dirty="0"/>
              <a:t>Watch time</a:t>
            </a:r>
            <a:r>
              <a:rPr lang="en-US" sz="1600" dirty="0"/>
              <a:t> measures the total amount of time people watched your video ads, shown in seconds.</a:t>
            </a:r>
          </a:p>
          <a:p>
            <a:pPr lvl="1" fontAlgn="base"/>
            <a:r>
              <a:rPr lang="en-US" sz="1600" b="1" dirty="0"/>
              <a:t>Avg. watch time / </a:t>
            </a:r>
            <a:r>
              <a:rPr lang="en-US" sz="1600" b="1" dirty="0" err="1"/>
              <a:t>impr</a:t>
            </a:r>
            <a:r>
              <a:rPr lang="en-US" sz="1600" b="1" dirty="0"/>
              <a:t>. </a:t>
            </a:r>
            <a:r>
              <a:rPr lang="en-US" sz="1600" dirty="0"/>
              <a:t>measures the average number of seconds someone watched your video ad per impression of the ad.</a:t>
            </a:r>
          </a:p>
          <a:p>
            <a:pPr fontAlgn="base"/>
            <a:r>
              <a:rPr lang="en-US" sz="1800" b="1" dirty="0"/>
              <a:t>Click performance:</a:t>
            </a:r>
          </a:p>
          <a:p>
            <a:pPr lvl="1" fontAlgn="base"/>
            <a:r>
              <a:rPr lang="en-US" sz="1600" b="1" dirty="0"/>
              <a:t>Clicks</a:t>
            </a:r>
            <a:r>
              <a:rPr lang="en-US" sz="1600" dirty="0"/>
              <a:t> show you the number of times people clicked on your video. Clicks can help you understand how well your ad is appealing to people who see it.</a:t>
            </a:r>
          </a:p>
          <a:p>
            <a:pPr lvl="1" fontAlgn="base"/>
            <a:r>
              <a:rPr lang="en-US" sz="1600" b="1" dirty="0" err="1"/>
              <a:t>Clickthrough</a:t>
            </a:r>
            <a:r>
              <a:rPr lang="en-US" sz="1600" b="1" dirty="0"/>
              <a:t> rate (CTR) </a:t>
            </a:r>
            <a:r>
              <a:rPr lang="en-US" sz="1600" dirty="0"/>
              <a:t>is the number of clicks that your ad receives divided by the number of times your ad is shown.</a:t>
            </a:r>
          </a:p>
          <a:p>
            <a:pPr fontAlgn="base"/>
            <a:r>
              <a:rPr lang="en-US" sz="1800" b="1" dirty="0"/>
              <a:t>Engagement performance:</a:t>
            </a:r>
          </a:p>
          <a:p>
            <a:pPr lvl="1" fontAlgn="base"/>
            <a:r>
              <a:rPr lang="en-US" sz="1600" b="1" dirty="0"/>
              <a:t>Engagements</a:t>
            </a:r>
            <a:r>
              <a:rPr lang="en-US" sz="1600" dirty="0"/>
              <a:t> show you the number of clicks on interactive elements, such as on teasers or icons to expand any cards on your video. (These clicks don't take people to a website or other external destination).</a:t>
            </a:r>
          </a:p>
          <a:p>
            <a:pPr lvl="1" fontAlgn="base"/>
            <a:r>
              <a:rPr lang="en-US" sz="1600" b="1" dirty="0"/>
              <a:t>Engagement rate </a:t>
            </a:r>
            <a:r>
              <a:rPr lang="en-US" sz="1600" dirty="0"/>
              <a:t>is the number of engagements that your ad receives divided by the number of times your ad is shown.</a:t>
            </a:r>
            <a:endParaRPr lang="en-US" sz="1800" dirty="0"/>
          </a:p>
        </p:txBody>
      </p:sp>
    </p:spTree>
    <p:extLst>
      <p:ext uri="{BB962C8B-B14F-4D97-AF65-F5344CB8AC3E}">
        <p14:creationId xmlns:p14="http://schemas.microsoft.com/office/powerpoint/2010/main" val="802340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6637"/>
            <a:ext cx="8991600" cy="4525963"/>
          </a:xfrm>
        </p:spPr>
        <p:txBody>
          <a:bodyPr>
            <a:noAutofit/>
          </a:bodyPr>
          <a:lstStyle/>
          <a:p>
            <a:pPr fontAlgn="base"/>
            <a:r>
              <a:rPr lang="en-US" sz="2000" b="1" dirty="0"/>
              <a:t>Reach and frequency:</a:t>
            </a:r>
          </a:p>
          <a:p>
            <a:pPr lvl="1" fontAlgn="base"/>
            <a:r>
              <a:rPr lang="en-US" sz="2000" b="1" dirty="0"/>
              <a:t>Unique users </a:t>
            </a:r>
            <a:r>
              <a:rPr lang="en-US" sz="2000" dirty="0"/>
              <a:t>shows the total number of people who saw an ad over a given time period.</a:t>
            </a:r>
          </a:p>
          <a:p>
            <a:pPr lvl="1" fontAlgn="base"/>
            <a:r>
              <a:rPr lang="en-US" sz="2000" b="1" dirty="0"/>
              <a:t>Unique cookies</a:t>
            </a:r>
            <a:r>
              <a:rPr lang="en-US" sz="2000" dirty="0"/>
              <a:t> is the number of cookies (which store preferences and other information that’s used on webpages that they visit) specific to an individual browser on people's computers.</a:t>
            </a:r>
          </a:p>
          <a:p>
            <a:pPr lvl="1" fontAlgn="base"/>
            <a:r>
              <a:rPr lang="en-US" sz="2000" b="1" dirty="0"/>
              <a:t>Unique viewers (cookies)</a:t>
            </a:r>
            <a:r>
              <a:rPr lang="en-US" sz="2000" dirty="0"/>
              <a:t> is the number of times your video ad was viewed by a unique cookie over a given time period.</a:t>
            </a:r>
          </a:p>
          <a:p>
            <a:pPr lvl="1" fontAlgn="base"/>
            <a:r>
              <a:rPr lang="en-US" sz="2000" b="1" dirty="0"/>
              <a:t>Avg. </a:t>
            </a:r>
            <a:r>
              <a:rPr lang="en-US" sz="2000" b="1" dirty="0" err="1"/>
              <a:t>impr</a:t>
            </a:r>
            <a:r>
              <a:rPr lang="en-US" sz="2000" b="1" dirty="0"/>
              <a:t>. freq./user</a:t>
            </a:r>
            <a:r>
              <a:rPr lang="en-US" sz="2000" dirty="0"/>
              <a:t> is the average number of times a unique person is shown your ad over a given time period.</a:t>
            </a:r>
          </a:p>
          <a:p>
            <a:pPr lvl="1" fontAlgn="base"/>
            <a:r>
              <a:rPr lang="en-US" sz="2000" b="1" dirty="0"/>
              <a:t>Avg. </a:t>
            </a:r>
            <a:r>
              <a:rPr lang="en-US" sz="2000" b="1" dirty="0" err="1"/>
              <a:t>impr</a:t>
            </a:r>
            <a:r>
              <a:rPr lang="en-US" sz="2000" b="1" dirty="0"/>
              <a:t>. freq./cookie </a:t>
            </a:r>
            <a:r>
              <a:rPr lang="en-US" sz="2000" dirty="0"/>
              <a:t>is the average number of times your video ad is shown to a unique cookie over a given time period.</a:t>
            </a:r>
          </a:p>
          <a:p>
            <a:pPr lvl="1" fontAlgn="base"/>
            <a:r>
              <a:rPr lang="en-US" sz="2000" b="1" dirty="0"/>
              <a:t>Avg. view freq./cookie </a:t>
            </a:r>
            <a:r>
              <a:rPr lang="en-US" sz="2000" dirty="0"/>
              <a:t>is the average number of times that a unique cookie viewed your video over a given time period.</a:t>
            </a:r>
          </a:p>
          <a:p>
            <a:endParaRPr lang="en-US" sz="2000" dirty="0"/>
          </a:p>
        </p:txBody>
      </p:sp>
      <p:sp>
        <p:nvSpPr>
          <p:cNvPr id="4" name="Title 1"/>
          <p:cNvSpPr>
            <a:spLocks noGrp="1"/>
          </p:cNvSpPr>
          <p:nvPr>
            <p:ph type="title"/>
          </p:nvPr>
        </p:nvSpPr>
        <p:spPr>
          <a:xfrm>
            <a:off x="457200" y="-228600"/>
            <a:ext cx="8229600" cy="1143000"/>
          </a:xfrm>
        </p:spPr>
        <p:txBody>
          <a:bodyPr/>
          <a:lstStyle/>
          <a:p>
            <a:r>
              <a:rPr lang="en-US" dirty="0"/>
              <a:t>Video Ad metrics and reporting</a:t>
            </a:r>
          </a:p>
        </p:txBody>
      </p:sp>
    </p:spTree>
    <p:extLst>
      <p:ext uri="{BB962C8B-B14F-4D97-AF65-F5344CB8AC3E}">
        <p14:creationId xmlns:p14="http://schemas.microsoft.com/office/powerpoint/2010/main" val="360459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Advertising Network</a:t>
            </a:r>
          </a:p>
        </p:txBody>
      </p:sp>
      <p:sp>
        <p:nvSpPr>
          <p:cNvPr id="3" name="Content Placeholder 2"/>
          <p:cNvSpPr>
            <a:spLocks noGrp="1"/>
          </p:cNvSpPr>
          <p:nvPr>
            <p:ph idx="1"/>
          </p:nvPr>
        </p:nvSpPr>
        <p:spPr/>
        <p:txBody>
          <a:bodyPr>
            <a:normAutofit fontScale="92500" lnSpcReduction="10000"/>
          </a:bodyPr>
          <a:lstStyle/>
          <a:p>
            <a:r>
              <a:rPr lang="en-US" dirty="0"/>
              <a:t>A system that lets you advertise on many different websites </a:t>
            </a:r>
          </a:p>
          <a:p>
            <a:pPr algn="just"/>
            <a:r>
              <a:rPr lang="en-US" dirty="0"/>
              <a:t>To help you build and run your display campaigns</a:t>
            </a:r>
          </a:p>
          <a:p>
            <a:r>
              <a:rPr lang="en-US" dirty="0"/>
              <a:t>Allows you to decide where the adverts will show up, and who will see them.</a:t>
            </a:r>
          </a:p>
          <a:p>
            <a:pPr algn="just"/>
            <a:r>
              <a:rPr lang="en-US" dirty="0"/>
              <a:t>For example, you can target local people heading out on their morning commute by choosing to advertise to </a:t>
            </a:r>
            <a:r>
              <a:rPr lang="en-US" b="1" dirty="0"/>
              <a:t>English speakers </a:t>
            </a:r>
            <a:r>
              <a:rPr lang="en-US" dirty="0"/>
              <a:t>who are using </a:t>
            </a:r>
            <a:r>
              <a:rPr lang="en-US" b="1" dirty="0"/>
              <a:t>smartphones</a:t>
            </a:r>
            <a:r>
              <a:rPr lang="en-US" dirty="0"/>
              <a:t> within </a:t>
            </a:r>
            <a:r>
              <a:rPr lang="en-US" b="1" dirty="0"/>
              <a:t>20 miles </a:t>
            </a:r>
            <a:r>
              <a:rPr lang="en-US" dirty="0"/>
              <a:t>of your shop in the </a:t>
            </a:r>
            <a:r>
              <a:rPr lang="en-US" b="1" dirty="0"/>
              <a:t>morning.</a:t>
            </a:r>
          </a:p>
        </p:txBody>
      </p:sp>
    </p:spTree>
    <p:extLst>
      <p:ext uri="{BB962C8B-B14F-4D97-AF65-F5344CB8AC3E}">
        <p14:creationId xmlns:p14="http://schemas.microsoft.com/office/powerpoint/2010/main" val="415352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9067800" cy="5364163"/>
          </a:xfrm>
        </p:spPr>
        <p:txBody>
          <a:bodyPr>
            <a:noAutofit/>
          </a:bodyPr>
          <a:lstStyle/>
          <a:p>
            <a:pPr fontAlgn="base"/>
            <a:r>
              <a:rPr lang="en-US" sz="2000" b="1" dirty="0"/>
              <a:t>Video viewership (also known as "quartile reporting")</a:t>
            </a:r>
          </a:p>
          <a:p>
            <a:pPr lvl="1" fontAlgn="base"/>
            <a:r>
              <a:rPr lang="en-US" sz="2000" b="1" dirty="0"/>
              <a:t>Video played to: 25%</a:t>
            </a:r>
            <a:r>
              <a:rPr lang="en-US" sz="2000" dirty="0"/>
              <a:t> shows how often a video is played to 25% of its length.</a:t>
            </a:r>
          </a:p>
          <a:p>
            <a:pPr lvl="1" fontAlgn="base"/>
            <a:r>
              <a:rPr lang="en-US" sz="2000" b="1" dirty="0"/>
              <a:t>Video played to: 50% </a:t>
            </a:r>
            <a:r>
              <a:rPr lang="en-US" sz="2000" dirty="0"/>
              <a:t>shows how often a video is played until the middle of its view length.</a:t>
            </a:r>
          </a:p>
          <a:p>
            <a:pPr lvl="1" fontAlgn="base"/>
            <a:r>
              <a:rPr lang="en-US" sz="2000" b="1" dirty="0"/>
              <a:t>Video played to: 75% </a:t>
            </a:r>
            <a:r>
              <a:rPr lang="en-US" sz="2000" dirty="0"/>
              <a:t>shows how often a video is played to 75% of its length.</a:t>
            </a:r>
          </a:p>
          <a:p>
            <a:pPr lvl="1" fontAlgn="base"/>
            <a:r>
              <a:rPr lang="en-US" sz="2000" b="1" dirty="0"/>
              <a:t>Video played to: 100%</a:t>
            </a:r>
            <a:r>
              <a:rPr lang="en-US" sz="2000" dirty="0"/>
              <a:t> shows how often a video is played to its completion.</a:t>
            </a:r>
          </a:p>
          <a:p>
            <a:pPr fontAlgn="base"/>
            <a:r>
              <a:rPr lang="en-US" sz="2000" b="1" dirty="0"/>
              <a:t>YouTube engagement</a:t>
            </a:r>
            <a:r>
              <a:rPr lang="en-US" sz="2000" dirty="0"/>
              <a:t>: Earned actions happen when a viewer watches a video ad and then takes a related action on YouTube. The following are different types of earned actions:</a:t>
            </a:r>
          </a:p>
          <a:p>
            <a:pPr lvl="1" fontAlgn="base"/>
            <a:r>
              <a:rPr lang="en-US" sz="2000" b="1" dirty="0"/>
              <a:t>Earned views increment</a:t>
            </a:r>
            <a:r>
              <a:rPr lang="en-US" sz="2000" dirty="0"/>
              <a:t> if a YouTube viewer watches subsequent videos on your YouTube channel or Watch pages. </a:t>
            </a:r>
          </a:p>
          <a:p>
            <a:pPr lvl="1" fontAlgn="base"/>
            <a:r>
              <a:rPr lang="en-US" sz="2000" b="1" dirty="0"/>
              <a:t>Earned subscribers</a:t>
            </a:r>
            <a:r>
              <a:rPr lang="en-US" sz="2000" dirty="0"/>
              <a:t> happen when a viewer subscribes to your channel. Earned playlist additions happen when a viewer adds the video to a playlist.</a:t>
            </a:r>
          </a:p>
          <a:p>
            <a:pPr lvl="1" fontAlgn="base"/>
            <a:r>
              <a:rPr lang="en-US" sz="2000" b="1" dirty="0"/>
              <a:t>Earned likes</a:t>
            </a:r>
            <a:r>
              <a:rPr lang="en-US" sz="2000" dirty="0"/>
              <a:t> happen when a viewer likes the video.</a:t>
            </a:r>
          </a:p>
          <a:p>
            <a:pPr lvl="1" fontAlgn="base"/>
            <a:r>
              <a:rPr lang="en-US" sz="2000" b="1" dirty="0"/>
              <a:t>Earned shares</a:t>
            </a:r>
            <a:r>
              <a:rPr lang="en-US" sz="2000" dirty="0"/>
              <a:t> happen when a viewer shares the video.</a:t>
            </a:r>
          </a:p>
          <a:p>
            <a:pPr fontAlgn="base"/>
            <a:r>
              <a:rPr lang="en-US" sz="2000" b="1" dirty="0"/>
              <a:t>Active View</a:t>
            </a:r>
          </a:p>
          <a:p>
            <a:pPr lvl="1" fontAlgn="base"/>
            <a:r>
              <a:rPr lang="en-US" sz="2000" dirty="0" err="1"/>
              <a:t>ActiveView</a:t>
            </a:r>
            <a:r>
              <a:rPr lang="en-US" sz="2000" dirty="0"/>
              <a:t> metrics show how often your ad appeared in a position on a webpage, device, or app that people could see. </a:t>
            </a:r>
          </a:p>
          <a:p>
            <a:pPr marL="0" indent="0">
              <a:buNone/>
            </a:pPr>
            <a:endParaRPr lang="en-US" sz="2000" dirty="0"/>
          </a:p>
        </p:txBody>
      </p:sp>
      <p:sp>
        <p:nvSpPr>
          <p:cNvPr id="5" name="Title 1"/>
          <p:cNvSpPr>
            <a:spLocks noGrp="1"/>
          </p:cNvSpPr>
          <p:nvPr>
            <p:ph type="title"/>
          </p:nvPr>
        </p:nvSpPr>
        <p:spPr>
          <a:xfrm>
            <a:off x="457200" y="-228600"/>
            <a:ext cx="8229600" cy="1143000"/>
          </a:xfrm>
        </p:spPr>
        <p:txBody>
          <a:bodyPr/>
          <a:lstStyle/>
          <a:p>
            <a:r>
              <a:rPr lang="en-US" dirty="0"/>
              <a:t>Video Ad metrics and reporting</a:t>
            </a:r>
          </a:p>
        </p:txBody>
      </p:sp>
    </p:spTree>
    <p:extLst>
      <p:ext uri="{BB962C8B-B14F-4D97-AF65-F5344CB8AC3E}">
        <p14:creationId xmlns:p14="http://schemas.microsoft.com/office/powerpoint/2010/main" val="330063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r>
              <a:rPr lang="en-US" dirty="0">
                <a:hlinkClick r:id="rId2"/>
              </a:rPr>
              <a:t>www.support.google.com</a:t>
            </a:r>
            <a:endParaRPr lang="en-US" dirty="0"/>
          </a:p>
          <a:p>
            <a:r>
              <a:rPr lang="en-US" dirty="0">
                <a:hlinkClick r:id="rId3"/>
              </a:rPr>
              <a:t>https://www.wordstream.com/blog/ws/2014/08/18/mobile-ad-strategies</a:t>
            </a:r>
            <a:endParaRPr lang="en-US" dirty="0"/>
          </a:p>
          <a:p>
            <a:r>
              <a:rPr lang="en-US" dirty="0">
                <a:hlinkClick r:id="rId4"/>
              </a:rPr>
              <a:t>https://ads.google.com/home/resources/learning/</a:t>
            </a:r>
            <a:endParaRPr lang="en-US" dirty="0"/>
          </a:p>
          <a:p>
            <a:r>
              <a:rPr lang="en-US" dirty="0">
                <a:hlinkClick r:id="rId5"/>
              </a:rPr>
              <a:t>https://blog.visme.co/types-of-mobile-advertising/</a:t>
            </a:r>
            <a:endParaRPr lang="en-US" dirty="0"/>
          </a:p>
          <a:p>
            <a:r>
              <a:rPr lang="en-US" dirty="0"/>
              <a:t>https://www.searchenginejournal.com/digital-video-advertising-domination/256031/</a:t>
            </a:r>
          </a:p>
        </p:txBody>
      </p:sp>
    </p:spTree>
    <p:extLst>
      <p:ext uri="{BB962C8B-B14F-4D97-AF65-F5344CB8AC3E}">
        <p14:creationId xmlns:p14="http://schemas.microsoft.com/office/powerpoint/2010/main" val="333761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AdWords (Ads)</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algn="just"/>
            <a:r>
              <a:rPr lang="en-US" dirty="0"/>
              <a:t>Google Ads (previously Google AdWords effective on July 24, 2018) is an online advertising platform developed by Google, where advertisers pay to display brief advertisements, service offerings, product listings, video content and generate mobile application installs within the Google ad network to web users. </a:t>
            </a:r>
          </a:p>
          <a:p>
            <a:pPr algn="just"/>
            <a:r>
              <a:rPr lang="en-US" dirty="0"/>
              <a:t>Google Ads' system is based partly on cookies and partly on keywords determined by advertisers. </a:t>
            </a:r>
          </a:p>
          <a:p>
            <a:pPr algn="just"/>
            <a:r>
              <a:rPr lang="en-US" dirty="0"/>
              <a:t>Google uses these characteristics to place advertising copy on pages where they think it might be relevant. </a:t>
            </a:r>
          </a:p>
          <a:p>
            <a:pPr algn="just"/>
            <a:r>
              <a:rPr lang="en-US" dirty="0"/>
              <a:t>Advertisers pay when users divert their browsing to click on the advertising copy (Pay Per Click-PPC). </a:t>
            </a:r>
          </a:p>
          <a:p>
            <a:pPr algn="just"/>
            <a:r>
              <a:rPr lang="en-US" dirty="0"/>
              <a:t>Partner websites receive a portion of the generated income.</a:t>
            </a:r>
          </a:p>
        </p:txBody>
      </p:sp>
    </p:spTree>
    <p:extLst>
      <p:ext uri="{BB962C8B-B14F-4D97-AF65-F5344CB8AC3E}">
        <p14:creationId xmlns:p14="http://schemas.microsoft.com/office/powerpoint/2010/main" val="42753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Ad networks</a:t>
            </a:r>
          </a:p>
        </p:txBody>
      </p:sp>
      <p:sp>
        <p:nvSpPr>
          <p:cNvPr id="3" name="Content Placeholder 2"/>
          <p:cNvSpPr>
            <a:spLocks noGrp="1"/>
          </p:cNvSpPr>
          <p:nvPr>
            <p:ph idx="1"/>
          </p:nvPr>
        </p:nvSpPr>
        <p:spPr/>
        <p:txBody>
          <a:bodyPr/>
          <a:lstStyle/>
          <a:p>
            <a:pPr marL="0" indent="0" algn="just">
              <a:buNone/>
            </a:pPr>
            <a:r>
              <a:rPr lang="en-US" b="1" dirty="0"/>
              <a:t>1. Google Search Network: </a:t>
            </a:r>
            <a:r>
              <a:rPr lang="en-US" dirty="0"/>
              <a:t>It is a group of search-related websites and apps where your ads can appear. When you advertise on the Google Search Network, your ad can show near search results when someone searches with terms related to one of your keywords.</a:t>
            </a:r>
          </a:p>
          <a:p>
            <a:pPr marL="0" indent="0">
              <a:buNone/>
            </a:pPr>
            <a:r>
              <a:rPr lang="en-US" b="1" dirty="0"/>
              <a:t>2. Google Display Network</a:t>
            </a:r>
          </a:p>
        </p:txBody>
      </p:sp>
    </p:spTree>
    <p:extLst>
      <p:ext uri="{BB962C8B-B14F-4D97-AF65-F5344CB8AC3E}">
        <p14:creationId xmlns:p14="http://schemas.microsoft.com/office/powerpoint/2010/main" val="41923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Google’s display network?</a:t>
            </a:r>
          </a:p>
        </p:txBody>
      </p:sp>
      <p:sp>
        <p:nvSpPr>
          <p:cNvPr id="3" name="Content Placeholder 2"/>
          <p:cNvSpPr>
            <a:spLocks noGrp="1"/>
          </p:cNvSpPr>
          <p:nvPr>
            <p:ph idx="1"/>
          </p:nvPr>
        </p:nvSpPr>
        <p:spPr/>
        <p:txBody>
          <a:bodyPr>
            <a:noAutofit/>
          </a:bodyPr>
          <a:lstStyle/>
          <a:p>
            <a:r>
              <a:rPr lang="en-US" sz="2400" dirty="0"/>
              <a:t>A group of more than 2 million websites, videos, and apps where your ads can appear.</a:t>
            </a:r>
          </a:p>
          <a:p>
            <a:r>
              <a:rPr lang="en-US" sz="2400" dirty="0"/>
              <a:t>Display Network sites reach over 90% of Internet users worldwide*. </a:t>
            </a:r>
          </a:p>
          <a:p>
            <a:pPr algn="just"/>
            <a:r>
              <a:rPr lang="en-US" sz="2400" dirty="0"/>
              <a:t>With the Display Network, you can use targeting to show your ads in particular contexts (like “motorbike accessories”), to particular audiences (like “young  students”), in particular locations, and more.</a:t>
            </a:r>
          </a:p>
          <a:p>
            <a:pPr algn="just"/>
            <a:r>
              <a:rPr lang="en-US" sz="2400" dirty="0"/>
              <a:t>Google Ads lets you measure how well you’re meeting your goals. See which webpages run your ads, which ads deliver the most clicks, and which sites give you the most value for the lowest cost. </a:t>
            </a:r>
          </a:p>
          <a:p>
            <a:r>
              <a:rPr lang="en-US" sz="1400" dirty="0"/>
              <a:t>* https://support.google.com/google-ads/answer/117120?hl=en</a:t>
            </a:r>
          </a:p>
        </p:txBody>
      </p:sp>
    </p:spTree>
    <p:extLst>
      <p:ext uri="{BB962C8B-B14F-4D97-AF65-F5344CB8AC3E}">
        <p14:creationId xmlns:p14="http://schemas.microsoft.com/office/powerpoint/2010/main" val="429431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5632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115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5046</TotalTime>
  <Words>3794</Words>
  <Application>Microsoft Macintosh PowerPoint</Application>
  <PresentationFormat>On-screen Show (4:3)</PresentationFormat>
  <Paragraphs>279</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Networks of Digital Marketing</vt:lpstr>
      <vt:lpstr>PowerPoint Presentation</vt:lpstr>
      <vt:lpstr>What is Display Advertising?</vt:lpstr>
      <vt:lpstr>How Display Advertising helps in the digital marketing funnel?</vt:lpstr>
      <vt:lpstr>Display Advertising Network</vt:lpstr>
      <vt:lpstr>Google AdWords (Ads)</vt:lpstr>
      <vt:lpstr>Google Ad networks</vt:lpstr>
      <vt:lpstr>What is a Google’s display network?</vt:lpstr>
      <vt:lpstr>PowerPoint Presentation</vt:lpstr>
      <vt:lpstr>Types of campaigns</vt:lpstr>
      <vt:lpstr>Display Campaign</vt:lpstr>
      <vt:lpstr>Types of Ads that can be run on the Google Display Network</vt:lpstr>
      <vt:lpstr>Responsive Display Ads</vt:lpstr>
      <vt:lpstr>Uploaded Image Ads</vt:lpstr>
      <vt:lpstr>Engagement Ads</vt:lpstr>
      <vt:lpstr>Gmail Ads</vt:lpstr>
      <vt:lpstr>Gmail Ads</vt:lpstr>
      <vt:lpstr>Gmail Ads Example</vt:lpstr>
      <vt:lpstr>How Targeting works using Google Display Networks?</vt:lpstr>
      <vt:lpstr>PowerPoint Presentation</vt:lpstr>
      <vt:lpstr>Example of Audience Targeting</vt:lpstr>
      <vt:lpstr>PowerPoint Presentation</vt:lpstr>
      <vt:lpstr>Have a look!</vt:lpstr>
      <vt:lpstr>Video Advertising</vt:lpstr>
      <vt:lpstr>Few stats</vt:lpstr>
      <vt:lpstr>Video advertising strategy</vt:lpstr>
      <vt:lpstr>Types of Google Video Ads</vt:lpstr>
      <vt:lpstr>True-View Instream Ad</vt:lpstr>
      <vt:lpstr>True-View Discovery ad</vt:lpstr>
      <vt:lpstr>Types of Google Video Ads</vt:lpstr>
      <vt:lpstr>Types of Google Video Ads</vt:lpstr>
      <vt:lpstr>PowerPoint Presentation</vt:lpstr>
      <vt:lpstr>PowerPoint Presentation</vt:lpstr>
      <vt:lpstr>Masthead ad</vt:lpstr>
      <vt:lpstr>Trends in Video Advertising</vt:lpstr>
      <vt:lpstr>Assignment</vt:lpstr>
      <vt:lpstr>Mobile Advertising</vt:lpstr>
      <vt:lpstr>Where mobile ads can appear?</vt:lpstr>
      <vt:lpstr>Call only Ads</vt:lpstr>
      <vt:lpstr>Universal App promotion ad</vt:lpstr>
      <vt:lpstr>Mobile Advertising strategies</vt:lpstr>
      <vt:lpstr>Mobile Advertising strategies</vt:lpstr>
      <vt:lpstr>Analysis and Tools for Digital marketing networks</vt:lpstr>
      <vt:lpstr>Monitoring and Analysis tools for Display ads</vt:lpstr>
      <vt:lpstr>PowerPoint Presentation</vt:lpstr>
      <vt:lpstr>Reporting tools in Google Ads</vt:lpstr>
      <vt:lpstr>PowerPoint Presentation</vt:lpstr>
      <vt:lpstr>Video Ad metrics and reporting</vt:lpstr>
      <vt:lpstr>Video Ad metrics and reporting</vt:lpstr>
      <vt:lpstr>Video Ad metrics and reporting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 Networks</dc:title>
  <dc:creator>Sumangla</dc:creator>
  <cp:lastModifiedBy>Microsoft Office User</cp:lastModifiedBy>
  <cp:revision>66</cp:revision>
  <dcterms:created xsi:type="dcterms:W3CDTF">2018-10-08T03:20:25Z</dcterms:created>
  <dcterms:modified xsi:type="dcterms:W3CDTF">2021-03-15T05:35:35Z</dcterms:modified>
</cp:coreProperties>
</file>