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62" r:id="rId5"/>
    <p:sldId id="263" r:id="rId6"/>
    <p:sldId id="264" r:id="rId7"/>
    <p:sldId id="265"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15B5671-08BE-492D-880B-C667B8D71805}"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B389249-5A6B-460A-8607-442A9D70CCF8}" type="slidenum">
              <a:rPr lang="en-IN" smtClean="0"/>
              <a:t>‹#›</a:t>
            </a:fld>
            <a:endParaRPr lang="en-IN"/>
          </a:p>
        </p:txBody>
      </p:sp>
    </p:spTree>
    <p:extLst>
      <p:ext uri="{BB962C8B-B14F-4D97-AF65-F5344CB8AC3E}">
        <p14:creationId xmlns:p14="http://schemas.microsoft.com/office/powerpoint/2010/main" val="163124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15B5671-08BE-492D-880B-C667B8D71805}"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B389249-5A6B-460A-8607-442A9D70CCF8}" type="slidenum">
              <a:rPr lang="en-IN" smtClean="0"/>
              <a:t>‹#›</a:t>
            </a:fld>
            <a:endParaRPr lang="en-IN"/>
          </a:p>
        </p:txBody>
      </p:sp>
    </p:spTree>
    <p:extLst>
      <p:ext uri="{BB962C8B-B14F-4D97-AF65-F5344CB8AC3E}">
        <p14:creationId xmlns:p14="http://schemas.microsoft.com/office/powerpoint/2010/main" val="2675022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15B5671-08BE-492D-880B-C667B8D71805}"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B389249-5A6B-460A-8607-442A9D70CCF8}" type="slidenum">
              <a:rPr lang="en-IN" smtClean="0"/>
              <a:t>‹#›</a:t>
            </a:fld>
            <a:endParaRPr lang="en-IN"/>
          </a:p>
        </p:txBody>
      </p:sp>
    </p:spTree>
    <p:extLst>
      <p:ext uri="{BB962C8B-B14F-4D97-AF65-F5344CB8AC3E}">
        <p14:creationId xmlns:p14="http://schemas.microsoft.com/office/powerpoint/2010/main" val="3083571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15B5671-08BE-492D-880B-C667B8D71805}"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B389249-5A6B-460A-8607-442A9D70CCF8}" type="slidenum">
              <a:rPr lang="en-IN" smtClean="0"/>
              <a:t>‹#›</a:t>
            </a:fld>
            <a:endParaRPr lang="en-IN"/>
          </a:p>
        </p:txBody>
      </p:sp>
    </p:spTree>
    <p:extLst>
      <p:ext uri="{BB962C8B-B14F-4D97-AF65-F5344CB8AC3E}">
        <p14:creationId xmlns:p14="http://schemas.microsoft.com/office/powerpoint/2010/main" val="620892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5B5671-08BE-492D-880B-C667B8D71805}"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B389249-5A6B-460A-8607-442A9D70CCF8}" type="slidenum">
              <a:rPr lang="en-IN" smtClean="0"/>
              <a:t>‹#›</a:t>
            </a:fld>
            <a:endParaRPr lang="en-IN"/>
          </a:p>
        </p:txBody>
      </p:sp>
    </p:spTree>
    <p:extLst>
      <p:ext uri="{BB962C8B-B14F-4D97-AF65-F5344CB8AC3E}">
        <p14:creationId xmlns:p14="http://schemas.microsoft.com/office/powerpoint/2010/main" val="2320981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15B5671-08BE-492D-880B-C667B8D71805}"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B389249-5A6B-460A-8607-442A9D70CCF8}" type="slidenum">
              <a:rPr lang="en-IN" smtClean="0"/>
              <a:t>‹#›</a:t>
            </a:fld>
            <a:endParaRPr lang="en-IN"/>
          </a:p>
        </p:txBody>
      </p:sp>
    </p:spTree>
    <p:extLst>
      <p:ext uri="{BB962C8B-B14F-4D97-AF65-F5344CB8AC3E}">
        <p14:creationId xmlns:p14="http://schemas.microsoft.com/office/powerpoint/2010/main" val="58905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15B5671-08BE-492D-880B-C667B8D71805}" type="datetimeFigureOut">
              <a:rPr lang="en-IN" smtClean="0"/>
              <a:t>26-04-2021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B389249-5A6B-460A-8607-442A9D70CCF8}" type="slidenum">
              <a:rPr lang="en-IN" smtClean="0"/>
              <a:t>‹#›</a:t>
            </a:fld>
            <a:endParaRPr lang="en-IN"/>
          </a:p>
        </p:txBody>
      </p:sp>
    </p:spTree>
    <p:extLst>
      <p:ext uri="{BB962C8B-B14F-4D97-AF65-F5344CB8AC3E}">
        <p14:creationId xmlns:p14="http://schemas.microsoft.com/office/powerpoint/2010/main" val="2161962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15B5671-08BE-492D-880B-C667B8D71805}" type="datetimeFigureOut">
              <a:rPr lang="en-IN" smtClean="0"/>
              <a:t>26-04-2021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B389249-5A6B-460A-8607-442A9D70CCF8}" type="slidenum">
              <a:rPr lang="en-IN" smtClean="0"/>
              <a:t>‹#›</a:t>
            </a:fld>
            <a:endParaRPr lang="en-IN"/>
          </a:p>
        </p:txBody>
      </p:sp>
    </p:spTree>
    <p:extLst>
      <p:ext uri="{BB962C8B-B14F-4D97-AF65-F5344CB8AC3E}">
        <p14:creationId xmlns:p14="http://schemas.microsoft.com/office/powerpoint/2010/main" val="843986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5B5671-08BE-492D-880B-C667B8D71805}" type="datetimeFigureOut">
              <a:rPr lang="en-IN" smtClean="0"/>
              <a:t>26-04-2021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B389249-5A6B-460A-8607-442A9D70CCF8}" type="slidenum">
              <a:rPr lang="en-IN" smtClean="0"/>
              <a:t>‹#›</a:t>
            </a:fld>
            <a:endParaRPr lang="en-IN"/>
          </a:p>
        </p:txBody>
      </p:sp>
    </p:spTree>
    <p:extLst>
      <p:ext uri="{BB962C8B-B14F-4D97-AF65-F5344CB8AC3E}">
        <p14:creationId xmlns:p14="http://schemas.microsoft.com/office/powerpoint/2010/main" val="2610847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5B5671-08BE-492D-880B-C667B8D71805}"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B389249-5A6B-460A-8607-442A9D70CCF8}" type="slidenum">
              <a:rPr lang="en-IN" smtClean="0"/>
              <a:t>‹#›</a:t>
            </a:fld>
            <a:endParaRPr lang="en-IN"/>
          </a:p>
        </p:txBody>
      </p:sp>
    </p:spTree>
    <p:extLst>
      <p:ext uri="{BB962C8B-B14F-4D97-AF65-F5344CB8AC3E}">
        <p14:creationId xmlns:p14="http://schemas.microsoft.com/office/powerpoint/2010/main" val="1611252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5B5671-08BE-492D-880B-C667B8D71805}"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B389249-5A6B-460A-8607-442A9D70CCF8}" type="slidenum">
              <a:rPr lang="en-IN" smtClean="0"/>
              <a:t>‹#›</a:t>
            </a:fld>
            <a:endParaRPr lang="en-IN"/>
          </a:p>
        </p:txBody>
      </p:sp>
    </p:spTree>
    <p:extLst>
      <p:ext uri="{BB962C8B-B14F-4D97-AF65-F5344CB8AC3E}">
        <p14:creationId xmlns:p14="http://schemas.microsoft.com/office/powerpoint/2010/main" val="824845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5B5671-08BE-492D-880B-C667B8D71805}" type="datetimeFigureOut">
              <a:rPr lang="en-IN" smtClean="0"/>
              <a:t>26-04-2021</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389249-5A6B-460A-8607-442A9D70CCF8}" type="slidenum">
              <a:rPr lang="en-IN" smtClean="0"/>
              <a:t>‹#›</a:t>
            </a:fld>
            <a:endParaRPr lang="en-IN"/>
          </a:p>
        </p:txBody>
      </p:sp>
    </p:spTree>
    <p:extLst>
      <p:ext uri="{BB962C8B-B14F-4D97-AF65-F5344CB8AC3E}">
        <p14:creationId xmlns:p14="http://schemas.microsoft.com/office/powerpoint/2010/main" val="2169807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8526" y="950227"/>
            <a:ext cx="7601331" cy="3355292"/>
          </a:xfrm>
        </p:spPr>
        <p:txBody>
          <a:bodyPr>
            <a:noAutofit/>
          </a:bodyPr>
          <a:lstStyle/>
          <a:p>
            <a:r>
              <a:rPr lang="en-IN" sz="7200" dirty="0" smtClean="0">
                <a:latin typeface="Adobe Caslon Pro Bold" panose="0205070206050A020403" pitchFamily="18" charset="0"/>
              </a:rPr>
              <a:t>Components of Ore Microscope</a:t>
            </a:r>
            <a:endParaRPr lang="en-US" sz="7200" dirty="0">
              <a:latin typeface="Adobe Caslon Pro Bold" panose="0205070206050A020403" pitchFamily="18" charset="0"/>
            </a:endParaRPr>
          </a:p>
        </p:txBody>
      </p:sp>
      <p:sp>
        <p:nvSpPr>
          <p:cNvPr id="3" name="Subtitle 2"/>
          <p:cNvSpPr>
            <a:spLocks noGrp="1"/>
          </p:cNvSpPr>
          <p:nvPr>
            <p:ph type="subTitle" idx="1"/>
          </p:nvPr>
        </p:nvSpPr>
        <p:spPr>
          <a:xfrm>
            <a:off x="4649338" y="4839483"/>
            <a:ext cx="5540519" cy="1258508"/>
          </a:xfrm>
        </p:spPr>
        <p:txBody>
          <a:bodyPr>
            <a:noAutofit/>
          </a:bodyPr>
          <a:lstStyle/>
          <a:p>
            <a:pPr>
              <a:lnSpc>
                <a:spcPct val="100000"/>
              </a:lnSpc>
              <a:spcBef>
                <a:spcPts val="0"/>
              </a:spcBef>
            </a:pPr>
            <a:r>
              <a:rPr lang="en-US" b="1" dirty="0">
                <a:solidFill>
                  <a:srgbClr val="002060"/>
                </a:solidFill>
                <a:latin typeface="Aparajita" panose="02020603050405020304" pitchFamily="18" charset="0"/>
                <a:cs typeface="Aparajita" panose="02020603050405020304" pitchFamily="18" charset="0"/>
              </a:rPr>
              <a:t>Akhil Kumar Dwivedi</a:t>
            </a:r>
          </a:p>
          <a:p>
            <a:pPr>
              <a:lnSpc>
                <a:spcPct val="100000"/>
              </a:lnSpc>
              <a:spcBef>
                <a:spcPts val="0"/>
              </a:spcBef>
            </a:pPr>
            <a:r>
              <a:rPr lang="en-US" dirty="0">
                <a:solidFill>
                  <a:srgbClr val="002060"/>
                </a:solidFill>
                <a:latin typeface="Aparajita" panose="02020603050405020304" pitchFamily="18" charset="0"/>
                <a:cs typeface="Aparajita" panose="02020603050405020304" pitchFamily="18" charset="0"/>
              </a:rPr>
              <a:t>Assistant Professor (Geology)</a:t>
            </a:r>
          </a:p>
          <a:p>
            <a:pPr>
              <a:lnSpc>
                <a:spcPct val="100000"/>
              </a:lnSpc>
              <a:spcBef>
                <a:spcPts val="0"/>
              </a:spcBef>
            </a:pPr>
            <a:r>
              <a:rPr lang="en-US" dirty="0">
                <a:solidFill>
                  <a:srgbClr val="002060"/>
                </a:solidFill>
                <a:latin typeface="Aparajita" panose="02020603050405020304" pitchFamily="18" charset="0"/>
                <a:cs typeface="Aparajita" panose="02020603050405020304" pitchFamily="18" charset="0"/>
              </a:rPr>
              <a:t>Mohanlal Sukhadia University, Udaipur</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77685" y="188511"/>
            <a:ext cx="761716" cy="761716"/>
          </a:xfrm>
          <a:prstGeom prst="rect">
            <a:avLst/>
          </a:prstGeom>
        </p:spPr>
      </p:pic>
    </p:spTree>
    <p:extLst>
      <p:ext uri="{BB962C8B-B14F-4D97-AF65-F5344CB8AC3E}">
        <p14:creationId xmlns:p14="http://schemas.microsoft.com/office/powerpoint/2010/main" val="4010297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6959" y="122832"/>
            <a:ext cx="7543800" cy="1450757"/>
          </a:xfrm>
        </p:spPr>
        <p:txBody>
          <a:bodyPr/>
          <a:lstStyle/>
          <a:p>
            <a:r>
              <a:rPr lang="en-IN" sz="4000" dirty="0" smtClean="0">
                <a:latin typeface="Minion Pro SmBd" panose="02040603060306020203" pitchFamily="18" charset="0"/>
              </a:rPr>
              <a:t>The </a:t>
            </a:r>
            <a:r>
              <a:rPr lang="en-IN" sz="4000" dirty="0">
                <a:latin typeface="Minion Pro SmBd" panose="02040603060306020203" pitchFamily="18" charset="0"/>
              </a:rPr>
              <a:t>Ore Microscope</a:t>
            </a:r>
            <a:endParaRPr lang="en-US" sz="4000" dirty="0">
              <a:latin typeface="Minion Pro SmBd" panose="02040603060306020203" pitchFamily="18" charset="0"/>
            </a:endParaRPr>
          </a:p>
        </p:txBody>
      </p:sp>
      <p:sp>
        <p:nvSpPr>
          <p:cNvPr id="3" name="Content Placeholder 2"/>
          <p:cNvSpPr>
            <a:spLocks noGrp="1"/>
          </p:cNvSpPr>
          <p:nvPr>
            <p:ph idx="1"/>
          </p:nvPr>
        </p:nvSpPr>
        <p:spPr>
          <a:xfrm>
            <a:off x="2346960" y="1737361"/>
            <a:ext cx="8225507" cy="4963690"/>
          </a:xfrm>
        </p:spPr>
        <p:txBody>
          <a:bodyPr>
            <a:normAutofit fontScale="85000" lnSpcReduction="20000"/>
          </a:bodyPr>
          <a:lstStyle/>
          <a:p>
            <a:pPr algn="just">
              <a:lnSpc>
                <a:spcPct val="150000"/>
              </a:lnSpc>
              <a:spcBef>
                <a:spcPts val="0"/>
              </a:spcBef>
            </a:pPr>
            <a:r>
              <a:rPr lang="en-IN" sz="3100" dirty="0" smtClean="0">
                <a:latin typeface="Aparajita" panose="02020603050405020304" pitchFamily="18" charset="0"/>
                <a:cs typeface="Aparajita" panose="02020603050405020304" pitchFamily="18" charset="0"/>
              </a:rPr>
              <a:t>The </a:t>
            </a:r>
            <a:r>
              <a:rPr lang="en-IN" sz="3100" dirty="0">
                <a:latin typeface="Aparajita" panose="02020603050405020304" pitchFamily="18" charset="0"/>
                <a:cs typeface="Aparajita" panose="02020603050405020304" pitchFamily="18" charset="0"/>
              </a:rPr>
              <a:t>basic instrument for petrographic examination of </a:t>
            </a:r>
            <a:r>
              <a:rPr lang="en-IN" sz="3100" dirty="0" smtClean="0">
                <a:latin typeface="Aparajita" panose="02020603050405020304" pitchFamily="18" charset="0"/>
                <a:cs typeface="Aparajita" panose="02020603050405020304" pitchFamily="18" charset="0"/>
              </a:rPr>
              <a:t>“ore” </a:t>
            </a:r>
            <a:r>
              <a:rPr lang="en-IN" sz="3100" dirty="0">
                <a:latin typeface="Aparajita" panose="02020603050405020304" pitchFamily="18" charset="0"/>
                <a:cs typeface="Aparajita" panose="02020603050405020304" pitchFamily="18" charset="0"/>
              </a:rPr>
              <a:t>minerals or </a:t>
            </a:r>
            <a:r>
              <a:rPr lang="en-IN" sz="3100" dirty="0" smtClean="0">
                <a:latin typeface="Aparajita" panose="02020603050405020304" pitchFamily="18" charset="0"/>
                <a:cs typeface="Aparajita" panose="02020603050405020304" pitchFamily="18" charset="0"/>
              </a:rPr>
              <a:t>“opaque” </a:t>
            </a:r>
            <a:r>
              <a:rPr lang="en-IN" sz="3100" dirty="0">
                <a:latin typeface="Aparajita" panose="02020603050405020304" pitchFamily="18" charset="0"/>
                <a:cs typeface="Aparajita" panose="02020603050405020304" pitchFamily="18" charset="0"/>
              </a:rPr>
              <a:t>minerals is the ore microscope, which is similar to a conventional petrographic microscope in the system of lenses, polarizer, analyzer and various diaphragms. </a:t>
            </a:r>
            <a:endParaRPr lang="en-IN" sz="3100" dirty="0" smtClean="0">
              <a:latin typeface="Aparajita" panose="02020603050405020304" pitchFamily="18" charset="0"/>
              <a:cs typeface="Aparajita" panose="02020603050405020304" pitchFamily="18" charset="0"/>
            </a:endParaRPr>
          </a:p>
          <a:p>
            <a:pPr algn="just">
              <a:lnSpc>
                <a:spcPct val="150000"/>
              </a:lnSpc>
              <a:spcBef>
                <a:spcPts val="0"/>
              </a:spcBef>
            </a:pPr>
            <a:endParaRPr lang="en-IN" dirty="0">
              <a:latin typeface="Aparajita" panose="02020603050405020304" pitchFamily="18" charset="0"/>
              <a:cs typeface="Aparajita" panose="02020603050405020304" pitchFamily="18" charset="0"/>
            </a:endParaRPr>
          </a:p>
          <a:p>
            <a:pPr algn="just">
              <a:lnSpc>
                <a:spcPct val="150000"/>
              </a:lnSpc>
              <a:spcBef>
                <a:spcPts val="0"/>
              </a:spcBef>
            </a:pPr>
            <a:r>
              <a:rPr lang="en-IN" sz="3100" dirty="0" smtClean="0">
                <a:latin typeface="Aparajita" panose="02020603050405020304" pitchFamily="18" charset="0"/>
                <a:cs typeface="Aparajita" panose="02020603050405020304" pitchFamily="18" charset="0"/>
              </a:rPr>
              <a:t>An </a:t>
            </a:r>
            <a:r>
              <a:rPr lang="en-IN" sz="3100" dirty="0">
                <a:latin typeface="Aparajita" panose="02020603050405020304" pitchFamily="18" charset="0"/>
                <a:cs typeface="Aparajita" panose="02020603050405020304" pitchFamily="18" charset="0"/>
              </a:rPr>
              <a:t>ore microscope however, differs from a petrographic one in that it has an incident light source rather than a </a:t>
            </a:r>
            <a:r>
              <a:rPr lang="en-IN" sz="3100" dirty="0" err="1">
                <a:latin typeface="Aparajita" panose="02020603050405020304" pitchFamily="18" charset="0"/>
                <a:cs typeface="Aparajita" panose="02020603050405020304" pitchFamily="18" charset="0"/>
              </a:rPr>
              <a:t>substage</a:t>
            </a:r>
            <a:r>
              <a:rPr lang="en-IN" sz="3100" dirty="0">
                <a:latin typeface="Aparajita" panose="02020603050405020304" pitchFamily="18" charset="0"/>
                <a:cs typeface="Aparajita" panose="02020603050405020304" pitchFamily="18" charset="0"/>
              </a:rPr>
              <a:t> transmitting one, which allows examination of polished surfaces of opaque minerals under reflected light</a:t>
            </a:r>
          </a:p>
        </p:txBody>
      </p:sp>
    </p:spTree>
    <p:extLst>
      <p:ext uri="{BB962C8B-B14F-4D97-AF65-F5344CB8AC3E}">
        <p14:creationId xmlns:p14="http://schemas.microsoft.com/office/powerpoint/2010/main" val="395193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6958" y="122832"/>
            <a:ext cx="8489363" cy="1450757"/>
          </a:xfrm>
        </p:spPr>
        <p:txBody>
          <a:bodyPr/>
          <a:lstStyle/>
          <a:p>
            <a:r>
              <a:rPr lang="en-IN" sz="4000" dirty="0" smtClean="0">
                <a:latin typeface="Minion Pro SmBd" panose="02040603060306020203" pitchFamily="18" charset="0"/>
              </a:rPr>
              <a:t>Components </a:t>
            </a:r>
            <a:r>
              <a:rPr lang="en-IN" sz="4000" dirty="0">
                <a:latin typeface="Minion Pro SmBd" panose="02040603060306020203" pitchFamily="18" charset="0"/>
              </a:rPr>
              <a:t>of the Ore Microscope</a:t>
            </a:r>
            <a:endParaRPr lang="en-US" sz="4000" dirty="0">
              <a:latin typeface="Minion Pro SmBd" panose="02040603060306020203" pitchFamily="18" charset="0"/>
            </a:endParaRPr>
          </a:p>
        </p:txBody>
      </p:sp>
      <p:sp>
        <p:nvSpPr>
          <p:cNvPr id="3" name="Content Placeholder 2"/>
          <p:cNvSpPr>
            <a:spLocks noGrp="1"/>
          </p:cNvSpPr>
          <p:nvPr>
            <p:ph idx="1"/>
          </p:nvPr>
        </p:nvSpPr>
        <p:spPr>
          <a:xfrm>
            <a:off x="2346960" y="1323834"/>
            <a:ext cx="8830556" cy="5534166"/>
          </a:xfrm>
        </p:spPr>
        <p:txBody>
          <a:bodyPr>
            <a:normAutofit fontScale="47500" lnSpcReduction="20000"/>
          </a:bodyPr>
          <a:lstStyle/>
          <a:p>
            <a:pPr marL="0" indent="0" algn="just">
              <a:lnSpc>
                <a:spcPct val="150000"/>
              </a:lnSpc>
              <a:spcBef>
                <a:spcPts val="0"/>
              </a:spcBef>
              <a:buNone/>
            </a:pPr>
            <a:r>
              <a:rPr lang="en-IN" sz="5100" b="1" dirty="0" smtClean="0">
                <a:latin typeface="Aparajita" panose="02020603050405020304" pitchFamily="18" charset="0"/>
                <a:cs typeface="Aparajita" panose="02020603050405020304" pitchFamily="18" charset="0"/>
              </a:rPr>
              <a:t>Though </a:t>
            </a:r>
            <a:r>
              <a:rPr lang="en-IN" sz="5100" b="1" dirty="0">
                <a:latin typeface="Aparajita" panose="02020603050405020304" pitchFamily="18" charset="0"/>
                <a:cs typeface="Aparajita" panose="02020603050405020304" pitchFamily="18" charset="0"/>
              </a:rPr>
              <a:t>there are numerous models of ore microscopes, there are certain basic elements common to all. These are</a:t>
            </a:r>
            <a:r>
              <a:rPr lang="en-IN" sz="5100" dirty="0">
                <a:latin typeface="Aparajita" panose="02020603050405020304" pitchFamily="18" charset="0"/>
                <a:cs typeface="Aparajita" panose="02020603050405020304" pitchFamily="18" charset="0"/>
              </a:rPr>
              <a:t>: </a:t>
            </a:r>
            <a:endParaRPr lang="en-IN" sz="5100" dirty="0" smtClean="0">
              <a:latin typeface="Aparajita" panose="02020603050405020304" pitchFamily="18" charset="0"/>
              <a:cs typeface="Aparajita" panose="02020603050405020304" pitchFamily="18" charset="0"/>
            </a:endParaRPr>
          </a:p>
          <a:p>
            <a:pPr marL="514350" indent="-514350" algn="just">
              <a:lnSpc>
                <a:spcPct val="120000"/>
              </a:lnSpc>
              <a:spcBef>
                <a:spcPts val="0"/>
              </a:spcBef>
              <a:buAutoNum type="arabicPeriod"/>
            </a:pPr>
            <a:r>
              <a:rPr lang="en-IN" sz="4500" dirty="0" smtClean="0">
                <a:latin typeface="Aparajita" panose="02020603050405020304" pitchFamily="18" charset="0"/>
                <a:cs typeface="Aparajita" panose="02020603050405020304" pitchFamily="18" charset="0"/>
              </a:rPr>
              <a:t>The </a:t>
            </a:r>
            <a:r>
              <a:rPr lang="en-IN" sz="4500" dirty="0">
                <a:latin typeface="Aparajita" panose="02020603050405020304" pitchFamily="18" charset="0"/>
                <a:cs typeface="Aparajita" panose="02020603050405020304" pitchFamily="18" charset="0"/>
              </a:rPr>
              <a:t>frame or stand which carries the other components. </a:t>
            </a:r>
            <a:endParaRPr lang="en-IN" sz="4500" dirty="0" smtClean="0">
              <a:latin typeface="Aparajita" panose="02020603050405020304" pitchFamily="18" charset="0"/>
              <a:cs typeface="Aparajita" panose="02020603050405020304" pitchFamily="18" charset="0"/>
            </a:endParaRPr>
          </a:p>
          <a:p>
            <a:pPr marL="514350" indent="-514350" algn="just">
              <a:lnSpc>
                <a:spcPct val="120000"/>
              </a:lnSpc>
              <a:spcBef>
                <a:spcPts val="0"/>
              </a:spcBef>
              <a:buAutoNum type="arabicPeriod"/>
            </a:pPr>
            <a:endParaRPr lang="en-IN" sz="4500" dirty="0">
              <a:latin typeface="Aparajita" panose="02020603050405020304" pitchFamily="18" charset="0"/>
              <a:cs typeface="Aparajita" panose="02020603050405020304" pitchFamily="18" charset="0"/>
            </a:endParaRPr>
          </a:p>
          <a:p>
            <a:pPr marL="514350" indent="-514350" algn="just">
              <a:lnSpc>
                <a:spcPct val="120000"/>
              </a:lnSpc>
              <a:spcBef>
                <a:spcPts val="0"/>
              </a:spcBef>
              <a:buAutoNum type="arabicPeriod"/>
            </a:pPr>
            <a:r>
              <a:rPr lang="en-IN" sz="4500" dirty="0" smtClean="0">
                <a:latin typeface="Aparajita" panose="02020603050405020304" pitchFamily="18" charset="0"/>
                <a:cs typeface="Aparajita" panose="02020603050405020304" pitchFamily="18" charset="0"/>
              </a:rPr>
              <a:t>A </a:t>
            </a:r>
            <a:r>
              <a:rPr lang="en-IN" sz="4500" dirty="0">
                <a:latin typeface="Aparajita" panose="02020603050405020304" pitchFamily="18" charset="0"/>
                <a:cs typeface="Aparajita" panose="02020603050405020304" pitchFamily="18" charset="0"/>
              </a:rPr>
              <a:t>circular stage, graduated in degrees, that can be rotated through </a:t>
            </a:r>
            <a:r>
              <a:rPr lang="en-IN" sz="4500" dirty="0" smtClean="0">
                <a:latin typeface="Aparajita" panose="02020603050405020304" pitchFamily="18" charset="0"/>
                <a:cs typeface="Aparajita" panose="02020603050405020304" pitchFamily="18" charset="0"/>
              </a:rPr>
              <a:t>360º </a:t>
            </a:r>
            <a:r>
              <a:rPr lang="en-IN" sz="4500" dirty="0">
                <a:latin typeface="Aparajita" panose="02020603050405020304" pitchFamily="18" charset="0"/>
                <a:cs typeface="Aparajita" panose="02020603050405020304" pitchFamily="18" charset="0"/>
              </a:rPr>
              <a:t>, attached to the frame. This is usually equipped with a rack-and-pinion movement permitting it to be moved up and down for focusing the specimen, and sometimes a mechanical stage equipped with X and Y movement for systematic examination and point counting of grains in the specimen</a:t>
            </a:r>
            <a:r>
              <a:rPr lang="en-IN" sz="4500" dirty="0" smtClean="0">
                <a:latin typeface="Aparajita" panose="02020603050405020304" pitchFamily="18" charset="0"/>
                <a:cs typeface="Aparajita" panose="02020603050405020304" pitchFamily="18" charset="0"/>
              </a:rPr>
              <a:t>.</a:t>
            </a:r>
          </a:p>
          <a:p>
            <a:pPr marL="514350" indent="-514350" algn="just">
              <a:lnSpc>
                <a:spcPct val="120000"/>
              </a:lnSpc>
              <a:spcBef>
                <a:spcPts val="0"/>
              </a:spcBef>
              <a:buAutoNum type="arabicPeriod"/>
            </a:pPr>
            <a:endParaRPr lang="en-IN" sz="4500" dirty="0" smtClean="0">
              <a:latin typeface="Aparajita" panose="02020603050405020304" pitchFamily="18" charset="0"/>
              <a:cs typeface="Aparajita" panose="02020603050405020304" pitchFamily="18" charset="0"/>
            </a:endParaRPr>
          </a:p>
          <a:p>
            <a:pPr marL="514350" indent="-514350" algn="just">
              <a:lnSpc>
                <a:spcPct val="120000"/>
              </a:lnSpc>
              <a:spcBef>
                <a:spcPts val="0"/>
              </a:spcBef>
              <a:buAutoNum type="arabicPeriod"/>
            </a:pPr>
            <a:r>
              <a:rPr lang="en-IN" sz="4500" dirty="0" smtClean="0">
                <a:latin typeface="Aparajita" panose="02020603050405020304" pitchFamily="18" charset="0"/>
                <a:cs typeface="Aparajita" panose="02020603050405020304" pitchFamily="18" charset="0"/>
              </a:rPr>
              <a:t> Objective </a:t>
            </a:r>
            <a:r>
              <a:rPr lang="en-IN" sz="4500" dirty="0">
                <a:latin typeface="Aparajita" panose="02020603050405020304" pitchFamily="18" charset="0"/>
                <a:cs typeface="Aparajita" panose="02020603050405020304" pitchFamily="18" charset="0"/>
              </a:rPr>
              <a:t>lenses which are interchangeable and may be classed in terms of type (</a:t>
            </a:r>
            <a:r>
              <a:rPr lang="en-IN" sz="4500" dirty="0" err="1">
                <a:latin typeface="Aparajita" panose="02020603050405020304" pitchFamily="18" charset="0"/>
                <a:cs typeface="Aparajita" panose="02020603050405020304" pitchFamily="18" charset="0"/>
              </a:rPr>
              <a:t>achromat</a:t>
            </a:r>
            <a:r>
              <a:rPr lang="en-IN" sz="4500" dirty="0">
                <a:latin typeface="Aparajita" panose="02020603050405020304" pitchFamily="18" charset="0"/>
                <a:cs typeface="Aparajita" panose="02020603050405020304" pitchFamily="18" charset="0"/>
              </a:rPr>
              <a:t>, </a:t>
            </a:r>
            <a:r>
              <a:rPr lang="en-IN" sz="4500" dirty="0" err="1">
                <a:latin typeface="Aparajita" panose="02020603050405020304" pitchFamily="18" charset="0"/>
                <a:cs typeface="Aparajita" panose="02020603050405020304" pitchFamily="18" charset="0"/>
              </a:rPr>
              <a:t>apochromat</a:t>
            </a:r>
            <a:r>
              <a:rPr lang="en-IN" sz="4500" dirty="0">
                <a:latin typeface="Aparajita" panose="02020603050405020304" pitchFamily="18" charset="0"/>
                <a:cs typeface="Aparajita" panose="02020603050405020304" pitchFamily="18" charset="0"/>
              </a:rPr>
              <a:t> or fluorite). </a:t>
            </a:r>
            <a:r>
              <a:rPr lang="en-IN" sz="4500" dirty="0">
                <a:latin typeface="Aparajita" panose="02020603050405020304" pitchFamily="18" charset="0"/>
                <a:cs typeface="Aparajita" panose="02020603050405020304" pitchFamily="18" charset="0"/>
              </a:rPr>
              <a:t>Their magnification, numerical aperture, and whether they are for oil immersion or air usage is indicated. </a:t>
            </a:r>
            <a:endParaRPr lang="en-IN" sz="4500" dirty="0" smtClean="0">
              <a:latin typeface="Aparajita" panose="02020603050405020304" pitchFamily="18" charset="0"/>
              <a:cs typeface="Aparajita" panose="02020603050405020304" pitchFamily="18" charset="0"/>
            </a:endParaRPr>
          </a:p>
          <a:p>
            <a:pPr marL="514350" indent="-514350" algn="just">
              <a:lnSpc>
                <a:spcPct val="120000"/>
              </a:lnSpc>
              <a:spcBef>
                <a:spcPts val="0"/>
              </a:spcBef>
              <a:buAutoNum type="arabicPeriod"/>
            </a:pPr>
            <a:endParaRPr lang="en-IN" sz="4500" dirty="0" smtClean="0">
              <a:latin typeface="Aparajita" panose="02020603050405020304" pitchFamily="18" charset="0"/>
              <a:cs typeface="Aparajita" panose="02020603050405020304" pitchFamily="18" charset="0"/>
            </a:endParaRPr>
          </a:p>
          <a:p>
            <a:pPr marL="514350" indent="-514350" algn="just">
              <a:lnSpc>
                <a:spcPct val="120000"/>
              </a:lnSpc>
              <a:spcBef>
                <a:spcPts val="0"/>
              </a:spcBef>
              <a:buAutoNum type="arabicPeriod"/>
            </a:pPr>
            <a:r>
              <a:rPr lang="en-IN" sz="4500" dirty="0" smtClean="0">
                <a:latin typeface="Aparajita" panose="02020603050405020304" pitchFamily="18" charset="0"/>
                <a:cs typeface="Aparajita" panose="02020603050405020304" pitchFamily="18" charset="0"/>
              </a:rPr>
              <a:t>The </a:t>
            </a:r>
            <a:r>
              <a:rPr lang="en-IN" sz="4500" dirty="0" err="1">
                <a:latin typeface="Aparajita" panose="02020603050405020304" pitchFamily="18" charset="0"/>
                <a:cs typeface="Aparajita" panose="02020603050405020304" pitchFamily="18" charset="0"/>
              </a:rPr>
              <a:t>occular</a:t>
            </a:r>
            <a:r>
              <a:rPr lang="en-IN" sz="4500" dirty="0">
                <a:latin typeface="Aparajita" panose="02020603050405020304" pitchFamily="18" charset="0"/>
                <a:cs typeface="Aparajita" panose="02020603050405020304" pitchFamily="18" charset="0"/>
              </a:rPr>
              <a:t> serves to enlarge the primary image formed by the objective and render it visible to the eye. </a:t>
            </a:r>
            <a:r>
              <a:rPr lang="en-IN" sz="4500" dirty="0" err="1">
                <a:latin typeface="Aparajita" panose="02020603050405020304" pitchFamily="18" charset="0"/>
                <a:cs typeface="Aparajita" panose="02020603050405020304" pitchFamily="18" charset="0"/>
              </a:rPr>
              <a:t>Occulars</a:t>
            </a:r>
            <a:r>
              <a:rPr lang="en-IN" sz="4500" dirty="0">
                <a:latin typeface="Aparajita" panose="02020603050405020304" pitchFamily="18" charset="0"/>
                <a:cs typeface="Aparajita" panose="02020603050405020304" pitchFamily="18" charset="0"/>
              </a:rPr>
              <a:t> commonly contain cross hairs, a </a:t>
            </a:r>
            <a:r>
              <a:rPr lang="en-IN" sz="4500" dirty="0" err="1">
                <a:latin typeface="Aparajita" panose="02020603050405020304" pitchFamily="18" charset="0"/>
                <a:cs typeface="Aparajita" panose="02020603050405020304" pitchFamily="18" charset="0"/>
              </a:rPr>
              <a:t>micrometer</a:t>
            </a:r>
            <a:r>
              <a:rPr lang="en-IN" sz="4500" dirty="0">
                <a:latin typeface="Aparajita" panose="02020603050405020304" pitchFamily="18" charset="0"/>
                <a:cs typeface="Aparajita" panose="02020603050405020304" pitchFamily="18" charset="0"/>
              </a:rPr>
              <a:t> or a grid with a fixed rectangular pattern used for measuring particle sizes.</a:t>
            </a:r>
          </a:p>
        </p:txBody>
      </p:sp>
    </p:spTree>
    <p:extLst>
      <p:ext uri="{BB962C8B-B14F-4D97-AF65-F5344CB8AC3E}">
        <p14:creationId xmlns:p14="http://schemas.microsoft.com/office/powerpoint/2010/main" val="4185845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6958" y="122832"/>
            <a:ext cx="8489363" cy="1450757"/>
          </a:xfrm>
        </p:spPr>
        <p:txBody>
          <a:bodyPr/>
          <a:lstStyle/>
          <a:p>
            <a:r>
              <a:rPr lang="en-IN" sz="4000" dirty="0" smtClean="0">
                <a:latin typeface="Minion Pro SmBd" panose="02040603060306020203" pitchFamily="18" charset="0"/>
              </a:rPr>
              <a:t>Components </a:t>
            </a:r>
            <a:r>
              <a:rPr lang="en-IN" sz="4000" dirty="0">
                <a:latin typeface="Minion Pro SmBd" panose="02040603060306020203" pitchFamily="18" charset="0"/>
              </a:rPr>
              <a:t>of the Ore Microscope</a:t>
            </a:r>
            <a:endParaRPr lang="en-US" sz="4000" dirty="0">
              <a:latin typeface="Minion Pro SmBd" panose="02040603060306020203" pitchFamily="18" charset="0"/>
            </a:endParaRPr>
          </a:p>
        </p:txBody>
      </p:sp>
      <p:sp>
        <p:nvSpPr>
          <p:cNvPr id="3" name="Content Placeholder 2"/>
          <p:cNvSpPr>
            <a:spLocks noGrp="1"/>
          </p:cNvSpPr>
          <p:nvPr>
            <p:ph idx="1"/>
          </p:nvPr>
        </p:nvSpPr>
        <p:spPr>
          <a:xfrm>
            <a:off x="2346958" y="1064526"/>
            <a:ext cx="8830556" cy="5534166"/>
          </a:xfrm>
        </p:spPr>
        <p:txBody>
          <a:bodyPr>
            <a:noAutofit/>
          </a:bodyPr>
          <a:lstStyle/>
          <a:p>
            <a:pPr marL="0" indent="0" algn="just">
              <a:lnSpc>
                <a:spcPct val="150000"/>
              </a:lnSpc>
              <a:spcBef>
                <a:spcPts val="0"/>
              </a:spcBef>
              <a:buNone/>
            </a:pPr>
            <a:r>
              <a:rPr lang="en-IN" sz="1800" dirty="0" smtClean="0">
                <a:latin typeface="Aparajita" panose="02020603050405020304" pitchFamily="18" charset="0"/>
                <a:cs typeface="Aparajita" panose="02020603050405020304" pitchFamily="18" charset="0"/>
              </a:rPr>
              <a:t>5</a:t>
            </a:r>
            <a:r>
              <a:rPr lang="en-IN" sz="1800" dirty="0">
                <a:latin typeface="Aparajita" panose="02020603050405020304" pitchFamily="18" charset="0"/>
                <a:cs typeface="Aparajita" panose="02020603050405020304" pitchFamily="18" charset="0"/>
              </a:rPr>
              <a:t>. </a:t>
            </a:r>
            <a:r>
              <a:rPr lang="en-IN" sz="1800" dirty="0">
                <a:latin typeface="Aparajita" panose="02020603050405020304" pitchFamily="18" charset="0"/>
                <a:cs typeface="Aparajita" panose="02020603050405020304" pitchFamily="18" charset="0"/>
              </a:rPr>
              <a:t>The standard illuminating system consists of two lenses, two or three diaphragms, a polarizer and an incandescent lamp of 6-12 V and 15-100 W, or an LED. The illuminator aperture diaphragm restricts the field of view and stray scattered light. The illuminator field diaphragm controls the angle of the cone of light incident on the specimen and should be set to just enclose the field of view (this restricts the light to the most parallel rays, minimizes elliptical polarization and maximizes contrast). </a:t>
            </a:r>
            <a:r>
              <a:rPr lang="en-IN" sz="1800" dirty="0">
                <a:latin typeface="Aparajita" panose="02020603050405020304" pitchFamily="18" charset="0"/>
                <a:cs typeface="Aparajita" panose="02020603050405020304" pitchFamily="18" charset="0"/>
              </a:rPr>
              <a:t>In many microscopes a third diaphragm helps sharpen the image. </a:t>
            </a:r>
            <a:endParaRPr lang="en-IN" sz="1800" dirty="0" smtClean="0">
              <a:latin typeface="Aparajita" panose="02020603050405020304" pitchFamily="18" charset="0"/>
              <a:cs typeface="Aparajita" panose="02020603050405020304" pitchFamily="18" charset="0"/>
            </a:endParaRPr>
          </a:p>
          <a:p>
            <a:pPr marL="0" indent="0" algn="just">
              <a:lnSpc>
                <a:spcPct val="150000"/>
              </a:lnSpc>
              <a:spcBef>
                <a:spcPts val="0"/>
              </a:spcBef>
              <a:buNone/>
            </a:pPr>
            <a:endParaRPr lang="en-IN" sz="1800" dirty="0" smtClean="0">
              <a:latin typeface="Aparajita" panose="02020603050405020304" pitchFamily="18" charset="0"/>
              <a:cs typeface="Aparajita" panose="02020603050405020304" pitchFamily="18" charset="0"/>
            </a:endParaRPr>
          </a:p>
          <a:p>
            <a:pPr marL="0" indent="0" algn="just">
              <a:lnSpc>
                <a:spcPct val="150000"/>
              </a:lnSpc>
              <a:spcBef>
                <a:spcPts val="0"/>
              </a:spcBef>
              <a:buNone/>
            </a:pPr>
            <a:r>
              <a:rPr lang="en-IN" sz="1800" dirty="0" smtClean="0">
                <a:latin typeface="Aparajita" panose="02020603050405020304" pitchFamily="18" charset="0"/>
                <a:cs typeface="Aparajita" panose="02020603050405020304" pitchFamily="18" charset="0"/>
              </a:rPr>
              <a:t>6</a:t>
            </a:r>
            <a:r>
              <a:rPr lang="en-IN" sz="1800" dirty="0">
                <a:latin typeface="Aparajita" panose="02020603050405020304" pitchFamily="18" charset="0"/>
                <a:cs typeface="Aparajita" panose="02020603050405020304" pitchFamily="18" charset="0"/>
              </a:rPr>
              <a:t>. </a:t>
            </a:r>
            <a:r>
              <a:rPr lang="en-IN" sz="1800" dirty="0">
                <a:latin typeface="Aparajita" panose="02020603050405020304" pitchFamily="18" charset="0"/>
                <a:cs typeface="Aparajita" panose="02020603050405020304" pitchFamily="18" charset="0"/>
              </a:rPr>
              <a:t>The reflector is a means by which light is brought vertically onto the polished surface. Reflectors are of two types: the glass plate reflector (a partial mirror) and the half-field prism (see figure 1). Both types have their advantages and disadvantages. </a:t>
            </a:r>
            <a:r>
              <a:rPr lang="en-IN" sz="1800" dirty="0">
                <a:latin typeface="Aparajita" panose="02020603050405020304" pitchFamily="18" charset="0"/>
                <a:cs typeface="Aparajita" panose="02020603050405020304" pitchFamily="18" charset="0"/>
              </a:rPr>
              <a:t>Many microscopes have both types mounted on a horizontal slide so that either may be used. </a:t>
            </a:r>
            <a:endParaRPr lang="en-IN" sz="1800" dirty="0" smtClean="0">
              <a:latin typeface="Aparajita" panose="02020603050405020304" pitchFamily="18" charset="0"/>
              <a:cs typeface="Aparajita" panose="02020603050405020304" pitchFamily="18" charset="0"/>
            </a:endParaRPr>
          </a:p>
          <a:p>
            <a:pPr marL="0" indent="0" algn="just">
              <a:lnSpc>
                <a:spcPct val="150000"/>
              </a:lnSpc>
              <a:spcBef>
                <a:spcPts val="0"/>
              </a:spcBef>
              <a:buNone/>
            </a:pPr>
            <a:endParaRPr lang="en-IN" sz="1800" dirty="0">
              <a:latin typeface="Aparajita" panose="02020603050405020304" pitchFamily="18" charset="0"/>
              <a:cs typeface="Aparajita" panose="02020603050405020304" pitchFamily="18" charset="0"/>
            </a:endParaRPr>
          </a:p>
          <a:p>
            <a:pPr marL="0" indent="0" algn="just">
              <a:lnSpc>
                <a:spcPct val="150000"/>
              </a:lnSpc>
              <a:spcBef>
                <a:spcPts val="0"/>
              </a:spcBef>
              <a:buNone/>
            </a:pPr>
            <a:r>
              <a:rPr lang="en-IN" sz="1800" dirty="0" smtClean="0">
                <a:latin typeface="Aparajita" panose="02020603050405020304" pitchFamily="18" charset="0"/>
                <a:cs typeface="Aparajita" panose="02020603050405020304" pitchFamily="18" charset="0"/>
              </a:rPr>
              <a:t>7</a:t>
            </a:r>
            <a:r>
              <a:rPr lang="en-IN" sz="1800" dirty="0">
                <a:latin typeface="Aparajita" panose="02020603050405020304" pitchFamily="18" charset="0"/>
                <a:cs typeface="Aparajita" panose="02020603050405020304" pitchFamily="18" charset="0"/>
              </a:rPr>
              <a:t>. </a:t>
            </a:r>
            <a:r>
              <a:rPr lang="en-IN" sz="1800" dirty="0">
                <a:latin typeface="Aparajita" panose="02020603050405020304" pitchFamily="18" charset="0"/>
                <a:cs typeface="Aparajita" panose="02020603050405020304" pitchFamily="18" charset="0"/>
              </a:rPr>
              <a:t>The polarizer is usually positioned within the illuminating system between the lamp and the collector lens but may also be located between the diaphragms. It is usually a calcite prism or a polaroid plate that renders light linearly polarized in a N-S orientation. The analyzer is a device similar to a polarizer but is positioned between the objective and </a:t>
            </a:r>
            <a:r>
              <a:rPr lang="en-IN" sz="1800" dirty="0" err="1">
                <a:latin typeface="Aparajita" panose="02020603050405020304" pitchFamily="18" charset="0"/>
                <a:cs typeface="Aparajita" panose="02020603050405020304" pitchFamily="18" charset="0"/>
              </a:rPr>
              <a:t>occular</a:t>
            </a:r>
            <a:r>
              <a:rPr lang="en-IN" sz="1800" dirty="0">
                <a:latin typeface="Aparajita" panose="02020603050405020304" pitchFamily="18" charset="0"/>
                <a:cs typeface="Aparajita" panose="02020603050405020304" pitchFamily="18" charset="0"/>
              </a:rPr>
              <a:t> with its vibration directions perpendicular to those of the polarizer.</a:t>
            </a:r>
          </a:p>
        </p:txBody>
      </p:sp>
    </p:spTree>
    <p:extLst>
      <p:ext uri="{BB962C8B-B14F-4D97-AF65-F5344CB8AC3E}">
        <p14:creationId xmlns:p14="http://schemas.microsoft.com/office/powerpoint/2010/main" val="1755506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5845" y="118317"/>
            <a:ext cx="9021169" cy="6578242"/>
          </a:xfrm>
          <a:prstGeom prst="rect">
            <a:avLst/>
          </a:prstGeom>
        </p:spPr>
      </p:pic>
    </p:spTree>
    <p:extLst>
      <p:ext uri="{BB962C8B-B14F-4D97-AF65-F5344CB8AC3E}">
        <p14:creationId xmlns:p14="http://schemas.microsoft.com/office/powerpoint/2010/main" val="1379544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4348" y="0"/>
            <a:ext cx="8489363" cy="1450757"/>
          </a:xfrm>
        </p:spPr>
        <p:txBody>
          <a:bodyPr/>
          <a:lstStyle/>
          <a:p>
            <a:r>
              <a:rPr lang="en-IN" sz="4000" dirty="0">
                <a:latin typeface="Minion Pro SmBd" panose="02040603060306020203" pitchFamily="18" charset="0"/>
              </a:rPr>
              <a:t>Accessories of the Ore </a:t>
            </a:r>
            <a:r>
              <a:rPr lang="en-IN" sz="4000" dirty="0" smtClean="0">
                <a:latin typeface="Minion Pro SmBd" panose="02040603060306020203" pitchFamily="18" charset="0"/>
              </a:rPr>
              <a:t>Microscope:</a:t>
            </a:r>
            <a:endParaRPr lang="en-US" sz="4000" dirty="0">
              <a:latin typeface="Minion Pro SmBd" panose="02040603060306020203" pitchFamily="18" charset="0"/>
            </a:endParaRPr>
          </a:p>
        </p:txBody>
      </p:sp>
      <p:sp>
        <p:nvSpPr>
          <p:cNvPr id="3" name="Content Placeholder 2"/>
          <p:cNvSpPr>
            <a:spLocks noGrp="1"/>
          </p:cNvSpPr>
          <p:nvPr>
            <p:ph idx="1"/>
          </p:nvPr>
        </p:nvSpPr>
        <p:spPr>
          <a:xfrm>
            <a:off x="1944348" y="1323834"/>
            <a:ext cx="9294582" cy="5534166"/>
          </a:xfrm>
        </p:spPr>
        <p:txBody>
          <a:bodyPr>
            <a:noAutofit/>
          </a:bodyPr>
          <a:lstStyle/>
          <a:p>
            <a:pPr marL="0" indent="0" algn="just">
              <a:buNone/>
            </a:pPr>
            <a:r>
              <a:rPr lang="en-IN" sz="2200" dirty="0" err="1" smtClean="0">
                <a:latin typeface="Aparajita" panose="02020603050405020304" pitchFamily="18" charset="0"/>
                <a:cs typeface="Aparajita" panose="02020603050405020304" pitchFamily="18" charset="0"/>
              </a:rPr>
              <a:t>Monochromators</a:t>
            </a:r>
            <a:r>
              <a:rPr lang="en-IN" sz="2200" dirty="0">
                <a:latin typeface="Aparajita" panose="02020603050405020304" pitchFamily="18" charset="0"/>
                <a:cs typeface="Aparajita" panose="02020603050405020304" pitchFamily="18" charset="0"/>
              </a:rPr>
              <a:t>: The visible range of light lies between 400 to 700 nm, whereas the operable range of most microscopes extends several hundred nm above and below this range. Since the optical properties of minerals vary as a function of wavelength, it is sometimes necessary to provide light of a particular wavelength. This is commonly achieved by the use of: </a:t>
            </a:r>
          </a:p>
          <a:p>
            <a:pPr marL="0" indent="0" algn="just">
              <a:buNone/>
            </a:pPr>
            <a:r>
              <a:rPr lang="en-IN" sz="2200" dirty="0">
                <a:latin typeface="Aparajita" panose="02020603050405020304" pitchFamily="18" charset="0"/>
                <a:cs typeface="Aparajita" panose="02020603050405020304" pitchFamily="18" charset="0"/>
              </a:rPr>
              <a:t>a) Fixed monochromatic interference filters which consist of a glass plate on which alternating layers of low reflecting transparent </a:t>
            </a:r>
            <a:r>
              <a:rPr lang="en-IN" sz="2200" dirty="0" err="1">
                <a:latin typeface="Aparajita" panose="02020603050405020304" pitchFamily="18" charset="0"/>
                <a:cs typeface="Aparajita" panose="02020603050405020304" pitchFamily="18" charset="0"/>
              </a:rPr>
              <a:t>diaelectric</a:t>
            </a:r>
            <a:r>
              <a:rPr lang="en-IN" sz="2200" dirty="0">
                <a:latin typeface="Aparajita" panose="02020603050405020304" pitchFamily="18" charset="0"/>
                <a:cs typeface="Aparajita" panose="02020603050405020304" pitchFamily="18" charset="0"/>
              </a:rPr>
              <a:t> substances and higher reflecting </a:t>
            </a:r>
            <a:r>
              <a:rPr lang="en-IN" sz="2200" dirty="0" err="1">
                <a:latin typeface="Aparajita" panose="02020603050405020304" pitchFamily="18" charset="0"/>
                <a:cs typeface="Aparajita" panose="02020603050405020304" pitchFamily="18" charset="0"/>
              </a:rPr>
              <a:t>semitransparent</a:t>
            </a:r>
            <a:r>
              <a:rPr lang="en-IN" sz="2200" dirty="0">
                <a:latin typeface="Aparajita" panose="02020603050405020304" pitchFamily="18" charset="0"/>
                <a:cs typeface="Aparajita" panose="02020603050405020304" pitchFamily="18" charset="0"/>
              </a:rPr>
              <a:t> metal films or </a:t>
            </a:r>
            <a:r>
              <a:rPr lang="en-IN" sz="2200" dirty="0" err="1">
                <a:latin typeface="Aparajita" panose="02020603050405020304" pitchFamily="18" charset="0"/>
                <a:cs typeface="Aparajita" panose="02020603050405020304" pitchFamily="18" charset="0"/>
              </a:rPr>
              <a:t>diaelectrics</a:t>
            </a:r>
            <a:r>
              <a:rPr lang="en-IN" sz="2200" dirty="0">
                <a:latin typeface="Aparajita" panose="02020603050405020304" pitchFamily="18" charset="0"/>
                <a:cs typeface="Aparajita" panose="02020603050405020304" pitchFamily="18" charset="0"/>
              </a:rPr>
              <a:t> of high R.I. are deposited. Light passing through these filters is not truly monochromatic but lies within a narrow band, usually less than 15 nm. </a:t>
            </a:r>
          </a:p>
          <a:p>
            <a:pPr marL="0" indent="0" algn="just">
              <a:buNone/>
            </a:pPr>
            <a:r>
              <a:rPr lang="en-IN" sz="2200" dirty="0">
                <a:latin typeface="Aparajita" panose="02020603050405020304" pitchFamily="18" charset="0"/>
                <a:cs typeface="Aparajita" panose="02020603050405020304" pitchFamily="18" charset="0"/>
              </a:rPr>
              <a:t>b) Continuous-spectrum </a:t>
            </a:r>
            <a:r>
              <a:rPr lang="en-IN" sz="2200" dirty="0" err="1">
                <a:latin typeface="Aparajita" panose="02020603050405020304" pitchFamily="18" charset="0"/>
                <a:cs typeface="Aparajita" panose="02020603050405020304" pitchFamily="18" charset="0"/>
              </a:rPr>
              <a:t>monochromators</a:t>
            </a:r>
            <a:r>
              <a:rPr lang="en-IN" sz="2200" dirty="0">
                <a:latin typeface="Aparajita" panose="02020603050405020304" pitchFamily="18" charset="0"/>
                <a:cs typeface="Aparajita" panose="02020603050405020304" pitchFamily="18" charset="0"/>
              </a:rPr>
              <a:t> are interference filters for which the wavelength of transmitted light varies continuously along the filter. A window, the width of which may be varied to control the </a:t>
            </a:r>
            <a:r>
              <a:rPr lang="en-IN" sz="2200" dirty="0" err="1">
                <a:latin typeface="Aparajita" panose="02020603050405020304" pitchFamily="18" charset="0"/>
                <a:cs typeface="Aparajita" panose="02020603050405020304" pitchFamily="18" charset="0"/>
              </a:rPr>
              <a:t>passband</a:t>
            </a:r>
            <a:r>
              <a:rPr lang="en-IN" sz="2200" dirty="0">
                <a:latin typeface="Aparajita" panose="02020603050405020304" pitchFamily="18" charset="0"/>
                <a:cs typeface="Aparajita" panose="02020603050405020304" pitchFamily="18" charset="0"/>
              </a:rPr>
              <a:t> width, may be slid along the </a:t>
            </a:r>
            <a:r>
              <a:rPr lang="en-IN" sz="2200" dirty="0" err="1">
                <a:latin typeface="Aparajita" panose="02020603050405020304" pitchFamily="18" charset="0"/>
                <a:cs typeface="Aparajita" panose="02020603050405020304" pitchFamily="18" charset="0"/>
              </a:rPr>
              <a:t>monochromator</a:t>
            </a:r>
            <a:r>
              <a:rPr lang="en-IN" sz="2200" dirty="0">
                <a:latin typeface="Aparajita" panose="02020603050405020304" pitchFamily="18" charset="0"/>
                <a:cs typeface="Aparajita" panose="02020603050405020304" pitchFamily="18" charset="0"/>
              </a:rPr>
              <a:t> to whatever wavelength is desired, thus providing monochromatic light over the entire visible range and even beyond. </a:t>
            </a:r>
          </a:p>
          <a:p>
            <a:pPr marL="0" indent="0" algn="just">
              <a:buNone/>
            </a:pPr>
            <a:r>
              <a:rPr lang="en-IN" sz="2200" dirty="0" smtClean="0">
                <a:latin typeface="Aparajita" panose="02020603050405020304" pitchFamily="18" charset="0"/>
                <a:cs typeface="Aparajita" panose="02020603050405020304" pitchFamily="18" charset="0"/>
              </a:rPr>
              <a:t>Photometers</a:t>
            </a:r>
            <a:r>
              <a:rPr lang="en-IN" sz="2200" dirty="0">
                <a:latin typeface="Aparajita" panose="02020603050405020304" pitchFamily="18" charset="0"/>
                <a:cs typeface="Aparajita" panose="02020603050405020304" pitchFamily="18" charset="0"/>
              </a:rPr>
              <a:t>: These are used to measure the reflectance of minerals. </a:t>
            </a:r>
            <a:r>
              <a:rPr lang="en-IN" sz="2200" dirty="0">
                <a:latin typeface="Aparajita" panose="02020603050405020304" pitchFamily="18" charset="0"/>
                <a:cs typeface="Aparajita" panose="02020603050405020304" pitchFamily="18" charset="0"/>
              </a:rPr>
              <a:t>Most of them consist of a photomultiplier tube that has a high sensitivity throughout the visible spectrum. Photometers must be used in conjunction with stabilized light sources, high quality </a:t>
            </a:r>
            <a:r>
              <a:rPr lang="en-IN" sz="2200" dirty="0" err="1">
                <a:latin typeface="Aparajita" panose="02020603050405020304" pitchFamily="18" charset="0"/>
                <a:cs typeface="Aparajita" panose="02020603050405020304" pitchFamily="18" charset="0"/>
              </a:rPr>
              <a:t>monochromators</a:t>
            </a:r>
            <a:r>
              <a:rPr lang="en-IN" sz="2200" dirty="0">
                <a:latin typeface="Aparajita" panose="02020603050405020304" pitchFamily="18" charset="0"/>
                <a:cs typeface="Aparajita" panose="02020603050405020304" pitchFamily="18" charset="0"/>
              </a:rPr>
              <a:t>, and reflectance standards. </a:t>
            </a:r>
          </a:p>
        </p:txBody>
      </p:sp>
    </p:spTree>
    <p:extLst>
      <p:ext uri="{BB962C8B-B14F-4D97-AF65-F5344CB8AC3E}">
        <p14:creationId xmlns:p14="http://schemas.microsoft.com/office/powerpoint/2010/main" val="179501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4348" y="0"/>
            <a:ext cx="8489363" cy="1450757"/>
          </a:xfrm>
        </p:spPr>
        <p:txBody>
          <a:bodyPr/>
          <a:lstStyle/>
          <a:p>
            <a:r>
              <a:rPr lang="en-IN" sz="4000" dirty="0" smtClean="0">
                <a:latin typeface="Aparajita" panose="02020603050405020304" pitchFamily="18" charset="0"/>
                <a:cs typeface="Aparajita" panose="02020603050405020304" pitchFamily="18" charset="0"/>
              </a:rPr>
              <a:t>Adjustment of the </a:t>
            </a:r>
            <a:r>
              <a:rPr lang="en-IN" sz="4000" dirty="0">
                <a:latin typeface="Aparajita" panose="02020603050405020304" pitchFamily="18" charset="0"/>
                <a:cs typeface="Aparajita" panose="02020603050405020304" pitchFamily="18" charset="0"/>
              </a:rPr>
              <a:t>Microscope :</a:t>
            </a:r>
            <a:endParaRPr lang="en-US" sz="4000"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a:xfrm>
            <a:off x="1944348" y="996288"/>
            <a:ext cx="9294582" cy="5534166"/>
          </a:xfrm>
        </p:spPr>
        <p:txBody>
          <a:bodyPr>
            <a:noAutofit/>
          </a:bodyPr>
          <a:lstStyle/>
          <a:p>
            <a:pPr>
              <a:lnSpc>
                <a:spcPct val="150000"/>
              </a:lnSpc>
            </a:pPr>
            <a:r>
              <a:rPr lang="en-IN" sz="2400" dirty="0" smtClean="0">
                <a:latin typeface="Aparajita" panose="02020603050405020304" pitchFamily="18" charset="0"/>
                <a:cs typeface="Aparajita" panose="02020603050405020304" pitchFamily="18" charset="0"/>
              </a:rPr>
              <a:t>For </a:t>
            </a:r>
            <a:r>
              <a:rPr lang="en-IN" sz="2400" dirty="0">
                <a:latin typeface="Aparajita" panose="02020603050405020304" pitchFamily="18" charset="0"/>
                <a:cs typeface="Aparajita" panose="02020603050405020304" pitchFamily="18" charset="0"/>
              </a:rPr>
              <a:t>accurate observation of optical properties, a proper adjustment of various elements of the microscope is extremely important. </a:t>
            </a:r>
            <a:r>
              <a:rPr lang="en-IN" sz="2400" dirty="0">
                <a:latin typeface="Aparajita" panose="02020603050405020304" pitchFamily="18" charset="0"/>
                <a:cs typeface="Aparajita" panose="02020603050405020304" pitchFamily="18" charset="0"/>
              </a:rPr>
              <a:t>Although most adjustments are done at the factory, certain others must be made by the ore </a:t>
            </a:r>
            <a:r>
              <a:rPr lang="en-IN" sz="2400" dirty="0" err="1">
                <a:latin typeface="Aparajita" panose="02020603050405020304" pitchFamily="18" charset="0"/>
                <a:cs typeface="Aparajita" panose="02020603050405020304" pitchFamily="18" charset="0"/>
              </a:rPr>
              <a:t>microscopist</a:t>
            </a:r>
            <a:r>
              <a:rPr lang="en-IN" sz="2400" dirty="0">
                <a:latin typeface="Aparajita" panose="02020603050405020304" pitchFamily="18" charset="0"/>
                <a:cs typeface="Aparajita" panose="02020603050405020304" pitchFamily="18" charset="0"/>
              </a:rPr>
              <a:t>. </a:t>
            </a:r>
          </a:p>
          <a:p>
            <a:pPr>
              <a:lnSpc>
                <a:spcPct val="150000"/>
              </a:lnSpc>
            </a:pPr>
            <a:r>
              <a:rPr lang="en-IN" sz="2400" dirty="0">
                <a:latin typeface="Aparajita" panose="02020603050405020304" pitchFamily="18" charset="0"/>
                <a:cs typeface="Aparajita" panose="02020603050405020304" pitchFamily="18" charset="0"/>
              </a:rPr>
              <a:t>1. Place a polished section on the stage and centre the objective / stage properly. </a:t>
            </a:r>
          </a:p>
          <a:p>
            <a:pPr>
              <a:lnSpc>
                <a:spcPct val="150000"/>
              </a:lnSpc>
            </a:pPr>
            <a:r>
              <a:rPr lang="en-IN" sz="2400" dirty="0">
                <a:latin typeface="Aparajita" panose="02020603050405020304" pitchFamily="18" charset="0"/>
                <a:cs typeface="Aparajita" panose="02020603050405020304" pitchFamily="18" charset="0"/>
              </a:rPr>
              <a:t>2. Replace the </a:t>
            </a:r>
            <a:r>
              <a:rPr lang="en-IN" sz="2400" dirty="0" err="1">
                <a:latin typeface="Aparajita" panose="02020603050405020304" pitchFamily="18" charset="0"/>
                <a:cs typeface="Aparajita" panose="02020603050405020304" pitchFamily="18" charset="0"/>
              </a:rPr>
              <a:t>occular</a:t>
            </a:r>
            <a:r>
              <a:rPr lang="en-IN" sz="2400" dirty="0">
                <a:latin typeface="Aparajita" panose="02020603050405020304" pitchFamily="18" charset="0"/>
                <a:cs typeface="Aparajita" panose="02020603050405020304" pitchFamily="18" charset="0"/>
              </a:rPr>
              <a:t> with a pinhole eyepiece and close down the aperture diaphragm until its image is a small circle of light. Rotate the reflector until the image of the aperture diaphragm is at the centre of the field. </a:t>
            </a:r>
          </a:p>
          <a:p>
            <a:pPr>
              <a:lnSpc>
                <a:spcPct val="150000"/>
              </a:lnSpc>
            </a:pPr>
            <a:r>
              <a:rPr lang="en-IN" sz="2400" dirty="0">
                <a:latin typeface="Aparajita" panose="02020603050405020304" pitchFamily="18" charset="0"/>
                <a:cs typeface="Aparajita" panose="02020603050405020304" pitchFamily="18" charset="0"/>
              </a:rPr>
              <a:t>3. Rotate the stage. If the image does not move, the polished section is level. If the image moves, the section should be </a:t>
            </a:r>
            <a:r>
              <a:rPr lang="en-IN" sz="2400" dirty="0" err="1">
                <a:latin typeface="Aparajita" panose="02020603050405020304" pitchFamily="18" charset="0"/>
                <a:cs typeface="Aparajita" panose="02020603050405020304" pitchFamily="18" charset="0"/>
              </a:rPr>
              <a:t>leveled</a:t>
            </a:r>
            <a:r>
              <a:rPr lang="en-IN" sz="2400" dirty="0">
                <a:latin typeface="Aparajita" panose="02020603050405020304" pitchFamily="18" charset="0"/>
                <a:cs typeface="Aparajita" panose="02020603050405020304" pitchFamily="18" charset="0"/>
              </a:rPr>
              <a:t> before proceeding. </a:t>
            </a:r>
          </a:p>
        </p:txBody>
      </p:sp>
    </p:spTree>
    <p:extLst>
      <p:ext uri="{BB962C8B-B14F-4D97-AF65-F5344CB8AC3E}">
        <p14:creationId xmlns:p14="http://schemas.microsoft.com/office/powerpoint/2010/main" val="3308482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4348" y="0"/>
            <a:ext cx="8489363" cy="1450757"/>
          </a:xfrm>
        </p:spPr>
        <p:txBody>
          <a:bodyPr/>
          <a:lstStyle/>
          <a:p>
            <a:r>
              <a:rPr lang="en-IN" sz="4000" dirty="0" smtClean="0">
                <a:latin typeface="Aparajita" panose="02020603050405020304" pitchFamily="18" charset="0"/>
                <a:cs typeface="Aparajita" panose="02020603050405020304" pitchFamily="18" charset="0"/>
              </a:rPr>
              <a:t>Adjustment of the </a:t>
            </a:r>
            <a:r>
              <a:rPr lang="en-IN" sz="4000" dirty="0">
                <a:latin typeface="Aparajita" panose="02020603050405020304" pitchFamily="18" charset="0"/>
                <a:cs typeface="Aparajita" panose="02020603050405020304" pitchFamily="18" charset="0"/>
              </a:rPr>
              <a:t>Microscope :</a:t>
            </a:r>
            <a:endParaRPr lang="en-US" sz="4000" dirty="0">
              <a:latin typeface="Aparajita" panose="02020603050405020304" pitchFamily="18" charset="0"/>
              <a:cs typeface="Aparajita" panose="02020603050405020304" pitchFamily="18" charset="0"/>
            </a:endParaRPr>
          </a:p>
        </p:txBody>
      </p:sp>
      <p:sp>
        <p:nvSpPr>
          <p:cNvPr id="3" name="Content Placeholder 2"/>
          <p:cNvSpPr>
            <a:spLocks noGrp="1"/>
          </p:cNvSpPr>
          <p:nvPr>
            <p:ph idx="1"/>
          </p:nvPr>
        </p:nvSpPr>
        <p:spPr>
          <a:xfrm>
            <a:off x="1944348" y="996288"/>
            <a:ext cx="9294582" cy="5534166"/>
          </a:xfrm>
        </p:spPr>
        <p:txBody>
          <a:bodyPr>
            <a:noAutofit/>
          </a:bodyPr>
          <a:lstStyle/>
          <a:p>
            <a:pPr>
              <a:lnSpc>
                <a:spcPct val="100000"/>
              </a:lnSpc>
            </a:pPr>
            <a:r>
              <a:rPr lang="en-IN" sz="2400" dirty="0" smtClean="0">
                <a:latin typeface="Aparajita" panose="02020603050405020304" pitchFamily="18" charset="0"/>
                <a:cs typeface="Aparajita" panose="02020603050405020304" pitchFamily="18" charset="0"/>
              </a:rPr>
              <a:t>4</a:t>
            </a:r>
            <a:r>
              <a:rPr lang="en-IN" sz="2400" dirty="0">
                <a:latin typeface="Aparajita" panose="02020603050405020304" pitchFamily="18" charset="0"/>
                <a:cs typeface="Aparajita" panose="02020603050405020304" pitchFamily="18" charset="0"/>
              </a:rPr>
              <a:t>. </a:t>
            </a:r>
            <a:r>
              <a:rPr lang="en-IN" sz="2400" dirty="0">
                <a:latin typeface="Aparajita" panose="02020603050405020304" pitchFamily="18" charset="0"/>
                <a:cs typeface="Aparajita" panose="02020603050405020304" pitchFamily="18" charset="0"/>
              </a:rPr>
              <a:t>Centre the light source. Attach a low power objective to the microscope, throw out the analyzer and remove the </a:t>
            </a:r>
            <a:r>
              <a:rPr lang="en-IN" sz="2400" dirty="0" err="1">
                <a:latin typeface="Aparajita" panose="02020603050405020304" pitchFamily="18" charset="0"/>
                <a:cs typeface="Aparajita" panose="02020603050405020304" pitchFamily="18" charset="0"/>
              </a:rPr>
              <a:t>occular</a:t>
            </a:r>
            <a:r>
              <a:rPr lang="en-IN" sz="2400" dirty="0">
                <a:latin typeface="Aparajita" panose="02020603050405020304" pitchFamily="18" charset="0"/>
                <a:cs typeface="Aparajita" panose="02020603050405020304" pitchFamily="18" charset="0"/>
              </a:rPr>
              <a:t>. </a:t>
            </a:r>
            <a:r>
              <a:rPr lang="en-IN" sz="2400" dirty="0">
                <a:latin typeface="Aparajita" panose="02020603050405020304" pitchFamily="18" charset="0"/>
                <a:cs typeface="Aparajita" panose="02020603050405020304" pitchFamily="18" charset="0"/>
              </a:rPr>
              <a:t>The field of view should be evenly and brilliantly illuminated. </a:t>
            </a:r>
            <a:endParaRPr lang="en-IN" sz="2400" dirty="0" smtClean="0">
              <a:latin typeface="Aparajita" panose="02020603050405020304" pitchFamily="18" charset="0"/>
              <a:cs typeface="Aparajita" panose="02020603050405020304" pitchFamily="18" charset="0"/>
            </a:endParaRPr>
          </a:p>
          <a:p>
            <a:pPr>
              <a:lnSpc>
                <a:spcPct val="100000"/>
              </a:lnSpc>
            </a:pPr>
            <a:r>
              <a:rPr lang="en-IN" sz="2400" dirty="0" smtClean="0">
                <a:latin typeface="Aparajita" panose="02020603050405020304" pitchFamily="18" charset="0"/>
                <a:cs typeface="Aparajita" panose="02020603050405020304" pitchFamily="18" charset="0"/>
              </a:rPr>
              <a:t>If </a:t>
            </a:r>
            <a:r>
              <a:rPr lang="en-IN" sz="2400" dirty="0">
                <a:latin typeface="Aparajita" panose="02020603050405020304" pitchFamily="18" charset="0"/>
                <a:cs typeface="Aparajita" panose="02020603050405020304" pitchFamily="18" charset="0"/>
              </a:rPr>
              <a:t>peripheral shadows appear, the light source is off centre and must be adjusted by means of the centring screws. </a:t>
            </a:r>
          </a:p>
          <a:p>
            <a:pPr>
              <a:lnSpc>
                <a:spcPct val="100000"/>
              </a:lnSpc>
            </a:pPr>
            <a:r>
              <a:rPr lang="en-IN" sz="2400" dirty="0">
                <a:latin typeface="Aparajita" panose="02020603050405020304" pitchFamily="18" charset="0"/>
                <a:cs typeface="Aparajita" panose="02020603050405020304" pitchFamily="18" charset="0"/>
              </a:rPr>
              <a:t>5. Check the orientation of the axis of the reflecting device. Focus with a low power objective on a </a:t>
            </a:r>
            <a:r>
              <a:rPr lang="en-IN" sz="2400" dirty="0" err="1">
                <a:latin typeface="Aparajita" panose="02020603050405020304" pitchFamily="18" charset="0"/>
                <a:cs typeface="Aparajita" panose="02020603050405020304" pitchFamily="18" charset="0"/>
              </a:rPr>
              <a:t>leveled</a:t>
            </a:r>
            <a:r>
              <a:rPr lang="en-IN" sz="2400" dirty="0">
                <a:latin typeface="Aparajita" panose="02020603050405020304" pitchFamily="18" charset="0"/>
                <a:cs typeface="Aparajita" panose="02020603050405020304" pitchFamily="18" charset="0"/>
              </a:rPr>
              <a:t> polished surface. </a:t>
            </a:r>
            <a:endParaRPr lang="en-IN" sz="2400" dirty="0" smtClean="0">
              <a:latin typeface="Aparajita" panose="02020603050405020304" pitchFamily="18" charset="0"/>
              <a:cs typeface="Aparajita" panose="02020603050405020304" pitchFamily="18" charset="0"/>
            </a:endParaRPr>
          </a:p>
          <a:p>
            <a:pPr>
              <a:lnSpc>
                <a:spcPct val="100000"/>
              </a:lnSpc>
            </a:pPr>
            <a:r>
              <a:rPr lang="en-IN" sz="2400" dirty="0" smtClean="0">
                <a:latin typeface="Aparajita" panose="02020603050405020304" pitchFamily="18" charset="0"/>
                <a:cs typeface="Aparajita" panose="02020603050405020304" pitchFamily="18" charset="0"/>
              </a:rPr>
              <a:t>Close </a:t>
            </a:r>
            <a:r>
              <a:rPr lang="en-IN" sz="2400" dirty="0">
                <a:latin typeface="Aparajita" panose="02020603050405020304" pitchFamily="18" charset="0"/>
                <a:cs typeface="Aparajita" panose="02020603050405020304" pitchFamily="18" charset="0"/>
              </a:rPr>
              <a:t>down the iris diaphragm until brilliant illumination of the field is restricted to the smallest possible bright spot. Now rotate the reflector on its axis. </a:t>
            </a:r>
            <a:endParaRPr lang="en-IN" sz="2400" dirty="0" smtClean="0">
              <a:latin typeface="Aparajita" panose="02020603050405020304" pitchFamily="18" charset="0"/>
              <a:cs typeface="Aparajita" panose="02020603050405020304" pitchFamily="18" charset="0"/>
            </a:endParaRPr>
          </a:p>
          <a:p>
            <a:pPr>
              <a:lnSpc>
                <a:spcPct val="100000"/>
              </a:lnSpc>
            </a:pPr>
            <a:r>
              <a:rPr lang="en-IN" sz="2400" dirty="0" smtClean="0">
                <a:latin typeface="Aparajita" panose="02020603050405020304" pitchFamily="18" charset="0"/>
                <a:cs typeface="Aparajita" panose="02020603050405020304" pitchFamily="18" charset="0"/>
              </a:rPr>
              <a:t>The </a:t>
            </a:r>
            <a:r>
              <a:rPr lang="en-IN" sz="2400" dirty="0">
                <a:latin typeface="Aparajita" panose="02020603050405020304" pitchFamily="18" charset="0"/>
                <a:cs typeface="Aparajita" panose="02020603050405020304" pitchFamily="18" charset="0"/>
              </a:rPr>
              <a:t>bright spot should move across the field in a path precisely parallel to the N-S cross-hair of the </a:t>
            </a:r>
            <a:r>
              <a:rPr lang="en-IN" sz="2400" dirty="0" err="1">
                <a:latin typeface="Aparajita" panose="02020603050405020304" pitchFamily="18" charset="0"/>
                <a:cs typeface="Aparajita" panose="02020603050405020304" pitchFamily="18" charset="0"/>
              </a:rPr>
              <a:t>occular</a:t>
            </a:r>
            <a:r>
              <a:rPr lang="en-IN" sz="2400" dirty="0">
                <a:latin typeface="Aparajita" panose="02020603050405020304" pitchFamily="18" charset="0"/>
                <a:cs typeface="Aparajita" panose="02020603050405020304" pitchFamily="18" charset="0"/>
              </a:rPr>
              <a:t>. If the path is at an angle, the axis of the reflector is not horizontal and needs correction. </a:t>
            </a:r>
          </a:p>
        </p:txBody>
      </p:sp>
    </p:spTree>
    <p:extLst>
      <p:ext uri="{BB962C8B-B14F-4D97-AF65-F5344CB8AC3E}">
        <p14:creationId xmlns:p14="http://schemas.microsoft.com/office/powerpoint/2010/main" val="3964631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1064</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Adobe Caslon Pro Bold</vt:lpstr>
      <vt:lpstr>Aparajita</vt:lpstr>
      <vt:lpstr>Arial</vt:lpstr>
      <vt:lpstr>Calibri</vt:lpstr>
      <vt:lpstr>Calibri Light</vt:lpstr>
      <vt:lpstr>Minion Pro SmBd</vt:lpstr>
      <vt:lpstr>Office Theme</vt:lpstr>
      <vt:lpstr>Components of Ore Microscope</vt:lpstr>
      <vt:lpstr>The Ore Microscope</vt:lpstr>
      <vt:lpstr>Components of the Ore Microscope</vt:lpstr>
      <vt:lpstr>Components of the Ore Microscope</vt:lpstr>
      <vt:lpstr>PowerPoint Presentation</vt:lpstr>
      <vt:lpstr>Accessories of the Ore Microscope:</vt:lpstr>
      <vt:lpstr>Adjustment of the Microscope :</vt:lpstr>
      <vt:lpstr>Adjustment of the Microscope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Ore Microscopy</dc:title>
  <dc:creator>Akhil Dwivedi</dc:creator>
  <cp:lastModifiedBy>Akhil Dwivedi</cp:lastModifiedBy>
  <cp:revision>4</cp:revision>
  <dcterms:created xsi:type="dcterms:W3CDTF">2021-04-26T04:46:49Z</dcterms:created>
  <dcterms:modified xsi:type="dcterms:W3CDTF">2021-04-26T05:45:46Z</dcterms:modified>
</cp:coreProperties>
</file>