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311" r:id="rId3"/>
    <p:sldId id="258" r:id="rId4"/>
    <p:sldId id="260" r:id="rId5"/>
    <p:sldId id="262" r:id="rId6"/>
    <p:sldId id="263" r:id="rId7"/>
    <p:sldId id="259" r:id="rId8"/>
    <p:sldId id="264" r:id="rId9"/>
    <p:sldId id="265" r:id="rId10"/>
    <p:sldId id="266" r:id="rId11"/>
    <p:sldId id="267" r:id="rId12"/>
    <p:sldId id="269" r:id="rId13"/>
    <p:sldId id="285" r:id="rId14"/>
    <p:sldId id="268" r:id="rId15"/>
    <p:sldId id="270" r:id="rId16"/>
    <p:sldId id="274" r:id="rId17"/>
    <p:sldId id="277" r:id="rId18"/>
    <p:sldId id="275" r:id="rId19"/>
    <p:sldId id="276" r:id="rId20"/>
    <p:sldId id="314" r:id="rId21"/>
    <p:sldId id="315" r:id="rId22"/>
    <p:sldId id="278" r:id="rId23"/>
    <p:sldId id="279" r:id="rId24"/>
    <p:sldId id="280" r:id="rId25"/>
    <p:sldId id="283" r:id="rId26"/>
    <p:sldId id="281" r:id="rId27"/>
    <p:sldId id="282" r:id="rId28"/>
    <p:sldId id="272" r:id="rId29"/>
    <p:sldId id="284" r:id="rId30"/>
    <p:sldId id="286" r:id="rId31"/>
    <p:sldId id="287" r:id="rId32"/>
    <p:sldId id="288" r:id="rId33"/>
    <p:sldId id="316" r:id="rId34"/>
    <p:sldId id="290" r:id="rId35"/>
    <p:sldId id="291" r:id="rId36"/>
    <p:sldId id="293" r:id="rId37"/>
    <p:sldId id="296" r:id="rId38"/>
    <p:sldId id="292" r:id="rId39"/>
    <p:sldId id="305" r:id="rId40"/>
    <p:sldId id="306" r:id="rId41"/>
    <p:sldId id="307" r:id="rId42"/>
    <p:sldId id="299" r:id="rId43"/>
    <p:sldId id="301" r:id="rId44"/>
    <p:sldId id="303" r:id="rId45"/>
    <p:sldId id="304" r:id="rId46"/>
    <p:sldId id="300" r:id="rId47"/>
    <p:sldId id="289" r:id="rId48"/>
    <p:sldId id="308" r:id="rId49"/>
    <p:sldId id="309" r:id="rId50"/>
    <p:sldId id="294" r:id="rId51"/>
    <p:sldId id="295" r:id="rId52"/>
    <p:sldId id="31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FCA699-8EAD-4796-BF1B-09F14A4EFF2C}" type="datetimeFigureOut">
              <a:rPr lang="en-US" smtClean="0"/>
              <a:t>9/8/20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C2C6BA-19A4-4600-8082-B4B4AA42500E}" type="slidenum">
              <a:rPr lang="en-US" smtClean="0"/>
              <a:t>‹#›</a:t>
            </a:fld>
            <a:endParaRPr lang="en-US"/>
          </a:p>
        </p:txBody>
      </p:sp>
    </p:spTree>
    <p:extLst>
      <p:ext uri="{BB962C8B-B14F-4D97-AF65-F5344CB8AC3E}">
        <p14:creationId xmlns:p14="http://schemas.microsoft.com/office/powerpoint/2010/main" val="1844524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C2C6BA-19A4-4600-8082-B4B4AA42500E}" type="slidenum">
              <a:rPr lang="en-US" smtClean="0"/>
              <a:t>9</a:t>
            </a:fld>
            <a:endParaRPr lang="en-US"/>
          </a:p>
        </p:txBody>
      </p:sp>
    </p:spTree>
    <p:extLst>
      <p:ext uri="{BB962C8B-B14F-4D97-AF65-F5344CB8AC3E}">
        <p14:creationId xmlns:p14="http://schemas.microsoft.com/office/powerpoint/2010/main" val="1975138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50147C-A670-4758-8F81-B23748D95DD7}" type="datetime1">
              <a:rPr lang="en-US" smtClean="0"/>
              <a:t>9/8/20</a:t>
            </a:fld>
            <a:endParaRPr lang="en-US"/>
          </a:p>
        </p:txBody>
      </p:sp>
      <p:sp>
        <p:nvSpPr>
          <p:cNvPr id="5" name="Footer Placeholder 4"/>
          <p:cNvSpPr>
            <a:spLocks noGrp="1"/>
          </p:cNvSpPr>
          <p:nvPr>
            <p:ph type="ftr" sz="quarter" idx="11"/>
          </p:nvPr>
        </p:nvSpPr>
        <p:spPr/>
        <p:txBody>
          <a:bodyPr/>
          <a:lstStyle/>
          <a:p>
            <a:r>
              <a:rPr lang="en-US"/>
              <a:t>Dr Sumangla Rathore</a:t>
            </a:r>
          </a:p>
        </p:txBody>
      </p:sp>
      <p:sp>
        <p:nvSpPr>
          <p:cNvPr id="6" name="Slide Number Placeholder 5"/>
          <p:cNvSpPr>
            <a:spLocks noGrp="1"/>
          </p:cNvSpPr>
          <p:nvPr>
            <p:ph type="sldNum" sz="quarter" idx="12"/>
          </p:nvPr>
        </p:nvSpPr>
        <p:spPr/>
        <p:txBody>
          <a:bodyPr/>
          <a:lstStyle/>
          <a:p>
            <a:fld id="{35F816B4-5F27-417E-8DC1-8C6D9A9659EC}" type="slidenum">
              <a:rPr lang="en-US" smtClean="0"/>
              <a:t>‹#›</a:t>
            </a:fld>
            <a:endParaRPr lang="en-US"/>
          </a:p>
        </p:txBody>
      </p:sp>
    </p:spTree>
    <p:extLst>
      <p:ext uri="{BB962C8B-B14F-4D97-AF65-F5344CB8AC3E}">
        <p14:creationId xmlns:p14="http://schemas.microsoft.com/office/powerpoint/2010/main" val="394010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A496F7-4BE8-42F7-8977-BB0A94979501}" type="datetime1">
              <a:rPr lang="en-US" smtClean="0"/>
              <a:t>9/8/20</a:t>
            </a:fld>
            <a:endParaRPr lang="en-US"/>
          </a:p>
        </p:txBody>
      </p:sp>
      <p:sp>
        <p:nvSpPr>
          <p:cNvPr id="5" name="Footer Placeholder 4"/>
          <p:cNvSpPr>
            <a:spLocks noGrp="1"/>
          </p:cNvSpPr>
          <p:nvPr>
            <p:ph type="ftr" sz="quarter" idx="11"/>
          </p:nvPr>
        </p:nvSpPr>
        <p:spPr/>
        <p:txBody>
          <a:bodyPr/>
          <a:lstStyle/>
          <a:p>
            <a:r>
              <a:rPr lang="en-US"/>
              <a:t>Dr Sumangla Rathore</a:t>
            </a:r>
          </a:p>
        </p:txBody>
      </p:sp>
      <p:sp>
        <p:nvSpPr>
          <p:cNvPr id="6" name="Slide Number Placeholder 5"/>
          <p:cNvSpPr>
            <a:spLocks noGrp="1"/>
          </p:cNvSpPr>
          <p:nvPr>
            <p:ph type="sldNum" sz="quarter" idx="12"/>
          </p:nvPr>
        </p:nvSpPr>
        <p:spPr/>
        <p:txBody>
          <a:bodyPr/>
          <a:lstStyle/>
          <a:p>
            <a:fld id="{35F816B4-5F27-417E-8DC1-8C6D9A9659EC}" type="slidenum">
              <a:rPr lang="en-US" smtClean="0"/>
              <a:t>‹#›</a:t>
            </a:fld>
            <a:endParaRPr lang="en-US"/>
          </a:p>
        </p:txBody>
      </p:sp>
    </p:spTree>
    <p:extLst>
      <p:ext uri="{BB962C8B-B14F-4D97-AF65-F5344CB8AC3E}">
        <p14:creationId xmlns:p14="http://schemas.microsoft.com/office/powerpoint/2010/main" val="668881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D19C95-6E76-41B8-854F-203E878C6BC9}" type="datetime1">
              <a:rPr lang="en-US" smtClean="0"/>
              <a:t>9/8/20</a:t>
            </a:fld>
            <a:endParaRPr lang="en-US"/>
          </a:p>
        </p:txBody>
      </p:sp>
      <p:sp>
        <p:nvSpPr>
          <p:cNvPr id="5" name="Footer Placeholder 4"/>
          <p:cNvSpPr>
            <a:spLocks noGrp="1"/>
          </p:cNvSpPr>
          <p:nvPr>
            <p:ph type="ftr" sz="quarter" idx="11"/>
          </p:nvPr>
        </p:nvSpPr>
        <p:spPr/>
        <p:txBody>
          <a:bodyPr/>
          <a:lstStyle/>
          <a:p>
            <a:r>
              <a:rPr lang="en-US"/>
              <a:t>Dr Sumangla Rathore</a:t>
            </a:r>
          </a:p>
        </p:txBody>
      </p:sp>
      <p:sp>
        <p:nvSpPr>
          <p:cNvPr id="6" name="Slide Number Placeholder 5"/>
          <p:cNvSpPr>
            <a:spLocks noGrp="1"/>
          </p:cNvSpPr>
          <p:nvPr>
            <p:ph type="sldNum" sz="quarter" idx="12"/>
          </p:nvPr>
        </p:nvSpPr>
        <p:spPr/>
        <p:txBody>
          <a:bodyPr/>
          <a:lstStyle/>
          <a:p>
            <a:fld id="{35F816B4-5F27-417E-8DC1-8C6D9A9659EC}" type="slidenum">
              <a:rPr lang="en-US" smtClean="0"/>
              <a:t>‹#›</a:t>
            </a:fld>
            <a:endParaRPr lang="en-US"/>
          </a:p>
        </p:txBody>
      </p:sp>
    </p:spTree>
    <p:extLst>
      <p:ext uri="{BB962C8B-B14F-4D97-AF65-F5344CB8AC3E}">
        <p14:creationId xmlns:p14="http://schemas.microsoft.com/office/powerpoint/2010/main" val="156328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77B18B-25A8-4C5D-8875-2094A8E5A15C}" type="datetime1">
              <a:rPr lang="en-US" smtClean="0"/>
              <a:t>9/8/20</a:t>
            </a:fld>
            <a:endParaRPr lang="en-US"/>
          </a:p>
        </p:txBody>
      </p:sp>
      <p:sp>
        <p:nvSpPr>
          <p:cNvPr id="5" name="Footer Placeholder 4"/>
          <p:cNvSpPr>
            <a:spLocks noGrp="1"/>
          </p:cNvSpPr>
          <p:nvPr>
            <p:ph type="ftr" sz="quarter" idx="11"/>
          </p:nvPr>
        </p:nvSpPr>
        <p:spPr/>
        <p:txBody>
          <a:bodyPr/>
          <a:lstStyle/>
          <a:p>
            <a:r>
              <a:rPr lang="en-US"/>
              <a:t>Dr Sumangla Rathore</a:t>
            </a:r>
          </a:p>
        </p:txBody>
      </p:sp>
      <p:sp>
        <p:nvSpPr>
          <p:cNvPr id="6" name="Slide Number Placeholder 5"/>
          <p:cNvSpPr>
            <a:spLocks noGrp="1"/>
          </p:cNvSpPr>
          <p:nvPr>
            <p:ph type="sldNum" sz="quarter" idx="12"/>
          </p:nvPr>
        </p:nvSpPr>
        <p:spPr/>
        <p:txBody>
          <a:bodyPr/>
          <a:lstStyle/>
          <a:p>
            <a:fld id="{35F816B4-5F27-417E-8DC1-8C6D9A9659EC}" type="slidenum">
              <a:rPr lang="en-US" smtClean="0"/>
              <a:t>‹#›</a:t>
            </a:fld>
            <a:endParaRPr lang="en-US"/>
          </a:p>
        </p:txBody>
      </p:sp>
    </p:spTree>
    <p:extLst>
      <p:ext uri="{BB962C8B-B14F-4D97-AF65-F5344CB8AC3E}">
        <p14:creationId xmlns:p14="http://schemas.microsoft.com/office/powerpoint/2010/main" val="273467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482193-A2B8-4088-94B4-1D886CFD0B00}" type="datetime1">
              <a:rPr lang="en-US" smtClean="0"/>
              <a:t>9/8/20</a:t>
            </a:fld>
            <a:endParaRPr lang="en-US"/>
          </a:p>
        </p:txBody>
      </p:sp>
      <p:sp>
        <p:nvSpPr>
          <p:cNvPr id="5" name="Footer Placeholder 4"/>
          <p:cNvSpPr>
            <a:spLocks noGrp="1"/>
          </p:cNvSpPr>
          <p:nvPr>
            <p:ph type="ftr" sz="quarter" idx="11"/>
          </p:nvPr>
        </p:nvSpPr>
        <p:spPr/>
        <p:txBody>
          <a:bodyPr/>
          <a:lstStyle/>
          <a:p>
            <a:r>
              <a:rPr lang="en-US"/>
              <a:t>Dr Sumangla Rathore</a:t>
            </a:r>
          </a:p>
        </p:txBody>
      </p:sp>
      <p:sp>
        <p:nvSpPr>
          <p:cNvPr id="6" name="Slide Number Placeholder 5"/>
          <p:cNvSpPr>
            <a:spLocks noGrp="1"/>
          </p:cNvSpPr>
          <p:nvPr>
            <p:ph type="sldNum" sz="quarter" idx="12"/>
          </p:nvPr>
        </p:nvSpPr>
        <p:spPr/>
        <p:txBody>
          <a:bodyPr/>
          <a:lstStyle/>
          <a:p>
            <a:fld id="{35F816B4-5F27-417E-8DC1-8C6D9A9659EC}" type="slidenum">
              <a:rPr lang="en-US" smtClean="0"/>
              <a:t>‹#›</a:t>
            </a:fld>
            <a:endParaRPr lang="en-US"/>
          </a:p>
        </p:txBody>
      </p:sp>
    </p:spTree>
    <p:extLst>
      <p:ext uri="{BB962C8B-B14F-4D97-AF65-F5344CB8AC3E}">
        <p14:creationId xmlns:p14="http://schemas.microsoft.com/office/powerpoint/2010/main" val="1113443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E9410A-3E87-44B6-A87C-A8879B22C715}" type="datetime1">
              <a:rPr lang="en-US" smtClean="0"/>
              <a:t>9/8/20</a:t>
            </a:fld>
            <a:endParaRPr lang="en-US"/>
          </a:p>
        </p:txBody>
      </p:sp>
      <p:sp>
        <p:nvSpPr>
          <p:cNvPr id="6" name="Footer Placeholder 5"/>
          <p:cNvSpPr>
            <a:spLocks noGrp="1"/>
          </p:cNvSpPr>
          <p:nvPr>
            <p:ph type="ftr" sz="quarter" idx="11"/>
          </p:nvPr>
        </p:nvSpPr>
        <p:spPr/>
        <p:txBody>
          <a:bodyPr/>
          <a:lstStyle/>
          <a:p>
            <a:r>
              <a:rPr lang="en-US"/>
              <a:t>Dr Sumangla Rathore</a:t>
            </a:r>
          </a:p>
        </p:txBody>
      </p:sp>
      <p:sp>
        <p:nvSpPr>
          <p:cNvPr id="7" name="Slide Number Placeholder 6"/>
          <p:cNvSpPr>
            <a:spLocks noGrp="1"/>
          </p:cNvSpPr>
          <p:nvPr>
            <p:ph type="sldNum" sz="quarter" idx="12"/>
          </p:nvPr>
        </p:nvSpPr>
        <p:spPr/>
        <p:txBody>
          <a:bodyPr/>
          <a:lstStyle/>
          <a:p>
            <a:fld id="{35F816B4-5F27-417E-8DC1-8C6D9A9659EC}" type="slidenum">
              <a:rPr lang="en-US" smtClean="0"/>
              <a:t>‹#›</a:t>
            </a:fld>
            <a:endParaRPr lang="en-US"/>
          </a:p>
        </p:txBody>
      </p:sp>
    </p:spTree>
    <p:extLst>
      <p:ext uri="{BB962C8B-B14F-4D97-AF65-F5344CB8AC3E}">
        <p14:creationId xmlns:p14="http://schemas.microsoft.com/office/powerpoint/2010/main" val="2694677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CFFD88-CEDA-4222-9019-A4C7B4F96B39}" type="datetime1">
              <a:rPr lang="en-US" smtClean="0"/>
              <a:t>9/8/20</a:t>
            </a:fld>
            <a:endParaRPr lang="en-US"/>
          </a:p>
        </p:txBody>
      </p:sp>
      <p:sp>
        <p:nvSpPr>
          <p:cNvPr id="8" name="Footer Placeholder 7"/>
          <p:cNvSpPr>
            <a:spLocks noGrp="1"/>
          </p:cNvSpPr>
          <p:nvPr>
            <p:ph type="ftr" sz="quarter" idx="11"/>
          </p:nvPr>
        </p:nvSpPr>
        <p:spPr/>
        <p:txBody>
          <a:bodyPr/>
          <a:lstStyle/>
          <a:p>
            <a:r>
              <a:rPr lang="en-US"/>
              <a:t>Dr Sumangla Rathore</a:t>
            </a:r>
          </a:p>
        </p:txBody>
      </p:sp>
      <p:sp>
        <p:nvSpPr>
          <p:cNvPr id="9" name="Slide Number Placeholder 8"/>
          <p:cNvSpPr>
            <a:spLocks noGrp="1"/>
          </p:cNvSpPr>
          <p:nvPr>
            <p:ph type="sldNum" sz="quarter" idx="12"/>
          </p:nvPr>
        </p:nvSpPr>
        <p:spPr/>
        <p:txBody>
          <a:bodyPr/>
          <a:lstStyle/>
          <a:p>
            <a:fld id="{35F816B4-5F27-417E-8DC1-8C6D9A9659EC}" type="slidenum">
              <a:rPr lang="en-US" smtClean="0"/>
              <a:t>‹#›</a:t>
            </a:fld>
            <a:endParaRPr lang="en-US"/>
          </a:p>
        </p:txBody>
      </p:sp>
    </p:spTree>
    <p:extLst>
      <p:ext uri="{BB962C8B-B14F-4D97-AF65-F5344CB8AC3E}">
        <p14:creationId xmlns:p14="http://schemas.microsoft.com/office/powerpoint/2010/main" val="221396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4CE98A-D185-4583-A9AB-72E1D3CF94A9}" type="datetime1">
              <a:rPr lang="en-US" smtClean="0"/>
              <a:t>9/8/20</a:t>
            </a:fld>
            <a:endParaRPr lang="en-US"/>
          </a:p>
        </p:txBody>
      </p:sp>
      <p:sp>
        <p:nvSpPr>
          <p:cNvPr id="4" name="Footer Placeholder 3"/>
          <p:cNvSpPr>
            <a:spLocks noGrp="1"/>
          </p:cNvSpPr>
          <p:nvPr>
            <p:ph type="ftr" sz="quarter" idx="11"/>
          </p:nvPr>
        </p:nvSpPr>
        <p:spPr/>
        <p:txBody>
          <a:bodyPr/>
          <a:lstStyle/>
          <a:p>
            <a:r>
              <a:rPr lang="en-US"/>
              <a:t>Dr Sumangla Rathore</a:t>
            </a:r>
          </a:p>
        </p:txBody>
      </p:sp>
      <p:sp>
        <p:nvSpPr>
          <p:cNvPr id="5" name="Slide Number Placeholder 4"/>
          <p:cNvSpPr>
            <a:spLocks noGrp="1"/>
          </p:cNvSpPr>
          <p:nvPr>
            <p:ph type="sldNum" sz="quarter" idx="12"/>
          </p:nvPr>
        </p:nvSpPr>
        <p:spPr/>
        <p:txBody>
          <a:bodyPr/>
          <a:lstStyle/>
          <a:p>
            <a:fld id="{35F816B4-5F27-417E-8DC1-8C6D9A9659EC}" type="slidenum">
              <a:rPr lang="en-US" smtClean="0"/>
              <a:t>‹#›</a:t>
            </a:fld>
            <a:endParaRPr lang="en-US"/>
          </a:p>
        </p:txBody>
      </p:sp>
    </p:spTree>
    <p:extLst>
      <p:ext uri="{BB962C8B-B14F-4D97-AF65-F5344CB8AC3E}">
        <p14:creationId xmlns:p14="http://schemas.microsoft.com/office/powerpoint/2010/main" val="140201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F0D53-E1DB-4431-A3FA-39A75DAF7FED}" type="datetime1">
              <a:rPr lang="en-US" smtClean="0"/>
              <a:t>9/8/20</a:t>
            </a:fld>
            <a:endParaRPr lang="en-US"/>
          </a:p>
        </p:txBody>
      </p:sp>
      <p:sp>
        <p:nvSpPr>
          <p:cNvPr id="3" name="Footer Placeholder 2"/>
          <p:cNvSpPr>
            <a:spLocks noGrp="1"/>
          </p:cNvSpPr>
          <p:nvPr>
            <p:ph type="ftr" sz="quarter" idx="11"/>
          </p:nvPr>
        </p:nvSpPr>
        <p:spPr/>
        <p:txBody>
          <a:bodyPr/>
          <a:lstStyle/>
          <a:p>
            <a:r>
              <a:rPr lang="en-US"/>
              <a:t>Dr Sumangla Rathore</a:t>
            </a:r>
          </a:p>
        </p:txBody>
      </p:sp>
      <p:sp>
        <p:nvSpPr>
          <p:cNvPr id="4" name="Slide Number Placeholder 3"/>
          <p:cNvSpPr>
            <a:spLocks noGrp="1"/>
          </p:cNvSpPr>
          <p:nvPr>
            <p:ph type="sldNum" sz="quarter" idx="12"/>
          </p:nvPr>
        </p:nvSpPr>
        <p:spPr/>
        <p:txBody>
          <a:bodyPr/>
          <a:lstStyle/>
          <a:p>
            <a:fld id="{35F816B4-5F27-417E-8DC1-8C6D9A9659EC}" type="slidenum">
              <a:rPr lang="en-US" smtClean="0"/>
              <a:t>‹#›</a:t>
            </a:fld>
            <a:endParaRPr lang="en-US"/>
          </a:p>
        </p:txBody>
      </p:sp>
    </p:spTree>
    <p:extLst>
      <p:ext uri="{BB962C8B-B14F-4D97-AF65-F5344CB8AC3E}">
        <p14:creationId xmlns:p14="http://schemas.microsoft.com/office/powerpoint/2010/main" val="1877630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23D12C-14F4-4436-AC54-854ACBD96687}" type="datetime1">
              <a:rPr lang="en-US" smtClean="0"/>
              <a:t>9/8/20</a:t>
            </a:fld>
            <a:endParaRPr lang="en-US"/>
          </a:p>
        </p:txBody>
      </p:sp>
      <p:sp>
        <p:nvSpPr>
          <p:cNvPr id="6" name="Footer Placeholder 5"/>
          <p:cNvSpPr>
            <a:spLocks noGrp="1"/>
          </p:cNvSpPr>
          <p:nvPr>
            <p:ph type="ftr" sz="quarter" idx="11"/>
          </p:nvPr>
        </p:nvSpPr>
        <p:spPr/>
        <p:txBody>
          <a:bodyPr/>
          <a:lstStyle/>
          <a:p>
            <a:r>
              <a:rPr lang="en-US"/>
              <a:t>Dr Sumangla Rathore</a:t>
            </a:r>
          </a:p>
        </p:txBody>
      </p:sp>
      <p:sp>
        <p:nvSpPr>
          <p:cNvPr id="7" name="Slide Number Placeholder 6"/>
          <p:cNvSpPr>
            <a:spLocks noGrp="1"/>
          </p:cNvSpPr>
          <p:nvPr>
            <p:ph type="sldNum" sz="quarter" idx="12"/>
          </p:nvPr>
        </p:nvSpPr>
        <p:spPr/>
        <p:txBody>
          <a:bodyPr/>
          <a:lstStyle/>
          <a:p>
            <a:fld id="{35F816B4-5F27-417E-8DC1-8C6D9A9659EC}" type="slidenum">
              <a:rPr lang="en-US" smtClean="0"/>
              <a:t>‹#›</a:t>
            </a:fld>
            <a:endParaRPr lang="en-US"/>
          </a:p>
        </p:txBody>
      </p:sp>
    </p:spTree>
    <p:extLst>
      <p:ext uri="{BB962C8B-B14F-4D97-AF65-F5344CB8AC3E}">
        <p14:creationId xmlns:p14="http://schemas.microsoft.com/office/powerpoint/2010/main" val="163752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43D32-DA7E-4674-9146-D73CCB868FCD}" type="datetime1">
              <a:rPr lang="en-US" smtClean="0"/>
              <a:t>9/8/20</a:t>
            </a:fld>
            <a:endParaRPr lang="en-US"/>
          </a:p>
        </p:txBody>
      </p:sp>
      <p:sp>
        <p:nvSpPr>
          <p:cNvPr id="6" name="Footer Placeholder 5"/>
          <p:cNvSpPr>
            <a:spLocks noGrp="1"/>
          </p:cNvSpPr>
          <p:nvPr>
            <p:ph type="ftr" sz="quarter" idx="11"/>
          </p:nvPr>
        </p:nvSpPr>
        <p:spPr/>
        <p:txBody>
          <a:bodyPr/>
          <a:lstStyle/>
          <a:p>
            <a:r>
              <a:rPr lang="en-US"/>
              <a:t>Dr Sumangla Rathore</a:t>
            </a:r>
          </a:p>
        </p:txBody>
      </p:sp>
      <p:sp>
        <p:nvSpPr>
          <p:cNvPr id="7" name="Slide Number Placeholder 6"/>
          <p:cNvSpPr>
            <a:spLocks noGrp="1"/>
          </p:cNvSpPr>
          <p:nvPr>
            <p:ph type="sldNum" sz="quarter" idx="12"/>
          </p:nvPr>
        </p:nvSpPr>
        <p:spPr/>
        <p:txBody>
          <a:bodyPr/>
          <a:lstStyle/>
          <a:p>
            <a:fld id="{35F816B4-5F27-417E-8DC1-8C6D9A9659EC}" type="slidenum">
              <a:rPr lang="en-US" smtClean="0"/>
              <a:t>‹#›</a:t>
            </a:fld>
            <a:endParaRPr lang="en-US"/>
          </a:p>
        </p:txBody>
      </p:sp>
    </p:spTree>
    <p:extLst>
      <p:ext uri="{BB962C8B-B14F-4D97-AF65-F5344CB8AC3E}">
        <p14:creationId xmlns:p14="http://schemas.microsoft.com/office/powerpoint/2010/main" val="417404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EC2A7-9DBA-4FCC-A209-B6B84929E929}" type="datetime1">
              <a:rPr lang="en-US" smtClean="0"/>
              <a:t>9/8/20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 Sumangla Rathore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816B4-5F27-417E-8DC1-8C6D9A9659EC}" type="slidenum">
              <a:rPr lang="en-US" smtClean="0"/>
              <a:t>‹#›</a:t>
            </a:fld>
            <a:endParaRPr lang="en-US"/>
          </a:p>
        </p:txBody>
      </p:sp>
    </p:spTree>
    <p:extLst>
      <p:ext uri="{BB962C8B-B14F-4D97-AF65-F5344CB8AC3E}">
        <p14:creationId xmlns:p14="http://schemas.microsoft.com/office/powerpoint/2010/main" val="4264034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s.statcounter.com/search-engine-market-shar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internetlivestats.com/google-search-statistic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moz.com/products/pro"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zerolimitweb.com/organic-vs-ppc-2018-ctr-results-best-practice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analytics.google.com/analytics/web/#/report-home/a120222812w177742897p17647928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answerthepublic.com/" TargetMode="External"/><Relationship Id="rId2" Type="http://schemas.openxmlformats.org/officeDocument/2006/relationships/hyperlink" Target="https://support.google.com/adwords/answer/2999770?hl=en-GB"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Search Engine </a:t>
            </a:r>
            <a:r>
              <a:rPr lang="en-US" dirty="0" err="1"/>
              <a:t>Optimisation</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2712506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8991600" cy="4525963"/>
          </a:xfrm>
        </p:spPr>
        <p:txBody>
          <a:bodyPr>
            <a:normAutofit/>
          </a:bodyPr>
          <a:lstStyle/>
          <a:p>
            <a:r>
              <a:rPr lang="en-US" sz="2400" dirty="0"/>
              <a:t>When crawlers find a webpage, search engine software systems extract the content of the page, keep track of its keywords and other features in the Search index.</a:t>
            </a:r>
          </a:p>
          <a:p>
            <a:r>
              <a:rPr lang="en-US" sz="2400" dirty="0"/>
              <a:t>The Google Search index contains hundreds of billions of webpages and is well over 100,000,000 gigabytes in size. </a:t>
            </a:r>
          </a:p>
          <a:p>
            <a:r>
              <a:rPr lang="en-US" sz="2400" dirty="0"/>
              <a:t>It’s like the index in the back of a book — with an entry for every word seen on every web page indexed. </a:t>
            </a:r>
          </a:p>
          <a:p>
            <a:pPr algn="just"/>
            <a:r>
              <a:rPr lang="en-US" sz="2400" dirty="0"/>
              <a:t>When a web page is indexed, it is added to the entries for all of the words it contains.</a:t>
            </a:r>
          </a:p>
          <a:p>
            <a:endParaRPr lang="en-US" sz="2400" dirty="0"/>
          </a:p>
        </p:txBody>
      </p:sp>
      <p:sp>
        <p:nvSpPr>
          <p:cNvPr id="4" name="Title 1"/>
          <p:cNvSpPr>
            <a:spLocks noGrp="1"/>
          </p:cNvSpPr>
          <p:nvPr>
            <p:ph type="title"/>
          </p:nvPr>
        </p:nvSpPr>
        <p:spPr>
          <a:xfrm>
            <a:off x="457200" y="0"/>
            <a:ext cx="8229600" cy="1143000"/>
          </a:xfrm>
        </p:spPr>
        <p:txBody>
          <a:bodyPr>
            <a:normAutofit fontScale="90000"/>
          </a:bodyPr>
          <a:lstStyle/>
          <a:p>
            <a:r>
              <a:rPr lang="en-US" dirty="0"/>
              <a:t>Main functions: </a:t>
            </a:r>
            <a:br>
              <a:rPr lang="en-US" dirty="0"/>
            </a:br>
            <a:r>
              <a:rPr lang="en-US" dirty="0"/>
              <a:t>2. Indexing</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53" t="17231" r="3189" b="19100"/>
          <a:stretch/>
        </p:blipFill>
        <p:spPr bwMode="auto">
          <a:xfrm>
            <a:off x="0" y="4659084"/>
            <a:ext cx="9144000" cy="2351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190967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err="1"/>
              <a:t>Analysing</a:t>
            </a:r>
            <a:r>
              <a:rPr lang="en-US" dirty="0"/>
              <a:t> keywords: </a:t>
            </a:r>
          </a:p>
          <a:p>
            <a:pPr marL="0" indent="0" algn="just">
              <a:buNone/>
            </a:pPr>
            <a:r>
              <a:rPr lang="en-US" sz="2400" dirty="0"/>
              <a:t>Interpreting spelling mistakes, natural language understanding. </a:t>
            </a:r>
            <a:endParaRPr lang="en-US" dirty="0"/>
          </a:p>
          <a:p>
            <a:r>
              <a:rPr lang="en-US" dirty="0"/>
              <a:t>Matching the search</a:t>
            </a:r>
          </a:p>
          <a:p>
            <a:pPr marL="0" indent="0" algn="just">
              <a:buNone/>
            </a:pPr>
            <a:r>
              <a:rPr lang="en-US" sz="2400" dirty="0"/>
              <a:t>Whether the pages include relevant content and is in the same language </a:t>
            </a:r>
          </a:p>
          <a:p>
            <a:r>
              <a:rPr lang="en-US" dirty="0"/>
              <a:t>Ranking useful pages</a:t>
            </a:r>
          </a:p>
          <a:p>
            <a:pPr marL="0" indent="0" algn="just">
              <a:buNone/>
            </a:pPr>
            <a:r>
              <a:rPr lang="en-US" sz="2400" dirty="0"/>
              <a:t>Google PageRank: freshness of the content, number of times your search terms appear, good user experience, how many users seem to value for similar queries, inward links from other websites</a:t>
            </a:r>
          </a:p>
          <a:p>
            <a:r>
              <a:rPr lang="en-US" dirty="0"/>
              <a:t>Considering context</a:t>
            </a:r>
          </a:p>
          <a:p>
            <a:pPr marL="0" indent="0">
              <a:buNone/>
            </a:pPr>
            <a:r>
              <a:rPr lang="en-US" sz="2600" dirty="0"/>
              <a:t>location, past search history and Search settings</a:t>
            </a:r>
            <a:endParaRPr lang="en-US" sz="3500" dirty="0"/>
          </a:p>
          <a:p>
            <a:r>
              <a:rPr lang="en-US" dirty="0"/>
              <a:t>Returning the best results</a:t>
            </a:r>
          </a:p>
          <a:p>
            <a:pPr marL="0" indent="0">
              <a:buNone/>
            </a:pPr>
            <a:r>
              <a:rPr lang="en-US" sz="2400" dirty="0"/>
              <a:t>a diverse set of information in formats that are most helpful for your type of search.</a:t>
            </a:r>
            <a:endParaRPr lang="en-US" dirty="0"/>
          </a:p>
          <a:p>
            <a:endParaRPr lang="en-US" dirty="0"/>
          </a:p>
        </p:txBody>
      </p:sp>
      <p:sp>
        <p:nvSpPr>
          <p:cNvPr id="4" name="Title 1"/>
          <p:cNvSpPr>
            <a:spLocks noGrp="1"/>
          </p:cNvSpPr>
          <p:nvPr>
            <p:ph type="title"/>
          </p:nvPr>
        </p:nvSpPr>
        <p:spPr/>
        <p:txBody>
          <a:bodyPr>
            <a:normAutofit fontScale="90000"/>
          </a:bodyPr>
          <a:lstStyle/>
          <a:p>
            <a:r>
              <a:rPr lang="en-US" dirty="0"/>
              <a:t>Main functions: </a:t>
            </a:r>
            <a:br>
              <a:rPr lang="en-US" dirty="0"/>
            </a:br>
            <a:r>
              <a:rPr lang="en-US" dirty="0"/>
              <a:t>3. Search Algorithms</a:t>
            </a:r>
          </a:p>
        </p:txBody>
      </p:sp>
      <p:sp>
        <p:nvSpPr>
          <p:cNvPr id="2" name="Footer Placeholder 1"/>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87835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SEO?</a:t>
            </a:r>
          </a:p>
        </p:txBody>
      </p:sp>
      <p:sp>
        <p:nvSpPr>
          <p:cNvPr id="3" name="Content Placeholder 2"/>
          <p:cNvSpPr>
            <a:spLocks noGrp="1"/>
          </p:cNvSpPr>
          <p:nvPr>
            <p:ph idx="1"/>
          </p:nvPr>
        </p:nvSpPr>
        <p:spPr/>
        <p:txBody>
          <a:bodyPr/>
          <a:lstStyle/>
          <a:p>
            <a:pPr marL="0" indent="0" algn="just">
              <a:buNone/>
            </a:pPr>
            <a:endParaRPr lang="en-US" dirty="0"/>
          </a:p>
          <a:p>
            <a:pPr marL="0" indent="0" algn="just">
              <a:buNone/>
            </a:pPr>
            <a:endParaRPr lang="en-US" dirty="0"/>
          </a:p>
          <a:p>
            <a:pPr marL="0" indent="0" algn="ctr">
              <a:buNone/>
            </a:pPr>
            <a:r>
              <a:rPr lang="en-US" dirty="0"/>
              <a:t>The process of affecting the visibility of a website or a web page in a search engine’s organic results.</a:t>
            </a:r>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1740473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"Build for users, not for search engines."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There are three types of search queries people generally make:</a:t>
            </a:r>
          </a:p>
          <a:p>
            <a:r>
              <a:rPr lang="en-US" b="1" dirty="0"/>
              <a:t>"Do"</a:t>
            </a:r>
            <a:r>
              <a:rPr lang="en-US" dirty="0"/>
              <a:t> Transactional Queries: I want to do something, such as buy a plane ticket or listen to a song.</a:t>
            </a:r>
          </a:p>
          <a:p>
            <a:r>
              <a:rPr lang="en-US" b="1" dirty="0"/>
              <a:t>"Know"</a:t>
            </a:r>
            <a:r>
              <a:rPr lang="en-US" dirty="0"/>
              <a:t> Informational Queries: I need information, such as the name of a band or the best restaurant in New York City.</a:t>
            </a:r>
          </a:p>
          <a:p>
            <a:r>
              <a:rPr lang="en-US" b="1" dirty="0"/>
              <a:t>"Go"</a:t>
            </a:r>
            <a:r>
              <a:rPr lang="en-US" dirty="0"/>
              <a:t> Navigation Queries: I want to go to a particular place on the Internet, such as Facebook or the homepage of the NFL.</a:t>
            </a:r>
          </a:p>
          <a:p>
            <a:endParaRPr lang="en-US" dirty="0"/>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66359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White Hat vs. Black Hat</a:t>
            </a:r>
          </a:p>
        </p:txBody>
      </p:sp>
      <p:sp>
        <p:nvSpPr>
          <p:cNvPr id="3" name="Content Placeholder 2"/>
          <p:cNvSpPr>
            <a:spLocks noGrp="1"/>
          </p:cNvSpPr>
          <p:nvPr>
            <p:ph idx="1"/>
          </p:nvPr>
        </p:nvSpPr>
        <p:spPr/>
        <p:txBody>
          <a:bodyPr>
            <a:normAutofit/>
          </a:bodyPr>
          <a:lstStyle/>
          <a:p>
            <a:pPr algn="just"/>
            <a:r>
              <a:rPr lang="en-US" b="1" dirty="0"/>
              <a:t>Black Hat SEO: </a:t>
            </a:r>
            <a:r>
              <a:rPr lang="en-US" dirty="0"/>
              <a:t>focuses on optimizing the website content only for the search engine, not considering humans at all. Result into spammy, irrelevant pages that often get banned very fast.</a:t>
            </a:r>
          </a:p>
          <a:p>
            <a:pPr fontAlgn="base"/>
            <a:r>
              <a:rPr lang="en-US" b="1" dirty="0"/>
              <a:t>White Hat SEO: </a:t>
            </a:r>
            <a:r>
              <a:rPr lang="en-US" dirty="0"/>
              <a:t>the way to build a sustainable online business while focusing on the human audience as per the search engine’s rules.</a:t>
            </a:r>
          </a:p>
          <a:p>
            <a:pPr algn="just"/>
            <a:endParaRPr lang="en-US" dirty="0"/>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97727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pPr marL="0" indent="0" algn="ctr">
              <a:buNone/>
            </a:pPr>
            <a:endParaRPr lang="en-US" dirty="0"/>
          </a:p>
        </p:txBody>
      </p:sp>
      <p:pic>
        <p:nvPicPr>
          <p:cNvPr id="4098" name="Picture 2" descr="Black vs White Hat S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8" y="274639"/>
            <a:ext cx="9216768" cy="585152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393140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Google’s Commonly used Search Algorithms</a:t>
            </a:r>
          </a:p>
        </p:txBody>
      </p:sp>
      <p:sp>
        <p:nvSpPr>
          <p:cNvPr id="3" name="Content Placeholder 2"/>
          <p:cNvSpPr>
            <a:spLocks noGrp="1"/>
          </p:cNvSpPr>
          <p:nvPr>
            <p:ph idx="1"/>
          </p:nvPr>
        </p:nvSpPr>
        <p:spPr/>
        <p:txBody>
          <a:bodyPr>
            <a:normAutofit/>
          </a:bodyPr>
          <a:lstStyle/>
          <a:p>
            <a:pPr marL="0" indent="0">
              <a:buNone/>
            </a:pPr>
            <a:r>
              <a:rPr lang="en-US" b="1" dirty="0"/>
              <a:t>1. PageRank</a:t>
            </a:r>
          </a:p>
          <a:p>
            <a:pPr marL="0" indent="0" algn="just">
              <a:buNone/>
            </a:pPr>
            <a:r>
              <a:rPr lang="en-US" b="1" dirty="0"/>
              <a:t>Launch date:</a:t>
            </a:r>
            <a:r>
              <a:rPr lang="en-US" dirty="0"/>
              <a:t> 1998</a:t>
            </a:r>
          </a:p>
          <a:p>
            <a:pPr marL="0" indent="0" algn="just">
              <a:buNone/>
            </a:pPr>
            <a:r>
              <a:rPr lang="en-US" b="1" dirty="0"/>
              <a:t>How it works:</a:t>
            </a:r>
            <a:r>
              <a:rPr lang="en-US" dirty="0"/>
              <a:t> works by counting the number and quality of links to a page to determine a rough estimate of how important the website is. </a:t>
            </a:r>
          </a:p>
          <a:p>
            <a:pPr marL="0" indent="0" algn="just">
              <a:buNone/>
            </a:pPr>
            <a:r>
              <a:rPr lang="en-US" dirty="0"/>
              <a:t>The underlying assumption is that more important websites are likely to receive more links from other websites.</a:t>
            </a:r>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3110080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Google’s Commonly used Search Algorithms</a:t>
            </a:r>
          </a:p>
        </p:txBody>
      </p:sp>
      <p:sp>
        <p:nvSpPr>
          <p:cNvPr id="3" name="Content Placeholder 2"/>
          <p:cNvSpPr>
            <a:spLocks noGrp="1"/>
          </p:cNvSpPr>
          <p:nvPr>
            <p:ph idx="1"/>
          </p:nvPr>
        </p:nvSpPr>
        <p:spPr/>
        <p:txBody>
          <a:bodyPr>
            <a:normAutofit lnSpcReduction="10000"/>
          </a:bodyPr>
          <a:lstStyle/>
          <a:p>
            <a:pPr marL="0" indent="0">
              <a:buNone/>
            </a:pPr>
            <a:r>
              <a:rPr lang="en-US" dirty="0"/>
              <a:t>2. </a:t>
            </a:r>
            <a:r>
              <a:rPr lang="en-US" b="1" dirty="0"/>
              <a:t>Panda</a:t>
            </a:r>
          </a:p>
          <a:p>
            <a:pPr marL="0" indent="0" algn="just">
              <a:buNone/>
            </a:pPr>
            <a:r>
              <a:rPr lang="en-US" b="1" dirty="0"/>
              <a:t>Launch date:</a:t>
            </a:r>
            <a:r>
              <a:rPr lang="en-US" dirty="0"/>
              <a:t> February 24, 2011</a:t>
            </a:r>
            <a:br>
              <a:rPr lang="en-US" dirty="0"/>
            </a:br>
            <a:r>
              <a:rPr lang="en-US" b="1" dirty="0"/>
              <a:t>How it works:</a:t>
            </a:r>
            <a:r>
              <a:rPr lang="en-US" dirty="0"/>
              <a:t> Panda assigns a so-called “quality score” to web pages which is then used as a ranking factor. </a:t>
            </a:r>
          </a:p>
          <a:p>
            <a:pPr marL="0" indent="0" algn="just">
              <a:buNone/>
            </a:pPr>
            <a:r>
              <a:rPr lang="en-US" dirty="0"/>
              <a:t>Initially, Panda was a filter rather than part of Google’s ranking algorithm, but in January 2016, it was officially incorporated into the core algorithm. </a:t>
            </a:r>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2472439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3. Penguin</a:t>
            </a:r>
          </a:p>
          <a:p>
            <a:pPr marL="0" indent="0" algn="just">
              <a:buNone/>
            </a:pPr>
            <a:r>
              <a:rPr lang="en-US" b="1" dirty="0"/>
              <a:t>Launch date:</a:t>
            </a:r>
            <a:r>
              <a:rPr lang="en-US" dirty="0"/>
              <a:t> April 24, 2012</a:t>
            </a:r>
            <a:br>
              <a:rPr lang="en-US" dirty="0"/>
            </a:br>
            <a:r>
              <a:rPr lang="en-US" b="1" dirty="0"/>
              <a:t>How it works:</a:t>
            </a:r>
            <a:r>
              <a:rPr lang="en-US" dirty="0"/>
              <a:t> Google Penguin’s objective is to down-rank sites whose links it deems manipulative. </a:t>
            </a:r>
          </a:p>
          <a:p>
            <a:pPr marL="0" indent="0" algn="just">
              <a:buNone/>
            </a:pPr>
            <a:r>
              <a:rPr lang="en-US" dirty="0"/>
              <a:t>Since late 2016, Penguin has been part of Google’s core algorithm; unlike Panda, it works in real time.</a:t>
            </a:r>
          </a:p>
          <a:p>
            <a:endParaRPr lang="en-US" dirty="0"/>
          </a:p>
        </p:txBody>
      </p:sp>
      <p:sp>
        <p:nvSpPr>
          <p:cNvPr id="4" name="Title 1"/>
          <p:cNvSpPr>
            <a:spLocks noGrp="1"/>
          </p:cNvSpPr>
          <p:nvPr>
            <p:ph type="title"/>
          </p:nvPr>
        </p:nvSpPr>
        <p:spPr>
          <a:xfrm>
            <a:off x="457200" y="274638"/>
            <a:ext cx="8229600" cy="1143000"/>
          </a:xfrm>
        </p:spPr>
        <p:txBody>
          <a:bodyPr>
            <a:normAutofit fontScale="90000"/>
          </a:bodyPr>
          <a:lstStyle/>
          <a:p>
            <a:r>
              <a:rPr lang="en-US" dirty="0"/>
              <a:t>Google’s Commonly used Search Algorithms</a:t>
            </a:r>
          </a:p>
        </p:txBody>
      </p:sp>
      <p:sp>
        <p:nvSpPr>
          <p:cNvPr id="2" name="Footer Placeholder 1"/>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2002566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fontScale="85000" lnSpcReduction="20000"/>
          </a:bodyPr>
          <a:lstStyle/>
          <a:p>
            <a:pPr marL="0" indent="0">
              <a:buNone/>
            </a:pPr>
            <a:r>
              <a:rPr lang="en-US" dirty="0"/>
              <a:t>4. Hummingbird</a:t>
            </a:r>
          </a:p>
          <a:p>
            <a:pPr marL="0" indent="0" algn="just">
              <a:buNone/>
            </a:pPr>
            <a:r>
              <a:rPr lang="en-US" b="1" dirty="0"/>
              <a:t>Launch date:</a:t>
            </a:r>
            <a:r>
              <a:rPr lang="en-US" dirty="0"/>
              <a:t> August 22, 2013</a:t>
            </a:r>
          </a:p>
          <a:p>
            <a:pPr marL="0" indent="0" algn="just">
              <a:buNone/>
            </a:pPr>
            <a:br>
              <a:rPr lang="en-US" dirty="0"/>
            </a:br>
            <a:r>
              <a:rPr lang="en-US" b="1" dirty="0"/>
              <a:t>How it works:</a:t>
            </a:r>
            <a:r>
              <a:rPr lang="en-US" dirty="0"/>
              <a:t> Hummingbird helps Google better interpret search queries and provide results that match searcher </a:t>
            </a:r>
            <a:r>
              <a:rPr lang="en-US" b="1" i="1" dirty="0"/>
              <a:t>intent</a:t>
            </a:r>
            <a:r>
              <a:rPr lang="en-US" dirty="0"/>
              <a:t> (as opposed to the individual terms within the query). </a:t>
            </a:r>
          </a:p>
          <a:p>
            <a:pPr marL="0" indent="0" algn="just">
              <a:buNone/>
            </a:pPr>
            <a:r>
              <a:rPr lang="en-US" dirty="0"/>
              <a:t>While keywords continue to be important, Hummingbird makes it possible for a page to rank for a query even if it doesn’t contain the exact words the searcher entered. </a:t>
            </a:r>
          </a:p>
          <a:p>
            <a:pPr marL="0" indent="0" algn="just">
              <a:buNone/>
            </a:pPr>
            <a:r>
              <a:rPr lang="en-US" dirty="0"/>
              <a:t>This is achieved with the help of natural language processing that relies on latent </a:t>
            </a:r>
            <a:r>
              <a:rPr lang="en-US" b="1" dirty="0"/>
              <a:t>semantic indexing</a:t>
            </a:r>
            <a:r>
              <a:rPr lang="en-US" dirty="0"/>
              <a:t>, co-occurring terms and synonyms. </a:t>
            </a:r>
          </a:p>
          <a:p>
            <a:pPr marL="0" indent="0">
              <a:buNone/>
            </a:pPr>
            <a:endParaRPr lang="en-US" dirty="0"/>
          </a:p>
          <a:p>
            <a:endParaRPr lang="en-US" dirty="0"/>
          </a:p>
        </p:txBody>
      </p:sp>
      <p:sp>
        <p:nvSpPr>
          <p:cNvPr id="4" name="Title 1"/>
          <p:cNvSpPr>
            <a:spLocks noGrp="1"/>
          </p:cNvSpPr>
          <p:nvPr>
            <p:ph type="title"/>
          </p:nvPr>
        </p:nvSpPr>
        <p:spPr/>
        <p:txBody>
          <a:bodyPr>
            <a:normAutofit fontScale="90000"/>
          </a:bodyPr>
          <a:lstStyle/>
          <a:p>
            <a:r>
              <a:rPr lang="en-US" dirty="0"/>
              <a:t>Google’s Commonly used Search Algorithms</a:t>
            </a:r>
          </a:p>
        </p:txBody>
      </p:sp>
      <p:sp>
        <p:nvSpPr>
          <p:cNvPr id="2" name="Footer Placeholder 1"/>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109696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a:t>Fact Check: Search Engines Market Share</a:t>
            </a:r>
          </a:p>
        </p:txBody>
      </p:sp>
      <p:sp>
        <p:nvSpPr>
          <p:cNvPr id="4" name="AutoShape 2" descr="data:image/png;base64,iVBORw0KGgoAAAANSUhEUgAAA/AAAADSCAYAAADt0yuuAAAQW0lEQVR4Xu3XQQ0AAAgDMfBvGhtcUhQsHZ/tOAIECBAgQIAAAQIECBAgQOC9wL5PKCABAgQIECBAgAABAgQIECAwBrwnIECAAAECBAgQIECAAAECAQEDPlCSiAQIECBAgAABAgQIECBAwID3AwQIECBAgAABAgQIECBAICBgwAdKEpEAAQIECBAgQIAAAQIECBjwfoAAAQIECBAgQIAAAQIECAQEDPhASSISIECAAAECBAgQIECAAAED3g8QIECAAAECBAgQIECAAIGAgAEfKElEAgQIECBAgAABAgQIECBgwPsBAgQIECBAgAABAgQIECAQEDDgAyWJSIAAAQIECBAgQIAAAQIEDHg/QIAAAQIECBAgQIAAAQIEAgIGfKAkEQkQIECAAAECBAgQIECAgAHvBwgQIECAAAECBAgQIECAQEDAgA+UJCIBAgQIECBAgAABAgQIEDDg/QABAgQIECBAgAABAgQIEAgIGPCBkkQkQIAAAQIECBAgQIAAAQIGvB8gQIAAAQIECBAgQIAAAQIBAQM+UJKIBAgQIECAAAECBAgQIEDAgPcDBAgQIECAAAECBAgQIEAgIGDAB0oSkQABAgQIECBAgAABAgQIGPB+gAABAgQIECBAgAABAgQIBAQM+EBJIhIgQIAAAQIECBAgQIAAAQPeDxAgQIAAAQIECBAgQIAAgYCAAR8oSUQCBAgQIECAAAECBAgQIGDA+wECBAgQIECAAAECBAgQIBAQMOADJYlIgAABAgQIECBAgAABAgQMeD9AgAABAgQIECBAgAABAgQCAgZ8oCQRCRAgQIAAAQIECBAgQICAAe8HCBAgQIAAAQIECBAgQIBAQMCAD5QkIgECBAgQIECAAAECBAgQMOD9AAECBAgQIECAAAECBAgQCAgY8IGSRCRAgAABAgQIECBAgAABAga8HyBAgAABAgQIECBAgAABAgEBAz5QkogECBAgQIAAAQIECBAgQMCA9wMECBAgQIAAAQIECBAgQCAgYMAHShKRAAECBAgQIECAAAECBAgY8H6AAAECBAgQIECAAAECBAgEBAz4QEkiEiBAgAABAgQIECBAgAABA94PECBAgAABAgQIECBAgACBgIABHyhJRAIECBAgQIAAAQIECBAgYMD7AQIECBAgQIAAAQIECBAgEBAw4AMliUiAAAECBAgQIECAAAECBAx4P0CAAAECBAgQIECAAAECBAICBnygJBEJECBAgAABAgQIECBAgIAB7wcIECBAgAABAgQIECBAgEBAwIAPlCQiAQIECBAgQIAAAQIECBAw4P0AAQIECBAgQIAAAQIECBAICBjwgZJEJECAAAECBAgQIECAAAECBrwfIECAAAECBAgQIECAAAECAQEDPlCSiAQIECBAgAABAgQIECBAwID3AwQIECBAgAABAgQIECBAICBgwAdKEpEAAQIECBAgQIAAAQIECBjwfoAAAQIECBAgQIAAAQIECAQEDPhASSISIECAAAECBAgQIECAAAED3g8QIECAAAECBAgQIECAAIGAgAEfKElEAgQIECBAgAABAgQIECBgwPsBAgQIECBAgAABAgQIECAQEDDgAyWJSIAAAQIECBAgQIAAAQIEDHg/QIAAAQIECBAgQIAAAQIEAgIGfKAkEQkQIECAAAECBAgQIECAgAHvBwgQIECAAAECBAgQIECAQEDAgA+UJCIBAgQIECBAgAABAgQIEDDg/QABAgQIECBAgAABAgQIEAgIGPCBkkQkQIAAAQIECBAgQIAAAQIGvB8gQIAAAQIECBAgQIAAAQIBAQM+UJKIBAgQIECAAAECBAgQIEDAgPcDBAgQIECAAAECBAgQIEAgIGDAB0oSkQABAgQIECBAgAABAgQIGPB+gAABAgQIECBAgAABAgQIBAQM+EBJIhIgQIAAAQIECBAgQIAAAQPeDxAgQIAAAQIECBAgQIAAgYCAAR8oSUQCBAgQIECAAAECBAgQIGDA+wECBAgQIECAAAECBAgQIBAQMOADJYlIgAABAgQIECBAgAABAgQMeD9AgAABAgQIECBAgAABAgQCAgZ8oCQRCRAgQIAAAQIECBAgQICAAe8HCBAgQIAAAQIECBAgQIBAQMCAD5QkIgECBAgQIECAAAECBAgQMOD9AAECBAgQIECAAAECBAgQCAgY8IGSRCRAgAABAgQIECBAgAABAga8HyBAgAABAgQIECBAgAABAgEBAz5QkogECBAgQIAAAQIECBAgQMCA9wMECBAgQIAAAQIECBAgQCAgYMAHShKRAAECBAgQIECAAAECBAgY8H6AAAECBAgQIECAAAECBAgEBAz4QEkiEiBAgAABAgQIECBAgAABA94PECBAgAABAgQIECBAgACBgIABHyhJRAIECBAgQIAAAQIECBAgYMD7AQIECBAgQIAAAQIECBAgEBAw4AMliUiAAAECBAgQIECAAAECBAx4P0CAAAECBAgQIECAAAECBAICBnygJBEJECBAgAABAgQIECBAgIAB7wcIECBAgAABAgQIECBAgEBAwIAPlCQiAQIECBAgQIAAAQIECBAw4P0AAQIECBAgQIAAAQIECBAICBjwgZJEJECAAAECBAgQIECAAAECBrwfIECAAAECBAgQIECAAAECAQEDPlCSiAQIECBAgAABAgQIECBAwID3AwQIECBAgAABAgQIECBAICBgwAdKEpEAAQIECBAgQIAAAQIECBjwfoAAAQIECBAgQIAAAQIECAQEDPhASSISIECAAAECBAgQIECAAAED3g8QIECAAAECBAgQIECAAIGAgAEfKElEAgQIECBAgAABAgQIECBgwPsBAgQIECBAgAABAgQIECAQEDDgAyWJSIAAAQIECBAgQIAAAQIEDHg/QIAAAQIECBAgQIAAAQIEAgIGfKAkEQkQIECAAAECBAgQIECAgAHvBwgQIECAAAECBAgQIECAQEDAgA+UJCIBAgQIECBAgAABAgQIEDDg/QABAgQIECBAgAABAgQIEAgIGPCBkkQkQIAAAQIECBAgQIAAAQIGvB8gQIAAAQIECBAgQIAAAQIBAQM+UJKIBAgQIECAAAECBAgQIEDAgPcDBAgQIECAAAECBAgQIEAgIGDAB0oSkQABAgQIECBAgAABAgQIGPB+gAABAgQIECBAgAABAgQIBAQM+EBJIhIgQIAAAQIECBAgQIAAAQPeDxAgQIAAAQIECBAgQIAAgYCAAR8oSUQCBAgQIECAAAECBAgQIGDA+wECBAgQIECAAAECBAgQIBAQMOADJYlIgAABAgQIECBAgAABAgQMeD9AgAABAgQIECBAgAABAgQCAgZ8oCQRCRAgQIAAAQIECBAgQICAAe8HCBAgQIAAAQIECBAgQIBAQMCAD5QkIgECBAgQIECAAAECBAgQMOD9AAECBAgQIECAAAECBAgQCAgY8IGSRCRAgAABAgQIECBAgAABAga8HyBAgAABAgQIECBAgAABAgEBAz5QkogECBAgQIAAAQIECBAgQMCA9wMECBAgQIAAAQIECBAgQCAgYMAHShKRAAECBAgQIECAAAECBAgY8H6AAAECBAgQIECAAAECBAgEBAz4QEkiEiBAgAABAgQIECBAgAABA94PECBAgAABAgQIECBAgACBgIABHyhJRAIECBAgQIAAAQIECBAgYMD7AQIECBAgQIAAAQIECBAgEBAw4AMliUiAAAECBAgQIECAAAECBAx4P0CAAAECBAgQIECAAAECBAICBnygJBEJECBAgAABAgQIECBAgIAB7wcIECBAgAABAgQIECBAgEBAwIAPlCQiAQIECBAgQIAAAQIECBAw4P0AAQIECBAgQIAAAQIECBAICBjwgZJEJECAAAECBAgQIECAAAECBrwfIECAAAECBAgQIECAAAECAQEDPlCSiAQIECBAgAABAgQIECBAwID3AwQIECBAgAABAgQIECBAICBgwAdKEpEAAQIECBAgQIAAAQIECBjwfoAAAQIECBAgQIAAAQIECAQEDPhASSISIECAAAECBAgQIECAAAED3g8QIECAAAECBAgQIECAAIGAgAEfKElEAgQIECBAgAABAgQIECBgwPsBAgQIECBAgAABAgQIECAQEDDgAyWJSIAAAQIECBAgQIAAAQIEDHg/QIAAAQIECBAgQIAAAQIEAgIGfKAkEQkQIECAAAECBAgQIECAgAHvBwgQIECAAAECBAgQIECAQEDAgA+UJCIBAgQIECBAgAABAgQIEDDg/QABAgQIECBAgAABAgQIEAgIGPCBkkQkQIAAAQIECBAgQIAAAQIGvB8gQIAAAQIECBAgQIAAAQIBAQM+UJKIBAgQIECAAAECBAgQIEDAgPcDBAgQIECAAAECBAgQIEAgIGDAB0oSkQABAgQIECBAgAABAgQIGPB+gAABAgQIECBAgAABAgQIBAQM+EBJIhIgQIAAAQIECBAgQIAAAQPeDxAgQIAAAQIECBAgQIAAgYCAAR8oSUQCBAgQIECAAAECBAgQIGDA+wECBAgQIECAAAECBAgQIBAQMOADJYlIgAABAgQIECBAgAABAgQMeD9AgAABAgQIECBAgAABAgQCAgZ8oCQRCRAgQIAAAQIECBAgQICAAe8HCBAgQIAAAQIECBAgQIBAQMCAD5QkIgECBAgQIECAAAECBAgQMOD9AAECBAgQIECAAAECBAgQCAgY8IGSRCRAgAABAgQIECBAgAABAga8HyBAgAABAgQIECBAgAABAgEBAz5QkogECBAgQIAAAQIECBAgQMCA9wMECBAgQIAAAQIECBAgQCAgYMAHShKRAAECBAgQIECAAAECBAgY8H6AAAECBAgQIECAAAECBAgEBAz4QEkiEiBAgAABAgQIECBAgAABA94PECBAgAABAgQIECBAgACBgIABHyhJRAIECBAgQIAAAQIECBAgYMD7AQIECBAgQIAAAQIECBAgEBAw4AMliUiAAAECBAgQIECAAAECBAx4P0CAAAECBAgQIECAAAECBAICBnygJBEJECBAgAABAgQIECBAgIAB7wcIECBAgAABAgQIECBAgEBAwIAPlCQiAQIECBAgQIAAAQIECBAw4P0AAQIECBAgQIAAAQIECBAICBjwgZJEJECAAAECBAgQIECAAAECBrwfIECAAAECBAgQIECAAAECAQEDPlCSiAQIECBAgAABAgQIECBAwID3AwQIECBAgAABAgQIECBAICBgwAdKEpEAAQIECBAgQIAAAQIECBjwfoAAAQIECBAgQIAAAQIECAQEDPhASSISIECAAAECBAgQIECAAAED3g8QIECAAAECBAgQIECAAIGAgAEfKElEAgQIECBAgAABAgQIECBgwPsBAgQIECBAgAABAgQIECAQEDDgAyWJSIAAAQIECBAgQIAAAQIEDHg/QIAAAQIECBAgQIAAAQIEAgIGfKAkEQkQIECAAAECBAgQIECAgAHvBwgQIECAAAECBAgQIECAQEDAgA+UJCIBAgQIECBAgAABAgQIEDDg/QABAgQIECBAgAABAgQIEAgIGPCBkkQkQIAAAQIECBAgQIAAAQIHoL0A09IiZJY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55575" y="6477000"/>
            <a:ext cx="8988425" cy="369332"/>
          </a:xfrm>
          <a:prstGeom prst="rect">
            <a:avLst/>
          </a:prstGeom>
          <a:noFill/>
        </p:spPr>
        <p:txBody>
          <a:bodyPr wrap="square" rtlCol="0">
            <a:spAutoFit/>
          </a:bodyPr>
          <a:lstStyle/>
          <a:p>
            <a:r>
              <a:rPr lang="en-US" dirty="0"/>
              <a:t>Source: </a:t>
            </a:r>
            <a:r>
              <a:rPr lang="en-US" dirty="0">
                <a:hlinkClick r:id="rId2"/>
              </a:rPr>
              <a:t>https://gs.statcounter.com/search-engine-market-share</a:t>
            </a:r>
            <a:r>
              <a:rPr lang="en-US" dirty="0"/>
              <a:t>, retrieved August 2020</a:t>
            </a:r>
          </a:p>
        </p:txBody>
      </p:sp>
      <p:sp>
        <p:nvSpPr>
          <p:cNvPr id="3" name="Footer Placeholder 2"/>
          <p:cNvSpPr>
            <a:spLocks noGrp="1"/>
          </p:cNvSpPr>
          <p:nvPr>
            <p:ph type="ftr" sz="quarter" idx="11"/>
          </p:nvPr>
        </p:nvSpPr>
        <p:spPr/>
        <p:txBody>
          <a:bodyPr/>
          <a:lstStyle/>
          <a:p>
            <a:r>
              <a:rPr lang="en-US"/>
              <a:t>Dr Sumangla Rathore</a:t>
            </a:r>
          </a:p>
        </p:txBody>
      </p:sp>
      <p:pic>
        <p:nvPicPr>
          <p:cNvPr id="6" name="Picture 5">
            <a:extLst>
              <a:ext uri="{FF2B5EF4-FFF2-40B4-BE49-F238E27FC236}">
                <a16:creationId xmlns:a16="http://schemas.microsoft.com/office/drawing/2014/main" id="{0AAE1F69-77D2-8B40-A7AF-1A7AEED273C1}"/>
              </a:ext>
            </a:extLst>
          </p:cNvPr>
          <p:cNvPicPr>
            <a:picLocks noChangeAspect="1"/>
          </p:cNvPicPr>
          <p:nvPr/>
        </p:nvPicPr>
        <p:blipFill rotWithShape="1">
          <a:blip r:embed="rId3">
            <a:extLst>
              <a:ext uri="{28A0092B-C50C-407E-A947-70E740481C1C}">
                <a14:useLocalDpi xmlns:a14="http://schemas.microsoft.com/office/drawing/2010/main" val="0"/>
              </a:ext>
            </a:extLst>
          </a:blip>
          <a:srcRect l="2546" t="12222" r="3394" b="3333"/>
          <a:stretch/>
        </p:blipFill>
        <p:spPr>
          <a:xfrm>
            <a:off x="307975" y="625475"/>
            <a:ext cx="8458200" cy="5791200"/>
          </a:xfrm>
          <a:prstGeom prst="rect">
            <a:avLst/>
          </a:prstGeom>
        </p:spPr>
      </p:pic>
    </p:spTree>
    <p:extLst>
      <p:ext uri="{BB962C8B-B14F-4D97-AF65-F5344CB8AC3E}">
        <p14:creationId xmlns:p14="http://schemas.microsoft.com/office/powerpoint/2010/main" val="3618954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Dr Sumangla Rathore</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609599"/>
            <a:ext cx="7924800" cy="532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36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22B7-7D90-8A44-8622-D8435902D3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E2134E-ED75-D747-A6B5-FC1F83F6A6F5}"/>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025FED7-7F23-FC46-A252-9738B41A5D0B}"/>
              </a:ext>
            </a:extLst>
          </p:cNvPr>
          <p:cNvSpPr>
            <a:spLocks noGrp="1"/>
          </p:cNvSpPr>
          <p:nvPr>
            <p:ph type="ftr" sz="quarter" idx="11"/>
          </p:nvPr>
        </p:nvSpPr>
        <p:spPr/>
        <p:txBody>
          <a:bodyPr/>
          <a:lstStyle/>
          <a:p>
            <a:r>
              <a:rPr lang="en-US"/>
              <a:t>Dr Sumangla Rathore</a:t>
            </a:r>
          </a:p>
        </p:txBody>
      </p:sp>
      <p:pic>
        <p:nvPicPr>
          <p:cNvPr id="5" name="Picture 4">
            <a:extLst>
              <a:ext uri="{FF2B5EF4-FFF2-40B4-BE49-F238E27FC236}">
                <a16:creationId xmlns:a16="http://schemas.microsoft.com/office/drawing/2014/main" id="{68954C77-15FF-5C4F-BBDB-D3920ADC36BA}"/>
              </a:ext>
            </a:extLst>
          </p:cNvPr>
          <p:cNvPicPr>
            <a:picLocks noChangeAspect="1"/>
          </p:cNvPicPr>
          <p:nvPr/>
        </p:nvPicPr>
        <p:blipFill>
          <a:blip r:embed="rId2"/>
          <a:stretch>
            <a:fillRect/>
          </a:stretch>
        </p:blipFill>
        <p:spPr>
          <a:xfrm>
            <a:off x="0" y="560070"/>
            <a:ext cx="9144000" cy="5737860"/>
          </a:xfrm>
          <a:prstGeom prst="rect">
            <a:avLst/>
          </a:prstGeom>
        </p:spPr>
      </p:pic>
    </p:spTree>
    <p:extLst>
      <p:ext uri="{BB962C8B-B14F-4D97-AF65-F5344CB8AC3E}">
        <p14:creationId xmlns:p14="http://schemas.microsoft.com/office/powerpoint/2010/main" val="4251639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5. Pigeon</a:t>
            </a:r>
          </a:p>
          <a:p>
            <a:pPr marL="0" indent="0" algn="just">
              <a:buNone/>
            </a:pPr>
            <a:r>
              <a:rPr lang="en-US" b="1" dirty="0"/>
              <a:t>Launch date:</a:t>
            </a:r>
            <a:r>
              <a:rPr lang="en-US" dirty="0"/>
              <a:t> July 24, 2014 (US); December 22, 2014 (UK, Canada, Australia)</a:t>
            </a:r>
            <a:br>
              <a:rPr lang="en-US" dirty="0"/>
            </a:br>
            <a:r>
              <a:rPr lang="en-US" b="1" dirty="0"/>
              <a:t>How it works:</a:t>
            </a:r>
            <a:r>
              <a:rPr lang="en-US" dirty="0"/>
              <a:t> Pigeon affects those searches in which the user’s location plays an important part. </a:t>
            </a:r>
          </a:p>
          <a:p>
            <a:endParaRPr lang="en-US" dirty="0"/>
          </a:p>
        </p:txBody>
      </p:sp>
      <p:sp>
        <p:nvSpPr>
          <p:cNvPr id="4" name="Title 1"/>
          <p:cNvSpPr>
            <a:spLocks noGrp="1"/>
          </p:cNvSpPr>
          <p:nvPr>
            <p:ph type="title"/>
          </p:nvPr>
        </p:nvSpPr>
        <p:spPr/>
        <p:txBody>
          <a:bodyPr>
            <a:normAutofit fontScale="90000"/>
          </a:bodyPr>
          <a:lstStyle/>
          <a:p>
            <a:r>
              <a:rPr lang="en-US" dirty="0"/>
              <a:t>Google’s Commonly used Search Algorithms</a:t>
            </a:r>
          </a:p>
        </p:txBody>
      </p:sp>
      <p:sp>
        <p:nvSpPr>
          <p:cNvPr id="2" name="Footer Placeholder 1"/>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2988636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6. Mobile</a:t>
            </a:r>
          </a:p>
          <a:p>
            <a:pPr marL="0" indent="0" algn="just">
              <a:buNone/>
            </a:pPr>
            <a:r>
              <a:rPr lang="en-US" b="1" dirty="0"/>
              <a:t>Launch date:</a:t>
            </a:r>
            <a:r>
              <a:rPr lang="en-US" dirty="0"/>
              <a:t> April 21, 2015</a:t>
            </a:r>
          </a:p>
          <a:p>
            <a:pPr marL="0" indent="0" algn="just">
              <a:buNone/>
            </a:pPr>
            <a:r>
              <a:rPr lang="en-US" b="1" dirty="0"/>
              <a:t>How it works:</a:t>
            </a:r>
            <a:r>
              <a:rPr lang="en-US" dirty="0"/>
              <a:t> Google’s Mobile Update (aka </a:t>
            </a:r>
            <a:r>
              <a:rPr lang="en-US" dirty="0" err="1"/>
              <a:t>Mobilegeddon</a:t>
            </a:r>
            <a:r>
              <a:rPr lang="en-US" dirty="0"/>
              <a:t>) ensures that mobile-friendly pages rank at the top of mobile search, while pages not optimized for mobile are filtered out from the SERPs.</a:t>
            </a:r>
          </a:p>
          <a:p>
            <a:endParaRPr lang="en-US"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Google’s Commonly used Search Algorithms</a:t>
            </a:r>
          </a:p>
        </p:txBody>
      </p:sp>
      <p:sp>
        <p:nvSpPr>
          <p:cNvPr id="2" name="Footer Placeholder 1"/>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2278205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US" dirty="0"/>
              <a:t>7. </a:t>
            </a:r>
            <a:r>
              <a:rPr lang="en-US" dirty="0" err="1"/>
              <a:t>RankBrain</a:t>
            </a:r>
            <a:endParaRPr lang="en-US" dirty="0"/>
          </a:p>
          <a:p>
            <a:pPr marL="0" indent="0">
              <a:buNone/>
            </a:pPr>
            <a:r>
              <a:rPr lang="en-US" b="1" dirty="0"/>
              <a:t>Launch date:</a:t>
            </a:r>
            <a:r>
              <a:rPr lang="en-US" dirty="0"/>
              <a:t> October 26, 2015</a:t>
            </a:r>
            <a:br>
              <a:rPr lang="en-US" dirty="0"/>
            </a:br>
            <a:r>
              <a:rPr lang="en-US" b="1" dirty="0"/>
              <a:t>How it works:</a:t>
            </a:r>
            <a:r>
              <a:rPr lang="en-US" dirty="0"/>
              <a:t> </a:t>
            </a:r>
            <a:r>
              <a:rPr lang="en-US" dirty="0" err="1"/>
              <a:t>RankBrain</a:t>
            </a:r>
            <a:r>
              <a:rPr lang="en-US" dirty="0"/>
              <a:t> is part of Google’s Hummingbird algorithm. </a:t>
            </a:r>
          </a:p>
          <a:p>
            <a:pPr marL="0" indent="0" algn="just">
              <a:buNone/>
            </a:pPr>
            <a:r>
              <a:rPr lang="en-US" dirty="0"/>
              <a:t>It is a machine learning system that helps Google understand the meaning behind queries, and serve best-matching search results in response to those queries. </a:t>
            </a:r>
          </a:p>
          <a:p>
            <a:pPr marL="0" indent="0" algn="just">
              <a:buNone/>
            </a:pPr>
            <a:r>
              <a:rPr lang="en-US" dirty="0"/>
              <a:t>Google calls </a:t>
            </a:r>
            <a:r>
              <a:rPr lang="en-US" dirty="0" err="1"/>
              <a:t>RankBrain</a:t>
            </a:r>
            <a:r>
              <a:rPr lang="en-US" dirty="0"/>
              <a:t> the third most important ranking factor. </a:t>
            </a:r>
          </a:p>
          <a:p>
            <a:pPr marL="0" indent="0">
              <a:buNone/>
            </a:pPr>
            <a:r>
              <a:rPr lang="en-US" dirty="0"/>
              <a:t>It distinguishes the context of new searches by pulling semantically similar keywords/phrases and comparing them with similar past searches to deliver the most relevant results. </a:t>
            </a:r>
          </a:p>
          <a:p>
            <a:pPr marL="0" indent="0">
              <a:buNone/>
            </a:pPr>
            <a:r>
              <a:rPr lang="en-US" dirty="0"/>
              <a:t>It finds patterns and makes sense of relevant data when it analyzes user engagement with web pages in its SERP listings. </a:t>
            </a:r>
          </a:p>
          <a:p>
            <a:pPr marL="0" indent="0">
              <a:buNone/>
            </a:pPr>
            <a:r>
              <a:rPr lang="en-US" dirty="0"/>
              <a:t>Google employs machine learning technology to Voice based Long-Tail search queries.</a:t>
            </a:r>
          </a:p>
          <a:p>
            <a:endParaRPr lang="en-US"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Google’s Commonly used Search Algorithms</a:t>
            </a:r>
          </a:p>
        </p:txBody>
      </p:sp>
      <p:sp>
        <p:nvSpPr>
          <p:cNvPr id="2" name="Footer Placeholder 1"/>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20027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google rankbrain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8663325" cy="442912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188942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8. Possum</a:t>
            </a:r>
          </a:p>
          <a:p>
            <a:pPr marL="0" indent="0">
              <a:buNone/>
            </a:pPr>
            <a:r>
              <a:rPr lang="en-US" b="1" dirty="0"/>
              <a:t>Launch date:</a:t>
            </a:r>
            <a:r>
              <a:rPr lang="en-US" dirty="0"/>
              <a:t> September 1, 2016</a:t>
            </a:r>
            <a:br>
              <a:rPr lang="en-US" dirty="0"/>
            </a:br>
            <a:r>
              <a:rPr lang="en-US" b="1" dirty="0"/>
              <a:t>How it works: </a:t>
            </a:r>
            <a:r>
              <a:rPr lang="en-US" dirty="0"/>
              <a:t>Ensures that local results vary more depending on the searcher’s location: the closer you are to a business’s address, the more likely you are to see it among local results. </a:t>
            </a:r>
          </a:p>
          <a:p>
            <a:pPr marL="0" indent="0">
              <a:buNone/>
            </a:pPr>
            <a:endParaRPr lang="en-US"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Google’s Commonly used Search Algorithms</a:t>
            </a:r>
          </a:p>
        </p:txBody>
      </p:sp>
      <p:sp>
        <p:nvSpPr>
          <p:cNvPr id="2" name="Footer Placeholder 1"/>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1035176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9. Fred</a:t>
            </a:r>
          </a:p>
          <a:p>
            <a:pPr marL="0" indent="0">
              <a:buNone/>
            </a:pPr>
            <a:r>
              <a:rPr lang="en-US" b="1" dirty="0"/>
              <a:t>Launch date:</a:t>
            </a:r>
            <a:r>
              <a:rPr lang="en-US" dirty="0"/>
              <a:t> March 8, 2017</a:t>
            </a:r>
            <a:br>
              <a:rPr lang="en-US" dirty="0"/>
            </a:br>
            <a:r>
              <a:rPr lang="en-US" b="1" dirty="0"/>
              <a:t>How it works: </a:t>
            </a:r>
            <a:r>
              <a:rPr lang="en-US" dirty="0"/>
              <a:t> Fred targets websites that violate Google’s webmaster guidelines. </a:t>
            </a:r>
          </a:p>
          <a:p>
            <a:pPr marL="0" indent="0">
              <a:buNone/>
            </a:pPr>
            <a:r>
              <a:rPr lang="en-US" dirty="0"/>
              <a:t>The majority of affected sites are blogs with low-quality posts that appear to be created mostly for the purpose of generating ad revenue.</a:t>
            </a:r>
          </a:p>
          <a:p>
            <a:endParaRPr lang="en-US"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Google’s Commonly used Search Algorithms</a:t>
            </a:r>
          </a:p>
        </p:txBody>
      </p:sp>
      <p:sp>
        <p:nvSpPr>
          <p:cNvPr id="2" name="Footer Placeholder 1"/>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3299589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Image result for rankbrain"/>
          <p:cNvPicPr>
            <a:picLocks noChangeAspect="1" noChangeArrowheads="1"/>
          </p:cNvPicPr>
          <p:nvPr/>
        </p:nvPicPr>
        <p:blipFill rotWithShape="1">
          <a:blip r:embed="rId2">
            <a:extLst>
              <a:ext uri="{28A0092B-C50C-407E-A947-70E740481C1C}">
                <a14:useLocalDpi xmlns:a14="http://schemas.microsoft.com/office/drawing/2010/main" val="0"/>
              </a:ext>
            </a:extLst>
          </a:blip>
          <a:srcRect t="15818" b="21796"/>
          <a:stretch/>
        </p:blipFill>
        <p:spPr bwMode="auto">
          <a:xfrm>
            <a:off x="76200" y="1580606"/>
            <a:ext cx="8991600" cy="382959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1616613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Engine Success Factors</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On-Page SEO</a:t>
            </a:r>
          </a:p>
          <a:p>
            <a:r>
              <a:rPr lang="en-US" dirty="0"/>
              <a:t>Those that are almost entirely within the publisher’s own control. For Example, </a:t>
            </a:r>
          </a:p>
          <a:p>
            <a:pPr lvl="1"/>
            <a:r>
              <a:rPr lang="en-US" dirty="0"/>
              <a:t>Content</a:t>
            </a:r>
          </a:p>
          <a:p>
            <a:pPr lvl="1"/>
            <a:r>
              <a:rPr lang="en-US" dirty="0"/>
              <a:t>HTML clues</a:t>
            </a:r>
          </a:p>
          <a:p>
            <a:pPr lvl="1"/>
            <a:r>
              <a:rPr lang="en-US" dirty="0"/>
              <a:t>Site architecture</a:t>
            </a:r>
          </a:p>
          <a:p>
            <a:pPr marL="0" indent="0">
              <a:buNone/>
            </a:pPr>
            <a:r>
              <a:rPr lang="en-US" b="1" dirty="0"/>
              <a:t>Off-Page SEO</a:t>
            </a:r>
          </a:p>
          <a:p>
            <a:r>
              <a:rPr lang="en-US" dirty="0"/>
              <a:t>Those that publishers do not directly control. </a:t>
            </a:r>
          </a:p>
          <a:p>
            <a:r>
              <a:rPr lang="en-US" dirty="0"/>
              <a:t>Relying on publisher-controlled signals alone don’t always yield the best results. For instance, some publishers may try to make themselves seem more relevant than they are in reality.</a:t>
            </a:r>
          </a:p>
          <a:p>
            <a:pPr marL="0" indent="0">
              <a:buNone/>
            </a:pPr>
            <a:r>
              <a:rPr lang="en-US" b="1" dirty="0"/>
              <a:t>Violations</a:t>
            </a:r>
          </a:p>
          <a:p>
            <a:r>
              <a:rPr lang="en-US" dirty="0"/>
              <a:t>Techniques that search engines deem “spam” or “black hat,” which could result in your pages receiving a ranking penalty, or worse, being banned from the search engines entirely.</a:t>
            </a:r>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61606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a:t>Google processes over </a:t>
            </a:r>
            <a:r>
              <a:rPr lang="en-US" b="1" dirty="0"/>
              <a:t>40,000</a:t>
            </a:r>
            <a:r>
              <a:rPr lang="en-US" dirty="0"/>
              <a:t> search queries every second on average, which translates to over </a:t>
            </a:r>
            <a:r>
              <a:rPr lang="en-US" b="1" dirty="0"/>
              <a:t>3.5 billion</a:t>
            </a:r>
            <a:r>
              <a:rPr lang="en-US" dirty="0"/>
              <a:t> searches per day and </a:t>
            </a:r>
            <a:r>
              <a:rPr lang="en-US" b="1" dirty="0"/>
              <a:t>1.2 trillion</a:t>
            </a:r>
            <a:r>
              <a:rPr lang="en-US" dirty="0"/>
              <a:t> searches per year worldwide.</a:t>
            </a:r>
          </a:p>
          <a:p>
            <a:pPr algn="just"/>
            <a:endParaRPr lang="en-US" dirty="0"/>
          </a:p>
          <a:p>
            <a:pPr algn="just"/>
            <a:endParaRPr lang="en-US" dirty="0"/>
          </a:p>
          <a:p>
            <a:pPr marL="0" indent="0" algn="just">
              <a:buNone/>
            </a:pPr>
            <a:r>
              <a:rPr lang="en-US" sz="2000" dirty="0"/>
              <a:t>Source: </a:t>
            </a:r>
            <a:r>
              <a:rPr lang="en-US" sz="2000" dirty="0">
                <a:hlinkClick r:id="rId2"/>
              </a:rPr>
              <a:t>www.internetlivestats.com/google-search-statistics/</a:t>
            </a:r>
            <a:r>
              <a:rPr lang="en-US" sz="2000" dirty="0"/>
              <a:t> retrieved August 2020</a:t>
            </a:r>
            <a:endParaRPr lang="en-US" dirty="0"/>
          </a:p>
        </p:txBody>
      </p:sp>
      <p:sp>
        <p:nvSpPr>
          <p:cNvPr id="2" name="Footer Placeholder 1"/>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4014164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On-Page SEO</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sz="4000" b="1" i="1" dirty="0"/>
              <a:t>“Content is the king”</a:t>
            </a:r>
          </a:p>
          <a:p>
            <a:pPr marL="0" indent="0" algn="ctr">
              <a:buNone/>
            </a:pPr>
            <a:r>
              <a:rPr lang="en-US" sz="3000" b="1" i="1" dirty="0"/>
              <a:t>General Guidelines to follow:</a:t>
            </a:r>
            <a:r>
              <a:rPr lang="en-US" sz="2200" dirty="0"/>
              <a:t> </a:t>
            </a:r>
          </a:p>
          <a:p>
            <a:pPr algn="just"/>
            <a:r>
              <a:rPr lang="en-US" sz="2400" b="1" dirty="0"/>
              <a:t>Content research/keyword research: </a:t>
            </a:r>
            <a:r>
              <a:rPr lang="en-US" sz="2400" dirty="0"/>
              <a:t>using right keywords, the actual search terms people are using, so you can produce content that effectively “answers” that query.</a:t>
            </a:r>
          </a:p>
          <a:p>
            <a:pPr algn="just"/>
            <a:r>
              <a:rPr lang="en-US" sz="2400" b="1" dirty="0"/>
              <a:t>Content Quality: </a:t>
            </a:r>
            <a:r>
              <a:rPr lang="en-US" sz="2400" dirty="0"/>
              <a:t>offering </a:t>
            </a:r>
            <a:r>
              <a:rPr lang="en-US" sz="2400" b="1" dirty="0"/>
              <a:t>real</a:t>
            </a:r>
            <a:r>
              <a:rPr lang="en-US" sz="2400" dirty="0"/>
              <a:t> value, something of substance to visitors that is unique, different and useful</a:t>
            </a:r>
          </a:p>
          <a:p>
            <a:pPr algn="just"/>
            <a:r>
              <a:rPr lang="en-US" sz="2400" b="1" dirty="0"/>
              <a:t>Keyword use:</a:t>
            </a:r>
            <a:r>
              <a:rPr lang="en-US" sz="2400" dirty="0"/>
              <a:t> use them naturally on the page.</a:t>
            </a:r>
          </a:p>
          <a:p>
            <a:pPr algn="just"/>
            <a:r>
              <a:rPr lang="en-US" sz="2400" b="1" dirty="0"/>
              <a:t>Content freshness: </a:t>
            </a:r>
            <a:r>
              <a:rPr lang="en-US" sz="2400" dirty="0"/>
              <a:t>take advantage of freshness boost by producing relevant content that matches the real-time pulse of their industry.</a:t>
            </a:r>
          </a:p>
          <a:p>
            <a:pPr algn="just"/>
            <a:r>
              <a:rPr lang="en-US" sz="2400" b="1" dirty="0"/>
              <a:t> Vertical search:</a:t>
            </a:r>
            <a:r>
              <a:rPr lang="en-US" sz="2400" dirty="0"/>
              <a:t> Images, news, local content</a:t>
            </a:r>
          </a:p>
          <a:p>
            <a:pPr marL="0" indent="0" algn="ctr">
              <a:buNone/>
            </a:pPr>
            <a:r>
              <a:rPr lang="en-US" sz="2400" dirty="0">
                <a:hlinkClick r:id="rId2"/>
              </a:rPr>
              <a:t>https://moz.com/products/pro</a:t>
            </a:r>
            <a:endParaRPr lang="en-US" sz="2400" dirty="0"/>
          </a:p>
          <a:p>
            <a:pPr marL="0" indent="0">
              <a:buNone/>
            </a:pPr>
            <a:endParaRPr lang="en-US" sz="2400" dirty="0"/>
          </a:p>
          <a:p>
            <a:pPr marL="0" indent="0">
              <a:buNone/>
            </a:pPr>
            <a:endParaRPr lang="en-US" sz="2400" dirty="0"/>
          </a:p>
          <a:p>
            <a:endParaRPr lang="en-US" sz="2400" dirty="0"/>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91965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On-Page SEO</a:t>
            </a:r>
          </a:p>
        </p:txBody>
      </p:sp>
      <p:sp>
        <p:nvSpPr>
          <p:cNvPr id="3" name="Content Placeholder 2"/>
          <p:cNvSpPr>
            <a:spLocks noGrp="1"/>
          </p:cNvSpPr>
          <p:nvPr>
            <p:ph idx="1"/>
          </p:nvPr>
        </p:nvSpPr>
        <p:spPr>
          <a:xfrm>
            <a:off x="457200" y="1295400"/>
            <a:ext cx="8229600" cy="4830763"/>
          </a:xfrm>
        </p:spPr>
        <p:txBody>
          <a:bodyPr>
            <a:normAutofit/>
          </a:bodyPr>
          <a:lstStyle/>
          <a:p>
            <a:pPr marL="0" indent="0" algn="ctr">
              <a:buNone/>
            </a:pPr>
            <a:r>
              <a:rPr lang="en-US" b="1" i="1" dirty="0"/>
              <a:t>Technical Aspects:</a:t>
            </a:r>
          </a:p>
          <a:p>
            <a:pPr marL="0" indent="0" algn="ctr">
              <a:buNone/>
            </a:pPr>
            <a:endParaRPr lang="en-US" b="1" i="1" dirty="0"/>
          </a:p>
          <a:p>
            <a:pPr marL="457200" indent="-457200" algn="ctr">
              <a:buAutoNum type="arabicPeriod"/>
            </a:pPr>
            <a:r>
              <a:rPr lang="en-US" sz="2400" b="1" dirty="0"/>
              <a:t>INDEXABLE CONTENT</a:t>
            </a:r>
          </a:p>
          <a:p>
            <a:pPr marL="0" indent="0" algn="ctr">
              <a:buNone/>
            </a:pPr>
            <a:endParaRPr lang="en-US" sz="2400" b="1" dirty="0"/>
          </a:p>
          <a:p>
            <a:r>
              <a:rPr lang="en-US" sz="2400" dirty="0"/>
              <a:t>Most important content should be in HTML text format. </a:t>
            </a:r>
          </a:p>
          <a:p>
            <a:pPr algn="just"/>
            <a:r>
              <a:rPr lang="en-US" sz="2400" dirty="0"/>
              <a:t>Images, Flash files, Java applets, and other non-text content are often ignored or devalued by search engine crawlers. </a:t>
            </a:r>
          </a:p>
          <a:p>
            <a:endParaRPr lang="en-US" sz="2400" dirty="0"/>
          </a:p>
          <a:p>
            <a:pPr marL="0" indent="0">
              <a:buNone/>
            </a:pPr>
            <a:endParaRPr lang="en-US" sz="2400" dirty="0"/>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1164380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See your site as the search engines do</a:t>
            </a:r>
            <a:endParaRPr lang="en-US" dirty="0"/>
          </a:p>
        </p:txBody>
      </p:sp>
      <p:pic>
        <p:nvPicPr>
          <p:cNvPr id="8196" name="Picture 4" descr="Axe Battling Monkeys Compa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8991600" cy="51244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6211669"/>
            <a:ext cx="8305800" cy="369332"/>
          </a:xfrm>
          <a:prstGeom prst="rect">
            <a:avLst/>
          </a:prstGeom>
        </p:spPr>
        <p:txBody>
          <a:bodyPr wrap="square">
            <a:spAutoFit/>
          </a:bodyPr>
          <a:lstStyle/>
          <a:p>
            <a:r>
              <a:rPr lang="en-US" b="1" i="1" dirty="0"/>
              <a:t>this means that search engines cannot index any of the text content for this website</a:t>
            </a:r>
          </a:p>
        </p:txBody>
      </p:sp>
      <p:sp>
        <p:nvSpPr>
          <p:cNvPr id="3" name="Footer Placeholder 2"/>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1993180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1B7A-BFEA-8F4F-AC37-927D1FAE82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7E7178-57A5-8548-9498-7BC39BEF9F7C}"/>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530C4C7F-29C9-034E-91A4-882C77CAAE5A}"/>
              </a:ext>
            </a:extLst>
          </p:cNvPr>
          <p:cNvSpPr>
            <a:spLocks noGrp="1"/>
          </p:cNvSpPr>
          <p:nvPr>
            <p:ph type="ftr" sz="quarter" idx="11"/>
          </p:nvPr>
        </p:nvSpPr>
        <p:spPr/>
        <p:txBody>
          <a:bodyPr/>
          <a:lstStyle/>
          <a:p>
            <a:r>
              <a:rPr lang="en-US"/>
              <a:t>Dr Sumangla Rathore</a:t>
            </a:r>
          </a:p>
        </p:txBody>
      </p:sp>
      <p:pic>
        <p:nvPicPr>
          <p:cNvPr id="5" name="Picture 4">
            <a:extLst>
              <a:ext uri="{FF2B5EF4-FFF2-40B4-BE49-F238E27FC236}">
                <a16:creationId xmlns:a16="http://schemas.microsoft.com/office/drawing/2014/main" id="{37819904-DC53-7A40-B4B3-BA40302679E7}"/>
              </a:ext>
            </a:extLst>
          </p:cNvPr>
          <p:cNvPicPr>
            <a:picLocks noChangeAspect="1"/>
          </p:cNvPicPr>
          <p:nvPr/>
        </p:nvPicPr>
        <p:blipFill>
          <a:blip r:embed="rId2"/>
          <a:stretch>
            <a:fillRect/>
          </a:stretch>
        </p:blipFill>
        <p:spPr>
          <a:xfrm>
            <a:off x="990600" y="929196"/>
            <a:ext cx="6687787" cy="4999608"/>
          </a:xfrm>
          <a:prstGeom prst="rect">
            <a:avLst/>
          </a:prstGeom>
        </p:spPr>
      </p:pic>
    </p:spTree>
    <p:extLst>
      <p:ext uri="{BB962C8B-B14F-4D97-AF65-F5344CB8AC3E}">
        <p14:creationId xmlns:p14="http://schemas.microsoft.com/office/powerpoint/2010/main" val="1510368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2"/>
          </a:xfrm>
        </p:spPr>
        <p:txBody>
          <a:bodyPr/>
          <a:lstStyle/>
          <a:p>
            <a:r>
              <a:rPr lang="en-US" dirty="0"/>
              <a:t>On-Page SEO</a:t>
            </a:r>
          </a:p>
        </p:txBody>
      </p:sp>
      <p:sp>
        <p:nvSpPr>
          <p:cNvPr id="3" name="Content Placeholder 2"/>
          <p:cNvSpPr>
            <a:spLocks noGrp="1"/>
          </p:cNvSpPr>
          <p:nvPr>
            <p:ph idx="1"/>
          </p:nvPr>
        </p:nvSpPr>
        <p:spPr>
          <a:xfrm>
            <a:off x="457200" y="914400"/>
            <a:ext cx="8229600" cy="4906963"/>
          </a:xfrm>
        </p:spPr>
        <p:txBody>
          <a:bodyPr>
            <a:normAutofit/>
          </a:bodyPr>
          <a:lstStyle/>
          <a:p>
            <a:pPr marL="0" indent="0" algn="ctr">
              <a:buNone/>
            </a:pPr>
            <a:r>
              <a:rPr lang="en-US" b="1" i="1" dirty="0"/>
              <a:t>Technical Aspects:</a:t>
            </a:r>
          </a:p>
          <a:p>
            <a:pPr marL="0" indent="0" algn="ctr">
              <a:buNone/>
            </a:pPr>
            <a:endParaRPr lang="en-US" sz="2400" b="1" dirty="0"/>
          </a:p>
          <a:p>
            <a:pPr marL="0" indent="0" algn="ctr">
              <a:buNone/>
            </a:pPr>
            <a:r>
              <a:rPr lang="en-US" sz="2400" b="1" dirty="0"/>
              <a:t>2. CRAWLABLE LINK STRUCTURES</a:t>
            </a:r>
          </a:p>
          <a:p>
            <a:pPr marL="0" indent="0" algn="ctr">
              <a:buNone/>
            </a:pPr>
            <a:endParaRPr lang="en-US" sz="2400" b="1" dirty="0"/>
          </a:p>
          <a:p>
            <a:r>
              <a:rPr lang="en-US" sz="2400" dirty="0"/>
              <a:t>One that lets the crawlers browse the pathways of a website.</a:t>
            </a:r>
          </a:p>
          <a:p>
            <a:r>
              <a:rPr lang="en-US" sz="2400" dirty="0"/>
              <a:t>It is vital to them finding all of the pages on a website. </a:t>
            </a:r>
          </a:p>
          <a:p>
            <a:pPr marL="0" indent="0">
              <a:buNone/>
            </a:pPr>
            <a:endParaRPr lang="en-US" sz="2400" dirty="0"/>
          </a:p>
          <a:p>
            <a:endParaRPr lang="en-US" sz="2400" dirty="0"/>
          </a:p>
          <a:p>
            <a:endParaRPr lang="en-US" sz="2400" dirty="0"/>
          </a:p>
        </p:txBody>
      </p:sp>
      <p:pic>
        <p:nvPicPr>
          <p:cNvPr id="10242" name="Picture 2" descr="Index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86200"/>
            <a:ext cx="64770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316600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On-Page SEO</a:t>
            </a:r>
          </a:p>
        </p:txBody>
      </p:sp>
      <p:sp>
        <p:nvSpPr>
          <p:cNvPr id="3" name="Content Placeholder 2"/>
          <p:cNvSpPr>
            <a:spLocks noGrp="1"/>
          </p:cNvSpPr>
          <p:nvPr>
            <p:ph idx="1"/>
          </p:nvPr>
        </p:nvSpPr>
        <p:spPr>
          <a:xfrm>
            <a:off x="457200" y="838200"/>
            <a:ext cx="8229600" cy="5638800"/>
          </a:xfrm>
        </p:spPr>
        <p:txBody>
          <a:bodyPr>
            <a:normAutofit fontScale="92500"/>
          </a:bodyPr>
          <a:lstStyle/>
          <a:p>
            <a:pPr marL="0" indent="0" algn="ctr">
              <a:buNone/>
            </a:pPr>
            <a:r>
              <a:rPr lang="en-US" b="1" i="1" dirty="0"/>
              <a:t>Technical Aspects:</a:t>
            </a:r>
          </a:p>
          <a:p>
            <a:pPr marL="0" indent="0" algn="ctr">
              <a:buNone/>
            </a:pPr>
            <a:endParaRPr lang="en-US" sz="2800" b="1" dirty="0"/>
          </a:p>
          <a:p>
            <a:pPr marL="0" indent="0" algn="ctr">
              <a:buNone/>
            </a:pPr>
            <a:r>
              <a:rPr lang="en-US" sz="2800" b="1" dirty="0"/>
              <a:t>3. KEYWORD USAGE AND TARGETING</a:t>
            </a:r>
          </a:p>
          <a:p>
            <a:pPr marL="0" indent="0" algn="ctr">
              <a:buNone/>
            </a:pPr>
            <a:endParaRPr lang="en-US" sz="2800" b="1" dirty="0"/>
          </a:p>
          <a:p>
            <a:pPr marL="457200" indent="-457200" algn="ctr">
              <a:buFont typeface="+mj-lt"/>
              <a:buAutoNum type="alphaLcPeriod"/>
            </a:pPr>
            <a:r>
              <a:rPr lang="en-US" sz="2400" b="1" i="1" dirty="0"/>
              <a:t>Use of the keyword phrase in Title Tag</a:t>
            </a:r>
          </a:p>
          <a:p>
            <a:pPr marL="0" indent="0" algn="ctr">
              <a:buNone/>
            </a:pPr>
            <a:endParaRPr lang="en-US" sz="2400" b="1" i="1" dirty="0"/>
          </a:p>
          <a:p>
            <a:pPr algn="just"/>
            <a:r>
              <a:rPr lang="en-US" sz="2400" dirty="0"/>
              <a:t>A title tag is an HTML element that specifies the title of a web page. </a:t>
            </a:r>
          </a:p>
          <a:p>
            <a:pPr algn="just"/>
            <a:r>
              <a:rPr lang="en-US" sz="2400" dirty="0"/>
              <a:t>Title tags are displayed on search engine results pages (SERPs) as the clickable headline for a given result. </a:t>
            </a:r>
          </a:p>
          <a:p>
            <a:pPr algn="just"/>
            <a:r>
              <a:rPr lang="en-US" sz="2400" dirty="0"/>
              <a:t>The title tag of a web page is meant to be an accurate and concise description of a page's content.</a:t>
            </a:r>
          </a:p>
          <a:p>
            <a:r>
              <a:rPr lang="en-US" sz="2400" dirty="0"/>
              <a:t>Optimal format:</a:t>
            </a:r>
          </a:p>
          <a:p>
            <a:pPr marL="0" indent="0">
              <a:buNone/>
            </a:pPr>
            <a:r>
              <a:rPr lang="en-US" sz="2400" b="1" i="1" dirty="0"/>
              <a:t>	Primary Keyword - Secondary Keyword | Brand Name</a:t>
            </a:r>
            <a:endParaRPr lang="en-US" sz="2400" dirty="0"/>
          </a:p>
          <a:p>
            <a:pPr algn="just"/>
            <a:endParaRPr lang="en-US" sz="2400" dirty="0"/>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338880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On-Page SEO</a:t>
            </a:r>
          </a:p>
        </p:txBody>
      </p:sp>
      <p:sp>
        <p:nvSpPr>
          <p:cNvPr id="3" name="Content Placeholder 2"/>
          <p:cNvSpPr>
            <a:spLocks noGrp="1"/>
          </p:cNvSpPr>
          <p:nvPr>
            <p:ph idx="1"/>
          </p:nvPr>
        </p:nvSpPr>
        <p:spPr>
          <a:xfrm>
            <a:off x="457200" y="838200"/>
            <a:ext cx="8229600" cy="5638800"/>
          </a:xfrm>
        </p:spPr>
        <p:txBody>
          <a:bodyPr>
            <a:normAutofit/>
          </a:bodyPr>
          <a:lstStyle/>
          <a:p>
            <a:pPr marL="0" indent="0" algn="ctr">
              <a:buNone/>
            </a:pPr>
            <a:r>
              <a:rPr lang="en-US" b="1" i="1" dirty="0"/>
              <a:t>Technical Aspects:</a:t>
            </a:r>
          </a:p>
          <a:p>
            <a:pPr marL="0" indent="0" algn="ctr">
              <a:buNone/>
            </a:pPr>
            <a:endParaRPr lang="en-US" sz="2800" b="1" dirty="0"/>
          </a:p>
          <a:p>
            <a:pPr marL="0" indent="0" algn="ctr">
              <a:buNone/>
            </a:pPr>
            <a:r>
              <a:rPr lang="en-US" sz="2800" b="1" dirty="0"/>
              <a:t>3. KEYWORD USAGE AND TARGETING</a:t>
            </a:r>
          </a:p>
          <a:p>
            <a:pPr marL="0" indent="0" algn="ctr">
              <a:buNone/>
            </a:pPr>
            <a:endParaRPr lang="en-US" sz="2800" b="1" dirty="0"/>
          </a:p>
          <a:p>
            <a:pPr marL="457200" indent="-457200" algn="ctr">
              <a:buFont typeface="+mj-lt"/>
              <a:buAutoNum type="alphaLcPeriod"/>
            </a:pPr>
            <a:r>
              <a:rPr lang="en-US" sz="2400" b="1" i="1" dirty="0"/>
              <a:t>Use of the keyword phrase in Title Tag</a:t>
            </a:r>
          </a:p>
          <a:p>
            <a:r>
              <a:rPr lang="en-US" sz="2400" dirty="0"/>
              <a:t>Be mindful of length</a:t>
            </a:r>
          </a:p>
          <a:p>
            <a:r>
              <a:rPr lang="en-US" sz="2400" dirty="0"/>
              <a:t>Place important keywords close to the front</a:t>
            </a:r>
          </a:p>
          <a:p>
            <a:r>
              <a:rPr lang="en-US" sz="2400" dirty="0"/>
              <a:t>Include branding</a:t>
            </a:r>
          </a:p>
          <a:p>
            <a:r>
              <a:rPr lang="en-US" sz="2400" dirty="0"/>
              <a:t>Consider readability and emotional impact</a:t>
            </a:r>
          </a:p>
          <a:p>
            <a:pPr marL="0" indent="0" algn="ctr">
              <a:buNone/>
            </a:pPr>
            <a:endParaRPr lang="en-US" sz="2400" b="1" i="1" dirty="0"/>
          </a:p>
          <a:p>
            <a:pPr marL="0" indent="0" algn="ctr">
              <a:buNone/>
            </a:pPr>
            <a:endParaRPr lang="en-US" sz="2400" b="1" i="1" dirty="0"/>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422026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On-Page SEO</a:t>
            </a:r>
          </a:p>
        </p:txBody>
      </p:sp>
      <p:sp>
        <p:nvSpPr>
          <p:cNvPr id="3" name="Content Placeholder 2"/>
          <p:cNvSpPr>
            <a:spLocks noGrp="1"/>
          </p:cNvSpPr>
          <p:nvPr>
            <p:ph idx="1"/>
          </p:nvPr>
        </p:nvSpPr>
        <p:spPr>
          <a:xfrm>
            <a:off x="457200" y="838200"/>
            <a:ext cx="8229600" cy="5638800"/>
          </a:xfrm>
        </p:spPr>
        <p:txBody>
          <a:bodyPr>
            <a:normAutofit fontScale="92500" lnSpcReduction="10000"/>
          </a:bodyPr>
          <a:lstStyle/>
          <a:p>
            <a:pPr marL="0" indent="0" algn="ctr">
              <a:buNone/>
            </a:pPr>
            <a:r>
              <a:rPr lang="en-US" b="1" i="1" dirty="0"/>
              <a:t>Technical Aspects:</a:t>
            </a:r>
          </a:p>
          <a:p>
            <a:pPr marL="0" indent="0" algn="ctr">
              <a:buNone/>
            </a:pPr>
            <a:endParaRPr lang="en-US" sz="2800" b="1" dirty="0"/>
          </a:p>
          <a:p>
            <a:pPr marL="0" indent="0" algn="ctr">
              <a:buNone/>
            </a:pPr>
            <a:r>
              <a:rPr lang="en-US" sz="2800" b="1" dirty="0"/>
              <a:t>3. KEYWORD USAGE AND TARGETING</a:t>
            </a:r>
          </a:p>
          <a:p>
            <a:pPr marL="0" indent="0" algn="ctr">
              <a:buNone/>
            </a:pPr>
            <a:endParaRPr lang="en-US" sz="2800" b="1" dirty="0"/>
          </a:p>
          <a:p>
            <a:pPr marL="0" indent="0" algn="ctr">
              <a:buNone/>
            </a:pPr>
            <a:r>
              <a:rPr lang="en-US" sz="2400" b="1" i="1" dirty="0"/>
              <a:t>b. Use of the keyword phrase in other places</a:t>
            </a:r>
          </a:p>
          <a:p>
            <a:pPr marL="0" indent="0" algn="ctr">
              <a:buNone/>
            </a:pPr>
            <a:endParaRPr lang="en-US" sz="2400" b="1" i="1" dirty="0"/>
          </a:p>
          <a:p>
            <a:pPr marL="457200" indent="-457200" algn="just">
              <a:buFont typeface="+mj-lt"/>
              <a:buAutoNum type="alphaLcPeriod"/>
            </a:pPr>
            <a:r>
              <a:rPr lang="en-US" sz="2400" dirty="0"/>
              <a:t>Once prominently near the </a:t>
            </a:r>
            <a:r>
              <a:rPr lang="en-US" sz="2400" b="1" dirty="0"/>
              <a:t>top of the page</a:t>
            </a:r>
            <a:r>
              <a:rPr lang="en-US" sz="2400" dirty="0"/>
              <a:t>.</a:t>
            </a:r>
          </a:p>
          <a:p>
            <a:pPr marL="457200" indent="-457200" algn="just">
              <a:buFont typeface="+mj-lt"/>
              <a:buAutoNum type="alphaLcPeriod"/>
            </a:pPr>
            <a:r>
              <a:rPr lang="en-US" sz="2400" dirty="0"/>
              <a:t>At least two or three times, including variations, in the </a:t>
            </a:r>
            <a:r>
              <a:rPr lang="en-US" sz="2400" b="1" dirty="0"/>
              <a:t>body text </a:t>
            </a:r>
            <a:r>
              <a:rPr lang="en-US" sz="2400" dirty="0"/>
              <a:t>on the page.</a:t>
            </a:r>
          </a:p>
          <a:p>
            <a:pPr marL="457200" indent="-457200" algn="just">
              <a:buFont typeface="+mj-lt"/>
              <a:buAutoNum type="alphaLcPeriod"/>
            </a:pPr>
            <a:r>
              <a:rPr lang="en-US" sz="2400" dirty="0"/>
              <a:t>At least once in the </a:t>
            </a:r>
            <a:r>
              <a:rPr lang="en-US" sz="2400" b="1" dirty="0"/>
              <a:t>alt attribute of an image </a:t>
            </a:r>
            <a:r>
              <a:rPr lang="en-US" sz="2400" dirty="0"/>
              <a:t>on the page. This not only helps with web search, but also image search, which can occasionally bring valuable traffic.</a:t>
            </a:r>
          </a:p>
          <a:p>
            <a:pPr marL="457200" indent="-457200" algn="just">
              <a:buFont typeface="+mj-lt"/>
              <a:buAutoNum type="alphaLcPeriod"/>
            </a:pPr>
            <a:r>
              <a:rPr lang="en-US" sz="2400" dirty="0"/>
              <a:t>Once in the </a:t>
            </a:r>
            <a:r>
              <a:rPr lang="en-US" sz="2400" b="1" dirty="0"/>
              <a:t>URL. </a:t>
            </a:r>
          </a:p>
          <a:p>
            <a:pPr marL="457200" indent="-457200" algn="just">
              <a:buFont typeface="+mj-lt"/>
              <a:buAutoNum type="alphaLcPeriod"/>
            </a:pPr>
            <a:r>
              <a:rPr lang="en-US" sz="2400" dirty="0"/>
              <a:t>At least once in the </a:t>
            </a:r>
            <a:r>
              <a:rPr lang="en-US" sz="2400" b="1" dirty="0"/>
              <a:t>meta description </a:t>
            </a:r>
            <a:r>
              <a:rPr lang="en-US" sz="2400" dirty="0"/>
              <a:t>tag - the snippet of text used by the search engines. </a:t>
            </a:r>
            <a:endParaRPr lang="en-US" sz="2400" b="1" i="1" dirty="0"/>
          </a:p>
          <a:p>
            <a:pPr marL="0" indent="0" algn="ctr">
              <a:buNone/>
            </a:pPr>
            <a:endParaRPr lang="en-US" sz="2400" b="1" i="1" dirty="0"/>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248385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On-Page SEO</a:t>
            </a:r>
          </a:p>
        </p:txBody>
      </p:sp>
      <p:sp>
        <p:nvSpPr>
          <p:cNvPr id="3" name="Content Placeholder 2"/>
          <p:cNvSpPr>
            <a:spLocks noGrp="1"/>
          </p:cNvSpPr>
          <p:nvPr>
            <p:ph idx="1"/>
          </p:nvPr>
        </p:nvSpPr>
        <p:spPr>
          <a:xfrm>
            <a:off x="457200" y="1219200"/>
            <a:ext cx="8229600" cy="4906963"/>
          </a:xfrm>
        </p:spPr>
        <p:txBody>
          <a:bodyPr>
            <a:normAutofit/>
          </a:bodyPr>
          <a:lstStyle/>
          <a:p>
            <a:pPr marL="0" indent="0" algn="ctr">
              <a:buNone/>
            </a:pPr>
            <a:r>
              <a:rPr lang="en-US" b="1" i="1" dirty="0"/>
              <a:t>Technical Aspects:</a:t>
            </a:r>
          </a:p>
          <a:p>
            <a:pPr marL="0" indent="0" algn="ctr">
              <a:buNone/>
            </a:pPr>
            <a:endParaRPr lang="en-US" sz="2800" b="1" dirty="0"/>
          </a:p>
          <a:p>
            <a:pPr marL="0" indent="0" algn="ctr">
              <a:buNone/>
            </a:pPr>
            <a:r>
              <a:rPr lang="en-US" sz="2800" b="1" dirty="0"/>
              <a:t>4. OTHER WEBSITE ATTRIBUTES</a:t>
            </a:r>
          </a:p>
          <a:p>
            <a:pPr marL="0" indent="0" algn="ctr">
              <a:buNone/>
            </a:pPr>
            <a:endParaRPr lang="en-US" sz="2800" b="1" dirty="0"/>
          </a:p>
          <a:p>
            <a:pPr marL="514350" indent="-514350">
              <a:buAutoNum type="alphaLcPeriod"/>
            </a:pPr>
            <a:r>
              <a:rPr lang="en-US" sz="2800" dirty="0"/>
              <a:t>Mobile Friendliness</a:t>
            </a:r>
          </a:p>
          <a:p>
            <a:pPr marL="514350" indent="-514350">
              <a:buAutoNum type="alphaLcPeriod"/>
            </a:pPr>
            <a:r>
              <a:rPr lang="en-US" sz="2800" dirty="0"/>
              <a:t>Site Speed</a:t>
            </a:r>
          </a:p>
          <a:p>
            <a:pPr marL="514350" indent="-514350">
              <a:buAutoNum type="alphaLcPeriod"/>
            </a:pPr>
            <a:r>
              <a:rPr lang="en-US" sz="2800" dirty="0"/>
              <a:t>Descriptive URLs</a:t>
            </a:r>
          </a:p>
          <a:p>
            <a:pPr marL="514350" indent="-514350">
              <a:buAutoNum type="alphaLcPeriod"/>
            </a:pPr>
            <a:r>
              <a:rPr lang="en-US" sz="2800" dirty="0"/>
              <a:t>HTTPs/Secure site</a:t>
            </a:r>
          </a:p>
          <a:p>
            <a:pPr marL="514350" indent="-514350" algn="ctr">
              <a:buAutoNum type="alphaLcPeriod"/>
            </a:pPr>
            <a:endParaRPr lang="en-US" sz="2800" b="1" dirty="0"/>
          </a:p>
          <a:p>
            <a:pPr marL="457200" indent="-457200" algn="just">
              <a:buFont typeface="+mj-lt"/>
              <a:buAutoNum type="alphaLcPeriod"/>
            </a:pPr>
            <a:endParaRPr lang="en-US" sz="2400" dirty="0"/>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379989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Off-Page SEO</a:t>
            </a:r>
          </a:p>
        </p:txBody>
      </p:sp>
      <p:sp>
        <p:nvSpPr>
          <p:cNvPr id="3" name="Content Placeholder 2"/>
          <p:cNvSpPr>
            <a:spLocks noGrp="1"/>
          </p:cNvSpPr>
          <p:nvPr>
            <p:ph idx="1"/>
          </p:nvPr>
        </p:nvSpPr>
        <p:spPr>
          <a:xfrm>
            <a:off x="457200" y="1219200"/>
            <a:ext cx="8229600" cy="4906963"/>
          </a:xfrm>
        </p:spPr>
        <p:txBody>
          <a:bodyPr>
            <a:normAutofit/>
          </a:bodyPr>
          <a:lstStyle/>
          <a:p>
            <a:pPr marL="0" indent="0" algn="ctr">
              <a:buNone/>
            </a:pPr>
            <a:r>
              <a:rPr lang="en-US" sz="2800" b="1" dirty="0"/>
              <a:t>1. LINK BUILDING</a:t>
            </a:r>
          </a:p>
          <a:p>
            <a:pPr marL="0" indent="0">
              <a:buNone/>
            </a:pPr>
            <a:r>
              <a:rPr lang="en-US" sz="2800" dirty="0"/>
              <a:t>Links were the first major “Off-the-page” ranking factor used by search engines and still remain most important external signal.</a:t>
            </a:r>
          </a:p>
          <a:p>
            <a:pPr marL="514350" indent="-514350">
              <a:buAutoNum type="alphaLcPeriod"/>
            </a:pPr>
            <a:r>
              <a:rPr lang="en-US" sz="2800" dirty="0"/>
              <a:t>Link Quality (“Link Neighborhood”)</a:t>
            </a:r>
          </a:p>
          <a:p>
            <a:pPr marL="514350" indent="-514350">
              <a:buFont typeface="Arial" panose="020B0604020202020204" pitchFamily="34" charset="0"/>
              <a:buAutoNum type="alphaLcPeriod"/>
            </a:pPr>
            <a:r>
              <a:rPr lang="en-US" sz="2800" dirty="0"/>
              <a:t>Link text/anchor text</a:t>
            </a:r>
          </a:p>
          <a:p>
            <a:pPr marL="514350" indent="-514350">
              <a:buAutoNum type="alphaLcPeriod"/>
            </a:pPr>
            <a:r>
              <a:rPr lang="en-US" sz="2800" dirty="0"/>
              <a:t>Number of links</a:t>
            </a:r>
          </a:p>
          <a:p>
            <a:pPr marL="457200" indent="-457200" algn="just">
              <a:buFont typeface="+mj-lt"/>
              <a:buAutoNum type="alphaLcPeriod"/>
            </a:pPr>
            <a:endParaRPr lang="en-US" sz="2400" dirty="0"/>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321606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Check</a:t>
            </a:r>
          </a:p>
        </p:txBody>
      </p:sp>
      <p:sp>
        <p:nvSpPr>
          <p:cNvPr id="3" name="Content Placeholder 2"/>
          <p:cNvSpPr>
            <a:spLocks noGrp="1"/>
          </p:cNvSpPr>
          <p:nvPr>
            <p:ph idx="1"/>
          </p:nvPr>
        </p:nvSpPr>
        <p:spPr/>
        <p:txBody>
          <a:bodyPr>
            <a:normAutofit/>
          </a:bodyPr>
          <a:lstStyle/>
          <a:p>
            <a:pPr algn="just"/>
            <a:r>
              <a:rPr lang="en-US" dirty="0"/>
              <a:t>71.33% of searches resulted in a page 1 Google </a:t>
            </a:r>
            <a:r>
              <a:rPr lang="en-US" i="1" u="sng" dirty="0"/>
              <a:t>search results</a:t>
            </a:r>
            <a:r>
              <a:rPr lang="en-US" dirty="0"/>
              <a:t> click. </a:t>
            </a:r>
          </a:p>
          <a:p>
            <a:pPr algn="just"/>
            <a:r>
              <a:rPr lang="en-US" dirty="0"/>
              <a:t>Page two and three only get 5.59% of clicks. </a:t>
            </a:r>
          </a:p>
          <a:p>
            <a:pPr algn="just"/>
            <a:r>
              <a:rPr lang="en-US" dirty="0"/>
              <a:t>On the first page alone, the first five results account for 67.60% of all the clicks and the results from 6 to 10 account for only 3.73%.</a:t>
            </a:r>
          </a:p>
          <a:p>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Dr Sumangla Rathore</a:t>
            </a:r>
          </a:p>
        </p:txBody>
      </p:sp>
      <p:sp>
        <p:nvSpPr>
          <p:cNvPr id="5" name="Rectangle 4">
            <a:extLst>
              <a:ext uri="{FF2B5EF4-FFF2-40B4-BE49-F238E27FC236}">
                <a16:creationId xmlns:a16="http://schemas.microsoft.com/office/drawing/2014/main" id="{8E334E72-D1A9-9D4F-8697-E0D89BE6A094}"/>
              </a:ext>
            </a:extLst>
          </p:cNvPr>
          <p:cNvSpPr/>
          <p:nvPr/>
        </p:nvSpPr>
        <p:spPr>
          <a:xfrm>
            <a:off x="990600" y="5802997"/>
            <a:ext cx="7848600" cy="646331"/>
          </a:xfrm>
          <a:prstGeom prst="rect">
            <a:avLst/>
          </a:prstGeom>
        </p:spPr>
        <p:txBody>
          <a:bodyPr wrap="square">
            <a:spAutoFit/>
          </a:bodyPr>
          <a:lstStyle/>
          <a:p>
            <a:r>
              <a:rPr lang="en-US" dirty="0"/>
              <a:t>Source: </a:t>
            </a:r>
            <a:r>
              <a:rPr lang="en-US" dirty="0">
                <a:hlinkClick r:id="rId2"/>
              </a:rPr>
              <a:t>http://www.zerolimitweb.com/organic-vs-ppc-2018-ctr-results-best-practices/</a:t>
            </a:r>
            <a:r>
              <a:rPr lang="en-US" dirty="0"/>
              <a:t> retrieved 2 October 2018</a:t>
            </a:r>
          </a:p>
        </p:txBody>
      </p:sp>
    </p:spTree>
    <p:extLst>
      <p:ext uri="{BB962C8B-B14F-4D97-AF65-F5344CB8AC3E}">
        <p14:creationId xmlns:p14="http://schemas.microsoft.com/office/powerpoint/2010/main" val="359358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Off-Page SEO</a:t>
            </a:r>
          </a:p>
        </p:txBody>
      </p:sp>
      <p:sp>
        <p:nvSpPr>
          <p:cNvPr id="3" name="Content Placeholder 2"/>
          <p:cNvSpPr>
            <a:spLocks noGrp="1"/>
          </p:cNvSpPr>
          <p:nvPr>
            <p:ph idx="1"/>
          </p:nvPr>
        </p:nvSpPr>
        <p:spPr>
          <a:xfrm>
            <a:off x="457200" y="914400"/>
            <a:ext cx="8229600" cy="5211763"/>
          </a:xfrm>
        </p:spPr>
        <p:txBody>
          <a:bodyPr>
            <a:normAutofit/>
          </a:bodyPr>
          <a:lstStyle/>
          <a:p>
            <a:pPr marL="514350" indent="-514350" algn="ctr">
              <a:buAutoNum type="arabicPeriod"/>
            </a:pPr>
            <a:r>
              <a:rPr lang="en-US" sz="2800" b="1" dirty="0"/>
              <a:t>LINK BUILDING</a:t>
            </a:r>
          </a:p>
          <a:p>
            <a:pPr marL="0" indent="0">
              <a:buNone/>
            </a:pPr>
            <a:r>
              <a:rPr lang="en-US" sz="2800" b="1" dirty="0"/>
              <a:t>Types of Links</a:t>
            </a:r>
          </a:p>
          <a:p>
            <a:pPr marL="457200" indent="-457200" algn="just">
              <a:buFont typeface="+mj-lt"/>
              <a:buAutoNum type="alphaLcPeriod"/>
            </a:pPr>
            <a:r>
              <a:rPr lang="en-US" sz="2400" b="1" dirty="0"/>
              <a:t>Natural Editorial Links</a:t>
            </a:r>
          </a:p>
          <a:p>
            <a:pPr marL="0" indent="0" algn="just">
              <a:buNone/>
            </a:pPr>
            <a:r>
              <a:rPr lang="en-US" sz="2400" dirty="0"/>
              <a:t>Links that are given naturally by sites and pages that want to link to your content or company. </a:t>
            </a:r>
            <a:endParaRPr lang="en-US" sz="2400" b="1" dirty="0"/>
          </a:p>
          <a:p>
            <a:pPr marL="0" indent="0" algn="just">
              <a:buNone/>
            </a:pPr>
            <a:r>
              <a:rPr lang="en-US" sz="2400" b="1" dirty="0"/>
              <a:t>b. Manual Outreach links</a:t>
            </a:r>
          </a:p>
          <a:p>
            <a:pPr marL="0" indent="0" algn="just">
              <a:buNone/>
            </a:pPr>
            <a:r>
              <a:rPr lang="en-US" sz="2400" dirty="0"/>
              <a:t>Creating links by emailing bloggers for links, submitting sites to directories, or paying for listings of any kind.</a:t>
            </a:r>
            <a:endParaRPr lang="en-US" sz="2400" b="1" dirty="0"/>
          </a:p>
          <a:p>
            <a:pPr marL="0" indent="0" algn="just">
              <a:buNone/>
            </a:pPr>
            <a:r>
              <a:rPr lang="en-US" sz="2400" b="1" dirty="0"/>
              <a:t>c. Self-created non-editorial links</a:t>
            </a:r>
          </a:p>
          <a:p>
            <a:pPr marL="0" indent="0" algn="just">
              <a:buNone/>
            </a:pPr>
            <a:r>
              <a:rPr lang="en-US" sz="2400" dirty="0"/>
              <a:t>Hundreds of thousands of websites offer any visitor the opportunity to create links through guest book signings, forum signatures, blog comments, or user profiles.</a:t>
            </a:r>
            <a:endParaRPr lang="en-US" sz="2400" b="1" dirty="0"/>
          </a:p>
          <a:p>
            <a:pPr marL="457200" indent="-457200" algn="just">
              <a:buFont typeface="+mj-lt"/>
              <a:buAutoNum type="alphaLcPeriod"/>
            </a:pPr>
            <a:endParaRPr lang="en-US" sz="2400" dirty="0"/>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3229968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Off-Page SEO</a:t>
            </a:r>
          </a:p>
        </p:txBody>
      </p:sp>
      <p:sp>
        <p:nvSpPr>
          <p:cNvPr id="3" name="Content Placeholder 2"/>
          <p:cNvSpPr>
            <a:spLocks noGrp="1"/>
          </p:cNvSpPr>
          <p:nvPr>
            <p:ph idx="1"/>
          </p:nvPr>
        </p:nvSpPr>
        <p:spPr>
          <a:xfrm>
            <a:off x="457200" y="914400"/>
            <a:ext cx="8229600" cy="5211763"/>
          </a:xfrm>
        </p:spPr>
        <p:txBody>
          <a:bodyPr>
            <a:normAutofit/>
          </a:bodyPr>
          <a:lstStyle/>
          <a:p>
            <a:pPr marL="514350" indent="-514350" algn="ctr">
              <a:buAutoNum type="arabicPeriod"/>
            </a:pPr>
            <a:r>
              <a:rPr lang="en-US" sz="2800" b="1" dirty="0"/>
              <a:t>LINK BUILDING</a:t>
            </a:r>
          </a:p>
          <a:p>
            <a:pPr marL="0" indent="0">
              <a:buNone/>
            </a:pPr>
            <a:endParaRPr lang="en-US" sz="2800" b="1" dirty="0"/>
          </a:p>
          <a:p>
            <a:pPr marL="0" indent="0">
              <a:buNone/>
            </a:pPr>
            <a:r>
              <a:rPr lang="en-US" sz="2800" b="1" dirty="0"/>
              <a:t>Common Link Building Strategies</a:t>
            </a:r>
          </a:p>
          <a:p>
            <a:pPr marL="0" indent="0">
              <a:buNone/>
            </a:pPr>
            <a:endParaRPr lang="en-US" sz="2800" b="1" dirty="0"/>
          </a:p>
          <a:p>
            <a:pPr marL="0" indent="0" algn="just">
              <a:lnSpc>
                <a:spcPct val="150000"/>
              </a:lnSpc>
              <a:buNone/>
            </a:pPr>
            <a:r>
              <a:rPr lang="en-US" sz="2400" b="1" i="1" dirty="0"/>
              <a:t>a. Get your partners and customers to link to you</a:t>
            </a:r>
          </a:p>
          <a:p>
            <a:pPr marL="0" indent="0" algn="just">
              <a:lnSpc>
                <a:spcPct val="150000"/>
              </a:lnSpc>
              <a:buNone/>
            </a:pPr>
            <a:r>
              <a:rPr lang="en-US" sz="2400" b="1" dirty="0"/>
              <a:t>b. </a:t>
            </a:r>
            <a:r>
              <a:rPr lang="en-US" sz="2400" b="1" i="1" dirty="0"/>
              <a:t>Build a company blog; make it a valuable, informative, and entertaining resource</a:t>
            </a:r>
          </a:p>
          <a:p>
            <a:pPr marL="0" indent="0" algn="just">
              <a:lnSpc>
                <a:spcPct val="150000"/>
              </a:lnSpc>
              <a:buNone/>
            </a:pPr>
            <a:r>
              <a:rPr lang="en-US" sz="2400" b="1" dirty="0"/>
              <a:t>c. </a:t>
            </a:r>
            <a:r>
              <a:rPr lang="en-US" sz="2400" b="1" i="1" dirty="0"/>
              <a:t>Create content that inspires viral sharing and natural linking</a:t>
            </a:r>
            <a:endParaRPr lang="en-US" sz="2400" dirty="0"/>
          </a:p>
          <a:p>
            <a:pPr marL="0" indent="0" algn="just">
              <a:lnSpc>
                <a:spcPct val="150000"/>
              </a:lnSpc>
              <a:buNone/>
            </a:pPr>
            <a:r>
              <a:rPr lang="en-US" sz="2400" b="1" i="1" dirty="0"/>
              <a:t>d. Be newsworthy</a:t>
            </a:r>
          </a:p>
          <a:p>
            <a:pPr marL="0" indent="0" algn="just">
              <a:buNone/>
            </a:pPr>
            <a:endParaRPr lang="en-US" sz="2400" b="1" i="1" dirty="0"/>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3102572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Off-Page SEO</a:t>
            </a:r>
          </a:p>
        </p:txBody>
      </p:sp>
      <p:sp>
        <p:nvSpPr>
          <p:cNvPr id="3" name="Content Placeholder 2"/>
          <p:cNvSpPr>
            <a:spLocks noGrp="1"/>
          </p:cNvSpPr>
          <p:nvPr>
            <p:ph idx="1"/>
          </p:nvPr>
        </p:nvSpPr>
        <p:spPr>
          <a:xfrm>
            <a:off x="457200" y="1219200"/>
            <a:ext cx="8229600" cy="4906963"/>
          </a:xfrm>
        </p:spPr>
        <p:txBody>
          <a:bodyPr>
            <a:normAutofit/>
          </a:bodyPr>
          <a:lstStyle/>
          <a:p>
            <a:pPr marL="0" indent="0" algn="ctr">
              <a:buNone/>
            </a:pPr>
            <a:r>
              <a:rPr lang="en-US" sz="2800" b="1" dirty="0"/>
              <a:t>2. ENGAGEMENT</a:t>
            </a:r>
          </a:p>
          <a:p>
            <a:pPr marL="457200" indent="-457200" algn="just">
              <a:buFont typeface="+mj-lt"/>
              <a:buAutoNum type="alphaLcPeriod"/>
            </a:pPr>
            <a:r>
              <a:rPr lang="en-US" sz="2400" dirty="0"/>
              <a:t>How long do users stay on your page? </a:t>
            </a:r>
          </a:p>
          <a:p>
            <a:pPr marL="457200" indent="-457200" algn="just">
              <a:buFont typeface="+mj-lt"/>
              <a:buAutoNum type="alphaLcPeriod"/>
            </a:pPr>
            <a:r>
              <a:rPr lang="en-US" sz="2400" dirty="0"/>
              <a:t>Did they search, click through to your listing, but then immediately “bounce” back to the results to try something else?</a:t>
            </a:r>
          </a:p>
          <a:p>
            <a:pPr marL="457200" indent="-457200" algn="just">
              <a:buFont typeface="+mj-lt"/>
              <a:buAutoNum type="alphaLcPeriod"/>
            </a:pPr>
            <a:r>
              <a:rPr lang="en-US" sz="2400" dirty="0"/>
              <a:t>“Time on site” metric or “long click”: are people sending a relatively long time reviewing your content, in relation to similar content on other sites?</a:t>
            </a:r>
          </a:p>
          <a:p>
            <a:pPr marL="457200" indent="-457200" algn="just">
              <a:buFont typeface="+mj-lt"/>
              <a:buAutoNum type="alphaLcPeriod"/>
            </a:pPr>
            <a:r>
              <a:rPr lang="en-US" sz="2400" dirty="0"/>
              <a:t>Social gestures such as comments, shares and “likes”</a:t>
            </a:r>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1030882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Off-Page SEO</a:t>
            </a:r>
          </a:p>
        </p:txBody>
      </p:sp>
      <p:sp>
        <p:nvSpPr>
          <p:cNvPr id="3" name="Content Placeholder 2"/>
          <p:cNvSpPr>
            <a:spLocks noGrp="1"/>
          </p:cNvSpPr>
          <p:nvPr>
            <p:ph idx="1"/>
          </p:nvPr>
        </p:nvSpPr>
        <p:spPr>
          <a:xfrm>
            <a:off x="457200" y="1219200"/>
            <a:ext cx="8229600" cy="4906963"/>
          </a:xfrm>
        </p:spPr>
        <p:txBody>
          <a:bodyPr>
            <a:normAutofit/>
          </a:bodyPr>
          <a:lstStyle/>
          <a:p>
            <a:pPr marL="0" indent="0" algn="ctr">
              <a:buNone/>
            </a:pPr>
            <a:r>
              <a:rPr lang="en-US" sz="2800" b="1" dirty="0"/>
              <a:t>3. HISTORY</a:t>
            </a:r>
          </a:p>
          <a:p>
            <a:pPr marL="514350" indent="-514350">
              <a:buAutoNum type="alphaLcPeriod"/>
            </a:pPr>
            <a:r>
              <a:rPr lang="en-US" sz="2800" dirty="0"/>
              <a:t>How your website has behaved over time.</a:t>
            </a:r>
          </a:p>
          <a:p>
            <a:pPr marL="514350" indent="-514350">
              <a:buAutoNum type="alphaLcPeriod"/>
            </a:pPr>
            <a:r>
              <a:rPr lang="en-US" sz="2800" dirty="0"/>
              <a:t>Any history of violations or penalties</a:t>
            </a:r>
          </a:p>
          <a:p>
            <a:pPr marL="514350" indent="-514350">
              <a:buAutoNum type="alphaLcPeriod"/>
            </a:pPr>
            <a:r>
              <a:rPr lang="en-US" sz="2800" dirty="0"/>
              <a:t>A good overall track record plays an important role</a:t>
            </a:r>
          </a:p>
          <a:p>
            <a:pPr marL="457200" indent="-457200" algn="just">
              <a:buFont typeface="+mj-lt"/>
              <a:buAutoNum type="alphaLcPeriod"/>
            </a:pPr>
            <a:endParaRPr lang="en-US" sz="2400" dirty="0"/>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1641374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Off-Page SEO</a:t>
            </a:r>
          </a:p>
        </p:txBody>
      </p:sp>
      <p:sp>
        <p:nvSpPr>
          <p:cNvPr id="3" name="Content Placeholder 2"/>
          <p:cNvSpPr>
            <a:spLocks noGrp="1"/>
          </p:cNvSpPr>
          <p:nvPr>
            <p:ph idx="1"/>
          </p:nvPr>
        </p:nvSpPr>
        <p:spPr>
          <a:xfrm>
            <a:off x="457200" y="1219200"/>
            <a:ext cx="8229600" cy="4906963"/>
          </a:xfrm>
        </p:spPr>
        <p:txBody>
          <a:bodyPr>
            <a:normAutofit/>
          </a:bodyPr>
          <a:lstStyle/>
          <a:p>
            <a:pPr marL="0" indent="0" algn="ctr">
              <a:buNone/>
            </a:pPr>
            <a:r>
              <a:rPr lang="en-US" sz="2800" b="1" dirty="0"/>
              <a:t>4. PERSONALISATION</a:t>
            </a:r>
          </a:p>
          <a:p>
            <a:pPr marL="514350" indent="-514350">
              <a:buAutoNum type="alphaLcPeriod"/>
            </a:pPr>
            <a:r>
              <a:rPr lang="en-US" sz="2800" dirty="0"/>
              <a:t>Country</a:t>
            </a:r>
          </a:p>
          <a:p>
            <a:pPr marL="514350" indent="-514350">
              <a:buFont typeface="Arial" panose="020B0604020202020204" pitchFamily="34" charset="0"/>
              <a:buAutoNum type="alphaLcPeriod"/>
            </a:pPr>
            <a:r>
              <a:rPr lang="en-US" sz="2800" dirty="0"/>
              <a:t>Locality</a:t>
            </a:r>
          </a:p>
          <a:p>
            <a:pPr marL="514350" indent="-514350">
              <a:buAutoNum type="alphaLcPeriod"/>
            </a:pPr>
            <a:r>
              <a:rPr lang="en-US" sz="2800" dirty="0"/>
              <a:t>Personal history</a:t>
            </a:r>
          </a:p>
          <a:p>
            <a:pPr marL="514350" indent="-514350">
              <a:buAutoNum type="alphaLcPeriod"/>
            </a:pPr>
            <a:endParaRPr lang="en-US" sz="2800" dirty="0"/>
          </a:p>
          <a:p>
            <a:pPr marL="457200" indent="-457200" algn="just">
              <a:buFont typeface="+mj-lt"/>
              <a:buAutoNum type="alphaLcPeriod"/>
            </a:pPr>
            <a:endParaRPr lang="en-US" sz="2400" dirty="0"/>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1553509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Off-Page SEO</a:t>
            </a:r>
          </a:p>
        </p:txBody>
      </p:sp>
      <p:sp>
        <p:nvSpPr>
          <p:cNvPr id="3" name="Content Placeholder 2"/>
          <p:cNvSpPr>
            <a:spLocks noGrp="1"/>
          </p:cNvSpPr>
          <p:nvPr>
            <p:ph idx="1"/>
          </p:nvPr>
        </p:nvSpPr>
        <p:spPr>
          <a:xfrm>
            <a:off x="457200" y="1219200"/>
            <a:ext cx="8229600" cy="4906963"/>
          </a:xfrm>
        </p:spPr>
        <p:txBody>
          <a:bodyPr>
            <a:normAutofit/>
          </a:bodyPr>
          <a:lstStyle/>
          <a:p>
            <a:pPr marL="0" indent="0" algn="ctr">
              <a:buNone/>
            </a:pPr>
            <a:r>
              <a:rPr lang="en-US" sz="2800" b="1" dirty="0"/>
              <a:t>5. SOCIAL MEDIA</a:t>
            </a:r>
          </a:p>
          <a:p>
            <a:pPr marL="514350" indent="-514350" algn="just">
              <a:buAutoNum type="alphaLcPeriod"/>
            </a:pPr>
            <a:r>
              <a:rPr lang="en-US" sz="2800" dirty="0"/>
              <a:t>Indirect effect: Content that gets socially shared can affect links or gain engagement, which are direct ranking factors.</a:t>
            </a:r>
          </a:p>
          <a:p>
            <a:pPr marL="914400" lvl="1" indent="-514350" algn="just">
              <a:buAutoNum type="alphaLcPeriod"/>
            </a:pPr>
            <a:r>
              <a:rPr lang="en-US" sz="2400" dirty="0"/>
              <a:t>Social reputation</a:t>
            </a:r>
          </a:p>
          <a:p>
            <a:pPr marL="914400" lvl="1" indent="-514350" algn="just">
              <a:buAutoNum type="alphaLcPeriod"/>
            </a:pPr>
            <a:r>
              <a:rPr lang="en-US" sz="2400" dirty="0"/>
              <a:t>Social Shares</a:t>
            </a:r>
          </a:p>
          <a:p>
            <a:pPr marL="514350" indent="-514350" algn="just">
              <a:buAutoNum type="alphaLcPeriod"/>
            </a:pPr>
            <a:endParaRPr lang="en-US" sz="2800" dirty="0"/>
          </a:p>
          <a:p>
            <a:pPr marL="457200" indent="-457200" algn="just">
              <a:buFont typeface="+mj-lt"/>
              <a:buAutoNum type="alphaLcPeriod"/>
            </a:pPr>
            <a:endParaRPr lang="en-US" sz="2400" dirty="0"/>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3144696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Search for keyword “buy antique furniture”</a:t>
            </a:r>
          </a:p>
          <a:p>
            <a:r>
              <a:rPr lang="en-US" dirty="0"/>
              <a:t>Find a business among the top results</a:t>
            </a:r>
          </a:p>
          <a:p>
            <a:r>
              <a:rPr lang="en-US" dirty="0"/>
              <a:t>Search for this business by directly using the brand name</a:t>
            </a:r>
          </a:p>
          <a:p>
            <a:r>
              <a:rPr lang="en-US" dirty="0"/>
              <a:t>Identify the external links and other off-page SEO methods discussed today which have been applied to this website</a:t>
            </a:r>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1263979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Violation</a:t>
            </a:r>
          </a:p>
        </p:txBody>
      </p:sp>
      <p:sp>
        <p:nvSpPr>
          <p:cNvPr id="3" name="Content Placeholder 2"/>
          <p:cNvSpPr>
            <a:spLocks noGrp="1"/>
          </p:cNvSpPr>
          <p:nvPr>
            <p:ph idx="1"/>
          </p:nvPr>
        </p:nvSpPr>
        <p:spPr>
          <a:xfrm>
            <a:off x="228600" y="1219200"/>
            <a:ext cx="8763000" cy="5334000"/>
          </a:xfrm>
        </p:spPr>
        <p:txBody>
          <a:bodyPr>
            <a:normAutofit fontScale="62500" lnSpcReduction="20000"/>
          </a:bodyPr>
          <a:lstStyle/>
          <a:p>
            <a:endParaRPr lang="en-US" b="1" dirty="0"/>
          </a:p>
          <a:p>
            <a:pPr marL="0" indent="0">
              <a:buNone/>
            </a:pPr>
            <a:r>
              <a:rPr lang="en-US" b="1" dirty="0"/>
              <a:t>a. Thin or Shallow Content: </a:t>
            </a:r>
          </a:p>
          <a:p>
            <a:pPr marL="0" indent="0">
              <a:buNone/>
            </a:pPr>
            <a:r>
              <a:rPr lang="en-US" i="1" dirty="0"/>
              <a:t>Google’s Panda targets what is described as “thin” or “shallow” content or content that is lacking in substance.</a:t>
            </a:r>
          </a:p>
          <a:p>
            <a:pPr marL="0" indent="0">
              <a:buNone/>
            </a:pPr>
            <a:r>
              <a:rPr lang="en-US" b="1" dirty="0"/>
              <a:t>b. Cloaking:</a:t>
            </a:r>
          </a:p>
          <a:p>
            <a:pPr marL="0" indent="0">
              <a:buNone/>
            </a:pPr>
            <a:r>
              <a:rPr lang="en-US" i="1" dirty="0"/>
              <a:t>Rigging your site so that search engines are shown a completely different version from the one humans see</a:t>
            </a:r>
          </a:p>
          <a:p>
            <a:pPr marL="0" indent="0">
              <a:buNone/>
            </a:pPr>
            <a:r>
              <a:rPr lang="en-US" b="1" dirty="0"/>
              <a:t>c. Keyword Abuse:</a:t>
            </a:r>
          </a:p>
          <a:p>
            <a:pPr marL="0" indent="0">
              <a:buNone/>
            </a:pPr>
            <a:r>
              <a:rPr lang="en-US" i="1" dirty="0"/>
              <a:t>"stuffing" keywords into text, URLs, meta tags, and links</a:t>
            </a:r>
          </a:p>
          <a:p>
            <a:pPr marL="0" indent="0">
              <a:buNone/>
            </a:pPr>
            <a:r>
              <a:rPr lang="en-US" b="1" dirty="0"/>
              <a:t>d. Piracy </a:t>
            </a:r>
          </a:p>
          <a:p>
            <a:pPr marL="0" indent="0">
              <a:buNone/>
            </a:pPr>
            <a:r>
              <a:rPr lang="en-US" b="1" dirty="0"/>
              <a:t>e. Too many Ads</a:t>
            </a:r>
          </a:p>
          <a:p>
            <a:pPr marL="0" indent="0">
              <a:buNone/>
            </a:pPr>
            <a:r>
              <a:rPr lang="en-US" b="1" dirty="0"/>
              <a:t>f. Keyword Cannibalization</a:t>
            </a:r>
          </a:p>
          <a:p>
            <a:pPr marL="0" indent="0">
              <a:buNone/>
            </a:pPr>
            <a:r>
              <a:rPr lang="en-US" i="1" dirty="0"/>
              <a:t>Targeting of the same keyword, term or phrase on multiple pages of your website</a:t>
            </a:r>
          </a:p>
          <a:p>
            <a:pPr marL="0" indent="0">
              <a:buNone/>
            </a:pPr>
            <a:r>
              <a:rPr lang="en-US" b="1" dirty="0"/>
              <a:t>g. Duplicate content</a:t>
            </a:r>
          </a:p>
          <a:p>
            <a:pPr marL="0" indent="0">
              <a:buNone/>
            </a:pPr>
            <a:r>
              <a:rPr lang="en-US" b="1" dirty="0"/>
              <a:t>h. Canonicalization</a:t>
            </a:r>
            <a:r>
              <a:rPr lang="en-US" dirty="0"/>
              <a:t> </a:t>
            </a:r>
          </a:p>
          <a:p>
            <a:pPr marL="0" indent="0">
              <a:buNone/>
            </a:pPr>
            <a:r>
              <a:rPr lang="en-US" i="1" dirty="0"/>
              <a:t>When two or more duplicate versions of a webpage appear on different URLs. </a:t>
            </a:r>
          </a:p>
          <a:p>
            <a:pPr marL="0" indent="0">
              <a:buNone/>
            </a:pPr>
            <a:r>
              <a:rPr lang="en-US" b="1" dirty="0" err="1"/>
              <a:t>i</a:t>
            </a:r>
            <a:r>
              <a:rPr lang="en-US" b="1" dirty="0"/>
              <a:t>. Buying Links</a:t>
            </a:r>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3821202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Engine Tools</a:t>
            </a:r>
          </a:p>
        </p:txBody>
      </p:sp>
      <p:sp>
        <p:nvSpPr>
          <p:cNvPr id="3" name="Content Placeholder 2"/>
          <p:cNvSpPr>
            <a:spLocks noGrp="1"/>
          </p:cNvSpPr>
          <p:nvPr>
            <p:ph idx="1"/>
          </p:nvPr>
        </p:nvSpPr>
        <p:spPr/>
        <p:txBody>
          <a:bodyPr/>
          <a:lstStyle/>
          <a:p>
            <a:r>
              <a:rPr lang="en-US" dirty="0"/>
              <a:t>Google Search Console</a:t>
            </a:r>
          </a:p>
          <a:p>
            <a:r>
              <a:rPr lang="en-US" dirty="0"/>
              <a:t>Bing Webmaster Tools</a:t>
            </a:r>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272041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Measuring and Tracking performance</a:t>
            </a:r>
          </a:p>
        </p:txBody>
      </p:sp>
      <p:sp>
        <p:nvSpPr>
          <p:cNvPr id="3" name="Content Placeholder 2"/>
          <p:cNvSpPr>
            <a:spLocks noGrp="1"/>
          </p:cNvSpPr>
          <p:nvPr>
            <p:ph idx="1"/>
          </p:nvPr>
        </p:nvSpPr>
        <p:spPr/>
        <p:txBody>
          <a:bodyPr>
            <a:normAutofit fontScale="85000" lnSpcReduction="20000"/>
          </a:bodyPr>
          <a:lstStyle/>
          <a:p>
            <a:r>
              <a:rPr lang="en-US" dirty="0">
                <a:hlinkClick r:id="rId2"/>
              </a:rPr>
              <a:t>Google Analytics</a:t>
            </a:r>
            <a:endParaRPr lang="en-US" dirty="0"/>
          </a:p>
          <a:p>
            <a:r>
              <a:rPr lang="en-US" dirty="0" err="1"/>
              <a:t>Foxmetrics</a:t>
            </a:r>
            <a:endParaRPr lang="en-US" dirty="0"/>
          </a:p>
          <a:p>
            <a:r>
              <a:rPr lang="en-US" dirty="0" err="1"/>
              <a:t>Matomo</a:t>
            </a:r>
            <a:endParaRPr lang="en-US" dirty="0"/>
          </a:p>
          <a:p>
            <a:r>
              <a:rPr lang="en-US" dirty="0" err="1"/>
              <a:t>Chartbeat</a:t>
            </a:r>
            <a:endParaRPr lang="en-US" dirty="0"/>
          </a:p>
          <a:p>
            <a:r>
              <a:rPr lang="en-US" dirty="0"/>
              <a:t>Zap</a:t>
            </a:r>
          </a:p>
          <a:p>
            <a:r>
              <a:rPr lang="en-US" dirty="0"/>
              <a:t>Open Web Analytics</a:t>
            </a:r>
          </a:p>
          <a:p>
            <a:r>
              <a:rPr lang="en-US" dirty="0"/>
              <a:t>Adobe Analytics</a:t>
            </a:r>
          </a:p>
          <a:p>
            <a:r>
              <a:rPr lang="en-US" dirty="0" err="1"/>
              <a:t>Clicky</a:t>
            </a:r>
            <a:endParaRPr lang="en-US" dirty="0"/>
          </a:p>
          <a:p>
            <a:r>
              <a:rPr lang="en-US" dirty="0"/>
              <a:t>…….</a:t>
            </a:r>
          </a:p>
          <a:p>
            <a:pPr marL="0" indent="0">
              <a:buNone/>
            </a:pPr>
            <a:endParaRPr lang="en-US" sz="2100" dirty="0"/>
          </a:p>
          <a:p>
            <a:pPr marL="0" indent="0">
              <a:buNone/>
            </a:pPr>
            <a:r>
              <a:rPr lang="en-US" sz="2100" dirty="0"/>
              <a:t>Source: https://www.computerworlduk.com/galleries/data/best-web-analytics-tools-alternatives-google-analytics-3628473/</a:t>
            </a:r>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56164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Organic results</a:t>
            </a:r>
          </a:p>
        </p:txBody>
      </p:sp>
      <p:sp>
        <p:nvSpPr>
          <p:cNvPr id="3" name="Content Placeholder 2"/>
          <p:cNvSpPr>
            <a:spLocks noGrp="1"/>
          </p:cNvSpPr>
          <p:nvPr>
            <p:ph idx="1"/>
          </p:nvPr>
        </p:nvSpPr>
        <p:spPr/>
        <p:txBody>
          <a:bodyPr/>
          <a:lstStyle/>
          <a:p>
            <a:pPr algn="just"/>
            <a:r>
              <a:rPr lang="en-US" dirty="0"/>
              <a:t>Listings on a search engine results page (SERP) that appear because of factors such as relevance to the search term and valid search engine optimization (SEO) efforts rather than because of search engine marketing (SEM) or trickery.</a:t>
            </a:r>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2788226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Content Placeholder 2"/>
          <p:cNvSpPr>
            <a:spLocks noGrp="1"/>
          </p:cNvSpPr>
          <p:nvPr>
            <p:ph idx="1"/>
          </p:nvPr>
        </p:nvSpPr>
        <p:spPr/>
        <p:txBody>
          <a:bodyPr>
            <a:normAutofit/>
          </a:bodyPr>
          <a:lstStyle/>
          <a:p>
            <a:pPr marL="0" indent="0">
              <a:buNone/>
            </a:pPr>
            <a:r>
              <a:rPr lang="en-US" dirty="0"/>
              <a:t>Think of any business or your </a:t>
            </a:r>
            <a:r>
              <a:rPr lang="en-US" dirty="0" err="1"/>
              <a:t>favourite</a:t>
            </a:r>
            <a:r>
              <a:rPr lang="en-US" dirty="0"/>
              <a:t> business</a:t>
            </a:r>
          </a:p>
          <a:p>
            <a:r>
              <a:rPr lang="en-US" dirty="0"/>
              <a:t>Think about the keywords customers will use to search for the service or product the business offers. Use tools like </a:t>
            </a:r>
            <a:r>
              <a:rPr lang="en-US" dirty="0">
                <a:hlinkClick r:id="rId2"/>
              </a:rPr>
              <a:t>Google's Keyword Planner</a:t>
            </a:r>
            <a:r>
              <a:rPr lang="en-US" dirty="0"/>
              <a:t> and </a:t>
            </a:r>
            <a:r>
              <a:rPr lang="en-US" dirty="0">
                <a:hlinkClick r:id="rId3"/>
              </a:rPr>
              <a:t>Answer the Public</a:t>
            </a:r>
            <a:r>
              <a:rPr lang="en-US" dirty="0"/>
              <a:t>.</a:t>
            </a:r>
          </a:p>
          <a:p>
            <a:r>
              <a:rPr lang="en-US" dirty="0"/>
              <a:t>Go to the business’s website home page. Are the most important keywords used naturally in the content?</a:t>
            </a:r>
          </a:p>
          <a:p>
            <a:endParaRPr lang="en-US" dirty="0"/>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24530511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Content Placeholder 2"/>
          <p:cNvSpPr>
            <a:spLocks noGrp="1"/>
          </p:cNvSpPr>
          <p:nvPr>
            <p:ph idx="1"/>
          </p:nvPr>
        </p:nvSpPr>
        <p:spPr/>
        <p:txBody>
          <a:bodyPr>
            <a:normAutofit fontScale="62500" lnSpcReduction="20000"/>
          </a:bodyPr>
          <a:lstStyle/>
          <a:p>
            <a:r>
              <a:rPr lang="en-US" dirty="0"/>
              <a:t>Start reviewing the SEO performance for that business by completing the following tasks:</a:t>
            </a:r>
          </a:p>
          <a:p>
            <a:r>
              <a:rPr lang="en-US" dirty="0"/>
              <a:t>Take the web address (URL) for the business, add ‘site:’ at the front (e.g. </a:t>
            </a:r>
            <a:r>
              <a:rPr lang="en-US" dirty="0" err="1"/>
              <a:t>site:www.yourwebsite.com</a:t>
            </a:r>
            <a:r>
              <a:rPr lang="en-US" dirty="0"/>
              <a:t>), then search for it in a search engine search. This will show you all the pages that search engine has indexed for that site. Note the top five pages listed in the search results.</a:t>
            </a:r>
          </a:p>
          <a:p>
            <a:r>
              <a:rPr lang="en-US" dirty="0"/>
              <a:t>Review each of the top five page against SEO best practice guidelines for:</a:t>
            </a:r>
          </a:p>
          <a:p>
            <a:pPr lvl="1"/>
            <a:r>
              <a:rPr lang="en-US" dirty="0"/>
              <a:t>Page title (e.g. is the title longer than 55 characters? Are the characters legible?)</a:t>
            </a:r>
          </a:p>
          <a:p>
            <a:pPr lvl="1"/>
            <a:r>
              <a:rPr lang="en-US" dirty="0"/>
              <a:t>Keywords (e.g. are the keywords on the title relevant?)</a:t>
            </a:r>
          </a:p>
          <a:p>
            <a:pPr lvl="1"/>
            <a:r>
              <a:rPr lang="en-US" dirty="0"/>
              <a:t>Content (e.g. is there enough content on each page?)</a:t>
            </a:r>
          </a:p>
          <a:p>
            <a:r>
              <a:rPr lang="en-US" dirty="0"/>
              <a:t>Based on your review, suggest improvements for these pages according to SEO best practice guidelines. For example: is there enough relevant content on each page? Does it contain relevant keywords without being </a:t>
            </a:r>
            <a:r>
              <a:rPr lang="en-US" dirty="0" err="1"/>
              <a:t>spammy</a:t>
            </a:r>
            <a:r>
              <a:rPr lang="en-US" dirty="0"/>
              <a:t>? What keywords is the content focused on?</a:t>
            </a:r>
          </a:p>
          <a:p>
            <a:endParaRPr lang="en-US" dirty="0"/>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367691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References</a:t>
            </a:r>
          </a:p>
        </p:txBody>
      </p:sp>
      <p:sp>
        <p:nvSpPr>
          <p:cNvPr id="3" name="Content Placeholder 2"/>
          <p:cNvSpPr>
            <a:spLocks noGrp="1"/>
          </p:cNvSpPr>
          <p:nvPr>
            <p:ph idx="1"/>
          </p:nvPr>
        </p:nvSpPr>
        <p:spPr/>
        <p:txBody>
          <a:bodyPr/>
          <a:lstStyle/>
          <a:p>
            <a:r>
              <a:rPr lang="en-US" sz="2800" dirty="0"/>
              <a:t>www.moz.com</a:t>
            </a:r>
          </a:p>
          <a:p>
            <a:r>
              <a:rPr lang="en-US" sz="2800" dirty="0"/>
              <a:t>www.searchengineland.com</a:t>
            </a:r>
          </a:p>
          <a:p>
            <a:r>
              <a:rPr lang="en-US" sz="2800" dirty="0"/>
              <a:t>https://www.google.com/search/howsearchworks/</a:t>
            </a:r>
          </a:p>
          <a:p>
            <a:r>
              <a:rPr lang="en-US" sz="2800" dirty="0"/>
              <a:t>www.internetlivestats.com</a:t>
            </a:r>
          </a:p>
          <a:p>
            <a:endParaRPr lang="en-US" dirty="0"/>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4279995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76200"/>
            <a:ext cx="6858000" cy="6781800"/>
          </a:xfrm>
        </p:spPr>
      </p:pic>
      <p:sp>
        <p:nvSpPr>
          <p:cNvPr id="5" name="Left Brace 4"/>
          <p:cNvSpPr/>
          <p:nvPr/>
        </p:nvSpPr>
        <p:spPr>
          <a:xfrm>
            <a:off x="1752600" y="3505200"/>
            <a:ext cx="426719" cy="3124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a:off x="1752601" y="1524000"/>
            <a:ext cx="259078" cy="1676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609600" y="2221468"/>
            <a:ext cx="1143000" cy="369332"/>
          </a:xfrm>
          <a:prstGeom prst="rect">
            <a:avLst/>
          </a:prstGeom>
          <a:noFill/>
        </p:spPr>
        <p:txBody>
          <a:bodyPr wrap="square" rtlCol="0">
            <a:spAutoFit/>
          </a:bodyPr>
          <a:lstStyle/>
          <a:p>
            <a:pPr algn="r"/>
            <a:r>
              <a:rPr lang="en-US" dirty="0"/>
              <a:t>Paid </a:t>
            </a:r>
          </a:p>
        </p:txBody>
      </p:sp>
      <p:sp>
        <p:nvSpPr>
          <p:cNvPr id="8" name="TextBox 7"/>
          <p:cNvSpPr txBox="1"/>
          <p:nvPr/>
        </p:nvSpPr>
        <p:spPr>
          <a:xfrm>
            <a:off x="533400" y="4888468"/>
            <a:ext cx="1143000" cy="369332"/>
          </a:xfrm>
          <a:prstGeom prst="rect">
            <a:avLst/>
          </a:prstGeom>
          <a:noFill/>
        </p:spPr>
        <p:txBody>
          <a:bodyPr wrap="square" rtlCol="0">
            <a:spAutoFit/>
          </a:bodyPr>
          <a:lstStyle/>
          <a:p>
            <a:pPr algn="r"/>
            <a:r>
              <a:rPr lang="en-US" dirty="0"/>
              <a:t>Organic</a:t>
            </a:r>
          </a:p>
        </p:txBody>
      </p:sp>
      <p:sp>
        <p:nvSpPr>
          <p:cNvPr id="2" name="Footer Placeholder 1"/>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1385046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Search Engines</a:t>
            </a:r>
          </a:p>
        </p:txBody>
      </p:sp>
      <p:sp>
        <p:nvSpPr>
          <p:cNvPr id="3" name="Content Placeholder 2"/>
          <p:cNvSpPr>
            <a:spLocks noGrp="1"/>
          </p:cNvSpPr>
          <p:nvPr>
            <p:ph idx="1"/>
          </p:nvPr>
        </p:nvSpPr>
        <p:spPr/>
        <p:txBody>
          <a:bodyPr>
            <a:normAutofit/>
          </a:bodyPr>
          <a:lstStyle/>
          <a:p>
            <a:pPr algn="just"/>
            <a:r>
              <a:rPr lang="en-US" dirty="0"/>
              <a:t>A service that allows Internet users to </a:t>
            </a:r>
            <a:r>
              <a:rPr lang="en-US" b="1" dirty="0"/>
              <a:t>search</a:t>
            </a:r>
            <a:r>
              <a:rPr lang="en-US" dirty="0"/>
              <a:t> for content via the World Wide Web (WWW). </a:t>
            </a:r>
          </a:p>
          <a:p>
            <a:pPr algn="just"/>
            <a:r>
              <a:rPr lang="en-US" dirty="0"/>
              <a:t>A user enters keywords or key phrases into a </a:t>
            </a:r>
            <a:r>
              <a:rPr lang="en-US" b="1" dirty="0"/>
              <a:t>search engine</a:t>
            </a:r>
            <a:r>
              <a:rPr lang="en-US" dirty="0"/>
              <a:t> and receives a list of Web content results in the form of websites, images, videos or other online data.</a:t>
            </a:r>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427150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Search Engines</a:t>
            </a:r>
          </a:p>
        </p:txBody>
      </p:sp>
      <p:sp>
        <p:nvSpPr>
          <p:cNvPr id="3" name="Content Placeholder 2"/>
          <p:cNvSpPr>
            <a:spLocks noGrp="1"/>
          </p:cNvSpPr>
          <p:nvPr>
            <p:ph idx="1"/>
          </p:nvPr>
        </p:nvSpPr>
        <p:spPr/>
        <p:txBody>
          <a:bodyPr>
            <a:normAutofit/>
          </a:bodyPr>
          <a:lstStyle/>
          <a:p>
            <a:r>
              <a:rPr lang="en-US" dirty="0"/>
              <a:t>Three main components:</a:t>
            </a:r>
          </a:p>
          <a:p>
            <a:pPr lvl="1"/>
            <a:r>
              <a:rPr lang="en-US" dirty="0"/>
              <a:t>“Spider” or “Crawler” : automated robots/bots</a:t>
            </a:r>
          </a:p>
          <a:p>
            <a:pPr lvl="1"/>
            <a:r>
              <a:rPr lang="en-US" dirty="0"/>
              <a:t>Index: organized information from webpages and other publicly available content</a:t>
            </a:r>
          </a:p>
          <a:p>
            <a:pPr lvl="1"/>
            <a:r>
              <a:rPr lang="en-US" dirty="0"/>
              <a:t>Search Engine Software : Search Algorithms</a:t>
            </a:r>
          </a:p>
          <a:p>
            <a:pPr marL="0" indent="0">
              <a:buNone/>
            </a:pPr>
            <a:endParaRPr lang="en-US" dirty="0"/>
          </a:p>
          <a:p>
            <a:pPr algn="just"/>
            <a:endParaRPr lang="en-US" dirty="0"/>
          </a:p>
        </p:txBody>
      </p:sp>
      <p:sp>
        <p:nvSpPr>
          <p:cNvPr id="4" name="Footer Placeholder 3"/>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25732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650" y="3409951"/>
            <a:ext cx="4200350" cy="3448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Main functions: </a:t>
            </a:r>
            <a:br>
              <a:rPr lang="en-US" dirty="0"/>
            </a:br>
            <a:r>
              <a:rPr lang="en-US" dirty="0"/>
              <a:t>1. Crawling</a:t>
            </a:r>
          </a:p>
        </p:txBody>
      </p:sp>
      <p:sp>
        <p:nvSpPr>
          <p:cNvPr id="3" name="Content Placeholder 2"/>
          <p:cNvSpPr>
            <a:spLocks noGrp="1"/>
          </p:cNvSpPr>
          <p:nvPr>
            <p:ph idx="1"/>
          </p:nvPr>
        </p:nvSpPr>
        <p:spPr>
          <a:xfrm>
            <a:off x="457200" y="1600201"/>
            <a:ext cx="8229600" cy="2590800"/>
          </a:xfrm>
        </p:spPr>
        <p:txBody>
          <a:bodyPr>
            <a:normAutofit lnSpcReduction="10000"/>
          </a:bodyPr>
          <a:lstStyle/>
          <a:p>
            <a:pPr algn="just"/>
            <a:r>
              <a:rPr lang="en-US" dirty="0"/>
              <a:t>World Wide Web is a network of unique documents (usually a web page, but sometimes a PDF, JPG, or other file)</a:t>
            </a:r>
          </a:p>
          <a:p>
            <a:r>
              <a:rPr lang="en-US" dirty="0"/>
              <a:t>The link structure of the web binds all of the pages together.</a:t>
            </a:r>
          </a:p>
        </p:txBody>
      </p:sp>
      <p:sp>
        <p:nvSpPr>
          <p:cNvPr id="4" name="Rectangle 3"/>
          <p:cNvSpPr/>
          <p:nvPr/>
        </p:nvSpPr>
        <p:spPr>
          <a:xfrm>
            <a:off x="76200" y="4338697"/>
            <a:ext cx="5334000" cy="2062103"/>
          </a:xfrm>
          <a:prstGeom prst="rect">
            <a:avLst/>
          </a:prstGeom>
        </p:spPr>
        <p:txBody>
          <a:bodyPr wrap="square">
            <a:spAutoFit/>
          </a:bodyPr>
          <a:lstStyle/>
          <a:p>
            <a:pPr algn="just"/>
            <a:r>
              <a:rPr lang="en-US" sz="3200" i="1" dirty="0"/>
              <a:t>Links allow the "crawlers" or "spiders," to reach the many billions of interconnected documents on the web.</a:t>
            </a:r>
          </a:p>
        </p:txBody>
      </p:sp>
      <p:sp>
        <p:nvSpPr>
          <p:cNvPr id="5" name="Footer Placeholder 4"/>
          <p:cNvSpPr>
            <a:spLocks noGrp="1"/>
          </p:cNvSpPr>
          <p:nvPr>
            <p:ph type="ftr" sz="quarter" idx="11"/>
          </p:nvPr>
        </p:nvSpPr>
        <p:spPr/>
        <p:txBody>
          <a:bodyPr/>
          <a:lstStyle/>
          <a:p>
            <a:r>
              <a:rPr lang="en-US"/>
              <a:t>Dr Sumangla Rathore</a:t>
            </a:r>
          </a:p>
        </p:txBody>
      </p:sp>
    </p:spTree>
    <p:extLst>
      <p:ext uri="{BB962C8B-B14F-4D97-AF65-F5344CB8AC3E}">
        <p14:creationId xmlns:p14="http://schemas.microsoft.com/office/powerpoint/2010/main" val="184262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4412</TotalTime>
  <Words>2886</Words>
  <Application>Microsoft Macintosh PowerPoint</Application>
  <PresentationFormat>On-screen Show (4:3)</PresentationFormat>
  <Paragraphs>337</Paragraphs>
  <Slides>52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Office Theme</vt:lpstr>
      <vt:lpstr>Search Engine Optimisation</vt:lpstr>
      <vt:lpstr>Fact Check: Search Engines Market Share</vt:lpstr>
      <vt:lpstr>PowerPoint Presentation</vt:lpstr>
      <vt:lpstr>Fact Check</vt:lpstr>
      <vt:lpstr>Organic results</vt:lpstr>
      <vt:lpstr>PowerPoint Presentation</vt:lpstr>
      <vt:lpstr>Understanding Search Engines</vt:lpstr>
      <vt:lpstr>Understanding Search Engines</vt:lpstr>
      <vt:lpstr>Main functions:  1. Crawling</vt:lpstr>
      <vt:lpstr>Main functions:  2. Indexing</vt:lpstr>
      <vt:lpstr>Main functions:  3. Search Algorithms</vt:lpstr>
      <vt:lpstr>What is SEO?</vt:lpstr>
      <vt:lpstr>"Build for users, not for search engines."</vt:lpstr>
      <vt:lpstr>White Hat vs. Black Hat</vt:lpstr>
      <vt:lpstr>PowerPoint Presentation</vt:lpstr>
      <vt:lpstr>Google’s Commonly used Search Algorithms</vt:lpstr>
      <vt:lpstr>Google’s Commonly used Search Algorithms</vt:lpstr>
      <vt:lpstr>Google’s Commonly used Search Algorithms</vt:lpstr>
      <vt:lpstr>Google’s Commonly used Search Algorithms</vt:lpstr>
      <vt:lpstr>PowerPoint Presentation</vt:lpstr>
      <vt:lpstr>PowerPoint Presentation</vt:lpstr>
      <vt:lpstr>Google’s Commonly used Search Algorithms</vt:lpstr>
      <vt:lpstr>PowerPoint Presentation</vt:lpstr>
      <vt:lpstr>PowerPoint Presentation</vt:lpstr>
      <vt:lpstr>PowerPoint Presentation</vt:lpstr>
      <vt:lpstr>PowerPoint Presentation</vt:lpstr>
      <vt:lpstr>PowerPoint Presentation</vt:lpstr>
      <vt:lpstr>PowerPoint Presentation</vt:lpstr>
      <vt:lpstr>Search Engine Success Factors</vt:lpstr>
      <vt:lpstr>On-Page SEO</vt:lpstr>
      <vt:lpstr>On-Page SEO</vt:lpstr>
      <vt:lpstr>See your site as the search engines do</vt:lpstr>
      <vt:lpstr>PowerPoint Presentation</vt:lpstr>
      <vt:lpstr>On-Page SEO</vt:lpstr>
      <vt:lpstr>On-Page SEO</vt:lpstr>
      <vt:lpstr>On-Page SEO</vt:lpstr>
      <vt:lpstr>On-Page SEO</vt:lpstr>
      <vt:lpstr>On-Page SEO</vt:lpstr>
      <vt:lpstr>Off-Page SEO</vt:lpstr>
      <vt:lpstr>Off-Page SEO</vt:lpstr>
      <vt:lpstr>Off-Page SEO</vt:lpstr>
      <vt:lpstr>Off-Page SEO</vt:lpstr>
      <vt:lpstr>Off-Page SEO</vt:lpstr>
      <vt:lpstr>Off-Page SEO</vt:lpstr>
      <vt:lpstr>Off-Page SEO</vt:lpstr>
      <vt:lpstr>Exercise</vt:lpstr>
      <vt:lpstr>Violation</vt:lpstr>
      <vt:lpstr>Search Engine Tools</vt:lpstr>
      <vt:lpstr>Measuring and Tracking performance</vt:lpstr>
      <vt:lpstr>Assignment</vt:lpstr>
      <vt:lpstr>Assignment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Engine Optimisation</dc:title>
  <dc:creator>Sumangla</dc:creator>
  <cp:lastModifiedBy>Sumangla Rathore</cp:lastModifiedBy>
  <cp:revision>62</cp:revision>
  <dcterms:created xsi:type="dcterms:W3CDTF">2018-10-02T03:12:40Z</dcterms:created>
  <dcterms:modified xsi:type="dcterms:W3CDTF">2020-09-08T05:54:33Z</dcterms:modified>
</cp:coreProperties>
</file>