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2" r:id="rId3"/>
    <p:sldId id="267" r:id="rId4"/>
    <p:sldId id="279" r:id="rId5"/>
    <p:sldId id="273" r:id="rId6"/>
    <p:sldId id="280" r:id="rId7"/>
    <p:sldId id="274" r:id="rId8"/>
    <p:sldId id="278" r:id="rId9"/>
    <p:sldId id="282" r:id="rId10"/>
    <p:sldId id="281" r:id="rId11"/>
    <p:sldId id="275" r:id="rId12"/>
    <p:sldId id="276" r:id="rId13"/>
    <p:sldId id="284" r:id="rId14"/>
    <p:sldId id="277" r:id="rId15"/>
    <p:sldId id="283"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4/26/2021</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dissolve/>
    <p:sndAc>
      <p:stSnd>
        <p:snd r:embed="rId1" name="click.wav" builtIn="1"/>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dissolve/>
    <p:sndAc>
      <p:stSnd>
        <p:snd r:embed="rId1" name="click.wav" builtIn="1"/>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2"/>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2"/>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dissolve/>
    <p:sndAc>
      <p:stSnd>
        <p:snd r:embed="rId1" name="click.wav" builtIn="1"/>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dissolve/>
    <p:sndAc>
      <p:stSnd>
        <p:snd r:embed="rId1" name="click.wav" builtIn="1"/>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5"/>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dissolve/>
    <p:sndAc>
      <p:stSnd>
        <p:snd r:embed="rId1" name="click.wav" builtIn="1"/>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4/26/2021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dissolve/>
    <p:sndAc>
      <p:stSnd>
        <p:snd r:embed="rId1" name="click.wav" builtIn="1"/>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1"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1859758"/>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1" y="2514601"/>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6" y="2514601"/>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4/26/2021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dissolve/>
    <p:sndAc>
      <p:stSnd>
        <p:snd r:embed="rId1" name="click.wav" builtIn="1"/>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4/26/2021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dissolve/>
    <p:sndAc>
      <p:stSnd>
        <p:snd r:embed="rId1" name="click.wav" builtIn="1"/>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4/26/2021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dissolve/>
    <p:sndAc>
      <p:stSnd>
        <p:snd r:embed="rId1" name="click.wav" builtIn="1"/>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1"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4/26/2021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dissolve/>
    <p:sndAc>
      <p:stSnd>
        <p:snd r:embed="rId1" name="click.wav" builtIn="1"/>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5"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7"/>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1"/>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6" y="5816601"/>
            <a:ext cx="9163051"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1" y="6219826"/>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dissolve/>
    <p:sndAc>
      <p:stSnd>
        <p:snd r:embed="rId1" name="click.wav" builtIn="1"/>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9526" y="-7144"/>
            <a:ext cx="9163051"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1"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1"/>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4/26/2021</a:t>
            </a:fld>
            <a:endParaRPr lang="en-US"/>
          </a:p>
        </p:txBody>
      </p:sp>
      <p:sp>
        <p:nvSpPr>
          <p:cNvPr id="22" name="Footer Placeholder 21"/>
          <p:cNvSpPr>
            <a:spLocks noGrp="1"/>
          </p:cNvSpPr>
          <p:nvPr>
            <p:ph type="ftr" sz="quarter" idx="3"/>
          </p:nvPr>
        </p:nvSpPr>
        <p:spPr>
          <a:xfrm>
            <a:off x="2667000" y="6356351"/>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1"/>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dissolve/>
    <p:sndAc>
      <p:stSnd>
        <p:snd r:embed="rId13" name="click.wav" builtIn="1"/>
      </p:stSnd>
    </p:sndAc>
  </p:transition>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rgbClr val="FF0000"/>
                </a:solidFill>
                <a:latin typeface="Times New Roman" pitchFamily="18" charset="0"/>
                <a:cs typeface="Times New Roman" pitchFamily="18" charset="0"/>
              </a:rPr>
              <a:t>Interpretation of statute</a:t>
            </a:r>
            <a:endParaRPr lang="en-US" dirty="0">
              <a:solidFill>
                <a:srgbClr val="FF0000"/>
              </a:solidFill>
              <a:latin typeface="Times New Roman" pitchFamily="18" charset="0"/>
              <a:cs typeface="Times New Roman" pitchFamily="18" charset="0"/>
            </a:endParaRPr>
          </a:p>
        </p:txBody>
      </p:sp>
      <p:sp>
        <p:nvSpPr>
          <p:cNvPr id="3" name="Subtitle 2"/>
          <p:cNvSpPr>
            <a:spLocks noGrp="1"/>
          </p:cNvSpPr>
          <p:nvPr>
            <p:ph type="subTitle" idx="1"/>
          </p:nvPr>
        </p:nvSpPr>
        <p:spPr>
          <a:xfrm>
            <a:off x="533400" y="3276600"/>
            <a:ext cx="7854696" cy="1704536"/>
          </a:xfrm>
        </p:spPr>
        <p:txBody>
          <a:bodyPr>
            <a:normAutofit/>
          </a:bodyPr>
          <a:lstStyle/>
          <a:p>
            <a:r>
              <a:rPr lang="en-US" dirty="0" smtClean="0"/>
              <a:t>Unit </a:t>
            </a:r>
            <a:r>
              <a:rPr lang="en-US" dirty="0" smtClean="0"/>
              <a:t>III</a:t>
            </a:r>
          </a:p>
          <a:p>
            <a:r>
              <a:rPr lang="en-US" dirty="0" smtClean="0"/>
              <a:t>Internal aids to Interpretation of Statute</a:t>
            </a:r>
            <a:endParaRPr lang="en-US" dirty="0" smtClean="0"/>
          </a:p>
          <a:p>
            <a:r>
              <a:rPr lang="en-US" dirty="0" smtClean="0"/>
              <a:t>Dr Kalpesh Nikawat</a:t>
            </a:r>
            <a:endParaRPr lang="en-US" dirty="0"/>
          </a:p>
        </p:txBody>
      </p:sp>
    </p:spTree>
  </p:cSld>
  <p:clrMapOvr>
    <a:masterClrMapping/>
  </p:clrMapOvr>
  <p:transition>
    <p:dissolve/>
    <p:sndAc>
      <p:stSnd>
        <p:snd r:embed="rId2" name="click.wav" builtIn="1"/>
      </p:stSnd>
    </p:sndAc>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normAutofit fontScale="90000"/>
          </a:bodyPr>
          <a:lstStyle/>
          <a:p>
            <a:pPr algn="ctr"/>
            <a:r>
              <a:rPr lang="en-US" dirty="0" smtClean="0">
                <a:solidFill>
                  <a:srgbClr val="FF0000"/>
                </a:solidFill>
                <a:latin typeface="Times New Roman" pitchFamily="18" charset="0"/>
                <a:cs typeface="Times New Roman" pitchFamily="18" charset="0"/>
              </a:rPr>
              <a:t>Internal aids to interpretation</a:t>
            </a:r>
            <a:endParaRPr lang="en-US" dirty="0"/>
          </a:p>
        </p:txBody>
      </p:sp>
      <p:sp>
        <p:nvSpPr>
          <p:cNvPr id="3" name="Content Placeholder 2"/>
          <p:cNvSpPr>
            <a:spLocks noGrp="1"/>
          </p:cNvSpPr>
          <p:nvPr>
            <p:ph idx="1"/>
          </p:nvPr>
        </p:nvSpPr>
        <p:spPr>
          <a:xfrm>
            <a:off x="457200" y="914400"/>
            <a:ext cx="8229600" cy="5410200"/>
          </a:xfrm>
        </p:spPr>
        <p:txBody>
          <a:bodyPr>
            <a:normAutofit fontScale="70000" lnSpcReduction="20000"/>
          </a:bodyPr>
          <a:lstStyle/>
          <a:p>
            <a:r>
              <a:rPr lang="en-US" b="1" dirty="0" smtClean="0">
                <a:solidFill>
                  <a:srgbClr val="FF0000"/>
                </a:solidFill>
                <a:latin typeface="Times New Roman" pitchFamily="18" charset="0"/>
                <a:cs typeface="Times New Roman" pitchFamily="18" charset="0"/>
              </a:rPr>
              <a:t>Illustration</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Illustration are appended to a section of a statute with a view to illustrating the law explained in the provision.</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Such illustration manifest the intention of the legislature and can be referred in the case of ambiguity or repugnancy.</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However, the court emphasis through various judgments that it doesn't explain the whole principle explain in the section through illustration nor does it curtail the ambit of the section.</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In the case of repugnancy between section and illustration, section will prevail.</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Example- Section 378 of theft in IPC has 16 illustrations attached to it</a:t>
            </a:r>
            <a:r>
              <a:rPr lang="en-US" dirty="0" smtClean="0">
                <a:latin typeface="Times New Roman" pitchFamily="18" charset="0"/>
                <a:cs typeface="Times New Roman" pitchFamily="18" charset="0"/>
              </a:rPr>
              <a:t>.</a:t>
            </a:r>
          </a:p>
          <a:p>
            <a:r>
              <a:rPr lang="en-US" dirty="0" smtClean="0">
                <a:solidFill>
                  <a:srgbClr val="FF0000"/>
                </a:solidFill>
                <a:latin typeface="Times New Roman" pitchFamily="18" charset="0"/>
                <a:cs typeface="Times New Roman" pitchFamily="18" charset="0"/>
              </a:rPr>
              <a:t>In Mahesh Chandra Sharma </a:t>
            </a:r>
            <a:r>
              <a:rPr lang="en-US" dirty="0" err="1" smtClean="0">
                <a:solidFill>
                  <a:srgbClr val="FF0000"/>
                </a:solidFill>
                <a:latin typeface="Times New Roman" pitchFamily="18" charset="0"/>
                <a:cs typeface="Times New Roman" pitchFamily="18" charset="0"/>
              </a:rPr>
              <a:t>V.Raj</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Kumari</a:t>
            </a:r>
            <a:r>
              <a:rPr lang="en-US" dirty="0" smtClean="0">
                <a:solidFill>
                  <a:srgbClr val="FF0000"/>
                </a:solidFill>
                <a:latin typeface="Times New Roman" pitchFamily="18" charset="0"/>
                <a:cs typeface="Times New Roman" pitchFamily="18" charset="0"/>
              </a:rPr>
              <a:t> Sharma, (AIR 1996 SC 869), </a:t>
            </a:r>
            <a:r>
              <a:rPr lang="en-US" dirty="0" smtClean="0">
                <a:latin typeface="Times New Roman" pitchFamily="18" charset="0"/>
                <a:cs typeface="Times New Roman" pitchFamily="18" charset="0"/>
              </a:rPr>
              <a:t>it was held that illustrations are parts of the Section and help to elucidate the principles of the section. </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t>
            </a:r>
          </a:p>
          <a:p>
            <a:r>
              <a:rPr lang="hi-IN" dirty="0" smtClean="0">
                <a:solidFill>
                  <a:srgbClr val="FF0000"/>
                </a:solidFill>
              </a:rPr>
              <a:t>उदाहरण या दृष्टांत </a:t>
            </a:r>
            <a:r>
              <a:rPr lang="hi-IN" dirty="0" smtClean="0"/>
              <a:t>धारा के साथ उदाहरण जोड़ने का अभिप्राय केवल इतना ही है कि उसके द्वारा धारा को भली प्रकार स्पष्ट कर दिया जाए। अतः उदाहरण धारा के अंतर्गत व्यक्त किए गए विषय को स्पष्ट करने में सहायक होता है। जैसे, भारतीय दंड संहिता की धारा 378 में (क) से (त) तक 16 दृष्टांत दिए गए हैं, जो चोरी के अपराध के विभिन्न पहलुओं को सुसाध्य बनाते हैं</a:t>
            </a:r>
            <a:endParaRPr lang="en-US" dirty="0"/>
          </a:p>
        </p:txBody>
      </p:sp>
    </p:spTree>
  </p:cSld>
  <p:clrMapOvr>
    <a:masterClrMapping/>
  </p:clrMapOvr>
  <p:transition>
    <p:dissolve/>
    <p:sndAc>
      <p:stSnd>
        <p:snd r:embed="rId2" name="click.wav" builtIn="1"/>
      </p:stSnd>
    </p:sndAc>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33400"/>
          </a:xfrm>
        </p:spPr>
        <p:txBody>
          <a:bodyPr>
            <a:normAutofit fontScale="90000"/>
          </a:bodyPr>
          <a:lstStyle/>
          <a:p>
            <a:pPr algn="ctr"/>
            <a:r>
              <a:rPr lang="en-US" dirty="0" smtClean="0">
                <a:solidFill>
                  <a:srgbClr val="FF0000"/>
                </a:solidFill>
                <a:latin typeface="Times New Roman" pitchFamily="18" charset="0"/>
                <a:cs typeface="Times New Roman" pitchFamily="18" charset="0"/>
              </a:rPr>
              <a:t>Internal aids to interpretation</a:t>
            </a:r>
            <a:endParaRPr lang="en-US" dirty="0"/>
          </a:p>
        </p:txBody>
      </p:sp>
      <p:sp>
        <p:nvSpPr>
          <p:cNvPr id="3" name="Content Placeholder 2"/>
          <p:cNvSpPr>
            <a:spLocks noGrp="1"/>
          </p:cNvSpPr>
          <p:nvPr>
            <p:ph idx="1"/>
          </p:nvPr>
        </p:nvSpPr>
        <p:spPr>
          <a:xfrm>
            <a:off x="457200" y="609600"/>
            <a:ext cx="8686800" cy="6248400"/>
          </a:xfrm>
        </p:spPr>
        <p:txBody>
          <a:bodyPr>
            <a:normAutofit fontScale="85000" lnSpcReduction="20000"/>
          </a:bodyPr>
          <a:lstStyle/>
          <a:p>
            <a:r>
              <a:rPr lang="en-US" b="1" dirty="0" smtClean="0">
                <a:latin typeface="Times New Roman" pitchFamily="18" charset="0"/>
                <a:cs typeface="Times New Roman" pitchFamily="18" charset="0"/>
              </a:rPr>
              <a:t>Punctuation</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Punctuation are put in the form of colon, semi colon, comma, full stop, dash, hyphen, brackets etc</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In earlier times statutes are passed without punctuations and therefore, the courts were not concerned with looking at punctuations but in modern times statutes are passed with punctuations.</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The rule of interpretation is that while interpreting the provision in punctuated form, if court feels repugnancy or ambiguity the court shall read the whole provision without any punctuation and if the meaning is clear will so interpret it without attaching any importance.</a:t>
            </a:r>
            <a:endParaRPr lang="hi-IN" dirty="0" smtClean="0">
              <a:latin typeface="Times New Roman" pitchFamily="18" charset="0"/>
              <a:cs typeface="Times New Roman" pitchFamily="18" charset="0"/>
            </a:endParaRPr>
          </a:p>
          <a:p>
            <a:r>
              <a:rPr lang="hi-IN" dirty="0" smtClean="0">
                <a:solidFill>
                  <a:srgbClr val="FF0000"/>
                </a:solidFill>
                <a:latin typeface="Times New Roman" pitchFamily="18" charset="0"/>
                <a:cs typeface="Times New Roman" pitchFamily="18" charset="0"/>
              </a:rPr>
              <a:t>विराम चिन्ह </a:t>
            </a:r>
            <a:r>
              <a:rPr lang="hi-IN" dirty="0" smtClean="0">
                <a:latin typeface="Times New Roman" pitchFamily="18" charset="0"/>
                <a:cs typeface="Times New Roman" pitchFamily="18" charset="0"/>
              </a:rPr>
              <a:t>प्राचीन काल में कानून बिना विराम आदि के पारित किए जाते थे और इसलिए यह स्वाभाविक ही था कि न्यायालय इस ओर ध्यान नहीं देते थे परंतु वर्तमान में विराम आदि का प्रयोग होता है अतः जब कोई विषय न्यायालय के समक्ष निर्वचन के लिए आता है तो न्यायालय उस उपबंध को पहले उसी आकार में देखता है जिस आकार में विराम आदि विधाओं सहित वह अस्तित्व में है और यदि न्यायालय समझता है कि उसके विराम आदि  विधानों से इस अर्थ में कोई निरर्थकता या  संदिग्धता नहीं है तो वह उसे उसी प्रकार निर्वचित कर देता है परंतु विराम आदि विधाओं सहित निर्वचन करते समय यदि को निरर्थकता या  संदिग्धता का बोध होता हो तो न्यायालय संपूर्ण को बिना विराम आदि विधाओं के पढ़ेगा और यदि उससे स्पष्ट हो तो विराम आदि विधानों को कोई महत्व दिए बगैर इस प्रकार अर्थान्वयन कर देगा।</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t>
            </a:r>
          </a:p>
        </p:txBody>
      </p:sp>
    </p:spTree>
  </p:cSld>
  <p:clrMapOvr>
    <a:masterClrMapping/>
  </p:clrMapOvr>
  <p:transition>
    <p:dissolve/>
    <p:sndAc>
      <p:stSnd>
        <p:snd r:embed="rId2" name="click.wav" builtIn="1"/>
      </p:stSnd>
    </p:sndAc>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33400"/>
          </a:xfrm>
        </p:spPr>
        <p:txBody>
          <a:bodyPr>
            <a:normAutofit fontScale="90000"/>
          </a:bodyPr>
          <a:lstStyle/>
          <a:p>
            <a:pPr algn="ctr"/>
            <a:r>
              <a:rPr lang="en-US" dirty="0" smtClean="0">
                <a:solidFill>
                  <a:srgbClr val="FF0000"/>
                </a:solidFill>
                <a:latin typeface="Times New Roman" pitchFamily="18" charset="0"/>
                <a:cs typeface="Times New Roman" pitchFamily="18" charset="0"/>
              </a:rPr>
              <a:t>Internal aids to interpretation</a:t>
            </a:r>
            <a:endParaRPr lang="en-US" dirty="0"/>
          </a:p>
        </p:txBody>
      </p:sp>
      <p:sp>
        <p:nvSpPr>
          <p:cNvPr id="3" name="Content Placeholder 2"/>
          <p:cNvSpPr>
            <a:spLocks noGrp="1"/>
          </p:cNvSpPr>
          <p:nvPr>
            <p:ph idx="1"/>
          </p:nvPr>
        </p:nvSpPr>
        <p:spPr>
          <a:xfrm>
            <a:off x="457200" y="1219200"/>
            <a:ext cx="8382000" cy="5638800"/>
          </a:xfrm>
        </p:spPr>
        <p:txBody>
          <a:bodyPr>
            <a:normAutofit fontScale="85000" lnSpcReduction="20000"/>
          </a:bodyPr>
          <a:lstStyle/>
          <a:p>
            <a:r>
              <a:rPr lang="en-US" b="1" dirty="0" smtClean="0">
                <a:solidFill>
                  <a:srgbClr val="FF0000"/>
                </a:solidFill>
              </a:rPr>
              <a:t>Schedules</a:t>
            </a:r>
            <a:r>
              <a:rPr lang="en-US" dirty="0" smtClean="0"/>
              <a:t/>
            </a:r>
            <a:br>
              <a:rPr lang="en-US" dirty="0" smtClean="0"/>
            </a:br>
            <a:r>
              <a:rPr lang="en-US" dirty="0" smtClean="0"/>
              <a:t>Schedule are the part of statutes which are mentioned at the end of the act.</a:t>
            </a:r>
            <a:br>
              <a:rPr lang="en-US" dirty="0" smtClean="0"/>
            </a:br>
            <a:r>
              <a:rPr lang="en-US" dirty="0" smtClean="0"/>
              <a:t>It contains details prescribe form of working out policies and contains subjects in the form of lists.</a:t>
            </a:r>
            <a:br>
              <a:rPr lang="en-US" dirty="0" smtClean="0"/>
            </a:br>
            <a:r>
              <a:rPr lang="en-US" dirty="0" smtClean="0"/>
              <a:t>In the case of clash between schedule and the main body of an act, the main body shall prevail.</a:t>
            </a:r>
            <a:br>
              <a:rPr lang="en-US" dirty="0" smtClean="0"/>
            </a:br>
            <a:r>
              <a:rPr lang="en-US" dirty="0" smtClean="0"/>
              <a:t/>
            </a:r>
            <a:br>
              <a:rPr lang="en-US" dirty="0" smtClean="0"/>
            </a:br>
            <a:r>
              <a:rPr lang="en-US" dirty="0" smtClean="0"/>
              <a:t>Example- Article 1 of the constitution provides that India shall be union of states and in schedule 1 name of the states with its territories are mention.</a:t>
            </a:r>
            <a:endParaRPr lang="hi-IN" dirty="0" smtClean="0"/>
          </a:p>
          <a:p>
            <a:r>
              <a:rPr lang="hi-IN" dirty="0" smtClean="0">
                <a:solidFill>
                  <a:srgbClr val="FF0000"/>
                </a:solidFill>
              </a:rPr>
              <a:t>अनुसूची </a:t>
            </a:r>
          </a:p>
          <a:p>
            <a:r>
              <a:rPr lang="hi-IN" dirty="0" smtClean="0"/>
              <a:t>कानून के अंतर्गत अधिकारों एवं दोषों को निश्चित करने या कानून के अंतर्गत दी गई शक्तियों का प्रयोग करने के के प्रारूप को स्पष्ट करने के लिए अनुसूची संलग्न कि जाती है कानून को सरल एवं उचित रूप से समझने के लिए कभी कभी अनुसूची में सूची के रूप में कुछ विषय वर्णित रहते है। भारतीय संविधान में इस प्रकार के उदाहरण मिलते है जेसे 7 वी अनुसूची में 3 सूचियाँ है संघ सूची राज्य सूची समवर्ती सूची। </a:t>
            </a:r>
            <a:r>
              <a:rPr lang="en-US" dirty="0" smtClean="0"/>
              <a:t/>
            </a:r>
            <a:br>
              <a:rPr lang="en-US" dirty="0" smtClean="0"/>
            </a:br>
            <a:r>
              <a:rPr lang="en-US" dirty="0" smtClean="0"/>
              <a:t> </a:t>
            </a:r>
          </a:p>
        </p:txBody>
      </p:sp>
    </p:spTree>
  </p:cSld>
  <p:clrMapOvr>
    <a:masterClrMapping/>
  </p:clrMapOvr>
  <p:transition>
    <p:dissolve/>
    <p:sndAc>
      <p:stSnd>
        <p:snd r:embed="rId2" name="click.wav" builtIn="1"/>
      </p:stSnd>
    </p:sndAc>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2000"/>
          </a:xfrm>
        </p:spPr>
        <p:txBody>
          <a:bodyPr>
            <a:normAutofit fontScale="90000"/>
          </a:bodyPr>
          <a:lstStyle/>
          <a:p>
            <a:pPr algn="ctr"/>
            <a:r>
              <a:rPr lang="en-US" dirty="0" smtClean="0">
                <a:solidFill>
                  <a:srgbClr val="FF0000"/>
                </a:solidFill>
                <a:latin typeface="Times New Roman" pitchFamily="18" charset="0"/>
                <a:cs typeface="Times New Roman" pitchFamily="18" charset="0"/>
              </a:rPr>
              <a:t>Internal aids to interpretation</a:t>
            </a:r>
            <a:endParaRPr lang="en-US" dirty="0"/>
          </a:p>
        </p:txBody>
      </p:sp>
      <p:sp>
        <p:nvSpPr>
          <p:cNvPr id="3" name="Content Placeholder 2"/>
          <p:cNvSpPr>
            <a:spLocks noGrp="1"/>
          </p:cNvSpPr>
          <p:nvPr>
            <p:ph idx="1"/>
          </p:nvPr>
        </p:nvSpPr>
        <p:spPr>
          <a:xfrm>
            <a:off x="457200" y="1143000"/>
            <a:ext cx="8229600" cy="5181600"/>
          </a:xfrm>
        </p:spPr>
        <p:txBody>
          <a:bodyPr>
            <a:normAutofit fontScale="92500" lnSpcReduction="20000"/>
          </a:bodyPr>
          <a:lstStyle/>
          <a:p>
            <a:r>
              <a:rPr lang="en-US" b="1" dirty="0" smtClean="0">
                <a:solidFill>
                  <a:srgbClr val="FF0000"/>
                </a:solidFill>
              </a:rPr>
              <a:t>Saving Clause</a:t>
            </a:r>
            <a:r>
              <a:rPr lang="en-US" dirty="0" smtClean="0"/>
              <a:t/>
            </a:r>
            <a:br>
              <a:rPr lang="en-US" dirty="0" smtClean="0"/>
            </a:br>
            <a:r>
              <a:rPr lang="en-US" dirty="0" smtClean="0"/>
              <a:t>Saving Clause are generally appended in cases of repeal and reenactment of a new statute. It is inserted in the repealing statute.</a:t>
            </a:r>
            <a:br>
              <a:rPr lang="en-US" dirty="0" smtClean="0"/>
            </a:br>
            <a:r>
              <a:rPr lang="en-US" dirty="0" smtClean="0"/>
              <a:t>By this the rights already created under repealed enactment are not disturbed nor are new rights created by it.</a:t>
            </a:r>
            <a:br>
              <a:rPr lang="en-US" dirty="0" smtClean="0"/>
            </a:br>
            <a:r>
              <a:rPr lang="en-US" dirty="0" smtClean="0"/>
              <a:t>In the case of clash between the main part of statute and a saving clause, the saving clause has to be rejected.</a:t>
            </a:r>
            <a:r>
              <a:rPr lang="hi-IN" dirty="0" smtClean="0"/>
              <a:t> </a:t>
            </a:r>
          </a:p>
          <a:p>
            <a:r>
              <a:rPr lang="hi-IN" dirty="0" smtClean="0">
                <a:solidFill>
                  <a:srgbClr val="FF0000"/>
                </a:solidFill>
              </a:rPr>
              <a:t>व्यावृति खंड </a:t>
            </a:r>
            <a:r>
              <a:rPr lang="hi-IN" dirty="0" smtClean="0"/>
              <a:t>प्रायः किसी कानून के निरसन या पुनः अधिनियम की दशा में जोड़ दिये जाते हैं। इसे निरसनकारी कानून के साथ जोड़ दिया जाता है एवं इसका उद्देशय यही होता है कि जो अधिकार निरसित अधिनियम में पूर्व से ही सृजित हो गए है उन पर नए अधिनियम का कोई प्रभाव नहीं होगा।</a:t>
            </a:r>
            <a:r>
              <a:rPr lang="en-US" dirty="0" smtClean="0"/>
              <a:t/>
            </a:r>
            <a:br>
              <a:rPr lang="en-US" dirty="0" smtClean="0"/>
            </a:br>
            <a:r>
              <a:rPr lang="en-US" dirty="0" smtClean="0"/>
              <a:t> </a:t>
            </a:r>
          </a:p>
          <a:p>
            <a:endParaRPr lang="en-US" dirty="0"/>
          </a:p>
        </p:txBody>
      </p:sp>
    </p:spTree>
  </p:cSld>
  <p:clrMapOvr>
    <a:masterClrMapping/>
  </p:clrMapOvr>
  <p:transition>
    <p:dissolve/>
    <p:sndAc>
      <p:stSnd>
        <p:snd r:embed="rId2" name="click.wav" builtIn="1"/>
      </p:stSnd>
    </p:sndAc>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85800"/>
          </a:xfrm>
        </p:spPr>
        <p:txBody>
          <a:bodyPr>
            <a:normAutofit fontScale="90000"/>
          </a:bodyPr>
          <a:lstStyle/>
          <a:p>
            <a:pPr algn="ctr"/>
            <a:r>
              <a:rPr lang="en-US" dirty="0" smtClean="0">
                <a:solidFill>
                  <a:srgbClr val="FF0000"/>
                </a:solidFill>
                <a:latin typeface="Times New Roman" pitchFamily="18" charset="0"/>
                <a:cs typeface="Times New Roman" pitchFamily="18" charset="0"/>
              </a:rPr>
              <a:t>Internal aids to interpretation</a:t>
            </a:r>
            <a:endParaRPr lang="en-US" dirty="0"/>
          </a:p>
        </p:txBody>
      </p:sp>
      <p:sp>
        <p:nvSpPr>
          <p:cNvPr id="3" name="Content Placeholder 2"/>
          <p:cNvSpPr>
            <a:spLocks noGrp="1"/>
          </p:cNvSpPr>
          <p:nvPr>
            <p:ph idx="1"/>
          </p:nvPr>
        </p:nvSpPr>
        <p:spPr>
          <a:xfrm>
            <a:off x="457200" y="1066800"/>
            <a:ext cx="8229600" cy="5562600"/>
          </a:xfrm>
        </p:spPr>
        <p:txBody>
          <a:bodyPr>
            <a:normAutofit fontScale="55000" lnSpcReduction="20000"/>
          </a:bodyPr>
          <a:lstStyle/>
          <a:p>
            <a:r>
              <a:rPr lang="en-US" b="1" dirty="0" smtClean="0">
                <a:solidFill>
                  <a:srgbClr val="FF0000"/>
                </a:solidFill>
                <a:latin typeface="Times New Roman" pitchFamily="18" charset="0"/>
                <a:cs typeface="Times New Roman" pitchFamily="18" charset="0"/>
              </a:rPr>
              <a:t>Proviso</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The proviso to a section has the natural presumption that enacting part of the section would have included the subject matter of the proviso.</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The proviso serve four different purposes- qualify or exempt certain provision, provide mandatory condition to be fulfilled by to make enactment workable, act as optional addenda and become integral part of the enactment.</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The rule of interpretation of proviso is that it can neither nullify the implication of main enactment nor can enlarge the scope of main enactment and can only be referred in case of ambiguity in the section.</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In case of conflict between main enactment and proviso, it must be harmoniously construct or in the view of many jurist proviso will prevail as it is the last intention of the legislature.</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Example- Article 16(4) is considered as proviso of Article 16(1) held in </a:t>
            </a:r>
            <a:r>
              <a:rPr lang="en-US" b="1" dirty="0" smtClean="0">
                <a:latin typeface="Times New Roman" pitchFamily="18" charset="0"/>
                <a:cs typeface="Times New Roman" pitchFamily="18" charset="0"/>
              </a:rPr>
              <a:t>T. </a:t>
            </a:r>
            <a:r>
              <a:rPr lang="en-US" b="1" dirty="0" err="1" smtClean="0">
                <a:latin typeface="Times New Roman" pitchFamily="18" charset="0"/>
                <a:cs typeface="Times New Roman" pitchFamily="18" charset="0"/>
              </a:rPr>
              <a:t>Devadasan</a:t>
            </a:r>
            <a:r>
              <a:rPr lang="en-US" b="1" dirty="0" smtClean="0">
                <a:latin typeface="Times New Roman" pitchFamily="18" charset="0"/>
                <a:cs typeface="Times New Roman" pitchFamily="18" charset="0"/>
              </a:rPr>
              <a:t> v. Union of India</a:t>
            </a:r>
            <a:r>
              <a:rPr lang="en-US" dirty="0" smtClean="0">
                <a:latin typeface="Times New Roman" pitchFamily="18" charset="0"/>
                <a:cs typeface="Times New Roman" pitchFamily="18" charset="0"/>
              </a:rPr>
              <a:t> .</a:t>
            </a:r>
            <a:endParaRPr lang="hi-IN" dirty="0" smtClean="0">
              <a:latin typeface="Times New Roman" pitchFamily="18" charset="0"/>
              <a:cs typeface="Times New Roman" pitchFamily="18" charset="0"/>
            </a:endParaRPr>
          </a:p>
          <a:p>
            <a:endParaRPr lang="hi-IN" dirty="0" smtClean="0">
              <a:solidFill>
                <a:srgbClr val="FF0000"/>
              </a:solidFill>
              <a:latin typeface="Times New Roman" pitchFamily="18" charset="0"/>
              <a:cs typeface="Times New Roman" pitchFamily="18" charset="0"/>
            </a:endParaRPr>
          </a:p>
          <a:p>
            <a:r>
              <a:rPr lang="hi-IN" dirty="0" smtClean="0">
                <a:solidFill>
                  <a:srgbClr val="FF0000"/>
                </a:solidFill>
                <a:latin typeface="Times New Roman" pitchFamily="18" charset="0"/>
                <a:cs typeface="Times New Roman" pitchFamily="18" charset="0"/>
              </a:rPr>
              <a:t>परंतुक</a:t>
            </a:r>
          </a:p>
          <a:p>
            <a:pPr>
              <a:buNone/>
            </a:pPr>
            <a:r>
              <a:rPr lang="hi-IN" dirty="0" smtClean="0">
                <a:solidFill>
                  <a:srgbClr val="FF0000"/>
                </a:solidFill>
                <a:latin typeface="Times New Roman" pitchFamily="18" charset="0"/>
                <a:cs typeface="Times New Roman" pitchFamily="18" charset="0"/>
              </a:rPr>
              <a:t>	</a:t>
            </a:r>
            <a:r>
              <a:rPr lang="hi-IN" dirty="0" smtClean="0">
                <a:latin typeface="Times New Roman" pitchFamily="18" charset="0"/>
                <a:cs typeface="Times New Roman" pitchFamily="18" charset="0"/>
              </a:rPr>
              <a:t> जब भी किसी धारा में परंतु का प्रयोग किया जाता है तो उसकी सामान्य उद्देश्य यही है कि यदि परंतु का प्रयोग नहीं किया गया होता तो परंतु के रूप में दिया गया विषय भी उस धारा की विषय सामग्री में अंतर्निहित होता इसलिए जब विधायिका की इच्छा किसी विषय सामग्री की को धारा की विषय वस्तु से परे रखने की होती है तो वह परंतु रूप में उस सामग्री को धारा के अंतर्गत रखती है उदाहरणार्थ भारतीय दंड संहिता की धारा 120 के परंतु खंड में शब्द परंतु से प्रारंभ होकर यह लिखा गया है परंतु किसी अपराध को करने की सहमति के सिवाय कोई सहमति आपराधिक षड्यंत्र तब तक न होगी जब तक की सहमति के अलावा कोई कार्य उस के अनुसरण में उस सहमति के एक या अधिक पक्ष कार द्वारा नहीं कर दिया जाता।</a:t>
            </a:r>
          </a:p>
          <a:p>
            <a:pPr>
              <a:buNone/>
            </a:pPr>
            <a:r>
              <a:rPr lang="hi-IN" dirty="0" smtClean="0">
                <a:latin typeface="Times New Roman" pitchFamily="18" charset="0"/>
                <a:cs typeface="Times New Roman" pitchFamily="18" charset="0"/>
              </a:rPr>
              <a:t>	</a:t>
            </a:r>
            <a:r>
              <a:rPr lang="hi-IN" dirty="0" smtClean="0">
                <a:solidFill>
                  <a:srgbClr val="FF0000"/>
                </a:solidFill>
                <a:latin typeface="Times New Roman" pitchFamily="18" charset="0"/>
                <a:cs typeface="Times New Roman" pitchFamily="18" charset="0"/>
              </a:rPr>
              <a:t>उदाहरण- टी देवदासन बनाम भारत संघ AIR 1964 SC 179  </a:t>
            </a:r>
            <a:r>
              <a:rPr lang="hi-IN" dirty="0" smtClean="0">
                <a:latin typeface="Times New Roman" pitchFamily="18" charset="0"/>
                <a:cs typeface="Times New Roman" pitchFamily="18" charset="0"/>
              </a:rPr>
              <a:t>उच्चतम न्यायालय ने कहा कि अनुच्छेद 16 के खंड 4 को इसी अनुच्छेद के खंड 1 का परंतु जैसा समझना चाहिए और इसलिए उसको इस प्रकार निर्वचित नहीं किया जा सकता है जिससे उसके प्रमुख उपबंध नष्ट हो जाएं।</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t>
            </a:r>
          </a:p>
        </p:txBody>
      </p:sp>
    </p:spTree>
  </p:cSld>
  <p:clrMapOvr>
    <a:masterClrMapping/>
  </p:clrMapOvr>
  <p:transition>
    <p:dissolve/>
    <p:sndAc>
      <p:stSnd>
        <p:snd r:embed="rId2" name="click.wav" builtIn="1"/>
      </p:stSnd>
    </p:sndAc>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pPr algn="ctr"/>
            <a:r>
              <a:rPr lang="en-US" dirty="0" smtClean="0">
                <a:solidFill>
                  <a:srgbClr val="FF0000"/>
                </a:solidFill>
                <a:latin typeface="Times New Roman" pitchFamily="18" charset="0"/>
                <a:cs typeface="Times New Roman" pitchFamily="18" charset="0"/>
              </a:rPr>
              <a:t>Internal aids to interpretation</a:t>
            </a:r>
            <a:endParaRPr lang="en-US" dirty="0"/>
          </a:p>
        </p:txBody>
      </p:sp>
      <p:sp>
        <p:nvSpPr>
          <p:cNvPr id="3" name="Content Placeholder 2"/>
          <p:cNvSpPr>
            <a:spLocks noGrp="1"/>
          </p:cNvSpPr>
          <p:nvPr>
            <p:ph idx="1"/>
          </p:nvPr>
        </p:nvSpPr>
        <p:spPr>
          <a:xfrm>
            <a:off x="457200" y="990600"/>
            <a:ext cx="8229600" cy="5334000"/>
          </a:xfrm>
        </p:spPr>
        <p:txBody>
          <a:bodyPr>
            <a:normAutofit fontScale="85000" lnSpcReduction="20000"/>
          </a:bodyPr>
          <a:lstStyle/>
          <a:p>
            <a:r>
              <a:rPr lang="en-US" b="1" dirty="0" smtClean="0">
                <a:solidFill>
                  <a:srgbClr val="FF0000"/>
                </a:solidFill>
                <a:latin typeface="Times New Roman" pitchFamily="18" charset="0"/>
                <a:cs typeface="Times New Roman" pitchFamily="18" charset="0"/>
              </a:rPr>
              <a:t>Exception</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Exception are generally added to an enactment with the purpose of exempting something which would otherwise fall within the ambit of the main provision.</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In case of repugnancy between exception and main enactment, the latter must be relied upon. However, in many cases exceptions are relied being the last intention of legislature.</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b="1" dirty="0" smtClean="0">
                <a:latin typeface="Times New Roman" pitchFamily="18" charset="0"/>
                <a:cs typeface="Times New Roman" pitchFamily="18" charset="0"/>
              </a:rPr>
              <a:t>Example: </a:t>
            </a:r>
            <a:r>
              <a:rPr lang="en-US" dirty="0" smtClean="0">
                <a:latin typeface="Times New Roman" pitchFamily="18" charset="0"/>
                <a:cs typeface="Times New Roman" pitchFamily="18" charset="0"/>
              </a:rPr>
              <a:t>Section 300 of IPC has five exceptions attached to it.</a:t>
            </a:r>
          </a:p>
          <a:p>
            <a:endParaRPr lang="en-US" dirty="0" smtClean="0">
              <a:latin typeface="Times New Roman" pitchFamily="18" charset="0"/>
              <a:cs typeface="Times New Roman" pitchFamily="18" charset="0"/>
            </a:endParaRPr>
          </a:p>
          <a:p>
            <a:r>
              <a:rPr lang="hi-IN" dirty="0" smtClean="0">
                <a:solidFill>
                  <a:srgbClr val="FF0000"/>
                </a:solidFill>
              </a:rPr>
              <a:t>अपवाद</a:t>
            </a:r>
            <a:r>
              <a:rPr lang="hi-IN" dirty="0" smtClean="0"/>
              <a:t> </a:t>
            </a:r>
            <a:endParaRPr lang="en-US" dirty="0" smtClean="0"/>
          </a:p>
          <a:p>
            <a:pPr>
              <a:buNone/>
            </a:pPr>
            <a:r>
              <a:rPr lang="en-US" dirty="0" smtClean="0"/>
              <a:t>	</a:t>
            </a:r>
            <a:r>
              <a:rPr lang="hi-IN" dirty="0" smtClean="0"/>
              <a:t>किसी उपबंध के साथ का अपवाद उल्लेखित किए जाने का उद्देश्य किसी वस्तु को उस उपबंध से परे रखना होता है, जो अन्यथा उसमें सम्मिलित होता है इस प्रकार जिन विषयों को अपवाद के रूप में उल्लेखित किया गया है वे सभी मुख्य उपबंध में सम्मिलित हैं </a:t>
            </a:r>
          </a:p>
          <a:p>
            <a:pPr>
              <a:buNone/>
            </a:pPr>
            <a:r>
              <a:rPr lang="hi-IN" dirty="0" smtClean="0"/>
              <a:t>	उदाहरण भारतीय दंड संहिता की धारा 300 में 5 अपवादों का वर्णन है जिसके अंतर्गत उन परिस्थितियों को स्पष्ट किया गया है जिसमें अपराधिक मानव हत्या नहीं होती।</a:t>
            </a:r>
            <a:endParaRPr lang="en-US" dirty="0"/>
          </a:p>
        </p:txBody>
      </p:sp>
    </p:spTree>
  </p:cSld>
  <p:clrMapOvr>
    <a:masterClrMapping/>
  </p:clrMapOvr>
  <p:transition>
    <p:dissolve/>
    <p:sndAc>
      <p:stSnd>
        <p:snd r:embed="rId2" name="click.wav" builtIn="1"/>
      </p:stSnd>
    </p:sndAc>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066800"/>
          </a:xfrm>
        </p:spPr>
        <p:txBody>
          <a:bodyPr/>
          <a:lstStyle/>
          <a:p>
            <a:pPr algn="ctr"/>
            <a:r>
              <a:rPr lang="en-US" dirty="0" smtClean="0">
                <a:solidFill>
                  <a:srgbClr val="FF0000"/>
                </a:solidFill>
                <a:latin typeface="Times New Roman" pitchFamily="18" charset="0"/>
                <a:cs typeface="Times New Roman" pitchFamily="18" charset="0"/>
              </a:rPr>
              <a:t>Types of interpretation aids</a:t>
            </a:r>
            <a:endParaRPr lang="en-US"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10000"/>
          </a:bodyPr>
          <a:lstStyle/>
          <a:p>
            <a:r>
              <a:rPr lang="en-US" dirty="0" smtClean="0">
                <a:latin typeface="Times New Roman" pitchFamily="18" charset="0"/>
                <a:cs typeface="Times New Roman" pitchFamily="18" charset="0"/>
              </a:rPr>
              <a:t>Broadly two interpretation aids are available:- </a:t>
            </a:r>
          </a:p>
          <a:p>
            <a:pPr>
              <a:buNone/>
            </a:pP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1) Internal aids - which are existing in the Statutes itself </a:t>
            </a:r>
          </a:p>
          <a:p>
            <a:pPr>
              <a:buNone/>
            </a:pP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2) External aids - which are found outside the Statutes</a:t>
            </a:r>
            <a:r>
              <a:rPr lang="en-US" dirty="0" smtClean="0">
                <a:latin typeface="Times New Roman" pitchFamily="18" charset="0"/>
                <a:cs typeface="Times New Roman" pitchFamily="18" charset="0"/>
              </a:rPr>
              <a:t>.</a:t>
            </a:r>
          </a:p>
          <a:p>
            <a:endParaRPr lang="en-US" dirty="0" smtClean="0">
              <a:latin typeface="Times New Roman" pitchFamily="18" charset="0"/>
              <a:cs typeface="Times New Roman" pitchFamily="18" charset="0"/>
            </a:endParaRPr>
          </a:p>
          <a:p>
            <a:pPr algn="just">
              <a:buNone/>
            </a:pPr>
            <a:r>
              <a:rPr lang="en-US" dirty="0" smtClean="0"/>
              <a:t>	</a:t>
            </a:r>
            <a:r>
              <a:rPr lang="en-US" dirty="0" smtClean="0">
                <a:latin typeface="Times New Roman" pitchFamily="18" charset="0"/>
                <a:cs typeface="Times New Roman" pitchFamily="18" charset="0"/>
              </a:rPr>
              <a:t>An </a:t>
            </a:r>
            <a:r>
              <a:rPr lang="en-US" dirty="0" smtClean="0">
                <a:latin typeface="Times New Roman" pitchFamily="18" charset="0"/>
                <a:cs typeface="Times New Roman" pitchFamily="18" charset="0"/>
              </a:rPr>
              <a:t>'Aid' is a device that helps or assists. While performing the function of </a:t>
            </a:r>
            <a:r>
              <a:rPr lang="en-US" b="1" dirty="0" smtClean="0">
                <a:latin typeface="Times New Roman" pitchFamily="18" charset="0"/>
                <a:cs typeface="Times New Roman" pitchFamily="18" charset="0"/>
              </a:rPr>
              <a:t>interpreting</a:t>
            </a:r>
            <a:r>
              <a:rPr lang="en-US" dirty="0" smtClean="0">
                <a:latin typeface="Times New Roman" pitchFamily="18" charset="0"/>
                <a:cs typeface="Times New Roman" pitchFamily="18" charset="0"/>
              </a:rPr>
              <a:t> provision of a statute, the court can take help from within the statute or even outside the statute. The former is called '</a:t>
            </a:r>
            <a:r>
              <a:rPr lang="en-US" b="1" dirty="0" smtClean="0">
                <a:latin typeface="Times New Roman" pitchFamily="18" charset="0"/>
                <a:cs typeface="Times New Roman" pitchFamily="18" charset="0"/>
              </a:rPr>
              <a:t>internal aids</a:t>
            </a:r>
            <a:r>
              <a:rPr lang="en-US" dirty="0" smtClean="0">
                <a:latin typeface="Times New Roman" pitchFamily="18" charset="0"/>
                <a:cs typeface="Times New Roman" pitchFamily="18" charset="0"/>
              </a:rPr>
              <a:t>' and the latter is called '</a:t>
            </a:r>
            <a:r>
              <a:rPr lang="en-US" b="1" dirty="0" smtClean="0">
                <a:latin typeface="Times New Roman" pitchFamily="18" charset="0"/>
                <a:cs typeface="Times New Roman" pitchFamily="18" charset="0"/>
              </a:rPr>
              <a:t>external aids</a:t>
            </a:r>
            <a:r>
              <a:rPr lang="en-US" dirty="0" smtClean="0">
                <a:latin typeface="Times New Roman" pitchFamily="18" charset="0"/>
                <a:cs typeface="Times New Roman" pitchFamily="18" charset="0"/>
              </a:rPr>
              <a:t>'.</a:t>
            </a:r>
          </a:p>
          <a:p>
            <a:pPr>
              <a:buNone/>
            </a:pPr>
            <a:r>
              <a:rPr lang="en-US" dirty="0" smtClean="0"/>
              <a:t/>
            </a:r>
            <a:br>
              <a:rPr lang="en-US" dirty="0" smtClean="0"/>
            </a:br>
            <a:endParaRPr lang="en-US" dirty="0">
              <a:latin typeface="Times New Roman" pitchFamily="18" charset="0"/>
              <a:cs typeface="Times New Roman" pitchFamily="18" charset="0"/>
            </a:endParaRPr>
          </a:p>
        </p:txBody>
      </p:sp>
    </p:spTree>
  </p:cSld>
  <p:clrMapOvr>
    <a:masterClrMapping/>
  </p:clrMapOvr>
  <p:transition>
    <p:dissolve/>
    <p:sndAc>
      <p:stSnd>
        <p:snd r:embed="rId2" name="click.wav" builtIn="1"/>
      </p:stSnd>
    </p:sndAc>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normAutofit/>
          </a:bodyPr>
          <a:lstStyle/>
          <a:p>
            <a:pPr algn="ctr"/>
            <a:r>
              <a:rPr lang="en-US" dirty="0" smtClean="0">
                <a:solidFill>
                  <a:srgbClr val="FF0000"/>
                </a:solidFill>
                <a:latin typeface="Times New Roman" pitchFamily="18" charset="0"/>
                <a:cs typeface="Times New Roman" pitchFamily="18" charset="0"/>
              </a:rPr>
              <a:t>Internal </a:t>
            </a:r>
            <a:r>
              <a:rPr lang="en-US" dirty="0" smtClean="0">
                <a:solidFill>
                  <a:srgbClr val="FF0000"/>
                </a:solidFill>
                <a:latin typeface="Times New Roman" pitchFamily="18" charset="0"/>
                <a:cs typeface="Times New Roman" pitchFamily="18" charset="0"/>
              </a:rPr>
              <a:t>aids to interpretation</a:t>
            </a:r>
            <a:endParaRPr lang="en-US" dirty="0">
              <a:solidFill>
                <a:srgbClr val="FF0000"/>
              </a:solidFill>
            </a:endParaRPr>
          </a:p>
        </p:txBody>
      </p:sp>
      <p:sp>
        <p:nvSpPr>
          <p:cNvPr id="3" name="Content Placeholder 2"/>
          <p:cNvSpPr>
            <a:spLocks noGrp="1"/>
          </p:cNvSpPr>
          <p:nvPr>
            <p:ph idx="1"/>
          </p:nvPr>
        </p:nvSpPr>
        <p:spPr>
          <a:xfrm>
            <a:off x="457200" y="1066800"/>
            <a:ext cx="8229600" cy="5257800"/>
          </a:xfrm>
        </p:spPr>
        <p:txBody>
          <a:bodyPr>
            <a:normAutofit fontScale="62500" lnSpcReduction="20000"/>
          </a:bodyPr>
          <a:lstStyle/>
          <a:p>
            <a:r>
              <a:rPr lang="en-US" dirty="0" smtClean="0">
                <a:latin typeface="Times New Roman" pitchFamily="18" charset="0"/>
                <a:cs typeface="Times New Roman" pitchFamily="18" charset="0"/>
              </a:rPr>
              <a:t>Internal aids means those aids which are available in the statute itself, court can interpret the statute by employing such aids which are as follows: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Internal aids mean those materials which are available in the statute itself, though they may not be part of enactment. These internal aids include, long title, preamble, headings, marginal notes, illustrations, punctuation, proviso, schedule, transitory provisions, etc. When internal aids are not adequate, court has to take recourse to External aids. External Aids may be parliamentary material, historical background, reports of a committee or a commission, official statement, dictionary meanings, foreign decisions, etc.</a:t>
            </a:r>
            <a:endParaRPr lang="en-US" dirty="0" smtClean="0">
              <a:latin typeface="Times New Roman" pitchFamily="18" charset="0"/>
              <a:cs typeface="Times New Roman" pitchFamily="18" charset="0"/>
            </a:endParaRPr>
          </a:p>
          <a:p>
            <a:endParaRPr lang="en-US" b="1" dirty="0" smtClean="0">
              <a:solidFill>
                <a:srgbClr val="FF0000"/>
              </a:solidFill>
              <a:latin typeface="Times New Roman" pitchFamily="18" charset="0"/>
              <a:cs typeface="Times New Roman" pitchFamily="18" charset="0"/>
            </a:endParaRPr>
          </a:p>
          <a:p>
            <a:r>
              <a:rPr lang="en-US" b="1" dirty="0" smtClean="0">
                <a:solidFill>
                  <a:srgbClr val="FF0000"/>
                </a:solidFill>
                <a:latin typeface="Times New Roman" pitchFamily="18" charset="0"/>
                <a:cs typeface="Times New Roman" pitchFamily="18" charset="0"/>
              </a:rPr>
              <a:t>Title </a:t>
            </a:r>
            <a:r>
              <a:rPr lang="en-US" b="1" dirty="0" smtClean="0">
                <a:solidFill>
                  <a:srgbClr val="FF0000"/>
                </a:solidFill>
                <a:latin typeface="Times New Roman" pitchFamily="18" charset="0"/>
                <a:cs typeface="Times New Roman" pitchFamily="18" charset="0"/>
              </a:rPr>
              <a:t>of the statute</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There are basically two types of </a:t>
            </a:r>
            <a:r>
              <a:rPr lang="en-US" dirty="0" smtClean="0">
                <a:latin typeface="Times New Roman" pitchFamily="18" charset="0"/>
                <a:cs typeface="Times New Roman" pitchFamily="18" charset="0"/>
              </a:rPr>
              <a:t>title- Short Title , Long Title</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smtClean="0">
              <a:latin typeface="Times New Roman" pitchFamily="18" charset="0"/>
              <a:cs typeface="Times New Roman" pitchFamily="18" charset="0"/>
            </a:endParaRPr>
          </a:p>
          <a:p>
            <a:r>
              <a:rPr lang="en-US" b="1" dirty="0" smtClean="0">
                <a:solidFill>
                  <a:srgbClr val="FF0000"/>
                </a:solidFill>
                <a:latin typeface="Times New Roman" pitchFamily="18" charset="0"/>
                <a:cs typeface="Times New Roman" pitchFamily="18" charset="0"/>
              </a:rPr>
              <a:t>I</a:t>
            </a:r>
            <a:r>
              <a:rPr lang="en-US" b="1" dirty="0" smtClean="0">
                <a:solidFill>
                  <a:srgbClr val="FF0000"/>
                </a:solidFill>
                <a:latin typeface="Times New Roman" pitchFamily="18" charset="0"/>
                <a:cs typeface="Times New Roman" pitchFamily="18" charset="0"/>
              </a:rPr>
              <a:t>. Short Title</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The short title of the Act is only its name which is given solely for the purpose of reference and identification.</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Short title is mention under Section 1 of the Acts and ends with the year of passing of the Act.</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Example- Section 1 of CPC says, This Act may be cited as Code of Civil Procedure, 1908.' Section 1 of Indian contract Acts says, This Act may be called as Indian Contract Act, 1872</a:t>
            </a:r>
            <a:r>
              <a:rPr lang="en-US" dirty="0" smtClean="0">
                <a:latin typeface="Times New Roman" pitchFamily="18" charset="0"/>
                <a:cs typeface="Times New Roman" pitchFamily="18" charset="0"/>
              </a:rPr>
              <a:t>.</a:t>
            </a:r>
          </a:p>
          <a:p>
            <a:r>
              <a:rPr lang="hi-IN" dirty="0" smtClean="0">
                <a:solidFill>
                  <a:srgbClr val="FF0000"/>
                </a:solidFill>
                <a:latin typeface="Times New Roman" pitchFamily="18" charset="0"/>
                <a:cs typeface="Times New Roman" pitchFamily="18" charset="0"/>
              </a:rPr>
              <a:t>लघु शीर्षक अथवा संक्षिप्त नाम </a:t>
            </a:r>
            <a:r>
              <a:rPr lang="hi-IN" dirty="0" smtClean="0">
                <a:latin typeface="Times New Roman" pitchFamily="18" charset="0"/>
                <a:cs typeface="Times New Roman" pitchFamily="18" charset="0"/>
              </a:rPr>
              <a:t>यह कानून को केवल पहचानने के लिए दिए गए नाम को कहते हैं, जैसे भारतीय दंड संहिता 1860 भारतीय साक्ष्य अधिनियम 1872 यह केवल अधिनियम की पहचान मात्र है; उसका वर्णन नहीं करता। यदि अधिनियम के उल्लेख को मात्र सरल बनाता है। </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t>
            </a:r>
          </a:p>
        </p:txBody>
      </p:sp>
    </p:spTree>
  </p:cSld>
  <p:clrMapOvr>
    <a:masterClrMapping/>
  </p:clrMapOvr>
  <p:transition>
    <p:dissolve/>
    <p:sndAc>
      <p:stSnd>
        <p:snd r:embed="rId2" name="click.wav" builtIn="1"/>
      </p:stSnd>
    </p:sndAc>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fontScale="90000"/>
          </a:bodyPr>
          <a:lstStyle/>
          <a:p>
            <a:pPr algn="ctr"/>
            <a:r>
              <a:rPr lang="en-US" dirty="0" smtClean="0">
                <a:solidFill>
                  <a:srgbClr val="FF0000"/>
                </a:solidFill>
                <a:latin typeface="Times New Roman" pitchFamily="18" charset="0"/>
                <a:cs typeface="Times New Roman" pitchFamily="18" charset="0"/>
              </a:rPr>
              <a:t>Internal aids to interpretation</a:t>
            </a:r>
            <a:endParaRPr lang="en-US" dirty="0"/>
          </a:p>
        </p:txBody>
      </p:sp>
      <p:sp>
        <p:nvSpPr>
          <p:cNvPr id="3" name="Content Placeholder 2"/>
          <p:cNvSpPr>
            <a:spLocks noGrp="1"/>
          </p:cNvSpPr>
          <p:nvPr>
            <p:ph idx="1"/>
          </p:nvPr>
        </p:nvSpPr>
        <p:spPr>
          <a:xfrm>
            <a:off x="457200" y="1371600"/>
            <a:ext cx="8229600" cy="5257800"/>
          </a:xfrm>
        </p:spPr>
        <p:txBody>
          <a:bodyPr>
            <a:normAutofit fontScale="70000" lnSpcReduction="20000"/>
          </a:bodyPr>
          <a:lstStyle/>
          <a:p>
            <a:r>
              <a:rPr lang="en-US" b="1" dirty="0" smtClean="0">
                <a:solidFill>
                  <a:srgbClr val="FF0000"/>
                </a:solidFill>
                <a:latin typeface="Times New Roman" pitchFamily="18" charset="0"/>
                <a:cs typeface="Times New Roman" pitchFamily="18" charset="0"/>
              </a:rPr>
              <a:t>II</a:t>
            </a:r>
            <a:r>
              <a:rPr lang="en-US" b="1" dirty="0" smtClean="0">
                <a:solidFill>
                  <a:srgbClr val="FF0000"/>
                </a:solidFill>
                <a:latin typeface="Times New Roman" pitchFamily="18" charset="0"/>
                <a:cs typeface="Times New Roman" pitchFamily="18" charset="0"/>
              </a:rPr>
              <a:t>. Long Title</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The long title is mention under certain acts whose purpose is to give a general description about the object of the act.</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However, it is not considered as a conclusive aid to interpretation of statutes as it doesn't resolve ambiguity arising in words or expression under statutory provision but only provide a general idea of the act.</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solidFill>
                  <a:srgbClr val="FF0000"/>
                </a:solidFill>
                <a:latin typeface="Times New Roman" pitchFamily="18" charset="0"/>
                <a:cs typeface="Times New Roman" pitchFamily="18" charset="0"/>
              </a:rPr>
              <a:t>Example-</a:t>
            </a:r>
            <a:r>
              <a:rPr lang="en-US" dirty="0" smtClean="0">
                <a:latin typeface="Times New Roman" pitchFamily="18" charset="0"/>
                <a:cs typeface="Times New Roman" pitchFamily="18" charset="0"/>
              </a:rPr>
              <a:t> The long title of Cr.P.C. says, An act to consolidate and amend the laws relating to the criminal procedure. Also, the long title of CPC says, “An act to consolidate and amend the laws relating to the procedure of the courts of civil judicature</a:t>
            </a:r>
            <a:r>
              <a:rPr lang="en-US" dirty="0" smtClean="0">
                <a:latin typeface="Times New Roman" pitchFamily="18" charset="0"/>
                <a:cs typeface="Times New Roman" pitchFamily="18" charset="0"/>
              </a:rPr>
              <a:t>.</a:t>
            </a:r>
          </a:p>
          <a:p>
            <a:r>
              <a:rPr lang="en-US" dirty="0" smtClean="0">
                <a:latin typeface="Times New Roman" pitchFamily="18" charset="0"/>
                <a:cs typeface="Times New Roman" pitchFamily="18" charset="0"/>
              </a:rPr>
              <a:t>In Re Kerala Education bill, the Supreme Court held that the policy and purpose may be deduced from the long title and the preamble</a:t>
            </a:r>
            <a:r>
              <a:rPr lang="en-US" dirty="0" smtClean="0">
                <a:latin typeface="Times New Roman" pitchFamily="18" charset="0"/>
                <a:cs typeface="Times New Roman" pitchFamily="18" charset="0"/>
              </a:rPr>
              <a:t>.</a:t>
            </a:r>
          </a:p>
          <a:p>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In Manohar Lal v State of Punjab, Long title of the Act is relied as a guide to decide the scope of the Act.</a:t>
            </a:r>
            <a:endParaRPr lang="hi-IN" dirty="0" smtClean="0">
              <a:latin typeface="Times New Roman" pitchFamily="18" charset="0"/>
            </a:endParaRPr>
          </a:p>
          <a:p>
            <a:pPr algn="just"/>
            <a:r>
              <a:rPr lang="hi-IN" dirty="0" smtClean="0">
                <a:solidFill>
                  <a:srgbClr val="FF0000"/>
                </a:solidFill>
              </a:rPr>
              <a:t>दीर्घ शीर्षक अथवा विस्तृत नाम </a:t>
            </a:r>
            <a:r>
              <a:rPr lang="hi-IN" dirty="0" smtClean="0"/>
              <a:t>यह कानून के शीर्ष में लिखा जाता है, इसमें कानून का संक्षिप्त, पर लगभग स्पष्ट, प्रयोजन निर्धारित होता है जैसे दण्ड प्रक्रिया संहिता, 1973 का दीर्घ शीर्षक है, आपराधिक प्रक्रिया को समेकित एवं संशोधित करने संबंधी अधिनियम, इसी प्रकार सिविल प्रक्रिया संहिता,1908  का दीर्घ शीर्षक है ‘न्यायालयों में सिविल न्याय व्यवस्था को समेकित एवं संशोधित करने संबन्धित प्रक्रिया अधिनियम’</a:t>
            </a:r>
            <a:endParaRPr lang="en-US" dirty="0"/>
          </a:p>
        </p:txBody>
      </p:sp>
    </p:spTree>
  </p:cSld>
  <p:clrMapOvr>
    <a:masterClrMapping/>
  </p:clrMapOvr>
  <p:transition>
    <p:dissolve/>
    <p:sndAc>
      <p:stSnd>
        <p:snd r:embed="rId2" name="click.wav" builtIn="1"/>
      </p:stSnd>
    </p:sndAc>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normAutofit fontScale="90000"/>
          </a:bodyPr>
          <a:lstStyle/>
          <a:p>
            <a:pPr algn="ctr"/>
            <a:r>
              <a:rPr lang="en-US" dirty="0" smtClean="0">
                <a:solidFill>
                  <a:srgbClr val="FF0000"/>
                </a:solidFill>
                <a:latin typeface="Times New Roman" pitchFamily="18" charset="0"/>
                <a:cs typeface="Times New Roman" pitchFamily="18" charset="0"/>
              </a:rPr>
              <a:t>Internal aids to interpretation</a:t>
            </a:r>
            <a:endParaRPr lang="en-US" dirty="0"/>
          </a:p>
        </p:txBody>
      </p:sp>
      <p:sp>
        <p:nvSpPr>
          <p:cNvPr id="3" name="Content Placeholder 2"/>
          <p:cNvSpPr>
            <a:spLocks noGrp="1"/>
          </p:cNvSpPr>
          <p:nvPr>
            <p:ph idx="1"/>
          </p:nvPr>
        </p:nvSpPr>
        <p:spPr>
          <a:xfrm>
            <a:off x="228600" y="990600"/>
            <a:ext cx="8610600" cy="5867400"/>
          </a:xfrm>
        </p:spPr>
        <p:txBody>
          <a:bodyPr>
            <a:normAutofit fontScale="70000" lnSpcReduction="20000"/>
          </a:bodyPr>
          <a:lstStyle/>
          <a:p>
            <a:r>
              <a:rPr lang="en-US" b="1" dirty="0" smtClean="0">
                <a:solidFill>
                  <a:srgbClr val="FF0000"/>
                </a:solidFill>
                <a:latin typeface="Times New Roman" pitchFamily="18" charset="0"/>
                <a:cs typeface="Times New Roman" pitchFamily="18" charset="0"/>
              </a:rPr>
              <a:t>Preamble</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Preamble is a tool for internal aid to interpretation as it contains the main objects and reasons of the Act.</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The rule of interpretation of preamble is that when a language of an enactment is clear and unambiguous, the preamble has no part to play but if more than one interpretation is possible, a help can be taken from preamble to ascertain the true meaning of the provision.</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The preamble is mention on the very first page of the act but modern acts doesn't pass with preamble which is declining its importance.</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solidFill>
                  <a:srgbClr val="FF0000"/>
                </a:solidFill>
                <a:latin typeface="Times New Roman" pitchFamily="18" charset="0"/>
                <a:cs typeface="Times New Roman" pitchFamily="18" charset="0"/>
              </a:rPr>
              <a:t>State of West Bengal v. Anwar Ali</a:t>
            </a:r>
            <a:r>
              <a:rPr lang="en-US" dirty="0" smtClean="0">
                <a:latin typeface="Times New Roman" pitchFamily="18" charset="0"/>
                <a:cs typeface="Times New Roman" pitchFamily="18" charset="0"/>
              </a:rPr>
              <a:t> </a:t>
            </a:r>
            <a:r>
              <a:rPr lang="en-US" dirty="0" smtClean="0">
                <a:solidFill>
                  <a:srgbClr val="FF0000"/>
                </a:solidFill>
                <a:latin typeface="Times New Roman" pitchFamily="18" charset="0"/>
                <a:cs typeface="Times New Roman" pitchFamily="18" charset="0"/>
              </a:rPr>
              <a:t>AIR 1952 SC 75</a:t>
            </a: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the constitutionality of Section 5 of the West Bengal special courts act, 1950 was challenged on the grounds of violative of Article 14 of the constitution as the provision in the act authorize state government to select a particular case which deserved to be tried by special courts having special procedure. The Supreme Court take help of the preamble of the said Act and held that state government has discretion to choose such cases</a:t>
            </a:r>
            <a:r>
              <a:rPr lang="en-US" dirty="0" smtClean="0">
                <a:latin typeface="Times New Roman" pitchFamily="18" charset="0"/>
                <a:cs typeface="Times New Roman" pitchFamily="18" charset="0"/>
              </a:rPr>
              <a:t>.</a:t>
            </a:r>
          </a:p>
          <a:p>
            <a:r>
              <a:rPr lang="en-US" dirty="0" smtClean="0">
                <a:latin typeface="Times New Roman" pitchFamily="18" charset="0"/>
                <a:cs typeface="Times New Roman" pitchFamily="18" charset="0"/>
              </a:rPr>
              <a:t>In </a:t>
            </a:r>
            <a:r>
              <a:rPr lang="en-US" dirty="0" err="1" smtClean="0">
                <a:latin typeface="Times New Roman" pitchFamily="18" charset="0"/>
                <a:cs typeface="Times New Roman" pitchFamily="18" charset="0"/>
              </a:rPr>
              <a:t>Kashi</a:t>
            </a:r>
            <a:r>
              <a:rPr lang="en-US" dirty="0" smtClean="0">
                <a:latin typeface="Times New Roman" pitchFamily="18" charset="0"/>
                <a:cs typeface="Times New Roman" pitchFamily="18" charset="0"/>
              </a:rPr>
              <a:t> Prasad v State, the court held that even though the preamble cannot be used to defeat the enacting clauses of a statute, it can be treated as a key for the interpretation of the statute.</a:t>
            </a:r>
            <a:endParaRPr lang="en-US" dirty="0" smtClean="0">
              <a:latin typeface="Times New Roman" pitchFamily="18" charset="0"/>
              <a:cs typeface="Times New Roman" pitchFamily="18" charset="0"/>
            </a:endParaRPr>
          </a:p>
          <a:p>
            <a:r>
              <a:rPr lang="hi-IN" dirty="0" smtClean="0">
                <a:solidFill>
                  <a:srgbClr val="FF0000"/>
                </a:solidFill>
              </a:rPr>
              <a:t>उद्देशिका </a:t>
            </a:r>
            <a:r>
              <a:rPr lang="hi-IN" dirty="0" smtClean="0"/>
              <a:t>में अधिनियम के प्रमुख उद्देशय का वर्णन होता है, </a:t>
            </a:r>
            <a:r>
              <a:rPr lang="hi-IN" dirty="0" smtClean="0">
                <a:solidFill>
                  <a:srgbClr val="FF0000"/>
                </a:solidFill>
              </a:rPr>
              <a:t>जैसे </a:t>
            </a:r>
            <a:r>
              <a:rPr lang="hi-IN" dirty="0" smtClean="0"/>
              <a:t>भारतीय दण्ड संहिता, 1860 को उद्देशिका निर्धारित करती है- यतः भारत के लिए साधारण दण्ड संहिता समीचीन है।</a:t>
            </a:r>
          </a:p>
          <a:p>
            <a:pPr>
              <a:buNone/>
            </a:pPr>
            <a:r>
              <a:rPr lang="en-US" dirty="0" smtClean="0">
                <a:latin typeface="Times New Roman" pitchFamily="18" charset="0"/>
                <a:cs typeface="Times New Roman" pitchFamily="18" charset="0"/>
              </a:rPr>
              <a:t> </a:t>
            </a:r>
          </a:p>
        </p:txBody>
      </p:sp>
    </p:spTree>
  </p:cSld>
  <p:clrMapOvr>
    <a:masterClrMapping/>
  </p:clrMapOvr>
  <p:transition>
    <p:dissolve/>
    <p:sndAc>
      <p:stSnd>
        <p:snd r:embed="rId2" name="click.wav" builtIn="1"/>
      </p:stSnd>
    </p:sndAc>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62000"/>
          </a:xfrm>
        </p:spPr>
        <p:txBody>
          <a:bodyPr>
            <a:normAutofit fontScale="90000"/>
          </a:bodyPr>
          <a:lstStyle/>
          <a:p>
            <a:pPr algn="ctr"/>
            <a:r>
              <a:rPr lang="en-US" dirty="0" smtClean="0">
                <a:solidFill>
                  <a:srgbClr val="FF0000"/>
                </a:solidFill>
                <a:latin typeface="Times New Roman" pitchFamily="18" charset="0"/>
                <a:cs typeface="Times New Roman" pitchFamily="18" charset="0"/>
              </a:rPr>
              <a:t>Internal aids to interpretation</a:t>
            </a:r>
            <a:endParaRPr lang="en-US" dirty="0"/>
          </a:p>
        </p:txBody>
      </p:sp>
      <p:sp>
        <p:nvSpPr>
          <p:cNvPr id="3" name="Content Placeholder 2"/>
          <p:cNvSpPr>
            <a:spLocks noGrp="1"/>
          </p:cNvSpPr>
          <p:nvPr>
            <p:ph idx="1"/>
          </p:nvPr>
        </p:nvSpPr>
        <p:spPr>
          <a:xfrm>
            <a:off x="457200" y="1295400"/>
            <a:ext cx="8229600" cy="5029200"/>
          </a:xfrm>
        </p:spPr>
        <p:txBody>
          <a:bodyPr>
            <a:normAutofit fontScale="55000" lnSpcReduction="20000"/>
          </a:bodyPr>
          <a:lstStyle/>
          <a:p>
            <a:r>
              <a:rPr lang="en-US" b="1" dirty="0" smtClean="0">
                <a:solidFill>
                  <a:srgbClr val="FF0000"/>
                </a:solidFill>
                <a:latin typeface="Times New Roman" pitchFamily="18" charset="0"/>
                <a:cs typeface="Times New Roman" pitchFamily="18" charset="0"/>
              </a:rPr>
              <a:t>Marginal notes</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Marginal notes are inserted at the side of the sections in an act which express the effect of the section but they are not part of statute.</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They are also known as Side notes and are inserted by drafters and not legislators.</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The rule of interpretation is that in olden times a help is used to be taken from marginal notes when the clear meaning of the provision is in doubt but as per modern view of the court, marginal notes doesn't have any role to play because either they are inserted by legislators nor does they form the part of the statute.</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However, for interpreting constitution many times marginal notes are referred because they are made by constituent assembly</a:t>
            </a:r>
            <a:r>
              <a:rPr lang="en-US" dirty="0" smtClean="0">
                <a:latin typeface="Times New Roman" pitchFamily="18" charset="0"/>
                <a:cs typeface="Times New Roman" pitchFamily="18" charset="0"/>
              </a:rPr>
              <a:t>.</a:t>
            </a:r>
          </a:p>
          <a:p>
            <a:r>
              <a:rPr lang="en-US" dirty="0" smtClean="0">
                <a:solidFill>
                  <a:srgbClr val="FF0000"/>
                </a:solidFill>
                <a:latin typeface="Times New Roman" pitchFamily="18" charset="0"/>
                <a:cs typeface="Times New Roman" pitchFamily="18" charset="0"/>
              </a:rPr>
              <a:t>In Wilkes v Goodwin</a:t>
            </a:r>
            <a:r>
              <a:rPr lang="en-US" dirty="0" smtClean="0">
                <a:latin typeface="Times New Roman" pitchFamily="18" charset="0"/>
                <a:cs typeface="Times New Roman" pitchFamily="18" charset="0"/>
              </a:rPr>
              <a:t>, the Court held that the side notes are not part of the Act and hence marginal notes cannot be referred.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b="1" dirty="0" smtClean="0">
                <a:solidFill>
                  <a:srgbClr val="FF0000"/>
                </a:solidFill>
                <a:latin typeface="Times New Roman" pitchFamily="18" charset="0"/>
                <a:cs typeface="Times New Roman" pitchFamily="18" charset="0"/>
              </a:rPr>
              <a:t>Bengal Immunity Company v. State of Bihar</a:t>
            </a:r>
            <a:r>
              <a:rPr lang="en-US" dirty="0" smtClean="0">
                <a:latin typeface="Times New Roman" pitchFamily="18" charset="0"/>
                <a:cs typeface="Times New Roman" pitchFamily="18" charset="0"/>
              </a:rPr>
              <a:t>  </a:t>
            </a:r>
            <a:r>
              <a:rPr lang="en-US" dirty="0" smtClean="0">
                <a:solidFill>
                  <a:srgbClr val="FF0000"/>
                </a:solidFill>
                <a:latin typeface="Times New Roman" pitchFamily="18" charset="0"/>
                <a:cs typeface="Times New Roman" pitchFamily="18" charset="0"/>
              </a:rPr>
              <a:t>AIR 1955 SC 661</a:t>
            </a:r>
            <a:r>
              <a:rPr lang="en-US" dirty="0" smtClean="0">
                <a:latin typeface="Times New Roman" pitchFamily="18" charset="0"/>
                <a:cs typeface="Times New Roman" pitchFamily="18" charset="0"/>
              </a:rPr>
              <a:t>, the Supreme Court held that the marginal notes of Article 286 is the part of the Constitution of India which talks about </a:t>
            </a:r>
            <a:r>
              <a:rPr lang="en-US" b="1" dirty="0" smtClean="0">
                <a:latin typeface="Times New Roman" pitchFamily="18" charset="0"/>
                <a:cs typeface="Times New Roman" pitchFamily="18" charset="0"/>
              </a:rPr>
              <a:t>Restrictions as to imposition of the tax on the sale or purchase of goods</a:t>
            </a:r>
            <a:r>
              <a:rPr lang="en-US" dirty="0" smtClean="0">
                <a:latin typeface="Times New Roman" pitchFamily="18" charset="0"/>
                <a:cs typeface="Times New Roman" pitchFamily="18" charset="0"/>
              </a:rPr>
              <a:t> therefore, it could be relied on to furnish a clue to the purpose and meaning of the </a:t>
            </a:r>
            <a:r>
              <a:rPr lang="en-US" dirty="0" smtClean="0">
                <a:latin typeface="Times New Roman" pitchFamily="18" charset="0"/>
                <a:cs typeface="Times New Roman" pitchFamily="18" charset="0"/>
              </a:rPr>
              <a:t>article</a:t>
            </a:r>
          </a:p>
          <a:p>
            <a:pPr algn="just">
              <a:buNone/>
            </a:pPr>
            <a:endParaRPr lang="en-US" dirty="0" smtClean="0">
              <a:solidFill>
                <a:srgbClr val="FF0000"/>
              </a:solidFill>
            </a:endParaRPr>
          </a:p>
          <a:p>
            <a:pPr algn="just"/>
            <a:r>
              <a:rPr lang="hi-IN" dirty="0" smtClean="0">
                <a:solidFill>
                  <a:srgbClr val="FF0000"/>
                </a:solidFill>
              </a:rPr>
              <a:t>पार्श्व </a:t>
            </a:r>
            <a:r>
              <a:rPr lang="hi-IN" dirty="0" smtClean="0">
                <a:solidFill>
                  <a:srgbClr val="FF0000"/>
                </a:solidFill>
              </a:rPr>
              <a:t>टिप्पणी </a:t>
            </a:r>
            <a:r>
              <a:rPr lang="hi-IN" dirty="0" smtClean="0"/>
              <a:t>वे टिप्पणिया जो धाराओं के किनारें धाराओं के प्रभावों को उजाघर करने के लिखी जाती है जैसे भारतीय दण्ड संहिता की धारा 94 का पार्श्व टिप्पणी है वह कार्य जिसको करने के लिए कोई व्यक्ति धमकियों द्धारा विवश किया जाता है।, या दण्ड प्रक्रिया संहिता 1973 की धारा 110 का पार्श्व टिप्पणी है ‘आभ्यासिक अपराधियों से सदाचार के लिए प्रतिभूति’</a:t>
            </a:r>
          </a:p>
          <a:p>
            <a:pPr algn="just"/>
            <a:r>
              <a:rPr lang="hi-IN" dirty="0" smtClean="0"/>
              <a:t> </a:t>
            </a:r>
            <a:endParaRPr lang="hi-IN" dirty="0" smtClean="0">
              <a:solidFill>
                <a:srgbClr val="FF0000"/>
              </a:solidFill>
            </a:endParaRPr>
          </a:p>
          <a:p>
            <a:pPr algn="just">
              <a:buNone/>
            </a:pPr>
            <a:r>
              <a:rPr lang="hi-IN" dirty="0" smtClean="0"/>
              <a:t> </a:t>
            </a:r>
            <a:endParaRPr lang="en-US" dirty="0"/>
          </a:p>
        </p:txBody>
      </p:sp>
    </p:spTree>
  </p:cSld>
  <p:clrMapOvr>
    <a:masterClrMapping/>
  </p:clrMapOvr>
  <p:transition>
    <p:dissolve/>
    <p:sndAc>
      <p:stSnd>
        <p:snd r:embed="rId2" name="click.wav" builtIn="1"/>
      </p:stSnd>
    </p:sndAc>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33400"/>
          </a:xfrm>
        </p:spPr>
        <p:txBody>
          <a:bodyPr>
            <a:normAutofit fontScale="90000"/>
          </a:bodyPr>
          <a:lstStyle/>
          <a:p>
            <a:pPr algn="ctr"/>
            <a:r>
              <a:rPr lang="en-US" dirty="0" smtClean="0">
                <a:solidFill>
                  <a:srgbClr val="FF0000"/>
                </a:solidFill>
                <a:latin typeface="Times New Roman" pitchFamily="18" charset="0"/>
                <a:cs typeface="Times New Roman" pitchFamily="18" charset="0"/>
              </a:rPr>
              <a:t>Internal aids to interpretation</a:t>
            </a:r>
            <a:endParaRPr lang="en-US" dirty="0"/>
          </a:p>
        </p:txBody>
      </p:sp>
      <p:sp>
        <p:nvSpPr>
          <p:cNvPr id="3" name="Content Placeholder 2"/>
          <p:cNvSpPr>
            <a:spLocks noGrp="1"/>
          </p:cNvSpPr>
          <p:nvPr>
            <p:ph idx="1"/>
          </p:nvPr>
        </p:nvSpPr>
        <p:spPr>
          <a:xfrm>
            <a:off x="225083" y="457200"/>
            <a:ext cx="8918917" cy="6400800"/>
          </a:xfrm>
        </p:spPr>
        <p:txBody>
          <a:bodyPr>
            <a:normAutofit fontScale="62500" lnSpcReduction="20000"/>
          </a:bodyPr>
          <a:lstStyle/>
          <a:p>
            <a:r>
              <a:rPr lang="en-US" b="1" dirty="0" smtClean="0">
                <a:solidFill>
                  <a:srgbClr val="FF0000"/>
                </a:solidFill>
                <a:latin typeface="Times New Roman" pitchFamily="18" charset="0"/>
                <a:cs typeface="Times New Roman" pitchFamily="18" charset="0"/>
              </a:rPr>
              <a:t>Headings</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Headings are prefixed to sections or a group or set of sections.</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These headings have been treated by courts as preambles to those sections or sets of sections.</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The rule of interpretation is that the heading can't control the plain words of the provision but if after the plain reading of the section more than one meaning is possible, only then the court may seek guidance from the headings.</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b="1" dirty="0" err="1" smtClean="0">
                <a:solidFill>
                  <a:srgbClr val="FF0000"/>
                </a:solidFill>
                <a:latin typeface="Times New Roman" pitchFamily="18" charset="0"/>
                <a:cs typeface="Times New Roman" pitchFamily="18" charset="0"/>
              </a:rPr>
              <a:t>Tolley</a:t>
            </a:r>
            <a:r>
              <a:rPr lang="en-US" b="1" dirty="0" smtClean="0">
                <a:solidFill>
                  <a:srgbClr val="FF0000"/>
                </a:solidFill>
                <a:latin typeface="Times New Roman" pitchFamily="18" charset="0"/>
                <a:cs typeface="Times New Roman" pitchFamily="18" charset="0"/>
              </a:rPr>
              <a:t> v. Giddings</a:t>
            </a:r>
            <a:r>
              <a:rPr lang="en-US" dirty="0" smtClean="0">
                <a:latin typeface="Times New Roman" pitchFamily="18" charset="0"/>
                <a:cs typeface="Times New Roman" pitchFamily="18" charset="0"/>
              </a:rPr>
              <a:t> , interpretation of </a:t>
            </a:r>
            <a:r>
              <a:rPr lang="en-US" b="1" dirty="0" smtClean="0">
                <a:latin typeface="Times New Roman" pitchFamily="18" charset="0"/>
                <a:cs typeface="Times New Roman" pitchFamily="18" charset="0"/>
              </a:rPr>
              <a:t>S</a:t>
            </a:r>
            <a:r>
              <a:rPr lang="en-US" b="1" dirty="0" smtClean="0">
                <a:latin typeface="Times New Roman" pitchFamily="18" charset="0"/>
                <a:cs typeface="Times New Roman" pitchFamily="18" charset="0"/>
              </a:rPr>
              <a:t>ection </a:t>
            </a:r>
            <a:r>
              <a:rPr lang="en-US" b="1" dirty="0" smtClean="0">
                <a:latin typeface="Times New Roman" pitchFamily="18" charset="0"/>
                <a:cs typeface="Times New Roman" pitchFamily="18" charset="0"/>
              </a:rPr>
              <a:t>217 of Road Traffic Act </a:t>
            </a:r>
            <a:r>
              <a:rPr lang="en-US" dirty="0" smtClean="0">
                <a:latin typeface="Times New Roman" pitchFamily="18" charset="0"/>
                <a:cs typeface="Times New Roman" pitchFamily="18" charset="0"/>
              </a:rPr>
              <a:t>was in question which provides that a person could be held liable of an offence if he allowed himself to be driven away in a motor vehicle without the consent of its master. The heading of the provision is Miscellaneous and general' and sub heading is Penalization of taking motor vehicle without authority'. The court held that headings to the section clearly explain the intention of the legislature and thus the passenger would be held liable of an offence</a:t>
            </a:r>
            <a:r>
              <a:rPr lang="en-US" dirty="0" smtClean="0">
                <a:latin typeface="Times New Roman" pitchFamily="18" charset="0"/>
                <a:cs typeface="Times New Roman" pitchFamily="18" charset="0"/>
              </a:rPr>
              <a:t>.</a:t>
            </a:r>
          </a:p>
          <a:p>
            <a:r>
              <a:rPr lang="en-US" dirty="0" smtClean="0">
                <a:solidFill>
                  <a:srgbClr val="FF0000"/>
                </a:solidFill>
                <a:latin typeface="Times New Roman" pitchFamily="18" charset="0"/>
                <a:cs typeface="Times New Roman" pitchFamily="18" charset="0"/>
              </a:rPr>
              <a:t>In </a:t>
            </a:r>
            <a:r>
              <a:rPr lang="en-US" dirty="0" err="1" smtClean="0">
                <a:solidFill>
                  <a:srgbClr val="FF0000"/>
                </a:solidFill>
                <a:latin typeface="Times New Roman" pitchFamily="18" charset="0"/>
                <a:cs typeface="Times New Roman" pitchFamily="18" charset="0"/>
              </a:rPr>
              <a:t>Krishnaih</a:t>
            </a:r>
            <a:r>
              <a:rPr lang="en-US" dirty="0" smtClean="0">
                <a:solidFill>
                  <a:srgbClr val="FF0000"/>
                </a:solidFill>
                <a:latin typeface="Times New Roman" pitchFamily="18" charset="0"/>
                <a:cs typeface="Times New Roman" pitchFamily="18" charset="0"/>
              </a:rPr>
              <a:t> V. State of </a:t>
            </a:r>
            <a:r>
              <a:rPr lang="en-US" dirty="0" smtClean="0">
                <a:solidFill>
                  <a:srgbClr val="FF0000"/>
                </a:solidFill>
                <a:latin typeface="Times New Roman" pitchFamily="18" charset="0"/>
                <a:cs typeface="Times New Roman" pitchFamily="18" charset="0"/>
              </a:rPr>
              <a:t>A.P</a:t>
            </a:r>
            <a:r>
              <a:rPr lang="en-US" dirty="0" smtClean="0">
                <a:solidFill>
                  <a:srgbClr val="FF0000"/>
                </a:solidFill>
                <a:latin typeface="Times New Roman" pitchFamily="18" charset="0"/>
                <a:cs typeface="Times New Roman" pitchFamily="18" charset="0"/>
              </a:rPr>
              <a:t>. AIR 2005 </a:t>
            </a:r>
            <a:r>
              <a:rPr lang="en-US" dirty="0" smtClean="0">
                <a:solidFill>
                  <a:srgbClr val="FF0000"/>
                </a:solidFill>
                <a:latin typeface="Times New Roman" pitchFamily="18" charset="0"/>
                <a:cs typeface="Times New Roman" pitchFamily="18" charset="0"/>
              </a:rPr>
              <a:t>SC 10 </a:t>
            </a:r>
            <a:r>
              <a:rPr lang="en-US" dirty="0" smtClean="0">
                <a:latin typeface="Times New Roman" pitchFamily="18" charset="0"/>
                <a:cs typeface="Times New Roman" pitchFamily="18" charset="0"/>
              </a:rPr>
              <a:t>it </a:t>
            </a:r>
            <a:r>
              <a:rPr lang="en-US" dirty="0" smtClean="0">
                <a:latin typeface="Times New Roman" pitchFamily="18" charset="0"/>
                <a:cs typeface="Times New Roman" pitchFamily="18" charset="0"/>
              </a:rPr>
              <a:t>was held that headings prefixed to sections cannot control the plain words of the provisions. Only in the case of ambiguity or doubt, heading or sub-heading may be referred to as an aid in construing provision. </a:t>
            </a:r>
            <a:endParaRPr lang="en-US" dirty="0" smtClean="0">
              <a:latin typeface="Times New Roman" pitchFamily="18" charset="0"/>
              <a:cs typeface="Times New Roman" pitchFamily="18" charset="0"/>
            </a:endParaRPr>
          </a:p>
          <a:p>
            <a:r>
              <a:rPr lang="en-US" dirty="0" smtClean="0">
                <a:solidFill>
                  <a:srgbClr val="FF0000"/>
                </a:solidFill>
                <a:latin typeface="Times New Roman" pitchFamily="18" charset="0"/>
                <a:cs typeface="Times New Roman" pitchFamily="18" charset="0"/>
              </a:rPr>
              <a:t>In </a:t>
            </a:r>
            <a:r>
              <a:rPr lang="en-US" dirty="0" err="1" smtClean="0">
                <a:solidFill>
                  <a:srgbClr val="FF0000"/>
                </a:solidFill>
                <a:latin typeface="Times New Roman" pitchFamily="18" charset="0"/>
                <a:cs typeface="Times New Roman" pitchFamily="18" charset="0"/>
              </a:rPr>
              <a:t>Durga</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Thathera</a:t>
            </a:r>
            <a:r>
              <a:rPr lang="en-US" dirty="0" smtClean="0">
                <a:solidFill>
                  <a:srgbClr val="FF0000"/>
                </a:solidFill>
                <a:latin typeface="Times New Roman" pitchFamily="18" charset="0"/>
                <a:cs typeface="Times New Roman" pitchFamily="18" charset="0"/>
              </a:rPr>
              <a:t> v </a:t>
            </a:r>
            <a:r>
              <a:rPr lang="en-US" dirty="0" err="1" smtClean="0">
                <a:solidFill>
                  <a:srgbClr val="FF0000"/>
                </a:solidFill>
                <a:latin typeface="Times New Roman" pitchFamily="18" charset="0"/>
                <a:cs typeface="Times New Roman" pitchFamily="18" charset="0"/>
              </a:rPr>
              <a:t>Narain</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Thathera</a:t>
            </a:r>
            <a:r>
              <a:rPr lang="en-US" dirty="0" smtClean="0">
                <a:latin typeface="Times New Roman" pitchFamily="18" charset="0"/>
                <a:cs typeface="Times New Roman" pitchFamily="18" charset="0"/>
              </a:rPr>
              <a:t>, the court held that the headings are like a preamble which helps as a key to the mind of the legislature but do not control the substantive section of </a:t>
            </a:r>
            <a:r>
              <a:rPr lang="en-US" dirty="0" smtClean="0">
                <a:latin typeface="Times New Roman" pitchFamily="18" charset="0"/>
                <a:cs typeface="Times New Roman" pitchFamily="18" charset="0"/>
              </a:rPr>
              <a:t>the enactment.</a:t>
            </a:r>
            <a:endParaRPr lang="hi-IN" dirty="0" smtClean="0">
              <a:latin typeface="Times New Roman" pitchFamily="18" charset="0"/>
              <a:cs typeface="Times New Roman" pitchFamily="18" charset="0"/>
            </a:endParaRPr>
          </a:p>
          <a:p>
            <a:r>
              <a:rPr lang="hi-IN" dirty="0" smtClean="0">
                <a:solidFill>
                  <a:srgbClr val="FF0000"/>
                </a:solidFill>
                <a:latin typeface="Times New Roman" pitchFamily="18" charset="0"/>
                <a:cs typeface="Times New Roman" pitchFamily="18" charset="0"/>
              </a:rPr>
              <a:t>धाराओं के शीर्षक</a:t>
            </a:r>
            <a:r>
              <a:rPr lang="hi-IN" dirty="0" smtClean="0">
                <a:latin typeface="Times New Roman" pitchFamily="18" charset="0"/>
                <a:cs typeface="Times New Roman" pitchFamily="18" charset="0"/>
              </a:rPr>
              <a:t> </a:t>
            </a:r>
          </a:p>
          <a:p>
            <a:pPr>
              <a:buNone/>
            </a:pPr>
            <a:r>
              <a:rPr lang="hi-IN" dirty="0" smtClean="0">
                <a:latin typeface="Times New Roman" pitchFamily="18" charset="0"/>
                <a:cs typeface="Times New Roman" pitchFamily="18" charset="0"/>
              </a:rPr>
              <a:t>	शीर्षक एक धारा अथवा धाराओं के समूह के होते हैं, सामान्यतः उन्हें उस धारा या उन धाराओं की उद्देशिका के रूप में मान्यता प्राप्त है, उदाहरणार्थ भारतीय दंड संहिता की धारा 299 से 377 का शीर्षक मानव शरीर के विरुद्ध किए जाने वाले अपराध है</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Tolley</a:t>
            </a:r>
            <a:r>
              <a:rPr lang="en-US" b="1" dirty="0" smtClean="0">
                <a:solidFill>
                  <a:srgbClr val="FF0000"/>
                </a:solidFill>
                <a:latin typeface="Times New Roman" pitchFamily="18" charset="0"/>
                <a:cs typeface="Times New Roman" pitchFamily="18" charset="0"/>
              </a:rPr>
              <a:t> v. Giddings</a:t>
            </a:r>
            <a:r>
              <a:rPr lang="hi-IN" b="1" dirty="0" smtClean="0">
                <a:solidFill>
                  <a:srgbClr val="FF0000"/>
                </a:solidFill>
                <a:latin typeface="Times New Roman" pitchFamily="18" charset="0"/>
                <a:cs typeface="Times New Roman" pitchFamily="18" charset="0"/>
              </a:rPr>
              <a:t> (1994) 2 QB 354</a:t>
            </a:r>
          </a:p>
          <a:p>
            <a:pPr>
              <a:buNone/>
            </a:pPr>
            <a:r>
              <a:rPr lang="hi-IN" dirty="0" smtClean="0">
                <a:latin typeface="Times New Roman" pitchFamily="18" charset="0"/>
                <a:cs typeface="Times New Roman" pitchFamily="18" charset="0"/>
              </a:rPr>
              <a:t>	</a:t>
            </a:r>
            <a:r>
              <a:rPr lang="hi-IN" b="1" dirty="0" smtClean="0">
                <a:latin typeface="Times New Roman" pitchFamily="18" charset="0"/>
                <a:cs typeface="Times New Roman" pitchFamily="18" charset="0"/>
              </a:rPr>
              <a:t>रोड ट्रैफिक एक्ट 1960 की संशोधित धारा </a:t>
            </a:r>
            <a:r>
              <a:rPr lang="en-US" b="1" dirty="0" smtClean="0">
                <a:latin typeface="Times New Roman" pitchFamily="18" charset="0"/>
                <a:cs typeface="Times New Roman" pitchFamily="18" charset="0"/>
              </a:rPr>
              <a:t>217</a:t>
            </a:r>
            <a:r>
              <a:rPr lang="hi-IN" b="1" dirty="0" smtClean="0">
                <a:latin typeface="Times New Roman" pitchFamily="18" charset="0"/>
                <a:cs typeface="Times New Roman" pitchFamily="18" charset="0"/>
              </a:rPr>
              <a:t>(1)के </a:t>
            </a:r>
            <a:r>
              <a:rPr lang="hi-IN" dirty="0" smtClean="0">
                <a:latin typeface="Times New Roman" pitchFamily="18" charset="0"/>
                <a:cs typeface="Times New Roman" pitchFamily="18" charset="0"/>
              </a:rPr>
              <a:t>निर्वचन का प्रश्न था इस उपबन्ध के अधीन उस व्यक्ति को अपराध के लिए दोषी सिद्ध किया जा सकेगा जिसने स्वामी की बिना अनुमति के उसके मोटर यान में स्वयं को ले चलने की अनुमति दी है। न्यायालय ने इस उपबंध के समूह के शीर्षक </a:t>
            </a:r>
            <a:r>
              <a:rPr lang="en-US" dirty="0" smtClean="0">
                <a:latin typeface="Times New Roman" pitchFamily="18" charset="0"/>
                <a:cs typeface="Times New Roman" pitchFamily="18" charset="0"/>
              </a:rPr>
              <a:t>is Miscellaneous and general' and sub heading is Penalization of taking motor vehicle without authority</a:t>
            </a:r>
            <a:r>
              <a:rPr lang="hi-IN" dirty="0" smtClean="0">
                <a:latin typeface="Times New Roman" pitchFamily="18" charset="0"/>
                <a:cs typeface="Times New Roman" pitchFamily="18" charset="0"/>
              </a:rPr>
              <a:t> को महत्वपूर्ण बताते हुए यह कहा कि विधायिका के आशय की प्रभावशाली संकेत हैं इस प्रकार निर्वचन करने पर यह स्पष्ट है कि इस उपबंध के अधीन अपराध के लिए वह यात्री दोषी होगा जो यह जानते हुए कि कोई मोटरयान चुराया गया है उसमें यात्रा करता है और वह भी दोषी होगा जो यह जानते हुए कि मोटरयान बिना एनिमस फ्यूरानडाई के लिया गया है उसमें यात्रा करता </a:t>
            </a:r>
            <a:r>
              <a:rPr lang="hi-IN" dirty="0" smtClean="0">
                <a:latin typeface="Times New Roman" pitchFamily="18" charset="0"/>
                <a:cs typeface="Times New Roman" pitchFamily="18" charset="0"/>
              </a:rPr>
              <a:t>ह</a:t>
            </a:r>
            <a:endParaRPr lang="en-US" dirty="0" smtClean="0">
              <a:latin typeface="Times New Roman" pitchFamily="18" charset="0"/>
              <a:cs typeface="Times New Roman" pitchFamily="18" charset="0"/>
            </a:endParaRPr>
          </a:p>
        </p:txBody>
      </p:sp>
    </p:spTree>
  </p:cSld>
  <p:clrMapOvr>
    <a:masterClrMapping/>
  </p:clrMapOvr>
  <p:transition>
    <p:dissolve/>
    <p:sndAc>
      <p:stSnd>
        <p:snd r:embed="rId2" name="click.wav" builtIn="1"/>
      </p:stSnd>
    </p:sndAc>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normAutofit fontScale="90000"/>
          </a:bodyPr>
          <a:lstStyle/>
          <a:p>
            <a:pPr algn="ctr"/>
            <a:r>
              <a:rPr lang="en-US" dirty="0" smtClean="0">
                <a:solidFill>
                  <a:srgbClr val="FF0000"/>
                </a:solidFill>
                <a:latin typeface="Times New Roman" pitchFamily="18" charset="0"/>
                <a:cs typeface="Times New Roman" pitchFamily="18" charset="0"/>
              </a:rPr>
              <a:t>Internal aids to interpretation</a:t>
            </a:r>
            <a:endParaRPr lang="en-US" dirty="0"/>
          </a:p>
        </p:txBody>
      </p:sp>
      <p:sp>
        <p:nvSpPr>
          <p:cNvPr id="3" name="Content Placeholder 2"/>
          <p:cNvSpPr>
            <a:spLocks noGrp="1"/>
          </p:cNvSpPr>
          <p:nvPr>
            <p:ph idx="1"/>
          </p:nvPr>
        </p:nvSpPr>
        <p:spPr>
          <a:xfrm>
            <a:off x="457200" y="914400"/>
            <a:ext cx="8382000" cy="5410200"/>
          </a:xfrm>
        </p:spPr>
        <p:txBody>
          <a:bodyPr>
            <a:normAutofit fontScale="77500" lnSpcReduction="20000"/>
          </a:bodyPr>
          <a:lstStyle/>
          <a:p>
            <a:pPr algn="just"/>
            <a:r>
              <a:rPr lang="en-US" b="1" dirty="0" smtClean="0">
                <a:solidFill>
                  <a:srgbClr val="FF0000"/>
                </a:solidFill>
                <a:latin typeface="Times New Roman" pitchFamily="18" charset="0"/>
                <a:cs typeface="Times New Roman" pitchFamily="18" charset="0"/>
              </a:rPr>
              <a:t>Explanation</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The  explanations  are  inserted  with  the  purpose  of explaining  the  meaning  of  a  particular  provision  and  to remove doubts which might creep up if the explanation had not been inserted.</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The purpose of explanations are to explain the meaning and intention of act, to clarify in case of obscurity or vagueness and to provide additional support to the object of the act.</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However, it doesn't expand or curtail the meaning of the provision but only tries to remove uncertainty and in the case of conflict between explanation and main section, the duty of the court is to harmonize the two.</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solidFill>
                  <a:srgbClr val="FF0000"/>
                </a:solidFill>
                <a:latin typeface="Times New Roman" pitchFamily="18" charset="0"/>
                <a:cs typeface="Times New Roman" pitchFamily="18" charset="0"/>
              </a:rPr>
              <a:t>Example-</a:t>
            </a:r>
            <a:r>
              <a:rPr lang="en-US" dirty="0" smtClean="0">
                <a:latin typeface="Times New Roman" pitchFamily="18" charset="0"/>
                <a:cs typeface="Times New Roman" pitchFamily="18" charset="0"/>
              </a:rPr>
              <a:t> section 108 of IPC defines the word abettor' which has five explanation attach to it.</a:t>
            </a:r>
            <a:endParaRPr lang="hi-IN" dirty="0" smtClean="0">
              <a:latin typeface="Times New Roman" pitchFamily="18" charset="0"/>
              <a:cs typeface="Times New Roman" pitchFamily="18" charset="0"/>
            </a:endParaRPr>
          </a:p>
          <a:p>
            <a:r>
              <a:rPr lang="hi-IN" dirty="0" smtClean="0">
                <a:solidFill>
                  <a:srgbClr val="FF0000"/>
                </a:solidFill>
                <a:latin typeface="Times New Roman" pitchFamily="18" charset="0"/>
                <a:cs typeface="Times New Roman" pitchFamily="18" charset="0"/>
              </a:rPr>
              <a:t>स्पष्टीकरण</a:t>
            </a:r>
            <a:r>
              <a:rPr lang="hi-IN" dirty="0" smtClean="0">
                <a:latin typeface="Times New Roman" pitchFamily="18" charset="0"/>
                <a:cs typeface="Times New Roman" pitchFamily="18" charset="0"/>
              </a:rPr>
              <a:t> </a:t>
            </a:r>
          </a:p>
          <a:p>
            <a:pPr>
              <a:buNone/>
            </a:pPr>
            <a:r>
              <a:rPr lang="hi-IN" dirty="0" smtClean="0">
                <a:latin typeface="Times New Roman" pitchFamily="18" charset="0"/>
                <a:cs typeface="Times New Roman" pitchFamily="18" charset="0"/>
              </a:rPr>
              <a:t>	किसी विशिष्ट उपबंध को स्पष्ट करने की दृष्टि से प्रायः स्पष्टीकरण निविष्ट किए जाते हैं स्पष्टीकरण के अभाव में संदेह उत्पन्न हो सकने के कारण ऐसा किया जाता है </a:t>
            </a:r>
          </a:p>
          <a:p>
            <a:pPr>
              <a:buNone/>
            </a:pPr>
            <a:r>
              <a:rPr lang="hi-IN" dirty="0" smtClean="0">
                <a:latin typeface="Times New Roman" pitchFamily="18" charset="0"/>
                <a:cs typeface="Times New Roman" pitchFamily="18" charset="0"/>
              </a:rPr>
              <a:t>	उदाहरण भारतीय दंड संहिता की धारा 108 में पांच स्पष्टीकरण के द्वारा दुष्प्रेरक के अर्थ को समझाने का प्रयत्न किया गया है।</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smtClean="0">
              <a:latin typeface="Times New Roman" pitchFamily="18" charset="0"/>
              <a:cs typeface="Times New Roman" pitchFamily="18" charset="0"/>
            </a:endParaRPr>
          </a:p>
          <a:p>
            <a:pPr algn="just"/>
            <a:endParaRPr lang="en-US" dirty="0">
              <a:latin typeface="Times New Roman" pitchFamily="18" charset="0"/>
              <a:cs typeface="Times New Roman" pitchFamily="18" charset="0"/>
            </a:endParaRPr>
          </a:p>
        </p:txBody>
      </p:sp>
    </p:spTree>
  </p:cSld>
  <p:clrMapOvr>
    <a:masterClrMapping/>
  </p:clrMapOvr>
  <p:transition>
    <p:dissolve/>
    <p:sndAc>
      <p:stSnd>
        <p:snd r:embed="rId2" name="click.wav" builtIn="1"/>
      </p:stSnd>
    </p:sndAc>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09600"/>
          </a:xfrm>
        </p:spPr>
        <p:txBody>
          <a:bodyPr>
            <a:normAutofit fontScale="90000"/>
          </a:bodyPr>
          <a:lstStyle/>
          <a:p>
            <a:pPr algn="ctr"/>
            <a:r>
              <a:rPr lang="en-US" dirty="0" smtClean="0">
                <a:solidFill>
                  <a:srgbClr val="FF0000"/>
                </a:solidFill>
                <a:latin typeface="Times New Roman" pitchFamily="18" charset="0"/>
                <a:cs typeface="Times New Roman" pitchFamily="18" charset="0"/>
              </a:rPr>
              <a:t>Internal aids to interpretation</a:t>
            </a:r>
            <a:endParaRPr lang="en-US" dirty="0"/>
          </a:p>
        </p:txBody>
      </p:sp>
      <p:sp>
        <p:nvSpPr>
          <p:cNvPr id="3" name="Content Placeholder 2"/>
          <p:cNvSpPr>
            <a:spLocks noGrp="1"/>
          </p:cNvSpPr>
          <p:nvPr>
            <p:ph idx="1"/>
          </p:nvPr>
        </p:nvSpPr>
        <p:spPr>
          <a:xfrm>
            <a:off x="457200" y="838200"/>
            <a:ext cx="8382000" cy="5715000"/>
          </a:xfrm>
        </p:spPr>
        <p:txBody>
          <a:bodyPr>
            <a:normAutofit fontScale="62500" lnSpcReduction="20000"/>
          </a:bodyPr>
          <a:lstStyle/>
          <a:p>
            <a:r>
              <a:rPr lang="en-US" b="1" dirty="0" smtClean="0">
                <a:solidFill>
                  <a:srgbClr val="FF0000"/>
                </a:solidFill>
                <a:latin typeface="Times New Roman" pitchFamily="18" charset="0"/>
                <a:cs typeface="Times New Roman" pitchFamily="18" charset="0"/>
              </a:rPr>
              <a:t>Definition or Interpretation clause</a:t>
            </a:r>
            <a:r>
              <a:rPr lang="en-US" dirty="0" smtClean="0">
                <a:solidFill>
                  <a:srgbClr val="FF0000"/>
                </a:solidFill>
                <a:latin typeface="Times New Roman" pitchFamily="18" charset="0"/>
                <a:cs typeface="Times New Roman" pitchFamily="18" charset="0"/>
              </a:rPr>
              <a:t/>
            </a:r>
            <a:br>
              <a:rPr lang="en-US" dirty="0" smtClean="0">
                <a:solidFill>
                  <a:srgbClr val="FF0000"/>
                </a:solidFill>
                <a:latin typeface="Times New Roman" pitchFamily="18" charset="0"/>
                <a:cs typeface="Times New Roman" pitchFamily="18" charset="0"/>
              </a:rPr>
            </a:br>
            <a:r>
              <a:rPr lang="en-US" dirty="0" smtClean="0">
                <a:latin typeface="Times New Roman" pitchFamily="18" charset="0"/>
                <a:cs typeface="Times New Roman" pitchFamily="18" charset="0"/>
              </a:rPr>
              <a:t>It define certain words used elsewhere in the body of statute with the purpose to avoid the necessity of frequent repetitions in describing the subject matter and extend the natural meaning of some words as per the statute. It also define intention of the legislature in respect of words mention in statute and avoid confusion.</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The rule of interpretation is that whenever the words means or means and include' are used in definition, it makes the definition exhaustive and don't allow to interpret the definition widely but if the word includes' is used in the definition it provide widest interpretation possible to the definition or enlarge the ordinary meaning of the word.</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However, if the definition clause will result in an absurdity, the court will not apply such definitions and the definition clause of one act can't be used to explain same word used in another statute except in the case of statutes in </a:t>
            </a:r>
            <a:r>
              <a:rPr lang="en-US" dirty="0" err="1" smtClean="0">
                <a:latin typeface="Times New Roman" pitchFamily="18" charset="0"/>
                <a:cs typeface="Times New Roman" pitchFamily="18" charset="0"/>
              </a:rPr>
              <a:t>pari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materia</a:t>
            </a:r>
            <a:r>
              <a:rPr lang="en-US" dirty="0" smtClean="0">
                <a:latin typeface="Times New Roman" pitchFamily="18" charset="0"/>
                <a:cs typeface="Times New Roman" pitchFamily="18" charset="0"/>
              </a:rPr>
              <a:t>.</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b="1" dirty="0" err="1" smtClean="0">
                <a:solidFill>
                  <a:srgbClr val="FF0000"/>
                </a:solidFill>
                <a:latin typeface="Times New Roman" pitchFamily="18" charset="0"/>
                <a:cs typeface="Times New Roman" pitchFamily="18" charset="0"/>
              </a:rPr>
              <a:t>Mahalaxmi</a:t>
            </a:r>
            <a:r>
              <a:rPr lang="en-US" b="1" dirty="0" smtClean="0">
                <a:solidFill>
                  <a:srgbClr val="FF0000"/>
                </a:solidFill>
                <a:latin typeface="Times New Roman" pitchFamily="18" charset="0"/>
                <a:cs typeface="Times New Roman" pitchFamily="18" charset="0"/>
              </a:rPr>
              <a:t> Oils Mils v. State of A.P</a:t>
            </a:r>
            <a:r>
              <a:rPr lang="en-US" dirty="0" smtClean="0">
                <a:solidFill>
                  <a:srgbClr val="FF0000"/>
                </a:solidFill>
                <a:latin typeface="Times New Roman" pitchFamily="18" charset="0"/>
                <a:cs typeface="Times New Roman" pitchFamily="18" charset="0"/>
              </a:rPr>
              <a:t> </a:t>
            </a:r>
            <a:r>
              <a:rPr lang="en-US" dirty="0" smtClean="0">
                <a:solidFill>
                  <a:srgbClr val="FF0000"/>
                </a:solidFill>
                <a:latin typeface="Times New Roman" pitchFamily="18" charset="0"/>
                <a:cs typeface="Times New Roman" pitchFamily="18" charset="0"/>
              </a:rPr>
              <a:t> AIR 1989 SC 335</a:t>
            </a: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interpretation of word tobacco was in question which said tobacco means any form of tobacco whether cured or uncured or manufactured or not and includes leaf stalks and steams of tobacco plant. The SC held that the definition is exhaustive and refused to include tobacco seeds under the definition of tobacco.</a:t>
            </a:r>
            <a:endParaRPr lang="hi-IN" dirty="0" smtClean="0">
              <a:latin typeface="Times New Roman" pitchFamily="18" charset="0"/>
              <a:cs typeface="Times New Roman" pitchFamily="18" charset="0"/>
            </a:endParaRPr>
          </a:p>
          <a:p>
            <a:r>
              <a:rPr lang="hi-IN" dirty="0" smtClean="0">
                <a:solidFill>
                  <a:srgbClr val="FF0000"/>
                </a:solidFill>
              </a:rPr>
              <a:t>परिभाषाएं अथवा निर्वचन खंड</a:t>
            </a:r>
            <a:r>
              <a:rPr lang="hi-IN" dirty="0" smtClean="0"/>
              <a:t> सामान्यतः यह कानून की प्रारंभिक धाराओं में निहित होता है। कानून के विभिन्न उपबंधों में प्रयुक्त हुए कुछ विशिष्ट शब्दों को इनके द्वारा परिभाषित कर दिया जाता है जिससे उन शब्दों के स्पष्ट अर्थ का ज्ञान हो जाए। उस कानून के अंतर्गत केवल यही अर्थ सामान्यतः उचित अर्थ माने जाते हैं। उदाहरण भारतीय साक्ष्य अधिनियम 1872 की धारा 3 निर्वचन खंड के रूप में अधिनियम में प्रयुक्त कई शब्दों जैसे ‘न्यायालय’ ‘तथ्य’ ‘सुसंगत’ ‘दस्तावेज’ ‘साक्ष्य’ ‘साबित’ ‘नासाबित’ को परिभाषित करती है उसी तरह सिविल प्रक्रिया संहिता की धारा 2 में परिभाषाएं के अंतर्गत ‘डिक्री’ ‘न्यायाधीश’ ‘विदेशी निर्णय’ आदि को परिभाषित किया गया है।</a:t>
            </a:r>
            <a:endParaRPr lang="en-US" dirty="0"/>
          </a:p>
        </p:txBody>
      </p:sp>
    </p:spTree>
  </p:cSld>
  <p:clrMapOvr>
    <a:masterClrMapping/>
  </p:clrMapOvr>
  <p:transition>
    <p:dissolve/>
    <p:sndAc>
      <p:stSnd>
        <p:snd r:embed="rId2" name="click.wav" builtIn="1"/>
      </p:stSnd>
    </p:sndAc>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493</TotalTime>
  <Words>223</Words>
  <Application>Microsoft Office PowerPoint</Application>
  <PresentationFormat>On-screen Show (4:3)</PresentationFormat>
  <Paragraphs>76</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Flow</vt:lpstr>
      <vt:lpstr>Interpretation of statute</vt:lpstr>
      <vt:lpstr>Types of interpretation aids</vt:lpstr>
      <vt:lpstr>Internal aids to interpretation</vt:lpstr>
      <vt:lpstr>Internal aids to interpretation</vt:lpstr>
      <vt:lpstr>Internal aids to interpretation</vt:lpstr>
      <vt:lpstr>Internal aids to interpretation</vt:lpstr>
      <vt:lpstr>Internal aids to interpretation</vt:lpstr>
      <vt:lpstr>Internal aids to interpretation</vt:lpstr>
      <vt:lpstr>Internal aids to interpretation</vt:lpstr>
      <vt:lpstr>Internal aids to interpretation</vt:lpstr>
      <vt:lpstr>Internal aids to interpretation</vt:lpstr>
      <vt:lpstr>Internal aids to interpretation</vt:lpstr>
      <vt:lpstr>Internal aids to interpretation</vt:lpstr>
      <vt:lpstr>Internal aids to interpretation</vt:lpstr>
      <vt:lpstr>Internal aids to interpretation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Interpretation of statute</dc:title>
  <dc:creator>admin</dc:creator>
  <cp:lastModifiedBy>admin</cp:lastModifiedBy>
  <cp:revision>66</cp:revision>
  <dcterms:created xsi:type="dcterms:W3CDTF">2006-08-16T00:00:00Z</dcterms:created>
  <dcterms:modified xsi:type="dcterms:W3CDTF">2021-04-26T06:16:58Z</dcterms:modified>
</cp:coreProperties>
</file>