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75" r:id="rId5"/>
    <p:sldId id="276" r:id="rId6"/>
    <p:sldId id="259" r:id="rId7"/>
    <p:sldId id="267" r:id="rId8"/>
    <p:sldId id="268" r:id="rId9"/>
    <p:sldId id="27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A913FEF5-7EB6-49F6-84BB-9342D0D5F3CE}" type="datetimeFigureOut">
              <a:rPr lang="en-IN" smtClean="0"/>
              <a:t>26/04/2021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1A1C97A0-B7BE-45A8-8DCD-466453D510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29122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3FEF5-7EB6-49F6-84BB-9342D0D5F3CE}" type="datetimeFigureOut">
              <a:rPr lang="en-IN" smtClean="0"/>
              <a:t>26/04/2021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97A0-B7BE-45A8-8DCD-466453D510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9672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3FEF5-7EB6-49F6-84BB-9342D0D5F3CE}" type="datetimeFigureOut">
              <a:rPr lang="en-IN" smtClean="0"/>
              <a:t>26/04/2021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97A0-B7BE-45A8-8DCD-466453D510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18443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3FEF5-7EB6-49F6-84BB-9342D0D5F3CE}" type="datetimeFigureOut">
              <a:rPr lang="en-IN" smtClean="0"/>
              <a:t>26/04/2021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97A0-B7BE-45A8-8DCD-466453D510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07423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3FEF5-7EB6-49F6-84BB-9342D0D5F3CE}" type="datetimeFigureOut">
              <a:rPr lang="en-IN" smtClean="0"/>
              <a:t>26/04/2021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97A0-B7BE-45A8-8DCD-466453D510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3572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3FEF5-7EB6-49F6-84BB-9342D0D5F3CE}" type="datetimeFigureOut">
              <a:rPr lang="en-IN" smtClean="0"/>
              <a:t>26/04/2021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97A0-B7BE-45A8-8DCD-466453D510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9937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3FEF5-7EB6-49F6-84BB-9342D0D5F3CE}" type="datetimeFigureOut">
              <a:rPr lang="en-IN" smtClean="0"/>
              <a:t>26/04/2021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97A0-B7BE-45A8-8DCD-466453D510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6764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A913FEF5-7EB6-49F6-84BB-9342D0D5F3CE}" type="datetimeFigureOut">
              <a:rPr lang="en-IN" smtClean="0"/>
              <a:t>26/04/2021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97A0-B7BE-45A8-8DCD-466453D510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0266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A913FEF5-7EB6-49F6-84BB-9342D0D5F3CE}" type="datetimeFigureOut">
              <a:rPr lang="en-IN" smtClean="0"/>
              <a:t>26/04/2021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97A0-B7BE-45A8-8DCD-466453D510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0885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3FEF5-7EB6-49F6-84BB-9342D0D5F3CE}" type="datetimeFigureOut">
              <a:rPr lang="en-IN" smtClean="0"/>
              <a:t>26/04/2021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97A0-B7BE-45A8-8DCD-466453D510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4622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3FEF5-7EB6-49F6-84BB-9342D0D5F3CE}" type="datetimeFigureOut">
              <a:rPr lang="en-IN" smtClean="0"/>
              <a:t>26/04/2021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97A0-B7BE-45A8-8DCD-466453D510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40650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3FEF5-7EB6-49F6-84BB-9342D0D5F3CE}" type="datetimeFigureOut">
              <a:rPr lang="en-IN" smtClean="0"/>
              <a:t>26/04/2021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97A0-B7BE-45A8-8DCD-466453D510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45620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3FEF5-7EB6-49F6-84BB-9342D0D5F3CE}" type="datetimeFigureOut">
              <a:rPr lang="en-IN" smtClean="0"/>
              <a:t>26/04/2021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97A0-B7BE-45A8-8DCD-466453D510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6096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3FEF5-7EB6-49F6-84BB-9342D0D5F3CE}" type="datetimeFigureOut">
              <a:rPr lang="en-IN" smtClean="0"/>
              <a:t>26/04/2021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97A0-B7BE-45A8-8DCD-466453D510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25529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3FEF5-7EB6-49F6-84BB-9342D0D5F3CE}" type="datetimeFigureOut">
              <a:rPr lang="en-IN" smtClean="0"/>
              <a:t>26/04/2021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97A0-B7BE-45A8-8DCD-466453D510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42119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3FEF5-7EB6-49F6-84BB-9342D0D5F3CE}" type="datetimeFigureOut">
              <a:rPr lang="en-IN" smtClean="0"/>
              <a:t>26/04/2021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97A0-B7BE-45A8-8DCD-466453D510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8281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3FEF5-7EB6-49F6-84BB-9342D0D5F3CE}" type="datetimeFigureOut">
              <a:rPr lang="en-IN" smtClean="0"/>
              <a:t>26/04/2021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97A0-B7BE-45A8-8DCD-466453D510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4270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A913FEF5-7EB6-49F6-84BB-9342D0D5F3CE}" type="datetimeFigureOut">
              <a:rPr lang="en-IN" smtClean="0"/>
              <a:t>26/04/2021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IN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1A1C97A0-B7BE-45A8-8DCD-466453D510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816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07C1F-B4EA-4723-B1CF-BA76DB6A9A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92932" y="0"/>
            <a:ext cx="6599068" cy="3509963"/>
          </a:xfrm>
        </p:spPr>
        <p:txBody>
          <a:bodyPr/>
          <a:lstStyle/>
          <a:p>
            <a:r>
              <a:rPr lang="hi-IN" sz="36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बी.ए. प्रथम वर्ष</a:t>
            </a:r>
            <a:br>
              <a:rPr lang="hi-IN" sz="3600" dirty="0">
                <a:solidFill>
                  <a:schemeClr val="accent4">
                    <a:lumMod val="75000"/>
                  </a:schemeClr>
                </a:solidFill>
                <a:cs typeface="+mn-cs"/>
              </a:rPr>
            </a:br>
            <a:r>
              <a:rPr lang="hi-IN" sz="36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हिन्दी साहित्य</a:t>
            </a:r>
            <a:br>
              <a:rPr lang="hi-IN" sz="3600" dirty="0">
                <a:cs typeface="+mn-cs"/>
              </a:rPr>
            </a:br>
            <a:br>
              <a:rPr lang="hi-IN" dirty="0">
                <a:cs typeface="+mn-cs"/>
              </a:rPr>
            </a:br>
            <a:endParaRPr lang="en-IN" dirty="0"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EA3106-D501-44A6-9613-172BFC68E8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92932" y="3509963"/>
            <a:ext cx="5965794" cy="2526853"/>
          </a:xfrm>
        </p:spPr>
        <p:txBody>
          <a:bodyPr/>
          <a:lstStyle/>
          <a:p>
            <a:r>
              <a:rPr lang="hi-IN" dirty="0"/>
              <a:t>डॉ. नीता त्रिवेदी</a:t>
            </a:r>
          </a:p>
          <a:p>
            <a:r>
              <a:rPr lang="hi-IN" dirty="0"/>
              <a:t>सहायक आचार्य</a:t>
            </a:r>
          </a:p>
          <a:p>
            <a:r>
              <a:rPr lang="hi-IN" dirty="0"/>
              <a:t>हिन्दी विभाग</a:t>
            </a:r>
          </a:p>
          <a:p>
            <a:r>
              <a:rPr lang="hi-IN" dirty="0"/>
              <a:t>मोहनलाल सुखाड़िया विश्वविद्यालय, </a:t>
            </a:r>
          </a:p>
          <a:p>
            <a:r>
              <a:rPr lang="hi-IN" dirty="0"/>
              <a:t>उदयपुर (राज.)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916F5A-4B46-4E4A-B9E7-358132F40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63606" y="663606"/>
            <a:ext cx="6858000" cy="553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349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C7E62-B549-4757-81B7-CC3F7B8DB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  </a:t>
            </a:r>
            <a:r>
              <a:rPr lang="hi-IN" dirty="0">
                <a:solidFill>
                  <a:schemeClr val="accent4">
                    <a:lumMod val="75000"/>
                  </a:schemeClr>
                </a:solidFill>
              </a:rPr>
              <a:t>सच्चिदानंद हीरानंद वात्स्यायन ‘अज्ञेय’</a:t>
            </a:r>
            <a:endParaRPr lang="en-IN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6" name="Picture 2" descr="सादर स्मरणः हिंदी साहित्य को नया मोड़ दे गए अज्ञेय - सार्थक समय">
            <a:extLst>
              <a:ext uri="{FF2B5EF4-FFF2-40B4-BE49-F238E27FC236}">
                <a16:creationId xmlns:a16="http://schemas.microsoft.com/office/drawing/2014/main" id="{4961A823-E146-4F47-AE99-DA1D6E519E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97" y="2009652"/>
            <a:ext cx="3822576" cy="448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84BAAC-6B38-442F-B9A5-9145CFF5E122}"/>
              </a:ext>
            </a:extLst>
          </p:cNvPr>
          <p:cNvSpPr txBox="1"/>
          <p:nvPr/>
        </p:nvSpPr>
        <p:spPr>
          <a:xfrm>
            <a:off x="5894773" y="2583401"/>
            <a:ext cx="45276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i-IN" sz="3600" dirty="0"/>
              <a:t>जीवन परिचय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i-IN" sz="3600" dirty="0"/>
          </a:p>
          <a:p>
            <a:endParaRPr lang="hi-IN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i-IN" sz="3600" dirty="0"/>
              <a:t>साहित्यिक विशेषताएँ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464458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17BA8-22C9-46B4-9BDB-4BAB15B09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   		  </a:t>
            </a:r>
            <a:r>
              <a:rPr lang="hi-IN" dirty="0">
                <a:solidFill>
                  <a:schemeClr val="accent4">
                    <a:lumMod val="75000"/>
                  </a:schemeClr>
                </a:solidFill>
              </a:rPr>
              <a:t>अज्ञेय : जीवन परिचय</a:t>
            </a:r>
            <a:endParaRPr lang="en-IN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B6F5E-C272-4CE1-B896-4E6E9E3CD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3657600" lvl="8" indent="0">
              <a:buNone/>
            </a:pPr>
            <a:r>
              <a:rPr lang="hi-IN" sz="5100" dirty="0">
                <a:solidFill>
                  <a:srgbClr val="FF0000"/>
                </a:solidFill>
              </a:rPr>
              <a:t>जन्म</a:t>
            </a:r>
            <a:r>
              <a:rPr lang="hi-IN" sz="2900" dirty="0">
                <a:solidFill>
                  <a:srgbClr val="FF0000"/>
                </a:solidFill>
              </a:rPr>
              <a:t> </a:t>
            </a:r>
            <a:r>
              <a:rPr lang="hi-IN" sz="2000" dirty="0"/>
              <a:t> </a:t>
            </a:r>
            <a:endParaRPr lang="hi-IN" sz="900" dirty="0"/>
          </a:p>
          <a:p>
            <a:pPr marL="3657600" lvl="8" indent="0">
              <a:buNone/>
            </a:pPr>
            <a:r>
              <a:rPr lang="hi-IN" sz="900" dirty="0"/>
              <a:t> </a:t>
            </a:r>
          </a:p>
          <a:p>
            <a:r>
              <a:rPr lang="hi-IN" sz="3500" dirty="0">
                <a:solidFill>
                  <a:srgbClr val="0070C0"/>
                </a:solidFill>
              </a:rPr>
              <a:t>7</a:t>
            </a:r>
            <a:r>
              <a:rPr lang="hi-IN" sz="4500" dirty="0">
                <a:solidFill>
                  <a:srgbClr val="0070C0"/>
                </a:solidFill>
              </a:rPr>
              <a:t> </a:t>
            </a:r>
            <a:r>
              <a:rPr lang="hi-IN" sz="3500" dirty="0">
                <a:solidFill>
                  <a:srgbClr val="0070C0"/>
                </a:solidFill>
              </a:rPr>
              <a:t>मार्च,1911 को उत्तर-प्रदेश के देवरिया जिले के कुशीनगर में</a:t>
            </a:r>
            <a:endParaRPr lang="hi-IN" sz="1400" dirty="0">
              <a:solidFill>
                <a:srgbClr val="0070C0"/>
              </a:solidFill>
            </a:endParaRPr>
          </a:p>
          <a:p>
            <a:pPr marL="3657600" lvl="8" indent="0">
              <a:buNone/>
            </a:pPr>
            <a:endParaRPr lang="hi-IN" sz="3000" dirty="0"/>
          </a:p>
          <a:p>
            <a:pPr marL="3657600" lvl="8" indent="0">
              <a:buNone/>
            </a:pPr>
            <a:r>
              <a:rPr lang="hi-IN" sz="5100" dirty="0">
                <a:solidFill>
                  <a:srgbClr val="FF0000"/>
                </a:solidFill>
              </a:rPr>
              <a:t>मृत्यु</a:t>
            </a:r>
            <a:r>
              <a:rPr lang="hi-IN" sz="3400" dirty="0">
                <a:solidFill>
                  <a:srgbClr val="FF0000"/>
                </a:solidFill>
              </a:rPr>
              <a:t> </a:t>
            </a:r>
            <a:endParaRPr lang="hi-IN" sz="2400" dirty="0">
              <a:solidFill>
                <a:srgbClr val="FF0000"/>
              </a:solidFill>
            </a:endParaRPr>
          </a:p>
          <a:p>
            <a:pPr marL="3657600" lvl="8" indent="0">
              <a:buNone/>
            </a:pPr>
            <a:r>
              <a:rPr lang="hi-IN" sz="1800" dirty="0"/>
              <a:t>   </a:t>
            </a:r>
          </a:p>
          <a:p>
            <a:r>
              <a:rPr lang="hi-IN" sz="3500" dirty="0">
                <a:solidFill>
                  <a:srgbClr val="0070C0"/>
                </a:solidFill>
              </a:rPr>
              <a:t>दिल्ली में 4 अप्रैल,1987 को मृत्यु|</a:t>
            </a:r>
            <a:endParaRPr lang="hi-IN" sz="2400" dirty="0">
              <a:solidFill>
                <a:srgbClr val="0070C0"/>
              </a:solidFill>
            </a:endParaRPr>
          </a:p>
          <a:p>
            <a:pPr marL="3657600" lvl="8" indent="0">
              <a:buNone/>
            </a:pPr>
            <a:r>
              <a:rPr lang="hi-IN" sz="5100" dirty="0">
                <a:solidFill>
                  <a:srgbClr val="FF0000"/>
                </a:solidFill>
              </a:rPr>
              <a:t>पिता</a:t>
            </a:r>
            <a:r>
              <a:rPr lang="hi-IN" sz="4500" dirty="0"/>
              <a:t>  </a:t>
            </a:r>
            <a:r>
              <a:rPr lang="hi-IN" sz="2600" dirty="0"/>
              <a:t> </a:t>
            </a:r>
          </a:p>
          <a:p>
            <a:pPr marL="3657600" lvl="8" indent="0">
              <a:buNone/>
            </a:pPr>
            <a:endParaRPr lang="hi-IN" sz="2600" dirty="0"/>
          </a:p>
          <a:p>
            <a:r>
              <a:rPr lang="hi-IN" sz="3500" dirty="0">
                <a:solidFill>
                  <a:srgbClr val="0070C0"/>
                </a:solidFill>
              </a:rPr>
              <a:t>पं. हीरानंद शास्त्री, वे पुरातत्व विभाग में एक उच्च पदाधिकारी थे|</a:t>
            </a:r>
          </a:p>
          <a:p>
            <a:pPr marL="0" indent="0">
              <a:buNone/>
            </a:pPr>
            <a:r>
              <a:rPr lang="hi-IN" sz="2400" dirty="0"/>
              <a:t>      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83346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17BA8-22C9-46B4-9BDB-4BAB15B09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   		  </a:t>
            </a:r>
            <a:r>
              <a:rPr lang="hi-IN" dirty="0">
                <a:solidFill>
                  <a:schemeClr val="accent4">
                    <a:lumMod val="75000"/>
                  </a:schemeClr>
                </a:solidFill>
              </a:rPr>
              <a:t>अज्ञेय : जीवन परिचय</a:t>
            </a:r>
            <a:endParaRPr lang="en-IN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B6F5E-C272-4CE1-B896-4E6E9E3CD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hi-IN" sz="2800" dirty="0"/>
          </a:p>
          <a:p>
            <a:pPr marL="3657600" lvl="8" indent="0">
              <a:buNone/>
            </a:pPr>
            <a:r>
              <a:rPr lang="hi-IN" sz="4400" dirty="0">
                <a:solidFill>
                  <a:schemeClr val="accent1"/>
                </a:solidFill>
              </a:rPr>
              <a:t>बचपन</a:t>
            </a:r>
            <a:r>
              <a:rPr lang="hi-IN" sz="3800" dirty="0"/>
              <a:t> </a:t>
            </a:r>
            <a:r>
              <a:rPr lang="hi-IN" sz="2000" dirty="0"/>
              <a:t> </a:t>
            </a:r>
            <a:endParaRPr lang="hi-IN" sz="2400" dirty="0">
              <a:solidFill>
                <a:schemeClr val="accent1"/>
              </a:solidFill>
            </a:endParaRPr>
          </a:p>
          <a:p>
            <a:r>
              <a:rPr lang="hi-IN" sz="2500" dirty="0">
                <a:solidFill>
                  <a:srgbClr val="0070C0"/>
                </a:solidFill>
              </a:rPr>
              <a:t>बचपन  पिता के साथ श्रीनगर, नालंदा, पटना, लखनऊ, लाहौर, बडौदा, मद्रास आदि स्थानों पर बीता|</a:t>
            </a:r>
            <a:endParaRPr lang="hi-IN" sz="2700" dirty="0">
              <a:solidFill>
                <a:srgbClr val="0070C0"/>
              </a:solidFill>
            </a:endParaRPr>
          </a:p>
          <a:p>
            <a:pPr lvl="8"/>
            <a:endParaRPr lang="hi-IN" sz="2700" dirty="0">
              <a:solidFill>
                <a:schemeClr val="accent1"/>
              </a:solidFill>
            </a:endParaRPr>
          </a:p>
          <a:p>
            <a:pPr marL="3657600" lvl="8" indent="0">
              <a:buNone/>
            </a:pPr>
            <a:r>
              <a:rPr lang="hi-IN" sz="4400" dirty="0">
                <a:solidFill>
                  <a:schemeClr val="accent1"/>
                </a:solidFill>
              </a:rPr>
              <a:t>प्रारम्भिक शिक्षा</a:t>
            </a:r>
            <a:r>
              <a:rPr lang="hi-IN" sz="2700" dirty="0">
                <a:solidFill>
                  <a:schemeClr val="accent1"/>
                </a:solidFill>
              </a:rPr>
              <a:t> </a:t>
            </a:r>
            <a:endParaRPr lang="hi-IN" dirty="0"/>
          </a:p>
          <a:p>
            <a:r>
              <a:rPr lang="hi-IN" sz="2400" dirty="0"/>
              <a:t> </a:t>
            </a:r>
            <a:r>
              <a:rPr lang="hi-IN" sz="2500" dirty="0">
                <a:solidFill>
                  <a:srgbClr val="0070C0"/>
                </a:solidFill>
              </a:rPr>
              <a:t>संस्कृत, फ़ारसी और अंग्रेजी में प्रारम्भिक शिक्षा घर पर ही |</a:t>
            </a:r>
            <a:endParaRPr lang="hi-IN" sz="2400" dirty="0">
              <a:solidFill>
                <a:srgbClr val="0070C0"/>
              </a:solidFill>
            </a:endParaRPr>
          </a:p>
          <a:p>
            <a:endParaRPr lang="hi-IN" sz="2400" dirty="0"/>
          </a:p>
          <a:p>
            <a:pPr marL="3657600" lvl="8" indent="0">
              <a:buNone/>
            </a:pPr>
            <a:r>
              <a:rPr lang="hi-IN" sz="4400" dirty="0">
                <a:solidFill>
                  <a:schemeClr val="accent1"/>
                </a:solidFill>
              </a:rPr>
              <a:t>शिक्षा </a:t>
            </a:r>
            <a:r>
              <a:rPr lang="hi-IN" sz="1800" dirty="0"/>
              <a:t>        </a:t>
            </a:r>
          </a:p>
          <a:p>
            <a:r>
              <a:rPr lang="hi-IN" sz="2500" dirty="0">
                <a:solidFill>
                  <a:srgbClr val="0070C0"/>
                </a:solidFill>
              </a:rPr>
              <a:t>1925 में हाईस्कूल और 1927 में इंटर करने के उपरांत 1929 में बी.एस.सी. की परीक्षा लाहौर से प्रथम श्रेणी में पास की|</a:t>
            </a:r>
            <a:r>
              <a:rPr lang="hi-IN" sz="2400" dirty="0"/>
              <a:t>       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42701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17BA8-22C9-46B4-9BDB-4BAB15B09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   		  </a:t>
            </a:r>
            <a:r>
              <a:rPr lang="hi-IN" dirty="0">
                <a:solidFill>
                  <a:schemeClr val="accent4">
                    <a:lumMod val="75000"/>
                  </a:schemeClr>
                </a:solidFill>
              </a:rPr>
              <a:t>अज्ञेय : जीवन परिचय</a:t>
            </a:r>
            <a:endParaRPr lang="en-IN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B6F5E-C272-4CE1-B896-4E6E9E3CD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i-IN" sz="2400" dirty="0"/>
              <a:t>						</a:t>
            </a:r>
            <a:r>
              <a:rPr lang="hi-IN" sz="2800" dirty="0">
                <a:solidFill>
                  <a:schemeClr val="accent2"/>
                </a:solidFill>
              </a:rPr>
              <a:t>क्रांतिकारी गतिविधियाँ </a:t>
            </a:r>
          </a:p>
          <a:p>
            <a:r>
              <a:rPr lang="hi-IN" sz="2400" dirty="0"/>
              <a:t> </a:t>
            </a:r>
            <a:r>
              <a:rPr lang="hi-IN" sz="2400" dirty="0">
                <a:solidFill>
                  <a:srgbClr val="0070C0"/>
                </a:solidFill>
              </a:rPr>
              <a:t>लाहौर में रहकर ये क्रांतिकारियों के सम्पर्क में आए| इसी कारण 1930 तथा 1933 में ये दो बार गिरफ्तार किये गए और लाहौर, अमृतसर तथा दिल्ली की जेलों में रखे गए|</a:t>
            </a:r>
            <a:r>
              <a:rPr lang="hi-IN" sz="2400" dirty="0"/>
              <a:t> </a:t>
            </a:r>
          </a:p>
          <a:p>
            <a:pPr marL="0" indent="0">
              <a:buNone/>
            </a:pPr>
            <a:r>
              <a:rPr lang="hi-IN" sz="2400" dirty="0"/>
              <a:t>								</a:t>
            </a:r>
            <a:r>
              <a:rPr lang="hi-IN" sz="2800" dirty="0">
                <a:solidFill>
                  <a:schemeClr val="accent2"/>
                </a:solidFill>
              </a:rPr>
              <a:t>विवाह </a:t>
            </a:r>
            <a:r>
              <a:rPr lang="hi-IN" sz="2400" dirty="0"/>
              <a:t>  </a:t>
            </a:r>
          </a:p>
          <a:p>
            <a:r>
              <a:rPr lang="hi-IN" sz="2400" dirty="0"/>
              <a:t> </a:t>
            </a:r>
            <a:r>
              <a:rPr lang="hi-IN" sz="2400" dirty="0">
                <a:solidFill>
                  <a:srgbClr val="0070C0"/>
                </a:solidFill>
              </a:rPr>
              <a:t>1940 में संतोष जी के साथ इन्होंने विवाह किया, कुछ ही दिनों में दोनों का सम्बन्ध-विच्छेद हो गया| इनका दूसरा विवाह 1956 में कपिला मलिक से हुआ|       </a:t>
            </a:r>
            <a:endParaRPr lang="en-IN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359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21998-ED14-4B09-A824-7956882CD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			</a:t>
            </a:r>
            <a:r>
              <a:rPr lang="hi-IN" dirty="0">
                <a:solidFill>
                  <a:schemeClr val="accent4">
                    <a:lumMod val="75000"/>
                  </a:schemeClr>
                </a:solidFill>
              </a:rPr>
              <a:t>अज्ञेय : जीवन परिचय</a:t>
            </a:r>
            <a:endParaRPr lang="en-IN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4E494-A0C3-4D0C-B6A8-98081E72B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i-IN" sz="2400" dirty="0"/>
              <a:t>									</a:t>
            </a:r>
            <a:r>
              <a:rPr lang="hi-IN" sz="3000" dirty="0">
                <a:solidFill>
                  <a:schemeClr val="accent2"/>
                </a:solidFill>
              </a:rPr>
              <a:t>नौकरी </a:t>
            </a:r>
            <a:r>
              <a:rPr lang="hi-IN" sz="2400" dirty="0"/>
              <a:t>   </a:t>
            </a:r>
          </a:p>
          <a:p>
            <a:r>
              <a:rPr lang="hi-IN" sz="2400" dirty="0">
                <a:solidFill>
                  <a:srgbClr val="0070C0"/>
                </a:solidFill>
              </a:rPr>
              <a:t>1936 में ये ‘सैनिक’ और 1937 में ‘विशाल भारत’ के संपादकीय 		विभाग में रहे |1947 में इन्होंने प्रयाग से ‘प्रतीक’ का प्रकाशन प्रारंभ किया| यह पत्र चार-पाँच वर्ष चलकर बंद हो गया| </a:t>
            </a:r>
          </a:p>
          <a:p>
            <a:r>
              <a:rPr lang="hi-IN" sz="2400" dirty="0">
                <a:solidFill>
                  <a:srgbClr val="0070C0"/>
                </a:solidFill>
              </a:rPr>
              <a:t>देश-विदेश की यात्राएँ की, कई नौकरियाँ की| </a:t>
            </a:r>
          </a:p>
          <a:p>
            <a:r>
              <a:rPr lang="hi-IN" sz="2400" dirty="0">
                <a:solidFill>
                  <a:srgbClr val="0070C0"/>
                </a:solidFill>
              </a:rPr>
              <a:t>1943-1946 तक ब्रिटिश सेना में| 1950-55 तक ऑल इंडिया रेडियो के समाचार-विभाग में| 1955 में यूनेस्को के निमंत्रण पर यूरोप और 1960 में जापान की यात्रा| </a:t>
            </a:r>
          </a:p>
          <a:p>
            <a:r>
              <a:rPr lang="hi-IN" sz="2400" dirty="0">
                <a:solidFill>
                  <a:srgbClr val="0070C0"/>
                </a:solidFill>
              </a:rPr>
              <a:t>1961 में अमरीका की कैलिफोर्निया विश्वविद्यालय बर्कले में अध्यापक के रूप में नियुक्ति|     </a:t>
            </a:r>
            <a:endParaRPr lang="en-IN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85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0E044-F6F9-4994-9C0B-9990C50DC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/>
              <a:t>			</a:t>
            </a:r>
            <a:r>
              <a:rPr lang="hi-IN" dirty="0">
                <a:solidFill>
                  <a:schemeClr val="accent4">
                    <a:lumMod val="75000"/>
                  </a:schemeClr>
                </a:solidFill>
              </a:rPr>
              <a:t>अज्ञेय : जीवन परिचय</a:t>
            </a:r>
            <a:endParaRPr lang="en-IN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9635F-0BAC-42DB-A95A-A9307ADEE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i-IN" dirty="0"/>
              <a:t>								</a:t>
            </a:r>
            <a:r>
              <a:rPr lang="hi-IN" sz="2800" dirty="0">
                <a:solidFill>
                  <a:schemeClr val="accent2"/>
                </a:solidFill>
              </a:rPr>
              <a:t>पुरस्कार</a:t>
            </a:r>
            <a:endParaRPr lang="hi-IN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hi-IN" dirty="0"/>
          </a:p>
          <a:p>
            <a:r>
              <a:rPr lang="hi-IN" sz="2400" dirty="0">
                <a:solidFill>
                  <a:srgbClr val="0070C0"/>
                </a:solidFill>
              </a:rPr>
              <a:t>‘आँगन के पार द्वार’ पर </a:t>
            </a:r>
            <a:r>
              <a:rPr lang="hi-IN" sz="2400" dirty="0">
                <a:solidFill>
                  <a:schemeClr val="accent6">
                    <a:lumMod val="75000"/>
                  </a:schemeClr>
                </a:solidFill>
              </a:rPr>
              <a:t>साहित्य अकादमी पुरस्कार</a:t>
            </a:r>
            <a:r>
              <a:rPr lang="hi-IN" sz="2400" dirty="0">
                <a:solidFill>
                  <a:srgbClr val="0070C0"/>
                </a:solidFill>
              </a:rPr>
              <a:t>  - 1964</a:t>
            </a:r>
          </a:p>
          <a:p>
            <a:endParaRPr lang="hi-IN" sz="2400" dirty="0">
              <a:solidFill>
                <a:srgbClr val="0070C0"/>
              </a:solidFill>
            </a:endParaRPr>
          </a:p>
          <a:p>
            <a:r>
              <a:rPr lang="hi-IN" sz="2400" dirty="0">
                <a:solidFill>
                  <a:srgbClr val="0070C0"/>
                </a:solidFill>
              </a:rPr>
              <a:t> ‘कितनी नावों में कितनी बार’ पर </a:t>
            </a:r>
            <a:r>
              <a:rPr lang="hi-IN" sz="2400" dirty="0">
                <a:solidFill>
                  <a:schemeClr val="accent6">
                    <a:lumMod val="75000"/>
                  </a:schemeClr>
                </a:solidFill>
              </a:rPr>
              <a:t>भारतीय ज्ञानपीठ पुरस्कार</a:t>
            </a:r>
            <a:r>
              <a:rPr lang="hi-IN" sz="2400" dirty="0">
                <a:solidFill>
                  <a:srgbClr val="0070C0"/>
                </a:solidFill>
              </a:rPr>
              <a:t> - 1978</a:t>
            </a:r>
            <a:endParaRPr lang="hi-IN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hi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50578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2EEEE-631D-4B02-93D1-F1BDB612F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 dirty="0">
                <a:cs typeface="+mn-cs"/>
              </a:rPr>
              <a:t>		</a:t>
            </a:r>
            <a:r>
              <a:rPr lang="hi-IN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साहित्यिक विशेषताएँ</a:t>
            </a:r>
            <a:endParaRPr lang="en-IN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A1092-9B58-40CA-B3EF-C5552FD5B2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i-IN" sz="2400" dirty="0"/>
          </a:p>
          <a:p>
            <a:r>
              <a:rPr lang="hi-IN" sz="2400" dirty="0">
                <a:solidFill>
                  <a:srgbClr val="0070C0"/>
                </a:solidFill>
              </a:rPr>
              <a:t>प्रयोगवाद के प्रणेता</a:t>
            </a:r>
          </a:p>
          <a:p>
            <a:r>
              <a:rPr lang="hi-IN" sz="2400" dirty="0">
                <a:solidFill>
                  <a:srgbClr val="0070C0"/>
                </a:solidFill>
              </a:rPr>
              <a:t>विषयवस्तु की नवीनता</a:t>
            </a:r>
          </a:p>
          <a:p>
            <a:r>
              <a:rPr lang="hi-IN" sz="2400" dirty="0">
                <a:solidFill>
                  <a:srgbClr val="0070C0"/>
                </a:solidFill>
              </a:rPr>
              <a:t>उपमानों की नवीनता</a:t>
            </a:r>
          </a:p>
          <a:p>
            <a:r>
              <a:rPr lang="hi-IN" sz="2400" dirty="0">
                <a:solidFill>
                  <a:srgbClr val="0070C0"/>
                </a:solidFill>
              </a:rPr>
              <a:t>मुक्त छंद को नयी गंभीरता प्रदान करना</a:t>
            </a:r>
          </a:p>
          <a:p>
            <a:r>
              <a:rPr lang="hi-IN" sz="2400" dirty="0">
                <a:solidFill>
                  <a:srgbClr val="0070C0"/>
                </a:solidFill>
              </a:rPr>
              <a:t>नए बिम्ब और प्रतीक का प्रयोग </a:t>
            </a:r>
          </a:p>
          <a:p>
            <a:r>
              <a:rPr lang="hi-IN" sz="2400" dirty="0">
                <a:solidFill>
                  <a:srgbClr val="0070C0"/>
                </a:solidFill>
              </a:rPr>
              <a:t>व्यक्ति स्वातंत्र्य एवं बौद्धिकता के पक्षधर </a:t>
            </a:r>
            <a:endParaRPr lang="en-IN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229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B5C4D-63B1-4FE9-9BDF-37772AE90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C525A-8736-4919-8990-5D29669ADC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i-IN" sz="13800" i="1" dirty="0">
                <a:solidFill>
                  <a:schemeClr val="accent3"/>
                </a:solidFill>
                <a:effectLst>
                  <a:reflection blurRad="6350" stA="60000" endA="900" endPos="58000" dir="5400000" sy="-100000" algn="bl" rotWithShape="0"/>
                </a:effectLst>
              </a:rPr>
              <a:t>धन्यवाद</a:t>
            </a:r>
            <a:endParaRPr lang="en-IN" sz="13800" i="1" dirty="0">
              <a:solidFill>
                <a:schemeClr val="accent3"/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4806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239</TotalTime>
  <Words>440</Words>
  <Application>Microsoft Office PowerPoint</Application>
  <PresentationFormat>Widescreen</PresentationFormat>
  <Paragraphs>59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Ion Boardroom</vt:lpstr>
      <vt:lpstr>बी.ए. प्रथम वर्ष हिन्दी साहित्य  </vt:lpstr>
      <vt:lpstr>  सच्चिदानंद हीरानंद वात्स्यायन ‘अज्ञेय’</vt:lpstr>
      <vt:lpstr>       अज्ञेय : जीवन परिचय</vt:lpstr>
      <vt:lpstr>       अज्ञेय : जीवन परिचय</vt:lpstr>
      <vt:lpstr>       अज्ञेय : जीवन परिचय</vt:lpstr>
      <vt:lpstr>   अज्ञेय : जीवन परिचय</vt:lpstr>
      <vt:lpstr>   अज्ञेय : जीवन परिचय</vt:lpstr>
      <vt:lpstr>  साहित्यिक विशेषताएँ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बी.ए. प्रथम वर्ष हिन्दी साहित्य  </dc:title>
  <dc:creator>Khushi</dc:creator>
  <cp:lastModifiedBy>Khushi</cp:lastModifiedBy>
  <cp:revision>35</cp:revision>
  <dcterms:created xsi:type="dcterms:W3CDTF">2021-04-25T14:14:22Z</dcterms:created>
  <dcterms:modified xsi:type="dcterms:W3CDTF">2021-04-26T07:08:28Z</dcterms:modified>
</cp:coreProperties>
</file>