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726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994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0859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067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0370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9173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3690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875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936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514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905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242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967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874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845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014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282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5846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07C1F-B4EA-4723-B1CF-BA76DB6A9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2932" y="0"/>
            <a:ext cx="6599068" cy="3509963"/>
          </a:xfrm>
        </p:spPr>
        <p:txBody>
          <a:bodyPr/>
          <a:lstStyle/>
          <a:p>
            <a:r>
              <a:rPr lang="hi-IN" sz="3600" dirty="0">
                <a:solidFill>
                  <a:schemeClr val="accent3"/>
                </a:solidFill>
                <a:cs typeface="+mn-cs"/>
              </a:rPr>
              <a:t>बी.ए. प्रथम वर्ष</a:t>
            </a:r>
            <a:br>
              <a:rPr lang="hi-IN" sz="3600" dirty="0">
                <a:solidFill>
                  <a:schemeClr val="accent3"/>
                </a:solidFill>
                <a:cs typeface="+mn-cs"/>
              </a:rPr>
            </a:br>
            <a:r>
              <a:rPr lang="hi-IN" sz="3600" dirty="0">
                <a:solidFill>
                  <a:schemeClr val="accent3"/>
                </a:solidFill>
                <a:cs typeface="+mn-cs"/>
              </a:rPr>
              <a:t>हिन्दी साहित्य</a:t>
            </a:r>
            <a:br>
              <a:rPr lang="hi-IN" sz="3600" dirty="0">
                <a:cs typeface="+mn-cs"/>
              </a:rPr>
            </a:br>
            <a:br>
              <a:rPr lang="hi-IN" dirty="0">
                <a:cs typeface="+mn-cs"/>
              </a:rPr>
            </a:br>
            <a:endParaRPr lang="en-IN" dirty="0"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A3106-D501-44A6-9613-172BFC68E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2932" y="3509963"/>
            <a:ext cx="5965794" cy="2526853"/>
          </a:xfrm>
        </p:spPr>
        <p:txBody>
          <a:bodyPr/>
          <a:lstStyle/>
          <a:p>
            <a:r>
              <a:rPr lang="hi-IN" dirty="0"/>
              <a:t>डॉ. नीता त्रिवेदी</a:t>
            </a:r>
          </a:p>
          <a:p>
            <a:r>
              <a:rPr lang="hi-IN" dirty="0"/>
              <a:t>सहायक आचार्य</a:t>
            </a:r>
          </a:p>
          <a:p>
            <a:r>
              <a:rPr lang="hi-IN" dirty="0"/>
              <a:t>हिन्दी विभाग</a:t>
            </a:r>
          </a:p>
          <a:p>
            <a:r>
              <a:rPr lang="hi-IN" dirty="0"/>
              <a:t>मोहनलाल सुखाड़िया विश्वविद्यालय, </a:t>
            </a:r>
          </a:p>
          <a:p>
            <a:r>
              <a:rPr lang="hi-IN" dirty="0"/>
              <a:t>उदयपुर (राज.)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16F5A-4B46-4E4A-B9E7-358132F40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3606" y="663606"/>
            <a:ext cx="6858000" cy="55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49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5C4D-63B1-4FE9-9BDF-37772AE9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452717"/>
            <a:ext cx="9660218" cy="585930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525A-8736-4919-8990-5D29669ADC22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137643">
            <a:off x="1103312" y="2052918"/>
            <a:ext cx="8946541" cy="4195481"/>
          </a:xfrm>
        </p:spPr>
        <p:txBody>
          <a:bodyPr>
            <a:normAutofit fontScale="85000" lnSpcReduction="10000"/>
          </a:bodyPr>
          <a:lstStyle/>
          <a:p>
            <a:r>
              <a:rPr lang="hi-IN" sz="19900" dirty="0">
                <a:solidFill>
                  <a:srgbClr val="C00000"/>
                </a:solidFill>
              </a:rPr>
              <a:t>धन्यवाद</a:t>
            </a:r>
            <a:endParaRPr lang="en-IN" sz="19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7E62-B549-4757-81B7-CC3F7B8D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>
                <a:solidFill>
                  <a:srgbClr val="FFFF00"/>
                </a:solidFill>
              </a:rPr>
              <a:t>  सच्चिदानंद हीरानंद वात्स्यायन ‘अज्ञेय’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1026" name="Picture 2" descr="सादर स्मरणः हिंदी साहित्य को नया मोड़ दे गए अज्ञेय - सार्थक समय">
            <a:extLst>
              <a:ext uri="{FF2B5EF4-FFF2-40B4-BE49-F238E27FC236}">
                <a16:creationId xmlns:a16="http://schemas.microsoft.com/office/drawing/2014/main" id="{4961A823-E146-4F47-AE99-DA1D6E519E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7" y="2009652"/>
            <a:ext cx="3822576" cy="44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84BAAC-6B38-442F-B9A5-9145CFF5E122}"/>
              </a:ext>
            </a:extLst>
          </p:cNvPr>
          <p:cNvSpPr txBox="1"/>
          <p:nvPr/>
        </p:nvSpPr>
        <p:spPr>
          <a:xfrm>
            <a:off x="5894773" y="2583401"/>
            <a:ext cx="45276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i-IN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i-IN" sz="4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4800" dirty="0">
                <a:solidFill>
                  <a:srgbClr val="FF0000"/>
                </a:solidFill>
              </a:rPr>
              <a:t>कृतित्व परिचय</a:t>
            </a:r>
            <a:endParaRPr lang="hi-I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5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C1C4-B642-44C0-999D-DD7D03A8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	</a:t>
            </a:r>
            <a:r>
              <a:rPr lang="hi-IN" dirty="0">
                <a:solidFill>
                  <a:srgbClr val="FFFF00"/>
                </a:solidFill>
              </a:rPr>
              <a:t>	अज्ञेय : </a:t>
            </a:r>
            <a:r>
              <a:rPr lang="hi-IN" sz="4400" dirty="0">
                <a:solidFill>
                  <a:srgbClr val="FFFF00"/>
                </a:solidFill>
              </a:rPr>
              <a:t>कृतित्व परिचय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E5CAB-2CCC-4B9F-B75D-90DCCA5C0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6325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i-IN" dirty="0"/>
              <a:t> 				</a:t>
            </a:r>
            <a:r>
              <a:rPr lang="hi-IN" sz="3200" dirty="0">
                <a:solidFill>
                  <a:schemeClr val="accent1">
                    <a:lumMod val="75000"/>
                  </a:schemeClr>
                </a:solidFill>
              </a:rPr>
              <a:t>काव्य-ग्रन्थ</a:t>
            </a:r>
          </a:p>
          <a:p>
            <a:r>
              <a:rPr lang="hi-IN" sz="2400" dirty="0"/>
              <a:t>भग्नदूत - 1933</a:t>
            </a:r>
          </a:p>
          <a:p>
            <a:r>
              <a:rPr lang="hi-IN" sz="2400" dirty="0"/>
              <a:t>चिंता   - 1942</a:t>
            </a:r>
          </a:p>
          <a:p>
            <a:r>
              <a:rPr lang="hi-IN" sz="2400" dirty="0"/>
              <a:t>इत्यलम – 1946</a:t>
            </a:r>
          </a:p>
          <a:p>
            <a:r>
              <a:rPr lang="hi-IN" sz="2400" dirty="0"/>
              <a:t>हरी घास पर क्षण भर – 1949</a:t>
            </a:r>
          </a:p>
          <a:p>
            <a:r>
              <a:rPr lang="hi-IN" sz="2400" dirty="0"/>
              <a:t>बावरा अहेरी – 1954</a:t>
            </a:r>
          </a:p>
          <a:p>
            <a:r>
              <a:rPr lang="hi-IN" sz="2400" dirty="0"/>
              <a:t>इन्द्रधनुष रौंदे हुए ये – 1957</a:t>
            </a:r>
          </a:p>
          <a:p>
            <a:r>
              <a:rPr lang="hi-IN" sz="2400" dirty="0"/>
              <a:t>अरी ओ करुणा प्रभामय – 1959</a:t>
            </a:r>
          </a:p>
          <a:p>
            <a:r>
              <a:rPr lang="hi-IN" sz="2400" dirty="0"/>
              <a:t>आँगन के पार द्वार - 1961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526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73A0-2B20-4B22-84AA-A349D76B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			</a:t>
            </a:r>
            <a:r>
              <a:rPr lang="hi-IN" dirty="0">
                <a:solidFill>
                  <a:srgbClr val="FFFF00"/>
                </a:solidFill>
              </a:rPr>
              <a:t>अज्ञेय : </a:t>
            </a:r>
            <a:r>
              <a:rPr lang="hi-IN" sz="4400" dirty="0">
                <a:solidFill>
                  <a:srgbClr val="FFFF00"/>
                </a:solidFill>
              </a:rPr>
              <a:t>कृतित्व परिचय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0E66-7F90-47B1-9B09-7D2BEFC97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i-IN" sz="2800" dirty="0"/>
              <a:t>					</a:t>
            </a:r>
            <a:r>
              <a:rPr lang="hi-IN" sz="2800" dirty="0">
                <a:solidFill>
                  <a:srgbClr val="C00000"/>
                </a:solidFill>
              </a:rPr>
              <a:t>काव्य-ग्रन्थ</a:t>
            </a:r>
          </a:p>
          <a:p>
            <a:r>
              <a:rPr lang="hi-IN" sz="2400" dirty="0"/>
              <a:t>कितनी नावों में कितनी बार – 1967</a:t>
            </a:r>
          </a:p>
          <a:p>
            <a:r>
              <a:rPr lang="hi-IN" sz="2400" dirty="0"/>
              <a:t>क्योंकि मैं उसे जानता हूँ  - 1970</a:t>
            </a:r>
          </a:p>
          <a:p>
            <a:r>
              <a:rPr lang="hi-IN" sz="2400" dirty="0"/>
              <a:t>सागर मुद्रा – 1970</a:t>
            </a:r>
          </a:p>
          <a:p>
            <a:r>
              <a:rPr lang="hi-IN" sz="2400" dirty="0"/>
              <a:t>पहले मैं सन्नाटा बुनता हूँ – 1974</a:t>
            </a:r>
          </a:p>
          <a:p>
            <a:r>
              <a:rPr lang="hi-IN" sz="2400" dirty="0"/>
              <a:t>महावृक्ष के नीचे – 1977</a:t>
            </a:r>
          </a:p>
          <a:p>
            <a:r>
              <a:rPr lang="hi-IN" sz="2400" dirty="0"/>
              <a:t>नदी की बांक पर छाया - 1981</a:t>
            </a:r>
            <a:r>
              <a:rPr lang="hi-IN" dirty="0"/>
              <a:t> </a:t>
            </a:r>
            <a:endParaRPr lang="hi-IN" sz="28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3925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C78F-20F7-40DB-BB67-E35BD1EB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		</a:t>
            </a:r>
            <a:r>
              <a:rPr lang="hi-IN" dirty="0">
                <a:solidFill>
                  <a:srgbClr val="FFFF00"/>
                </a:solidFill>
              </a:rPr>
              <a:t>	अज्ञेय : </a:t>
            </a:r>
            <a:r>
              <a:rPr lang="hi-IN" sz="4400" dirty="0">
                <a:solidFill>
                  <a:srgbClr val="FFFF00"/>
                </a:solidFill>
              </a:rPr>
              <a:t>कृतित्व परिचय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A6B17-17C8-49AC-9F7E-3F8F93A6B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i-IN" dirty="0"/>
              <a:t>				 </a:t>
            </a:r>
          </a:p>
          <a:p>
            <a:pPr marL="0" indent="0">
              <a:buNone/>
            </a:pPr>
            <a:r>
              <a:rPr lang="hi-IN" dirty="0"/>
              <a:t>				</a:t>
            </a:r>
            <a:r>
              <a:rPr lang="hi-IN" sz="2800" dirty="0">
                <a:solidFill>
                  <a:srgbClr val="C00000"/>
                </a:solidFill>
              </a:rPr>
              <a:t>कहानी-संग्रह</a:t>
            </a:r>
            <a:r>
              <a:rPr lang="hi-IN" sz="2800" dirty="0"/>
              <a:t> </a:t>
            </a:r>
            <a:endParaRPr lang="hi-IN" dirty="0"/>
          </a:p>
          <a:p>
            <a:r>
              <a:rPr lang="hi-IN" sz="2400" dirty="0"/>
              <a:t>विपथगा</a:t>
            </a:r>
            <a:r>
              <a:rPr lang="hi-IN" dirty="0"/>
              <a:t> – </a:t>
            </a:r>
            <a:r>
              <a:rPr lang="hi-IN" sz="2400" dirty="0"/>
              <a:t>1937</a:t>
            </a:r>
          </a:p>
          <a:p>
            <a:r>
              <a:rPr lang="hi-IN" sz="2400" dirty="0"/>
              <a:t>परंपरा – 1944</a:t>
            </a:r>
          </a:p>
          <a:p>
            <a:r>
              <a:rPr lang="hi-IN" sz="2400" dirty="0"/>
              <a:t>कोठरी की बात – 1945</a:t>
            </a:r>
          </a:p>
          <a:p>
            <a:r>
              <a:rPr lang="hi-IN" sz="2400" dirty="0"/>
              <a:t>शरणार्थी – 1948</a:t>
            </a:r>
          </a:p>
          <a:p>
            <a:r>
              <a:rPr lang="hi-IN" sz="2400" dirty="0"/>
              <a:t>जयदोल – 1951</a:t>
            </a:r>
          </a:p>
          <a:p>
            <a:pPr marL="0" indent="0">
              <a:buNone/>
            </a:pPr>
            <a:r>
              <a:rPr lang="hi-IN" sz="2400" dirty="0"/>
              <a:t>					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214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5339-D140-4EA5-8823-5A16DB47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			</a:t>
            </a:r>
            <a:r>
              <a:rPr lang="hi-IN" dirty="0">
                <a:solidFill>
                  <a:srgbClr val="FFFF00"/>
                </a:solidFill>
              </a:rPr>
              <a:t>अज्ञेय : </a:t>
            </a:r>
            <a:r>
              <a:rPr lang="hi-IN" sz="4400" dirty="0">
                <a:solidFill>
                  <a:srgbClr val="FFFF00"/>
                </a:solidFill>
              </a:rPr>
              <a:t>कृतित्व परिचय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2979E-AF73-4FCB-A377-B693C2479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i-IN" dirty="0"/>
              <a:t>					</a:t>
            </a:r>
            <a:r>
              <a:rPr lang="hi-IN" sz="2400" dirty="0">
                <a:solidFill>
                  <a:srgbClr val="C00000"/>
                </a:solidFill>
              </a:rPr>
              <a:t>उपन्यास</a:t>
            </a:r>
            <a:endParaRPr lang="hi-IN" dirty="0">
              <a:solidFill>
                <a:srgbClr val="C00000"/>
              </a:solidFill>
            </a:endParaRPr>
          </a:p>
          <a:p>
            <a:r>
              <a:rPr lang="hi-IN" sz="2400" dirty="0"/>
              <a:t>शेखर एक जीवनी (प्रथम भाग) - 1941</a:t>
            </a:r>
          </a:p>
          <a:p>
            <a:r>
              <a:rPr lang="hi-IN" sz="2400" dirty="0"/>
              <a:t>शेखर एक जीवनी (द्वितीय भाग) – 1944</a:t>
            </a:r>
          </a:p>
          <a:p>
            <a:r>
              <a:rPr lang="hi-IN" sz="2400" dirty="0"/>
              <a:t>नदी के द्वीप – 1951</a:t>
            </a:r>
          </a:p>
          <a:p>
            <a:r>
              <a:rPr lang="hi-IN" sz="2400" dirty="0"/>
              <a:t>अपने-अपने अजनबी – 1961</a:t>
            </a:r>
          </a:p>
          <a:p>
            <a:pPr marL="0" indent="0">
              <a:buNone/>
            </a:pPr>
            <a:r>
              <a:rPr lang="hi-IN" dirty="0"/>
              <a:t>				   </a:t>
            </a:r>
          </a:p>
          <a:p>
            <a:pPr marL="0" indent="0">
              <a:buNone/>
            </a:pPr>
            <a:r>
              <a:rPr lang="hi-IN" dirty="0"/>
              <a:t>					</a:t>
            </a:r>
            <a:r>
              <a:rPr lang="hi-IN" sz="2400" dirty="0">
                <a:solidFill>
                  <a:srgbClr val="C00000"/>
                </a:solidFill>
              </a:rPr>
              <a:t>यात्रा वृतान्त</a:t>
            </a:r>
            <a:r>
              <a:rPr lang="hi-IN" sz="2800" dirty="0">
                <a:solidFill>
                  <a:srgbClr val="C00000"/>
                </a:solidFill>
              </a:rPr>
              <a:t> </a:t>
            </a:r>
            <a:endParaRPr lang="hi-IN" sz="2400" dirty="0">
              <a:solidFill>
                <a:srgbClr val="C00000"/>
              </a:solidFill>
            </a:endParaRPr>
          </a:p>
          <a:p>
            <a:r>
              <a:rPr lang="hi-IN" sz="2400" dirty="0"/>
              <a:t>अरे यायावर रहेगा याद – 1943</a:t>
            </a:r>
          </a:p>
          <a:p>
            <a:r>
              <a:rPr lang="hi-IN" sz="2400" dirty="0"/>
              <a:t>एक बूंद सहसा उछली - 1960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44207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13CF6-5AA0-4EBB-A1CD-F6CEA04E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		</a:t>
            </a:r>
            <a:r>
              <a:rPr lang="en-IN" dirty="0"/>
              <a:t>	</a:t>
            </a:r>
            <a:r>
              <a:rPr lang="hi-IN" dirty="0">
                <a:solidFill>
                  <a:srgbClr val="FFFF00"/>
                </a:solidFill>
              </a:rPr>
              <a:t>अज्ञेय : </a:t>
            </a:r>
            <a:r>
              <a:rPr lang="hi-IN" sz="4400" dirty="0">
                <a:solidFill>
                  <a:srgbClr val="FFFF00"/>
                </a:solidFill>
              </a:rPr>
              <a:t>कृतित्व परिचय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FDAB-A3CD-4C5A-A020-3A22C19B7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i-IN" dirty="0"/>
              <a:t>			</a:t>
            </a:r>
            <a:r>
              <a:rPr lang="hi-IN" dirty="0">
                <a:solidFill>
                  <a:srgbClr val="C00000"/>
                </a:solidFill>
              </a:rPr>
              <a:t>	</a:t>
            </a:r>
            <a:r>
              <a:rPr lang="hi-IN" sz="2400" dirty="0">
                <a:solidFill>
                  <a:srgbClr val="C00000"/>
                </a:solidFill>
              </a:rPr>
              <a:t>निबन्ध – संग्रह</a:t>
            </a:r>
            <a:r>
              <a:rPr lang="hi-IN" dirty="0"/>
              <a:t> </a:t>
            </a:r>
          </a:p>
          <a:p>
            <a:r>
              <a:rPr lang="hi-IN" sz="2400" dirty="0"/>
              <a:t>सबरंग </a:t>
            </a:r>
          </a:p>
          <a:p>
            <a:r>
              <a:rPr lang="hi-IN" sz="2400" dirty="0"/>
              <a:t>त्रिशंकु</a:t>
            </a:r>
          </a:p>
          <a:p>
            <a:r>
              <a:rPr lang="hi-IN" sz="2400" dirty="0"/>
              <a:t>आत्मनेपद</a:t>
            </a:r>
          </a:p>
          <a:p>
            <a:r>
              <a:rPr lang="hi-IN" sz="2400" dirty="0"/>
              <a:t>आधुनिक साहित्य : एक आधुनिक परिदृश्य</a:t>
            </a:r>
          </a:p>
          <a:p>
            <a:r>
              <a:rPr lang="hi-IN" sz="2400" dirty="0"/>
              <a:t>आलवाल</a:t>
            </a:r>
          </a:p>
          <a:p>
            <a:pPr marL="0" indent="0">
              <a:buNone/>
            </a:pPr>
            <a:r>
              <a:rPr lang="hi-IN" sz="2400" dirty="0"/>
              <a:t>				</a:t>
            </a:r>
          </a:p>
          <a:p>
            <a:pPr marL="0" indent="0">
              <a:buNone/>
            </a:pPr>
            <a:r>
              <a:rPr lang="hi-IN" sz="2400" dirty="0"/>
              <a:t>					</a:t>
            </a:r>
            <a:r>
              <a:rPr lang="hi-IN" sz="2400" dirty="0">
                <a:solidFill>
                  <a:srgbClr val="C00000"/>
                </a:solidFill>
              </a:rPr>
              <a:t>संस्मरण</a:t>
            </a:r>
            <a:r>
              <a:rPr lang="hi-IN" sz="2800" dirty="0">
                <a:solidFill>
                  <a:srgbClr val="C00000"/>
                </a:solidFill>
              </a:rPr>
              <a:t> </a:t>
            </a:r>
            <a:endParaRPr lang="hi-IN" sz="2400" dirty="0">
              <a:solidFill>
                <a:srgbClr val="C00000"/>
              </a:solidFill>
            </a:endParaRPr>
          </a:p>
          <a:p>
            <a:r>
              <a:rPr lang="hi-IN" sz="2400" dirty="0"/>
              <a:t>स्मृति लेखा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05614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D2AA-2FA9-4176-8BD5-4F3DF842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		</a:t>
            </a:r>
            <a:r>
              <a:rPr lang="en-IN" dirty="0"/>
              <a:t>	</a:t>
            </a:r>
            <a:r>
              <a:rPr lang="hi-IN" dirty="0">
                <a:solidFill>
                  <a:srgbClr val="FFFF00"/>
                </a:solidFill>
              </a:rPr>
              <a:t>अज्ञेय : </a:t>
            </a:r>
            <a:r>
              <a:rPr lang="hi-IN" sz="4400" dirty="0">
                <a:solidFill>
                  <a:srgbClr val="FFFF00"/>
                </a:solidFill>
              </a:rPr>
              <a:t>कृतित्व परिचय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1E436-D937-4285-B3D9-EEDEFDD4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i-IN" dirty="0"/>
              <a:t>				</a:t>
            </a:r>
            <a:r>
              <a:rPr lang="hi-IN" sz="2400" dirty="0">
                <a:solidFill>
                  <a:srgbClr val="C00000"/>
                </a:solidFill>
              </a:rPr>
              <a:t>	डायरी</a:t>
            </a:r>
            <a:endParaRPr lang="hi-IN" dirty="0">
              <a:solidFill>
                <a:srgbClr val="C00000"/>
              </a:solidFill>
            </a:endParaRPr>
          </a:p>
          <a:p>
            <a:r>
              <a:rPr lang="hi-IN" dirty="0"/>
              <a:t>भवति</a:t>
            </a:r>
          </a:p>
          <a:p>
            <a:r>
              <a:rPr lang="hi-IN" dirty="0"/>
              <a:t>अंतरा</a:t>
            </a:r>
          </a:p>
          <a:p>
            <a:r>
              <a:rPr lang="hi-IN" dirty="0"/>
              <a:t>शाश्वती</a:t>
            </a:r>
          </a:p>
          <a:p>
            <a:pPr marL="0" indent="0">
              <a:buNone/>
            </a:pPr>
            <a:r>
              <a:rPr lang="hi-IN" dirty="0"/>
              <a:t>					</a:t>
            </a:r>
            <a:r>
              <a:rPr lang="hi-IN" sz="2400" dirty="0">
                <a:solidFill>
                  <a:srgbClr val="C00000"/>
                </a:solidFill>
              </a:rPr>
              <a:t>नाटक</a:t>
            </a:r>
            <a:endParaRPr lang="hi-IN" dirty="0">
              <a:solidFill>
                <a:srgbClr val="C00000"/>
              </a:solidFill>
            </a:endParaRPr>
          </a:p>
          <a:p>
            <a:r>
              <a:rPr lang="hi-IN" dirty="0"/>
              <a:t>उत्तरप्रियदर्शी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699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1169-A1E8-4155-9CCF-17852264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		</a:t>
            </a:r>
            <a:r>
              <a:rPr lang="en-IN" dirty="0"/>
              <a:t>	</a:t>
            </a:r>
            <a:r>
              <a:rPr lang="hi-IN" dirty="0">
                <a:solidFill>
                  <a:srgbClr val="FFFF00"/>
                </a:solidFill>
              </a:rPr>
              <a:t>अज्ञेय : </a:t>
            </a:r>
            <a:r>
              <a:rPr lang="hi-IN" sz="4400" dirty="0">
                <a:solidFill>
                  <a:srgbClr val="FFFF00"/>
                </a:solidFill>
              </a:rPr>
              <a:t>कृतित्व परिचय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DDFE0-B9F7-4507-A0F1-C4A3DC6CF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i-IN" dirty="0"/>
              <a:t>				</a:t>
            </a:r>
            <a:r>
              <a:rPr lang="hi-IN" sz="2400" dirty="0">
                <a:solidFill>
                  <a:srgbClr val="C00000"/>
                </a:solidFill>
              </a:rPr>
              <a:t>सम्पादित-ग्रन्थ</a:t>
            </a:r>
            <a:endParaRPr lang="hi-IN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hi-IN" dirty="0"/>
          </a:p>
          <a:p>
            <a:r>
              <a:rPr lang="hi-IN" sz="2400" dirty="0"/>
              <a:t>आधुनिक हिन्दी साहित्य (निबंध-संग्रह) – 1942</a:t>
            </a:r>
          </a:p>
          <a:p>
            <a:r>
              <a:rPr lang="hi-IN" sz="2400" dirty="0"/>
              <a:t>तार सप्तक (कविता संग्रह) – 1943</a:t>
            </a:r>
          </a:p>
          <a:p>
            <a:r>
              <a:rPr lang="hi-IN" sz="2400" dirty="0"/>
              <a:t>दूसरा सप्तक (कविता संग्रह) – 1951</a:t>
            </a:r>
          </a:p>
          <a:p>
            <a:r>
              <a:rPr lang="hi-IN" sz="2400" dirty="0"/>
              <a:t>तीसरा सप्तक (कविता संग्रह) – 1959</a:t>
            </a:r>
          </a:p>
          <a:p>
            <a:r>
              <a:rPr lang="hi-IN" sz="2400" dirty="0"/>
              <a:t>नये एकांकी – 1952</a:t>
            </a:r>
          </a:p>
          <a:p>
            <a:r>
              <a:rPr lang="hi-IN" sz="2400" dirty="0"/>
              <a:t>रूपाम्बरा - 1960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0591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201</TotalTime>
  <Words>350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बी.ए. प्रथम वर्ष हिन्दी साहित्य  </vt:lpstr>
      <vt:lpstr>  सच्चिदानंद हीरानंद वात्स्यायन ‘अज्ञेय’</vt:lpstr>
      <vt:lpstr>  अज्ञेय : कृतित्व परिचय</vt:lpstr>
      <vt:lpstr>   अज्ञेय : कृतित्व परिचय</vt:lpstr>
      <vt:lpstr>   अज्ञेय : कृतित्व परिचय</vt:lpstr>
      <vt:lpstr>   अज्ञेय : कृतित्व परिचय</vt:lpstr>
      <vt:lpstr>   अज्ञेय : कृतित्व परिचय</vt:lpstr>
      <vt:lpstr>   अज्ञेय : कृतित्व परिचय</vt:lpstr>
      <vt:lpstr>   अज्ञेय : कृतित्व परिचय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बी.ए. प्रथम वर्ष हिन्दी साहित्य  </dc:title>
  <dc:creator>Khushi</dc:creator>
  <cp:lastModifiedBy>Khushi</cp:lastModifiedBy>
  <cp:revision>32</cp:revision>
  <dcterms:created xsi:type="dcterms:W3CDTF">2021-04-25T14:14:22Z</dcterms:created>
  <dcterms:modified xsi:type="dcterms:W3CDTF">2021-04-26T07:19:54Z</dcterms:modified>
</cp:coreProperties>
</file>