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5585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Bioinorganic Chemistry</a:t>
            </a:r>
            <a:endParaRPr lang="en-US" sz="4400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33600" y="4191000"/>
            <a:ext cx="43394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33FF"/>
                </a:solidFill>
              </a:rPr>
              <a:t>M.Sc. III SEM</a:t>
            </a:r>
          </a:p>
          <a:p>
            <a:pPr algn="ctr"/>
            <a:r>
              <a:rPr lang="en-US" sz="2000" b="1" dirty="0" smtClean="0">
                <a:solidFill>
                  <a:srgbClr val="3333FF"/>
                </a:solidFill>
              </a:rPr>
              <a:t>Department of Chemistry</a:t>
            </a:r>
          </a:p>
          <a:p>
            <a:pPr algn="ctr"/>
            <a:r>
              <a:rPr lang="en-US" sz="2000" b="1" dirty="0" smtClean="0">
                <a:solidFill>
                  <a:srgbClr val="3333FF"/>
                </a:solidFill>
              </a:rPr>
              <a:t>University College of Science</a:t>
            </a:r>
          </a:p>
          <a:p>
            <a:pPr algn="ctr"/>
            <a:r>
              <a:rPr lang="en-US" sz="2000" b="1" dirty="0" err="1" smtClean="0">
                <a:solidFill>
                  <a:srgbClr val="3333FF"/>
                </a:solidFill>
              </a:rPr>
              <a:t>Mohanlal</a:t>
            </a:r>
            <a:r>
              <a:rPr lang="en-US" sz="2000" b="1" dirty="0" smtClean="0">
                <a:solidFill>
                  <a:srgbClr val="3333FF"/>
                </a:solidFill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</a:rPr>
              <a:t>Sukhadia</a:t>
            </a:r>
            <a:r>
              <a:rPr lang="en-US" sz="2000" b="1" dirty="0" smtClean="0">
                <a:solidFill>
                  <a:srgbClr val="3333FF"/>
                </a:solidFill>
              </a:rPr>
              <a:t> University, Udaipur</a:t>
            </a:r>
            <a:endParaRPr lang="en-US" sz="2000" b="1" dirty="0">
              <a:solidFill>
                <a:srgbClr val="3333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76200"/>
            <a:ext cx="3103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</a:rPr>
              <a:t>Hemocyanin</a:t>
            </a: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84441" y="3886200"/>
          <a:ext cx="4920959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S ChemDraw Drawing" r:id="rId3" imgW="5004630" imgH="2634802" progId="ChemDraw.Document.6.0">
                  <p:embed/>
                </p:oleObj>
              </mc:Choice>
              <mc:Fallback>
                <p:oleObj name="CS ChemDraw Drawing" r:id="rId3" imgW="5004630" imgH="263480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41" y="3886200"/>
                        <a:ext cx="4920959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4854575" y="3814763"/>
          <a:ext cx="4289425" cy="266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S ChemDraw Drawing" r:id="rId5" imgW="4289683" imgH="2661846" progId="ChemDraw.Document.6.0">
                  <p:embed/>
                </p:oleObj>
              </mc:Choice>
              <mc:Fallback>
                <p:oleObj name="CS ChemDraw Drawing" r:id="rId5" imgW="4289683" imgH="266184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3814763"/>
                        <a:ext cx="4289425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914400"/>
            <a:ext cx="868680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 Found in some </a:t>
            </a:r>
            <a:r>
              <a:rPr lang="en-US" sz="2000" dirty="0" err="1" smtClean="0"/>
              <a:t>Mollusca</a:t>
            </a:r>
            <a:r>
              <a:rPr lang="en-US" sz="2000" dirty="0" smtClean="0"/>
              <a:t> and </a:t>
            </a:r>
            <a:r>
              <a:rPr lang="en-US" sz="2000" dirty="0" err="1" smtClean="0"/>
              <a:t>Arthropoda</a:t>
            </a:r>
            <a:r>
              <a:rPr lang="en-US" sz="2000" dirty="0" smtClean="0"/>
              <a:t> species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err="1" smtClean="0"/>
              <a:t>Deoxy</a:t>
            </a:r>
            <a:r>
              <a:rPr lang="en-US" sz="2000" dirty="0" smtClean="0"/>
              <a:t> form is </a:t>
            </a:r>
            <a:r>
              <a:rPr lang="en-US" sz="2000" dirty="0" err="1" smtClean="0"/>
              <a:t>colourless</a:t>
            </a:r>
            <a:r>
              <a:rPr lang="en-US" sz="2000" dirty="0" smtClean="0"/>
              <a:t> and oxy form is blue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 The oxygen binding center consists of two copper atoms, which exhibits +1 oxidation state in </a:t>
            </a:r>
            <a:r>
              <a:rPr lang="en-US" sz="2000" dirty="0" err="1" smtClean="0"/>
              <a:t>deoxyform</a:t>
            </a:r>
            <a:r>
              <a:rPr lang="en-US" sz="2000" dirty="0" smtClean="0"/>
              <a:t> and +2 oxidation state in </a:t>
            </a:r>
            <a:r>
              <a:rPr lang="en-US" sz="2000" dirty="0" err="1" smtClean="0"/>
              <a:t>oxyform</a:t>
            </a:r>
            <a:r>
              <a:rPr lang="en-US" sz="2000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err="1" smtClean="0"/>
              <a:t>Hemocyanin</a:t>
            </a:r>
            <a:r>
              <a:rPr lang="en-US" sz="2000" dirty="0" smtClean="0"/>
              <a:t> binds </a:t>
            </a:r>
            <a:r>
              <a:rPr lang="en-US" sz="2000" dirty="0" err="1" smtClean="0"/>
              <a:t>dioxygen</a:t>
            </a:r>
            <a:r>
              <a:rPr lang="en-US" sz="2000" dirty="0" smtClean="0"/>
              <a:t> in peroxide form and each oxygen is bonded with both copper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43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4827" y="-7441"/>
            <a:ext cx="6689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</a:rPr>
              <a:t>Myoglobin</a:t>
            </a:r>
            <a:r>
              <a:rPr lang="en-US" sz="4400" b="1" dirty="0" smtClean="0">
                <a:solidFill>
                  <a:srgbClr val="C00000"/>
                </a:solidFill>
              </a:rPr>
              <a:t> and Hemoglobin</a:t>
            </a: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28600" y="1600200"/>
          <a:ext cx="2971800" cy="348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S ChemDraw Drawing" r:id="rId3" imgW="1618179" imgH="1897075" progId="ChemDraw.Document.6.0">
                  <p:embed/>
                </p:oleObj>
              </mc:Choice>
              <mc:Fallback>
                <p:oleObj name="CS ChemDraw Drawing" r:id="rId3" imgW="1618179" imgH="189707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2971800" cy="3485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572505" y="1752600"/>
          <a:ext cx="557149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S ChemDraw Drawing" r:id="rId5" imgW="4163124" imgH="2447267" progId="ChemDraw.Document.6.0">
                  <p:embed/>
                </p:oleObj>
              </mc:Choice>
              <mc:Fallback>
                <p:oleObj name="CS ChemDraw Drawing" r:id="rId5" imgW="4163124" imgH="244726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2505" y="1752600"/>
                        <a:ext cx="557149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8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33400" y="914400"/>
          <a:ext cx="8001000" cy="509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S ChemDraw Drawing" r:id="rId3" imgW="5246646" imgH="3340165" progId="ChemDraw.Document.6.0">
                  <p:embed/>
                </p:oleObj>
              </mc:Choice>
              <mc:Fallback>
                <p:oleObj name="CS ChemDraw Drawing" r:id="rId3" imgW="5246646" imgH="334016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8001000" cy="5093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34827" y="-76200"/>
            <a:ext cx="6689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</a:rPr>
              <a:t>Myoglobin</a:t>
            </a:r>
            <a:r>
              <a:rPr lang="en-US" sz="4400" b="1" dirty="0" smtClean="0">
                <a:solidFill>
                  <a:srgbClr val="C00000"/>
                </a:solidFill>
              </a:rPr>
              <a:t> and Hemoglobin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52400" y="1447800"/>
          <a:ext cx="5059117" cy="4207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S ChemDraw Drawing" r:id="rId3" imgW="2479224" imgH="2062886" progId="ChemDraw.Document.6.0">
                  <p:embed/>
                </p:oleObj>
              </mc:Choice>
              <mc:Fallback>
                <p:oleObj name="CS ChemDraw Drawing" r:id="rId3" imgW="2479224" imgH="206288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47800"/>
                        <a:ext cx="5059117" cy="4207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943600"/>
            <a:ext cx="426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binding curve for </a:t>
            </a:r>
            <a:r>
              <a:rPr lang="en-US" sz="2400" b="1" dirty="0" err="1" smtClean="0"/>
              <a:t>Hb</a:t>
            </a:r>
            <a:r>
              <a:rPr lang="en-US" sz="2400" b="1" dirty="0" smtClean="0"/>
              <a:t> and Mb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91870" y="-83641"/>
            <a:ext cx="5270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Transport of </a:t>
            </a:r>
            <a:r>
              <a:rPr lang="en-US" sz="4400" b="1" dirty="0" err="1" smtClean="0">
                <a:solidFill>
                  <a:srgbClr val="C00000"/>
                </a:solidFill>
              </a:rPr>
              <a:t>dioxygen</a:t>
            </a: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5154196" y="1295400"/>
          <a:ext cx="4000424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S ChemDraw Drawing" r:id="rId5" imgW="2735006" imgH="3178344" progId="ChemDraw.Document.6.0">
                  <p:embed/>
                </p:oleObj>
              </mc:Choice>
              <mc:Fallback>
                <p:oleObj name="CS ChemDraw Drawing" r:id="rId5" imgW="2735006" imgH="31783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196" y="1295400"/>
                        <a:ext cx="4000424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8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589493" y="3048000"/>
          <a:ext cx="7868707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S ChemDraw Drawing" r:id="rId3" imgW="6757361" imgH="3206274" progId="ChemDraw.Document.6.0">
                  <p:embed/>
                </p:oleObj>
              </mc:Choice>
              <mc:Fallback>
                <p:oleObj name="CS ChemDraw Drawing" r:id="rId3" imgW="6757361" imgH="320627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93" y="3048000"/>
                        <a:ext cx="7868707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91870" y="-83641"/>
            <a:ext cx="5270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Transport of </a:t>
            </a:r>
            <a:r>
              <a:rPr lang="en-US" sz="4400" b="1" dirty="0" err="1" smtClean="0">
                <a:solidFill>
                  <a:srgbClr val="C00000"/>
                </a:solidFill>
              </a:rPr>
              <a:t>dioxygen</a:t>
            </a: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1219200" y="609600"/>
          <a:ext cx="669146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S ChemDraw Drawing" r:id="rId5" imgW="4946457" imgH="1746338" progId="ChemDraw.Document.6.0">
                  <p:embed/>
                </p:oleObj>
              </mc:Choice>
              <mc:Fallback>
                <p:oleObj name="CS ChemDraw Drawing" r:id="rId5" imgW="4946457" imgH="174633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09600"/>
                        <a:ext cx="6691468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6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295400" y="3657600"/>
          <a:ext cx="6248400" cy="2958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S ChemDraw Drawing" r:id="rId3" imgW="4516601" imgH="2137812" progId="ChemDraw.Document.6.0">
                  <p:embed/>
                </p:oleObj>
              </mc:Choice>
              <mc:Fallback>
                <p:oleObj name="CS ChemDraw Drawing" r:id="rId3" imgW="4516601" imgH="213781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57600"/>
                        <a:ext cx="6248400" cy="2958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609600" y="533400"/>
          <a:ext cx="854527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S ChemDraw Drawing" r:id="rId5" imgW="5764872" imgH="1901509" progId="ChemDraw.Document.6.0">
                  <p:embed/>
                </p:oleObj>
              </mc:Choice>
              <mc:Fallback>
                <p:oleObj name="CS ChemDraw Drawing" r:id="rId5" imgW="5764872" imgH="190150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"/>
                        <a:ext cx="854527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6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A35958-991D-4B3E-8DF8-631A9C268ECE}"/>
              </a:ext>
            </a:extLst>
          </p:cNvPr>
          <p:cNvSpPr txBox="1"/>
          <p:nvPr/>
        </p:nvSpPr>
        <p:spPr>
          <a:xfrm>
            <a:off x="304800" y="1447800"/>
            <a:ext cx="8686800" cy="4419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Times New Roman"/>
                <a:cs typeface="Times New Roman"/>
              </a:rPr>
              <a:t>Hemerythrin is an </a:t>
            </a:r>
            <a:r>
              <a:rPr lang="en-US" sz="2400" b="1" kern="1200" dirty="0">
                <a:latin typeface="Times New Roman"/>
                <a:cs typeface="Times New Roman"/>
              </a:rPr>
              <a:t>Oligomeric Protein </a:t>
            </a:r>
            <a:r>
              <a:rPr lang="en-US" sz="2400" kern="1200" dirty="0">
                <a:latin typeface="Times New Roman"/>
                <a:cs typeface="Times New Roman"/>
              </a:rPr>
              <a:t>and is a</a:t>
            </a:r>
            <a:r>
              <a:rPr lang="en-US" sz="2400" b="1" kern="1200" dirty="0">
                <a:latin typeface="Times New Roman"/>
                <a:cs typeface="Times New Roman"/>
              </a:rPr>
              <a:t> nonheme</a:t>
            </a:r>
            <a:r>
              <a:rPr lang="en-US" sz="2400" kern="1200" dirty="0">
                <a:latin typeface="Times New Roman"/>
                <a:cs typeface="Times New Roman"/>
              </a:rPr>
              <a:t> iron protein.</a:t>
            </a:r>
            <a:r>
              <a:rPr lang="en-US" sz="2400" dirty="0">
                <a:latin typeface="Times New Roman"/>
                <a:cs typeface="Times New Roman"/>
              </a:rPr>
              <a:t> Hemerythrin may be Monomeric, Trimeric and Octameric.</a:t>
            </a:r>
            <a:endParaRPr lang="en-US" sz="2400" kern="1200" dirty="0">
              <a:latin typeface="Times New Roman"/>
              <a:cs typeface="Times New Roman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/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Times New Roman"/>
                <a:cs typeface="Times New Roman"/>
              </a:rPr>
              <a:t>Found in cells or "corpuscles" in the blood rather than free floating.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kern="1200" dirty="0">
              <a:latin typeface="Times New Roman"/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Times New Roman"/>
                <a:cs typeface="Times New Roman"/>
              </a:rPr>
              <a:t>Major role is oxygen transfer and storage</a:t>
            </a:r>
            <a:r>
              <a:rPr lang="en-US" sz="2400" dirty="0">
                <a:latin typeface="Times New Roman"/>
                <a:cs typeface="Times New Roman"/>
              </a:rPr>
              <a:t>. </a:t>
            </a:r>
            <a:endParaRPr lang="en-US" sz="2400" kern="1200" dirty="0">
              <a:latin typeface="Times New Roman"/>
              <a:cs typeface="Times New Roman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/>
              <a:cs typeface="Calibri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Calibri"/>
              </a:rPr>
              <a:t>Dioxygen binding pigment found in Marine </a:t>
            </a:r>
            <a:r>
              <a:rPr lang="en-US" sz="2400" dirty="0" err="1">
                <a:latin typeface="Times New Roman"/>
                <a:cs typeface="Calibri"/>
              </a:rPr>
              <a:t>Invertibrates</a:t>
            </a:r>
            <a:r>
              <a:rPr lang="en-US" sz="2400" dirty="0">
                <a:latin typeface="Times New Roman"/>
                <a:cs typeface="Calibri"/>
              </a:rPr>
              <a:t>. Like – </a:t>
            </a:r>
            <a:r>
              <a:rPr lang="en-US" sz="2400" dirty="0" err="1">
                <a:latin typeface="Times New Roman"/>
                <a:cs typeface="Calibri"/>
              </a:rPr>
              <a:t>Pyla</a:t>
            </a:r>
            <a:r>
              <a:rPr lang="en-US" sz="2400" dirty="0">
                <a:latin typeface="Times New Roman"/>
                <a:cs typeface="Calibri"/>
              </a:rPr>
              <a:t>, </a:t>
            </a:r>
            <a:r>
              <a:rPr lang="en-US" sz="2400" dirty="0" err="1">
                <a:latin typeface="Times New Roman"/>
                <a:cs typeface="Calibri"/>
              </a:rPr>
              <a:t>Crabes</a:t>
            </a:r>
            <a:r>
              <a:rPr lang="en-US" sz="2400" dirty="0">
                <a:latin typeface="Times New Roman"/>
                <a:cs typeface="Calibri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52400"/>
            <a:ext cx="3452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ea typeface="Cambria"/>
              </a:rPr>
              <a:t>Hemerythrin</a:t>
            </a:r>
            <a:endParaRPr lang="en-US" sz="4800" b="1" dirty="0" smtClean="0">
              <a:solidFill>
                <a:srgbClr val="C00000"/>
              </a:solidFill>
              <a:ea typeface="Cambri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74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1C2FDE-97F3-468B-856D-EE4F5D14E668}"/>
              </a:ext>
            </a:extLst>
          </p:cNvPr>
          <p:cNvSpPr txBox="1"/>
          <p:nvPr/>
        </p:nvSpPr>
        <p:spPr>
          <a:xfrm>
            <a:off x="0" y="4230231"/>
            <a:ext cx="454036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>
                <a:latin typeface="Times New Roman"/>
                <a:cs typeface="Calibri"/>
              </a:rPr>
              <a:t>Deoxyhemerythrin</a:t>
            </a:r>
            <a:endParaRPr lang="en-US" sz="2000" dirty="0">
              <a:latin typeface="Times New Roman"/>
              <a:cs typeface="Calibri"/>
            </a:endParaRPr>
          </a:p>
          <a:p>
            <a:pPr algn="ctr"/>
            <a:endParaRPr lang="en-US" sz="2000" dirty="0">
              <a:latin typeface="Times New Roman"/>
              <a:cs typeface="Calibri"/>
            </a:endParaRPr>
          </a:p>
          <a:p>
            <a:pPr algn="ctr"/>
            <a:r>
              <a:rPr lang="en-US" sz="2000" dirty="0">
                <a:latin typeface="Times New Roman"/>
                <a:cs typeface="Calibri"/>
              </a:rPr>
              <a:t>Fe</a:t>
            </a:r>
            <a:r>
              <a:rPr lang="en-US" sz="2000" baseline="-25000" dirty="0">
                <a:latin typeface="Times New Roman"/>
                <a:cs typeface="Calibri"/>
              </a:rPr>
              <a:t>a</a:t>
            </a:r>
            <a:r>
              <a:rPr lang="en-US" sz="2000" baseline="30000" dirty="0">
                <a:latin typeface="Times New Roman"/>
                <a:cs typeface="Calibri"/>
              </a:rPr>
              <a:t>2+ </a:t>
            </a:r>
            <a:r>
              <a:rPr lang="en-US" sz="2000" dirty="0">
                <a:latin typeface="Times New Roman"/>
                <a:cs typeface="Calibri"/>
              </a:rPr>
              <a:t>is 5-coordinate</a:t>
            </a:r>
            <a:endParaRPr lang="en-US" sz="2000" baseline="-25000" dirty="0">
              <a:latin typeface="Times New Roman"/>
              <a:cs typeface="Calibri"/>
            </a:endParaRPr>
          </a:p>
          <a:p>
            <a:pPr algn="ctr"/>
            <a:r>
              <a:rPr lang="en-US" sz="2000" dirty="0">
                <a:latin typeface="Times New Roman"/>
                <a:ea typeface="+mn-lt"/>
                <a:cs typeface="+mn-lt"/>
              </a:rPr>
              <a:t>Fe</a:t>
            </a:r>
            <a:r>
              <a:rPr lang="en-US" sz="2000" baseline="-25000" dirty="0">
                <a:latin typeface="Times New Roman"/>
                <a:ea typeface="+mn-lt"/>
                <a:cs typeface="+mn-lt"/>
              </a:rPr>
              <a:t>b</a:t>
            </a:r>
            <a:r>
              <a:rPr lang="en-US" sz="2000" baseline="30000" dirty="0">
                <a:latin typeface="Times New Roman"/>
                <a:ea typeface="+mn-lt"/>
                <a:cs typeface="+mn-lt"/>
              </a:rPr>
              <a:t>2+ </a:t>
            </a:r>
            <a:r>
              <a:rPr lang="en-US" sz="2000" dirty="0">
                <a:latin typeface="Times New Roman"/>
                <a:ea typeface="+mn-lt"/>
                <a:cs typeface="+mn-lt"/>
              </a:rPr>
              <a:t>is 6-coordinate</a:t>
            </a:r>
          </a:p>
          <a:p>
            <a:pPr algn="ctr"/>
            <a:r>
              <a:rPr lang="en-US" sz="2000" dirty="0">
                <a:latin typeface="Times New Roman"/>
                <a:ea typeface="+mn-lt"/>
                <a:cs typeface="+mn-lt"/>
              </a:rPr>
              <a:t>Ions are weakly coupled via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tha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bridging ligand</a:t>
            </a:r>
          </a:p>
          <a:p>
            <a:pPr algn="ctr"/>
            <a:r>
              <a:rPr lang="en-US" sz="2000" dirty="0" err="1">
                <a:latin typeface="Times New Roman"/>
                <a:ea typeface="+mn-lt"/>
                <a:cs typeface="+mn-lt"/>
              </a:rPr>
              <a:t>Colourless</a:t>
            </a:r>
            <a:endParaRPr lang="en-US" sz="2000" dirty="0">
              <a:latin typeface="Times New Roman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BA820C-5B8E-40EC-8506-3FAA5EB9A09C}"/>
              </a:ext>
            </a:extLst>
          </p:cNvPr>
          <p:cNvSpPr txBox="1"/>
          <p:nvPr/>
        </p:nvSpPr>
        <p:spPr>
          <a:xfrm>
            <a:off x="4495800" y="4230231"/>
            <a:ext cx="4540368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>
                <a:latin typeface="Times New Roman"/>
                <a:cs typeface="Calibri"/>
              </a:rPr>
              <a:t>Oxyhemerythrin</a:t>
            </a:r>
            <a:endParaRPr lang="en-US" sz="2000" dirty="0">
              <a:latin typeface="Times New Roman"/>
              <a:cs typeface="Calibri"/>
            </a:endParaRPr>
          </a:p>
          <a:p>
            <a:pPr algn="ctr"/>
            <a:endParaRPr lang="en-US" sz="2000" dirty="0">
              <a:latin typeface="Times New Roman"/>
              <a:cs typeface="Calibri"/>
            </a:endParaRPr>
          </a:p>
          <a:p>
            <a:pPr algn="ctr"/>
            <a:r>
              <a:rPr lang="en-US" sz="2000" dirty="0">
                <a:latin typeface="Times New Roman"/>
                <a:cs typeface="Calibri"/>
              </a:rPr>
              <a:t>Both Fe</a:t>
            </a:r>
            <a:r>
              <a:rPr lang="en-US" sz="2000" baseline="30000" dirty="0">
                <a:latin typeface="Times New Roman"/>
                <a:cs typeface="Calibri"/>
              </a:rPr>
              <a:t>3+</a:t>
            </a:r>
            <a:r>
              <a:rPr lang="en-US" sz="2000" dirty="0">
                <a:latin typeface="Times New Roman"/>
                <a:cs typeface="Calibri"/>
              </a:rPr>
              <a:t> are 6-coordinate</a:t>
            </a:r>
          </a:p>
          <a:p>
            <a:pPr algn="ctr"/>
            <a:r>
              <a:rPr lang="en-US" sz="2000" dirty="0">
                <a:latin typeface="Times New Roman"/>
                <a:cs typeface="Calibri"/>
              </a:rPr>
              <a:t>Ions are strongly coupled via the bridging ligand</a:t>
            </a:r>
          </a:p>
          <a:p>
            <a:pPr algn="ctr"/>
            <a:r>
              <a:rPr lang="en-US" sz="2000" dirty="0">
                <a:latin typeface="Times New Roman"/>
                <a:cs typeface="Calibri"/>
              </a:rPr>
              <a:t>Violet – purple </a:t>
            </a:r>
            <a:r>
              <a:rPr lang="en-US" sz="2000" dirty="0" err="1">
                <a:latin typeface="Times New Roman"/>
                <a:cs typeface="Calibri"/>
              </a:rPr>
              <a:t>colour</a:t>
            </a:r>
            <a:endParaRPr lang="en-US" sz="2000" dirty="0">
              <a:latin typeface="Times New Roman"/>
              <a:cs typeface="Calibri"/>
            </a:endParaRPr>
          </a:p>
          <a:p>
            <a:pPr algn="ctr"/>
            <a:endParaRPr lang="en-US" sz="2000" dirty="0"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52400"/>
            <a:ext cx="7455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Oxygen binding in </a:t>
            </a:r>
            <a:r>
              <a:rPr lang="en-US" sz="4400" b="1" dirty="0" err="1" smtClean="0">
                <a:solidFill>
                  <a:srgbClr val="C00000"/>
                </a:solidFill>
              </a:rPr>
              <a:t>hemerythrin</a:t>
            </a: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52400" y="1066800"/>
          <a:ext cx="885852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S ChemDraw Drawing" r:id="rId3" imgW="6354592" imgH="1639491" progId="ChemDraw.Document.6.0">
                  <p:embed/>
                </p:oleObj>
              </mc:Choice>
              <mc:Fallback>
                <p:oleObj name="CS ChemDraw Drawing" r:id="rId3" imgW="6354592" imgH="163949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885852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9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0" indent="-457200" algn="just">
              <a:buFont typeface="Wingdings" pitchFamily="2" charset="2"/>
              <a:buChar char="Ø"/>
            </a:pPr>
            <a:r>
              <a:rPr lang="en-US" sz="2400" dirty="0" err="1" smtClean="0">
                <a:cs typeface="Arial"/>
              </a:rPr>
              <a:t>Hemerythrin</a:t>
            </a:r>
            <a:r>
              <a:rPr lang="en-US" sz="2400" dirty="0" smtClean="0">
                <a:cs typeface="Arial"/>
              </a:rPr>
              <a:t> holds the O</a:t>
            </a:r>
            <a:r>
              <a:rPr lang="en-US" sz="2400" baseline="-25000" dirty="0" smtClean="0">
                <a:cs typeface="Arial"/>
              </a:rPr>
              <a:t>2</a:t>
            </a:r>
            <a:r>
              <a:rPr lang="en-US" sz="2400" dirty="0" smtClean="0">
                <a:cs typeface="Arial"/>
              </a:rPr>
              <a:t> as a </a:t>
            </a:r>
            <a:r>
              <a:rPr lang="en-US" sz="2400" dirty="0" err="1" smtClean="0">
                <a:cs typeface="Arial"/>
              </a:rPr>
              <a:t>hydroperoxide</a:t>
            </a:r>
            <a:endParaRPr lang="en-US" sz="2400" dirty="0" smtClean="0">
              <a:cs typeface="Arial"/>
            </a:endParaRPr>
          </a:p>
          <a:p>
            <a:pPr marL="900000" indent="-457200" algn="just">
              <a:buFont typeface="Wingdings" pitchFamily="2" charset="2"/>
              <a:buChar char="Ø"/>
            </a:pPr>
            <a:endParaRPr lang="en-US" sz="2400" dirty="0" smtClean="0">
              <a:cs typeface="Arial"/>
            </a:endParaRPr>
          </a:p>
          <a:p>
            <a:pPr marL="900000" indent="-457200" algn="just">
              <a:buFont typeface="Wingdings" pitchFamily="2" charset="2"/>
              <a:buChar char="Ø"/>
            </a:pPr>
            <a:r>
              <a:rPr lang="en-US" sz="2400" dirty="0" smtClean="0">
                <a:cs typeface="Arial"/>
              </a:rPr>
              <a:t>Colorless when deoxygenated, but turn a violet-pink in the oxygenated    state​</a:t>
            </a:r>
          </a:p>
          <a:p>
            <a:pPr marL="900000" indent="-457200" algn="just">
              <a:buFont typeface="Wingdings" pitchFamily="2" charset="2"/>
              <a:buChar char="Ø"/>
            </a:pPr>
            <a:endParaRPr lang="en-US" sz="2400" dirty="0" smtClean="0">
              <a:cs typeface="Arial"/>
            </a:endParaRPr>
          </a:p>
          <a:p>
            <a:pPr marL="900000" indent="-457200" algn="just">
              <a:buFont typeface="Wingdings" pitchFamily="2" charset="2"/>
              <a:buChar char="Ø"/>
            </a:pPr>
            <a:r>
              <a:rPr lang="en-US" sz="2400" dirty="0" smtClean="0">
                <a:cs typeface="Arial"/>
              </a:rPr>
              <a:t>Iron atoms are bound to the protein through the </a:t>
            </a:r>
            <a:r>
              <a:rPr lang="en-US" sz="2400" dirty="0" err="1" smtClean="0">
                <a:cs typeface="Arial"/>
              </a:rPr>
              <a:t>carboxylate</a:t>
            </a:r>
            <a:r>
              <a:rPr lang="en-US" sz="2400" dirty="0" smtClean="0">
                <a:cs typeface="Arial"/>
              </a:rPr>
              <a:t> side chains of a glutamate and </a:t>
            </a:r>
            <a:r>
              <a:rPr lang="en-US" sz="2400" dirty="0" err="1" smtClean="0">
                <a:cs typeface="Arial"/>
              </a:rPr>
              <a:t>aspartates</a:t>
            </a:r>
            <a:r>
              <a:rPr lang="en-US" sz="2400" dirty="0" smtClean="0">
                <a:cs typeface="Arial"/>
              </a:rPr>
              <a:t> as well as through five </a:t>
            </a:r>
            <a:r>
              <a:rPr lang="en-US" sz="2400" dirty="0" err="1" smtClean="0">
                <a:cs typeface="Arial"/>
              </a:rPr>
              <a:t>histidine</a:t>
            </a:r>
            <a:r>
              <a:rPr lang="en-US" sz="2400" dirty="0" smtClean="0">
                <a:cs typeface="Arial"/>
              </a:rPr>
              <a:t> residues.</a:t>
            </a:r>
          </a:p>
          <a:p>
            <a:pPr marL="900000" indent="-457200" algn="just">
              <a:buFont typeface="Wingdings" pitchFamily="2" charset="2"/>
              <a:buChar char="Ø"/>
            </a:pPr>
            <a:r>
              <a:rPr lang="en-US" sz="2400" dirty="0" smtClean="0">
                <a:cs typeface="Arial"/>
              </a:rPr>
              <a:t>In oxy form peroxide bond (O-O single bond) is present and    Raman stretching of it is 845 cm</a:t>
            </a:r>
            <a:r>
              <a:rPr lang="en-US" sz="2400" baseline="30000" dirty="0" smtClean="0">
                <a:cs typeface="Arial"/>
              </a:rPr>
              <a:t>-1</a:t>
            </a:r>
            <a:endParaRPr lang="en-US" sz="2400" dirty="0"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52400"/>
            <a:ext cx="745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Oxygen binding in </a:t>
            </a:r>
            <a:r>
              <a:rPr lang="en-US" sz="4400" b="1" dirty="0" err="1" smtClean="0">
                <a:solidFill>
                  <a:srgbClr val="C00000"/>
                </a:solidFill>
              </a:rPr>
              <a:t>hemerythrin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Tarun Kumar</dc:creator>
  <cp:lastModifiedBy>Tarun Kumar</cp:lastModifiedBy>
  <cp:revision>1</cp:revision>
  <dcterms:created xsi:type="dcterms:W3CDTF">2006-08-16T00:00:00Z</dcterms:created>
  <dcterms:modified xsi:type="dcterms:W3CDTF">2021-04-26T08:19:20Z</dcterms:modified>
</cp:coreProperties>
</file>