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3" r:id="rId2"/>
    <p:sldId id="256" r:id="rId3"/>
    <p:sldId id="257" r:id="rId4"/>
    <p:sldId id="258" r:id="rId5"/>
    <p:sldId id="266" r:id="rId6"/>
    <p:sldId id="268" r:id="rId7"/>
    <p:sldId id="275" r:id="rId8"/>
    <p:sldId id="259" r:id="rId9"/>
    <p:sldId id="267" r:id="rId10"/>
    <p:sldId id="277" r:id="rId11"/>
    <p:sldId id="279" r:id="rId12"/>
    <p:sldId id="260" r:id="rId13"/>
    <p:sldId id="280" r:id="rId14"/>
    <p:sldId id="282" r:id="rId15"/>
    <p:sldId id="261" r:id="rId16"/>
    <p:sldId id="262" r:id="rId17"/>
    <p:sldId id="263" r:id="rId18"/>
    <p:sldId id="264" r:id="rId19"/>
    <p:sldId id="281" r:id="rId20"/>
    <p:sldId id="276" r:id="rId21"/>
    <p:sldId id="265" r:id="rId22"/>
    <p:sldId id="271" r:id="rId23"/>
    <p:sldId id="272" r:id="rId24"/>
    <p:sldId id="273" r:id="rId25"/>
    <p:sldId id="27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44" autoAdjust="0"/>
    <p:restoredTop sz="94660"/>
  </p:normalViewPr>
  <p:slideViewPr>
    <p:cSldViewPr>
      <p:cViewPr varScale="1">
        <p:scale>
          <a:sx n="68" d="100"/>
          <a:sy n="68" d="100"/>
        </p:scale>
        <p:origin x="-123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3C27EE-86C8-4261-8ECB-1E66ACA164D0}" type="datetimeFigureOut">
              <a:rPr lang="en-US" smtClean="0"/>
              <a:pPr/>
              <a:t>02-Dec-14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D7A320-D36F-4382-BBC1-4A1001B8640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02-Dec-14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02-Dec-14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02-Dec-14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02-Dec-14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02-Dec-14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02-Dec-14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02-Dec-14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02-Dec-14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02-Dec-14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02-Dec-14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02-Dec-14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02-Dec-14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backup 17-11-14\User\Desktop 1\III Sem Tour\Harish\20141016_13215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ectangle 4"/>
          <p:cNvSpPr/>
          <p:nvPr/>
        </p:nvSpPr>
        <p:spPr>
          <a:xfrm>
            <a:off x="1828800" y="-76200"/>
            <a:ext cx="6061275" cy="144655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lgerian" pitchFamily="82" charset="0"/>
              </a:rPr>
              <a:t>Foliation </a:t>
            </a:r>
            <a:endParaRPr lang="en-US" sz="8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lgerian"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backup 17-11-14\User\Desktop 1\Paldi (Sirohi)\HK7 2.5X XN 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backup 17-11-14\User\Desktop 1\Paldi (Sirohi)\HK7 5X XN 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8153400" cy="707886"/>
          </a:xfrm>
          <a:prstGeom prst="rect">
            <a:avLst/>
          </a:prstGeom>
          <a:noFill/>
        </p:spPr>
        <p:txBody>
          <a:bodyPr wrap="square" rtlCol="0">
            <a:spAutoFit/>
          </a:bodyPr>
          <a:lstStyle/>
          <a:p>
            <a:pPr algn="ctr"/>
            <a:r>
              <a:rPr lang="en-US" sz="4000" dirty="0" smtClean="0">
                <a:latin typeface="Algerian" pitchFamily="82" charset="0"/>
              </a:rPr>
              <a:t>Crenulations Cleavage </a:t>
            </a:r>
            <a:endParaRPr lang="en-US" sz="4000" dirty="0">
              <a:latin typeface="Algerian" pitchFamily="82" charset="0"/>
            </a:endParaRPr>
          </a:p>
        </p:txBody>
      </p:sp>
      <p:sp>
        <p:nvSpPr>
          <p:cNvPr id="3" name="TextBox 2"/>
          <p:cNvSpPr txBox="1"/>
          <p:nvPr/>
        </p:nvSpPr>
        <p:spPr>
          <a:xfrm>
            <a:off x="457200" y="1003386"/>
            <a:ext cx="8229600" cy="5473614"/>
          </a:xfrm>
          <a:prstGeom prst="rect">
            <a:avLst/>
          </a:prstGeom>
          <a:noFill/>
        </p:spPr>
        <p:txBody>
          <a:bodyPr wrap="square" rtlCol="0">
            <a:spAutoFit/>
          </a:bodyPr>
          <a:lstStyle/>
          <a:p>
            <a:pPr algn="just">
              <a:lnSpc>
                <a:spcPct val="250000"/>
              </a:lnSpc>
            </a:pPr>
            <a:r>
              <a:rPr lang="en-US" sz="2400" dirty="0" smtClean="0">
                <a:latin typeface="Times New Roman" pitchFamily="18" charset="0"/>
                <a:cs typeface="Times New Roman" pitchFamily="18" charset="0"/>
              </a:rPr>
              <a:t>Crenulations cleavage is formed, as the name suggests, by small-scale folding (crenulations) of very thin layers or laminations within a rock. </a:t>
            </a:r>
          </a:p>
          <a:p>
            <a:pPr algn="just">
              <a:lnSpc>
                <a:spcPct val="250000"/>
              </a:lnSpc>
            </a:pPr>
            <a:r>
              <a:rPr lang="en-US" sz="2400" dirty="0" smtClean="0">
                <a:latin typeface="Times New Roman" pitchFamily="18" charset="0"/>
                <a:cs typeface="Times New Roman" pitchFamily="18" charset="0"/>
              </a:rPr>
              <a:t>Crenulations cleavage is very commonly associated with the deformation of rocks that already possess a strong cleavage or schistosity as a result of an earlier deformation.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backup 17-11-14\User\Desktop 1\HARISH KAPASYA\New folder (2)\Geo. abu tour\100_2252.JPG"/>
          <p:cNvPicPr>
            <a:picLocks noChangeAspect="1" noChangeArrowheads="1"/>
          </p:cNvPicPr>
          <p:nvPr/>
        </p:nvPicPr>
        <p:blipFill>
          <a:blip r:embed="rId2"/>
          <a:srcRect/>
          <a:stretch>
            <a:fillRect/>
          </a:stretch>
        </p:blipFill>
        <p:spPr bwMode="auto">
          <a:xfrm>
            <a:off x="0" y="0"/>
            <a:ext cx="9144000" cy="6859097"/>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762000" y="1066800"/>
            <a:ext cx="7543800" cy="3276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229600" cy="707886"/>
          </a:xfrm>
          <a:prstGeom prst="rect">
            <a:avLst/>
          </a:prstGeom>
          <a:noFill/>
        </p:spPr>
        <p:txBody>
          <a:bodyPr wrap="square" rtlCol="0">
            <a:spAutoFit/>
          </a:bodyPr>
          <a:lstStyle/>
          <a:p>
            <a:pPr algn="ctr"/>
            <a:r>
              <a:rPr lang="en-US" sz="4000" dirty="0" smtClean="0">
                <a:latin typeface="Algerian" pitchFamily="82" charset="0"/>
              </a:rPr>
              <a:t>Solution cleavage </a:t>
            </a:r>
            <a:endParaRPr lang="en-US" sz="4000" dirty="0">
              <a:latin typeface="Algerian" pitchFamily="82" charset="0"/>
            </a:endParaRPr>
          </a:p>
        </p:txBody>
      </p:sp>
      <p:sp>
        <p:nvSpPr>
          <p:cNvPr id="3" name="TextBox 2"/>
          <p:cNvSpPr txBox="1"/>
          <p:nvPr/>
        </p:nvSpPr>
        <p:spPr>
          <a:xfrm>
            <a:off x="457200" y="1219200"/>
            <a:ext cx="8229600" cy="4550285"/>
          </a:xfrm>
          <a:prstGeom prst="rect">
            <a:avLst/>
          </a:prstGeom>
          <a:noFill/>
        </p:spPr>
        <p:txBody>
          <a:bodyPr wrap="square" rtlCol="0">
            <a:spAutoFit/>
          </a:bodyPr>
          <a:lstStyle/>
          <a:p>
            <a:pPr algn="just">
              <a:lnSpc>
                <a:spcPct val="250000"/>
              </a:lnSpc>
            </a:pPr>
            <a:r>
              <a:rPr lang="en-US" sz="2400" dirty="0" smtClean="0">
                <a:latin typeface="Times New Roman" pitchFamily="18" charset="0"/>
                <a:cs typeface="Times New Roman" pitchFamily="18" charset="0"/>
              </a:rPr>
              <a:t>A new compositional banding can arise through the migration of certain constituents of a rock during deformation. This structure, is common in low – grade or unmetamorphosed rocks, is formed by the process of </a:t>
            </a:r>
            <a:r>
              <a:rPr lang="en-US" sz="2400" b="1" i="1" dirty="0" smtClean="0">
                <a:latin typeface="Times New Roman" pitchFamily="18" charset="0"/>
                <a:cs typeface="Times New Roman" pitchFamily="18" charset="0"/>
              </a:rPr>
              <a:t>pressure solution </a:t>
            </a:r>
            <a:r>
              <a:rPr lang="en-US" sz="2400" dirty="0" smtClean="0">
                <a:latin typeface="Times New Roman" pitchFamily="18" charset="0"/>
                <a:cs typeface="Times New Roman" pitchFamily="18" charset="0"/>
              </a:rPr>
              <a:t>and the resulting cleavage is termed </a:t>
            </a:r>
            <a:r>
              <a:rPr lang="en-US" sz="2400" b="1" i="1" dirty="0" smtClean="0">
                <a:latin typeface="Times New Roman" pitchFamily="18" charset="0"/>
                <a:cs typeface="Times New Roman" pitchFamily="18" charset="0"/>
              </a:rPr>
              <a:t>‘Solution Cleavage’</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229600" cy="707886"/>
          </a:xfrm>
          <a:prstGeom prst="rect">
            <a:avLst/>
          </a:prstGeom>
          <a:noFill/>
        </p:spPr>
        <p:txBody>
          <a:bodyPr wrap="square" rtlCol="0">
            <a:spAutoFit/>
          </a:bodyPr>
          <a:lstStyle/>
          <a:p>
            <a:pPr algn="ctr"/>
            <a:r>
              <a:rPr lang="en-US" sz="4000" dirty="0" smtClean="0">
                <a:latin typeface="Algerian" pitchFamily="82" charset="0"/>
              </a:rPr>
              <a:t>Slip cleavage </a:t>
            </a:r>
            <a:endParaRPr lang="en-US" sz="4000" dirty="0">
              <a:latin typeface="Algerian" pitchFamily="82" charset="0"/>
            </a:endParaRPr>
          </a:p>
        </p:txBody>
      </p:sp>
      <p:sp>
        <p:nvSpPr>
          <p:cNvPr id="3" name="TextBox 2"/>
          <p:cNvSpPr txBox="1"/>
          <p:nvPr/>
        </p:nvSpPr>
        <p:spPr>
          <a:xfrm>
            <a:off x="457200" y="914400"/>
            <a:ext cx="8229600" cy="5473614"/>
          </a:xfrm>
          <a:prstGeom prst="rect">
            <a:avLst/>
          </a:prstGeom>
          <a:noFill/>
        </p:spPr>
        <p:txBody>
          <a:bodyPr wrap="square" rtlCol="0">
            <a:spAutoFit/>
          </a:bodyPr>
          <a:lstStyle/>
          <a:p>
            <a:pPr algn="just">
              <a:lnSpc>
                <a:spcPct val="250000"/>
              </a:lnSpc>
            </a:pPr>
            <a:r>
              <a:rPr lang="en-US" sz="2400" dirty="0" smtClean="0">
                <a:latin typeface="Times New Roman" pitchFamily="18" charset="0"/>
                <a:cs typeface="Times New Roman" pitchFamily="18" charset="0"/>
              </a:rPr>
              <a:t>Cleavage along which there has been some displacement is called Slip Cleavage. </a:t>
            </a:r>
          </a:p>
          <a:p>
            <a:pPr algn="just">
              <a:lnSpc>
                <a:spcPct val="250000"/>
              </a:lnSpc>
            </a:pPr>
            <a:r>
              <a:rPr lang="en-US" sz="2400" dirty="0" smtClean="0">
                <a:latin typeface="Times New Roman" pitchFamily="18" charset="0"/>
                <a:cs typeface="Times New Roman" pitchFamily="18" charset="0"/>
              </a:rPr>
              <a:t>Bedding or an older cleavage or schistosity is commonly displaced one to few millimeters. </a:t>
            </a:r>
          </a:p>
          <a:p>
            <a:pPr algn="just">
              <a:lnSpc>
                <a:spcPct val="250000"/>
              </a:lnSpc>
            </a:pPr>
            <a:r>
              <a:rPr lang="en-US" sz="2400" dirty="0" smtClean="0">
                <a:latin typeface="Times New Roman" pitchFamily="18" charset="0"/>
                <a:cs typeface="Times New Roman" pitchFamily="18" charset="0"/>
              </a:rPr>
              <a:t>The platy minerals such as micas and chlorites may be dragged into positions that are nearly parallel to the slip cleavage.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8153400" cy="707886"/>
          </a:xfrm>
          <a:prstGeom prst="rect">
            <a:avLst/>
          </a:prstGeom>
          <a:noFill/>
        </p:spPr>
        <p:txBody>
          <a:bodyPr wrap="square" rtlCol="0">
            <a:spAutoFit/>
          </a:bodyPr>
          <a:lstStyle/>
          <a:p>
            <a:pPr algn="ctr"/>
            <a:r>
              <a:rPr lang="en-US" sz="4000" dirty="0" smtClean="0">
                <a:latin typeface="Algerian" pitchFamily="82" charset="0"/>
              </a:rPr>
              <a:t>Schistosity </a:t>
            </a:r>
            <a:endParaRPr lang="en-US" sz="4000" dirty="0">
              <a:latin typeface="Algerian" pitchFamily="82" charset="0"/>
            </a:endParaRPr>
          </a:p>
        </p:txBody>
      </p:sp>
      <p:sp>
        <p:nvSpPr>
          <p:cNvPr id="3" name="TextBox 2"/>
          <p:cNvSpPr txBox="1"/>
          <p:nvPr/>
        </p:nvSpPr>
        <p:spPr>
          <a:xfrm>
            <a:off x="457200" y="990600"/>
            <a:ext cx="8153400" cy="5150449"/>
          </a:xfrm>
          <a:prstGeom prst="rect">
            <a:avLst/>
          </a:prstGeom>
          <a:noFill/>
        </p:spPr>
        <p:txBody>
          <a:bodyPr wrap="square" rtlCol="0">
            <a:spAutoFit/>
          </a:bodyPr>
          <a:lstStyle/>
          <a:p>
            <a:pPr algn="just">
              <a:lnSpc>
                <a:spcPct val="200000"/>
              </a:lnSpc>
            </a:pPr>
            <a:r>
              <a:rPr lang="en-US" sz="2400" dirty="0" smtClean="0">
                <a:latin typeface="Times New Roman" pitchFamily="18" charset="0"/>
                <a:cs typeface="Times New Roman" pitchFamily="18" charset="0"/>
              </a:rPr>
              <a:t>With increasing metamorphic grade, Slates are transformed to </a:t>
            </a:r>
            <a:r>
              <a:rPr lang="en-US" sz="2400" dirty="0" err="1" smtClean="0">
                <a:latin typeface="Times New Roman" pitchFamily="18" charset="0"/>
                <a:cs typeface="Times New Roman" pitchFamily="18" charset="0"/>
              </a:rPr>
              <a:t>Phyllite</a:t>
            </a:r>
            <a:r>
              <a:rPr lang="en-US" sz="2400" dirty="0" smtClean="0">
                <a:latin typeface="Times New Roman" pitchFamily="18" charset="0"/>
                <a:cs typeface="Times New Roman" pitchFamily="18" charset="0"/>
              </a:rPr>
              <a:t> than Schist by an increase in the size of newly formed metamorphic minerals. </a:t>
            </a:r>
          </a:p>
          <a:p>
            <a:pPr algn="just">
              <a:lnSpc>
                <a:spcPct val="200000"/>
              </a:lnSpc>
            </a:pPr>
            <a:r>
              <a:rPr lang="en-US" sz="2400" dirty="0" smtClean="0">
                <a:latin typeface="Times New Roman" pitchFamily="18" charset="0"/>
                <a:cs typeface="Times New Roman" pitchFamily="18" charset="0"/>
              </a:rPr>
              <a:t>In slates, the aligned planer minerals that produce the </a:t>
            </a:r>
            <a:r>
              <a:rPr lang="en-US" sz="2400" dirty="0" err="1" smtClean="0">
                <a:latin typeface="Times New Roman" pitchFamily="18" charset="0"/>
                <a:cs typeface="Times New Roman" pitchFamily="18" charset="0"/>
              </a:rPr>
              <a:t>slaty</a:t>
            </a:r>
            <a:r>
              <a:rPr lang="en-US" sz="2400" dirty="0" smtClean="0">
                <a:latin typeface="Times New Roman" pitchFamily="18" charset="0"/>
                <a:cs typeface="Times New Roman" pitchFamily="18" charset="0"/>
              </a:rPr>
              <a:t> cleavage are invisible to naked eye, whereas in schist, the individual tabular crystals of mica, hornblende, etc. are large enough to be visible in hand specimen.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52400"/>
            <a:ext cx="8229600" cy="2195794"/>
          </a:xfrm>
          <a:prstGeom prst="rect">
            <a:avLst/>
          </a:prstGeom>
          <a:noFill/>
        </p:spPr>
        <p:txBody>
          <a:bodyPr wrap="square" rtlCol="0">
            <a:spAutoFit/>
          </a:bodyPr>
          <a:lstStyle/>
          <a:p>
            <a:pPr algn="just">
              <a:lnSpc>
                <a:spcPct val="200000"/>
              </a:lnSpc>
            </a:pPr>
            <a:r>
              <a:rPr lang="en-US" sz="2400" dirty="0" smtClean="0">
                <a:latin typeface="Times New Roman" pitchFamily="18" charset="0"/>
                <a:cs typeface="Times New Roman" pitchFamily="18" charset="0"/>
              </a:rPr>
              <a:t>A Foliation marked by the parallel orientation of such tabular minerals in a metamorphic rock with a sufficiently coarse grain size is called a ‘Schistosity’. </a:t>
            </a:r>
            <a:endParaRPr lang="en-US" sz="24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304800" y="2667000"/>
            <a:ext cx="8533305" cy="3276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1182152" y="1066800"/>
            <a:ext cx="7047448"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52400"/>
            <a:ext cx="8229600" cy="707886"/>
          </a:xfrm>
          <a:prstGeom prst="rect">
            <a:avLst/>
          </a:prstGeom>
          <a:noFill/>
        </p:spPr>
        <p:txBody>
          <a:bodyPr wrap="square" rtlCol="0">
            <a:spAutoFit/>
          </a:bodyPr>
          <a:lstStyle/>
          <a:p>
            <a:pPr algn="ctr"/>
            <a:r>
              <a:rPr lang="en-US" sz="4000" dirty="0" smtClean="0">
                <a:latin typeface="Algerian" pitchFamily="82" charset="0"/>
              </a:rPr>
              <a:t>Foliation </a:t>
            </a:r>
            <a:endParaRPr lang="en-US" sz="4000" dirty="0">
              <a:latin typeface="Algerian" pitchFamily="82" charset="0"/>
            </a:endParaRPr>
          </a:p>
        </p:txBody>
      </p:sp>
      <p:sp>
        <p:nvSpPr>
          <p:cNvPr id="3" name="TextBox 2"/>
          <p:cNvSpPr txBox="1"/>
          <p:nvPr/>
        </p:nvSpPr>
        <p:spPr>
          <a:xfrm>
            <a:off x="228600" y="762000"/>
            <a:ext cx="5410200" cy="6186309"/>
          </a:xfrm>
          <a:prstGeom prst="rect">
            <a:avLst/>
          </a:prstGeom>
          <a:noFill/>
        </p:spPr>
        <p:txBody>
          <a:bodyPr wrap="square" rtlCol="0">
            <a:spAutoFit/>
          </a:bodyPr>
          <a:lstStyle/>
          <a:p>
            <a:pPr algn="just">
              <a:lnSpc>
                <a:spcPct val="150000"/>
              </a:lnSpc>
            </a:pPr>
            <a:r>
              <a:rPr lang="en-US" sz="2400" dirty="0" smtClean="0">
                <a:latin typeface="Times New Roman" pitchFamily="18" charset="0"/>
                <a:cs typeface="Times New Roman" pitchFamily="18" charset="0"/>
              </a:rPr>
              <a:t>A </a:t>
            </a:r>
            <a:r>
              <a:rPr lang="en-US" sz="2400" b="1" i="1" dirty="0" smtClean="0">
                <a:latin typeface="Times New Roman" pitchFamily="18" charset="0"/>
                <a:cs typeface="Times New Roman" pitchFamily="18" charset="0"/>
              </a:rPr>
              <a:t>Foliation</a:t>
            </a:r>
            <a:r>
              <a:rPr lang="en-US" sz="2400" dirty="0" smtClean="0">
                <a:latin typeface="Times New Roman" pitchFamily="18" charset="0"/>
                <a:cs typeface="Times New Roman" pitchFamily="18" charset="0"/>
              </a:rPr>
              <a:t> is a set of new planer surfaces produced in a rock as a result of deformation. </a:t>
            </a:r>
          </a:p>
          <a:p>
            <a:pPr algn="just">
              <a:lnSpc>
                <a:spcPct val="150000"/>
              </a:lnSpc>
            </a:pPr>
            <a:r>
              <a:rPr lang="en-US" sz="2400" dirty="0" smtClean="0">
                <a:latin typeface="Times New Roman" pitchFamily="18" charset="0"/>
                <a:cs typeface="Times New Roman" pitchFamily="18" charset="0"/>
              </a:rPr>
              <a:t>Foliation is a general term covering several different kinds of structure produced in different ways. </a:t>
            </a:r>
          </a:p>
          <a:p>
            <a:pPr algn="just">
              <a:lnSpc>
                <a:spcPct val="150000"/>
              </a:lnSpc>
            </a:pPr>
            <a:r>
              <a:rPr lang="en-US" sz="2400" b="1" i="1" dirty="0" smtClean="0">
                <a:latin typeface="Times New Roman" pitchFamily="18" charset="0"/>
                <a:cs typeface="Times New Roman" pitchFamily="18" charset="0"/>
              </a:rPr>
              <a:t>‘Slaty Cleavage’</a:t>
            </a:r>
            <a:r>
              <a:rPr lang="en-US" sz="2400" dirty="0" smtClean="0">
                <a:latin typeface="Times New Roman" pitchFamily="18" charset="0"/>
                <a:cs typeface="Times New Roman" pitchFamily="18" charset="0"/>
              </a:rPr>
              <a:t>,</a:t>
            </a:r>
            <a:r>
              <a:rPr lang="en-US" sz="2400" b="1" i="1" dirty="0" smtClean="0">
                <a:latin typeface="Times New Roman" pitchFamily="18" charset="0"/>
                <a:cs typeface="Times New Roman" pitchFamily="18" charset="0"/>
              </a:rPr>
              <a:t> ‘Schistosity’ </a:t>
            </a:r>
            <a:r>
              <a:rPr lang="en-US" sz="2400" dirty="0" smtClean="0">
                <a:latin typeface="Times New Roman" pitchFamily="18" charset="0"/>
                <a:cs typeface="Times New Roman" pitchFamily="18" charset="0"/>
              </a:rPr>
              <a:t>and </a:t>
            </a:r>
            <a:r>
              <a:rPr lang="en-US" sz="2400" b="1" i="1" dirty="0" smtClean="0">
                <a:latin typeface="Times New Roman" pitchFamily="18" charset="0"/>
                <a:cs typeface="Times New Roman" pitchFamily="18" charset="0"/>
              </a:rPr>
              <a:t>‘</a:t>
            </a:r>
            <a:r>
              <a:rPr lang="en-US" sz="2400" b="1" i="1" dirty="0" err="1" smtClean="0">
                <a:latin typeface="Times New Roman" pitchFamily="18" charset="0"/>
                <a:cs typeface="Times New Roman" pitchFamily="18" charset="0"/>
              </a:rPr>
              <a:t>Gneissosity</a:t>
            </a:r>
            <a:r>
              <a:rPr lang="en-US" sz="2400" b="1" i="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are all examples of foliation. </a:t>
            </a:r>
          </a:p>
          <a:p>
            <a:pPr algn="just">
              <a:lnSpc>
                <a:spcPct val="150000"/>
              </a:lnSpc>
            </a:pPr>
            <a:r>
              <a:rPr lang="en-US" sz="2400" dirty="0" smtClean="0">
                <a:latin typeface="Times New Roman" pitchFamily="18" charset="0"/>
                <a:cs typeface="Times New Roman" pitchFamily="18" charset="0"/>
              </a:rPr>
              <a:t>In many areas there is a foliation parallel to bedding, often termed a </a:t>
            </a:r>
            <a:r>
              <a:rPr lang="en-US" sz="2400" b="1" i="1" dirty="0" smtClean="0">
                <a:latin typeface="Times New Roman" pitchFamily="18" charset="0"/>
                <a:cs typeface="Times New Roman" pitchFamily="18" charset="0"/>
              </a:rPr>
              <a:t>‘Bedding Foliation’</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pic>
        <p:nvPicPr>
          <p:cNvPr id="13314" name="Picture 2"/>
          <p:cNvPicPr>
            <a:picLocks noChangeAspect="1" noChangeArrowheads="1"/>
          </p:cNvPicPr>
          <p:nvPr/>
        </p:nvPicPr>
        <p:blipFill>
          <a:blip r:embed="rId2">
            <a:lum bright="20000" contrast="40000"/>
          </a:blip>
          <a:srcRect/>
          <a:stretch>
            <a:fillRect/>
          </a:stretch>
        </p:blipFill>
        <p:spPr bwMode="auto">
          <a:xfrm>
            <a:off x="5867400" y="762000"/>
            <a:ext cx="3133725" cy="5857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backup 17-11-14\User\Desktop 1\Paldi (Sirohi)\HK3 5X XN .jpg"/>
          <p:cNvPicPr>
            <a:picLocks noChangeAspect="1" noChangeArrowheads="1"/>
          </p:cNvPicPr>
          <p:nvPr/>
        </p:nvPicPr>
        <p:blipFill>
          <a:blip r:embed="rId2"/>
          <a:srcRect/>
          <a:stretch>
            <a:fillRect/>
          </a:stretch>
        </p:blipFill>
        <p:spPr bwMode="auto">
          <a:xfrm>
            <a:off x="-13191" y="0"/>
            <a:ext cx="9170380" cy="6857999"/>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backup 17-11-14\User\Desktop 1\Paldi (Sirohi)\HK3 2.5X XN 2.jpg"/>
          <p:cNvPicPr>
            <a:picLocks noChangeAspect="1" noChangeArrowheads="1"/>
          </p:cNvPicPr>
          <p:nvPr/>
        </p:nvPicPr>
        <p:blipFill>
          <a:blip r:embed="rId2"/>
          <a:srcRect/>
          <a:stretch>
            <a:fillRect/>
          </a:stretch>
        </p:blipFill>
        <p:spPr bwMode="auto">
          <a:xfrm>
            <a:off x="0" y="0"/>
            <a:ext cx="9170381" cy="6858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backup 17-11-14\User\Desktop 1\Paldi (Sirohi)\HK11 2.5X XN.jpg"/>
          <p:cNvPicPr>
            <a:picLocks noChangeAspect="1" noChangeArrowheads="1"/>
          </p:cNvPicPr>
          <p:nvPr/>
        </p:nvPicPr>
        <p:blipFill>
          <a:blip r:embed="rId2"/>
          <a:srcRect/>
          <a:stretch>
            <a:fillRect/>
          </a:stretch>
        </p:blipFill>
        <p:spPr bwMode="auto">
          <a:xfrm>
            <a:off x="0" y="0"/>
            <a:ext cx="9170381" cy="6858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backup 17-11-14\User\Desktop 1\Paldi (Sirohi)\HK11 2.5X XN2.jpg"/>
          <p:cNvPicPr>
            <a:picLocks noChangeAspect="1" noChangeArrowheads="1"/>
          </p:cNvPicPr>
          <p:nvPr/>
        </p:nvPicPr>
        <p:blipFill>
          <a:blip r:embed="rId2"/>
          <a:srcRect/>
          <a:stretch>
            <a:fillRect/>
          </a:stretch>
        </p:blipFill>
        <p:spPr bwMode="auto">
          <a:xfrm>
            <a:off x="0" y="0"/>
            <a:ext cx="9170381" cy="6858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backup 17-11-14\User\Desktop 1\Paldi (Sirohi)\HK11 2.5X XN1.jpg"/>
          <p:cNvPicPr>
            <a:picLocks noChangeAspect="1" noChangeArrowheads="1"/>
          </p:cNvPicPr>
          <p:nvPr/>
        </p:nvPicPr>
        <p:blipFill>
          <a:blip r:embed="rId2"/>
          <a:srcRect/>
          <a:stretch>
            <a:fillRect/>
          </a:stretch>
        </p:blipFill>
        <p:spPr bwMode="auto">
          <a:xfrm>
            <a:off x="0" y="0"/>
            <a:ext cx="9170381" cy="6858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1143000"/>
            <a:ext cx="4724400" cy="3223639"/>
          </a:xfrm>
          <a:prstGeom prst="rect">
            <a:avLst/>
          </a:prstGeom>
          <a:noFill/>
        </p:spPr>
        <p:txBody>
          <a:bodyPr wrap="square" lIns="91440" tIns="45720" rIns="91440" bIns="45720">
            <a:spAutoFit/>
          </a:bodyPr>
          <a:lstStyle/>
          <a:p>
            <a:pPr algn="ctr">
              <a:lnSpc>
                <a:spcPct val="150000"/>
              </a:lnSpc>
            </a:pPr>
            <a:r>
              <a:rPr lang="en-US"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lgerian" pitchFamily="82" charset="0"/>
              </a:rPr>
              <a:t>Thank </a:t>
            </a:r>
          </a:p>
          <a:p>
            <a:pPr algn="ctr">
              <a:lnSpc>
                <a:spcPct val="150000"/>
              </a:lnSpc>
            </a:pPr>
            <a:r>
              <a:rPr lang="en-US"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lgerian" pitchFamily="82" charset="0"/>
              </a:rPr>
              <a:t>You </a:t>
            </a:r>
            <a:endParaRPr lang="en-US"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lgerian" pitchFamily="8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28600"/>
            <a:ext cx="8305800" cy="8217634"/>
          </a:xfrm>
          <a:prstGeom prst="rect">
            <a:avLst/>
          </a:prstGeom>
          <a:noFill/>
        </p:spPr>
        <p:txBody>
          <a:bodyPr wrap="square" rtlCol="0">
            <a:spAutoFit/>
          </a:bodyPr>
          <a:lstStyle/>
          <a:p>
            <a:pPr>
              <a:lnSpc>
                <a:spcPct val="200000"/>
              </a:lnSpc>
            </a:pPr>
            <a:r>
              <a:rPr lang="en-US" sz="2400" b="1" dirty="0" smtClean="0">
                <a:latin typeface="Times New Roman" pitchFamily="18" charset="0"/>
                <a:cs typeface="Times New Roman" pitchFamily="18" charset="0"/>
              </a:rPr>
              <a:t>Types of Foliation:</a:t>
            </a:r>
          </a:p>
          <a:p>
            <a:pPr algn="just">
              <a:lnSpc>
                <a:spcPct val="200000"/>
              </a:lnSpc>
            </a:pPr>
            <a:r>
              <a:rPr lang="en-US" sz="2400" dirty="0" smtClean="0">
                <a:latin typeface="Times New Roman" pitchFamily="18" charset="0"/>
                <a:cs typeface="Times New Roman" pitchFamily="18" charset="0"/>
              </a:rPr>
              <a:t>The term Cleavage refers to the fissility of a rock, which allows it to be split along a set of foliation planes, and embraces structures of various origins, formed at low metamorphic grade. It is replaced at higher grades by ‘Schistosity’ and ‘Gneissosity’. </a:t>
            </a:r>
          </a:p>
          <a:p>
            <a:pPr algn="just">
              <a:lnSpc>
                <a:spcPct val="200000"/>
              </a:lnSpc>
            </a:pPr>
            <a:r>
              <a:rPr lang="en-US" sz="2400" dirty="0" smtClean="0">
                <a:latin typeface="Times New Roman" pitchFamily="18" charset="0"/>
                <a:cs typeface="Times New Roman" pitchFamily="18" charset="0"/>
              </a:rPr>
              <a:t>The 4 main types of cleavage:</a:t>
            </a:r>
          </a:p>
          <a:p>
            <a:pPr marL="457200" indent="-457200" algn="just">
              <a:lnSpc>
                <a:spcPct val="200000"/>
              </a:lnSpc>
            </a:pPr>
            <a:r>
              <a:rPr lang="en-US" sz="2400" b="1" i="1" dirty="0" smtClean="0">
                <a:latin typeface="Times New Roman" pitchFamily="18" charset="0"/>
                <a:cs typeface="Times New Roman" pitchFamily="18" charset="0"/>
              </a:rPr>
              <a:t>1.	Slaty Cleavage			2. Fracture Cleavage</a:t>
            </a:r>
          </a:p>
          <a:p>
            <a:pPr marL="457200" indent="-457200" algn="just">
              <a:lnSpc>
                <a:spcPct val="200000"/>
              </a:lnSpc>
            </a:pPr>
            <a:r>
              <a:rPr lang="en-US" sz="2400" b="1" i="1" dirty="0" smtClean="0">
                <a:latin typeface="Times New Roman" pitchFamily="18" charset="0"/>
                <a:cs typeface="Times New Roman" pitchFamily="18" charset="0"/>
              </a:rPr>
              <a:t>3.	Crenulations Cleavage		4. Solution Cleavage 	</a:t>
            </a:r>
            <a:r>
              <a:rPr lang="en-US" sz="2400" dirty="0" smtClean="0">
                <a:latin typeface="Times New Roman" pitchFamily="18" charset="0"/>
                <a:cs typeface="Times New Roman" pitchFamily="18" charset="0"/>
              </a:rPr>
              <a:t>		</a:t>
            </a:r>
          </a:p>
          <a:p>
            <a:pPr algn="just">
              <a:lnSpc>
                <a:spcPct val="200000"/>
              </a:lnSpc>
            </a:pPr>
            <a:endParaRPr lang="en-US" sz="2400" dirty="0" smtClean="0">
              <a:latin typeface="Times New Roman" pitchFamily="18" charset="0"/>
              <a:cs typeface="Times New Roman" pitchFamily="18" charset="0"/>
            </a:endParaRPr>
          </a:p>
          <a:p>
            <a:pPr algn="just">
              <a:lnSpc>
                <a:spcPct val="200000"/>
              </a:lnSpc>
            </a:pP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990600"/>
            <a:ext cx="8382000" cy="5473614"/>
          </a:xfrm>
          <a:prstGeom prst="rect">
            <a:avLst/>
          </a:prstGeom>
          <a:noFill/>
        </p:spPr>
        <p:txBody>
          <a:bodyPr wrap="square" rtlCol="0">
            <a:spAutoFit/>
          </a:bodyPr>
          <a:lstStyle/>
          <a:p>
            <a:pPr algn="just">
              <a:lnSpc>
                <a:spcPct val="250000"/>
              </a:lnSpc>
            </a:pPr>
            <a:r>
              <a:rPr lang="en-US" sz="2400" dirty="0" smtClean="0">
                <a:latin typeface="Times New Roman" pitchFamily="18" charset="0"/>
                <a:cs typeface="Times New Roman" pitchFamily="18" charset="0"/>
              </a:rPr>
              <a:t>Slaty cleavage are formed by the arrangement of platy minerals such as micas and chlorites or by the arrangement of ellipsoidal grains of such minerals as quartz and feldspar. </a:t>
            </a:r>
          </a:p>
          <a:p>
            <a:pPr algn="just">
              <a:lnSpc>
                <a:spcPct val="250000"/>
              </a:lnSpc>
            </a:pPr>
            <a:r>
              <a:rPr lang="en-US" sz="2400" dirty="0" smtClean="0">
                <a:latin typeface="Times New Roman" pitchFamily="18" charset="0"/>
                <a:cs typeface="Times New Roman" pitchFamily="18" charset="0"/>
              </a:rPr>
              <a:t>This type of cleavage is best shown in fine-grained rocks such as mudstones that have been deformed under very low – metamorphism. </a:t>
            </a:r>
            <a:endParaRPr lang="en-US" sz="2400" dirty="0">
              <a:latin typeface="Times New Roman" pitchFamily="18" charset="0"/>
              <a:cs typeface="Times New Roman" pitchFamily="18" charset="0"/>
            </a:endParaRPr>
          </a:p>
        </p:txBody>
      </p:sp>
      <p:sp>
        <p:nvSpPr>
          <p:cNvPr id="4" name="TextBox 3"/>
          <p:cNvSpPr txBox="1"/>
          <p:nvPr/>
        </p:nvSpPr>
        <p:spPr>
          <a:xfrm>
            <a:off x="381000" y="304800"/>
            <a:ext cx="8458200" cy="707886"/>
          </a:xfrm>
          <a:prstGeom prst="rect">
            <a:avLst/>
          </a:prstGeom>
          <a:noFill/>
        </p:spPr>
        <p:txBody>
          <a:bodyPr wrap="square" rtlCol="0">
            <a:spAutoFit/>
          </a:bodyPr>
          <a:lstStyle/>
          <a:p>
            <a:pPr algn="ctr"/>
            <a:r>
              <a:rPr lang="en-US" sz="4000" dirty="0" smtClean="0">
                <a:latin typeface="Algerian" pitchFamily="82" charset="0"/>
                <a:cs typeface="Times New Roman" pitchFamily="18" charset="0"/>
              </a:rPr>
              <a:t>Slaty cleavage</a:t>
            </a:r>
            <a:endParaRPr lang="en-US" sz="4000" dirty="0">
              <a:latin typeface="Algerian" pitchFamily="8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0"/>
            <a:ext cx="4819207" cy="3429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876800" y="0"/>
            <a:ext cx="4267200" cy="349291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0" y="3505200"/>
            <a:ext cx="9144001" cy="3352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srcRect/>
          <a:stretch>
            <a:fillRect/>
          </a:stretch>
        </p:blipFill>
        <p:spPr bwMode="auto">
          <a:xfrm>
            <a:off x="0" y="0"/>
            <a:ext cx="4589220" cy="3429000"/>
          </a:xfrm>
          <a:prstGeom prst="rect">
            <a:avLst/>
          </a:prstGeom>
          <a:noFill/>
          <a:ln w="9525">
            <a:noFill/>
            <a:miter lim="800000"/>
            <a:headEnd/>
            <a:tailEnd/>
          </a:ln>
          <a:effectLst/>
        </p:spPr>
      </p:pic>
      <p:pic>
        <p:nvPicPr>
          <p:cNvPr id="4100" name="Picture 4"/>
          <p:cNvPicPr>
            <a:picLocks noChangeAspect="1" noChangeArrowheads="1"/>
          </p:cNvPicPr>
          <p:nvPr/>
        </p:nvPicPr>
        <p:blipFill>
          <a:blip r:embed="rId3"/>
          <a:srcRect/>
          <a:stretch>
            <a:fillRect/>
          </a:stretch>
        </p:blipFill>
        <p:spPr bwMode="auto">
          <a:xfrm>
            <a:off x="4572000" y="0"/>
            <a:ext cx="4572000" cy="3352800"/>
          </a:xfrm>
          <a:prstGeom prst="rect">
            <a:avLst/>
          </a:prstGeom>
          <a:noFill/>
          <a:ln w="9525">
            <a:noFill/>
            <a:miter lim="800000"/>
            <a:headEnd/>
            <a:tailEnd/>
          </a:ln>
          <a:effectLst/>
        </p:spPr>
      </p:pic>
      <p:pic>
        <p:nvPicPr>
          <p:cNvPr id="4101" name="Picture 5"/>
          <p:cNvPicPr>
            <a:picLocks noChangeAspect="1" noChangeArrowheads="1"/>
          </p:cNvPicPr>
          <p:nvPr/>
        </p:nvPicPr>
        <p:blipFill>
          <a:blip r:embed="rId4"/>
          <a:srcRect/>
          <a:stretch>
            <a:fillRect/>
          </a:stretch>
        </p:blipFill>
        <p:spPr bwMode="auto">
          <a:xfrm>
            <a:off x="0" y="3429000"/>
            <a:ext cx="4572000" cy="3429000"/>
          </a:xfrm>
          <a:prstGeom prst="rect">
            <a:avLst/>
          </a:prstGeom>
          <a:noFill/>
          <a:ln w="9525">
            <a:noFill/>
            <a:miter lim="800000"/>
            <a:headEnd/>
            <a:tailEnd/>
          </a:ln>
          <a:effectLst/>
        </p:spPr>
      </p:pic>
      <p:pic>
        <p:nvPicPr>
          <p:cNvPr id="4102" name="Picture 6"/>
          <p:cNvPicPr>
            <a:picLocks noChangeAspect="1" noChangeArrowheads="1"/>
          </p:cNvPicPr>
          <p:nvPr/>
        </p:nvPicPr>
        <p:blipFill>
          <a:blip r:embed="rId5"/>
          <a:srcRect/>
          <a:stretch>
            <a:fillRect/>
          </a:stretch>
        </p:blipFill>
        <p:spPr bwMode="auto">
          <a:xfrm>
            <a:off x="4572000" y="3428999"/>
            <a:ext cx="4572000" cy="34613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backup 17-11-14\User\Desktop 1\Paldi (Sirohi)\HK3 2.5X XN 2.jpg"/>
          <p:cNvPicPr>
            <a:picLocks noChangeAspect="1" noChangeArrowheads="1"/>
          </p:cNvPicPr>
          <p:nvPr/>
        </p:nvPicPr>
        <p:blipFill>
          <a:blip r:embed="rId2"/>
          <a:srcRect/>
          <a:stretch>
            <a:fillRect/>
          </a:stretch>
        </p:blipFill>
        <p:spPr bwMode="auto">
          <a:xfrm>
            <a:off x="0" y="0"/>
            <a:ext cx="9170381" cy="69342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52400"/>
            <a:ext cx="8229600" cy="707886"/>
          </a:xfrm>
          <a:prstGeom prst="rect">
            <a:avLst/>
          </a:prstGeom>
          <a:noFill/>
        </p:spPr>
        <p:txBody>
          <a:bodyPr wrap="square" rtlCol="0">
            <a:spAutoFit/>
          </a:bodyPr>
          <a:lstStyle/>
          <a:p>
            <a:pPr algn="ctr"/>
            <a:r>
              <a:rPr lang="en-US" sz="4000" dirty="0" smtClean="0">
                <a:latin typeface="Algerian" pitchFamily="82" charset="0"/>
              </a:rPr>
              <a:t>Fracture Cleavage</a:t>
            </a:r>
            <a:endParaRPr lang="en-US" sz="4000" dirty="0">
              <a:latin typeface="Algerian" pitchFamily="82" charset="0"/>
            </a:endParaRPr>
          </a:p>
        </p:txBody>
      </p:sp>
      <p:sp>
        <p:nvSpPr>
          <p:cNvPr id="3" name="TextBox 2"/>
          <p:cNvSpPr txBox="1"/>
          <p:nvPr/>
        </p:nvSpPr>
        <p:spPr>
          <a:xfrm>
            <a:off x="533400" y="1143000"/>
            <a:ext cx="8229600" cy="5150449"/>
          </a:xfrm>
          <a:prstGeom prst="rect">
            <a:avLst/>
          </a:prstGeom>
          <a:noFill/>
        </p:spPr>
        <p:txBody>
          <a:bodyPr wrap="square" rtlCol="0">
            <a:spAutoFit/>
          </a:bodyPr>
          <a:lstStyle/>
          <a:p>
            <a:pPr algn="just">
              <a:lnSpc>
                <a:spcPct val="200000"/>
              </a:lnSpc>
            </a:pPr>
            <a:r>
              <a:rPr lang="en-US" sz="2400" dirty="0" smtClean="0">
                <a:latin typeface="Times New Roman" pitchFamily="18" charset="0"/>
                <a:cs typeface="Times New Roman" pitchFamily="18" charset="0"/>
              </a:rPr>
              <a:t>Fracture cleavage is essentially closely spaced jointing. The minerals are not parallel to the cleavage. The distance between into individual planes of cleavage can be measured and is commonly few millimeters to centimeter.</a:t>
            </a:r>
          </a:p>
          <a:p>
            <a:pPr algn="just">
              <a:lnSpc>
                <a:spcPct val="200000"/>
              </a:lnSpc>
            </a:pPr>
            <a:r>
              <a:rPr lang="en-US" sz="2400" dirty="0" smtClean="0">
                <a:latin typeface="Times New Roman" pitchFamily="18" charset="0"/>
                <a:cs typeface="Times New Roman" pitchFamily="18" charset="0"/>
              </a:rPr>
              <a:t>If the distance between the fractures exceeds a few centimeters the term is called ‘Joint’.  </a:t>
            </a:r>
          </a:p>
          <a:p>
            <a:pPr algn="just">
              <a:lnSpc>
                <a:spcPct val="200000"/>
              </a:lnSpc>
            </a:pP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6248400" y="0"/>
            <a:ext cx="2876468" cy="35814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0" y="0"/>
            <a:ext cx="6238421" cy="35814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0" y="3581400"/>
            <a:ext cx="9144000" cy="3352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TotalTime>
  <Words>501</Words>
  <Application>Microsoft Office PowerPoint</Application>
  <PresentationFormat>On-screen Show (4:3)</PresentationFormat>
  <Paragraphs>32</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Geology</dc:creator>
  <cp:lastModifiedBy>User</cp:lastModifiedBy>
  <cp:revision>20</cp:revision>
  <dcterms:created xsi:type="dcterms:W3CDTF">2006-08-16T00:00:00Z</dcterms:created>
  <dcterms:modified xsi:type="dcterms:W3CDTF">2014-12-02T04:19:29Z</dcterms:modified>
</cp:coreProperties>
</file>