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3" r:id="rId7"/>
    <p:sldId id="277" r:id="rId8"/>
    <p:sldId id="278" r:id="rId9"/>
    <p:sldId id="260" r:id="rId10"/>
    <p:sldId id="261" r:id="rId11"/>
    <p:sldId id="262" r:id="rId12"/>
    <p:sldId id="264" r:id="rId13"/>
    <p:sldId id="265" r:id="rId14"/>
    <p:sldId id="269" r:id="rId15"/>
    <p:sldId id="266" r:id="rId16"/>
    <p:sldId id="267" r:id="rId17"/>
    <p:sldId id="268"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FF33"/>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09-Aug-15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09-Aug-15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09-Aug-15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09-Aug-15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09-Aug-15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09-Aug-15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09-Aug-15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09-Aug-15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09-Aug-15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09-Aug-15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09-Aug-15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09-Aug-15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2701830"/>
          </a:xfrm>
          <a:prstGeom prst="rect">
            <a:avLst/>
          </a:prstGeom>
          <a:noFill/>
        </p:spPr>
        <p:txBody>
          <a:bodyPr wrap="square" rtlCol="0">
            <a:spAutoFit/>
          </a:bodyPr>
          <a:lstStyle/>
          <a:p>
            <a:pPr algn="ctr">
              <a:lnSpc>
                <a:spcPct val="150000"/>
              </a:lnSpc>
            </a:pPr>
            <a:r>
              <a:rPr lang="en-US" sz="6000" dirty="0" smtClean="0">
                <a:solidFill>
                  <a:srgbClr val="FFFF00"/>
                </a:solidFill>
                <a:latin typeface="Algerian" pitchFamily="82" charset="0"/>
              </a:rPr>
              <a:t>Sedimentary Structures </a:t>
            </a:r>
            <a:endParaRPr lang="en-US" sz="6000" dirty="0">
              <a:solidFill>
                <a:srgbClr val="FFFF00"/>
              </a:solidFill>
              <a:latin typeface="Algerian" pitchFamily="82" charset="0"/>
            </a:endParaRPr>
          </a:p>
        </p:txBody>
      </p:sp>
      <p:sp>
        <p:nvSpPr>
          <p:cNvPr id="3" name="TextBox 2"/>
          <p:cNvSpPr txBox="1"/>
          <p:nvPr/>
        </p:nvSpPr>
        <p:spPr>
          <a:xfrm>
            <a:off x="2057400" y="4191000"/>
            <a:ext cx="5181600" cy="2246769"/>
          </a:xfrm>
          <a:prstGeom prst="rect">
            <a:avLst/>
          </a:prstGeom>
          <a:no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By</a:t>
            </a:r>
          </a:p>
          <a:p>
            <a:pPr algn="ctr"/>
            <a:r>
              <a:rPr lang="en-US" sz="28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Harish Kapasya</a:t>
            </a:r>
          </a:p>
          <a:p>
            <a:pPr algn="ctr"/>
            <a:r>
              <a:rPr lang="en-US" sz="2800" i="1" dirty="0" smtClean="0">
                <a:solidFill>
                  <a:schemeClr val="bg1"/>
                </a:solidFill>
                <a:latin typeface="Times New Roman" pitchFamily="18" charset="0"/>
                <a:cs typeface="Times New Roman" pitchFamily="18" charset="0"/>
              </a:rPr>
              <a:t>Department of Geology</a:t>
            </a:r>
          </a:p>
          <a:p>
            <a:pPr algn="ctr"/>
            <a:r>
              <a:rPr lang="en-US" sz="2800" i="1" dirty="0" smtClean="0">
                <a:solidFill>
                  <a:schemeClr val="bg1"/>
                </a:solidFill>
                <a:latin typeface="Times New Roman" pitchFamily="18" charset="0"/>
                <a:cs typeface="Times New Roman" pitchFamily="18" charset="0"/>
              </a:rPr>
              <a:t>Faculty of Earth Sciences</a:t>
            </a:r>
          </a:p>
          <a:p>
            <a:pPr algn="ctr"/>
            <a:r>
              <a:rPr lang="en-US" sz="2800" i="1" dirty="0" smtClean="0">
                <a:solidFill>
                  <a:schemeClr val="bg1"/>
                </a:solidFill>
                <a:latin typeface="Times New Roman" pitchFamily="18" charset="0"/>
                <a:cs typeface="Times New Roman" pitchFamily="18" charset="0"/>
              </a:rPr>
              <a:t>M.L.S.U. Udaipur</a:t>
            </a:r>
            <a:endParaRPr lang="en-US" sz="28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5632311"/>
          </a:xfrm>
          <a:prstGeom prst="rect">
            <a:avLst/>
          </a:prstGeom>
          <a:noFill/>
        </p:spPr>
        <p:txBody>
          <a:bodyPr wrap="square" rtlCol="0">
            <a:spAutoFit/>
          </a:bodyPr>
          <a:lstStyle/>
          <a:p>
            <a:pPr algn="ctr">
              <a:lnSpc>
                <a:spcPct val="200000"/>
              </a:lnSpc>
            </a:pPr>
            <a:r>
              <a:rPr lang="en-US" sz="3600" b="1" u="sng" dirty="0" smtClean="0">
                <a:solidFill>
                  <a:srgbClr val="FFC000"/>
                </a:solidFill>
                <a:latin typeface="Times New Roman" pitchFamily="18" charset="0"/>
                <a:cs typeface="Times New Roman" pitchFamily="18" charset="0"/>
              </a:rPr>
              <a:t>Graded Bedding </a:t>
            </a:r>
            <a:r>
              <a:rPr lang="en-US" sz="3200" b="1" dirty="0" smtClean="0">
                <a:solidFill>
                  <a:srgbClr val="FFC000"/>
                </a:solidFill>
                <a:latin typeface="Times New Roman" pitchFamily="18" charset="0"/>
                <a:cs typeface="Times New Roman" pitchFamily="18" charset="0"/>
              </a:rPr>
              <a:t> </a:t>
            </a:r>
            <a:endParaRPr lang="en-US" sz="3200" dirty="0" smtClean="0">
              <a:solidFill>
                <a:srgbClr val="FFC000"/>
              </a:solidFill>
              <a:latin typeface="Times New Roman" pitchFamily="18" charset="0"/>
              <a:cs typeface="Times New Roman" pitchFamily="18" charset="0"/>
            </a:endParaRPr>
          </a:p>
          <a:p>
            <a:pPr algn="just">
              <a:lnSpc>
                <a:spcPct val="200000"/>
              </a:lnSpc>
            </a:pPr>
            <a:r>
              <a:rPr lang="en-US" sz="2800" dirty="0" smtClean="0">
                <a:solidFill>
                  <a:schemeClr val="bg1"/>
                </a:solidFill>
                <a:latin typeface="Times New Roman" pitchFamily="18" charset="0"/>
                <a:cs typeface="Times New Roman" pitchFamily="18" charset="0"/>
              </a:rPr>
              <a:t>In graded bedding each bed represent a gradation in grain size from coarse to fine. The Graded Bedding result from rapid sedimentation in water. The largest particles are dropped first and then progressively finer particles are deposited.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62000" y="685800"/>
            <a:ext cx="75438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62000" y="5105400"/>
            <a:ext cx="7543800" cy="1384995"/>
          </a:xfrm>
          <a:prstGeom prst="rect">
            <a:avLst/>
          </a:prstGeom>
          <a:noFill/>
        </p:spPr>
        <p:txBody>
          <a:bodyPr wrap="square" rtlCol="0">
            <a:spAutoFit/>
          </a:bodyPr>
          <a:lstStyle/>
          <a:p>
            <a:pPr algn="just"/>
            <a:r>
              <a:rPr lang="en-US" sz="2800" dirty="0" smtClean="0">
                <a:solidFill>
                  <a:schemeClr val="bg1"/>
                </a:solidFill>
                <a:latin typeface="Times New Roman" pitchFamily="18" charset="0"/>
                <a:cs typeface="Times New Roman" pitchFamily="18" charset="0"/>
              </a:rPr>
              <a:t>Used in determination of top and bottom of beds. Fine grains are show top and coarse grains are show bottom of beds.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924800" cy="6370975"/>
          </a:xfrm>
          <a:prstGeom prst="rect">
            <a:avLst/>
          </a:prstGeom>
          <a:noFill/>
        </p:spPr>
        <p:txBody>
          <a:bodyPr wrap="square" rtlCol="0">
            <a:spAutoFit/>
          </a:bodyPr>
          <a:lstStyle/>
          <a:p>
            <a:pPr algn="ctr">
              <a:lnSpc>
                <a:spcPct val="200000"/>
              </a:lnSpc>
            </a:pPr>
            <a:r>
              <a:rPr lang="en-US" sz="3600" b="1" u="sng" dirty="0" smtClean="0">
                <a:solidFill>
                  <a:srgbClr val="FFC000"/>
                </a:solidFill>
                <a:latin typeface="Times New Roman" pitchFamily="18" charset="0"/>
                <a:cs typeface="Times New Roman" pitchFamily="18" charset="0"/>
              </a:rPr>
              <a:t>Current Bedding </a:t>
            </a:r>
            <a:endParaRPr lang="en-US" sz="3600" dirty="0" smtClean="0">
              <a:solidFill>
                <a:srgbClr val="FFC000"/>
              </a:solidFill>
              <a:latin typeface="Times New Roman" pitchFamily="18" charset="0"/>
              <a:cs typeface="Times New Roman" pitchFamily="18" charset="0"/>
            </a:endParaRPr>
          </a:p>
          <a:p>
            <a:pPr algn="just">
              <a:lnSpc>
                <a:spcPct val="200000"/>
              </a:lnSpc>
            </a:pPr>
            <a:r>
              <a:rPr lang="en-US" sz="2800" dirty="0" smtClean="0">
                <a:solidFill>
                  <a:schemeClr val="bg1"/>
                </a:solidFill>
                <a:latin typeface="Times New Roman" pitchFamily="18" charset="0"/>
                <a:cs typeface="Times New Roman" pitchFamily="18" charset="0"/>
              </a:rPr>
              <a:t>Current Bedding is also known as the </a:t>
            </a:r>
            <a:r>
              <a:rPr lang="en-US" sz="2800" b="1" i="1" dirty="0" smtClean="0">
                <a:solidFill>
                  <a:srgbClr val="FF33CC"/>
                </a:solidFill>
                <a:latin typeface="Times New Roman" pitchFamily="18" charset="0"/>
                <a:cs typeface="Times New Roman" pitchFamily="18" charset="0"/>
              </a:rPr>
              <a:t>“Cross Bedding”</a:t>
            </a:r>
            <a:r>
              <a:rPr lang="en-US" sz="2800" dirty="0" smtClean="0">
                <a:solidFill>
                  <a:schemeClr val="bg1"/>
                </a:solidFill>
                <a:latin typeface="Times New Roman" pitchFamily="18" charset="0"/>
                <a:cs typeface="Times New Roman" pitchFamily="18" charset="0"/>
              </a:rPr>
              <a:t>. In this structure minor beds or lamination lie at an angle. These minor beds commonly terminate abruptly at the top where they are overlain by the next current bedded deposit. Current bedding is commonly found in shallow water and wind formed deposits.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029200"/>
            <a:ext cx="7543800" cy="1384995"/>
          </a:xfrm>
          <a:prstGeom prst="rect">
            <a:avLst/>
          </a:prstGeom>
          <a:no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Used in determination of top and bottom of beds. The truncated side is top and tangential side is bottom. </a:t>
            </a:r>
          </a:p>
        </p:txBody>
      </p:sp>
      <p:pic>
        <p:nvPicPr>
          <p:cNvPr id="4" name="Picture 3" descr="C:\Users\User\Desktop\images.png"/>
          <p:cNvPicPr>
            <a:picLocks noChangeAspect="1" noChangeArrowheads="1"/>
          </p:cNvPicPr>
          <p:nvPr/>
        </p:nvPicPr>
        <p:blipFill>
          <a:blip r:embed="rId2"/>
          <a:srcRect/>
          <a:stretch>
            <a:fillRect/>
          </a:stretch>
        </p:blipFill>
        <p:spPr bwMode="auto">
          <a:xfrm>
            <a:off x="1066799" y="533400"/>
            <a:ext cx="7031915" cy="4038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Formation_of_cross-stratification.png"/>
          <p:cNvPicPr>
            <a:picLocks noChangeAspect="1" noChangeArrowheads="1"/>
          </p:cNvPicPr>
          <p:nvPr/>
        </p:nvPicPr>
        <p:blipFill>
          <a:blip r:embed="rId2"/>
          <a:srcRect/>
          <a:stretch>
            <a:fillRect/>
          </a:stretch>
        </p:blipFill>
        <p:spPr bwMode="auto">
          <a:xfrm>
            <a:off x="685800" y="685800"/>
            <a:ext cx="7807292" cy="533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077200" cy="6370975"/>
          </a:xfrm>
          <a:prstGeom prst="rect">
            <a:avLst/>
          </a:prstGeom>
          <a:noFill/>
        </p:spPr>
        <p:txBody>
          <a:bodyPr wrap="square" rtlCol="0">
            <a:spAutoFit/>
          </a:bodyPr>
          <a:lstStyle/>
          <a:p>
            <a:pPr algn="ctr">
              <a:lnSpc>
                <a:spcPct val="200000"/>
              </a:lnSpc>
            </a:pPr>
            <a:r>
              <a:rPr lang="en-US" sz="3600" b="1" u="sng" dirty="0" smtClean="0">
                <a:solidFill>
                  <a:srgbClr val="FFC000"/>
                </a:solidFill>
                <a:latin typeface="Times New Roman" pitchFamily="18" charset="0"/>
                <a:cs typeface="Times New Roman" pitchFamily="18" charset="0"/>
              </a:rPr>
              <a:t>Ripple Marks </a:t>
            </a:r>
            <a:endParaRPr lang="en-US" sz="3600" dirty="0" smtClean="0">
              <a:solidFill>
                <a:srgbClr val="FFC000"/>
              </a:solidFill>
              <a:latin typeface="Times New Roman" pitchFamily="18" charset="0"/>
              <a:cs typeface="Times New Roman" pitchFamily="18" charset="0"/>
            </a:endParaRPr>
          </a:p>
          <a:p>
            <a:pPr algn="just">
              <a:lnSpc>
                <a:spcPct val="200000"/>
              </a:lnSpc>
            </a:pPr>
            <a:r>
              <a:rPr lang="en-US" sz="2800" dirty="0" smtClean="0">
                <a:solidFill>
                  <a:schemeClr val="bg1"/>
                </a:solidFill>
                <a:latin typeface="Times New Roman" pitchFamily="18" charset="0"/>
                <a:cs typeface="Times New Roman" pitchFamily="18" charset="0"/>
              </a:rPr>
              <a:t>“Ripple Marks” are the wavy undulations seen on the surface of bedding planes. They are produced by the action of waves and current in shallow water. Ripple Marks are of two types:</a:t>
            </a:r>
          </a:p>
          <a:p>
            <a:pPr lvl="0" algn="just">
              <a:lnSpc>
                <a:spcPct val="200000"/>
              </a:lnSpc>
            </a:pPr>
            <a:r>
              <a:rPr lang="en-US" sz="2800" b="1" i="1" dirty="0" smtClean="0">
                <a:solidFill>
                  <a:srgbClr val="CCFF33"/>
                </a:solidFill>
                <a:latin typeface="Times New Roman" pitchFamily="18" charset="0"/>
                <a:cs typeface="Times New Roman" pitchFamily="18" charset="0"/>
              </a:rPr>
              <a:t>Asymmetrical or Current Ripple Marks, and</a:t>
            </a:r>
          </a:p>
          <a:p>
            <a:pPr lvl="0" algn="just">
              <a:lnSpc>
                <a:spcPct val="200000"/>
              </a:lnSpc>
            </a:pPr>
            <a:r>
              <a:rPr lang="en-US" sz="2800" b="1" i="1" dirty="0" smtClean="0">
                <a:solidFill>
                  <a:srgbClr val="CCFF33"/>
                </a:solidFill>
                <a:latin typeface="Times New Roman" pitchFamily="18" charset="0"/>
                <a:cs typeface="Times New Roman" pitchFamily="18" charset="0"/>
              </a:rPr>
              <a:t>Symmetrical or oscillation Ripple Marks.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609600"/>
            <a:ext cx="75438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14400" y="5181600"/>
            <a:ext cx="7467600" cy="1384995"/>
          </a:xfrm>
          <a:prstGeom prst="rect">
            <a:avLst/>
          </a:prstGeom>
          <a:noFill/>
        </p:spPr>
        <p:txBody>
          <a:bodyPr wrap="square" rtlCol="0">
            <a:spAutoFit/>
          </a:bodyPr>
          <a:lstStyle/>
          <a:p>
            <a:pPr algn="just"/>
            <a:r>
              <a:rPr lang="en-US" sz="2800" dirty="0" smtClean="0">
                <a:solidFill>
                  <a:schemeClr val="bg1"/>
                </a:solidFill>
                <a:latin typeface="Times New Roman" pitchFamily="18" charset="0"/>
                <a:cs typeface="Times New Roman" pitchFamily="18" charset="0"/>
              </a:rPr>
              <a:t>Used in determination of current direction where as the crests are dipping that the flow direction. </a:t>
            </a:r>
          </a:p>
          <a:p>
            <a:pPr algn="just"/>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5447645"/>
          </a:xfrm>
          <a:prstGeom prst="rect">
            <a:avLst/>
          </a:prstGeom>
          <a:noFill/>
        </p:spPr>
        <p:txBody>
          <a:bodyPr wrap="square" rtlCol="0">
            <a:spAutoFit/>
          </a:bodyPr>
          <a:lstStyle/>
          <a:p>
            <a:pPr algn="ctr">
              <a:lnSpc>
                <a:spcPct val="150000"/>
              </a:lnSpc>
            </a:pPr>
            <a:r>
              <a:rPr lang="en-US" sz="3600" b="1" u="sng" dirty="0" smtClean="0">
                <a:solidFill>
                  <a:srgbClr val="FFC000"/>
                </a:solidFill>
                <a:latin typeface="Times New Roman" pitchFamily="18" charset="0"/>
                <a:cs typeface="Times New Roman" pitchFamily="18" charset="0"/>
              </a:rPr>
              <a:t>Mud - Cracks</a:t>
            </a:r>
            <a:endParaRPr lang="en-US" sz="2800" dirty="0" smtClean="0">
              <a:solidFill>
                <a:srgbClr val="FFC000"/>
              </a:solidFill>
              <a:latin typeface="Times New Roman" pitchFamily="18" charset="0"/>
              <a:cs typeface="Times New Roman" pitchFamily="18" charset="0"/>
            </a:endParaRPr>
          </a:p>
          <a:p>
            <a:pPr algn="just">
              <a:lnSpc>
                <a:spcPct val="150000"/>
              </a:lnSpc>
            </a:pPr>
            <a:r>
              <a:rPr lang="en-US" sz="2800" b="1" i="1" dirty="0" smtClean="0">
                <a:solidFill>
                  <a:schemeClr val="bg1"/>
                </a:solidFill>
                <a:latin typeface="Times New Roman" pitchFamily="18" charset="0"/>
                <a:cs typeface="Times New Roman" pitchFamily="18" charset="0"/>
              </a:rPr>
              <a:t>“Mud - Cracks” </a:t>
            </a:r>
            <a:r>
              <a:rPr lang="en-US" sz="2800" dirty="0" smtClean="0">
                <a:solidFill>
                  <a:schemeClr val="bg1"/>
                </a:solidFill>
                <a:latin typeface="Times New Roman" pitchFamily="18" charset="0"/>
                <a:cs typeface="Times New Roman" pitchFamily="18" charset="0"/>
              </a:rPr>
              <a:t>are often found in the fine grained sedimentary rocks that have been exposed to drying under sub – aerial conditions. They are polygonal in plane. Used in determination of top and bottom of beds. Mud cracks are characteristic of the </a:t>
            </a:r>
            <a:r>
              <a:rPr lang="en-US" sz="2800" b="1" i="1" dirty="0" smtClean="0">
                <a:solidFill>
                  <a:schemeClr val="bg1"/>
                </a:solidFill>
                <a:latin typeface="Times New Roman" pitchFamily="18" charset="0"/>
                <a:cs typeface="Times New Roman" pitchFamily="18" charset="0"/>
              </a:rPr>
              <a:t>flood plains </a:t>
            </a:r>
            <a:r>
              <a:rPr lang="en-US" sz="2800" dirty="0" smtClean="0">
                <a:solidFill>
                  <a:schemeClr val="bg1"/>
                </a:solidFill>
                <a:latin typeface="Times New Roman" pitchFamily="18" charset="0"/>
                <a:cs typeface="Times New Roman" pitchFamily="18" charset="0"/>
              </a:rPr>
              <a:t>of large rivers. Mud Crack is also called is “Sun - Cracks”.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914400"/>
            <a:ext cx="74676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848600" cy="6494085"/>
          </a:xfrm>
          <a:prstGeom prst="rect">
            <a:avLst/>
          </a:prstGeom>
          <a:noFill/>
        </p:spPr>
        <p:txBody>
          <a:bodyPr wrap="square" rtlCol="0">
            <a:spAutoFit/>
          </a:bodyPr>
          <a:lstStyle/>
          <a:p>
            <a:pPr algn="ctr">
              <a:lnSpc>
                <a:spcPct val="200000"/>
              </a:lnSpc>
            </a:pPr>
            <a:r>
              <a:rPr lang="en-US" sz="4000" b="1" u="sng" dirty="0" smtClean="0">
                <a:solidFill>
                  <a:srgbClr val="FFC000"/>
                </a:solidFill>
                <a:latin typeface="Times New Roman" pitchFamily="18" charset="0"/>
                <a:cs typeface="Times New Roman" pitchFamily="18" charset="0"/>
              </a:rPr>
              <a:t>Rain Print </a:t>
            </a:r>
            <a:endParaRPr lang="en-US" sz="4000" dirty="0" smtClean="0">
              <a:solidFill>
                <a:srgbClr val="FFC000"/>
              </a:solidFill>
              <a:latin typeface="Times New Roman" pitchFamily="18" charset="0"/>
              <a:cs typeface="Times New Roman" pitchFamily="18" charset="0"/>
            </a:endParaRPr>
          </a:p>
          <a:p>
            <a:pPr algn="just">
              <a:lnSpc>
                <a:spcPct val="200000"/>
              </a:lnSpc>
            </a:pPr>
            <a:r>
              <a:rPr lang="en-US" sz="2800" dirty="0" smtClean="0">
                <a:solidFill>
                  <a:schemeClr val="bg1"/>
                </a:solidFill>
                <a:latin typeface="Times New Roman" pitchFamily="18" charset="0"/>
                <a:cs typeface="Times New Roman" pitchFamily="18" charset="0"/>
              </a:rPr>
              <a:t>A </a:t>
            </a:r>
            <a:r>
              <a:rPr lang="en-US" sz="2800" b="1" i="1" dirty="0" smtClean="0">
                <a:solidFill>
                  <a:schemeClr val="bg1"/>
                </a:solidFill>
                <a:latin typeface="Times New Roman" pitchFamily="18" charset="0"/>
                <a:cs typeface="Times New Roman" pitchFamily="18" charset="0"/>
              </a:rPr>
              <a:t>“Rain Print” </a:t>
            </a:r>
            <a:r>
              <a:rPr lang="en-US" sz="2800" dirty="0" smtClean="0">
                <a:solidFill>
                  <a:schemeClr val="bg1"/>
                </a:solidFill>
                <a:latin typeface="Times New Roman" pitchFamily="18" charset="0"/>
                <a:cs typeface="Times New Roman" pitchFamily="18" charset="0"/>
              </a:rPr>
              <a:t>is a slight shallow depression rimmed by a low ridge which is raised by the impact of the rain drop.  It is formed when a brief rain shower falls on a smooth surface of fine grained sediment. </a:t>
            </a:r>
          </a:p>
          <a:p>
            <a:pPr algn="just">
              <a:lnSpc>
                <a:spcPct val="200000"/>
              </a:lnSpc>
            </a:pP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6124754"/>
          </a:xfrm>
          <a:prstGeom prst="rect">
            <a:avLst/>
          </a:prstGeom>
          <a:noFill/>
        </p:spPr>
        <p:txBody>
          <a:bodyPr wrap="square" rtlCol="0">
            <a:spAutoFit/>
          </a:bodyPr>
          <a:lstStyle/>
          <a:p>
            <a:pPr algn="ctr">
              <a:lnSpc>
                <a:spcPct val="200000"/>
              </a:lnSpc>
            </a:pPr>
            <a:r>
              <a:rPr lang="en-US" sz="3600" dirty="0" smtClean="0">
                <a:solidFill>
                  <a:srgbClr val="FFFF00"/>
                </a:solidFill>
                <a:latin typeface="Arial Black" pitchFamily="34" charset="0"/>
                <a:cs typeface="Times New Roman" pitchFamily="18" charset="0"/>
              </a:rPr>
              <a:t>Primary Structures</a:t>
            </a:r>
          </a:p>
          <a:p>
            <a:pPr algn="just">
              <a:lnSpc>
                <a:spcPct val="200000"/>
              </a:lnSpc>
            </a:pPr>
            <a:r>
              <a:rPr lang="en-US" sz="3200" dirty="0" smtClean="0">
                <a:solidFill>
                  <a:schemeClr val="bg1"/>
                </a:solidFill>
                <a:latin typeface="Times New Roman" pitchFamily="18" charset="0"/>
                <a:cs typeface="Times New Roman" pitchFamily="18" charset="0"/>
              </a:rPr>
              <a:t>The most reliable information for determination of top and bottom is furnished by features, developed during the deposition of sediments or during the eruption of lava. They are called </a:t>
            </a:r>
            <a:r>
              <a:rPr lang="en-US" sz="3200" b="1" i="1" dirty="0" smtClean="0">
                <a:solidFill>
                  <a:srgbClr val="00FF00"/>
                </a:solidFill>
                <a:latin typeface="Times New Roman" pitchFamily="18" charset="0"/>
                <a:cs typeface="Times New Roman" pitchFamily="18" charset="0"/>
              </a:rPr>
              <a:t>“Primary Structures”.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914400" y="762000"/>
            <a:ext cx="72390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848600" cy="3785652"/>
          </a:xfrm>
          <a:prstGeom prst="rect">
            <a:avLst/>
          </a:prstGeom>
          <a:noFill/>
        </p:spPr>
        <p:txBody>
          <a:bodyPr wrap="square" rtlCol="0">
            <a:spAutoFit/>
          </a:bodyPr>
          <a:lstStyle/>
          <a:p>
            <a:pPr algn="ctr">
              <a:lnSpc>
                <a:spcPct val="200000"/>
              </a:lnSpc>
            </a:pPr>
            <a:r>
              <a:rPr lang="en-US" sz="3600" b="1" u="sng" dirty="0" smtClean="0">
                <a:solidFill>
                  <a:srgbClr val="FFC000"/>
                </a:solidFill>
                <a:latin typeface="Times New Roman" pitchFamily="18" charset="0"/>
                <a:cs typeface="Times New Roman" pitchFamily="18" charset="0"/>
              </a:rPr>
              <a:t>Tracks and Trails </a:t>
            </a:r>
            <a:endParaRPr lang="en-US" sz="3600" dirty="0" smtClean="0">
              <a:solidFill>
                <a:srgbClr val="FFC000"/>
              </a:solidFill>
              <a:latin typeface="Times New Roman" pitchFamily="18" charset="0"/>
              <a:cs typeface="Times New Roman" pitchFamily="18" charset="0"/>
            </a:endParaRPr>
          </a:p>
          <a:p>
            <a:pPr>
              <a:lnSpc>
                <a:spcPct val="200000"/>
              </a:lnSpc>
            </a:pPr>
            <a:r>
              <a:rPr lang="en-US" sz="2800" b="1" i="1" dirty="0" smtClean="0">
                <a:solidFill>
                  <a:schemeClr val="bg1"/>
                </a:solidFill>
                <a:latin typeface="Times New Roman" pitchFamily="18" charset="0"/>
                <a:cs typeface="Times New Roman" pitchFamily="18" charset="0"/>
              </a:rPr>
              <a:t>“Tracks and Trails” </a:t>
            </a:r>
            <a:r>
              <a:rPr lang="en-US" sz="2800" dirty="0" smtClean="0">
                <a:solidFill>
                  <a:schemeClr val="bg1"/>
                </a:solidFill>
                <a:latin typeface="Times New Roman" pitchFamily="18" charset="0"/>
                <a:cs typeface="Times New Roman" pitchFamily="18" charset="0"/>
              </a:rPr>
              <a:t>are the markings indicating the passage of some animal over soft sediments. </a:t>
            </a:r>
          </a:p>
          <a:p>
            <a:pPr>
              <a:lnSpc>
                <a:spcPct val="200000"/>
              </a:lnSpc>
            </a:pPr>
            <a:endParaRPr lang="en-US" sz="2800" dirty="0">
              <a:solidFill>
                <a:schemeClr val="bg1"/>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447800" y="3352800"/>
            <a:ext cx="5562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371600" y="609600"/>
            <a:ext cx="63246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286" y="1601212"/>
            <a:ext cx="3946914" cy="304698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David" pitchFamily="34" charset="-79"/>
                <a:cs typeface="David" pitchFamily="34" charset="-79"/>
              </a:rPr>
              <a:t>Thank </a:t>
            </a:r>
          </a:p>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David" pitchFamily="34" charset="-79"/>
                <a:cs typeface="David" pitchFamily="34" charset="-79"/>
              </a:rPr>
              <a:t>You </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46757"/>
            <a:ext cx="7924800" cy="6001643"/>
          </a:xfrm>
          <a:prstGeom prst="rect">
            <a:avLst/>
          </a:prstGeom>
          <a:noFill/>
        </p:spPr>
        <p:txBody>
          <a:bodyPr wrap="square" rtlCol="0">
            <a:spAutoFit/>
          </a:bodyPr>
          <a:lstStyle/>
          <a:p>
            <a:pPr algn="just">
              <a:lnSpc>
                <a:spcPct val="200000"/>
              </a:lnSpc>
            </a:pPr>
            <a:r>
              <a:rPr lang="en-US" sz="3200" dirty="0" smtClean="0">
                <a:solidFill>
                  <a:schemeClr val="bg1"/>
                </a:solidFill>
                <a:latin typeface="Times New Roman" pitchFamily="18" charset="0"/>
                <a:cs typeface="Times New Roman" pitchFamily="18" charset="0"/>
              </a:rPr>
              <a:t>The important major structures of sedimentary rocks are </a:t>
            </a:r>
          </a:p>
          <a:p>
            <a:pPr marL="514350" lvl="0" indent="-514350" algn="just">
              <a:lnSpc>
                <a:spcPct val="200000"/>
              </a:lnSpc>
              <a:buAutoNum type="arabicPeriod"/>
            </a:pPr>
            <a:r>
              <a:rPr lang="en-US" sz="3200" b="1" i="1" dirty="0" smtClean="0">
                <a:solidFill>
                  <a:srgbClr val="FFFF00"/>
                </a:solidFill>
                <a:latin typeface="Times New Roman" pitchFamily="18" charset="0"/>
                <a:cs typeface="Times New Roman" pitchFamily="18" charset="0"/>
              </a:rPr>
              <a:t>Stratification</a:t>
            </a:r>
          </a:p>
          <a:p>
            <a:pPr marL="514350" lvl="0" indent="-514350" algn="just">
              <a:lnSpc>
                <a:spcPct val="200000"/>
              </a:lnSpc>
              <a:buAutoNum type="arabicPeriod"/>
            </a:pPr>
            <a:r>
              <a:rPr lang="en-US" sz="3200" b="1" i="1" dirty="0" smtClean="0">
                <a:solidFill>
                  <a:srgbClr val="FFFF00"/>
                </a:solidFill>
                <a:latin typeface="Times New Roman" pitchFamily="18" charset="0"/>
                <a:cs typeface="Times New Roman" pitchFamily="18" charset="0"/>
              </a:rPr>
              <a:t>Lamination</a:t>
            </a:r>
          </a:p>
          <a:p>
            <a:pPr marL="514350" lvl="0" indent="-514350" algn="just">
              <a:lnSpc>
                <a:spcPct val="200000"/>
              </a:lnSpc>
              <a:buAutoNum type="arabicPeriod"/>
            </a:pPr>
            <a:r>
              <a:rPr lang="en-US" sz="3200" b="1" i="1" dirty="0" smtClean="0">
                <a:solidFill>
                  <a:srgbClr val="FFFF00"/>
                </a:solidFill>
                <a:latin typeface="Times New Roman" pitchFamily="18" charset="0"/>
                <a:cs typeface="Times New Roman" pitchFamily="18" charset="0"/>
              </a:rPr>
              <a:t>Graded bedding</a:t>
            </a:r>
          </a:p>
          <a:p>
            <a:pPr marL="514350" lvl="0" indent="-514350" algn="just">
              <a:lnSpc>
                <a:spcPct val="200000"/>
              </a:lnSpc>
              <a:buAutoNum type="arabicPeriod"/>
            </a:pPr>
            <a:r>
              <a:rPr lang="en-US" sz="3200" b="1" i="1" dirty="0" smtClean="0">
                <a:solidFill>
                  <a:srgbClr val="FFFF00"/>
                </a:solidFill>
                <a:latin typeface="Times New Roman" pitchFamily="18" charset="0"/>
                <a:cs typeface="Times New Roman" pitchFamily="18" charset="0"/>
              </a:rPr>
              <a:t>Current Bedding and Ripple Marks</a:t>
            </a:r>
            <a:endParaRPr lang="en-US" sz="3200"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24800" cy="6001643"/>
          </a:xfrm>
          <a:prstGeom prst="rect">
            <a:avLst/>
          </a:prstGeom>
          <a:noFill/>
        </p:spPr>
        <p:txBody>
          <a:bodyPr wrap="square" rtlCol="0">
            <a:spAutoFit/>
          </a:bodyPr>
          <a:lstStyle/>
          <a:p>
            <a:pPr>
              <a:lnSpc>
                <a:spcPct val="200000"/>
              </a:lnSpc>
            </a:pPr>
            <a:r>
              <a:rPr lang="en-US" sz="3200" dirty="0" smtClean="0">
                <a:solidFill>
                  <a:schemeClr val="bg1"/>
                </a:solidFill>
                <a:latin typeface="Times New Roman" pitchFamily="18" charset="0"/>
                <a:cs typeface="Times New Roman" pitchFamily="18" charset="0"/>
              </a:rPr>
              <a:t>Besides these, there are some minor structures such as </a:t>
            </a:r>
          </a:p>
          <a:p>
            <a:pPr marL="514350" lvl="0" indent="-514350">
              <a:lnSpc>
                <a:spcPct val="200000"/>
              </a:lnSpc>
              <a:buAutoNum type="arabicPeriod"/>
            </a:pPr>
            <a:r>
              <a:rPr lang="en-US" sz="3200" b="1" i="1" dirty="0" smtClean="0">
                <a:solidFill>
                  <a:srgbClr val="FFFF00"/>
                </a:solidFill>
                <a:latin typeface="Times New Roman" pitchFamily="18" charset="0"/>
                <a:cs typeface="Times New Roman" pitchFamily="18" charset="0"/>
              </a:rPr>
              <a:t>Mud cracks</a:t>
            </a:r>
          </a:p>
          <a:p>
            <a:pPr marL="514350" lvl="0" indent="-514350">
              <a:lnSpc>
                <a:spcPct val="200000"/>
              </a:lnSpc>
              <a:buAutoNum type="arabicPeriod"/>
            </a:pPr>
            <a:r>
              <a:rPr lang="en-US" sz="3200" b="1" i="1" dirty="0" smtClean="0">
                <a:solidFill>
                  <a:srgbClr val="FFFF00"/>
                </a:solidFill>
                <a:latin typeface="Times New Roman" pitchFamily="18" charset="0"/>
                <a:cs typeface="Times New Roman" pitchFamily="18" charset="0"/>
              </a:rPr>
              <a:t>Rain prints and</a:t>
            </a:r>
          </a:p>
          <a:p>
            <a:pPr marL="514350" lvl="0" indent="-514350">
              <a:lnSpc>
                <a:spcPct val="200000"/>
              </a:lnSpc>
              <a:buAutoNum type="arabicPeriod"/>
            </a:pPr>
            <a:r>
              <a:rPr lang="en-US" sz="3200" b="1" i="1" dirty="0" smtClean="0">
                <a:solidFill>
                  <a:srgbClr val="FFFF00"/>
                </a:solidFill>
                <a:latin typeface="Times New Roman" pitchFamily="18" charset="0"/>
                <a:cs typeface="Times New Roman" pitchFamily="18" charset="0"/>
              </a:rPr>
              <a:t>Tracks etc.</a:t>
            </a:r>
            <a:r>
              <a:rPr lang="en-US" sz="3200" dirty="0" smtClean="0">
                <a:solidFill>
                  <a:srgbClr val="FFFF00"/>
                </a:solidFill>
                <a:latin typeface="Times New Roman" pitchFamily="18" charset="0"/>
                <a:cs typeface="Times New Roman" pitchFamily="18" charset="0"/>
              </a:rPr>
              <a:t>  </a:t>
            </a:r>
          </a:p>
          <a:p>
            <a:pPr>
              <a:lnSpc>
                <a:spcPct val="200000"/>
              </a:lnSpc>
            </a:pP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305800" cy="5993436"/>
          </a:xfrm>
          <a:prstGeom prst="rect">
            <a:avLst/>
          </a:prstGeom>
          <a:noFill/>
        </p:spPr>
        <p:txBody>
          <a:bodyPr wrap="square" rtlCol="0">
            <a:spAutoFit/>
          </a:bodyPr>
          <a:lstStyle/>
          <a:p>
            <a:pPr algn="just">
              <a:lnSpc>
                <a:spcPct val="200000"/>
              </a:lnSpc>
            </a:pPr>
            <a:r>
              <a:rPr lang="en-US" sz="2800" dirty="0" smtClean="0">
                <a:solidFill>
                  <a:schemeClr val="bg1"/>
                </a:solidFill>
                <a:latin typeface="Times New Roman" pitchFamily="18" charset="0"/>
                <a:cs typeface="Times New Roman" pitchFamily="18" charset="0"/>
              </a:rPr>
              <a:t>Deposition of sediments into layers or beds is called the </a:t>
            </a:r>
            <a:r>
              <a:rPr lang="en-US" sz="2800" b="1" i="1" dirty="0" smtClean="0">
                <a:solidFill>
                  <a:srgbClr val="FF33CC"/>
                </a:solidFill>
                <a:latin typeface="Times New Roman" pitchFamily="18" charset="0"/>
                <a:cs typeface="Times New Roman" pitchFamily="18" charset="0"/>
              </a:rPr>
              <a:t>“Stratification”</a:t>
            </a:r>
            <a:r>
              <a:rPr lang="en-US" sz="2800" dirty="0" smtClean="0">
                <a:solidFill>
                  <a:schemeClr val="bg1"/>
                </a:solidFill>
                <a:latin typeface="Times New Roman" pitchFamily="18" charset="0"/>
                <a:cs typeface="Times New Roman" pitchFamily="18" charset="0"/>
              </a:rPr>
              <a:t>. The planes dividing different beds are called the </a:t>
            </a:r>
            <a:r>
              <a:rPr lang="en-US" sz="2800" b="1" i="1" dirty="0" smtClean="0">
                <a:solidFill>
                  <a:schemeClr val="accent6"/>
                </a:solidFill>
                <a:latin typeface="Times New Roman" pitchFamily="18" charset="0"/>
                <a:cs typeface="Times New Roman" pitchFamily="18" charset="0"/>
              </a:rPr>
              <a:t>“Bedding Plane”</a:t>
            </a:r>
            <a:r>
              <a:rPr lang="en-US" sz="2800" dirty="0" smtClean="0">
                <a:solidFill>
                  <a:schemeClr val="bg1"/>
                </a:solidFill>
                <a:latin typeface="Times New Roman" pitchFamily="18" charset="0"/>
                <a:cs typeface="Times New Roman" pitchFamily="18" charset="0"/>
              </a:rPr>
              <a:t>. The thickness of a bed may vary from a few centimeter to many meters. Each bed is different to other by Different in mineralogical composition, Variation in grain size and texture, Different in color and Variation in thickness. </a:t>
            </a:r>
          </a:p>
        </p:txBody>
      </p:sp>
      <p:sp>
        <p:nvSpPr>
          <p:cNvPr id="5" name="TextBox 4"/>
          <p:cNvSpPr txBox="1"/>
          <p:nvPr/>
        </p:nvSpPr>
        <p:spPr>
          <a:xfrm>
            <a:off x="533400" y="153650"/>
            <a:ext cx="8305800" cy="1446550"/>
          </a:xfrm>
          <a:prstGeom prst="rect">
            <a:avLst/>
          </a:prstGeom>
          <a:noFill/>
        </p:spPr>
        <p:txBody>
          <a:bodyPr wrap="square" rtlCol="0">
            <a:spAutoFit/>
          </a:bodyPr>
          <a:lstStyle/>
          <a:p>
            <a:pPr algn="ctr"/>
            <a:r>
              <a:rPr lang="en-US" sz="4400" b="1" u="sng" dirty="0" smtClean="0">
                <a:solidFill>
                  <a:srgbClr val="FFC000"/>
                </a:solidFill>
                <a:latin typeface="Times New Roman" pitchFamily="18" charset="0"/>
                <a:cs typeface="Times New Roman" pitchFamily="18" charset="0"/>
              </a:rPr>
              <a:t>Stratification</a:t>
            </a:r>
            <a:endParaRPr lang="en-US" sz="4400" dirty="0" smtClean="0">
              <a:solidFill>
                <a:srgbClr val="FFC000"/>
              </a:solidFill>
              <a:latin typeface="Times New Roman" pitchFamily="18" charset="0"/>
              <a:cs typeface="Times New Roman" pitchFamily="18" charset="0"/>
            </a:endParaRPr>
          </a:p>
          <a:p>
            <a:pPr algn="ctr"/>
            <a:endParaRPr lang="en-US" sz="4400"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04800" y="762000"/>
            <a:ext cx="44196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p:nvPr/>
        </p:nvPicPr>
        <p:blipFill>
          <a:blip r:embed="rId3"/>
          <a:srcRect/>
          <a:stretch>
            <a:fillRect/>
          </a:stretch>
        </p:blipFill>
        <p:spPr bwMode="auto">
          <a:xfrm>
            <a:off x="5029200" y="685800"/>
            <a:ext cx="365796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hari\yashwant\Field Pic_Kavita\DSC01298.JPG"/>
          <p:cNvPicPr>
            <a:picLocks noChangeAspect="1" noChangeArrowheads="1"/>
          </p:cNvPicPr>
          <p:nvPr/>
        </p:nvPicPr>
        <p:blipFill>
          <a:blip r:embed="rId2" cstate="print"/>
          <a:srcRect/>
          <a:stretch>
            <a:fillRect/>
          </a:stretch>
        </p:blipFill>
        <p:spPr bwMode="auto">
          <a:xfrm rot="5400000">
            <a:off x="1498715" y="1320684"/>
            <a:ext cx="5689368" cy="42672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D. Harish\Morli 16-01-15\New folder\E\E 5 - 1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82000" cy="6124754"/>
          </a:xfrm>
          <a:prstGeom prst="rect">
            <a:avLst/>
          </a:prstGeom>
          <a:noFill/>
        </p:spPr>
        <p:txBody>
          <a:bodyPr wrap="square" rtlCol="0">
            <a:spAutoFit/>
          </a:bodyPr>
          <a:lstStyle/>
          <a:p>
            <a:pPr algn="just">
              <a:lnSpc>
                <a:spcPct val="200000"/>
              </a:lnSpc>
            </a:pPr>
            <a:r>
              <a:rPr lang="en-US" sz="2800" dirty="0" smtClean="0">
                <a:solidFill>
                  <a:schemeClr val="bg1"/>
                </a:solidFill>
                <a:latin typeface="Times New Roman" pitchFamily="18" charset="0"/>
                <a:cs typeface="Times New Roman" pitchFamily="18" charset="0"/>
              </a:rPr>
              <a:t>The bedding, less than 1 centimeter in thickness, are called </a:t>
            </a:r>
            <a:r>
              <a:rPr lang="en-US" sz="2800" b="1" i="1" dirty="0" smtClean="0">
                <a:solidFill>
                  <a:srgbClr val="FF33CC"/>
                </a:solidFill>
                <a:latin typeface="Times New Roman" pitchFamily="18" charset="0"/>
                <a:cs typeface="Times New Roman" pitchFamily="18" charset="0"/>
              </a:rPr>
              <a:t>“Lamination”</a:t>
            </a:r>
            <a:r>
              <a:rPr lang="en-US" sz="2800" b="1" i="1" dirty="0" smtClean="0">
                <a:solidFill>
                  <a:schemeClr val="bg1"/>
                </a:solidFill>
                <a:latin typeface="Times New Roman" pitchFamily="18" charset="0"/>
                <a:cs typeface="Times New Roman" pitchFamily="18" charset="0"/>
              </a:rPr>
              <a:t>.</a:t>
            </a:r>
            <a:r>
              <a:rPr lang="en-US" sz="2800" dirty="0" smtClean="0">
                <a:solidFill>
                  <a:schemeClr val="bg1"/>
                </a:solidFill>
                <a:latin typeface="Times New Roman" pitchFamily="18" charset="0"/>
                <a:cs typeface="Times New Roman" pitchFamily="18" charset="0"/>
              </a:rPr>
              <a:t> Each bed which has 1 centimeter thickness is called </a:t>
            </a:r>
            <a:r>
              <a:rPr lang="en-US" sz="2800" b="1" i="1" dirty="0" smtClean="0">
                <a:solidFill>
                  <a:srgbClr val="FF33CC"/>
                </a:solidFill>
                <a:latin typeface="Times New Roman" pitchFamily="18" charset="0"/>
                <a:cs typeface="Times New Roman" pitchFamily="18" charset="0"/>
              </a:rPr>
              <a:t>“Lamina”</a:t>
            </a:r>
            <a:r>
              <a:rPr lang="en-US" sz="2800" b="1" i="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Lamination is usually found in very fined grained rocks. </a:t>
            </a:r>
          </a:p>
          <a:p>
            <a:pPr algn="just">
              <a:lnSpc>
                <a:spcPct val="200000"/>
              </a:lnSpc>
            </a:pPr>
            <a:r>
              <a:rPr lang="en-US" sz="2800" dirty="0" smtClean="0">
                <a:solidFill>
                  <a:schemeClr val="bg1"/>
                </a:solidFill>
                <a:latin typeface="Times New Roman" pitchFamily="18" charset="0"/>
                <a:cs typeface="Times New Roman" pitchFamily="18" charset="0"/>
              </a:rPr>
              <a:t>In Lamination, parallel arrangements of minerals within a bed whereas Stratification refers to a succession of beds separated by bedding planes. </a:t>
            </a:r>
            <a:endParaRPr lang="en-US" sz="2800" dirty="0">
              <a:solidFill>
                <a:schemeClr val="bg1"/>
              </a:solidFill>
              <a:latin typeface="Times New Roman" pitchFamily="18" charset="0"/>
              <a:cs typeface="Times New Roman" pitchFamily="18" charset="0"/>
            </a:endParaRPr>
          </a:p>
        </p:txBody>
      </p:sp>
      <p:sp>
        <p:nvSpPr>
          <p:cNvPr id="3" name="TextBox 2"/>
          <p:cNvSpPr txBox="1"/>
          <p:nvPr/>
        </p:nvSpPr>
        <p:spPr>
          <a:xfrm>
            <a:off x="685800" y="115669"/>
            <a:ext cx="7696200" cy="646331"/>
          </a:xfrm>
          <a:prstGeom prst="rect">
            <a:avLst/>
          </a:prstGeom>
          <a:noFill/>
        </p:spPr>
        <p:txBody>
          <a:bodyPr wrap="square" rtlCol="0">
            <a:spAutoFit/>
          </a:bodyPr>
          <a:lstStyle/>
          <a:p>
            <a:pPr algn="ctr"/>
            <a:r>
              <a:rPr lang="en-US" sz="3600" b="1" u="sng" dirty="0" smtClean="0">
                <a:solidFill>
                  <a:srgbClr val="FFC000"/>
                </a:solidFill>
                <a:latin typeface="Times New Roman" pitchFamily="18" charset="0"/>
                <a:cs typeface="Times New Roman" pitchFamily="18" charset="0"/>
              </a:rPr>
              <a:t>Lamination</a:t>
            </a:r>
            <a:endParaRPr lang="en-US" sz="3600" dirty="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567</Words>
  <Application>Microsoft Office PowerPoint</Application>
  <PresentationFormat>On-screen Show (4:3)</PresentationFormat>
  <Paragraphs>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Geology</dc:creator>
  <cp:lastModifiedBy>User</cp:lastModifiedBy>
  <cp:revision>7</cp:revision>
  <dcterms:created xsi:type="dcterms:W3CDTF">2006-08-16T00:00:00Z</dcterms:created>
  <dcterms:modified xsi:type="dcterms:W3CDTF">2015-08-09T17:18:14Z</dcterms:modified>
</cp:coreProperties>
</file>