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9" r:id="rId2"/>
    <p:sldId id="276" r:id="rId3"/>
    <p:sldId id="257" r:id="rId4"/>
    <p:sldId id="281" r:id="rId5"/>
    <p:sldId id="282" r:id="rId6"/>
    <p:sldId id="283" r:id="rId7"/>
    <p:sldId id="277" r:id="rId8"/>
    <p:sldId id="278" r:id="rId9"/>
    <p:sldId id="279" r:id="rId10"/>
    <p:sldId id="261" r:id="rId11"/>
    <p:sldId id="301" r:id="rId12"/>
    <p:sldId id="302" r:id="rId13"/>
    <p:sldId id="303" r:id="rId14"/>
    <p:sldId id="306" r:id="rId15"/>
    <p:sldId id="304" r:id="rId16"/>
    <p:sldId id="305" r:id="rId17"/>
    <p:sldId id="307" r:id="rId18"/>
    <p:sldId id="308" r:id="rId19"/>
    <p:sldId id="300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2FD74-4092-4668-8B4E-B38FE051C6B4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7E748-6638-48C8-BCC7-54F3A6333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90448-4F1F-4445-8B96-173E2416983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1180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A0E4C2-ED44-4A4E-94E5-092A9B44B67D}" type="datetime1">
              <a:rPr lang="en-US"/>
              <a:pPr/>
              <a:t>26-Apr-21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CB2B-E983-49A3-A547-B004D721127C}" type="slidenum">
              <a:rPr lang="en-US"/>
              <a:pPr/>
              <a:t>14</a:t>
            </a:fld>
            <a:endParaRPr lang="en-US"/>
          </a:p>
        </p:txBody>
      </p:sp>
      <p:sp>
        <p:nvSpPr>
          <p:cNvPr id="1178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9234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3D542AF-1647-4E6A-8734-4BC09D7C6414}" type="datetime1">
              <a:rPr lang="en-US"/>
              <a:pPr/>
              <a:t>26-Apr-21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283D3-656F-4077-86C3-0F2F2851EEFC}" type="slidenum">
              <a:rPr lang="en-US"/>
              <a:pPr/>
              <a:t>15</a:t>
            </a:fld>
            <a:endParaRPr lang="en-US"/>
          </a:p>
        </p:txBody>
      </p:sp>
      <p:sp>
        <p:nvSpPr>
          <p:cNvPr id="1180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774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28B14E6-D0A7-4382-B814-7F6D31F4E798}" type="datetime1">
              <a:rPr lang="en-US"/>
              <a:pPr/>
              <a:t>26-Apr-21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ACF1B-A6D9-4D99-BD46-EECF7CD13E3B}" type="slidenum">
              <a:rPr lang="en-US"/>
              <a:pPr/>
              <a:t>16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5520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E93DFC1-60C7-4EDC-B892-AB5FAD3C4452}" type="datetime1">
              <a:rPr lang="en-US"/>
              <a:pPr/>
              <a:t>26-Apr-21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4623A-C87E-4DAE-9BFE-C935CC8C5F92}" type="slidenum">
              <a:rPr lang="en-US"/>
              <a:pPr/>
              <a:t>17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2230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1520B82-ADC5-47A3-A2A1-45EEF49E1A26}" type="datetime1">
              <a:rPr lang="en-US"/>
              <a:pPr/>
              <a:t>26-Apr-21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AD6A2-83DC-4953-9BCC-165096E51854}" type="slidenum">
              <a:rPr lang="en-US"/>
              <a:pPr/>
              <a:t>18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0246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C6F70-75A8-4F0B-8C99-CF1849874EAF}" type="slidenum">
              <a:rPr lang="en-US"/>
              <a:pPr/>
              <a:t>19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717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AB26575-F35D-45FD-984D-F69A99942152}" type="datetime1">
              <a:rPr lang="en-US"/>
              <a:pPr/>
              <a:t>26-Apr-21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83C67-5272-4069-911E-94A12CFAF798}" type="slidenum">
              <a:rPr lang="en-US"/>
              <a:pPr/>
              <a:t>20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685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E046C-FB2A-4D67-B472-CFD0F85FB632}" type="slidenum">
              <a:rPr lang="en-US"/>
              <a:pPr/>
              <a:t>21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193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9DACDC-4B13-452E-97E6-9BA3EE8B0AE6}" type="slidenum">
              <a:rPr lang="en-US"/>
              <a:pPr/>
              <a:t>23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210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BF226-BAFC-4564-AA06-7E32A4CE9E42}" type="slidenum">
              <a:rPr lang="en-US"/>
              <a:pPr/>
              <a:t>24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57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BCD247-5864-435C-85F9-B3930F34B0D5}" type="datetime1">
              <a:rPr lang="en-US"/>
              <a:pPr/>
              <a:t>26-Apr-21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591EE-C46A-4269-91C3-D9E43887749D}" type="slidenum">
              <a:rPr lang="en-US"/>
              <a:pPr/>
              <a:t>4</a:t>
            </a:fld>
            <a:endParaRPr lang="en-US"/>
          </a:p>
        </p:txBody>
      </p:sp>
      <p:sp>
        <p:nvSpPr>
          <p:cNvPr id="1131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588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832D87-B33E-476D-9908-3B1D8387F9D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910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1A8FB-10D4-4A50-A4CD-9BB4FE2A21D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6025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F1CFBAB-0BA9-4FE1-BD67-31C79BA1154F}" type="datetime1">
              <a:rPr lang="en-US"/>
              <a:pPr/>
              <a:t>26-Apr-21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D4515-AD47-4C0A-804E-3BDEA69F5D00}" type="slidenum">
              <a:rPr lang="en-US"/>
              <a:pPr/>
              <a:t>6</a:t>
            </a:fld>
            <a:endParaRPr lang="en-US"/>
          </a:p>
        </p:txBody>
      </p:sp>
      <p:sp>
        <p:nvSpPr>
          <p:cNvPr id="1156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44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3473E-3D48-4405-9F11-EE2DB5C7B7F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2063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150F7-72FD-4E43-B8CB-00DD398B429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6601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7859B0E-02B4-496E-9428-F3CC66201D53}" type="datetime1">
              <a:rPr lang="en-US"/>
              <a:pPr/>
              <a:t>26-Apr-21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A5A21-BE7D-486E-B8FB-FE7E06308A5E}" type="slidenum">
              <a:rPr lang="en-US"/>
              <a:pPr/>
              <a:t>11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88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306DF3-073A-49EA-93EF-233FB08B4F40}" type="datetime1">
              <a:rPr lang="en-US"/>
              <a:pPr/>
              <a:t>26-Apr-21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40390-8EC0-46E2-BAA7-36E1A4C4BAEC}" type="slidenum">
              <a:rPr lang="en-US"/>
              <a:pPr/>
              <a:t>12</a:t>
            </a:fld>
            <a:endParaRPr lang="en-US"/>
          </a:p>
        </p:txBody>
      </p:sp>
      <p:sp>
        <p:nvSpPr>
          <p:cNvPr id="1172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637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E021951-A613-4B32-9C92-777D58E221F6}" type="datetime1">
              <a:rPr lang="en-US"/>
              <a:pPr/>
              <a:t>26-Apr-21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BACE6-9ADB-4999-B148-589A6949EAD7}" type="slidenum">
              <a:rPr lang="en-US"/>
              <a:pPr/>
              <a:t>13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68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Image result for full hd images of folding in ro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90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-76200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Structural Diagrams</a:t>
            </a:r>
          </a:p>
          <a:p>
            <a:pPr algn="ctr"/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Methods &amp; Interpretation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795897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Monika Kanwar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Rathore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Inspire Fellow-DST</a:t>
            </a:r>
            <a:endParaRPr lang="en-US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Department of Geology,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Faculty of Earth Science,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M.L.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Sukhadia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University, Udaipur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 5-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0506"/>
            <a:ext cx="3657600" cy="2764809"/>
          </a:xfrm>
          <a:prstGeom prst="rect">
            <a:avLst/>
          </a:prstGeom>
          <a:noFill/>
        </p:spPr>
      </p:pic>
      <p:pic>
        <p:nvPicPr>
          <p:cNvPr id="3" name="Picture 6" descr="Fig 5-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31906"/>
            <a:ext cx="3429000" cy="3506694"/>
          </a:xfrm>
          <a:prstGeom prst="rect">
            <a:avLst/>
          </a:prstGeom>
          <a:noFill/>
        </p:spPr>
      </p:pic>
      <p:pic>
        <p:nvPicPr>
          <p:cNvPr id="4" name="Picture 6" descr="Fig 5-1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78264"/>
            <a:ext cx="3276600" cy="3332136"/>
          </a:xfrm>
          <a:prstGeom prst="rect">
            <a:avLst/>
          </a:prstGeom>
          <a:noFill/>
        </p:spPr>
      </p:pic>
      <p:pic>
        <p:nvPicPr>
          <p:cNvPr id="5" name="Picture 6" descr="Fig 5-12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3093" y="3657600"/>
            <a:ext cx="3270907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Plotting a Plane using the 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Stereonet</a:t>
            </a:r>
            <a:endParaRPr lang="en-US" sz="28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048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Plot the layer striking </a:t>
            </a:r>
          </a:p>
          <a:p>
            <a:pPr algn="ctr"/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280/ 40 SW (N80W, 40S)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7620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lgerian" pitchFamily="82" charset="0"/>
              </a:rPr>
              <a:t>Plotting</a:t>
            </a:r>
            <a:r>
              <a:rPr lang="en-US" sz="3600" dirty="0">
                <a:latin typeface="Algerian" pitchFamily="82" charset="0"/>
              </a:rPr>
              <a:t> a Line using the  </a:t>
            </a:r>
            <a:r>
              <a:rPr lang="en-US" sz="3600" dirty="0" err="1">
                <a:latin typeface="Algerian" pitchFamily="82" charset="0"/>
              </a:rPr>
              <a:t>Stereonet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1169411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en-US" sz="2400" dirty="0"/>
              <a:t>Visualize the line in space plunging 38</a:t>
            </a:r>
            <a:r>
              <a:rPr lang="en-US" sz="2400" baseline="30000" dirty="0"/>
              <a:t>o</a:t>
            </a:r>
            <a:r>
              <a:rPr lang="en-US" sz="2400" dirty="0"/>
              <a:t> to the SW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Arial Narrow" pitchFamily="34" charset="0"/>
              </a:rPr>
              <a:t>The line is a fold axis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plunges 38 towards 222 (38 towards S42W)</a:t>
            </a:r>
            <a:endParaRPr lang="en-US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169414" name="Picture 6" descr="Fig 5-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462" name="Picture 6" descr="Fig 5-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4495800" cy="4631216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105400"/>
            <a:ext cx="434340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Next, place the overlay on the net and mark N, S, E, &amp; W on the overlay.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Measure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222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stereonet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(or S42W) and make a tick mark at that position on the primitive circle. </a:t>
            </a:r>
          </a:p>
        </p:txBody>
      </p:sp>
      <p:pic>
        <p:nvPicPr>
          <p:cNvPr id="8" name="Picture 6" descr="Fig 5-1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595395" y="304800"/>
            <a:ext cx="4548605" cy="4572000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19600" y="5103674"/>
            <a:ext cx="47244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Next, rotate the tick mark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EW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axes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net.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Measure 38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along the line from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primitive circle and put a dot. This is the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projection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the point where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line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penetrates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sphere.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558" name="Picture 6" descr="Fig 5-1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-76200"/>
            <a:ext cx="6172200" cy="62091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Finally, rotate the transparency so that North coincides with North on the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stereonet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Check to make sure your dot is in the SW quadrant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Plotting a Line on a plane</a:t>
            </a:r>
          </a:p>
        </p:txBody>
      </p:sp>
      <p:sp>
        <p:nvSpPr>
          <p:cNvPr id="1177603" name="Text Box 3"/>
          <p:cNvSpPr txBox="1">
            <a:spLocks noChangeArrowheads="1"/>
          </p:cNvSpPr>
          <p:nvPr/>
        </p:nvSpPr>
        <p:spPr bwMode="auto">
          <a:xfrm>
            <a:off x="5486400" y="3352800"/>
            <a:ext cx="35052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Visualize the problem: A plane (cleavage) with a line (lineation) lying in the plane.</a:t>
            </a:r>
          </a:p>
        </p:txBody>
      </p:sp>
      <p:sp>
        <p:nvSpPr>
          <p:cNvPr id="1177604" name="Text Box 4"/>
          <p:cNvSpPr txBox="1">
            <a:spLocks noChangeArrowheads="1"/>
          </p:cNvSpPr>
          <p:nvPr/>
        </p:nvSpPr>
        <p:spPr bwMode="auto">
          <a:xfrm>
            <a:off x="0" y="954088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plane (cleavage)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 N110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43SW.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The line (a mineral lineation) trends 160. Plot the plane and the line and find the plunge of the line.</a:t>
            </a:r>
          </a:p>
        </p:txBody>
      </p:sp>
      <p:pic>
        <p:nvPicPr>
          <p:cNvPr id="1177606" name="Picture 6" descr="Fig 5-1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36788"/>
            <a:ext cx="5410200" cy="4545012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Plotting a Line on a plane</a:t>
            </a:r>
          </a:p>
        </p:txBody>
      </p:sp>
      <p:sp>
        <p:nvSpPr>
          <p:cNvPr id="1179651" name="Text Box 3"/>
          <p:cNvSpPr txBox="1">
            <a:spLocks noChangeArrowheads="1"/>
          </p:cNvSpPr>
          <p:nvPr/>
        </p:nvSpPr>
        <p:spPr bwMode="auto">
          <a:xfrm>
            <a:off x="4572000" y="3048000"/>
            <a:ext cx="44196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Plot the plane on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overlay: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mark at 290; rotate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overlay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0 or 180. find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great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circle that dips 43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SW and trace the arc. </a:t>
            </a:r>
          </a:p>
        </p:txBody>
      </p:sp>
      <p:sp>
        <p:nvSpPr>
          <p:cNvPr id="1179652" name="Text Box 4"/>
          <p:cNvSpPr txBox="1">
            <a:spLocks noChangeArrowheads="1"/>
          </p:cNvSpPr>
          <p:nvPr/>
        </p:nvSpPr>
        <p:spPr bwMode="auto">
          <a:xfrm>
            <a:off x="0" y="780871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plane (cleavage) is 290,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43 SW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(110, 43SW). The line (a mineral lineation) trends 160. Plot the plane and the line and find the plunge of the line.</a:t>
            </a:r>
          </a:p>
        </p:txBody>
      </p:sp>
      <p:pic>
        <p:nvPicPr>
          <p:cNvPr id="1179654" name="Picture 6" descr="Fig 5-1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7600"/>
            <a:ext cx="4572000" cy="44704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9" name="Text Box 3"/>
          <p:cNvSpPr txBox="1">
            <a:spLocks noChangeArrowheads="1"/>
          </p:cNvSpPr>
          <p:nvPr/>
        </p:nvSpPr>
        <p:spPr bwMode="auto">
          <a:xfrm>
            <a:off x="76200" y="4832350"/>
            <a:ext cx="41148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Rotate the overlay so that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 0. Mark the primitive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at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trend of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lineation,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160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81702" name="Picture 6" descr="Fig 5-1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30700" cy="4495800"/>
          </a:xfrm>
          <a:prstGeom prst="rect">
            <a:avLst/>
          </a:prstGeom>
          <a:noFill/>
        </p:spPr>
      </p:pic>
      <p:pic>
        <p:nvPicPr>
          <p:cNvPr id="7" name="Picture 6" descr="Fig 5-14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149725" cy="44196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43400" y="4572000"/>
            <a:ext cx="472440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Rotate the overlay so that the 160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mark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at the 0-180 axis of the net.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line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the center of the net to the 160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mark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the trend of the lineation. Where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that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trend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line intersects the arc of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plane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(cleavage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), is the projection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the</a:t>
            </a:r>
          </a:p>
          <a:p>
            <a:pPr marL="285750" indent="-285750" algn="ctr"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lineation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that lines in the plane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Pitch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of a  Line on a plane</a:t>
            </a:r>
          </a:p>
        </p:txBody>
      </p:sp>
      <p:sp>
        <p:nvSpPr>
          <p:cNvPr id="1185796" name="Text Box 4"/>
          <p:cNvSpPr txBox="1"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 plane (cleavage) is 290, </a:t>
            </a:r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43 SW </a:t>
            </a: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(110, 43S). The line (a mineral lineation) trends 160, 34. What is the </a:t>
            </a:r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pitch/rake </a:t>
            </a: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of the lineation of the cleavage plane?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Rotate </a:t>
            </a:r>
            <a:r>
              <a:rPr lang="en-US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 transparency so the plane lies along a great circle. 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 pitch/ </a:t>
            </a:r>
            <a:r>
              <a:rPr lang="en-US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rake is 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 acute </a:t>
            </a:r>
            <a:r>
              <a:rPr lang="en-US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angle 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measured along </a:t>
            </a:r>
            <a:r>
              <a:rPr lang="en-US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 great circle.</a:t>
            </a:r>
          </a:p>
        </p:txBody>
      </p:sp>
      <p:pic>
        <p:nvPicPr>
          <p:cNvPr id="1185798" name="Picture 6" descr="Fig 5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7696200" cy="422088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Trend &amp; Plunge a  Line from its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Pitch/Rake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9891" name="Text Box 3"/>
          <p:cNvSpPr txBox="1">
            <a:spLocks noChangeArrowheads="1"/>
          </p:cNvSpPr>
          <p:nvPr/>
        </p:nvSpPr>
        <p:spPr bwMode="auto">
          <a:xfrm>
            <a:off x="46038" y="1648361"/>
            <a:ext cx="9097962" cy="19389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 Rotate </a:t>
            </a:r>
            <a:r>
              <a: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transparency so the plane lies along a great circle. The rake is 58</a:t>
            </a:r>
            <a:r>
              <a:rPr lang="en-US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measured from the primitive along the great circle from its East </a:t>
            </a: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end. (a)</a:t>
            </a:r>
          </a:p>
          <a:p>
            <a:pPr marL="342900" indent="-342900"/>
            <a:endParaRPr lang="en-US" sz="2000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2. Finally, rotate the transparency so its N coincides with North on the net and then measure the trend bearing. (b and c).</a:t>
            </a:r>
            <a:endParaRPr lang="en-US" sz="2000" dirty="0" smtClean="0">
              <a:solidFill>
                <a:srgbClr val="663300"/>
              </a:solidFill>
            </a:endParaRPr>
          </a:p>
        </p:txBody>
      </p:sp>
      <p:pic>
        <p:nvPicPr>
          <p:cNvPr id="1189893" name="Picture 5" descr="Fig 5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68713"/>
            <a:ext cx="9144000" cy="29606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9144000" cy="800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plane (cleavage) is 290, 43SW (110, 43S). The line (a mineral lineation) has a rake of 58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trend and plunge of the lineation?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5638800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ctr" eaLnBrk="0" hangingPunct="0"/>
            <a:r>
              <a:rPr lang="en-US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How to determine </a:t>
            </a:r>
            <a:r>
              <a:rPr lang="en-US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fold axis and axial surface </a:t>
            </a:r>
            <a:r>
              <a:rPr lang="en-US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the field</a:t>
            </a:r>
          </a:p>
          <a:p>
            <a:pPr marL="171450" indent="-171450"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methods are:</a:t>
            </a:r>
          </a:p>
          <a:p>
            <a:pPr marL="171450" indent="-171450"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761F04"/>
                </a:solidFill>
                <a:latin typeface="Times New Roman" pitchFamily="18" charset="0"/>
                <a:cs typeface="Times New Roman" pitchFamily="18" charset="0"/>
              </a:rPr>
              <a:t>1) Beta diagrams: </a:t>
            </a:r>
            <a:r>
              <a:rPr lang="el-GR" sz="2400" b="1" dirty="0" smtClean="0">
                <a:solidFill>
                  <a:srgbClr val="761F04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 dirty="0" smtClean="0">
                <a:solidFill>
                  <a:srgbClr val="761F04"/>
                </a:solidFill>
                <a:latin typeface="Times New Roman" pitchFamily="18" charset="0"/>
                <a:cs typeface="Times New Roman" pitchFamily="18" charset="0"/>
              </a:rPr>
              <a:t>-diagrams       </a:t>
            </a:r>
            <a:r>
              <a:rPr lang="en-US" sz="2400" b="1" dirty="0">
                <a:solidFill>
                  <a:srgbClr val="761F04"/>
                </a:solidFill>
                <a:latin typeface="Times New Roman" pitchFamily="18" charset="0"/>
                <a:cs typeface="Times New Roman" pitchFamily="18" charset="0"/>
              </a:rPr>
              <a:t>2) Pi diagrams: </a:t>
            </a:r>
            <a:r>
              <a:rPr lang="el-GR" sz="2400" b="1" dirty="0" smtClean="0">
                <a:solidFill>
                  <a:srgbClr val="761F04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dirty="0" smtClean="0">
                <a:solidFill>
                  <a:srgbClr val="761F04"/>
                </a:solidFill>
                <a:latin typeface="Times New Roman" pitchFamily="18" charset="0"/>
                <a:cs typeface="Times New Roman" pitchFamily="18" charset="0"/>
              </a:rPr>
              <a:t> diagrams</a:t>
            </a:r>
            <a:endParaRPr lang="en-US" sz="2400" b="1" dirty="0">
              <a:solidFill>
                <a:srgbClr val="761F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3L95-20_SM-anticline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533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2324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Structural analyses on the basis of planar features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ereo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858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lgerian" pitchFamily="82" charset="0"/>
              </a:rPr>
              <a:t>Stereonet</a:t>
            </a:r>
            <a:r>
              <a:rPr lang="en-US" dirty="0" smtClean="0">
                <a:latin typeface="Algerian" pitchFamily="82" charset="0"/>
              </a:rPr>
              <a:t>  Basics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229600" cy="304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200000"/>
              </a:lnSpc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Stereonets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are used for plotting and analyzing 3-D orientations of lines and planes in 2-D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5334000"/>
            <a:ext cx="2743200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Poles to Planes</a:t>
            </a:r>
          </a:p>
        </p:txBody>
      </p:sp>
      <p:sp>
        <p:nvSpPr>
          <p:cNvPr id="10076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 far, we have represented a plane on the stereographic projection as a great circle. </a:t>
            </a:r>
          </a:p>
        </p:txBody>
      </p:sp>
      <p:pic>
        <p:nvPicPr>
          <p:cNvPr id="1007623" name="Picture 7" descr="Fig 6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5505450" cy="5562600"/>
          </a:xfrm>
          <a:prstGeom prst="rect">
            <a:avLst/>
          </a:prstGeom>
          <a:noFill/>
        </p:spPr>
      </p:pic>
      <p:sp>
        <p:nvSpPr>
          <p:cNvPr id="1007624" name="Text Box 8"/>
          <p:cNvSpPr txBox="1">
            <a:spLocks noChangeArrowheads="1"/>
          </p:cNvSpPr>
          <p:nvPr/>
        </p:nvSpPr>
        <p:spPr bwMode="auto">
          <a:xfrm>
            <a:off x="5486400" y="1574800"/>
            <a:ext cx="36576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plane, however, can be represented by its </a:t>
            </a:r>
            <a:r>
              <a:rPr lang="en-US" sz="2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unique line drawn perpendicular to the plane. Because the pole is a line, it plots as a point on the stereographic projection.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"/>
            <a:ext cx="52181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3505200" cy="3477875"/>
          </a:xfrm>
          <a:prstGeom prst="rect">
            <a:avLst/>
          </a:prstGeom>
          <a:solidFill>
            <a:srgbClr val="FFCC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333333"/>
                </a:solidFill>
                <a:latin typeface="Arial" pitchFamily="34" charset="0"/>
              </a:rPr>
              <a:t>The intersection of two bedding planes (e.g., great circles) represents a close approximation to trend and plunge of the hinge line.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333333"/>
                </a:solidFill>
                <a:latin typeface="Arial" pitchFamily="34" charset="0"/>
              </a:rPr>
              <a:t>The intersection of the great circles is labeled beta </a:t>
            </a:r>
            <a:r>
              <a:rPr lang="en-US" sz="2000" b="1" dirty="0" smtClean="0">
                <a:solidFill>
                  <a:srgbClr val="333333"/>
                </a:solidFill>
                <a:latin typeface="Arial" pitchFamily="34" charset="0"/>
              </a:rPr>
              <a:t>(</a:t>
            </a:r>
            <a:r>
              <a:rPr lang="el-GR" sz="2000" b="1" dirty="0" smtClean="0">
                <a:solidFill>
                  <a:srgbClr val="333333"/>
                </a:solidFill>
                <a:latin typeface="Arial" pitchFamily="34" charset="0"/>
              </a:rPr>
              <a:t>β</a:t>
            </a:r>
            <a:r>
              <a:rPr lang="en-US" sz="2000" b="1" dirty="0" smtClean="0">
                <a:solidFill>
                  <a:srgbClr val="333333"/>
                </a:solidFill>
                <a:latin typeface="Arial" pitchFamily="34" charset="0"/>
              </a:rPr>
              <a:t>).</a:t>
            </a:r>
            <a:endParaRPr lang="en-US" sz="2000" b="1" dirty="0">
              <a:solidFill>
                <a:srgbClr val="333333"/>
              </a:solidFill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333333"/>
                </a:solidFill>
                <a:latin typeface="Arial" pitchFamily="34" charset="0"/>
              </a:rPr>
              <a:t>This is called a beta </a:t>
            </a:r>
            <a:r>
              <a:rPr lang="en-US" sz="2000" b="1" dirty="0" smtClean="0">
                <a:solidFill>
                  <a:srgbClr val="333333"/>
                </a:solidFill>
                <a:latin typeface="Arial" pitchFamily="34" charset="0"/>
              </a:rPr>
              <a:t>( </a:t>
            </a:r>
            <a:r>
              <a:rPr lang="el-GR" sz="2000" b="1" dirty="0" smtClean="0">
                <a:solidFill>
                  <a:srgbClr val="333333"/>
                </a:solidFill>
                <a:latin typeface="Arial" pitchFamily="34" charset="0"/>
              </a:rPr>
              <a:t>β</a:t>
            </a:r>
            <a:r>
              <a:rPr lang="en-US" sz="2000" b="1" dirty="0" smtClean="0">
                <a:solidFill>
                  <a:srgbClr val="333333"/>
                </a:solidFill>
                <a:latin typeface="Symbol" pitchFamily="18" charset="2"/>
              </a:rPr>
              <a:t> </a:t>
            </a:r>
            <a:r>
              <a:rPr lang="en-US" sz="2000" b="1" dirty="0" smtClean="0">
                <a:solidFill>
                  <a:srgbClr val="333333"/>
                </a:solidFill>
                <a:latin typeface="Arial" pitchFamily="34" charset="0"/>
              </a:rPr>
              <a:t>) </a:t>
            </a:r>
            <a:r>
              <a:rPr lang="en-US" sz="2000" b="1" dirty="0">
                <a:solidFill>
                  <a:srgbClr val="333333"/>
                </a:solidFill>
                <a:latin typeface="Arial" pitchFamily="34" charset="0"/>
              </a:rPr>
              <a:t>diagram.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0"/>
          <a:ext cx="5970588" cy="6858000"/>
        </p:xfrm>
        <a:graphic>
          <a:graphicData uri="http://schemas.openxmlformats.org/presentationml/2006/ole">
            <p:oleObj spid="_x0000_s1026" name="Image" r:id="rId3" imgW="4260752" imgH="4894683" progId="">
              <p:embed/>
            </p:oleObj>
          </a:graphicData>
        </a:graphic>
      </p:graphicFrame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019800" y="4419600"/>
            <a:ext cx="29718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/>
              <a:t>Beta diagram: 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( </a:t>
            </a:r>
            <a:r>
              <a:rPr lang="el-GR" sz="2400" dirty="0" smtClean="0">
                <a:solidFill>
                  <a:srgbClr val="333333"/>
                </a:solidFill>
                <a:latin typeface="Arial" charset="0"/>
              </a:rPr>
              <a:t>β</a:t>
            </a:r>
            <a:r>
              <a:rPr lang="en-US" sz="2400" dirty="0" smtClean="0">
                <a:solidFill>
                  <a:srgbClr val="333333"/>
                </a:solidFill>
                <a:latin typeface="Symbol" charset="2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Arial" charset="0"/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fold axis at intersection of bedding planes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r="64211"/>
          <a:stretch>
            <a:fillRect/>
          </a:stretch>
        </p:blipFill>
        <p:spPr bwMode="auto">
          <a:xfrm>
            <a:off x="4256088" y="617538"/>
            <a:ext cx="4738687" cy="523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5425" y="2112962"/>
            <a:ext cx="3813175" cy="3754438"/>
          </a:xfrm>
          <a:prstGeom prst="rect">
            <a:avLst/>
          </a:prstGeom>
          <a:solidFill>
            <a:srgbClr val="FFCC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Another way to calculate the orientation of a fold.</a:t>
            </a:r>
          </a:p>
          <a:p>
            <a:pPr algn="ctr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plots </a:t>
            </a: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uses at least 2 poles to bedding, results in the orientation of the fold axis.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28600" y="644604"/>
            <a:ext cx="3810000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eaLnBrk="0" hangingPunct="0">
              <a:spcBef>
                <a:spcPct val="50000"/>
              </a:spcBef>
              <a:defRPr/>
            </a:pPr>
            <a:endParaRPr lang="en-US" sz="18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 eaLnBrk="0" hangingPunct="0">
              <a:defRPr/>
            </a:pPr>
            <a:r>
              <a:rPr lang="en-US" sz="2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Pi diagrams: </a:t>
            </a:r>
          </a:p>
          <a:p>
            <a:pPr marL="171450" indent="-171450" eaLnBrk="0" hangingPunct="0">
              <a:buFont typeface="Wingdings" charset="2"/>
              <a:buNone/>
              <a:defRPr/>
            </a:pPr>
            <a:endParaRPr lang="en-US" sz="20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34567"/>
          <a:stretch>
            <a:fillRect/>
          </a:stretch>
        </p:blipFill>
        <p:spPr bwMode="auto">
          <a:xfrm>
            <a:off x="304800" y="2751138"/>
            <a:ext cx="6548438" cy="39544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10618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b="1" dirty="0">
                <a:solidFill>
                  <a:srgbClr val="333333"/>
                </a:solidFill>
                <a:latin typeface="Symbol" pitchFamily="18" charset="2"/>
              </a:rPr>
              <a:t>p</a:t>
            </a:r>
            <a:r>
              <a:rPr lang="en-US" b="1" dirty="0">
                <a:solidFill>
                  <a:srgbClr val="333333"/>
                </a:solidFill>
                <a:latin typeface="Arial" pitchFamily="34" charset="0"/>
              </a:rPr>
              <a:t> plots uses at least 2 poles to bedding, results in the orientation of the fold axis.</a:t>
            </a:r>
          </a:p>
          <a:p>
            <a:pPr algn="ctr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b="1" dirty="0">
                <a:solidFill>
                  <a:srgbClr val="333333"/>
                </a:solidFill>
                <a:latin typeface="Symbol" pitchFamily="18" charset="2"/>
              </a:rPr>
              <a:t>p</a:t>
            </a:r>
            <a:r>
              <a:rPr lang="en-US" b="1" dirty="0">
                <a:solidFill>
                  <a:srgbClr val="333333"/>
                </a:solidFill>
                <a:latin typeface="Arial" pitchFamily="34" charset="0"/>
              </a:rPr>
              <a:t> uses multiple poles to bedding, fits a best-fit great circle to those poles, and also results in the orientation of the fold axis.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086600" y="3352800"/>
            <a:ext cx="1676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spcBef>
                <a:spcPct val="50000"/>
              </a:spcBef>
            </a:pPr>
            <a:endParaRPr lang="en-US" sz="18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en-US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Pole to pi great circle shows the orientation of the fold axis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28600"/>
            <a:ext cx="4800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Pi diagrams: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0"/>
          <a:ext cx="9144000" cy="6442075"/>
        </p:xfrm>
        <a:graphic>
          <a:graphicData uri="http://schemas.openxmlformats.org/presentationml/2006/ole">
            <p:oleObj spid="_x0000_s2050" name="Image" r:id="rId3" imgW="6479512" imgH="4565527" progId="">
              <p:embed/>
            </p:oleObj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0" y="6088062"/>
            <a:ext cx="335280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algn="ctr" eaLnBrk="0" hangingPunct="0">
              <a:spcBef>
                <a:spcPct val="50000"/>
              </a:spcBef>
              <a:defRPr/>
            </a:pPr>
            <a:endParaRPr lang="en-US" sz="1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 eaLnBrk="0" hangingPunct="0">
              <a:buFont typeface="Wingdings" charset="2"/>
              <a:buChar char="§"/>
              <a:defRPr/>
            </a:pPr>
            <a:r>
              <a:rPr lang="en-US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Pi diagrams: p-diagrams</a:t>
            </a:r>
          </a:p>
          <a:p>
            <a:pPr marL="171450" indent="-171450" algn="ctr" eaLnBrk="0" hangingPunct="0">
              <a:buFont typeface="Wingdings" charset="2"/>
              <a:buNone/>
              <a:defRPr/>
            </a:pPr>
            <a:endParaRPr lang="en-US" sz="1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90600" y="0"/>
          <a:ext cx="6705600" cy="6858000"/>
        </p:xfrm>
        <a:graphic>
          <a:graphicData uri="http://schemas.openxmlformats.org/presentationml/2006/ole">
            <p:oleObj spid="_x0000_s3074" name="Image" r:id="rId3" imgW="5382323" imgH="5504233" progId="">
              <p:embed/>
            </p:oleObj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5843588"/>
            <a:ext cx="3505200" cy="862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eaLnBrk="0" hangingPunct="0">
              <a:spcBef>
                <a:spcPct val="50000"/>
              </a:spcBef>
              <a:defRPr/>
            </a:pPr>
            <a:endParaRPr lang="en-US" sz="1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hangingPunct="0">
              <a:buFont typeface="Wingdings" charset="2"/>
              <a:buChar char="§"/>
              <a:defRPr/>
            </a:pPr>
            <a:r>
              <a:rPr lang="en-US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Pi diagrams: p-diagrams</a:t>
            </a:r>
          </a:p>
          <a:p>
            <a:pPr marL="171450" indent="-171450" eaLnBrk="0" hangingPunct="0">
              <a:buFont typeface="Wingdings" charset="2"/>
              <a:buNone/>
              <a:defRPr/>
            </a:pP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103438" y="0"/>
          <a:ext cx="7040562" cy="4570413"/>
        </p:xfrm>
        <a:graphic>
          <a:graphicData uri="http://schemas.openxmlformats.org/presentationml/2006/ole">
            <p:oleObj spid="_x0000_s4098" name="Image" r:id="rId4" imgW="6430748" imgH="4175415" progId="">
              <p:embed/>
            </p:oleObj>
          </a:graphicData>
        </a:graphic>
      </p:graphicFrame>
      <p:graphicFrame>
        <p:nvGraphicFramePr>
          <p:cNvPr id="512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3886200"/>
          <a:ext cx="2787650" cy="2971800"/>
        </p:xfrm>
        <a:graphic>
          <a:graphicData uri="http://schemas.openxmlformats.org/presentationml/2006/ole">
            <p:oleObj spid="_x0000_s4099" name="Image" r:id="rId5" imgW="2505249" imgH="2669827" progId="">
              <p:embed/>
            </p:oleObj>
          </a:graphicData>
        </a:graphic>
      </p:graphicFrame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0"/>
            <a:ext cx="228600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0" y="5029200"/>
            <a:ext cx="3505200" cy="862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eaLnBrk="0" hangingPunct="0">
              <a:spcBef>
                <a:spcPct val="50000"/>
              </a:spcBef>
              <a:defRPr/>
            </a:pPr>
            <a:endParaRPr lang="en-US" sz="1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hangingPunct="0">
              <a:buFont typeface="Wingdings" charset="2"/>
              <a:buChar char="§"/>
              <a:defRPr/>
            </a:pPr>
            <a:r>
              <a:rPr lang="en-US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Pi diagrams: p-diagrams</a:t>
            </a:r>
          </a:p>
          <a:p>
            <a:pPr marL="171450" indent="-171450" eaLnBrk="0" hangingPunct="0">
              <a:buFont typeface="Wingdings" charset="2"/>
              <a:buNone/>
              <a:defRPr/>
            </a:pPr>
            <a:endParaRPr lang="en-US" sz="16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676400" y="0"/>
          <a:ext cx="6108700" cy="6858000"/>
        </p:xfrm>
        <a:graphic>
          <a:graphicData uri="http://schemas.openxmlformats.org/presentationml/2006/ole">
            <p:oleObj spid="_x0000_s5122" name="Image" r:id="rId3" imgW="6442939" imgH="7235354" progId="">
              <p:embed/>
            </p:oleObj>
          </a:graphicData>
        </a:graphic>
      </p:graphicFrame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18288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7315200" y="0"/>
            <a:ext cx="18288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43600" y="5715000"/>
            <a:ext cx="2057400" cy="1046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eaLnBrk="0" hangingPunct="0">
              <a:spcBef>
                <a:spcPct val="50000"/>
              </a:spcBef>
              <a:defRPr/>
            </a:pPr>
            <a:endParaRPr lang="en-US" sz="12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hangingPunct="0">
              <a:buFont typeface="Wingdings" charset="2"/>
              <a:buChar char="§"/>
              <a:defRPr/>
            </a:pPr>
            <a:r>
              <a:rPr lang="en-US" sz="1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Pi diagrams: p-diagrams</a:t>
            </a:r>
          </a:p>
          <a:p>
            <a:pPr marL="171450" indent="-171450" eaLnBrk="0" hangingPunct="0">
              <a:buFont typeface="Wingdings" charset="2"/>
              <a:buNone/>
              <a:defRPr/>
            </a:pPr>
            <a:endParaRPr lang="en-US" sz="1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981200" y="0"/>
          <a:ext cx="5256213" cy="6858000"/>
        </p:xfrm>
        <a:graphic>
          <a:graphicData uri="http://schemas.openxmlformats.org/presentationml/2006/ole">
            <p:oleObj spid="_x0000_s6146" name="Image" r:id="rId3" imgW="6528276" imgH="8515408" progId="">
              <p:embed/>
            </p:oleObj>
          </a:graphicData>
        </a:graphic>
      </p:graphicFrame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19812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7162800" y="0"/>
            <a:ext cx="19812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52400"/>
            <a:ext cx="3505200" cy="769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eaLnBrk="0" hangingPunct="0">
              <a:spcBef>
                <a:spcPct val="50000"/>
              </a:spcBef>
              <a:defRPr/>
            </a:pPr>
            <a:endParaRPr lang="en-US" sz="1200" b="1" dirty="0">
              <a:solidFill>
                <a:srgbClr val="333333"/>
              </a:solidFill>
              <a:latin typeface="Arial" charset="0"/>
            </a:endParaRPr>
          </a:p>
          <a:p>
            <a:pPr marL="171450" indent="-171450" eaLnBrk="0" hangingPunct="0">
              <a:buFont typeface="Wingdings" charset="2"/>
              <a:buChar char="§"/>
              <a:defRPr/>
            </a:pPr>
            <a:r>
              <a:rPr lang="en-US" sz="1800" b="1" dirty="0">
                <a:solidFill>
                  <a:srgbClr val="333333"/>
                </a:solidFill>
                <a:latin typeface="Arial" charset="0"/>
              </a:rPr>
              <a:t>Pi diagrams: </a:t>
            </a:r>
            <a:r>
              <a:rPr lang="en-US" sz="1800" b="1" dirty="0">
                <a:solidFill>
                  <a:srgbClr val="333333"/>
                </a:solidFill>
                <a:latin typeface="Symbol" charset="2"/>
              </a:rPr>
              <a:t>p-</a:t>
            </a:r>
            <a:r>
              <a:rPr lang="en-US" sz="1800" b="1" dirty="0">
                <a:solidFill>
                  <a:srgbClr val="333333"/>
                </a:solidFill>
                <a:latin typeface="Arial" charset="0"/>
              </a:rPr>
              <a:t>diagrams</a:t>
            </a:r>
          </a:p>
          <a:p>
            <a:pPr marL="171450" indent="-171450" eaLnBrk="0" hangingPunct="0">
              <a:buFont typeface="Wingdings" charset="2"/>
              <a:buNone/>
              <a:defRPr/>
            </a:pPr>
            <a:endParaRPr lang="en-US" sz="1400" b="1" dirty="0">
              <a:solidFill>
                <a:srgbClr val="3333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81000" y="1189038"/>
            <a:ext cx="8229600" cy="49069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Landslide hazard/slope failure studies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Earthquake studies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Fracture analyses used in hydrogeology and/or groundwater pollution potentials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Mining industry (fossil fuels included)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Engineering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Practically anything that deals with relative orientations of planes and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Algerian" pitchFamily="82" charset="0"/>
              </a:rPr>
              <a:t>Stereonets</a:t>
            </a:r>
            <a:r>
              <a:rPr lang="en-US" sz="4400" dirty="0" smtClean="0">
                <a:solidFill>
                  <a:srgbClr val="C00000"/>
                </a:solidFill>
                <a:latin typeface="Algerian" pitchFamily="82" charset="0"/>
              </a:rPr>
              <a:t> are used in: </a:t>
            </a:r>
            <a:endParaRPr lang="en-US" sz="44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828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BankGothic Md BT" pitchFamily="34" charset="0"/>
              </a:rPr>
              <a:t>Thank You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stereographic projection puts the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joining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point at the top of the sphere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(North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point), and the projection plane along the equator.</a:t>
            </a:r>
          </a:p>
        </p:txBody>
      </p:sp>
      <p:pic>
        <p:nvPicPr>
          <p:cNvPr id="1130502" name="Picture 6" descr="Fig 5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95400"/>
            <a:ext cx="7935015" cy="5562600"/>
          </a:xfrm>
          <a:prstGeom prst="rect">
            <a:avLst/>
          </a:prstGeom>
          <a:noFill/>
        </p:spPr>
      </p:pic>
      <p:sp>
        <p:nvSpPr>
          <p:cNvPr id="113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91400" y="5638800"/>
            <a:ext cx="1752600" cy="1219200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Spherical Projections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tereo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858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50" y="1990725"/>
            <a:ext cx="8429625" cy="230663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Lines and planes are plotted as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stereograms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by combining the great and the small circles on the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stereonets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 typeface="Wingdings" pitchFamily="2" charset="2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heavy lines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are at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intervals and the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light lines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show planes at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intervals.</a:t>
            </a:r>
          </a:p>
        </p:txBody>
      </p:sp>
      <p:pic>
        <p:nvPicPr>
          <p:cNvPr id="5" name="Picture 2" descr="stereonet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09237"/>
            <a:ext cx="5562600" cy="55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410200"/>
            <a:ext cx="4191000" cy="842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3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Wulff</a:t>
            </a:r>
            <a:r>
              <a:rPr lang="en-US" sz="3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Net</a:t>
            </a:r>
          </a:p>
        </p:txBody>
      </p:sp>
      <p:pic>
        <p:nvPicPr>
          <p:cNvPr id="86020" name="Picture 4" descr="snet"/>
          <p:cNvPicPr>
            <a:picLocks noChangeAspect="1" noChangeArrowheads="1"/>
          </p:cNvPicPr>
          <p:nvPr/>
        </p:nvPicPr>
        <p:blipFill>
          <a:blip r:embed="rId2" cstate="print"/>
          <a:srcRect l="2930" t="1573" r="3152" b="3305"/>
          <a:stretch>
            <a:fillRect/>
          </a:stretch>
        </p:blipFill>
        <p:spPr bwMode="auto">
          <a:xfrm>
            <a:off x="304800" y="914400"/>
            <a:ext cx="4191000" cy="4212586"/>
          </a:xfrm>
          <a:prstGeom prst="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Picture 4" descr="stereonet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35986"/>
            <a:ext cx="4114800" cy="4169414"/>
          </a:xfrm>
          <a:prstGeom prst="rect">
            <a:avLst/>
          </a:prstGeom>
          <a:ln w="9525">
            <a:solidFill>
              <a:srgbClr val="00206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24400" y="5410200"/>
            <a:ext cx="41148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Schmidt Net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Equatorial projection / stereographic projection nets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tereonet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938"/>
            <a:ext cx="6858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Arc 9"/>
          <p:cNvSpPr>
            <a:spLocks/>
          </p:cNvSpPr>
          <p:nvPr/>
        </p:nvSpPr>
        <p:spPr bwMode="auto">
          <a:xfrm flipV="1">
            <a:off x="3525838" y="115888"/>
            <a:ext cx="3009900" cy="6553200"/>
          </a:xfrm>
          <a:custGeom>
            <a:avLst/>
            <a:gdLst>
              <a:gd name="T0" fmla="*/ 2147483647 w 22234"/>
              <a:gd name="T1" fmla="*/ 0 h 43200"/>
              <a:gd name="T2" fmla="*/ 0 w 22234"/>
              <a:gd name="T3" fmla="*/ 2147483647 h 43200"/>
              <a:gd name="T4" fmla="*/ 2147483647 w 22234"/>
              <a:gd name="T5" fmla="*/ 2147483647 h 43200"/>
              <a:gd name="T6" fmla="*/ 0 60000 65536"/>
              <a:gd name="T7" fmla="*/ 0 60000 65536"/>
              <a:gd name="T8" fmla="*/ 0 60000 65536"/>
              <a:gd name="T9" fmla="*/ 0 w 22234"/>
              <a:gd name="T10" fmla="*/ 0 h 43200"/>
              <a:gd name="T11" fmla="*/ 22234 w 2223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34" h="43200" fill="none" extrusionOk="0">
                <a:moveTo>
                  <a:pt x="633" y="0"/>
                </a:moveTo>
                <a:cubicBezTo>
                  <a:pt x="12563" y="0"/>
                  <a:pt x="22234" y="9670"/>
                  <a:pt x="22234" y="21600"/>
                </a:cubicBezTo>
                <a:cubicBezTo>
                  <a:pt x="22234" y="33529"/>
                  <a:pt x="12563" y="43200"/>
                  <a:pt x="634" y="43200"/>
                </a:cubicBezTo>
                <a:cubicBezTo>
                  <a:pt x="422" y="43200"/>
                  <a:pt x="211" y="43196"/>
                  <a:pt x="0" y="43190"/>
                </a:cubicBezTo>
              </a:path>
              <a:path w="22234" h="43200" stroke="0" extrusionOk="0">
                <a:moveTo>
                  <a:pt x="633" y="0"/>
                </a:moveTo>
                <a:cubicBezTo>
                  <a:pt x="12563" y="0"/>
                  <a:pt x="22234" y="9670"/>
                  <a:pt x="22234" y="21600"/>
                </a:cubicBezTo>
                <a:cubicBezTo>
                  <a:pt x="22234" y="33529"/>
                  <a:pt x="12563" y="43200"/>
                  <a:pt x="634" y="43200"/>
                </a:cubicBezTo>
                <a:cubicBezTo>
                  <a:pt x="422" y="43200"/>
                  <a:pt x="211" y="43196"/>
                  <a:pt x="0" y="43190"/>
                </a:cubicBezTo>
                <a:lnTo>
                  <a:pt x="634" y="21600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Arc 10"/>
          <p:cNvSpPr>
            <a:spLocks/>
          </p:cNvSpPr>
          <p:nvPr/>
        </p:nvSpPr>
        <p:spPr bwMode="auto">
          <a:xfrm flipH="1" flipV="1">
            <a:off x="2792413" y="128588"/>
            <a:ext cx="884237" cy="6518275"/>
          </a:xfrm>
          <a:custGeom>
            <a:avLst/>
            <a:gdLst>
              <a:gd name="T0" fmla="*/ 2147483647 w 21600"/>
              <a:gd name="T1" fmla="*/ 0 h 42914"/>
              <a:gd name="T2" fmla="*/ 2147483647 w 21600"/>
              <a:gd name="T3" fmla="*/ 2147483647 h 42914"/>
              <a:gd name="T4" fmla="*/ 0 w 21600"/>
              <a:gd name="T5" fmla="*/ 2147483647 h 42914"/>
              <a:gd name="T6" fmla="*/ 0 60000 65536"/>
              <a:gd name="T7" fmla="*/ 0 60000 65536"/>
              <a:gd name="T8" fmla="*/ 0 60000 65536"/>
              <a:gd name="T9" fmla="*/ 0 w 21600"/>
              <a:gd name="T10" fmla="*/ 0 h 42914"/>
              <a:gd name="T11" fmla="*/ 21600 w 21600"/>
              <a:gd name="T12" fmla="*/ 42914 h 429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914" fill="none" extrusionOk="0">
                <a:moveTo>
                  <a:pt x="2577" y="0"/>
                </a:moveTo>
                <a:cubicBezTo>
                  <a:pt x="13432" y="1305"/>
                  <a:pt x="21600" y="10513"/>
                  <a:pt x="21600" y="21446"/>
                </a:cubicBezTo>
                <a:cubicBezTo>
                  <a:pt x="21600" y="32452"/>
                  <a:pt x="13324" y="41698"/>
                  <a:pt x="2385" y="42913"/>
                </a:cubicBezTo>
              </a:path>
              <a:path w="21600" h="42914" stroke="0" extrusionOk="0">
                <a:moveTo>
                  <a:pt x="2577" y="0"/>
                </a:moveTo>
                <a:cubicBezTo>
                  <a:pt x="13432" y="1305"/>
                  <a:pt x="21600" y="10513"/>
                  <a:pt x="21600" y="21446"/>
                </a:cubicBezTo>
                <a:cubicBezTo>
                  <a:pt x="21600" y="32452"/>
                  <a:pt x="13324" y="41698"/>
                  <a:pt x="2385" y="42913"/>
                </a:cubicBezTo>
                <a:lnTo>
                  <a:pt x="0" y="21446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76550" y="3600450"/>
            <a:ext cx="3533775" cy="1123950"/>
            <a:chOff x="1806" y="1650"/>
            <a:chExt cx="2226" cy="708"/>
          </a:xfrm>
        </p:grpSpPr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1806" y="1650"/>
              <a:ext cx="2226" cy="708"/>
            </a:xfrm>
            <a:prstGeom prst="leftRightArrowCallout">
              <a:avLst>
                <a:gd name="adj1" fmla="val 25000"/>
                <a:gd name="adj2" fmla="val 25847"/>
                <a:gd name="adj3" fmla="val 39301"/>
                <a:gd name="adj4" fmla="val 54806"/>
              </a:avLst>
            </a:prstGeom>
            <a:solidFill>
              <a:srgbClr val="C0C0C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2372" y="1721"/>
              <a:ext cx="11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/>
                <a:t>Great circles</a:t>
              </a:r>
            </a:p>
            <a:p>
              <a:pPr algn="ctr"/>
              <a:r>
                <a:rPr lang="en-US" sz="1800" b="1"/>
                <a:t>(Look like LONGITUDES)</a:t>
              </a:r>
            </a:p>
          </p:txBody>
        </p:sp>
      </p:grpSp>
      <p:sp>
        <p:nvSpPr>
          <p:cNvPr id="18449" name="Freeform 17"/>
          <p:cNvSpPr>
            <a:spLocks/>
          </p:cNvSpPr>
          <p:nvPr/>
        </p:nvSpPr>
        <p:spPr bwMode="auto">
          <a:xfrm>
            <a:off x="1914525" y="447675"/>
            <a:ext cx="3371850" cy="584200"/>
          </a:xfrm>
          <a:custGeom>
            <a:avLst/>
            <a:gdLst>
              <a:gd name="T0" fmla="*/ 0 w 2694"/>
              <a:gd name="T1" fmla="*/ 0 h 368"/>
              <a:gd name="T2" fmla="*/ 2147483647 w 2694"/>
              <a:gd name="T3" fmla="*/ 2147483647 h 368"/>
              <a:gd name="T4" fmla="*/ 2147483647 w 2694"/>
              <a:gd name="T5" fmla="*/ 2147483647 h 368"/>
              <a:gd name="T6" fmla="*/ 2147483647 w 2694"/>
              <a:gd name="T7" fmla="*/ 2147483647 h 368"/>
              <a:gd name="T8" fmla="*/ 2147483647 w 2694"/>
              <a:gd name="T9" fmla="*/ 2147483647 h 368"/>
              <a:gd name="T10" fmla="*/ 2147483647 w 2694"/>
              <a:gd name="T11" fmla="*/ 2147483647 h 368"/>
              <a:gd name="T12" fmla="*/ 2147483647 w 2694"/>
              <a:gd name="T13" fmla="*/ 2147483647 h 368"/>
              <a:gd name="T14" fmla="*/ 2147483647 w 2694"/>
              <a:gd name="T15" fmla="*/ 2147483647 h 368"/>
              <a:gd name="T16" fmla="*/ 2147483647 w 2694"/>
              <a:gd name="T17" fmla="*/ 2147483647 h 368"/>
              <a:gd name="T18" fmla="*/ 2147483647 w 2694"/>
              <a:gd name="T19" fmla="*/ 2147483647 h 368"/>
              <a:gd name="T20" fmla="*/ 2147483647 w 2694"/>
              <a:gd name="T21" fmla="*/ 2147483647 h 368"/>
              <a:gd name="T22" fmla="*/ 2147483647 w 2694"/>
              <a:gd name="T23" fmla="*/ 2147483647 h 3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94"/>
              <a:gd name="T37" fmla="*/ 0 h 368"/>
              <a:gd name="T38" fmla="*/ 2694 w 2694"/>
              <a:gd name="T39" fmla="*/ 368 h 3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94" h="368">
                <a:moveTo>
                  <a:pt x="0" y="0"/>
                </a:moveTo>
                <a:cubicBezTo>
                  <a:pt x="39" y="44"/>
                  <a:pt x="78" y="89"/>
                  <a:pt x="138" y="126"/>
                </a:cubicBezTo>
                <a:cubicBezTo>
                  <a:pt x="198" y="163"/>
                  <a:pt x="274" y="194"/>
                  <a:pt x="360" y="222"/>
                </a:cubicBezTo>
                <a:cubicBezTo>
                  <a:pt x="446" y="250"/>
                  <a:pt x="562" y="276"/>
                  <a:pt x="654" y="294"/>
                </a:cubicBezTo>
                <a:cubicBezTo>
                  <a:pt x="746" y="312"/>
                  <a:pt x="822" y="318"/>
                  <a:pt x="912" y="330"/>
                </a:cubicBezTo>
                <a:cubicBezTo>
                  <a:pt x="1002" y="342"/>
                  <a:pt x="1074" y="364"/>
                  <a:pt x="1194" y="366"/>
                </a:cubicBezTo>
                <a:cubicBezTo>
                  <a:pt x="1314" y="368"/>
                  <a:pt x="1500" y="353"/>
                  <a:pt x="1632" y="342"/>
                </a:cubicBezTo>
                <a:cubicBezTo>
                  <a:pt x="1764" y="331"/>
                  <a:pt x="1880" y="318"/>
                  <a:pt x="1986" y="300"/>
                </a:cubicBezTo>
                <a:cubicBezTo>
                  <a:pt x="2092" y="282"/>
                  <a:pt x="2183" y="258"/>
                  <a:pt x="2268" y="234"/>
                </a:cubicBezTo>
                <a:cubicBezTo>
                  <a:pt x="2353" y="210"/>
                  <a:pt x="2432" y="190"/>
                  <a:pt x="2496" y="156"/>
                </a:cubicBezTo>
                <a:cubicBezTo>
                  <a:pt x="2560" y="122"/>
                  <a:pt x="2619" y="55"/>
                  <a:pt x="2652" y="30"/>
                </a:cubicBezTo>
                <a:cubicBezTo>
                  <a:pt x="2685" y="5"/>
                  <a:pt x="2687" y="11"/>
                  <a:pt x="2694" y="6"/>
                </a:cubicBezTo>
              </a:path>
            </a:pathLst>
          </a:custGeom>
          <a:noFill/>
          <a:ln w="349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685800" y="1704975"/>
            <a:ext cx="5743575" cy="463550"/>
          </a:xfrm>
          <a:custGeom>
            <a:avLst/>
            <a:gdLst>
              <a:gd name="T0" fmla="*/ 0 w 3618"/>
              <a:gd name="T1" fmla="*/ 0 h 292"/>
              <a:gd name="T2" fmla="*/ 2147483647 w 3618"/>
              <a:gd name="T3" fmla="*/ 2147483647 h 292"/>
              <a:gd name="T4" fmla="*/ 2147483647 w 3618"/>
              <a:gd name="T5" fmla="*/ 2147483647 h 292"/>
              <a:gd name="T6" fmla="*/ 2147483647 w 3618"/>
              <a:gd name="T7" fmla="*/ 2147483647 h 292"/>
              <a:gd name="T8" fmla="*/ 2147483647 w 3618"/>
              <a:gd name="T9" fmla="*/ 2147483647 h 292"/>
              <a:gd name="T10" fmla="*/ 2147483647 w 3618"/>
              <a:gd name="T11" fmla="*/ 2147483647 h 292"/>
              <a:gd name="T12" fmla="*/ 2147483647 w 3618"/>
              <a:gd name="T13" fmla="*/ 2147483647 h 292"/>
              <a:gd name="T14" fmla="*/ 2147483647 w 3618"/>
              <a:gd name="T15" fmla="*/ 2147483647 h 292"/>
              <a:gd name="T16" fmla="*/ 2147483647 w 3618"/>
              <a:gd name="T17" fmla="*/ 2147483647 h 292"/>
              <a:gd name="T18" fmla="*/ 2147483647 w 3618"/>
              <a:gd name="T19" fmla="*/ 2147483647 h 292"/>
              <a:gd name="T20" fmla="*/ 2147483647 w 3618"/>
              <a:gd name="T21" fmla="*/ 2147483647 h 292"/>
              <a:gd name="T22" fmla="*/ 2147483647 w 3618"/>
              <a:gd name="T23" fmla="*/ 2147483647 h 292"/>
              <a:gd name="T24" fmla="*/ 2147483647 w 3618"/>
              <a:gd name="T25" fmla="*/ 2147483647 h 292"/>
              <a:gd name="T26" fmla="*/ 2147483647 w 3618"/>
              <a:gd name="T27" fmla="*/ 2147483647 h 292"/>
              <a:gd name="T28" fmla="*/ 2147483647 w 3618"/>
              <a:gd name="T29" fmla="*/ 2147483647 h 292"/>
              <a:gd name="T30" fmla="*/ 2147483647 w 3618"/>
              <a:gd name="T31" fmla="*/ 2147483647 h 292"/>
              <a:gd name="T32" fmla="*/ 2147483647 w 3618"/>
              <a:gd name="T33" fmla="*/ 2147483647 h 2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18"/>
              <a:gd name="T52" fmla="*/ 0 h 292"/>
              <a:gd name="T53" fmla="*/ 3618 w 3618"/>
              <a:gd name="T54" fmla="*/ 292 h 29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18" h="292">
                <a:moveTo>
                  <a:pt x="0" y="0"/>
                </a:moveTo>
                <a:cubicBezTo>
                  <a:pt x="57" y="35"/>
                  <a:pt x="114" y="71"/>
                  <a:pt x="186" y="96"/>
                </a:cubicBezTo>
                <a:cubicBezTo>
                  <a:pt x="258" y="121"/>
                  <a:pt x="355" y="133"/>
                  <a:pt x="432" y="150"/>
                </a:cubicBezTo>
                <a:cubicBezTo>
                  <a:pt x="509" y="167"/>
                  <a:pt x="574" y="186"/>
                  <a:pt x="648" y="198"/>
                </a:cubicBezTo>
                <a:cubicBezTo>
                  <a:pt x="722" y="210"/>
                  <a:pt x="794" y="212"/>
                  <a:pt x="876" y="222"/>
                </a:cubicBezTo>
                <a:cubicBezTo>
                  <a:pt x="958" y="232"/>
                  <a:pt x="1051" y="251"/>
                  <a:pt x="1140" y="258"/>
                </a:cubicBezTo>
                <a:cubicBezTo>
                  <a:pt x="1229" y="265"/>
                  <a:pt x="1309" y="259"/>
                  <a:pt x="1410" y="264"/>
                </a:cubicBezTo>
                <a:cubicBezTo>
                  <a:pt x="1511" y="269"/>
                  <a:pt x="1640" y="284"/>
                  <a:pt x="1746" y="288"/>
                </a:cubicBezTo>
                <a:cubicBezTo>
                  <a:pt x="1852" y="292"/>
                  <a:pt x="1956" y="289"/>
                  <a:pt x="2046" y="288"/>
                </a:cubicBezTo>
                <a:cubicBezTo>
                  <a:pt x="2136" y="287"/>
                  <a:pt x="2203" y="287"/>
                  <a:pt x="2286" y="282"/>
                </a:cubicBezTo>
                <a:cubicBezTo>
                  <a:pt x="2369" y="277"/>
                  <a:pt x="2458" y="265"/>
                  <a:pt x="2544" y="258"/>
                </a:cubicBezTo>
                <a:cubicBezTo>
                  <a:pt x="2630" y="251"/>
                  <a:pt x="2719" y="250"/>
                  <a:pt x="2802" y="240"/>
                </a:cubicBezTo>
                <a:cubicBezTo>
                  <a:pt x="2885" y="230"/>
                  <a:pt x="2972" y="214"/>
                  <a:pt x="3042" y="198"/>
                </a:cubicBezTo>
                <a:cubicBezTo>
                  <a:pt x="3112" y="182"/>
                  <a:pt x="3165" y="158"/>
                  <a:pt x="3222" y="144"/>
                </a:cubicBezTo>
                <a:cubicBezTo>
                  <a:pt x="3279" y="130"/>
                  <a:pt x="3328" y="130"/>
                  <a:pt x="3384" y="114"/>
                </a:cubicBezTo>
                <a:cubicBezTo>
                  <a:pt x="3440" y="98"/>
                  <a:pt x="3519" y="65"/>
                  <a:pt x="3558" y="48"/>
                </a:cubicBezTo>
                <a:cubicBezTo>
                  <a:pt x="3597" y="31"/>
                  <a:pt x="3607" y="21"/>
                  <a:pt x="3618" y="12"/>
                </a:cubicBezTo>
              </a:path>
            </a:pathLst>
          </a:custGeom>
          <a:noFill/>
          <a:ln w="349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086100" y="952500"/>
            <a:ext cx="2714625" cy="1162050"/>
            <a:chOff x="1944" y="600"/>
            <a:chExt cx="1710" cy="732"/>
          </a:xfrm>
        </p:grpSpPr>
        <p:sp>
          <p:nvSpPr>
            <p:cNvPr id="6153" name="AutoShape 19"/>
            <p:cNvSpPr>
              <a:spLocks noChangeArrowheads="1"/>
            </p:cNvSpPr>
            <p:nvPr/>
          </p:nvSpPr>
          <p:spPr bwMode="auto">
            <a:xfrm>
              <a:off x="1944" y="600"/>
              <a:ext cx="1686" cy="732"/>
            </a:xfrm>
            <a:prstGeom prst="upDownArrowCallout">
              <a:avLst>
                <a:gd name="adj1" fmla="val 32331"/>
                <a:gd name="adj2" fmla="val 57582"/>
                <a:gd name="adj3" fmla="val 16667"/>
                <a:gd name="adj4" fmla="val 50000"/>
              </a:avLst>
            </a:prstGeom>
            <a:solidFill>
              <a:srgbClr val="C0C0C0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Text Box 20"/>
            <p:cNvSpPr txBox="1">
              <a:spLocks noChangeArrowheads="1"/>
            </p:cNvSpPr>
            <p:nvPr/>
          </p:nvSpPr>
          <p:spPr bwMode="auto">
            <a:xfrm>
              <a:off x="1970" y="761"/>
              <a:ext cx="16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/>
                <a:t>Small circles</a:t>
              </a:r>
            </a:p>
            <a:p>
              <a:pPr algn="ctr"/>
              <a:r>
                <a:rPr lang="en-US" sz="1800" b="1"/>
                <a:t>(Look like LATITUDES)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19800" y="5638800"/>
            <a:ext cx="3048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Schmidt Net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442" grpId="0" animBg="1"/>
      <p:bldP spid="18449" grpId="0" animBg="1"/>
      <p:bldP spid="184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ereonet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938"/>
            <a:ext cx="6858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57175" y="28575"/>
            <a:ext cx="6610350" cy="6686550"/>
          </a:xfrm>
          <a:prstGeom prst="ellips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AutoShape 14"/>
          <p:cNvSpPr>
            <a:spLocks/>
          </p:cNvSpPr>
          <p:nvPr/>
        </p:nvSpPr>
        <p:spPr bwMode="auto">
          <a:xfrm>
            <a:off x="7124700" y="723900"/>
            <a:ext cx="1676400" cy="1304925"/>
          </a:xfrm>
          <a:prstGeom prst="borderCallout1">
            <a:avLst>
              <a:gd name="adj1" fmla="val 8759"/>
              <a:gd name="adj2" fmla="val -4546"/>
              <a:gd name="adj3" fmla="val 14597"/>
              <a:gd name="adj4" fmla="val -78407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/>
              <a:t>Equatorial circle = horizontal plane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677025" y="3046413"/>
            <a:ext cx="288925" cy="30480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0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030913" y="3057525"/>
            <a:ext cx="469900" cy="30480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20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337175" y="3078163"/>
            <a:ext cx="469900" cy="30480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40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537075" y="3059113"/>
            <a:ext cx="469900" cy="30480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60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775075" y="3078163"/>
            <a:ext cx="469900" cy="30480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80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82563" y="3067050"/>
            <a:ext cx="288925" cy="30480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0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98500" y="3059113"/>
            <a:ext cx="469900" cy="30480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20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1319213" y="3041650"/>
            <a:ext cx="469900" cy="30480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40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2147888" y="3060700"/>
            <a:ext cx="469900" cy="30480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60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957513" y="3070225"/>
            <a:ext cx="469900" cy="304800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80</a:t>
            </a: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flipH="1">
            <a:off x="3543300" y="0"/>
            <a:ext cx="19050" cy="6715125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50825" y="3336925"/>
            <a:ext cx="6007100" cy="1568450"/>
            <a:chOff x="158" y="2102"/>
            <a:chExt cx="3784" cy="988"/>
          </a:xfrm>
        </p:grpSpPr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 flipV="1">
              <a:off x="2628" y="2154"/>
              <a:ext cx="131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2"/>
            <p:cNvSpPr>
              <a:spLocks noChangeShapeType="1"/>
            </p:cNvSpPr>
            <p:nvPr/>
          </p:nvSpPr>
          <p:spPr bwMode="auto">
            <a:xfrm flipV="1">
              <a:off x="2478" y="2142"/>
              <a:ext cx="954" cy="5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8"/>
            <p:cNvSpPr>
              <a:spLocks noChangeShapeType="1"/>
            </p:cNvSpPr>
            <p:nvPr/>
          </p:nvSpPr>
          <p:spPr bwMode="auto">
            <a:xfrm flipV="1">
              <a:off x="2401" y="2131"/>
              <a:ext cx="600" cy="5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9"/>
            <p:cNvSpPr>
              <a:spLocks noChangeShapeType="1"/>
            </p:cNvSpPr>
            <p:nvPr/>
          </p:nvSpPr>
          <p:spPr bwMode="auto">
            <a:xfrm flipV="1">
              <a:off x="2306" y="2102"/>
              <a:ext cx="234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30"/>
            <p:cNvSpPr>
              <a:spLocks noChangeShapeType="1"/>
            </p:cNvSpPr>
            <p:nvPr/>
          </p:nvSpPr>
          <p:spPr bwMode="auto">
            <a:xfrm flipH="1" flipV="1">
              <a:off x="1989" y="2109"/>
              <a:ext cx="150" cy="5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1"/>
            <p:cNvSpPr>
              <a:spLocks noChangeShapeType="1"/>
            </p:cNvSpPr>
            <p:nvPr/>
          </p:nvSpPr>
          <p:spPr bwMode="auto">
            <a:xfrm flipH="1" flipV="1">
              <a:off x="1460" y="2132"/>
              <a:ext cx="630" cy="5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2"/>
            <p:cNvSpPr>
              <a:spLocks noChangeShapeType="1"/>
            </p:cNvSpPr>
            <p:nvPr/>
          </p:nvSpPr>
          <p:spPr bwMode="auto">
            <a:xfrm>
              <a:off x="925" y="2125"/>
              <a:ext cx="1068" cy="5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33"/>
            <p:cNvSpPr>
              <a:spLocks noChangeShapeType="1"/>
            </p:cNvSpPr>
            <p:nvPr/>
          </p:nvSpPr>
          <p:spPr bwMode="auto">
            <a:xfrm flipH="1" flipV="1">
              <a:off x="529" y="2155"/>
              <a:ext cx="138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4"/>
            <p:cNvSpPr>
              <a:spLocks noChangeShapeType="1"/>
            </p:cNvSpPr>
            <p:nvPr/>
          </p:nvSpPr>
          <p:spPr bwMode="auto">
            <a:xfrm flipH="1" flipV="1">
              <a:off x="158" y="2126"/>
              <a:ext cx="1614" cy="6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AutoShape 20"/>
            <p:cNvSpPr>
              <a:spLocks/>
            </p:cNvSpPr>
            <p:nvPr/>
          </p:nvSpPr>
          <p:spPr bwMode="auto">
            <a:xfrm>
              <a:off x="1836" y="2700"/>
              <a:ext cx="780" cy="390"/>
            </a:xfrm>
            <a:prstGeom prst="borderCallout1">
              <a:avLst>
                <a:gd name="adj1" fmla="val 18463"/>
                <a:gd name="adj2" fmla="val 106153"/>
                <a:gd name="adj3" fmla="val -155384"/>
                <a:gd name="adj4" fmla="val 319231"/>
              </a:avLst>
            </a:pr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/>
                <a:t>Dip angles</a:t>
              </a:r>
            </a:p>
          </p:txBody>
        </p:sp>
      </p:grpSp>
      <p:sp>
        <p:nvSpPr>
          <p:cNvPr id="20516" name="Line 36"/>
          <p:cNvSpPr>
            <a:spLocks noChangeShapeType="1"/>
          </p:cNvSpPr>
          <p:nvPr/>
        </p:nvSpPr>
        <p:spPr bwMode="auto">
          <a:xfrm rot="16200000" flipH="1">
            <a:off x="3611563" y="-7938"/>
            <a:ext cx="19050" cy="6715125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AutoShape 37"/>
          <p:cNvSpPr>
            <a:spLocks/>
          </p:cNvSpPr>
          <p:nvPr/>
        </p:nvSpPr>
        <p:spPr bwMode="auto">
          <a:xfrm>
            <a:off x="4248150" y="1600200"/>
            <a:ext cx="1962150" cy="704850"/>
          </a:xfrm>
          <a:prstGeom prst="borderCallout1">
            <a:avLst>
              <a:gd name="adj1" fmla="val 16218"/>
              <a:gd name="adj2" fmla="val -3884"/>
              <a:gd name="adj3" fmla="val 18917"/>
              <a:gd name="adj4" fmla="val -34954"/>
            </a:avLst>
          </a:prstGeom>
          <a:solidFill>
            <a:srgbClr val="C0C0C0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1"/>
              <a:t>Straight lines = vertical planes</a:t>
            </a:r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H="1">
            <a:off x="5114925" y="2343150"/>
            <a:ext cx="28575" cy="100012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AutoShape 39"/>
          <p:cNvSpPr>
            <a:spLocks/>
          </p:cNvSpPr>
          <p:nvPr/>
        </p:nvSpPr>
        <p:spPr bwMode="auto">
          <a:xfrm>
            <a:off x="6954838" y="4954588"/>
            <a:ext cx="1676400" cy="1000125"/>
          </a:xfrm>
          <a:prstGeom prst="borderCallout1">
            <a:avLst>
              <a:gd name="adj1" fmla="val 11431"/>
              <a:gd name="adj2" fmla="val -4546"/>
              <a:gd name="adj3" fmla="val -42856"/>
              <a:gd name="adj4" fmla="val -55681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/>
              <a:t>Great circles = inclined planes</a:t>
            </a:r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 flipH="1" flipV="1">
            <a:off x="4171950" y="5229225"/>
            <a:ext cx="2705100" cy="371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1070</Words>
  <Application>Microsoft Office PowerPoint</Application>
  <PresentationFormat>On-screen Show (4:3)</PresentationFormat>
  <Paragraphs>149</Paragraphs>
  <Slides>30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Image</vt:lpstr>
      <vt:lpstr>Slide 1</vt:lpstr>
      <vt:lpstr>Stereonet  Basics</vt:lpstr>
      <vt:lpstr>Slide 3</vt:lpstr>
      <vt:lpstr>Spherical Projections</vt:lpstr>
      <vt:lpstr>Lines and planes are plotted as stereograms by combining the great and the small circles on the stereonets</vt:lpstr>
      <vt:lpstr>Slide 6</vt:lpstr>
      <vt:lpstr>The Wulff Net</vt:lpstr>
      <vt:lpstr>Slide 8</vt:lpstr>
      <vt:lpstr>Slide 9</vt:lpstr>
      <vt:lpstr>Slide 10</vt:lpstr>
      <vt:lpstr>Plotting a Line using the  Stereonet</vt:lpstr>
      <vt:lpstr>Slide 12</vt:lpstr>
      <vt:lpstr>Slide 13</vt:lpstr>
      <vt:lpstr>Plotting a Line on a plane</vt:lpstr>
      <vt:lpstr>Plotting a Line on a plane</vt:lpstr>
      <vt:lpstr>Slide 16</vt:lpstr>
      <vt:lpstr>The Pitch of a  Line on a plane</vt:lpstr>
      <vt:lpstr>Trend &amp; Plunge a  Line from its Pitch/Rake</vt:lpstr>
      <vt:lpstr>Slide 19</vt:lpstr>
      <vt:lpstr>Poles to Planes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Geology</dc:creator>
  <cp:lastModifiedBy>User</cp:lastModifiedBy>
  <cp:revision>19</cp:revision>
  <dcterms:created xsi:type="dcterms:W3CDTF">2006-08-16T00:00:00Z</dcterms:created>
  <dcterms:modified xsi:type="dcterms:W3CDTF">2021-04-26T07:51:16Z</dcterms:modified>
</cp:coreProperties>
</file>