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58" r:id="rId3"/>
    <p:sldId id="259" r:id="rId4"/>
    <p:sldId id="269" r:id="rId5"/>
    <p:sldId id="260" r:id="rId6"/>
    <p:sldId id="261" r:id="rId7"/>
    <p:sldId id="262" r:id="rId8"/>
    <p:sldId id="263" r:id="rId9"/>
    <p:sldId id="264" r:id="rId10"/>
    <p:sldId id="265" r:id="rId11"/>
    <p:sldId id="266" r:id="rId12"/>
    <p:sldId id="267" r:id="rId13"/>
    <p:sldId id="268" r:id="rId14"/>
    <p:sldId id="270" r:id="rId15"/>
    <p:sldId id="271" r:id="rId16"/>
    <p:sldId id="276" r:id="rId17"/>
    <p:sldId id="277" r:id="rId18"/>
    <p:sldId id="278" r:id="rId19"/>
    <p:sldId id="279" r:id="rId20"/>
    <p:sldId id="280" r:id="rId21"/>
    <p:sldId id="272" r:id="rId22"/>
    <p:sldId id="273" r:id="rId23"/>
    <p:sldId id="281" r:id="rId24"/>
    <p:sldId id="274" r:id="rId25"/>
    <p:sldId id="282"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9265A5-C401-4005-A808-707C94CDD19A}" type="datetimeFigureOut">
              <a:rPr lang="en-US" smtClean="0"/>
              <a:pPr/>
              <a:t>26-Apr-21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97D209-16E8-4B16-ADBF-62B3F01C408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26-Apr-21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26-Apr-21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26-Apr-21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26-Apr-21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structure\New%20folder\Unconformity.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onika Field\DSC_0022.JPG"/>
          <p:cNvPicPr>
            <a:picLocks noChangeAspect="1" noChangeArrowheads="1"/>
          </p:cNvPicPr>
          <p:nvPr/>
        </p:nvPicPr>
        <p:blipFill>
          <a:blip r:embed="rId2" cstate="print"/>
          <a:srcRect l="14960" t="13665" r="3273"/>
          <a:stretch>
            <a:fillRect/>
          </a:stretch>
        </p:blipFill>
        <p:spPr bwMode="auto">
          <a:xfrm>
            <a:off x="-1" y="0"/>
            <a:ext cx="9144001" cy="6858000"/>
          </a:xfrm>
          <a:prstGeom prst="rect">
            <a:avLst/>
          </a:prstGeom>
          <a:noFill/>
        </p:spPr>
      </p:pic>
      <p:sp>
        <p:nvSpPr>
          <p:cNvPr id="3" name="Rectangle 2"/>
          <p:cNvSpPr/>
          <p:nvPr/>
        </p:nvSpPr>
        <p:spPr>
          <a:xfrm>
            <a:off x="1371600" y="0"/>
            <a:ext cx="6880409" cy="2123658"/>
          </a:xfrm>
          <a:prstGeom prst="rect">
            <a:avLst/>
          </a:prstGeom>
          <a:noFill/>
        </p:spPr>
        <p:txBody>
          <a:bodyPr wrap="none" lIns="91440" tIns="45720" rIns="91440" bIns="45720">
            <a:spAutoFit/>
          </a:bodyPr>
          <a:lstStyle/>
          <a:p>
            <a:pPr algn="ctr"/>
            <a:r>
              <a:rPr lang="en-US" sz="4400" b="1" dirty="0" smtClean="0">
                <a:ln w="18415" cmpd="sng">
                  <a:solidFill>
                    <a:srgbClr val="FFFFFF"/>
                  </a:solidFill>
                  <a:prstDash val="solid"/>
                </a:ln>
                <a:solidFill>
                  <a:srgbClr val="FFFF00"/>
                </a:solidFill>
                <a:latin typeface="Andalus" pitchFamily="18" charset="-78"/>
                <a:cs typeface="Andalus" pitchFamily="18" charset="-78"/>
              </a:rPr>
              <a:t>Unconformity </a:t>
            </a:r>
          </a:p>
          <a:p>
            <a:pPr algn="ctr"/>
            <a:r>
              <a:rPr lang="en-US" sz="4400" b="1" dirty="0" smtClean="0">
                <a:ln w="18415" cmpd="sng">
                  <a:solidFill>
                    <a:srgbClr val="FFFFFF"/>
                  </a:solidFill>
                  <a:prstDash val="solid"/>
                </a:ln>
                <a:solidFill>
                  <a:srgbClr val="FFFF00"/>
                </a:solidFill>
                <a:latin typeface="Andalus" pitchFamily="18" charset="-78"/>
                <a:cs typeface="Andalus" pitchFamily="18" charset="-78"/>
              </a:rPr>
              <a:t>&amp; </a:t>
            </a:r>
          </a:p>
          <a:p>
            <a:pPr algn="ctr"/>
            <a:r>
              <a:rPr lang="en-US" sz="4400" b="1" dirty="0" smtClean="0">
                <a:ln w="18415" cmpd="sng">
                  <a:solidFill>
                    <a:srgbClr val="FFFFFF"/>
                  </a:solidFill>
                  <a:prstDash val="solid"/>
                </a:ln>
                <a:solidFill>
                  <a:srgbClr val="FFFF00"/>
                </a:solidFill>
                <a:latin typeface="Andalus" pitchFamily="18" charset="-78"/>
                <a:cs typeface="Andalus" pitchFamily="18" charset="-78"/>
              </a:rPr>
              <a:t>Basement cover relationship</a:t>
            </a:r>
            <a:endParaRPr lang="en-US" sz="4400" b="1" dirty="0">
              <a:ln w="18415" cmpd="sng">
                <a:solidFill>
                  <a:srgbClr val="FFFFFF"/>
                </a:solidFill>
                <a:prstDash val="solid"/>
              </a:ln>
              <a:solidFill>
                <a:srgbClr val="FFFF00"/>
              </a:solidFill>
              <a:latin typeface="Andalus" pitchFamily="18" charset="-78"/>
              <a:cs typeface="Andalus" pitchFamily="18" charset="-78"/>
            </a:endParaRPr>
          </a:p>
        </p:txBody>
      </p:sp>
      <p:sp>
        <p:nvSpPr>
          <p:cNvPr id="4" name="Rectangle 3"/>
          <p:cNvSpPr/>
          <p:nvPr/>
        </p:nvSpPr>
        <p:spPr>
          <a:xfrm>
            <a:off x="4498176" y="6088559"/>
            <a:ext cx="4645824" cy="769441"/>
          </a:xfrm>
          <a:prstGeom prst="rect">
            <a:avLst/>
          </a:prstGeom>
          <a:noFill/>
        </p:spPr>
        <p:txBody>
          <a:bodyPr wrap="none" lIns="91440" tIns="45720" rIns="91440" bIns="45720">
            <a:spAutoFit/>
          </a:bodyPr>
          <a:lstStyle/>
          <a:p>
            <a:pPr algn="ctr"/>
            <a:r>
              <a:rPr lang="en-US" sz="4400" b="1" dirty="0" smtClean="0">
                <a:ln w="18415" cmpd="sng">
                  <a:solidFill>
                    <a:srgbClr val="FFFFFF"/>
                  </a:solidFill>
                  <a:prstDash val="solid"/>
                </a:ln>
                <a:solidFill>
                  <a:srgbClr val="FFFF00"/>
                </a:solidFill>
                <a:latin typeface="Andalus" pitchFamily="18" charset="-78"/>
                <a:cs typeface="Andalus" pitchFamily="18" charset="-78"/>
              </a:rPr>
              <a:t>Dr. Harish Kapasya</a:t>
            </a:r>
            <a:endParaRPr lang="en-US" sz="4400" b="1" dirty="0">
              <a:ln w="18415" cmpd="sng">
                <a:solidFill>
                  <a:srgbClr val="FFFFFF"/>
                </a:solidFill>
                <a:prstDash val="solid"/>
              </a:ln>
              <a:solidFill>
                <a:srgbClr val="FFFF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Glens stuff\Camtasia Studio\pics\Unit 1\Disconformity (Formation).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772400" cy="3785652"/>
          </a:xfrm>
          <a:prstGeom prst="rect">
            <a:avLst/>
          </a:prstGeom>
          <a:noFill/>
        </p:spPr>
        <p:txBody>
          <a:bodyPr wrap="square" rtlCol="0">
            <a:spAutoFit/>
          </a:bodyPr>
          <a:lstStyle/>
          <a:p>
            <a:pPr algn="just">
              <a:lnSpc>
                <a:spcPct val="200000"/>
              </a:lnSpc>
            </a:pPr>
            <a:r>
              <a:rPr lang="en-US" sz="3000" b="1" i="1" dirty="0" smtClean="0">
                <a:latin typeface="Times New Roman" pitchFamily="18" charset="0"/>
                <a:cs typeface="Times New Roman" pitchFamily="18" charset="0"/>
              </a:rPr>
              <a:t>Nonconformity:-</a:t>
            </a:r>
          </a:p>
          <a:p>
            <a:pPr algn="just">
              <a:lnSpc>
                <a:spcPct val="200000"/>
              </a:lnSpc>
            </a:pP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Where a series of sedimentary layers is deposited over igneous or metamorphic rooks, mostly plutonic igneous rocks, it forms nonconformity.</a:t>
            </a:r>
            <a:endParaRPr lang="en-US" sz="3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Glens stuff\Camtasia Studio\pics\Unit 1\Nonconformity (Formation).gif"/>
          <p:cNvPicPr>
            <a:picLocks noChangeAspect="1" noChangeArrowheads="1"/>
          </p:cNvPicPr>
          <p:nvPr/>
        </p:nvPicPr>
        <p:blipFill>
          <a:blip r:embed="rId2"/>
          <a:srcRect/>
          <a:stretch>
            <a:fillRect/>
          </a:stretch>
        </p:blipFill>
        <p:spPr bwMode="auto">
          <a:xfrm>
            <a:off x="0" y="0"/>
            <a:ext cx="9144000" cy="68540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D:\Glens stuff\Camtasia Studio\pics\Unit 1\Didconformit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 Box 7"/>
          <p:cNvSpPr txBox="1">
            <a:spLocks noChangeArrowheads="1"/>
          </p:cNvSpPr>
          <p:nvPr/>
        </p:nvSpPr>
        <p:spPr bwMode="auto">
          <a:xfrm>
            <a:off x="381000" y="152400"/>
            <a:ext cx="2286000" cy="2195794"/>
          </a:xfrm>
          <a:prstGeom prst="rect">
            <a:avLst/>
          </a:prstGeom>
          <a:noFill/>
          <a:ln w="9525">
            <a:noFill/>
            <a:miter lim="800000"/>
            <a:headEnd/>
            <a:tailEnd/>
          </a:ln>
          <a:effectLst/>
        </p:spPr>
        <p:txBody>
          <a:bodyPr>
            <a:spAutoFit/>
          </a:bodyPr>
          <a:lstStyle/>
          <a:p>
            <a:pPr algn="ctr">
              <a:lnSpc>
                <a:spcPct val="200000"/>
              </a:lnSpc>
              <a:spcBef>
                <a:spcPct val="50000"/>
              </a:spcBef>
            </a:pPr>
            <a:r>
              <a:rPr lang="en-US" sz="2400" b="1" dirty="0">
                <a:latin typeface="Times New Roman" pitchFamily="18" charset="0"/>
                <a:cs typeface="Times New Roman" pitchFamily="18" charset="0"/>
              </a:rPr>
              <a:t>3 types of unconformities are seen</a:t>
            </a:r>
            <a:endParaRPr lang="en-CA"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nconformity.mp4">
            <a:hlinkClick r:id="" action="ppaction://media"/>
          </p:cNvPr>
          <p:cNvPicPr>
            <a:picLocks noGrp="1" noRot="1" noChangeAspect="1"/>
          </p:cNvPicPr>
          <p:nvPr>
            <p:ph idx="1"/>
            <a:videoFile r:link="rId1"/>
          </p:nvPr>
        </p:nvPicPr>
        <p:blipFill>
          <a:blip r:embed="rId3"/>
          <a:stretch>
            <a:fillRect/>
          </a:stretch>
        </p:blipFill>
        <p:spPr>
          <a:xfrm>
            <a:off x="-282" y="403319"/>
            <a:ext cx="9144282" cy="6051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950" y="533400"/>
            <a:ext cx="8420100" cy="4893647"/>
          </a:xfrm>
          <a:prstGeom prst="rect">
            <a:avLst/>
          </a:prstGeom>
          <a:noFill/>
        </p:spPr>
        <p:txBody>
          <a:bodyPr wrap="square" rtlCol="0">
            <a:spAutoFit/>
          </a:bodyPr>
          <a:lstStyle/>
          <a:p>
            <a:pPr algn="ctr">
              <a:lnSpc>
                <a:spcPct val="200000"/>
              </a:lnSpc>
            </a:pPr>
            <a:r>
              <a:rPr lang="en-US" sz="4800" b="1" dirty="0" smtClean="0">
                <a:solidFill>
                  <a:srgbClr val="C00000"/>
                </a:solidFill>
                <a:latin typeface="Aharoni" pitchFamily="2" charset="-79"/>
                <a:cs typeface="Aharoni" pitchFamily="2" charset="-79"/>
              </a:rPr>
              <a:t>Basement-cover relationship</a:t>
            </a:r>
          </a:p>
          <a:p>
            <a:pPr algn="ctr">
              <a:lnSpc>
                <a:spcPct val="200000"/>
              </a:lnSpc>
            </a:pPr>
            <a:endParaRPr lang="en-US" b="1" dirty="0" smtClean="0">
              <a:solidFill>
                <a:srgbClr val="C00000"/>
              </a:solidFill>
              <a:latin typeface="Aharoni" pitchFamily="2" charset="-79"/>
              <a:cs typeface="Aharoni" pitchFamily="2" charset="-79"/>
            </a:endParaRPr>
          </a:p>
          <a:p>
            <a:pPr algn="just">
              <a:lnSpc>
                <a:spcPct val="200000"/>
              </a:lnSpc>
            </a:pPr>
            <a:r>
              <a:rPr lang="en-US" sz="2800" dirty="0" smtClean="0">
                <a:latin typeface="Times New Roman" pitchFamily="18" charset="0"/>
                <a:cs typeface="Times New Roman" pitchFamily="18" charset="0"/>
              </a:rPr>
              <a:t>The basement-cover relationship is important for stratigraphy, structural geology and also for an overall understanding of the process of crustal evolution.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5262979"/>
          </a:xfrm>
          <a:prstGeom prst="rect">
            <a:avLst/>
          </a:prstGeom>
          <a:noFill/>
        </p:spPr>
        <p:txBody>
          <a:bodyPr wrap="square" rtlCol="0">
            <a:spAutoFit/>
          </a:bodyPr>
          <a:lstStyle/>
          <a:p>
            <a:pPr algn="just">
              <a:lnSpc>
                <a:spcPct val="200000"/>
              </a:lnSpc>
              <a:buFont typeface="Arial" pitchFamily="34" charset="0"/>
              <a:buChar char="•"/>
            </a:pPr>
            <a:r>
              <a:rPr lang="en-US" sz="2800" dirty="0" smtClean="0">
                <a:latin typeface="Times New Roman" pitchFamily="18" charset="0"/>
                <a:cs typeface="Times New Roman" pitchFamily="18" charset="0"/>
              </a:rPr>
              <a:t> Identification of the basement becomes extremely difficult in many Precambrian terrains where the stratigraphic control is poor and where the cover and the basement have undergone multiple deformations and polyphase metamorphism.</a:t>
            </a:r>
          </a:p>
          <a:p>
            <a:pPr algn="just">
              <a:lnSpc>
                <a:spcPct val="200000"/>
              </a:lnSpc>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366623"/>
            <a:ext cx="8458200" cy="6124754"/>
          </a:xfrm>
          <a:prstGeom prst="rect">
            <a:avLst/>
          </a:prstGeom>
          <a:noFill/>
        </p:spPr>
        <p:txBody>
          <a:bodyPr wrap="square" rtlCol="0">
            <a:spAutoFit/>
          </a:bodyPr>
          <a:lstStyle/>
          <a:p>
            <a:pPr algn="just">
              <a:buFont typeface="Arial" pitchFamily="34" charset="0"/>
              <a:buChar char="•"/>
            </a:pPr>
            <a:r>
              <a:rPr lang="en-US" sz="2800" dirty="0" smtClean="0">
                <a:latin typeface="Times New Roman" pitchFamily="18" charset="0"/>
                <a:cs typeface="Times New Roman" pitchFamily="18" charset="0"/>
              </a:rPr>
              <a:t> The occurrence of a conglomerate bed along the schist-gneiss contact no doubt strongly suggests that the interface represents an unconformity surface. </a:t>
            </a:r>
          </a:p>
          <a:p>
            <a:pPr algn="just">
              <a:buFont typeface="Arial" pitchFamily="34" charset="0"/>
              <a:buChar char="•"/>
            </a:pPr>
            <a:endParaRPr lang="en-US" sz="2800" dirty="0" smtClean="0">
              <a:latin typeface="Times New Roman" pitchFamily="18" charset="0"/>
              <a:cs typeface="Times New Roman" pitchFamily="18" charset="0"/>
            </a:endParaRPr>
          </a:p>
          <a:p>
            <a:pPr algn="just">
              <a:buFont typeface="Arial" pitchFamily="34" charset="0"/>
              <a:buChar char="•"/>
            </a:pPr>
            <a:r>
              <a:rPr lang="en-US" sz="2800" dirty="0" smtClean="0">
                <a:latin typeface="Times New Roman" pitchFamily="18" charset="0"/>
                <a:cs typeface="Times New Roman" pitchFamily="18" charset="0"/>
              </a:rPr>
              <a:t> However, a conglomerate may not be present in all such terrains. While identifying a surface of erosion from the presence of a conglomerate bed in such strongly deformed terrains, one should be careful to distinguish between a true sedimentary conglomerate and an </a:t>
            </a:r>
            <a:r>
              <a:rPr lang="en-US" sz="2800" i="1" dirty="0" smtClean="0">
                <a:latin typeface="Times New Roman" pitchFamily="18" charset="0"/>
                <a:cs typeface="Times New Roman" pitchFamily="18" charset="0"/>
              </a:rPr>
              <a:t>autoclastic conglomerate. </a:t>
            </a:r>
          </a:p>
          <a:p>
            <a:pPr algn="just">
              <a:buFont typeface="Arial" pitchFamily="34" charset="0"/>
              <a:buChar char="•"/>
            </a:pPr>
            <a:endParaRPr lang="en-US" sz="2800" i="1" dirty="0" smtClean="0">
              <a:latin typeface="Times New Roman" pitchFamily="18" charset="0"/>
              <a:cs typeface="Times New Roman" pitchFamily="18" charset="0"/>
            </a:endParaRPr>
          </a:p>
          <a:p>
            <a:pPr algn="just">
              <a:buFont typeface="Arial" pitchFamily="34" charset="0"/>
              <a:buChar char="•"/>
            </a:pPr>
            <a:r>
              <a:rPr lang="en-US" sz="2800" i="1" dirty="0" smtClean="0">
                <a:latin typeface="Times New Roman" pitchFamily="18" charset="0"/>
                <a:cs typeface="Times New Roman" pitchFamily="18" charset="0"/>
              </a:rPr>
              <a:t> An autoclastic conglomerate is generally </a:t>
            </a:r>
            <a:r>
              <a:rPr lang="en-US" sz="2800" dirty="0" smtClean="0">
                <a:latin typeface="Times New Roman" pitchFamily="18" charset="0"/>
                <a:cs typeface="Times New Roman" pitchFamily="18" charset="0"/>
              </a:rPr>
              <a:t>produced by intense deformation and fragmentation of a layer and may look very similar to a true conglomerate.</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05800" cy="4401205"/>
          </a:xfrm>
          <a:prstGeom prst="rect">
            <a:avLst/>
          </a:prstGeom>
          <a:noFill/>
        </p:spPr>
        <p:txBody>
          <a:bodyPr wrap="square" rtlCol="0">
            <a:spAutoFit/>
          </a:bodyPr>
          <a:lstStyle/>
          <a:p>
            <a:pPr algn="just">
              <a:lnSpc>
                <a:spcPct val="200000"/>
              </a:lnSpc>
            </a:pPr>
            <a:r>
              <a:rPr lang="en-US" sz="2800" dirty="0" smtClean="0">
                <a:latin typeface="Times New Roman" pitchFamily="18" charset="0"/>
                <a:cs typeface="Times New Roman" pitchFamily="18" charset="0"/>
              </a:rPr>
              <a:t>While establishing the presence of an angular unconformity in such strongly deformed terrains, one should always remember that the angular relation must be between the depositional surfaces of the two groups of rocks.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403"/>
            <a:ext cx="8686800" cy="6878806"/>
          </a:xfrm>
          <a:prstGeom prst="rect">
            <a:avLst/>
          </a:prstGeom>
          <a:noFill/>
        </p:spPr>
        <p:txBody>
          <a:bodyPr wrap="square" rtlCol="0">
            <a:spAutoFit/>
          </a:bodyPr>
          <a:lstStyle/>
          <a:p>
            <a:pPr algn="just">
              <a:lnSpc>
                <a:spcPct val="150000"/>
              </a:lnSpc>
              <a:buFont typeface="Arial" pitchFamily="34" charset="0"/>
              <a:buChar char="•"/>
            </a:pPr>
            <a:r>
              <a:rPr lang="en-US" sz="2800" dirty="0" smtClean="0">
                <a:latin typeface="Times New Roman" pitchFamily="18" charset="0"/>
                <a:cs typeface="Times New Roman" pitchFamily="18" charset="0"/>
              </a:rPr>
              <a:t> The nature of the complex relationship between the basement and the cover in such terrains can be understood from the following example of the Precambrians of central and southern Rajasthan in the western part of the Indian shield. </a:t>
            </a:r>
          </a:p>
          <a:p>
            <a:pPr algn="just">
              <a:lnSpc>
                <a:spcPct val="150000"/>
              </a:lnSpc>
              <a:buFont typeface="Arial" pitchFamily="34" charset="0"/>
              <a:buChar char="•"/>
            </a:pPr>
            <a:endParaRPr lang="en-US" sz="1400" dirty="0" smtClean="0">
              <a:latin typeface="Times New Roman" pitchFamily="18" charset="0"/>
              <a:cs typeface="Times New Roman" pitchFamily="18" charset="0"/>
            </a:endParaRPr>
          </a:p>
          <a:p>
            <a:pPr algn="just">
              <a:lnSpc>
                <a:spcPct val="150000"/>
              </a:lnSpc>
              <a:buFont typeface="Arial" pitchFamily="34" charset="0"/>
              <a:buChar char="•"/>
            </a:pPr>
            <a:r>
              <a:rPr lang="en-US" sz="2800" dirty="0" smtClean="0">
                <a:latin typeface="Times New Roman" pitchFamily="18" charset="0"/>
                <a:cs typeface="Times New Roman" pitchFamily="18" charset="0"/>
              </a:rPr>
              <a:t> Here we have a vast terrain of metamorphosed sediments and lava flows of the Aravalli Group. The Aravalli cycle of orogeny closed around 2000 to 1900 Ma. The Aravalli group of rocks is bordered by terrains of migmatites forming the Banded Gneissic Complex (B.G.C.).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752600"/>
            <a:ext cx="7924800" cy="3186963"/>
          </a:xfrm>
          <a:prstGeom prst="rect">
            <a:avLst/>
          </a:prstGeom>
          <a:noFill/>
        </p:spPr>
        <p:txBody>
          <a:bodyPr wrap="square" rtlCol="0">
            <a:spAutoFit/>
          </a:bodyPr>
          <a:lstStyle/>
          <a:p>
            <a:pPr algn="ctr">
              <a:lnSpc>
                <a:spcPct val="250000"/>
              </a:lnSpc>
            </a:pPr>
            <a:r>
              <a:rPr lang="en-US" sz="4400" dirty="0" smtClean="0">
                <a:latin typeface="Times New Roman" pitchFamily="18" charset="0"/>
                <a:cs typeface="Times New Roman" pitchFamily="18" charset="0"/>
              </a:rPr>
              <a:t>Major breaks in sedimentation are called “</a:t>
            </a:r>
            <a:r>
              <a:rPr lang="en-US" sz="4400" b="1" i="1" dirty="0" smtClean="0">
                <a:solidFill>
                  <a:srgbClr val="FF0000"/>
                </a:solidFill>
                <a:latin typeface="Times New Roman" pitchFamily="18" charset="0"/>
                <a:cs typeface="Times New Roman" pitchFamily="18" charset="0"/>
              </a:rPr>
              <a:t>UNCONFORMITIES</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3" name="Rectangle 2"/>
          <p:cNvSpPr/>
          <p:nvPr/>
        </p:nvSpPr>
        <p:spPr>
          <a:xfrm>
            <a:off x="1828800" y="533400"/>
            <a:ext cx="6096000" cy="769441"/>
          </a:xfrm>
          <a:prstGeom prst="rect">
            <a:avLst/>
          </a:prstGeom>
          <a:noFill/>
        </p:spPr>
        <p:txBody>
          <a:bodyPr wrap="square" lIns="91440" tIns="45720" rIns="91440" bIns="45720">
            <a:spAutoFit/>
          </a:bodyPr>
          <a:lstStyle/>
          <a:p>
            <a:pPr algn="ctr"/>
            <a:r>
              <a:rPr lang="en-US" sz="4400" b="1" cap="all" spc="0" dirty="0" err="1"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Times New Roman" pitchFamily="18" charset="0"/>
              </a:rPr>
              <a:t>Unconformitiy</a:t>
            </a:r>
            <a:r>
              <a:rPr lang="en-US" sz="4400" b="1" cap="all" spc="0"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Times New Roman" pitchFamily="18" charset="0"/>
              </a:rPr>
              <a:t> </a:t>
            </a:r>
            <a:endParaRPr lang="en-US" sz="4400" b="1" cap="all" spc="0"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77200" cy="6124754"/>
          </a:xfrm>
          <a:prstGeom prst="rect">
            <a:avLst/>
          </a:prstGeom>
          <a:noFill/>
        </p:spPr>
        <p:txBody>
          <a:bodyPr wrap="square" rtlCol="0">
            <a:spAutoFit/>
          </a:bodyPr>
          <a:lstStyle/>
          <a:p>
            <a:pPr algn="just">
              <a:lnSpc>
                <a:spcPct val="200000"/>
              </a:lnSpc>
            </a:pPr>
            <a:r>
              <a:rPr lang="en-US" sz="2800" dirty="0" smtClean="0">
                <a:latin typeface="Times New Roman" pitchFamily="18" charset="0"/>
                <a:cs typeface="Times New Roman" pitchFamily="18" charset="0"/>
              </a:rPr>
              <a:t>the B.G.C. in southern Rajasthan contains rocks as old as 3500 Ma. in certain places a conglomerate containing gneissic pebbles occurs at the contact between the Aravallis and the B.G.C. These relations are in agreement with the conclusion that the B.G.C. represents an ancient basement on which the Aravalli sediments were unconformably deposited.</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001000" cy="3246530"/>
          </a:xfrm>
          <a:prstGeom prst="rect">
            <a:avLst/>
          </a:prstGeom>
          <a:noFill/>
        </p:spPr>
        <p:txBody>
          <a:bodyPr wrap="square" rtlCol="0">
            <a:spAutoFit/>
          </a:bodyPr>
          <a:lstStyle/>
          <a:p>
            <a:pPr algn="just">
              <a:lnSpc>
                <a:spcPct val="150000"/>
              </a:lnSpc>
            </a:pPr>
            <a:r>
              <a:rPr lang="en-US" sz="2800" dirty="0" smtClean="0">
                <a:solidFill>
                  <a:srgbClr val="C00000"/>
                </a:solidFill>
                <a:latin typeface="Times New Roman" pitchFamily="18" charset="0"/>
                <a:cs typeface="Times New Roman" pitchFamily="18" charset="0"/>
              </a:rPr>
              <a:t>a.	The nature of the original interface can also be identified when the basement is weakly deformed to produce large warps on the interface or when it is broken up by a number of faults while the cover passively adjusts itself by folding.</a:t>
            </a:r>
            <a:endParaRPr lang="en-US" sz="2800" dirty="0">
              <a:solidFill>
                <a:srgbClr val="C00000"/>
              </a:solidFill>
              <a:latin typeface="Times New Roman" pitchFamily="18" charset="0"/>
              <a:cs typeface="Times New Roman" pitchFamily="18" charset="0"/>
            </a:endParaRPr>
          </a:p>
        </p:txBody>
      </p:sp>
      <p:pic>
        <p:nvPicPr>
          <p:cNvPr id="3" name="Picture 2" descr="C:\Users\User\Downloads\IMG-5760.JPG"/>
          <p:cNvPicPr>
            <a:picLocks noChangeAspect="1" noChangeArrowheads="1"/>
          </p:cNvPicPr>
          <p:nvPr/>
        </p:nvPicPr>
        <p:blipFill>
          <a:blip r:embed="rId2"/>
          <a:srcRect/>
          <a:stretch>
            <a:fillRect/>
          </a:stretch>
        </p:blipFill>
        <p:spPr bwMode="auto">
          <a:xfrm>
            <a:off x="381000" y="3657600"/>
            <a:ext cx="8389823" cy="2743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6124754"/>
          </a:xfrm>
          <a:prstGeom prst="rect">
            <a:avLst/>
          </a:prstGeom>
          <a:noFill/>
        </p:spPr>
        <p:txBody>
          <a:bodyPr wrap="square" rtlCol="0">
            <a:spAutoFit/>
          </a:bodyPr>
          <a:lstStyle/>
          <a:p>
            <a:pPr algn="just">
              <a:lnSpc>
                <a:spcPct val="200000"/>
              </a:lnSpc>
            </a:pPr>
            <a:r>
              <a:rPr lang="en-US" sz="2800" dirty="0" smtClean="0">
                <a:solidFill>
                  <a:srgbClr val="002060"/>
                </a:solidFill>
                <a:latin typeface="Times New Roman" pitchFamily="18" charset="0"/>
                <a:cs typeface="Times New Roman" pitchFamily="18" charset="0"/>
              </a:rPr>
              <a:t>b.	The interface, however, becomes greatly modified in a type of deformation in which slices of the basement are thrust into the cover as basement wedges.</a:t>
            </a:r>
          </a:p>
          <a:p>
            <a:pPr algn="just">
              <a:lnSpc>
                <a:spcPct val="200000"/>
              </a:lnSpc>
            </a:pPr>
            <a:r>
              <a:rPr lang="en-US" sz="2800" i="1" dirty="0" smtClean="0">
                <a:solidFill>
                  <a:srgbClr val="002060"/>
                </a:solidFill>
                <a:latin typeface="Times New Roman" pitchFamily="18" charset="0"/>
                <a:cs typeface="Times New Roman" pitchFamily="18" charset="0"/>
              </a:rPr>
              <a:t>Example:</a:t>
            </a:r>
          </a:p>
          <a:p>
            <a:pPr algn="just">
              <a:lnSpc>
                <a:spcPct val="200000"/>
              </a:lnSpc>
            </a:pPr>
            <a:r>
              <a:rPr lang="en-US" sz="2800" dirty="0" smtClean="0">
                <a:solidFill>
                  <a:srgbClr val="002060"/>
                </a:solidFill>
                <a:latin typeface="Times New Roman" pitchFamily="18" charset="0"/>
                <a:cs typeface="Times New Roman" pitchFamily="18" charset="0"/>
              </a:rPr>
              <a:t>The Eastern Alps, a slice of the basement is dragged over a low-angle thrust over rocks which form the sedimentary cover of the Western Alps.</a:t>
            </a:r>
            <a:endParaRPr lang="en-US"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wnloads\IMG-5761.JPG"/>
          <p:cNvPicPr>
            <a:picLocks noChangeAspect="1" noChangeArrowheads="1"/>
          </p:cNvPicPr>
          <p:nvPr/>
        </p:nvPicPr>
        <p:blipFill>
          <a:blip r:embed="rId2"/>
          <a:srcRect/>
          <a:stretch>
            <a:fillRect/>
          </a:stretch>
        </p:blipFill>
        <p:spPr bwMode="auto">
          <a:xfrm rot="16200000">
            <a:off x="3124200" y="-1059179"/>
            <a:ext cx="2895600" cy="897635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797511"/>
            <a:ext cx="8153400" cy="5262979"/>
          </a:xfrm>
          <a:prstGeom prst="rect">
            <a:avLst/>
          </a:prstGeom>
          <a:noFill/>
        </p:spPr>
        <p:txBody>
          <a:bodyPr wrap="square" rtlCol="0">
            <a:spAutoFit/>
          </a:bodyPr>
          <a:lstStyle/>
          <a:p>
            <a:pPr marL="514350" indent="-514350" algn="just">
              <a:lnSpc>
                <a:spcPct val="150000"/>
              </a:lnSpc>
              <a:buAutoNum type="alphaLcPeriod" startAt="3"/>
            </a:pPr>
            <a:r>
              <a:rPr lang="en-US" sz="2800" dirty="0" smtClean="0">
                <a:solidFill>
                  <a:srgbClr val="006600"/>
                </a:solidFill>
                <a:latin typeface="Times New Roman" pitchFamily="18" charset="0"/>
                <a:cs typeface="Times New Roman" pitchFamily="18" charset="0"/>
              </a:rPr>
              <a:t>The basement along with its sedimentary cover may be deformed together in a ductile manner and may give rise to a mantled gneiss dome. </a:t>
            </a:r>
          </a:p>
          <a:p>
            <a:pPr marL="514350" indent="-514350" algn="just">
              <a:lnSpc>
                <a:spcPct val="150000"/>
              </a:lnSpc>
            </a:pPr>
            <a:endParaRPr lang="en-US" sz="2800" dirty="0" smtClean="0">
              <a:latin typeface="Times New Roman" pitchFamily="18" charset="0"/>
              <a:cs typeface="Times New Roman" pitchFamily="18" charset="0"/>
            </a:endParaRPr>
          </a:p>
          <a:p>
            <a:pPr algn="just">
              <a:lnSpc>
                <a:spcPct val="150000"/>
              </a:lnSpc>
            </a:pPr>
            <a:r>
              <a:rPr lang="en-US" sz="2800" dirty="0" smtClean="0">
                <a:latin typeface="Times New Roman" pitchFamily="18" charset="0"/>
                <a:cs typeface="Times New Roman" pitchFamily="18" charset="0"/>
              </a:rPr>
              <a:t>d.	A remarkable ductility of the basement is shown 	by the Monte Rosa type of nappes in the Western 	Alps and elsewhere where the basement forms 	the cores of huge recumbent folds.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wnloads\IMG-5763.JPG"/>
          <p:cNvPicPr>
            <a:picLocks noChangeAspect="1" noChangeArrowheads="1"/>
          </p:cNvPicPr>
          <p:nvPr/>
        </p:nvPicPr>
        <p:blipFill>
          <a:blip r:embed="rId2"/>
          <a:srcRect t="24511"/>
          <a:stretch>
            <a:fillRect/>
          </a:stretch>
        </p:blipFill>
        <p:spPr bwMode="auto">
          <a:xfrm>
            <a:off x="1143000" y="0"/>
            <a:ext cx="718648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KUMBHALGARH TOUR\100D3200\DSC_0013.JPG"/>
          <p:cNvPicPr>
            <a:picLocks noChangeAspect="1" noChangeArrowheads="1"/>
          </p:cNvPicPr>
          <p:nvPr/>
        </p:nvPicPr>
        <p:blipFill>
          <a:blip r:embed="rId2" cstate="print">
            <a:lum contrast="20000"/>
          </a:blip>
          <a:srcRect/>
          <a:stretch>
            <a:fillRect/>
          </a:stretch>
        </p:blipFill>
        <p:spPr bwMode="auto">
          <a:xfrm>
            <a:off x="0" y="0"/>
            <a:ext cx="9144000" cy="6858000"/>
          </a:xfrm>
          <a:prstGeom prst="rect">
            <a:avLst/>
          </a:prstGeom>
          <a:noFill/>
        </p:spPr>
      </p:pic>
      <p:sp>
        <p:nvSpPr>
          <p:cNvPr id="3" name="Rectangle 2"/>
          <p:cNvSpPr/>
          <p:nvPr/>
        </p:nvSpPr>
        <p:spPr>
          <a:xfrm>
            <a:off x="3505200" y="5638800"/>
            <a:ext cx="3322064"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Thank You</a:t>
            </a:r>
            <a:endParaRPr lang="en-US"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620000" cy="6124754"/>
          </a:xfrm>
          <a:prstGeom prst="rect">
            <a:avLst/>
          </a:prstGeom>
          <a:noFill/>
        </p:spPr>
        <p:txBody>
          <a:bodyPr wrap="square" rtlCol="0">
            <a:spAutoFit/>
          </a:bodyPr>
          <a:lstStyle/>
          <a:p>
            <a:pPr algn="just">
              <a:lnSpc>
                <a:spcPct val="200000"/>
              </a:lnSpc>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An unconformity may be defined as an old erosion surface which separates younger series of rocks from the older series. </a:t>
            </a:r>
          </a:p>
          <a:p>
            <a:pPr algn="just">
              <a:lnSpc>
                <a:spcPct val="200000"/>
              </a:lnSpc>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Unconformities represent an interval of time of unknown length which is spent in the erosion of the underlying strata before the deposition of the overlying rocks. </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304800"/>
            <a:ext cx="8229600" cy="4572000"/>
          </a:xfrm>
          <a:prstGeom prst="rect">
            <a:avLst/>
          </a:prstGeom>
        </p:spPr>
        <p:txBody>
          <a:bodyPr/>
          <a:lstStyle/>
          <a:p>
            <a:pPr marL="342900" marR="0" lvl="0" indent="-342900" algn="ctr" defTabSz="914400" rtl="0" eaLnBrk="1" fontAlgn="auto" latinLnBrk="0" hangingPunct="1">
              <a:lnSpc>
                <a:spcPct val="15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UNCONFORMITIES = gaps in rock layers</a:t>
            </a: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Form when layers of rock are removed by erosion</a:t>
            </a: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Form when a period of time passes without any new deposition to produce new layers of rock</a:t>
            </a:r>
            <a:endParaRPr lang="en-US" sz="2800" dirty="0" smtClean="0">
              <a:latin typeface="Times New Roman" pitchFamily="18" charset="0"/>
              <a:cs typeface="Times New Roman" pitchFamily="18" charset="0"/>
            </a:endParaRPr>
          </a:p>
          <a:p>
            <a:pPr algn="ctr">
              <a:lnSpc>
                <a:spcPct val="150000"/>
              </a:lnSpc>
            </a:pPr>
            <a:endParaRPr lang="en-US" sz="2800" b="1" dirty="0" smtClean="0">
              <a:latin typeface="Times New Roman" pitchFamily="18" charset="0"/>
              <a:cs typeface="Times New Roman" pitchFamily="18" charset="0"/>
            </a:endParaRPr>
          </a:p>
          <a:p>
            <a:pPr algn="ctr">
              <a:lnSpc>
                <a:spcPct val="150000"/>
              </a:lnSpc>
            </a:pPr>
            <a:r>
              <a:rPr lang="en-US" sz="2800" b="1" dirty="0" smtClean="0">
                <a:latin typeface="Times New Roman" pitchFamily="18" charset="0"/>
                <a:cs typeface="Times New Roman" pitchFamily="18" charset="0"/>
              </a:rPr>
              <a:t>The recognition of an unconformity is of considerable importance in structural geology. </a:t>
            </a:r>
          </a:p>
          <a:p>
            <a:pPr algn="ctr">
              <a:lnSpc>
                <a:spcPct val="150000"/>
              </a:lnSpc>
            </a:pPr>
            <a:r>
              <a:rPr lang="en-US" sz="2800" b="1" dirty="0" smtClean="0">
                <a:latin typeface="Times New Roman" pitchFamily="18" charset="0"/>
                <a:cs typeface="Times New Roman" pitchFamily="18" charset="0"/>
              </a:rPr>
              <a:t>It serves as an important marker surface during geological mapping.</a:t>
            </a:r>
            <a:endParaRPr kumimoji="0" lang="en-US" sz="5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0"/>
            <a:ext cx="7848600" cy="6001643"/>
          </a:xfrm>
          <a:prstGeom prst="rect">
            <a:avLst/>
          </a:prstGeom>
          <a:noFill/>
        </p:spPr>
        <p:txBody>
          <a:bodyPr wrap="square" rtlCol="0">
            <a:spAutoFit/>
          </a:bodyPr>
          <a:lstStyle/>
          <a:p>
            <a:pPr algn="ctr">
              <a:lnSpc>
                <a:spcPct val="200000"/>
              </a:lnSpc>
            </a:pPr>
            <a:r>
              <a:rPr lang="en-US" sz="4800" dirty="0" smtClean="0">
                <a:latin typeface="Times New Roman" pitchFamily="18" charset="0"/>
                <a:cs typeface="Times New Roman" pitchFamily="18" charset="0"/>
              </a:rPr>
              <a:t>Types of Unconformity:-</a:t>
            </a:r>
          </a:p>
          <a:p>
            <a:pPr algn="ctr">
              <a:lnSpc>
                <a:spcPct val="200000"/>
              </a:lnSpc>
            </a:pPr>
            <a:r>
              <a:rPr lang="en-US" sz="4800" b="1" i="1" dirty="0" smtClean="0">
                <a:solidFill>
                  <a:srgbClr val="0070C0"/>
                </a:solidFill>
                <a:latin typeface="Times New Roman" pitchFamily="18" charset="0"/>
                <a:cs typeface="Times New Roman" pitchFamily="18" charset="0"/>
              </a:rPr>
              <a:t>Angular Unconformity</a:t>
            </a:r>
          </a:p>
          <a:p>
            <a:pPr algn="ctr">
              <a:lnSpc>
                <a:spcPct val="200000"/>
              </a:lnSpc>
            </a:pPr>
            <a:r>
              <a:rPr lang="en-US" sz="4800" b="1" i="1" dirty="0" smtClean="0">
                <a:solidFill>
                  <a:srgbClr val="0070C0"/>
                </a:solidFill>
                <a:latin typeface="Times New Roman" pitchFamily="18" charset="0"/>
                <a:cs typeface="Times New Roman" pitchFamily="18" charset="0"/>
              </a:rPr>
              <a:t>Disconformity</a:t>
            </a:r>
          </a:p>
          <a:p>
            <a:pPr algn="ctr">
              <a:lnSpc>
                <a:spcPct val="200000"/>
              </a:lnSpc>
            </a:pPr>
            <a:r>
              <a:rPr lang="en-US" sz="4800" b="1" i="1" dirty="0" smtClean="0">
                <a:solidFill>
                  <a:srgbClr val="0070C0"/>
                </a:solidFill>
                <a:latin typeface="Times New Roman" pitchFamily="18" charset="0"/>
                <a:cs typeface="Times New Roman" pitchFamily="18" charset="0"/>
              </a:rPr>
              <a:t>Nonconformity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a:xfrm>
            <a:off x="0" y="0"/>
            <a:ext cx="9144000" cy="2362200"/>
          </a:xfrm>
          <a:prstGeom prst="rect">
            <a:avLst/>
          </a:prstGeom>
          <a:noFill/>
        </p:spPr>
      </p:pic>
      <p:pic>
        <p:nvPicPr>
          <p:cNvPr id="3" name="Picture 2"/>
          <p:cNvPicPr>
            <a:picLocks noChangeAspect="1" noChangeArrowheads="1"/>
          </p:cNvPicPr>
          <p:nvPr/>
        </p:nvPicPr>
        <p:blipFill>
          <a:blip r:embed="rId3"/>
          <a:srcRect/>
          <a:stretch>
            <a:fillRect/>
          </a:stretch>
        </p:blipFill>
        <p:spPr>
          <a:xfrm>
            <a:off x="0" y="2286000"/>
            <a:ext cx="9144000" cy="2057400"/>
          </a:xfrm>
          <a:prstGeom prst="rect">
            <a:avLst/>
          </a:prstGeom>
          <a:noFill/>
        </p:spPr>
      </p:pic>
      <p:pic>
        <p:nvPicPr>
          <p:cNvPr id="4" name="Picture 2"/>
          <p:cNvPicPr>
            <a:picLocks noChangeAspect="1" noChangeArrowheads="1"/>
          </p:cNvPicPr>
          <p:nvPr/>
        </p:nvPicPr>
        <p:blipFill>
          <a:blip r:embed="rId4"/>
          <a:srcRect/>
          <a:stretch>
            <a:fillRect/>
          </a:stretch>
        </p:blipFill>
        <p:spPr>
          <a:xfrm>
            <a:off x="0" y="4343400"/>
            <a:ext cx="9144000" cy="2514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0"/>
            <a:ext cx="8001000" cy="5632311"/>
          </a:xfrm>
          <a:prstGeom prst="rect">
            <a:avLst/>
          </a:prstGeom>
          <a:noFill/>
        </p:spPr>
        <p:txBody>
          <a:bodyPr wrap="square" rtlCol="0">
            <a:spAutoFit/>
          </a:bodyPr>
          <a:lstStyle/>
          <a:p>
            <a:pPr algn="just">
              <a:lnSpc>
                <a:spcPct val="200000"/>
              </a:lnSpc>
            </a:pPr>
            <a:r>
              <a:rPr lang="en-US" sz="3000" b="1" i="1" dirty="0" smtClean="0">
                <a:latin typeface="Times New Roman" pitchFamily="18" charset="0"/>
                <a:cs typeface="Times New Roman" pitchFamily="18" charset="0"/>
              </a:rPr>
              <a:t>Angular Unconformity:-</a:t>
            </a:r>
          </a:p>
          <a:p>
            <a:pPr algn="just">
              <a:lnSpc>
                <a:spcPct val="200000"/>
              </a:lnSpc>
            </a:pP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The rocks beds on opposite sides of an “Angular Unconformity” are not parallel. </a:t>
            </a:r>
          </a:p>
          <a:p>
            <a:pPr algn="just">
              <a:lnSpc>
                <a:spcPct val="200000"/>
              </a:lnSpc>
            </a:pP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The angular unconformities occur where the older series of beds have been tilted, deformed and eroded before the deposition of younger beds. </a:t>
            </a:r>
            <a:endParaRPr lang="en-US" sz="3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Glens stuff\Camtasia Studio\pics\Unit 1\angular unconformity 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924800" cy="5632311"/>
          </a:xfrm>
          <a:prstGeom prst="rect">
            <a:avLst/>
          </a:prstGeom>
          <a:noFill/>
        </p:spPr>
        <p:txBody>
          <a:bodyPr wrap="square" rtlCol="0">
            <a:spAutoFit/>
          </a:bodyPr>
          <a:lstStyle/>
          <a:p>
            <a:pPr algn="just">
              <a:lnSpc>
                <a:spcPct val="200000"/>
              </a:lnSpc>
            </a:pPr>
            <a:r>
              <a:rPr lang="en-US" sz="3000" b="1" i="1" dirty="0" smtClean="0">
                <a:latin typeface="Times New Roman" pitchFamily="18" charset="0"/>
                <a:cs typeface="Times New Roman" pitchFamily="18" charset="0"/>
              </a:rPr>
              <a:t>Disconformity:-</a:t>
            </a:r>
          </a:p>
          <a:p>
            <a:pPr algn="just">
              <a:lnSpc>
                <a:spcPct val="200000"/>
              </a:lnSpc>
            </a:pP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The rocks beds on opposite sides of a “Disconformity” are parallel.</a:t>
            </a:r>
          </a:p>
          <a:p>
            <a:pPr algn="just">
              <a:lnSpc>
                <a:spcPct val="200000"/>
              </a:lnSpc>
            </a:pP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Disconformities occurs where the strata of the older series have not been tilted or deformed before the deposition of younger beds.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613</Words>
  <Application>Microsoft Office PowerPoint</Application>
  <PresentationFormat>On-screen Show (4:3)</PresentationFormat>
  <Paragraphs>49</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cp:revision>
  <dcterms:created xsi:type="dcterms:W3CDTF">2006-08-16T00:00:00Z</dcterms:created>
  <dcterms:modified xsi:type="dcterms:W3CDTF">2021-04-26T07:52:52Z</dcterms:modified>
</cp:coreProperties>
</file>