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Default Extension="xlsx" ContentType="application/vnd.openxmlformats-officedocument.spreadsheetml.sheet"/>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Default Extension="pptx" ContentType="application/vnd.openxmlformats-officedocument.presentationml.presentation"/>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68"/>
  </p:notesMasterIdLst>
  <p:sldIdLst>
    <p:sldId id="257" r:id="rId3"/>
    <p:sldId id="421" r:id="rId4"/>
    <p:sldId id="514" r:id="rId5"/>
    <p:sldId id="512" r:id="rId6"/>
    <p:sldId id="518" r:id="rId7"/>
    <p:sldId id="521" r:id="rId8"/>
    <p:sldId id="520" r:id="rId9"/>
    <p:sldId id="516" r:id="rId10"/>
    <p:sldId id="503" r:id="rId11"/>
    <p:sldId id="504" r:id="rId12"/>
    <p:sldId id="505" r:id="rId13"/>
    <p:sldId id="506" r:id="rId14"/>
    <p:sldId id="507" r:id="rId15"/>
    <p:sldId id="508" r:id="rId16"/>
    <p:sldId id="488" r:id="rId17"/>
    <p:sldId id="489" r:id="rId18"/>
    <p:sldId id="401" r:id="rId19"/>
    <p:sldId id="445" r:id="rId20"/>
    <p:sldId id="446" r:id="rId21"/>
    <p:sldId id="493" r:id="rId22"/>
    <p:sldId id="447" r:id="rId23"/>
    <p:sldId id="470" r:id="rId24"/>
    <p:sldId id="471" r:id="rId25"/>
    <p:sldId id="472" r:id="rId26"/>
    <p:sldId id="477" r:id="rId27"/>
    <p:sldId id="480" r:id="rId28"/>
    <p:sldId id="479" r:id="rId29"/>
    <p:sldId id="476" r:id="rId30"/>
    <p:sldId id="510" r:id="rId31"/>
    <p:sldId id="495" r:id="rId32"/>
    <p:sldId id="482" r:id="rId33"/>
    <p:sldId id="400" r:id="rId34"/>
    <p:sldId id="484" r:id="rId35"/>
    <p:sldId id="486" r:id="rId36"/>
    <p:sldId id="317" r:id="rId37"/>
    <p:sldId id="465" r:id="rId38"/>
    <p:sldId id="466" r:id="rId39"/>
    <p:sldId id="467" r:id="rId40"/>
    <p:sldId id="468" r:id="rId41"/>
    <p:sldId id="453" r:id="rId42"/>
    <p:sldId id="523" r:id="rId43"/>
    <p:sldId id="454" r:id="rId44"/>
    <p:sldId id="455" r:id="rId45"/>
    <p:sldId id="456" r:id="rId46"/>
    <p:sldId id="458" r:id="rId47"/>
    <p:sldId id="459" r:id="rId48"/>
    <p:sldId id="457" r:id="rId49"/>
    <p:sldId id="462" r:id="rId50"/>
    <p:sldId id="359" r:id="rId51"/>
    <p:sldId id="358" r:id="rId52"/>
    <p:sldId id="460" r:id="rId53"/>
    <p:sldId id="461" r:id="rId54"/>
    <p:sldId id="391" r:id="rId55"/>
    <p:sldId id="386" r:id="rId56"/>
    <p:sldId id="392" r:id="rId57"/>
    <p:sldId id="393" r:id="rId58"/>
    <p:sldId id="396" r:id="rId59"/>
    <p:sldId id="463" r:id="rId60"/>
    <p:sldId id="464" r:id="rId61"/>
    <p:sldId id="389" r:id="rId62"/>
    <p:sldId id="390" r:id="rId63"/>
    <p:sldId id="410" r:id="rId64"/>
    <p:sldId id="491" r:id="rId65"/>
    <p:sldId id="409" r:id="rId66"/>
    <p:sldId id="354"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78" autoAdjust="0"/>
    <p:restoredTop sz="86615" autoAdjust="0"/>
  </p:normalViewPr>
  <p:slideViewPr>
    <p:cSldViewPr>
      <p:cViewPr>
        <p:scale>
          <a:sx n="100" d="100"/>
          <a:sy n="100" d="100"/>
        </p:scale>
        <p:origin x="-282" y="714"/>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71" d="100"/>
        <a:sy n="71" d="100"/>
      </p:scale>
      <p:origin x="0" y="105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DR-Sharma\My%20Documents\UMS\Copy%20of%20GRAPH%20(2000-10).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Pr>
        <a:bodyPr/>
        <a:lstStyle/>
        <a:p>
          <a:pPr>
            <a:defRPr lang="en-IN"/>
          </a:pPr>
          <a:endParaRPr lang="en-US"/>
        </a:p>
      </c:txPr>
    </c:title>
    <c:view3D>
      <c:rotX val="30"/>
      <c:perspective val="30"/>
    </c:view3D>
    <c:plotArea>
      <c:layout/>
      <c:pie3DChart>
        <c:varyColors val="1"/>
        <c:ser>
          <c:idx val="0"/>
          <c:order val="0"/>
          <c:tx>
            <c:strRef>
              <c:f>Sheet1!$B$1</c:f>
              <c:strCache>
                <c:ptCount val="1"/>
                <c:pt idx="0">
                  <c:v>cases</c:v>
                </c:pt>
              </c:strCache>
            </c:strRef>
          </c:tx>
          <c:explosion val="25"/>
          <c:dLbls>
            <c:txPr>
              <a:bodyPr/>
              <a:lstStyle/>
              <a:p>
                <a:pPr>
                  <a:defRPr lang="en-IN"/>
                </a:pPr>
                <a:endParaRPr lang="en-US"/>
              </a:p>
            </c:txPr>
            <c:showPercent val="1"/>
            <c:showLeaderLines val="1"/>
          </c:dLbls>
          <c:cat>
            <c:strRef>
              <c:f>Sheet1!$A$2:$A$6</c:f>
              <c:strCache>
                <c:ptCount val="5"/>
                <c:pt idx="0">
                  <c:v>Malaria</c:v>
                </c:pt>
                <c:pt idx="1">
                  <c:v>Dengue</c:v>
                </c:pt>
                <c:pt idx="2">
                  <c:v>JE</c:v>
                </c:pt>
                <c:pt idx="3">
                  <c:v>Chikungunya</c:v>
                </c:pt>
                <c:pt idx="4">
                  <c:v>Kala azar</c:v>
                </c:pt>
              </c:strCache>
            </c:strRef>
          </c:cat>
          <c:val>
            <c:numRef>
              <c:f>Sheet1!$B$2:$B$6</c:f>
              <c:numCache>
                <c:formatCode>General</c:formatCode>
                <c:ptCount val="5"/>
                <c:pt idx="0">
                  <c:v>1090724</c:v>
                </c:pt>
                <c:pt idx="1">
                  <c:v>129166</c:v>
                </c:pt>
                <c:pt idx="2">
                  <c:v>7288</c:v>
                </c:pt>
                <c:pt idx="3">
                  <c:v>64057</c:v>
                </c:pt>
                <c:pt idx="4">
                  <c:v>6245</c:v>
                </c:pt>
              </c:numCache>
            </c:numRef>
          </c:val>
        </c:ser>
        <c:dLbls/>
      </c:pie3DChart>
    </c:plotArea>
    <c:legend>
      <c:legendPos val="r"/>
      <c:txPr>
        <a:bodyPr/>
        <a:lstStyle/>
        <a:p>
          <a:pPr>
            <a:defRPr lang="en-IN"/>
          </a:pPr>
          <a:endParaRPr lang="en-US"/>
        </a:p>
      </c:txPr>
    </c:legend>
    <c:plotVisOnly val="1"/>
    <c:dispBlanksAs val="zero"/>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lang="en-IN" sz="1200" b="1" i="0" u="none" strike="noStrike" baseline="0">
                <a:solidFill>
                  <a:srgbClr val="000000"/>
                </a:solidFill>
                <a:latin typeface="Arial"/>
                <a:ea typeface="Arial"/>
                <a:cs typeface="Arial"/>
              </a:defRPr>
            </a:pPr>
            <a:r>
              <a:rPr lang="en-US" sz="1400" dirty="0" smtClean="0"/>
              <a:t>Outbreak  of  Malaria   in </a:t>
            </a:r>
            <a:r>
              <a:rPr lang="en-US" sz="1400" dirty="0" err="1" smtClean="0"/>
              <a:t>Ahmedabad</a:t>
            </a:r>
            <a:r>
              <a:rPr lang="en-US" sz="1400" dirty="0" smtClean="0"/>
              <a:t> city</a:t>
            </a:r>
            <a:r>
              <a:rPr lang="en-US" sz="1400" baseline="0" dirty="0" smtClean="0"/>
              <a:t> </a:t>
            </a:r>
            <a:r>
              <a:rPr lang="en-US" sz="1400" dirty="0" smtClean="0"/>
              <a:t> </a:t>
            </a:r>
            <a:endParaRPr lang="en-US" sz="1400" dirty="0"/>
          </a:p>
        </c:rich>
      </c:tx>
      <c:layout>
        <c:manualLayout>
          <c:xMode val="edge"/>
          <c:yMode val="edge"/>
          <c:x val="0.16435739948750111"/>
          <c:y val="3.2586263960406744E-2"/>
        </c:manualLayout>
      </c:layout>
      <c:spPr>
        <a:noFill/>
        <a:ln w="25400">
          <a:noFill/>
        </a:ln>
      </c:spPr>
    </c:title>
    <c:plotArea>
      <c:layout>
        <c:manualLayout>
          <c:layoutTarget val="inner"/>
          <c:xMode val="edge"/>
          <c:yMode val="edge"/>
          <c:x val="0.21732777126894512"/>
          <c:y val="0.16525550046984872"/>
          <c:w val="0.62785533164287755"/>
          <c:h val="0.56075553605653938"/>
        </c:manualLayout>
      </c:layout>
      <c:barChart>
        <c:barDir val="col"/>
        <c:grouping val="clustered"/>
        <c:ser>
          <c:idx val="1"/>
          <c:order val="0"/>
          <c:tx>
            <c:strRef>
              <c:f>Metropolitan!$C$74</c:f>
              <c:strCache>
                <c:ptCount val="1"/>
                <c:pt idx="0">
                  <c:v>Total cases</c:v>
                </c:pt>
              </c:strCache>
            </c:strRef>
          </c:tx>
          <c:spPr>
            <a:solidFill>
              <a:srgbClr val="FF33CC"/>
            </a:solidFill>
            <a:ln w="12700">
              <a:solidFill>
                <a:srgbClr val="000000"/>
              </a:solidFill>
              <a:prstDash val="solid"/>
            </a:ln>
          </c:spPr>
          <c:cat>
            <c:numRef>
              <c:f>Metropolitan!$B$75:$B$79</c:f>
              <c:numCache>
                <c:formatCode>General</c:formatCode>
                <c:ptCount val="5"/>
                <c:pt idx="0">
                  <c:v>2006</c:v>
                </c:pt>
                <c:pt idx="1">
                  <c:v>2007</c:v>
                </c:pt>
                <c:pt idx="2">
                  <c:v>2008</c:v>
                </c:pt>
                <c:pt idx="3">
                  <c:v>2009</c:v>
                </c:pt>
                <c:pt idx="4">
                  <c:v>2010</c:v>
                </c:pt>
              </c:numCache>
            </c:numRef>
          </c:cat>
          <c:val>
            <c:numRef>
              <c:f>Metropolitan!$C$75:$C$79</c:f>
              <c:numCache>
                <c:formatCode>General</c:formatCode>
                <c:ptCount val="5"/>
                <c:pt idx="0">
                  <c:v>6054</c:v>
                </c:pt>
                <c:pt idx="1">
                  <c:v>5229</c:v>
                </c:pt>
                <c:pt idx="2">
                  <c:v>3421</c:v>
                </c:pt>
                <c:pt idx="3">
                  <c:v>4166</c:v>
                </c:pt>
                <c:pt idx="4">
                  <c:v>3607</c:v>
                </c:pt>
              </c:numCache>
            </c:numRef>
          </c:val>
        </c:ser>
        <c:ser>
          <c:idx val="0"/>
          <c:order val="1"/>
          <c:tx>
            <c:strRef>
              <c:f>Metropolitan!$D$74</c:f>
              <c:strCache>
                <c:ptCount val="1"/>
                <c:pt idx="0">
                  <c:v>Pf</c:v>
                </c:pt>
              </c:strCache>
            </c:strRef>
          </c:tx>
          <c:spPr>
            <a:solidFill>
              <a:srgbClr val="00B0F0"/>
            </a:solidFill>
            <a:ln w="12700">
              <a:solidFill>
                <a:srgbClr val="000000"/>
              </a:solidFill>
              <a:prstDash val="solid"/>
            </a:ln>
          </c:spPr>
          <c:cat>
            <c:numRef>
              <c:f>Metropolitan!$B$75:$B$79</c:f>
              <c:numCache>
                <c:formatCode>General</c:formatCode>
                <c:ptCount val="5"/>
                <c:pt idx="0">
                  <c:v>2006</c:v>
                </c:pt>
                <c:pt idx="1">
                  <c:v>2007</c:v>
                </c:pt>
                <c:pt idx="2">
                  <c:v>2008</c:v>
                </c:pt>
                <c:pt idx="3">
                  <c:v>2009</c:v>
                </c:pt>
                <c:pt idx="4">
                  <c:v>2010</c:v>
                </c:pt>
              </c:numCache>
            </c:numRef>
          </c:cat>
          <c:val>
            <c:numRef>
              <c:f>Metropolitan!$D$75:$D$79</c:f>
              <c:numCache>
                <c:formatCode>General</c:formatCode>
                <c:ptCount val="5"/>
                <c:pt idx="0">
                  <c:v>2217</c:v>
                </c:pt>
                <c:pt idx="1">
                  <c:v>2104</c:v>
                </c:pt>
                <c:pt idx="2">
                  <c:v>856</c:v>
                </c:pt>
                <c:pt idx="3">
                  <c:v>894</c:v>
                </c:pt>
                <c:pt idx="4">
                  <c:v>887</c:v>
                </c:pt>
              </c:numCache>
            </c:numRef>
          </c:val>
        </c:ser>
        <c:dLbls/>
        <c:axId val="45672320"/>
        <c:axId val="45673856"/>
      </c:barChart>
      <c:lineChart>
        <c:grouping val="standard"/>
        <c:ser>
          <c:idx val="2"/>
          <c:order val="2"/>
          <c:tx>
            <c:strRef>
              <c:f>Metropolitan!$E$74</c:f>
              <c:strCache>
                <c:ptCount val="1"/>
                <c:pt idx="0">
                  <c:v>Deaths</c:v>
                </c:pt>
              </c:strCache>
            </c:strRef>
          </c:tx>
          <c:spPr>
            <a:ln w="12700">
              <a:solidFill>
                <a:srgbClr val="FF0000"/>
              </a:solidFill>
              <a:prstDash val="solid"/>
            </a:ln>
          </c:spPr>
          <c:marker>
            <c:symbol val="triangle"/>
            <c:size val="5"/>
            <c:spPr>
              <a:solidFill>
                <a:srgbClr val="FF0000"/>
              </a:solidFill>
              <a:ln>
                <a:solidFill>
                  <a:srgbClr val="FF0000"/>
                </a:solidFill>
                <a:prstDash val="solid"/>
              </a:ln>
            </c:spPr>
          </c:marker>
          <c:cat>
            <c:numRef>
              <c:f>Metropolitan!$B$75:$B$79</c:f>
              <c:numCache>
                <c:formatCode>General</c:formatCode>
                <c:ptCount val="5"/>
                <c:pt idx="0">
                  <c:v>2006</c:v>
                </c:pt>
                <c:pt idx="1">
                  <c:v>2007</c:v>
                </c:pt>
                <c:pt idx="2">
                  <c:v>2008</c:v>
                </c:pt>
                <c:pt idx="3">
                  <c:v>2009</c:v>
                </c:pt>
                <c:pt idx="4">
                  <c:v>2010</c:v>
                </c:pt>
              </c:numCache>
            </c:numRef>
          </c:cat>
          <c:val>
            <c:numRef>
              <c:f>Metropolitan!$E$75:$E$79</c:f>
              <c:numCache>
                <c:formatCode>0</c:formatCode>
                <c:ptCount val="5"/>
                <c:pt idx="0" formatCode="General">
                  <c:v>32</c:v>
                </c:pt>
                <c:pt idx="1">
                  <c:v>0</c:v>
                </c:pt>
                <c:pt idx="2">
                  <c:v>0</c:v>
                </c:pt>
                <c:pt idx="3">
                  <c:v>10.000143200278773</c:v>
                </c:pt>
                <c:pt idx="4">
                  <c:v>4</c:v>
                </c:pt>
              </c:numCache>
            </c:numRef>
          </c:val>
        </c:ser>
        <c:dLbls/>
        <c:marker val="1"/>
        <c:axId val="51095040"/>
        <c:axId val="51096576"/>
      </c:lineChart>
      <c:catAx>
        <c:axId val="45672320"/>
        <c:scaling>
          <c:orientation val="minMax"/>
        </c:scaling>
        <c:axPos val="b"/>
        <c:numFmt formatCode="General" sourceLinked="1"/>
        <c:majorTickMark val="cross"/>
        <c:tickLblPos val="nextTo"/>
        <c:spPr>
          <a:ln w="3175">
            <a:solidFill>
              <a:srgbClr val="000000"/>
            </a:solidFill>
            <a:prstDash val="solid"/>
          </a:ln>
        </c:spPr>
        <c:txPr>
          <a:bodyPr rot="0" vert="horz"/>
          <a:lstStyle/>
          <a:p>
            <a:pPr>
              <a:defRPr lang="en-IN" sz="1000" b="0" i="0" u="none" strike="noStrike" baseline="0">
                <a:solidFill>
                  <a:srgbClr val="000000"/>
                </a:solidFill>
                <a:latin typeface="Arial"/>
                <a:ea typeface="Arial"/>
                <a:cs typeface="Arial"/>
              </a:defRPr>
            </a:pPr>
            <a:endParaRPr lang="en-US"/>
          </a:p>
        </c:txPr>
        <c:crossAx val="45673856"/>
        <c:crosses val="autoZero"/>
        <c:lblAlgn val="ctr"/>
        <c:lblOffset val="100"/>
        <c:tickLblSkip val="1"/>
        <c:tickMarkSkip val="1"/>
      </c:catAx>
      <c:valAx>
        <c:axId val="45673856"/>
        <c:scaling>
          <c:orientation val="minMax"/>
        </c:scaling>
        <c:axPos val="l"/>
        <c:title>
          <c:tx>
            <c:rich>
              <a:bodyPr/>
              <a:lstStyle/>
              <a:p>
                <a:pPr>
                  <a:defRPr lang="en-IN" sz="1000" b="1" i="0" u="none" strike="noStrike" baseline="0">
                    <a:solidFill>
                      <a:srgbClr val="000000"/>
                    </a:solidFill>
                    <a:latin typeface="Arial"/>
                    <a:ea typeface="Arial"/>
                    <a:cs typeface="Arial"/>
                  </a:defRPr>
                </a:pPr>
                <a:r>
                  <a:rPr lang="en-US"/>
                  <a:t>Total Cases</a:t>
                </a:r>
              </a:p>
            </c:rich>
          </c:tx>
          <c:layout>
            <c:manualLayout>
              <c:xMode val="edge"/>
              <c:yMode val="edge"/>
              <c:x val="2.3494855021294971E-2"/>
              <c:y val="0.32846760723825458"/>
            </c:manualLayout>
          </c:layout>
          <c:spPr>
            <a:noFill/>
            <a:ln w="25400">
              <a:noFill/>
            </a:ln>
          </c:spPr>
        </c:title>
        <c:numFmt formatCode="General" sourceLinked="1"/>
        <c:majorTickMark val="cross"/>
        <c:tickLblPos val="nextTo"/>
        <c:spPr>
          <a:ln w="3175">
            <a:solidFill>
              <a:srgbClr val="000000"/>
            </a:solidFill>
            <a:prstDash val="solid"/>
          </a:ln>
        </c:spPr>
        <c:txPr>
          <a:bodyPr rot="0" vert="horz"/>
          <a:lstStyle/>
          <a:p>
            <a:pPr>
              <a:defRPr lang="en-IN" sz="1000" b="0" i="0" u="none" strike="noStrike" baseline="0">
                <a:solidFill>
                  <a:srgbClr val="000000"/>
                </a:solidFill>
                <a:latin typeface="Arial"/>
                <a:ea typeface="Arial"/>
                <a:cs typeface="Arial"/>
              </a:defRPr>
            </a:pPr>
            <a:endParaRPr lang="en-US"/>
          </a:p>
        </c:txPr>
        <c:crossAx val="45672320"/>
        <c:crosses val="autoZero"/>
        <c:crossBetween val="between"/>
      </c:valAx>
      <c:catAx>
        <c:axId val="51095040"/>
        <c:scaling>
          <c:orientation val="minMax"/>
        </c:scaling>
        <c:delete val="1"/>
        <c:axPos val="b"/>
        <c:numFmt formatCode="General" sourceLinked="1"/>
        <c:tickLblPos val="none"/>
        <c:crossAx val="51096576"/>
        <c:crosses val="autoZero"/>
        <c:lblAlgn val="ctr"/>
        <c:lblOffset val="100"/>
      </c:catAx>
      <c:valAx>
        <c:axId val="51096576"/>
        <c:scaling>
          <c:orientation val="minMax"/>
        </c:scaling>
        <c:axPos val="r"/>
        <c:title>
          <c:tx>
            <c:rich>
              <a:bodyPr/>
              <a:lstStyle/>
              <a:p>
                <a:pPr>
                  <a:defRPr lang="en-IN" sz="1000" b="1" i="0" u="none" strike="noStrike" baseline="0">
                    <a:solidFill>
                      <a:srgbClr val="000000"/>
                    </a:solidFill>
                    <a:latin typeface="Arial"/>
                    <a:ea typeface="Arial"/>
                    <a:cs typeface="Arial"/>
                  </a:defRPr>
                </a:pPr>
                <a:r>
                  <a:rPr lang="en-US"/>
                  <a:t>Deaths</a:t>
                </a:r>
              </a:p>
            </c:rich>
          </c:tx>
          <c:layout>
            <c:manualLayout>
              <c:xMode val="edge"/>
              <c:yMode val="edge"/>
              <c:x val="0.9442009850291555"/>
              <c:y val="0.38321225975786144"/>
            </c:manualLayout>
          </c:layout>
          <c:spPr>
            <a:noFill/>
            <a:ln w="25400">
              <a:noFill/>
            </a:ln>
          </c:spPr>
        </c:title>
        <c:numFmt formatCode="General" sourceLinked="1"/>
        <c:majorTickMark val="cross"/>
        <c:tickLblPos val="nextTo"/>
        <c:spPr>
          <a:ln w="3175">
            <a:solidFill>
              <a:srgbClr val="000000"/>
            </a:solidFill>
            <a:prstDash val="solid"/>
          </a:ln>
        </c:spPr>
        <c:txPr>
          <a:bodyPr rot="0" vert="horz"/>
          <a:lstStyle/>
          <a:p>
            <a:pPr>
              <a:defRPr lang="en-IN" sz="1000" b="0" i="0" u="none" strike="noStrike" baseline="0">
                <a:solidFill>
                  <a:srgbClr val="000000"/>
                </a:solidFill>
                <a:latin typeface="Arial"/>
                <a:ea typeface="Arial"/>
                <a:cs typeface="Arial"/>
              </a:defRPr>
            </a:pPr>
            <a:endParaRPr lang="en-US"/>
          </a:p>
        </c:txPr>
        <c:crossAx val="51095040"/>
        <c:crosses val="max"/>
        <c:crossBetween val="between"/>
      </c:valAx>
      <c:dTable>
        <c:showHorzBorder val="1"/>
        <c:showVertBorder val="1"/>
        <c:showOutline val="1"/>
        <c:showKeys val="1"/>
        <c:spPr>
          <a:ln w="3175">
            <a:solidFill>
              <a:srgbClr val="000000"/>
            </a:solidFill>
            <a:prstDash val="solid"/>
          </a:ln>
        </c:spPr>
        <c:txPr>
          <a:bodyPr/>
          <a:lstStyle/>
          <a:p>
            <a:pPr rtl="0">
              <a:defRPr lang="en-IN" sz="1000" b="0" i="0" u="none" strike="noStrike" baseline="0">
                <a:solidFill>
                  <a:srgbClr val="000000"/>
                </a:solidFill>
                <a:latin typeface="Arial"/>
                <a:ea typeface="Arial"/>
                <a:cs typeface="Arial"/>
              </a:defRPr>
            </a:pPr>
            <a:endParaRPr lang="en-US"/>
          </a:p>
        </c:txPr>
      </c:dTable>
      <c:spPr>
        <a:solidFill>
          <a:srgbClr val="33CCCC">
            <a:lumMod val="60000"/>
            <a:lumOff val="40000"/>
          </a:srgbClr>
        </a:solidFill>
      </c:spPr>
    </c:plotArea>
    <c:plotVisOnly val="1"/>
    <c:dispBlanksAs val="gap"/>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9AB79E-D133-450C-A158-CE6057075B6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5991302-3953-44F8-9485-08C1DED22A76}">
      <dgm:prSet phldrT="[Text]"/>
      <dgm:spPr>
        <a:solidFill>
          <a:srgbClr val="66FF33"/>
        </a:solidFill>
      </dgm:spPr>
      <dgm:t>
        <a:bodyPr/>
        <a:lstStyle/>
        <a:p>
          <a:r>
            <a:rPr lang="en-US" b="1" dirty="0">
              <a:solidFill>
                <a:schemeClr val="tx1"/>
              </a:solidFill>
              <a:latin typeface="Arial" panose="020B0604020202020204" pitchFamily="34" charset="0"/>
              <a:cs typeface="Arial" panose="020B0604020202020204" pitchFamily="34" charset="0"/>
            </a:rPr>
            <a:t>Category 1 </a:t>
          </a:r>
        </a:p>
        <a:p>
          <a:r>
            <a:rPr lang="en-US" b="1" dirty="0">
              <a:solidFill>
                <a:schemeClr val="tx1"/>
              </a:solidFill>
              <a:latin typeface="Arial" panose="020B0604020202020204" pitchFamily="34" charset="0"/>
              <a:cs typeface="Arial" panose="020B0604020202020204" pitchFamily="34" charset="0"/>
            </a:rPr>
            <a:t>(15)</a:t>
          </a:r>
        </a:p>
      </dgm:t>
    </dgm:pt>
    <dgm:pt modelId="{328F059E-513C-4A33-9393-173A6F701345}" type="parTrans" cxnId="{18488858-15EC-476E-AB05-472DA37D2A69}">
      <dgm:prSet/>
      <dgm:spPr/>
      <dgm:t>
        <a:bodyPr/>
        <a:lstStyle/>
        <a:p>
          <a:endParaRPr lang="en-US"/>
        </a:p>
      </dgm:t>
    </dgm:pt>
    <dgm:pt modelId="{7CCFF0E6-E1D4-4801-96ED-C90F8FE77B3B}" type="sibTrans" cxnId="{18488858-15EC-476E-AB05-472DA37D2A69}">
      <dgm:prSet/>
      <dgm:spPr/>
      <dgm:t>
        <a:bodyPr/>
        <a:lstStyle/>
        <a:p>
          <a:endParaRPr lang="en-US"/>
        </a:p>
      </dgm:t>
    </dgm:pt>
    <dgm:pt modelId="{BB9C0C82-71C3-4F9D-BF36-3E58FBFEB3AF}">
      <dgm:prSet phldrT="[Text]" custT="1"/>
      <dgm:spPr/>
      <dgm:t>
        <a:bodyPr/>
        <a:lstStyle/>
        <a:p>
          <a:r>
            <a:rPr lang="en-US" sz="1400" b="1" dirty="0">
              <a:latin typeface="Arial" panose="020B0604020202020204" pitchFamily="34" charset="0"/>
              <a:cs typeface="Arial" panose="020B0604020202020204" pitchFamily="34" charset="0"/>
            </a:rPr>
            <a:t>Chandigarh, Daman &amp; Diu, Delhi, Goa, Haryana, Himachal Pradesh, J &amp; K, Kerala, </a:t>
          </a:r>
          <a:r>
            <a:rPr lang="en-US" sz="1400" b="1" dirty="0" err="1">
              <a:latin typeface="Arial" panose="020B0604020202020204" pitchFamily="34" charset="0"/>
              <a:cs typeface="Arial" panose="020B0604020202020204" pitchFamily="34" charset="0"/>
            </a:rPr>
            <a:t>Lakshwadeep</a:t>
          </a:r>
          <a:r>
            <a:rPr lang="en-US" sz="1400" b="1" dirty="0">
              <a:latin typeface="Arial" panose="020B0604020202020204" pitchFamily="34" charset="0"/>
              <a:cs typeface="Arial" panose="020B0604020202020204" pitchFamily="34" charset="0"/>
            </a:rPr>
            <a:t>, Manipur, Puducherry, Punjab, Rajasthan, Sikkim, </a:t>
          </a:r>
          <a:r>
            <a:rPr lang="en-US" sz="1400" b="1" dirty="0" err="1">
              <a:latin typeface="Arial" panose="020B0604020202020204" pitchFamily="34" charset="0"/>
              <a:cs typeface="Arial" panose="020B0604020202020204" pitchFamily="34" charset="0"/>
            </a:rPr>
            <a:t>Uttarakhand</a:t>
          </a:r>
          <a:endParaRPr lang="en-US" sz="1400" b="1" dirty="0">
            <a:latin typeface="Arial" panose="020B0604020202020204" pitchFamily="34" charset="0"/>
            <a:cs typeface="Arial" panose="020B0604020202020204" pitchFamily="34" charset="0"/>
          </a:endParaRPr>
        </a:p>
      </dgm:t>
    </dgm:pt>
    <dgm:pt modelId="{0BF9FAF2-274D-4DE4-B656-4924B806671B}" type="parTrans" cxnId="{5353911A-65F2-4D26-B1C1-F078E86748C2}">
      <dgm:prSet/>
      <dgm:spPr/>
      <dgm:t>
        <a:bodyPr/>
        <a:lstStyle/>
        <a:p>
          <a:endParaRPr lang="en-US"/>
        </a:p>
      </dgm:t>
    </dgm:pt>
    <dgm:pt modelId="{9B1202CC-E24B-4CF6-A9A1-8D34E06E5634}" type="sibTrans" cxnId="{5353911A-65F2-4D26-B1C1-F078E86748C2}">
      <dgm:prSet/>
      <dgm:spPr/>
      <dgm:t>
        <a:bodyPr/>
        <a:lstStyle/>
        <a:p>
          <a:endParaRPr lang="en-US"/>
        </a:p>
      </dgm:t>
    </dgm:pt>
    <dgm:pt modelId="{0B5B7A54-841A-493A-9A01-60CCB52CDF7C}">
      <dgm:prSet phldrT="[Text]"/>
      <dgm:spPr>
        <a:solidFill>
          <a:srgbClr val="FF66FF"/>
        </a:solidFill>
      </dgm:spPr>
      <dgm:t>
        <a:bodyPr/>
        <a:lstStyle/>
        <a:p>
          <a:r>
            <a:rPr lang="en-US" b="1" dirty="0">
              <a:solidFill>
                <a:schemeClr val="tx1"/>
              </a:solidFill>
              <a:latin typeface="Arial" panose="020B0604020202020204" pitchFamily="34" charset="0"/>
              <a:cs typeface="Arial" panose="020B0604020202020204" pitchFamily="34" charset="0"/>
            </a:rPr>
            <a:t>Category 2</a:t>
          </a:r>
        </a:p>
        <a:p>
          <a:r>
            <a:rPr lang="en-US" b="1" dirty="0">
              <a:solidFill>
                <a:schemeClr val="tx1"/>
              </a:solidFill>
              <a:latin typeface="Arial" panose="020B0604020202020204" pitchFamily="34" charset="0"/>
              <a:cs typeface="Arial" panose="020B0604020202020204" pitchFamily="34" charset="0"/>
            </a:rPr>
            <a:t>(11)</a:t>
          </a:r>
        </a:p>
      </dgm:t>
    </dgm:pt>
    <dgm:pt modelId="{89C00E21-7F4D-4CE6-B997-58692AAFE63B}" type="parTrans" cxnId="{DA95BC0C-942D-48FB-98EE-415952B367C8}">
      <dgm:prSet/>
      <dgm:spPr/>
      <dgm:t>
        <a:bodyPr/>
        <a:lstStyle/>
        <a:p>
          <a:endParaRPr lang="en-US"/>
        </a:p>
      </dgm:t>
    </dgm:pt>
    <dgm:pt modelId="{8116A3E1-EA6C-4E43-A185-AC4C85D5C564}" type="sibTrans" cxnId="{DA95BC0C-942D-48FB-98EE-415952B367C8}">
      <dgm:prSet/>
      <dgm:spPr/>
      <dgm:t>
        <a:bodyPr/>
        <a:lstStyle/>
        <a:p>
          <a:endParaRPr lang="en-US"/>
        </a:p>
      </dgm:t>
    </dgm:pt>
    <dgm:pt modelId="{D6F84F8C-FA9D-4D6B-ADBE-EAC679163462}">
      <dgm:prSet phldrT="[Text]"/>
      <dgm:spPr>
        <a:solidFill>
          <a:srgbClr val="FF0000"/>
        </a:solidFill>
      </dgm:spPr>
      <dgm:t>
        <a:bodyPr/>
        <a:lstStyle/>
        <a:p>
          <a:r>
            <a:rPr lang="en-US" b="1" dirty="0">
              <a:solidFill>
                <a:schemeClr val="tx1"/>
              </a:solidFill>
              <a:latin typeface="Arial" panose="020B0604020202020204" pitchFamily="34" charset="0"/>
              <a:cs typeface="Arial" panose="020B0604020202020204" pitchFamily="34" charset="0"/>
            </a:rPr>
            <a:t>Category 3</a:t>
          </a:r>
        </a:p>
        <a:p>
          <a:r>
            <a:rPr lang="en-US" b="1" dirty="0">
              <a:solidFill>
                <a:schemeClr val="tx1"/>
              </a:solidFill>
              <a:latin typeface="Arial" panose="020B0604020202020204" pitchFamily="34" charset="0"/>
              <a:cs typeface="Arial" panose="020B0604020202020204" pitchFamily="34" charset="0"/>
            </a:rPr>
            <a:t>(10)</a:t>
          </a:r>
        </a:p>
      </dgm:t>
    </dgm:pt>
    <dgm:pt modelId="{0E75F58B-A1DC-4E42-BBBC-207CBA11A85E}" type="parTrans" cxnId="{D9C207B0-8495-4559-888C-2B9121F9452F}">
      <dgm:prSet/>
      <dgm:spPr/>
      <dgm:t>
        <a:bodyPr/>
        <a:lstStyle/>
        <a:p>
          <a:endParaRPr lang="en-US"/>
        </a:p>
      </dgm:t>
    </dgm:pt>
    <dgm:pt modelId="{A5B87997-F818-46AD-A503-D22F180157B6}" type="sibTrans" cxnId="{D9C207B0-8495-4559-888C-2B9121F9452F}">
      <dgm:prSet/>
      <dgm:spPr/>
      <dgm:t>
        <a:bodyPr/>
        <a:lstStyle/>
        <a:p>
          <a:endParaRPr lang="en-US"/>
        </a:p>
      </dgm:t>
    </dgm:pt>
    <dgm:pt modelId="{99E3CBEA-AE22-47D9-A9CC-91C4F8FB8C8C}">
      <dgm:prSet phldrT="[Text]" custT="1"/>
      <dgm:spPr/>
      <dgm:t>
        <a:bodyPr/>
        <a:lstStyle/>
        <a:p>
          <a:endParaRPr lang="en-US" sz="1800" b="1" dirty="0">
            <a:latin typeface="Arial" panose="020B0604020202020204" pitchFamily="34" charset="0"/>
            <a:cs typeface="Arial" panose="020B0604020202020204" pitchFamily="34" charset="0"/>
          </a:endParaRPr>
        </a:p>
      </dgm:t>
    </dgm:pt>
    <dgm:pt modelId="{C4DA8C11-88C8-49F0-81DC-50A2951EA971}" type="parTrans" cxnId="{7496C287-8F94-44CB-BDF9-3AD1C30AABC0}">
      <dgm:prSet/>
      <dgm:spPr/>
      <dgm:t>
        <a:bodyPr/>
        <a:lstStyle/>
        <a:p>
          <a:endParaRPr lang="en-IN"/>
        </a:p>
      </dgm:t>
    </dgm:pt>
    <dgm:pt modelId="{2518F726-714D-4206-A9E6-2CA92548A126}" type="sibTrans" cxnId="{7496C287-8F94-44CB-BDF9-3AD1C30AABC0}">
      <dgm:prSet/>
      <dgm:spPr/>
      <dgm:t>
        <a:bodyPr/>
        <a:lstStyle/>
        <a:p>
          <a:endParaRPr lang="en-IN"/>
        </a:p>
      </dgm:t>
    </dgm:pt>
    <dgm:pt modelId="{B9368418-45F4-48BA-B9C1-F139EE042EEE}">
      <dgm:prSet phldrT="[Text]" custT="1"/>
      <dgm:spPr/>
      <dgm:t>
        <a:bodyPr/>
        <a:lstStyle/>
        <a:p>
          <a:r>
            <a:rPr lang="en-US" sz="1400" b="1" dirty="0" smtClean="0">
              <a:latin typeface="Arial" panose="020B0604020202020204" pitchFamily="34" charset="0"/>
              <a:cs typeface="Arial" panose="020B0604020202020204" pitchFamily="34" charset="0"/>
            </a:rPr>
            <a:t>Andhra Pradesh, Assam, Bihar, Gujarat, Karnataka, Maharashtra, Nagaland, Tamil Nadu, </a:t>
          </a:r>
          <a:r>
            <a:rPr lang="en-US" sz="1400" b="1" dirty="0" err="1" smtClean="0">
              <a:latin typeface="Arial" panose="020B0604020202020204" pitchFamily="34" charset="0"/>
              <a:cs typeface="Arial" panose="020B0604020202020204" pitchFamily="34" charset="0"/>
            </a:rPr>
            <a:t>Telangana</a:t>
          </a:r>
          <a:r>
            <a:rPr lang="en-US" sz="1400" b="1" dirty="0" smtClean="0">
              <a:latin typeface="Arial" panose="020B0604020202020204" pitchFamily="34" charset="0"/>
              <a:cs typeface="Arial" panose="020B0604020202020204" pitchFamily="34" charset="0"/>
            </a:rPr>
            <a:t>, Uttar Pradesh, West Bengal</a:t>
          </a:r>
          <a:endParaRPr lang="en-US" sz="1400" b="1" dirty="0">
            <a:latin typeface="Arial" panose="020B0604020202020204" pitchFamily="34" charset="0"/>
            <a:cs typeface="Arial" panose="020B0604020202020204" pitchFamily="34" charset="0"/>
          </a:endParaRPr>
        </a:p>
      </dgm:t>
    </dgm:pt>
    <dgm:pt modelId="{43E68501-7C5C-4304-8ED8-A2EF054DC4AE}" type="parTrans" cxnId="{5A124DBE-C923-41D9-BA3D-78C06507DCEE}">
      <dgm:prSet/>
      <dgm:spPr/>
      <dgm:t>
        <a:bodyPr/>
        <a:lstStyle/>
        <a:p>
          <a:endParaRPr lang="en-IN"/>
        </a:p>
      </dgm:t>
    </dgm:pt>
    <dgm:pt modelId="{0B0D584A-0D58-48E2-A5FC-DBFBB6DF9D50}" type="sibTrans" cxnId="{5A124DBE-C923-41D9-BA3D-78C06507DCEE}">
      <dgm:prSet/>
      <dgm:spPr/>
      <dgm:t>
        <a:bodyPr/>
        <a:lstStyle/>
        <a:p>
          <a:endParaRPr lang="en-IN"/>
        </a:p>
      </dgm:t>
    </dgm:pt>
    <dgm:pt modelId="{F593A00A-73B1-48FE-9DE6-0700ABFDF602}">
      <dgm:prSet phldrT="[Text]" custT="1"/>
      <dgm:spPr/>
      <dgm:t>
        <a:bodyPr/>
        <a:lstStyle/>
        <a:p>
          <a:endParaRPr lang="en-US" sz="1600" b="1" dirty="0">
            <a:latin typeface="Arial" panose="020B0604020202020204" pitchFamily="34" charset="0"/>
            <a:cs typeface="Arial" panose="020B0604020202020204" pitchFamily="34" charset="0"/>
          </a:endParaRPr>
        </a:p>
      </dgm:t>
    </dgm:pt>
    <dgm:pt modelId="{2864929B-D691-457E-93A8-CDF86DC7AD0F}" type="parTrans" cxnId="{69811DF6-EF60-4A11-8752-30DB2D607AA2}">
      <dgm:prSet/>
      <dgm:spPr/>
      <dgm:t>
        <a:bodyPr/>
        <a:lstStyle/>
        <a:p>
          <a:endParaRPr lang="en-IN"/>
        </a:p>
      </dgm:t>
    </dgm:pt>
    <dgm:pt modelId="{717D1A93-E585-42A9-8705-171895DAAB33}" type="sibTrans" cxnId="{69811DF6-EF60-4A11-8752-30DB2D607AA2}">
      <dgm:prSet/>
      <dgm:spPr/>
      <dgm:t>
        <a:bodyPr/>
        <a:lstStyle/>
        <a:p>
          <a:endParaRPr lang="en-IN"/>
        </a:p>
      </dgm:t>
    </dgm:pt>
    <dgm:pt modelId="{E82B053C-3E5A-4F62-9469-4C2016EFA3F0}">
      <dgm:prSet phldrT="[Text]" custT="1"/>
      <dgm:spPr/>
      <dgm:t>
        <a:bodyPr/>
        <a:lstStyle/>
        <a:p>
          <a:endParaRPr lang="en-US" sz="1600" b="1" dirty="0">
            <a:latin typeface="Arial" panose="020B0604020202020204" pitchFamily="34" charset="0"/>
            <a:cs typeface="Arial" panose="020B0604020202020204" pitchFamily="34" charset="0"/>
          </a:endParaRPr>
        </a:p>
      </dgm:t>
    </dgm:pt>
    <dgm:pt modelId="{084239EB-F3C9-4C69-A295-50EA3F3398F6}" type="parTrans" cxnId="{4E0D2260-F19D-4CD1-9308-87EB28EDDB6D}">
      <dgm:prSet/>
      <dgm:spPr/>
      <dgm:t>
        <a:bodyPr/>
        <a:lstStyle/>
        <a:p>
          <a:endParaRPr lang="en-IN"/>
        </a:p>
      </dgm:t>
    </dgm:pt>
    <dgm:pt modelId="{422FE452-24FF-4D84-932A-09C9DD558C59}" type="sibTrans" cxnId="{4E0D2260-F19D-4CD1-9308-87EB28EDDB6D}">
      <dgm:prSet/>
      <dgm:spPr/>
      <dgm:t>
        <a:bodyPr/>
        <a:lstStyle/>
        <a:p>
          <a:endParaRPr lang="en-IN"/>
        </a:p>
      </dgm:t>
    </dgm:pt>
    <dgm:pt modelId="{4B7E1892-21F3-430D-9717-7A1C5176AF19}">
      <dgm:prSet phldrT="[Text]" custT="1"/>
      <dgm:spPr/>
      <dgm:t>
        <a:bodyPr/>
        <a:lstStyle/>
        <a:p>
          <a:r>
            <a:rPr lang="en-US" sz="1400" b="1" dirty="0" smtClean="0">
              <a:latin typeface="Arial" panose="020B0604020202020204" pitchFamily="34" charset="0"/>
              <a:cs typeface="Arial" panose="020B0604020202020204" pitchFamily="34" charset="0"/>
            </a:rPr>
            <a:t>A &amp; N Islands, Arunachal Pradesh, </a:t>
          </a:r>
          <a:r>
            <a:rPr lang="en-US" sz="1400" b="1" dirty="0" err="1" smtClean="0">
              <a:latin typeface="Arial" panose="020B0604020202020204" pitchFamily="34" charset="0"/>
              <a:cs typeface="Arial" panose="020B0604020202020204" pitchFamily="34" charset="0"/>
            </a:rPr>
            <a:t>Chhatisgarh</a:t>
          </a:r>
          <a:r>
            <a:rPr lang="en-US" sz="1400" b="1" dirty="0" smtClean="0">
              <a:latin typeface="Arial" panose="020B0604020202020204" pitchFamily="34" charset="0"/>
              <a:cs typeface="Arial" panose="020B0604020202020204" pitchFamily="34" charset="0"/>
            </a:rPr>
            <a:t>, Dadra &amp; Nagar Haveli, Jharkhand, Madhya Pradesh, Meghalaya, Mizoram, </a:t>
          </a:r>
          <a:r>
            <a:rPr lang="en-US" sz="1400" b="1" dirty="0" err="1" smtClean="0">
              <a:latin typeface="Arial" panose="020B0604020202020204" pitchFamily="34" charset="0"/>
              <a:cs typeface="Arial" panose="020B0604020202020204" pitchFamily="34" charset="0"/>
            </a:rPr>
            <a:t>Odisha</a:t>
          </a:r>
          <a:r>
            <a:rPr lang="en-US" sz="1400" b="1" dirty="0" smtClean="0">
              <a:latin typeface="Arial" panose="020B0604020202020204" pitchFamily="34" charset="0"/>
              <a:cs typeface="Arial" panose="020B0604020202020204" pitchFamily="34" charset="0"/>
            </a:rPr>
            <a:t>, Tripura</a:t>
          </a:r>
          <a:endParaRPr lang="en-US" sz="1600" b="1" dirty="0">
            <a:latin typeface="Arial" panose="020B0604020202020204" pitchFamily="34" charset="0"/>
            <a:cs typeface="Arial" panose="020B0604020202020204" pitchFamily="34" charset="0"/>
          </a:endParaRPr>
        </a:p>
      </dgm:t>
    </dgm:pt>
    <dgm:pt modelId="{C0942811-F6B1-40AB-B335-513B6C0E7BC4}" type="parTrans" cxnId="{D3CD5EDE-DD57-416A-8C6C-0B67CAAC658F}">
      <dgm:prSet/>
      <dgm:spPr/>
      <dgm:t>
        <a:bodyPr/>
        <a:lstStyle/>
        <a:p>
          <a:endParaRPr lang="en-IN"/>
        </a:p>
      </dgm:t>
    </dgm:pt>
    <dgm:pt modelId="{89F4C562-3736-4ED5-9E60-C6EC3DB95EA5}" type="sibTrans" cxnId="{D3CD5EDE-DD57-416A-8C6C-0B67CAAC658F}">
      <dgm:prSet/>
      <dgm:spPr/>
      <dgm:t>
        <a:bodyPr/>
        <a:lstStyle/>
        <a:p>
          <a:endParaRPr lang="en-IN"/>
        </a:p>
      </dgm:t>
    </dgm:pt>
    <dgm:pt modelId="{654D697D-ABE4-4EE5-9B62-99CE25BA26B6}" type="pres">
      <dgm:prSet presAssocID="{C59AB79E-D133-450C-A158-CE6057075B63}" presName="Name0" presStyleCnt="0">
        <dgm:presLayoutVars>
          <dgm:dir/>
          <dgm:animLvl val="lvl"/>
          <dgm:resizeHandles val="exact"/>
        </dgm:presLayoutVars>
      </dgm:prSet>
      <dgm:spPr/>
      <dgm:t>
        <a:bodyPr/>
        <a:lstStyle/>
        <a:p>
          <a:endParaRPr lang="en-IN"/>
        </a:p>
      </dgm:t>
    </dgm:pt>
    <dgm:pt modelId="{64CB5CCC-5299-4E0F-8A4C-684CE25FE94B}" type="pres">
      <dgm:prSet presAssocID="{D5991302-3953-44F8-9485-08C1DED22A76}" presName="linNode" presStyleCnt="0"/>
      <dgm:spPr/>
    </dgm:pt>
    <dgm:pt modelId="{1FB18257-B018-400D-B577-3B04A7FA5014}" type="pres">
      <dgm:prSet presAssocID="{D5991302-3953-44F8-9485-08C1DED22A76}" presName="parentText" presStyleLbl="node1" presStyleIdx="0" presStyleCnt="3" custScaleY="150278">
        <dgm:presLayoutVars>
          <dgm:chMax val="1"/>
          <dgm:bulletEnabled val="1"/>
        </dgm:presLayoutVars>
      </dgm:prSet>
      <dgm:spPr/>
      <dgm:t>
        <a:bodyPr/>
        <a:lstStyle/>
        <a:p>
          <a:endParaRPr lang="en-IN"/>
        </a:p>
      </dgm:t>
    </dgm:pt>
    <dgm:pt modelId="{5C136C91-D553-43B9-9F88-FB2C7B91A796}" type="pres">
      <dgm:prSet presAssocID="{D5991302-3953-44F8-9485-08C1DED22A76}" presName="descendantText" presStyleLbl="alignAccFollowNode1" presStyleIdx="0" presStyleCnt="3" custScaleY="188182">
        <dgm:presLayoutVars>
          <dgm:bulletEnabled val="1"/>
        </dgm:presLayoutVars>
      </dgm:prSet>
      <dgm:spPr/>
      <dgm:t>
        <a:bodyPr/>
        <a:lstStyle/>
        <a:p>
          <a:endParaRPr lang="en-IN"/>
        </a:p>
      </dgm:t>
    </dgm:pt>
    <dgm:pt modelId="{FAE335D1-AB1C-4C3A-A4E6-702685B5F185}" type="pres">
      <dgm:prSet presAssocID="{7CCFF0E6-E1D4-4801-96ED-C90F8FE77B3B}" presName="sp" presStyleCnt="0"/>
      <dgm:spPr/>
    </dgm:pt>
    <dgm:pt modelId="{48AF8F4A-F789-491F-8F77-62BDA30DDCA7}" type="pres">
      <dgm:prSet presAssocID="{0B5B7A54-841A-493A-9A01-60CCB52CDF7C}" presName="linNode" presStyleCnt="0"/>
      <dgm:spPr/>
    </dgm:pt>
    <dgm:pt modelId="{F38770A6-E05A-4F9B-AEBF-F205E7291D53}" type="pres">
      <dgm:prSet presAssocID="{0B5B7A54-841A-493A-9A01-60CCB52CDF7C}" presName="parentText" presStyleLbl="node1" presStyleIdx="1" presStyleCnt="3">
        <dgm:presLayoutVars>
          <dgm:chMax val="1"/>
          <dgm:bulletEnabled val="1"/>
        </dgm:presLayoutVars>
      </dgm:prSet>
      <dgm:spPr/>
      <dgm:t>
        <a:bodyPr/>
        <a:lstStyle/>
        <a:p>
          <a:endParaRPr lang="en-IN"/>
        </a:p>
      </dgm:t>
    </dgm:pt>
    <dgm:pt modelId="{BF062069-361E-4689-A769-56602B95B3FF}" type="pres">
      <dgm:prSet presAssocID="{0B5B7A54-841A-493A-9A01-60CCB52CDF7C}" presName="descendantText" presStyleLbl="alignAccFollowNode1" presStyleIdx="1" presStyleCnt="3" custScaleY="132431">
        <dgm:presLayoutVars>
          <dgm:bulletEnabled val="1"/>
        </dgm:presLayoutVars>
      </dgm:prSet>
      <dgm:spPr/>
      <dgm:t>
        <a:bodyPr/>
        <a:lstStyle/>
        <a:p>
          <a:endParaRPr lang="en-IN"/>
        </a:p>
      </dgm:t>
    </dgm:pt>
    <dgm:pt modelId="{5C0225A4-D512-4615-B881-262AEABDB58F}" type="pres">
      <dgm:prSet presAssocID="{8116A3E1-EA6C-4E43-A185-AC4C85D5C564}" presName="sp" presStyleCnt="0"/>
      <dgm:spPr/>
    </dgm:pt>
    <dgm:pt modelId="{4267DD29-04A3-4A19-87C4-06C5676B54A9}" type="pres">
      <dgm:prSet presAssocID="{D6F84F8C-FA9D-4D6B-ADBE-EAC679163462}" presName="linNode" presStyleCnt="0"/>
      <dgm:spPr/>
    </dgm:pt>
    <dgm:pt modelId="{28CABFDB-C10F-4084-A419-EB9A73681B6C}" type="pres">
      <dgm:prSet presAssocID="{D6F84F8C-FA9D-4D6B-ADBE-EAC679163462}" presName="parentText" presStyleLbl="node1" presStyleIdx="2" presStyleCnt="3">
        <dgm:presLayoutVars>
          <dgm:chMax val="1"/>
          <dgm:bulletEnabled val="1"/>
        </dgm:presLayoutVars>
      </dgm:prSet>
      <dgm:spPr/>
      <dgm:t>
        <a:bodyPr/>
        <a:lstStyle/>
        <a:p>
          <a:endParaRPr lang="en-IN"/>
        </a:p>
      </dgm:t>
    </dgm:pt>
    <dgm:pt modelId="{47B12AA8-A982-42C6-9A84-A91F96BA734B}" type="pres">
      <dgm:prSet presAssocID="{D6F84F8C-FA9D-4D6B-ADBE-EAC679163462}" presName="descendantText" presStyleLbl="alignAccFollowNode1" presStyleIdx="2" presStyleCnt="3" custScaleY="107067">
        <dgm:presLayoutVars>
          <dgm:bulletEnabled val="1"/>
        </dgm:presLayoutVars>
      </dgm:prSet>
      <dgm:spPr/>
      <dgm:t>
        <a:bodyPr/>
        <a:lstStyle/>
        <a:p>
          <a:endParaRPr lang="en-IN"/>
        </a:p>
      </dgm:t>
    </dgm:pt>
  </dgm:ptLst>
  <dgm:cxnLst>
    <dgm:cxn modelId="{DE5D953A-A7EA-412C-BCDF-0980445D647D}" type="presOf" srcId="{D6F84F8C-FA9D-4D6B-ADBE-EAC679163462}" destId="{28CABFDB-C10F-4084-A419-EB9A73681B6C}" srcOrd="0" destOrd="0" presId="urn:microsoft.com/office/officeart/2005/8/layout/vList5"/>
    <dgm:cxn modelId="{AC8B574D-D380-4224-B2DA-89F66E83EBA9}" type="presOf" srcId="{4B7E1892-21F3-430D-9717-7A1C5176AF19}" destId="{47B12AA8-A982-42C6-9A84-A91F96BA734B}" srcOrd="0" destOrd="2" presId="urn:microsoft.com/office/officeart/2005/8/layout/vList5"/>
    <dgm:cxn modelId="{D3FE70A7-C3FC-45D9-9658-E81D2301B2A9}" type="presOf" srcId="{B9368418-45F4-48BA-B9C1-F139EE042EEE}" destId="{BF062069-361E-4689-A769-56602B95B3FF}" srcOrd="0" destOrd="1" presId="urn:microsoft.com/office/officeart/2005/8/layout/vList5"/>
    <dgm:cxn modelId="{24557419-84FC-4AEA-B71A-F82D12BA01FA}" type="presOf" srcId="{F593A00A-73B1-48FE-9DE6-0700ABFDF602}" destId="{47B12AA8-A982-42C6-9A84-A91F96BA734B}" srcOrd="0" destOrd="0" presId="urn:microsoft.com/office/officeart/2005/8/layout/vList5"/>
    <dgm:cxn modelId="{18488858-15EC-476E-AB05-472DA37D2A69}" srcId="{C59AB79E-D133-450C-A158-CE6057075B63}" destId="{D5991302-3953-44F8-9485-08C1DED22A76}" srcOrd="0" destOrd="0" parTransId="{328F059E-513C-4A33-9393-173A6F701345}" sibTransId="{7CCFF0E6-E1D4-4801-96ED-C90F8FE77B3B}"/>
    <dgm:cxn modelId="{5A124DBE-C923-41D9-BA3D-78C06507DCEE}" srcId="{0B5B7A54-841A-493A-9A01-60CCB52CDF7C}" destId="{B9368418-45F4-48BA-B9C1-F139EE042EEE}" srcOrd="1" destOrd="0" parTransId="{43E68501-7C5C-4304-8ED8-A2EF054DC4AE}" sibTransId="{0B0D584A-0D58-48E2-A5FC-DBFBB6DF9D50}"/>
    <dgm:cxn modelId="{41106EDA-169A-4CDE-97B8-05C5ECDD4E3C}" type="presOf" srcId="{E82B053C-3E5A-4F62-9469-4C2016EFA3F0}" destId="{47B12AA8-A982-42C6-9A84-A91F96BA734B}" srcOrd="0" destOrd="1" presId="urn:microsoft.com/office/officeart/2005/8/layout/vList5"/>
    <dgm:cxn modelId="{E2CDE58F-8EDE-42F3-9918-F7E9057B75DF}" type="presOf" srcId="{C59AB79E-D133-450C-A158-CE6057075B63}" destId="{654D697D-ABE4-4EE5-9B62-99CE25BA26B6}" srcOrd="0" destOrd="0" presId="urn:microsoft.com/office/officeart/2005/8/layout/vList5"/>
    <dgm:cxn modelId="{DA95BC0C-942D-48FB-98EE-415952B367C8}" srcId="{C59AB79E-D133-450C-A158-CE6057075B63}" destId="{0B5B7A54-841A-493A-9A01-60CCB52CDF7C}" srcOrd="1" destOrd="0" parTransId="{89C00E21-7F4D-4CE6-B997-58692AAFE63B}" sibTransId="{8116A3E1-EA6C-4E43-A185-AC4C85D5C564}"/>
    <dgm:cxn modelId="{5AF73AA2-9887-4752-8D78-CD8FAD11A6C8}" type="presOf" srcId="{99E3CBEA-AE22-47D9-A9CC-91C4F8FB8C8C}" destId="{BF062069-361E-4689-A769-56602B95B3FF}" srcOrd="0" destOrd="0" presId="urn:microsoft.com/office/officeart/2005/8/layout/vList5"/>
    <dgm:cxn modelId="{69811DF6-EF60-4A11-8752-30DB2D607AA2}" srcId="{D6F84F8C-FA9D-4D6B-ADBE-EAC679163462}" destId="{F593A00A-73B1-48FE-9DE6-0700ABFDF602}" srcOrd="0" destOrd="0" parTransId="{2864929B-D691-457E-93A8-CDF86DC7AD0F}" sibTransId="{717D1A93-E585-42A9-8705-171895DAAB33}"/>
    <dgm:cxn modelId="{D3CD5EDE-DD57-416A-8C6C-0B67CAAC658F}" srcId="{D6F84F8C-FA9D-4D6B-ADBE-EAC679163462}" destId="{4B7E1892-21F3-430D-9717-7A1C5176AF19}" srcOrd="2" destOrd="0" parTransId="{C0942811-F6B1-40AB-B335-513B6C0E7BC4}" sibTransId="{89F4C562-3736-4ED5-9E60-C6EC3DB95EA5}"/>
    <dgm:cxn modelId="{842A44AA-CCA1-4D8B-876B-26663C2817C4}" type="presOf" srcId="{BB9C0C82-71C3-4F9D-BF36-3E58FBFEB3AF}" destId="{5C136C91-D553-43B9-9F88-FB2C7B91A796}" srcOrd="0" destOrd="0" presId="urn:microsoft.com/office/officeart/2005/8/layout/vList5"/>
    <dgm:cxn modelId="{7496C287-8F94-44CB-BDF9-3AD1C30AABC0}" srcId="{0B5B7A54-841A-493A-9A01-60CCB52CDF7C}" destId="{99E3CBEA-AE22-47D9-A9CC-91C4F8FB8C8C}" srcOrd="0" destOrd="0" parTransId="{C4DA8C11-88C8-49F0-81DC-50A2951EA971}" sibTransId="{2518F726-714D-4206-A9E6-2CA92548A126}"/>
    <dgm:cxn modelId="{4E0D2260-F19D-4CD1-9308-87EB28EDDB6D}" srcId="{D6F84F8C-FA9D-4D6B-ADBE-EAC679163462}" destId="{E82B053C-3E5A-4F62-9469-4C2016EFA3F0}" srcOrd="1" destOrd="0" parTransId="{084239EB-F3C9-4C69-A295-50EA3F3398F6}" sibTransId="{422FE452-24FF-4D84-932A-09C9DD558C59}"/>
    <dgm:cxn modelId="{2D61792E-3948-4748-B9EA-59A29330CCFC}" type="presOf" srcId="{0B5B7A54-841A-493A-9A01-60CCB52CDF7C}" destId="{F38770A6-E05A-4F9B-AEBF-F205E7291D53}" srcOrd="0" destOrd="0" presId="urn:microsoft.com/office/officeart/2005/8/layout/vList5"/>
    <dgm:cxn modelId="{5353911A-65F2-4D26-B1C1-F078E86748C2}" srcId="{D5991302-3953-44F8-9485-08C1DED22A76}" destId="{BB9C0C82-71C3-4F9D-BF36-3E58FBFEB3AF}" srcOrd="0" destOrd="0" parTransId="{0BF9FAF2-274D-4DE4-B656-4924B806671B}" sibTransId="{9B1202CC-E24B-4CF6-A9A1-8D34E06E5634}"/>
    <dgm:cxn modelId="{D9C207B0-8495-4559-888C-2B9121F9452F}" srcId="{C59AB79E-D133-450C-A158-CE6057075B63}" destId="{D6F84F8C-FA9D-4D6B-ADBE-EAC679163462}" srcOrd="2" destOrd="0" parTransId="{0E75F58B-A1DC-4E42-BBBC-207CBA11A85E}" sibTransId="{A5B87997-F818-46AD-A503-D22F180157B6}"/>
    <dgm:cxn modelId="{80C68A8D-CB3B-4EF2-84F0-3AA80C59990F}" type="presOf" srcId="{D5991302-3953-44F8-9485-08C1DED22A76}" destId="{1FB18257-B018-400D-B577-3B04A7FA5014}" srcOrd="0" destOrd="0" presId="urn:microsoft.com/office/officeart/2005/8/layout/vList5"/>
    <dgm:cxn modelId="{425EACBB-6F3F-4ED9-AE3C-E7E36864E3F4}" type="presParOf" srcId="{654D697D-ABE4-4EE5-9B62-99CE25BA26B6}" destId="{64CB5CCC-5299-4E0F-8A4C-684CE25FE94B}" srcOrd="0" destOrd="0" presId="urn:microsoft.com/office/officeart/2005/8/layout/vList5"/>
    <dgm:cxn modelId="{0A1BCD47-8C30-479E-8611-2EAA91812AB6}" type="presParOf" srcId="{64CB5CCC-5299-4E0F-8A4C-684CE25FE94B}" destId="{1FB18257-B018-400D-B577-3B04A7FA5014}" srcOrd="0" destOrd="0" presId="urn:microsoft.com/office/officeart/2005/8/layout/vList5"/>
    <dgm:cxn modelId="{91580189-2420-4B74-ABC2-3F120A936F04}" type="presParOf" srcId="{64CB5CCC-5299-4E0F-8A4C-684CE25FE94B}" destId="{5C136C91-D553-43B9-9F88-FB2C7B91A796}" srcOrd="1" destOrd="0" presId="urn:microsoft.com/office/officeart/2005/8/layout/vList5"/>
    <dgm:cxn modelId="{C6ACB6D3-5A81-4C9D-A534-7DCAC51FB765}" type="presParOf" srcId="{654D697D-ABE4-4EE5-9B62-99CE25BA26B6}" destId="{FAE335D1-AB1C-4C3A-A4E6-702685B5F185}" srcOrd="1" destOrd="0" presId="urn:microsoft.com/office/officeart/2005/8/layout/vList5"/>
    <dgm:cxn modelId="{309BD5C4-1463-45F1-A2A2-BA26AB59DEE8}" type="presParOf" srcId="{654D697D-ABE4-4EE5-9B62-99CE25BA26B6}" destId="{48AF8F4A-F789-491F-8F77-62BDA30DDCA7}" srcOrd="2" destOrd="0" presId="urn:microsoft.com/office/officeart/2005/8/layout/vList5"/>
    <dgm:cxn modelId="{AC9541BD-CEF0-42D8-9124-C09030731F88}" type="presParOf" srcId="{48AF8F4A-F789-491F-8F77-62BDA30DDCA7}" destId="{F38770A6-E05A-4F9B-AEBF-F205E7291D53}" srcOrd="0" destOrd="0" presId="urn:microsoft.com/office/officeart/2005/8/layout/vList5"/>
    <dgm:cxn modelId="{B78FEC1C-AAEC-47B5-BDFB-E3AAD207C258}" type="presParOf" srcId="{48AF8F4A-F789-491F-8F77-62BDA30DDCA7}" destId="{BF062069-361E-4689-A769-56602B95B3FF}" srcOrd="1" destOrd="0" presId="urn:microsoft.com/office/officeart/2005/8/layout/vList5"/>
    <dgm:cxn modelId="{3ADE4FF1-B681-4A7C-8E7C-703DF275D039}" type="presParOf" srcId="{654D697D-ABE4-4EE5-9B62-99CE25BA26B6}" destId="{5C0225A4-D512-4615-B881-262AEABDB58F}" srcOrd="3" destOrd="0" presId="urn:microsoft.com/office/officeart/2005/8/layout/vList5"/>
    <dgm:cxn modelId="{AA732CFC-CA74-4E5F-8AD2-65A8AEBC1A05}" type="presParOf" srcId="{654D697D-ABE4-4EE5-9B62-99CE25BA26B6}" destId="{4267DD29-04A3-4A19-87C4-06C5676B54A9}" srcOrd="4" destOrd="0" presId="urn:microsoft.com/office/officeart/2005/8/layout/vList5"/>
    <dgm:cxn modelId="{1E0F21D0-C941-4E52-BDE6-F6B198113A0E}" type="presParOf" srcId="{4267DD29-04A3-4A19-87C4-06C5676B54A9}" destId="{28CABFDB-C10F-4084-A419-EB9A73681B6C}" srcOrd="0" destOrd="0" presId="urn:microsoft.com/office/officeart/2005/8/layout/vList5"/>
    <dgm:cxn modelId="{AD12C5F9-CFFB-4098-ADA1-1C0967A6DE95}" type="presParOf" srcId="{4267DD29-04A3-4A19-87C4-06C5676B54A9}" destId="{47B12AA8-A982-42C6-9A84-A91F96BA734B}" srcOrd="1"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11C16D-A2CC-4D33-BB1D-E8B74FC68060}" type="datetimeFigureOut">
              <a:rPr lang="en-US" smtClean="0"/>
              <a:pPr/>
              <a:t>4/26/2021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7DA846-1517-4C4C-9D38-D330667A586B}" type="slidenum">
              <a:rPr lang="en-US" smtClean="0"/>
              <a:pPr/>
              <a:t>‹#›</a:t>
            </a:fld>
            <a:endParaRPr lang="en-US"/>
          </a:p>
        </p:txBody>
      </p:sp>
    </p:spTree>
    <p:extLst>
      <p:ext uri="{BB962C8B-B14F-4D97-AF65-F5344CB8AC3E}">
        <p14:creationId xmlns:p14="http://schemas.microsoft.com/office/powerpoint/2010/main" xmlns="" val="179401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EF57E7-12DA-4141-AC57-ED21529D5855}" type="slidenum">
              <a:rPr lang="en-US" smtClean="0"/>
              <a:pPr/>
              <a:t>1</a:t>
            </a:fld>
            <a:endParaRPr lang="en-US" smtClean="0"/>
          </a:p>
        </p:txBody>
      </p:sp>
    </p:spTree>
    <p:extLst>
      <p:ext uri="{BB962C8B-B14F-4D97-AF65-F5344CB8AC3E}">
        <p14:creationId xmlns:p14="http://schemas.microsoft.com/office/powerpoint/2010/main" xmlns="" val="2889375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34852" indent="-282635" eaLnBrk="0" hangingPunct="0">
              <a:defRPr>
                <a:solidFill>
                  <a:schemeClr val="tx1"/>
                </a:solidFill>
                <a:latin typeface="Verdana" pitchFamily="34" charset="0"/>
                <a:cs typeface="Arial" pitchFamily="34" charset="0"/>
              </a:defRPr>
            </a:lvl2pPr>
            <a:lvl3pPr marL="1130541" indent="-226108" eaLnBrk="0" hangingPunct="0">
              <a:defRPr>
                <a:solidFill>
                  <a:schemeClr val="tx1"/>
                </a:solidFill>
                <a:latin typeface="Verdana" pitchFamily="34" charset="0"/>
                <a:cs typeface="Arial" pitchFamily="34" charset="0"/>
              </a:defRPr>
            </a:lvl3pPr>
            <a:lvl4pPr marL="1582758" indent="-226108" eaLnBrk="0" hangingPunct="0">
              <a:defRPr>
                <a:solidFill>
                  <a:schemeClr val="tx1"/>
                </a:solidFill>
                <a:latin typeface="Verdana" pitchFamily="34" charset="0"/>
                <a:cs typeface="Arial" pitchFamily="34" charset="0"/>
              </a:defRPr>
            </a:lvl4pPr>
            <a:lvl5pPr marL="2034974" indent="-226108" eaLnBrk="0" hangingPunct="0">
              <a:defRPr>
                <a:solidFill>
                  <a:schemeClr val="tx1"/>
                </a:solidFill>
                <a:latin typeface="Verdana" pitchFamily="34" charset="0"/>
                <a:cs typeface="Arial" pitchFamily="34" charset="0"/>
              </a:defRPr>
            </a:lvl5pPr>
            <a:lvl6pPr marL="2487191" indent="-226108" eaLnBrk="0" fontAlgn="base" hangingPunct="0">
              <a:spcBef>
                <a:spcPct val="0"/>
              </a:spcBef>
              <a:spcAft>
                <a:spcPct val="0"/>
              </a:spcAft>
              <a:defRPr>
                <a:solidFill>
                  <a:schemeClr val="tx1"/>
                </a:solidFill>
                <a:latin typeface="Verdana" pitchFamily="34" charset="0"/>
                <a:cs typeface="Arial" pitchFamily="34" charset="0"/>
              </a:defRPr>
            </a:lvl6pPr>
            <a:lvl7pPr marL="2939407" indent="-226108" eaLnBrk="0" fontAlgn="base" hangingPunct="0">
              <a:spcBef>
                <a:spcPct val="0"/>
              </a:spcBef>
              <a:spcAft>
                <a:spcPct val="0"/>
              </a:spcAft>
              <a:defRPr>
                <a:solidFill>
                  <a:schemeClr val="tx1"/>
                </a:solidFill>
                <a:latin typeface="Verdana" pitchFamily="34" charset="0"/>
                <a:cs typeface="Arial" pitchFamily="34" charset="0"/>
              </a:defRPr>
            </a:lvl7pPr>
            <a:lvl8pPr marL="3391624" indent="-226108" eaLnBrk="0" fontAlgn="base" hangingPunct="0">
              <a:spcBef>
                <a:spcPct val="0"/>
              </a:spcBef>
              <a:spcAft>
                <a:spcPct val="0"/>
              </a:spcAft>
              <a:defRPr>
                <a:solidFill>
                  <a:schemeClr val="tx1"/>
                </a:solidFill>
                <a:latin typeface="Verdana" pitchFamily="34" charset="0"/>
                <a:cs typeface="Arial" pitchFamily="34" charset="0"/>
              </a:defRPr>
            </a:lvl8pPr>
            <a:lvl9pPr marL="3843840" indent="-226108"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fld id="{B4511E02-583D-40EC-B54D-8272804489EF}" type="slidenum">
              <a:rPr lang="en-IN" smtClean="0">
                <a:solidFill>
                  <a:prstClr val="black"/>
                </a:solidFill>
                <a:latin typeface="Arial" pitchFamily="34" charset="0"/>
              </a:rPr>
              <a:pPr eaLnBrk="1" hangingPunct="1"/>
              <a:t>59</a:t>
            </a:fld>
            <a:endParaRPr lang="en-IN" smtClean="0">
              <a:solidFill>
                <a:prstClr val="black"/>
              </a:solidFill>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686591" y="4344025"/>
            <a:ext cx="5484818" cy="420817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156" tIns="46079" rIns="92156" bIns="46079" anchor="ctr"/>
          <a:lstStyle/>
          <a:p>
            <a:pPr eaLnBrk="1" hangingPunct="1"/>
            <a:endParaRPr lang="en-US" smtClean="0"/>
          </a:p>
        </p:txBody>
      </p:sp>
    </p:spTree>
    <p:extLst>
      <p:ext uri="{BB962C8B-B14F-4D97-AF65-F5344CB8AC3E}">
        <p14:creationId xmlns:p14="http://schemas.microsoft.com/office/powerpoint/2010/main" xmlns="" val="499697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E7A4D9-FB82-4F56-83A3-82865BFD0467}" type="slidenum">
              <a:rPr lang="en-US" smtClean="0"/>
              <a:pPr/>
              <a:t>65</a:t>
            </a:fld>
            <a:endParaRPr lang="en-US" smtClean="0"/>
          </a:p>
        </p:txBody>
      </p:sp>
    </p:spTree>
    <p:extLst>
      <p:ext uri="{BB962C8B-B14F-4D97-AF65-F5344CB8AC3E}">
        <p14:creationId xmlns:p14="http://schemas.microsoft.com/office/powerpoint/2010/main" xmlns="" val="284139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A7DA846-1517-4C4C-9D38-D330667A586B}" type="slidenum">
              <a:rPr lang="en-US" smtClean="0"/>
              <a:pPr/>
              <a:t>3</a:t>
            </a:fld>
            <a:endParaRPr lang="en-US"/>
          </a:p>
        </p:txBody>
      </p:sp>
    </p:spTree>
    <p:extLst>
      <p:ext uri="{BB962C8B-B14F-4D97-AF65-F5344CB8AC3E}">
        <p14:creationId xmlns:p14="http://schemas.microsoft.com/office/powerpoint/2010/main" xmlns="" val="4167228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256A01-3F56-4983-9EA7-DB8A660C9F8E}" type="slidenum">
              <a:rPr lang="en-US" smtClean="0"/>
              <a:pPr/>
              <a:t>10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33B16E-A748-4BE6-AB3D-76A996194BDE}" type="slidenum">
              <a:rPr lang="en-US" smtClean="0"/>
              <a:pPr/>
              <a:t>14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marL="855663" indent="-161925" algn="just" eaLnBrk="1" hangingPunct="1">
              <a:lnSpc>
                <a:spcPct val="90000"/>
              </a:lnSpc>
            </a:pPr>
            <a:r>
              <a:rPr lang="en-US" smtClean="0"/>
              <a:t> </a:t>
            </a:r>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C78CB1-C233-4B0F-A793-D25A103517CA}" type="slidenum">
              <a:rPr lang="en-US" smtClean="0"/>
              <a:pPr/>
              <a:t>33</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A7DA846-1517-4C4C-9D38-D330667A586B}" type="slidenum">
              <a:rPr lang="en-US" smtClean="0"/>
              <a:pPr/>
              <a:t>34</a:t>
            </a:fld>
            <a:endParaRPr lang="en-US"/>
          </a:p>
        </p:txBody>
      </p:sp>
    </p:spTree>
    <p:extLst>
      <p:ext uri="{BB962C8B-B14F-4D97-AF65-F5344CB8AC3E}">
        <p14:creationId xmlns:p14="http://schemas.microsoft.com/office/powerpoint/2010/main" xmlns="" val="1932114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9171C5F-C2CD-4F92-889F-6A31D00BB2DC}" type="slidenum">
              <a:rPr lang="en-US" smtClean="0"/>
              <a:pPr/>
              <a:t>35</a:t>
            </a:fld>
            <a:endParaRPr lang="en-US" smtClean="0"/>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xmlns="" val="401058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A7DA846-1517-4C4C-9D38-D330667A586B}" type="slidenum">
              <a:rPr lang="en-US" smtClean="0"/>
              <a:pPr/>
              <a:t>43</a:t>
            </a:fld>
            <a:endParaRPr lang="en-US"/>
          </a:p>
        </p:txBody>
      </p:sp>
    </p:spTree>
    <p:extLst>
      <p:ext uri="{BB962C8B-B14F-4D97-AF65-F5344CB8AC3E}">
        <p14:creationId xmlns:p14="http://schemas.microsoft.com/office/powerpoint/2010/main" xmlns="" val="422524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6DEF58-D7DA-454A-8234-C4663B78422A}" type="slidenum">
              <a:rPr lang="en-US" smtClean="0">
                <a:solidFill>
                  <a:prstClr val="black"/>
                </a:solidFill>
              </a:rPr>
              <a:pPr fontAlgn="base">
                <a:spcBef>
                  <a:spcPct val="0"/>
                </a:spcBef>
                <a:spcAft>
                  <a:spcPct val="0"/>
                </a:spcAft>
                <a:defRPr/>
              </a:pPr>
              <a:t>47</a:t>
            </a:fld>
            <a:endParaRPr lang="en-US" smtClean="0">
              <a:solidFill>
                <a:prstClr val="black"/>
              </a:solidFill>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80010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738" y="3962400"/>
            <a:ext cx="80010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8447D5F-69B6-41DF-92C6-788CE6F001F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solidFill>
                  <a:prstClr val="black">
                    <a:tint val="75000"/>
                  </a:prstClr>
                </a:solidFill>
              </a:rPr>
              <a:pPr/>
              <a:t>4/26/2021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E043F4-B3ED-4309-BA0B-BF8D2B5C6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20534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solidFill>
                  <a:prstClr val="black">
                    <a:tint val="75000"/>
                  </a:prstClr>
                </a:solidFill>
              </a:rPr>
              <a:pPr/>
              <a:t>4/26/2021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E043F4-B3ED-4309-BA0B-BF8D2B5C6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47935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C6A4C9-B016-4884-8449-FF973159E963}" type="datetimeFigureOut">
              <a:rPr lang="en-US" smtClean="0">
                <a:solidFill>
                  <a:prstClr val="black">
                    <a:tint val="75000"/>
                  </a:prstClr>
                </a:solidFill>
              </a:rPr>
              <a:pPr/>
              <a:t>4/26/2021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E043F4-B3ED-4309-BA0B-BF8D2B5C6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05440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C6A4C9-B016-4884-8449-FF973159E963}" type="datetimeFigureOut">
              <a:rPr lang="en-US" smtClean="0">
                <a:solidFill>
                  <a:prstClr val="black">
                    <a:tint val="75000"/>
                  </a:prstClr>
                </a:solidFill>
              </a:rPr>
              <a:pPr/>
              <a:t>4/26/2021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E043F4-B3ED-4309-BA0B-BF8D2B5C6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47406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C6A4C9-B016-4884-8449-FF973159E963}" type="datetimeFigureOut">
              <a:rPr lang="en-US" smtClean="0">
                <a:solidFill>
                  <a:prstClr val="black">
                    <a:tint val="75000"/>
                  </a:prstClr>
                </a:solidFill>
              </a:rPr>
              <a:pPr/>
              <a:t>4/26/2021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E043F4-B3ED-4309-BA0B-BF8D2B5C6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75225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C6A4C9-B016-4884-8449-FF973159E963}" type="datetimeFigureOut">
              <a:rPr lang="en-US" smtClean="0">
                <a:solidFill>
                  <a:prstClr val="black">
                    <a:tint val="75000"/>
                  </a:prstClr>
                </a:solidFill>
              </a:rPr>
              <a:pPr/>
              <a:t>4/26/2021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E043F4-B3ED-4309-BA0B-BF8D2B5C6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60071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6A4C9-B016-4884-8449-FF973159E963}" type="datetimeFigureOut">
              <a:rPr lang="en-US" smtClean="0">
                <a:solidFill>
                  <a:prstClr val="black">
                    <a:tint val="75000"/>
                  </a:prstClr>
                </a:solidFill>
              </a:rPr>
              <a:pPr/>
              <a:t>4/26/2021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E043F4-B3ED-4309-BA0B-BF8D2B5C6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407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6A4C9-B016-4884-8449-FF973159E963}" type="datetimeFigureOut">
              <a:rPr lang="en-US" smtClean="0">
                <a:solidFill>
                  <a:prstClr val="black">
                    <a:tint val="75000"/>
                  </a:prstClr>
                </a:solidFill>
              </a:rPr>
              <a:pPr/>
              <a:t>4/26/2021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E043F4-B3ED-4309-BA0B-BF8D2B5C6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08547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6A4C9-B016-4884-8449-FF973159E963}" type="datetimeFigureOut">
              <a:rPr lang="en-US" smtClean="0">
                <a:solidFill>
                  <a:prstClr val="black">
                    <a:tint val="75000"/>
                  </a:prstClr>
                </a:solidFill>
              </a:rPr>
              <a:pPr/>
              <a:t>4/26/2021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E043F4-B3ED-4309-BA0B-BF8D2B5C6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6166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solidFill>
                  <a:prstClr val="black">
                    <a:tint val="75000"/>
                  </a:prstClr>
                </a:solidFill>
              </a:rPr>
              <a:pPr/>
              <a:t>4/26/2021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E043F4-B3ED-4309-BA0B-BF8D2B5C6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85096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6A4C9-B016-4884-8449-FF973159E963}" type="datetimeFigureOut">
              <a:rPr lang="en-US" smtClean="0">
                <a:solidFill>
                  <a:prstClr val="black">
                    <a:tint val="75000"/>
                  </a:prstClr>
                </a:solidFill>
              </a:rPr>
              <a:pPr/>
              <a:t>4/26/2021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E043F4-B3ED-4309-BA0B-BF8D2B5C6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31347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80010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738" y="3962400"/>
            <a:ext cx="80010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8447D5F-69B6-41DF-92C6-788CE6F001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56633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90550" y="266700"/>
            <a:ext cx="8324850" cy="590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3276600" y="6400800"/>
            <a:ext cx="2895600" cy="457200"/>
          </a:xfrm>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1"/>
          </p:nvPr>
        </p:nvSpPr>
        <p:spPr>
          <a:xfrm>
            <a:off x="7010400" y="6400800"/>
            <a:ext cx="1905000" cy="457200"/>
          </a:xfrm>
        </p:spPr>
        <p:txBody>
          <a:bodyPr/>
          <a:lstStyle>
            <a:lvl1pPr>
              <a:defRPr/>
            </a:lvl1pPr>
          </a:lstStyle>
          <a:p>
            <a:pPr>
              <a:defRPr/>
            </a:pPr>
            <a:fld id="{CFC1316D-0D07-4CA9-B92D-5D8E2ABA2E0D}" type="slidenum">
              <a:rPr lang="en-US">
                <a:solidFill>
                  <a:prstClr val="black">
                    <a:tint val="75000"/>
                  </a:prstClr>
                </a:solidFill>
              </a:rPr>
              <a:pPr>
                <a:defRPr/>
              </a:pPr>
              <a:t>‹#›</a:t>
            </a:fld>
            <a:endParaRPr lang="en-US">
              <a:solidFill>
                <a:prstClr val="black">
                  <a:tint val="75000"/>
                </a:prstClr>
              </a:solidFill>
            </a:endParaRPr>
          </a:p>
        </p:txBody>
      </p:sp>
      <p:sp>
        <p:nvSpPr>
          <p:cNvPr id="5" name="Date Placeholder 4"/>
          <p:cNvSpPr>
            <a:spLocks noGrp="1"/>
          </p:cNvSpPr>
          <p:nvPr>
            <p:ph type="dt" sz="half" idx="12"/>
          </p:nvPr>
        </p:nvSpPr>
        <p:spPr>
          <a:xfrm>
            <a:off x="0" y="6400800"/>
            <a:ext cx="1905000" cy="457200"/>
          </a:xfrm>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xmlns="" val="3377340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C6A4C9-B016-4884-8449-FF973159E963}" type="datetimeFigureOut">
              <a:rPr lang="en-US" smtClean="0"/>
              <a:pPr/>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C6A4C9-B016-4884-8449-FF973159E963}" type="datetimeFigureOut">
              <a:rPr lang="en-US" smtClean="0"/>
              <a:pPr/>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C6A4C9-B016-4884-8449-FF973159E963}" type="datetimeFigureOut">
              <a:rPr lang="en-US" smtClean="0"/>
              <a:pPr/>
              <a:t>4/26/2021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C6A4C9-B016-4884-8449-FF973159E963}" type="datetimeFigureOut">
              <a:rPr lang="en-US" smtClean="0"/>
              <a:pPr/>
              <a:t>4/26/2021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6A4C9-B016-4884-8449-FF973159E963}" type="datetimeFigureOut">
              <a:rPr lang="en-US" smtClean="0"/>
              <a:pPr/>
              <a:t>4/26/2021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6A4C9-B016-4884-8449-FF973159E963}" type="datetimeFigureOut">
              <a:rPr lang="en-US" smtClean="0"/>
              <a:pPr/>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6A4C9-B016-4884-8449-FF973159E963}" type="datetimeFigureOut">
              <a:rPr lang="en-US" smtClean="0"/>
              <a:pPr/>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043F4-B3ED-4309-BA0B-BF8D2B5C6D8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6A4C9-B016-4884-8449-FF973159E963}" type="datetimeFigureOut">
              <a:rPr lang="en-US" smtClean="0"/>
              <a:pPr/>
              <a:t>4/26/2021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E043F4-B3ED-4309-BA0B-BF8D2B5C6D8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6A4C9-B016-4884-8449-FF973159E963}" type="datetimeFigureOut">
              <a:rPr lang="en-US" smtClean="0">
                <a:solidFill>
                  <a:prstClr val="black">
                    <a:tint val="75000"/>
                  </a:prstClr>
                </a:solidFill>
              </a:rPr>
              <a:pPr/>
              <a:t>4/26/2021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E043F4-B3ED-4309-BA0B-BF8D2B5C6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8499663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rtimlsu@yahoo.co.i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5.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2.wmf"/><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Microsoft_Office_Excel_Chart1.xls"/><Relationship Id="rId7" Type="http://schemas.openxmlformats.org/officeDocument/2006/relationships/image" Target="../media/image74.jpeg"/><Relationship Id="rId2" Type="http://schemas.openxmlformats.org/officeDocument/2006/relationships/slideLayout" Target="../slideLayouts/slideLayout25.xml"/><Relationship Id="rId1" Type="http://schemas.openxmlformats.org/officeDocument/2006/relationships/vmlDrawing" Target="../drawings/vmlDrawing2.v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slide" Target="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77.jpeg"/></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package" Target="../embeddings/Microsoft_Office_PowerPoint_Presentation2.ppt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p:txBody>
          <a:bodyPr rtlCol="0">
            <a:normAutofit fontScale="90000"/>
          </a:bodyPr>
          <a:lstStyle/>
          <a:p>
            <a:pPr eaLnBrk="1" fontAlgn="auto" hangingPunct="1">
              <a:spcAft>
                <a:spcPts val="0"/>
              </a:spcAft>
              <a:defRPr/>
            </a:pPr>
            <a:r>
              <a:rPr lang="en-US" dirty="0" smtClean="0"/>
              <a:t>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800" dirty="0" smtClean="0">
                <a:solidFill>
                  <a:schemeClr val="bg1"/>
                </a:solidFill>
              </a:rPr>
              <a:t/>
            </a:r>
            <a:br>
              <a:rPr lang="en-US" sz="1800" dirty="0" smtClean="0">
                <a:solidFill>
                  <a:schemeClr val="bg1"/>
                </a:solidFill>
              </a:rPr>
            </a:br>
            <a:r>
              <a:rPr lang="en-US" sz="1800" dirty="0" smtClean="0">
                <a:solidFill>
                  <a:schemeClr val="bg1"/>
                </a:solidFill>
              </a:rPr>
              <a:t/>
            </a:r>
            <a:br>
              <a:rPr lang="en-US" sz="1800" dirty="0" smtClean="0">
                <a:solidFill>
                  <a:schemeClr val="bg1"/>
                </a:solidFill>
              </a:rPr>
            </a:br>
            <a:r>
              <a:rPr lang="en-US" sz="1800" dirty="0" smtClean="0">
                <a:solidFill>
                  <a:schemeClr val="bg1"/>
                </a:solidFill>
              </a:rPr>
              <a:t> </a:t>
            </a:r>
          </a:p>
        </p:txBody>
      </p:sp>
      <p:sp>
        <p:nvSpPr>
          <p:cNvPr id="9219" name="Subtitle 7"/>
          <p:cNvSpPr>
            <a:spLocks noGrp="1"/>
          </p:cNvSpPr>
          <p:nvPr>
            <p:ph type="subTitle" idx="1"/>
          </p:nvPr>
        </p:nvSpPr>
        <p:spPr>
          <a:xfrm>
            <a:off x="0" y="152400"/>
            <a:ext cx="8991600" cy="6705600"/>
          </a:xfrm>
          <a:solidFill>
            <a:schemeClr val="bg2"/>
          </a:solidFill>
          <a:ln>
            <a:solidFill>
              <a:schemeClr val="tx2">
                <a:lumMod val="60000"/>
                <a:lumOff val="40000"/>
              </a:schemeClr>
            </a:solidFill>
          </a:ln>
        </p:spPr>
        <p:txBody>
          <a:bodyPr rtlCol="0">
            <a:normAutofit fontScale="25000" lnSpcReduction="20000"/>
          </a:bodyPr>
          <a:lstStyle/>
          <a:p>
            <a:pPr eaLnBrk="1" fontAlgn="auto" hangingPunct="1">
              <a:spcBef>
                <a:spcPct val="0"/>
              </a:spcBef>
              <a:spcAft>
                <a:spcPts val="0"/>
              </a:spcAft>
              <a:buFont typeface="Arial" pitchFamily="34" charset="0"/>
              <a:buNone/>
              <a:defRPr/>
            </a:pPr>
            <a:r>
              <a:rPr lang="en-US" sz="2800" dirty="0" smtClean="0">
                <a:solidFill>
                  <a:schemeClr val="bg1"/>
                </a:solidFill>
              </a:rPr>
              <a:t>Indoor Residual Spray -INDIA </a:t>
            </a: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smtClean="0">
              <a:solidFill>
                <a:schemeClr val="tx2">
                  <a:lumMod val="75000"/>
                </a:schemeClr>
              </a:solidFill>
            </a:endParaRPr>
          </a:p>
          <a:p>
            <a:pPr eaLnBrk="1" fontAlgn="auto" hangingPunct="1">
              <a:spcBef>
                <a:spcPct val="0"/>
              </a:spcBef>
              <a:spcAft>
                <a:spcPts val="0"/>
              </a:spcAft>
              <a:buFont typeface="Arial" pitchFamily="34" charset="0"/>
              <a:buNone/>
              <a:defRPr/>
            </a:pPr>
            <a:r>
              <a:rPr lang="en-US" sz="11200" smtClean="0">
                <a:solidFill>
                  <a:schemeClr val="tx2">
                    <a:lumMod val="75000"/>
                  </a:schemeClr>
                </a:solidFill>
              </a:rPr>
              <a:t>Prof</a:t>
            </a:r>
            <a:r>
              <a:rPr lang="en-US" sz="11200" dirty="0" smtClean="0">
                <a:solidFill>
                  <a:schemeClr val="tx2">
                    <a:lumMod val="75000"/>
                  </a:schemeClr>
                </a:solidFill>
              </a:rPr>
              <a:t>. </a:t>
            </a:r>
            <a:r>
              <a:rPr lang="en-US" sz="11200" dirty="0" err="1" smtClean="0">
                <a:solidFill>
                  <a:schemeClr val="tx2">
                    <a:lumMod val="75000"/>
                  </a:schemeClr>
                </a:solidFill>
              </a:rPr>
              <a:t>Arti</a:t>
            </a:r>
            <a:r>
              <a:rPr lang="en-US" sz="11200" dirty="0" smtClean="0">
                <a:solidFill>
                  <a:schemeClr val="tx2">
                    <a:lumMod val="75000"/>
                  </a:schemeClr>
                </a:solidFill>
              </a:rPr>
              <a:t> Prasad</a:t>
            </a: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r>
              <a:rPr lang="en-US" sz="6400" dirty="0" smtClean="0">
                <a:solidFill>
                  <a:schemeClr val="tx2">
                    <a:lumMod val="75000"/>
                  </a:schemeClr>
                </a:solidFill>
              </a:rPr>
              <a:t>Head Department of Zoology</a:t>
            </a:r>
          </a:p>
          <a:p>
            <a:pPr eaLnBrk="1" fontAlgn="auto" hangingPunct="1">
              <a:spcBef>
                <a:spcPct val="0"/>
              </a:spcBef>
              <a:spcAft>
                <a:spcPts val="0"/>
              </a:spcAft>
              <a:buFont typeface="Arial" pitchFamily="34" charset="0"/>
              <a:buNone/>
              <a:defRPr/>
            </a:pPr>
            <a:r>
              <a:rPr lang="en-US" sz="6400" dirty="0" smtClean="0">
                <a:solidFill>
                  <a:schemeClr val="tx2">
                    <a:lumMod val="75000"/>
                  </a:schemeClr>
                </a:solidFill>
              </a:rPr>
              <a:t>University College of Science</a:t>
            </a:r>
          </a:p>
          <a:p>
            <a:pPr eaLnBrk="1" fontAlgn="auto" hangingPunct="1">
              <a:spcBef>
                <a:spcPct val="0"/>
              </a:spcBef>
              <a:spcAft>
                <a:spcPts val="0"/>
              </a:spcAft>
              <a:buFont typeface="Arial" pitchFamily="34" charset="0"/>
              <a:buNone/>
              <a:defRPr/>
            </a:pPr>
            <a:r>
              <a:rPr lang="en-US" sz="6400" dirty="0" smtClean="0">
                <a:solidFill>
                  <a:schemeClr val="tx2">
                    <a:lumMod val="75000"/>
                  </a:schemeClr>
                </a:solidFill>
              </a:rPr>
              <a:t>MLSU, Udaipur.</a:t>
            </a:r>
            <a:endParaRPr lang="en-US" sz="64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b="1"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b="1" dirty="0">
              <a:solidFill>
                <a:schemeClr val="tx2">
                  <a:lumMod val="75000"/>
                </a:schemeClr>
              </a:solidFill>
            </a:endParaRPr>
          </a:p>
          <a:p>
            <a:pPr eaLnBrk="1" fontAlgn="auto" hangingPunct="1">
              <a:spcBef>
                <a:spcPct val="0"/>
              </a:spcBef>
              <a:spcAft>
                <a:spcPts val="0"/>
              </a:spcAft>
              <a:buFont typeface="Arial" pitchFamily="34" charset="0"/>
              <a:buNone/>
              <a:defRPr/>
            </a:pPr>
            <a:r>
              <a:rPr lang="en-US" sz="11200" dirty="0" smtClean="0">
                <a:solidFill>
                  <a:schemeClr val="tx2">
                    <a:lumMod val="75000"/>
                  </a:schemeClr>
                </a:solidFill>
                <a:hlinkClick r:id="rId3"/>
              </a:rPr>
              <a:t>Artimlsu@yahoo.co.in</a:t>
            </a: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bg1"/>
              </a:solidFill>
            </a:endParaRPr>
          </a:p>
          <a:p>
            <a:pPr eaLnBrk="1" fontAlgn="auto" hangingPunct="1">
              <a:spcBef>
                <a:spcPct val="0"/>
              </a:spcBef>
              <a:spcAft>
                <a:spcPts val="0"/>
              </a:spcAft>
              <a:buFont typeface="Arial" pitchFamily="34" charset="0"/>
              <a:buNone/>
              <a:defRPr/>
            </a:pPr>
            <a:endParaRPr lang="en-US" sz="7200" dirty="0" smtClean="0">
              <a:solidFill>
                <a:schemeClr val="bg1"/>
              </a:solidFill>
            </a:endParaRPr>
          </a:p>
          <a:p>
            <a:pPr eaLnBrk="1" fontAlgn="auto" hangingPunct="1">
              <a:spcBef>
                <a:spcPct val="0"/>
              </a:spcBef>
              <a:spcAft>
                <a:spcPts val="0"/>
              </a:spcAft>
              <a:buFont typeface="Arial" pitchFamily="34" charset="0"/>
              <a:buNone/>
              <a:defRPr/>
            </a:pPr>
            <a:r>
              <a:rPr lang="en-US" sz="7200" dirty="0" smtClean="0">
                <a:solidFill>
                  <a:schemeClr val="bg1"/>
                </a:solidFill>
              </a:rPr>
              <a:t/>
            </a:r>
            <a:br>
              <a:rPr lang="en-US" sz="7200" dirty="0" smtClean="0">
                <a:solidFill>
                  <a:schemeClr val="bg1"/>
                </a:solidFill>
              </a:rPr>
            </a:br>
            <a:endParaRPr lang="en-US" sz="2800" dirty="0" smtClean="0">
              <a:solidFill>
                <a:schemeClr val="bg1"/>
              </a:solidFill>
            </a:endParaRPr>
          </a:p>
          <a:p>
            <a:pPr eaLnBrk="1" fontAlgn="auto" hangingPunct="1">
              <a:spcBef>
                <a:spcPct val="0"/>
              </a:spcBef>
              <a:spcAft>
                <a:spcPts val="0"/>
              </a:spcAft>
              <a:buFont typeface="Arial" pitchFamily="34" charset="0"/>
              <a:buNone/>
              <a:defRPr/>
            </a:pPr>
            <a:endParaRPr lang="en-US" sz="2800" dirty="0" smtClean="0">
              <a:solidFill>
                <a:schemeClr val="bg1"/>
              </a:solidFill>
            </a:endParaRPr>
          </a:p>
          <a:p>
            <a:pPr eaLnBrk="1" fontAlgn="auto" hangingPunct="1">
              <a:spcBef>
                <a:spcPct val="0"/>
              </a:spcBef>
              <a:spcAft>
                <a:spcPts val="0"/>
              </a:spcAft>
              <a:buFont typeface="Arial" pitchFamily="34" charset="0"/>
              <a:buNone/>
              <a:defRPr/>
            </a:pPr>
            <a:endParaRPr lang="en-US" sz="2800" dirty="0" smtClean="0">
              <a:solidFill>
                <a:schemeClr val="bg1"/>
              </a:solidFill>
            </a:endParaRPr>
          </a:p>
          <a:p>
            <a:pPr eaLnBrk="1" fontAlgn="auto" hangingPunct="1">
              <a:spcBef>
                <a:spcPct val="0"/>
              </a:spcBef>
              <a:spcAft>
                <a:spcPts val="0"/>
              </a:spcAft>
              <a:buFont typeface="Arial" pitchFamily="34" charset="0"/>
              <a:buNone/>
              <a:defRPr/>
            </a:pPr>
            <a:r>
              <a:rPr lang="en-US" sz="2800" dirty="0" smtClean="0">
                <a:solidFill>
                  <a:schemeClr val="bg1"/>
                </a:solidFill>
              </a:rPr>
              <a:t/>
            </a:r>
            <a:br>
              <a:rPr lang="en-US" sz="2800" dirty="0" smtClean="0">
                <a:solidFill>
                  <a:schemeClr val="bg1"/>
                </a:solidFill>
              </a:rPr>
            </a:br>
            <a:endParaRPr lang="en-IN" dirty="0" smtClean="0"/>
          </a:p>
        </p:txBody>
      </p:sp>
      <p:sp>
        <p:nvSpPr>
          <p:cNvPr id="7173" name="Rectangle 5"/>
          <p:cNvSpPr>
            <a:spLocks noChangeArrowheads="1"/>
          </p:cNvSpPr>
          <p:nvPr/>
        </p:nvSpPr>
        <p:spPr bwMode="auto">
          <a:xfrm>
            <a:off x="76200" y="76200"/>
            <a:ext cx="8915400" cy="6629400"/>
          </a:xfrm>
          <a:prstGeom prst="rect">
            <a:avLst/>
          </a:prstGeom>
          <a:noFill/>
          <a:ln w="57150" cmpd="thinThick">
            <a:solidFill>
              <a:srgbClr val="CCFF99"/>
            </a:solidFill>
            <a:miter lim="800000"/>
            <a:headEnd/>
            <a:tailEnd/>
          </a:ln>
        </p:spPr>
        <p:txBody>
          <a:bodyPr wrap="none" anchor="ctr"/>
          <a:lstStyle/>
          <a:p>
            <a:pPr eaLnBrk="0" hangingPunct="0"/>
            <a:endParaRPr lang="en-US"/>
          </a:p>
        </p:txBody>
      </p:sp>
      <p:sp>
        <p:nvSpPr>
          <p:cNvPr id="8" name="Rounded Rectangle 7"/>
          <p:cNvSpPr/>
          <p:nvPr/>
        </p:nvSpPr>
        <p:spPr>
          <a:xfrm>
            <a:off x="1828800" y="609600"/>
            <a:ext cx="55626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800" dirty="0" smtClean="0"/>
              <a:t>UNIT -1</a:t>
            </a:r>
          </a:p>
          <a:p>
            <a:pPr algn="ctr" eaLnBrk="0" hangingPunct="0">
              <a:defRPr/>
            </a:pPr>
            <a:r>
              <a:rPr lang="en-US" sz="2800" dirty="0" smtClean="0"/>
              <a:t>CHEMICAL CONTROL OF VECTORS  </a:t>
            </a:r>
            <a:endParaRPr 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culicifacies"/>
          <p:cNvPicPr>
            <a:picLocks noChangeAspect="1" noChangeArrowheads="1"/>
          </p:cNvPicPr>
          <p:nvPr/>
        </p:nvPicPr>
        <p:blipFill>
          <a:blip r:embed="rId3" cstate="print"/>
          <a:srcRect/>
          <a:stretch>
            <a:fillRect/>
          </a:stretch>
        </p:blipFill>
        <p:spPr bwMode="auto">
          <a:xfrm>
            <a:off x="304800" y="1600200"/>
            <a:ext cx="2852738" cy="2514600"/>
          </a:xfrm>
          <a:prstGeom prst="rect">
            <a:avLst/>
          </a:prstGeom>
          <a:noFill/>
          <a:ln w="9525">
            <a:noFill/>
            <a:miter lim="800000"/>
            <a:headEnd/>
            <a:tailEnd/>
          </a:ln>
        </p:spPr>
      </p:pic>
      <p:sp>
        <p:nvSpPr>
          <p:cNvPr id="10243" name="Rectangle 4"/>
          <p:cNvSpPr>
            <a:spLocks noChangeArrowheads="1"/>
          </p:cNvSpPr>
          <p:nvPr/>
        </p:nvSpPr>
        <p:spPr bwMode="auto">
          <a:xfrm>
            <a:off x="4114800" y="1447800"/>
            <a:ext cx="4572000" cy="830263"/>
          </a:xfrm>
          <a:prstGeom prst="rect">
            <a:avLst/>
          </a:prstGeom>
          <a:noFill/>
          <a:ln w="9525">
            <a:noFill/>
            <a:miter lim="800000"/>
            <a:headEnd/>
            <a:tailEnd/>
          </a:ln>
        </p:spPr>
        <p:txBody>
          <a:bodyPr>
            <a:spAutoFit/>
          </a:bodyPr>
          <a:lstStyle/>
          <a:p>
            <a:pPr algn="ctr" eaLnBrk="0" hangingPunct="0"/>
            <a:r>
              <a:rPr lang="en-US" sz="2400" b="1" i="1">
                <a:solidFill>
                  <a:schemeClr val="bg1"/>
                </a:solidFill>
                <a:latin typeface="Times New Roman" charset="0"/>
              </a:rPr>
              <a:t>Monsoon associated species</a:t>
            </a:r>
          </a:p>
          <a:p>
            <a:pPr algn="ctr" eaLnBrk="0" hangingPunct="0"/>
            <a:r>
              <a:rPr lang="en-US" sz="2400" b="1" i="1">
                <a:solidFill>
                  <a:schemeClr val="bg1"/>
                </a:solidFill>
                <a:latin typeface="Times New Roman" charset="0"/>
              </a:rPr>
              <a:t>An. culicifacies(Epidimic vector)</a:t>
            </a:r>
          </a:p>
        </p:txBody>
      </p:sp>
      <p:pic>
        <p:nvPicPr>
          <p:cNvPr id="10244" name="Picture 2" descr="p1"/>
          <p:cNvPicPr>
            <a:picLocks noChangeAspect="1" noChangeArrowheads="1"/>
          </p:cNvPicPr>
          <p:nvPr/>
        </p:nvPicPr>
        <p:blipFill>
          <a:blip r:embed="rId4" cstate="print"/>
          <a:srcRect l="2582" t="632" r="4500" b="57024"/>
          <a:stretch>
            <a:fillRect/>
          </a:stretch>
        </p:blipFill>
        <p:spPr bwMode="auto">
          <a:xfrm>
            <a:off x="533400" y="4572000"/>
            <a:ext cx="3352800" cy="1833563"/>
          </a:xfrm>
          <a:prstGeom prst="rect">
            <a:avLst/>
          </a:prstGeom>
          <a:noFill/>
          <a:ln w="9525">
            <a:noFill/>
            <a:miter lim="800000"/>
            <a:headEnd/>
            <a:tailEnd/>
          </a:ln>
        </p:spPr>
      </p:pic>
      <p:pic>
        <p:nvPicPr>
          <p:cNvPr id="10245" name="Picture 2" descr="p4"/>
          <p:cNvPicPr>
            <a:picLocks noChangeAspect="1" noChangeArrowheads="1"/>
          </p:cNvPicPr>
          <p:nvPr/>
        </p:nvPicPr>
        <p:blipFill>
          <a:blip r:embed="rId5" cstate="print"/>
          <a:srcRect l="967" t="862" r="1271" b="56047"/>
          <a:stretch>
            <a:fillRect/>
          </a:stretch>
        </p:blipFill>
        <p:spPr bwMode="auto">
          <a:xfrm>
            <a:off x="5410200" y="4572000"/>
            <a:ext cx="3200400" cy="1828800"/>
          </a:xfrm>
          <a:prstGeom prst="rect">
            <a:avLst/>
          </a:prstGeom>
          <a:noFill/>
          <a:ln w="9525">
            <a:noFill/>
            <a:miter lim="800000"/>
            <a:headEnd/>
            <a:tailEnd/>
          </a:ln>
        </p:spPr>
      </p:pic>
      <p:sp>
        <p:nvSpPr>
          <p:cNvPr id="11270" name="Rectangle 7"/>
          <p:cNvSpPr>
            <a:spLocks noChangeArrowheads="1"/>
          </p:cNvSpPr>
          <p:nvPr/>
        </p:nvSpPr>
        <p:spPr bwMode="auto">
          <a:xfrm>
            <a:off x="3657600" y="3657600"/>
            <a:ext cx="5221288" cy="4619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spAutoFit/>
          </a:bodyPr>
          <a:lstStyle/>
          <a:p>
            <a:pPr eaLnBrk="0" hangingPunct="0">
              <a:defRPr/>
            </a:pPr>
            <a:r>
              <a:rPr lang="en-US" sz="2400" b="1" dirty="0"/>
              <a:t>Responsible for 60-70% malaria in India</a:t>
            </a:r>
          </a:p>
        </p:txBody>
      </p:sp>
      <p:sp>
        <p:nvSpPr>
          <p:cNvPr id="8" name="Rounded Rectangle 7"/>
          <p:cNvSpPr/>
          <p:nvPr/>
        </p:nvSpPr>
        <p:spPr>
          <a:xfrm>
            <a:off x="2667000" y="228600"/>
            <a:ext cx="3810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400" b="1" i="1" dirty="0">
                <a:latin typeface="Arial" charset="0"/>
                <a:cs typeface="Arial" charset="0"/>
              </a:rPr>
              <a:t>An. </a:t>
            </a:r>
            <a:r>
              <a:rPr lang="en-US" sz="2400" b="1" i="1" dirty="0" err="1">
                <a:latin typeface="Arial" charset="0"/>
                <a:cs typeface="Arial" charset="0"/>
              </a:rPr>
              <a:t>culicifacies</a:t>
            </a:r>
            <a:endParaRPr lang="en-US" sz="2400" dirty="0"/>
          </a:p>
        </p:txBody>
      </p:sp>
      <p:sp>
        <p:nvSpPr>
          <p:cNvPr id="9" name="Oval 8"/>
          <p:cNvSpPr/>
          <p:nvPr/>
        </p:nvSpPr>
        <p:spPr>
          <a:xfrm>
            <a:off x="3962400" y="1676400"/>
            <a:ext cx="3962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000" b="1" i="1" dirty="0">
                <a:solidFill>
                  <a:schemeClr val="bg1"/>
                </a:solidFill>
                <a:latin typeface="Times New Roman" pitchFamily="18" charset="0"/>
              </a:rPr>
              <a:t>Monsoon associated species</a:t>
            </a:r>
          </a:p>
          <a:p>
            <a:pPr algn="ctr" eaLnBrk="0" hangingPunct="0">
              <a:defRPr/>
            </a:pPr>
            <a:r>
              <a:rPr lang="en-US" sz="2000" b="1" i="1" dirty="0">
                <a:solidFill>
                  <a:schemeClr val="bg1"/>
                </a:solidFill>
                <a:latin typeface="Times New Roman" pitchFamily="18" charset="0"/>
              </a:rPr>
              <a:t>An. </a:t>
            </a:r>
            <a:r>
              <a:rPr lang="en-US" sz="2000" b="1" i="1" dirty="0" err="1">
                <a:solidFill>
                  <a:schemeClr val="bg1"/>
                </a:solidFill>
                <a:latin typeface="Times New Roman" pitchFamily="18" charset="0"/>
              </a:rPr>
              <a:t>culicifacies</a:t>
            </a:r>
            <a:r>
              <a:rPr lang="en-US" sz="2000" b="1" i="1" dirty="0">
                <a:solidFill>
                  <a:schemeClr val="bg1"/>
                </a:solidFill>
                <a:latin typeface="Times New Roman" pitchFamily="18" charset="0"/>
              </a:rPr>
              <a:t> (</a:t>
            </a:r>
            <a:r>
              <a:rPr lang="en-US" sz="2000" b="1" i="1" dirty="0" err="1">
                <a:solidFill>
                  <a:schemeClr val="bg1"/>
                </a:solidFill>
                <a:latin typeface="Times New Roman" pitchFamily="18" charset="0"/>
              </a:rPr>
              <a:t>Epidimic</a:t>
            </a:r>
            <a:r>
              <a:rPr lang="en-US" sz="2000" b="1" i="1" dirty="0">
                <a:solidFill>
                  <a:schemeClr val="bg1"/>
                </a:solidFill>
                <a:latin typeface="Times New Roman" pitchFamily="18" charset="0"/>
              </a:rPr>
              <a:t> vector)</a:t>
            </a:r>
          </a:p>
        </p:txBody>
      </p:sp>
    </p:spTree>
    <p:extLst>
      <p:ext uri="{BB962C8B-B14F-4D97-AF65-F5344CB8AC3E}">
        <p14:creationId xmlns:p14="http://schemas.microsoft.com/office/powerpoint/2010/main" xmlns="" val="2405312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endParaRPr lang="en-US" b="1" i="1" dirty="0" smtClean="0">
              <a:latin typeface="Arial" charset="0"/>
              <a:cs typeface="Arial" charset="0"/>
            </a:endParaRPr>
          </a:p>
        </p:txBody>
      </p:sp>
      <p:pic>
        <p:nvPicPr>
          <p:cNvPr id="1028" name="Picture 3" descr="stephensi1"/>
          <p:cNvPicPr>
            <a:picLocks noChangeAspect="1" noChangeArrowheads="1"/>
          </p:cNvPicPr>
          <p:nvPr/>
        </p:nvPicPr>
        <p:blipFill>
          <a:blip r:embed="rId3" cstate="print"/>
          <a:srcRect b="10667"/>
          <a:stretch>
            <a:fillRect/>
          </a:stretch>
        </p:blipFill>
        <p:spPr bwMode="auto">
          <a:xfrm>
            <a:off x="914400" y="1524000"/>
            <a:ext cx="2514600" cy="2654300"/>
          </a:xfrm>
          <a:prstGeom prst="rect">
            <a:avLst/>
          </a:prstGeom>
          <a:noFill/>
          <a:ln w="9525">
            <a:noFill/>
            <a:miter lim="800000"/>
            <a:headEnd/>
            <a:tailEnd/>
          </a:ln>
        </p:spPr>
      </p:pic>
      <p:graphicFrame>
        <p:nvGraphicFramePr>
          <p:cNvPr id="1026" name="Object 5"/>
          <p:cNvGraphicFramePr>
            <a:graphicFrameLocks noChangeAspect="1"/>
          </p:cNvGraphicFramePr>
          <p:nvPr/>
        </p:nvGraphicFramePr>
        <p:xfrm>
          <a:off x="676275" y="4389438"/>
          <a:ext cx="3514725" cy="2087562"/>
        </p:xfrm>
        <a:graphic>
          <a:graphicData uri="http://schemas.openxmlformats.org/presentationml/2006/ole">
            <p:oleObj spid="_x0000_s76817" r:id="rId4" imgW="6596111" imgH="4748247" progId="">
              <p:embed/>
            </p:oleObj>
          </a:graphicData>
        </a:graphic>
      </p:graphicFrame>
      <p:pic>
        <p:nvPicPr>
          <p:cNvPr id="1029" name="Picture 2" descr="F1"/>
          <p:cNvPicPr>
            <a:picLocks noChangeAspect="1" noChangeArrowheads="1"/>
          </p:cNvPicPr>
          <p:nvPr/>
        </p:nvPicPr>
        <p:blipFill>
          <a:blip r:embed="rId5" cstate="print"/>
          <a:srcRect t="1471" b="11765"/>
          <a:stretch>
            <a:fillRect/>
          </a:stretch>
        </p:blipFill>
        <p:spPr bwMode="auto">
          <a:xfrm>
            <a:off x="4800600" y="4419600"/>
            <a:ext cx="3048000" cy="1981200"/>
          </a:xfrm>
          <a:prstGeom prst="rect">
            <a:avLst/>
          </a:prstGeom>
          <a:noFill/>
          <a:ln w="9525">
            <a:noFill/>
            <a:miter lim="800000"/>
            <a:headEnd/>
            <a:tailEnd/>
          </a:ln>
        </p:spPr>
      </p:pic>
      <p:pic>
        <p:nvPicPr>
          <p:cNvPr id="1030" name="Picture 2" descr="f2"/>
          <p:cNvPicPr>
            <a:picLocks noChangeAspect="1" noChangeArrowheads="1"/>
          </p:cNvPicPr>
          <p:nvPr/>
        </p:nvPicPr>
        <p:blipFill>
          <a:blip r:embed="rId6" cstate="print"/>
          <a:srcRect b="9430"/>
          <a:stretch>
            <a:fillRect/>
          </a:stretch>
        </p:blipFill>
        <p:spPr bwMode="auto">
          <a:xfrm>
            <a:off x="4724400" y="1828800"/>
            <a:ext cx="3384550" cy="2014538"/>
          </a:xfrm>
          <a:prstGeom prst="rect">
            <a:avLst/>
          </a:prstGeom>
          <a:noFill/>
          <a:ln w="9525">
            <a:noFill/>
            <a:miter lim="800000"/>
            <a:headEnd/>
            <a:tailEnd/>
          </a:ln>
        </p:spPr>
      </p:pic>
      <p:sp>
        <p:nvSpPr>
          <p:cNvPr id="8" name="Rounded Rectangle 7"/>
          <p:cNvSpPr/>
          <p:nvPr/>
        </p:nvSpPr>
        <p:spPr>
          <a:xfrm>
            <a:off x="2362200" y="228600"/>
            <a:ext cx="45720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400" b="1" i="1" dirty="0">
                <a:latin typeface="Arial" charset="0"/>
                <a:cs typeface="Arial" charset="0"/>
              </a:rPr>
              <a:t>An.  </a:t>
            </a:r>
            <a:r>
              <a:rPr lang="en-US" sz="2400" b="1" i="1" dirty="0" err="1">
                <a:latin typeface="Arial" charset="0"/>
                <a:cs typeface="Arial" charset="0"/>
              </a:rPr>
              <a:t>stephensi</a:t>
            </a:r>
            <a:r>
              <a:rPr lang="en-US" sz="2400" b="1" i="1" dirty="0">
                <a:latin typeface="Arial" charset="0"/>
                <a:cs typeface="Arial" charset="0"/>
              </a:rPr>
              <a:t> </a:t>
            </a:r>
            <a:endParaRPr lang="en-US" sz="2400" dirty="0"/>
          </a:p>
        </p:txBody>
      </p:sp>
      <p:sp>
        <p:nvSpPr>
          <p:cNvPr id="9" name="Oval 8"/>
          <p:cNvSpPr/>
          <p:nvPr/>
        </p:nvSpPr>
        <p:spPr>
          <a:xfrm>
            <a:off x="3276600" y="2057400"/>
            <a:ext cx="15240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t>Urban malaria</a:t>
            </a:r>
          </a:p>
        </p:txBody>
      </p:sp>
    </p:spTree>
    <p:extLst>
      <p:ext uri="{BB962C8B-B14F-4D97-AF65-F5344CB8AC3E}">
        <p14:creationId xmlns:p14="http://schemas.microsoft.com/office/powerpoint/2010/main" xmlns="" val="2769133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868362"/>
          </a:xfrm>
          <a:solidFill>
            <a:schemeClr val="tx2">
              <a:lumMod val="20000"/>
              <a:lumOff val="80000"/>
            </a:schemeClr>
          </a:solidFill>
        </p:spPr>
        <p:txBody>
          <a:bodyPr/>
          <a:lstStyle/>
          <a:p>
            <a:pPr eaLnBrk="1" hangingPunct="1">
              <a:defRPr/>
            </a:pPr>
            <a:r>
              <a:rPr lang="en-US" sz="2800" b="1" i="1" dirty="0" smtClean="0">
                <a:latin typeface="Arial" charset="0"/>
                <a:cs typeface="Arial" charset="0"/>
              </a:rPr>
              <a:t>An. </a:t>
            </a:r>
            <a:r>
              <a:rPr lang="en-US" sz="2800" b="1" i="1" dirty="0" err="1" smtClean="0">
                <a:latin typeface="Arial" charset="0"/>
                <a:cs typeface="Arial" charset="0"/>
              </a:rPr>
              <a:t>dirus</a:t>
            </a:r>
            <a:r>
              <a:rPr lang="en-US" sz="2800" b="1" i="1" dirty="0" smtClean="0">
                <a:latin typeface="Arial" charset="0"/>
                <a:cs typeface="Arial" charset="0"/>
              </a:rPr>
              <a:t> and An. </a:t>
            </a:r>
            <a:r>
              <a:rPr lang="en-US" sz="2800" b="1" i="1" dirty="0" err="1" smtClean="0">
                <a:latin typeface="Arial" charset="0"/>
                <a:cs typeface="Arial" charset="0"/>
              </a:rPr>
              <a:t>sundiacus</a:t>
            </a:r>
            <a:endParaRPr lang="en-US" sz="2800" b="1" i="1" dirty="0" smtClean="0">
              <a:latin typeface="Arial" charset="0"/>
              <a:cs typeface="Arial" charset="0"/>
            </a:endParaRPr>
          </a:p>
        </p:txBody>
      </p:sp>
      <p:pic>
        <p:nvPicPr>
          <p:cNvPr id="11267" name="Picture 2" descr="p2"/>
          <p:cNvPicPr>
            <a:picLocks noChangeAspect="1" noChangeArrowheads="1"/>
          </p:cNvPicPr>
          <p:nvPr/>
        </p:nvPicPr>
        <p:blipFill>
          <a:blip r:embed="rId2" cstate="print"/>
          <a:srcRect l="2928" t="955" r="4062" b="57408"/>
          <a:stretch>
            <a:fillRect/>
          </a:stretch>
        </p:blipFill>
        <p:spPr bwMode="auto">
          <a:xfrm>
            <a:off x="5486400" y="1295400"/>
            <a:ext cx="2514600" cy="2514600"/>
          </a:xfrm>
          <a:prstGeom prst="rect">
            <a:avLst/>
          </a:prstGeom>
          <a:noFill/>
          <a:ln w="9525">
            <a:noFill/>
            <a:miter lim="800000"/>
            <a:headEnd/>
            <a:tailEnd/>
          </a:ln>
        </p:spPr>
      </p:pic>
      <p:pic>
        <p:nvPicPr>
          <p:cNvPr id="11268" name="Picture 3" descr="dirus"/>
          <p:cNvPicPr>
            <a:picLocks noChangeAspect="1" noChangeArrowheads="1"/>
          </p:cNvPicPr>
          <p:nvPr/>
        </p:nvPicPr>
        <p:blipFill>
          <a:blip r:embed="rId3" cstate="print"/>
          <a:srcRect/>
          <a:stretch>
            <a:fillRect/>
          </a:stretch>
        </p:blipFill>
        <p:spPr bwMode="auto">
          <a:xfrm>
            <a:off x="990600" y="1295400"/>
            <a:ext cx="3629025" cy="2233613"/>
          </a:xfrm>
          <a:prstGeom prst="rect">
            <a:avLst/>
          </a:prstGeom>
          <a:noFill/>
          <a:ln w="9525">
            <a:noFill/>
            <a:miter lim="800000"/>
            <a:headEnd/>
            <a:tailEnd/>
          </a:ln>
        </p:spPr>
      </p:pic>
      <p:pic>
        <p:nvPicPr>
          <p:cNvPr id="11269" name="Picture 3" descr="sundaicus"/>
          <p:cNvPicPr>
            <a:picLocks noChangeAspect="1" noChangeArrowheads="1"/>
          </p:cNvPicPr>
          <p:nvPr/>
        </p:nvPicPr>
        <p:blipFill>
          <a:blip r:embed="rId4" cstate="print"/>
          <a:srcRect/>
          <a:stretch>
            <a:fillRect/>
          </a:stretch>
        </p:blipFill>
        <p:spPr bwMode="auto">
          <a:xfrm>
            <a:off x="1219200" y="4038600"/>
            <a:ext cx="3048000" cy="2286000"/>
          </a:xfrm>
          <a:prstGeom prst="rect">
            <a:avLst/>
          </a:prstGeom>
          <a:noFill/>
          <a:ln w="9525">
            <a:noFill/>
            <a:miter lim="800000"/>
            <a:headEnd/>
            <a:tailEnd/>
          </a:ln>
        </p:spPr>
      </p:pic>
      <p:pic>
        <p:nvPicPr>
          <p:cNvPr id="11270" name="Picture 2" descr="p2"/>
          <p:cNvPicPr>
            <a:picLocks noChangeAspect="1" noChangeArrowheads="1"/>
          </p:cNvPicPr>
          <p:nvPr/>
        </p:nvPicPr>
        <p:blipFill>
          <a:blip r:embed="rId2" cstate="print"/>
          <a:srcRect l="2325" t="51089" r="4628" b="6374"/>
          <a:stretch>
            <a:fillRect/>
          </a:stretch>
        </p:blipFill>
        <p:spPr bwMode="auto">
          <a:xfrm>
            <a:off x="5105400" y="4191000"/>
            <a:ext cx="3556000" cy="2133600"/>
          </a:xfrm>
          <a:prstGeom prst="rect">
            <a:avLst/>
          </a:prstGeom>
          <a:noFill/>
          <a:ln w="9525">
            <a:noFill/>
            <a:miter lim="800000"/>
            <a:headEnd/>
            <a:tailEnd/>
          </a:ln>
        </p:spPr>
      </p:pic>
    </p:spTree>
    <p:extLst>
      <p:ext uri="{BB962C8B-B14F-4D97-AF65-F5344CB8AC3E}">
        <p14:creationId xmlns:p14="http://schemas.microsoft.com/office/powerpoint/2010/main" xmlns="" val="4086925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dirty="0" smtClean="0"/>
              <a:t>An. </a:t>
            </a:r>
            <a:r>
              <a:rPr lang="en-US" b="1" dirty="0" err="1" smtClean="0"/>
              <a:t>fluviatilis</a:t>
            </a:r>
            <a:r>
              <a:rPr lang="en-US" b="1" dirty="0" smtClean="0"/>
              <a:t> and  </a:t>
            </a:r>
            <a:r>
              <a:rPr lang="en-US" b="1" i="1" dirty="0" smtClean="0"/>
              <a:t>An. </a:t>
            </a:r>
            <a:r>
              <a:rPr lang="en-US" b="1" i="1" dirty="0" err="1" smtClean="0"/>
              <a:t>minimus</a:t>
            </a:r>
            <a:endParaRPr lang="en-US" b="1" i="1" dirty="0" smtClean="0"/>
          </a:p>
        </p:txBody>
      </p:sp>
      <p:pic>
        <p:nvPicPr>
          <p:cNvPr id="12291" name="Picture 5" descr="p4"/>
          <p:cNvPicPr>
            <a:picLocks noChangeAspect="1" noChangeArrowheads="1"/>
          </p:cNvPicPr>
          <p:nvPr/>
        </p:nvPicPr>
        <p:blipFill>
          <a:blip r:embed="rId2" cstate="print"/>
          <a:srcRect l="9734" t="52760" r="9712" b="4254"/>
          <a:stretch>
            <a:fillRect/>
          </a:stretch>
        </p:blipFill>
        <p:spPr bwMode="auto">
          <a:xfrm>
            <a:off x="304800" y="1447800"/>
            <a:ext cx="3302000" cy="1981200"/>
          </a:xfrm>
          <a:prstGeom prst="rect">
            <a:avLst/>
          </a:prstGeom>
          <a:noFill/>
          <a:ln w="9525">
            <a:noFill/>
            <a:miter lim="800000"/>
            <a:headEnd/>
            <a:tailEnd/>
          </a:ln>
        </p:spPr>
      </p:pic>
      <p:pic>
        <p:nvPicPr>
          <p:cNvPr id="12292" name="Picture 2" descr="Jalpaiguri2_breeding"/>
          <p:cNvPicPr>
            <a:picLocks noChangeAspect="1" noChangeArrowheads="1"/>
          </p:cNvPicPr>
          <p:nvPr/>
        </p:nvPicPr>
        <p:blipFill>
          <a:blip r:embed="rId3" cstate="print"/>
          <a:srcRect/>
          <a:stretch>
            <a:fillRect/>
          </a:stretch>
        </p:blipFill>
        <p:spPr bwMode="auto">
          <a:xfrm>
            <a:off x="381000" y="4038600"/>
            <a:ext cx="3048000" cy="2538413"/>
          </a:xfrm>
          <a:prstGeom prst="rect">
            <a:avLst/>
          </a:prstGeom>
          <a:noFill/>
          <a:ln w="9525">
            <a:noFill/>
            <a:miter lim="800000"/>
            <a:headEnd/>
            <a:tailEnd/>
          </a:ln>
        </p:spPr>
      </p:pic>
      <p:pic>
        <p:nvPicPr>
          <p:cNvPr id="12293" name="Picture 2" descr="Kamrup"/>
          <p:cNvPicPr>
            <a:picLocks noChangeAspect="1" noChangeArrowheads="1"/>
          </p:cNvPicPr>
          <p:nvPr/>
        </p:nvPicPr>
        <p:blipFill>
          <a:blip r:embed="rId4" cstate="print"/>
          <a:srcRect/>
          <a:stretch>
            <a:fillRect/>
          </a:stretch>
        </p:blipFill>
        <p:spPr bwMode="auto">
          <a:xfrm>
            <a:off x="5638800" y="4038600"/>
            <a:ext cx="3167063" cy="2393950"/>
          </a:xfrm>
          <a:prstGeom prst="rect">
            <a:avLst/>
          </a:prstGeom>
          <a:noFill/>
          <a:ln w="9525">
            <a:noFill/>
            <a:miter lim="800000"/>
            <a:headEnd/>
            <a:tailEnd/>
          </a:ln>
        </p:spPr>
      </p:pic>
      <p:pic>
        <p:nvPicPr>
          <p:cNvPr id="12294" name="Picture 2" descr="p3"/>
          <p:cNvPicPr>
            <a:picLocks noChangeAspect="1" noChangeArrowheads="1"/>
          </p:cNvPicPr>
          <p:nvPr/>
        </p:nvPicPr>
        <p:blipFill>
          <a:blip r:embed="rId5" cstate="print"/>
          <a:srcRect l="3549" t="3125" r="3520" b="9375"/>
          <a:stretch>
            <a:fillRect/>
          </a:stretch>
        </p:blipFill>
        <p:spPr bwMode="auto">
          <a:xfrm>
            <a:off x="5638800" y="1524000"/>
            <a:ext cx="3132138" cy="1905000"/>
          </a:xfrm>
          <a:prstGeom prst="rect">
            <a:avLst/>
          </a:prstGeom>
          <a:noFill/>
          <a:ln w="9525">
            <a:noFill/>
            <a:miter lim="800000"/>
            <a:headEnd/>
            <a:tailEnd/>
          </a:ln>
        </p:spPr>
      </p:pic>
      <p:pic>
        <p:nvPicPr>
          <p:cNvPr id="12295" name="Picture 3" descr="fluviatilis"/>
          <p:cNvPicPr>
            <a:picLocks noChangeAspect="1" noChangeArrowheads="1"/>
          </p:cNvPicPr>
          <p:nvPr/>
        </p:nvPicPr>
        <p:blipFill>
          <a:blip r:embed="rId6" cstate="print"/>
          <a:srcRect b="10001"/>
          <a:stretch>
            <a:fillRect/>
          </a:stretch>
        </p:blipFill>
        <p:spPr bwMode="auto">
          <a:xfrm>
            <a:off x="3810000" y="1524000"/>
            <a:ext cx="1752600" cy="1947863"/>
          </a:xfrm>
          <a:prstGeom prst="rect">
            <a:avLst/>
          </a:prstGeom>
          <a:noFill/>
          <a:ln w="9525">
            <a:noFill/>
            <a:miter lim="800000"/>
            <a:headEnd/>
            <a:tailEnd/>
          </a:ln>
        </p:spPr>
      </p:pic>
      <p:pic>
        <p:nvPicPr>
          <p:cNvPr id="12296" name="Picture 3" descr="minimus"/>
          <p:cNvPicPr>
            <a:picLocks noChangeAspect="1" noChangeArrowheads="1"/>
          </p:cNvPicPr>
          <p:nvPr/>
        </p:nvPicPr>
        <p:blipFill>
          <a:blip r:embed="rId7" cstate="print"/>
          <a:srcRect b="9375"/>
          <a:stretch>
            <a:fillRect/>
          </a:stretch>
        </p:blipFill>
        <p:spPr bwMode="auto">
          <a:xfrm>
            <a:off x="3438525" y="4114800"/>
            <a:ext cx="2124075" cy="2449513"/>
          </a:xfrm>
          <a:prstGeom prst="rect">
            <a:avLst/>
          </a:prstGeom>
          <a:noFill/>
          <a:ln w="9525">
            <a:noFill/>
            <a:miter lim="800000"/>
            <a:headEnd/>
            <a:tailEnd/>
          </a:ln>
        </p:spPr>
      </p:pic>
    </p:spTree>
    <p:extLst>
      <p:ext uri="{BB962C8B-B14F-4D97-AF65-F5344CB8AC3E}">
        <p14:creationId xmlns:p14="http://schemas.microsoft.com/office/powerpoint/2010/main" xmlns="" val="3517666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icture 002"/>
          <p:cNvPicPr>
            <a:picLocks noGrp="1" noChangeAspect="1" noChangeArrowheads="1"/>
          </p:cNvPicPr>
          <p:nvPr>
            <p:ph idx="1"/>
          </p:nvPr>
        </p:nvPicPr>
        <p:blipFill>
          <a:blip r:embed="rId3" cstate="print"/>
          <a:srcRect l="8824" t="6548" r="5882" b="19048"/>
          <a:stretch>
            <a:fillRect/>
          </a:stretch>
        </p:blipFill>
        <p:spPr>
          <a:xfrm>
            <a:off x="2068513" y="762000"/>
            <a:ext cx="5018087" cy="4724400"/>
          </a:xfrm>
          <a:solidFill>
            <a:srgbClr val="002060"/>
          </a:solidFill>
        </p:spPr>
      </p:pic>
      <p:sp>
        <p:nvSpPr>
          <p:cNvPr id="13315" name="Rectangle 8"/>
          <p:cNvSpPr>
            <a:spLocks noChangeArrowheads="1"/>
          </p:cNvSpPr>
          <p:nvPr/>
        </p:nvSpPr>
        <p:spPr bwMode="auto">
          <a:xfrm>
            <a:off x="0" y="2601913"/>
            <a:ext cx="1981200" cy="1200150"/>
          </a:xfrm>
          <a:prstGeom prst="rect">
            <a:avLst/>
          </a:prstGeom>
          <a:solidFill>
            <a:srgbClr val="FFC000"/>
          </a:solidFill>
          <a:ln w="9525">
            <a:noFill/>
            <a:miter lim="800000"/>
            <a:headEnd/>
            <a:tailEnd/>
          </a:ln>
        </p:spPr>
        <p:txBody>
          <a:bodyPr>
            <a:spAutoFit/>
          </a:bodyPr>
          <a:lstStyle/>
          <a:p>
            <a:pPr eaLnBrk="0" hangingPunct="0"/>
            <a:r>
              <a:rPr lang="en-US" b="1">
                <a:latin typeface="Calibri" pitchFamily="34" charset="0"/>
              </a:rPr>
              <a:t>Epidemic Prone</a:t>
            </a:r>
          </a:p>
          <a:p>
            <a:pPr eaLnBrk="0" hangingPunct="0"/>
            <a:r>
              <a:rPr lang="en-US" b="1">
                <a:latin typeface="Calibri" pitchFamily="34" charset="0"/>
              </a:rPr>
              <a:t>Unstable malarious </a:t>
            </a:r>
          </a:p>
          <a:p>
            <a:pPr eaLnBrk="0" hangingPunct="0"/>
            <a:r>
              <a:rPr lang="en-US" b="1">
                <a:latin typeface="Calibri" pitchFamily="34" charset="0"/>
              </a:rPr>
              <a:t>areas </a:t>
            </a:r>
          </a:p>
        </p:txBody>
      </p:sp>
      <p:sp>
        <p:nvSpPr>
          <p:cNvPr id="13316" name="Rectangle 9"/>
          <p:cNvSpPr>
            <a:spLocks noChangeArrowheads="1"/>
          </p:cNvSpPr>
          <p:nvPr/>
        </p:nvSpPr>
        <p:spPr bwMode="auto">
          <a:xfrm>
            <a:off x="3810000" y="5334000"/>
            <a:ext cx="2057400" cy="923330"/>
          </a:xfrm>
          <a:prstGeom prst="rect">
            <a:avLst/>
          </a:prstGeom>
          <a:solidFill>
            <a:srgbClr val="FFFF00"/>
          </a:solidFill>
          <a:ln w="9525">
            <a:noFill/>
            <a:miter lim="800000"/>
            <a:headEnd/>
            <a:tailEnd/>
          </a:ln>
        </p:spPr>
        <p:txBody>
          <a:bodyPr wrap="square">
            <a:spAutoFit/>
          </a:bodyPr>
          <a:lstStyle/>
          <a:p>
            <a:pPr eaLnBrk="0" hangingPunct="0"/>
            <a:r>
              <a:rPr lang="en-US" b="1" dirty="0">
                <a:latin typeface="Calibri" pitchFamily="34" charset="0"/>
              </a:rPr>
              <a:t>Variable </a:t>
            </a:r>
            <a:r>
              <a:rPr lang="en-US" b="1" dirty="0" err="1">
                <a:latin typeface="Calibri" pitchFamily="34" charset="0"/>
              </a:rPr>
              <a:t>endemicity</a:t>
            </a:r>
            <a:endParaRPr lang="en-US" b="1" dirty="0">
              <a:latin typeface="Calibri" pitchFamily="34" charset="0"/>
            </a:endParaRPr>
          </a:p>
          <a:p>
            <a:pPr eaLnBrk="0" hangingPunct="0"/>
            <a:r>
              <a:rPr lang="en-US" b="1" dirty="0">
                <a:latin typeface="Calibri" pitchFamily="34" charset="0"/>
              </a:rPr>
              <a:t>Relay transmission</a:t>
            </a:r>
          </a:p>
        </p:txBody>
      </p:sp>
      <p:sp>
        <p:nvSpPr>
          <p:cNvPr id="11" name="Down Arrow 10"/>
          <p:cNvSpPr/>
          <p:nvPr/>
        </p:nvSpPr>
        <p:spPr>
          <a:xfrm rot="10460315" flipH="1">
            <a:off x="4468813" y="3516313"/>
            <a:ext cx="311150" cy="1981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sp>
        <p:nvSpPr>
          <p:cNvPr id="12" name="Rectangle 11"/>
          <p:cNvSpPr/>
          <p:nvPr/>
        </p:nvSpPr>
        <p:spPr>
          <a:xfrm>
            <a:off x="7326313" y="1752600"/>
            <a:ext cx="1682750" cy="1200150"/>
          </a:xfrm>
          <a:prstGeom prst="rect">
            <a:avLst/>
          </a:prstGeom>
          <a:solidFill>
            <a:schemeClr val="tx2">
              <a:lumMod val="40000"/>
              <a:lumOff val="60000"/>
            </a:schemeClr>
          </a:solidFill>
        </p:spPr>
        <p:txBody>
          <a:bodyPr>
            <a:spAutoFit/>
          </a:bodyPr>
          <a:lstStyle/>
          <a:p>
            <a:pPr eaLnBrk="0" fontAlgn="auto" hangingPunct="0">
              <a:spcBef>
                <a:spcPts val="0"/>
              </a:spcBef>
              <a:spcAft>
                <a:spcPts val="0"/>
              </a:spcAft>
              <a:defRPr/>
            </a:pPr>
            <a:r>
              <a:rPr lang="en-US" b="1" dirty="0">
                <a:latin typeface="+mn-lt"/>
              </a:rPr>
              <a:t>Hyper endemic </a:t>
            </a:r>
          </a:p>
          <a:p>
            <a:pPr marL="342900" indent="-342900" eaLnBrk="0" fontAlgn="auto" hangingPunct="0">
              <a:spcBef>
                <a:spcPts val="0"/>
              </a:spcBef>
              <a:spcAft>
                <a:spcPts val="0"/>
              </a:spcAft>
              <a:defRPr/>
            </a:pPr>
            <a:r>
              <a:rPr lang="en-US" i="1" dirty="0">
                <a:latin typeface="+mn-lt"/>
              </a:rPr>
              <a:t>An. </a:t>
            </a:r>
            <a:r>
              <a:rPr lang="en-US" i="1" dirty="0" err="1">
                <a:latin typeface="+mn-lt"/>
              </a:rPr>
              <a:t>minimus</a:t>
            </a:r>
            <a:r>
              <a:rPr lang="en-US" i="1" dirty="0">
                <a:latin typeface="+mn-lt"/>
              </a:rPr>
              <a:t> </a:t>
            </a:r>
          </a:p>
          <a:p>
            <a:pPr marL="342900" indent="-342900" eaLnBrk="0" fontAlgn="auto" hangingPunct="0">
              <a:spcBef>
                <a:spcPts val="0"/>
              </a:spcBef>
              <a:spcAft>
                <a:spcPts val="0"/>
              </a:spcAft>
              <a:defRPr/>
            </a:pPr>
            <a:r>
              <a:rPr lang="en-US" dirty="0">
                <a:latin typeface="+mn-lt"/>
              </a:rPr>
              <a:t>and </a:t>
            </a:r>
            <a:r>
              <a:rPr lang="en-US" i="1" dirty="0">
                <a:latin typeface="+mn-lt"/>
              </a:rPr>
              <a:t>An. </a:t>
            </a:r>
            <a:r>
              <a:rPr lang="en-US" i="1" dirty="0" err="1">
                <a:latin typeface="+mn-lt"/>
              </a:rPr>
              <a:t>dirus</a:t>
            </a:r>
            <a:r>
              <a:rPr lang="en-US" i="1" dirty="0">
                <a:latin typeface="+mn-lt"/>
              </a:rPr>
              <a:t> </a:t>
            </a:r>
          </a:p>
          <a:p>
            <a:pPr marL="342900" indent="-342900" eaLnBrk="0" fontAlgn="auto" hangingPunct="0">
              <a:spcBef>
                <a:spcPts val="0"/>
              </a:spcBef>
              <a:spcAft>
                <a:spcPts val="0"/>
              </a:spcAft>
              <a:defRPr/>
            </a:pPr>
            <a:r>
              <a:rPr lang="en-US" dirty="0">
                <a:latin typeface="+mn-lt"/>
              </a:rPr>
              <a:t>superimposed </a:t>
            </a:r>
          </a:p>
        </p:txBody>
      </p:sp>
      <p:sp>
        <p:nvSpPr>
          <p:cNvPr id="13" name="Down Arrow 12"/>
          <p:cNvSpPr/>
          <p:nvPr/>
        </p:nvSpPr>
        <p:spPr>
          <a:xfrm rot="4054918" flipH="1">
            <a:off x="6751638" y="2085975"/>
            <a:ext cx="244475" cy="1019175"/>
          </a:xfrm>
          <a:prstGeom prst="downArrow">
            <a:avLst>
              <a:gd name="adj1" fmla="val 50000"/>
              <a:gd name="adj2" fmla="val 4170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sp>
        <p:nvSpPr>
          <p:cNvPr id="14" name="Down Arrow 13"/>
          <p:cNvSpPr/>
          <p:nvPr/>
        </p:nvSpPr>
        <p:spPr>
          <a:xfrm rot="14261334">
            <a:off x="1995488" y="2346325"/>
            <a:ext cx="265112" cy="566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p>
        </p:txBody>
      </p:sp>
      <p:sp>
        <p:nvSpPr>
          <p:cNvPr id="9" name="Rounded Rectangle 8"/>
          <p:cNvSpPr/>
          <p:nvPr/>
        </p:nvSpPr>
        <p:spPr>
          <a:xfrm>
            <a:off x="2133600" y="0"/>
            <a:ext cx="487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400" dirty="0"/>
              <a:t>Vectors with variable </a:t>
            </a:r>
            <a:r>
              <a:rPr lang="en-US" sz="2400" dirty="0" err="1"/>
              <a:t>Endemicity</a:t>
            </a:r>
            <a:r>
              <a:rPr lang="en-US" sz="2400" dirty="0"/>
              <a:t> </a:t>
            </a:r>
          </a:p>
        </p:txBody>
      </p:sp>
      <p:sp>
        <p:nvSpPr>
          <p:cNvPr id="15" name="Left Arrow 14"/>
          <p:cNvSpPr/>
          <p:nvPr/>
        </p:nvSpPr>
        <p:spPr>
          <a:xfrm>
            <a:off x="4114800" y="1524000"/>
            <a:ext cx="1600200" cy="838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66FFCC"/>
                </a:solidFill>
              </a:rPr>
              <a:t>Malaria free areas </a:t>
            </a:r>
          </a:p>
        </p:txBody>
      </p:sp>
      <p:sp>
        <p:nvSpPr>
          <p:cNvPr id="16" name="Up Arrow 15"/>
          <p:cNvSpPr/>
          <p:nvPr/>
        </p:nvSpPr>
        <p:spPr>
          <a:xfrm>
            <a:off x="4724400" y="2209800"/>
            <a:ext cx="762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rot="10800000" flipV="1">
            <a:off x="1905000" y="5486400"/>
            <a:ext cx="1752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u="sng" dirty="0"/>
              <a:t>NMEP-</a:t>
            </a:r>
            <a:r>
              <a:rPr lang="en-US" b="1" u="sng" dirty="0">
                <a:solidFill>
                  <a:srgbClr val="66FFCC"/>
                </a:solidFill>
              </a:rPr>
              <a:t>1958</a:t>
            </a:r>
          </a:p>
          <a:p>
            <a:pPr algn="ctr">
              <a:defRPr/>
            </a:pPr>
            <a:r>
              <a:rPr lang="en-US" dirty="0"/>
              <a:t> 0.1 million cases  and no death.</a:t>
            </a:r>
          </a:p>
        </p:txBody>
      </p:sp>
      <p:sp>
        <p:nvSpPr>
          <p:cNvPr id="19" name="Oval 18"/>
          <p:cNvSpPr/>
          <p:nvPr/>
        </p:nvSpPr>
        <p:spPr>
          <a:xfrm>
            <a:off x="304800" y="4038600"/>
            <a:ext cx="1676400"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u="sng" dirty="0">
                <a:solidFill>
                  <a:srgbClr val="66FFCC"/>
                </a:solidFill>
              </a:rPr>
              <a:t>1947</a:t>
            </a:r>
          </a:p>
          <a:p>
            <a:pPr algn="ctr">
              <a:defRPr/>
            </a:pPr>
            <a:r>
              <a:rPr lang="en-US" dirty="0"/>
              <a:t> 75 million cases and 0.8 million deaths</a:t>
            </a:r>
          </a:p>
        </p:txBody>
      </p:sp>
      <p:cxnSp>
        <p:nvCxnSpPr>
          <p:cNvPr id="21" name="Curved Connector 20"/>
          <p:cNvCxnSpPr/>
          <p:nvPr/>
        </p:nvCxnSpPr>
        <p:spPr>
          <a:xfrm>
            <a:off x="609600" y="6248400"/>
            <a:ext cx="1295400" cy="304800"/>
          </a:xfrm>
          <a:prstGeom prst="curved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096000" y="5562600"/>
            <a:ext cx="13716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u="sng" dirty="0">
                <a:solidFill>
                  <a:srgbClr val="66FFCC"/>
                </a:solidFill>
              </a:rPr>
              <a:t>1976</a:t>
            </a:r>
          </a:p>
          <a:p>
            <a:pPr algn="ctr">
              <a:defRPr/>
            </a:pPr>
            <a:r>
              <a:rPr lang="en-US" b="1" dirty="0">
                <a:solidFill>
                  <a:srgbClr val="66FFCC"/>
                </a:solidFill>
              </a:rPr>
              <a:t>6.4 million cases</a:t>
            </a:r>
          </a:p>
        </p:txBody>
      </p:sp>
      <p:sp>
        <p:nvSpPr>
          <p:cNvPr id="25" name="Oval 24"/>
          <p:cNvSpPr/>
          <p:nvPr/>
        </p:nvSpPr>
        <p:spPr>
          <a:xfrm>
            <a:off x="7467600" y="3962400"/>
            <a:ext cx="1447800" cy="198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66FFCC"/>
              </a:solidFill>
            </a:endParaRPr>
          </a:p>
          <a:p>
            <a:pPr algn="ctr">
              <a:defRPr/>
            </a:pPr>
            <a:r>
              <a:rPr lang="en-US" u="sng" dirty="0">
                <a:solidFill>
                  <a:srgbClr val="66FFCC"/>
                </a:solidFill>
              </a:rPr>
              <a:t>2013</a:t>
            </a:r>
          </a:p>
          <a:p>
            <a:pPr algn="ctr">
              <a:defRPr/>
            </a:pPr>
            <a:r>
              <a:rPr lang="en-US" dirty="0">
                <a:solidFill>
                  <a:srgbClr val="66FFCC"/>
                </a:solidFill>
              </a:rPr>
              <a:t>0.44 million cases and 519 deaths</a:t>
            </a:r>
          </a:p>
        </p:txBody>
      </p:sp>
      <p:cxnSp>
        <p:nvCxnSpPr>
          <p:cNvPr id="27" name="Curved Connector 26"/>
          <p:cNvCxnSpPr/>
          <p:nvPr/>
        </p:nvCxnSpPr>
        <p:spPr>
          <a:xfrm flipV="1">
            <a:off x="7467600" y="6019800"/>
            <a:ext cx="685800" cy="457200"/>
          </a:xfrm>
          <a:prstGeom prst="curvedConnector3">
            <a:avLst>
              <a:gd name="adj1" fmla="val 50000"/>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30" name="Right Arrow 29"/>
          <p:cNvSpPr/>
          <p:nvPr/>
        </p:nvSpPr>
        <p:spPr>
          <a:xfrm>
            <a:off x="3810000" y="6324600"/>
            <a:ext cx="2133600" cy="533400"/>
          </a:xfrm>
          <a:prstGeom prst="rightArrow">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410690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bwMode="auto">
          <a:xfrm>
            <a:off x="0" y="304800"/>
            <a:ext cx="6492240" cy="822960"/>
          </a:xfrm>
          <a:prstGeom prst="rect">
            <a:avLst/>
          </a:prstGeom>
          <a:solidFill>
            <a:srgbClr val="3F3E40"/>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274320" lvl="0">
              <a:spcBef>
                <a:spcPct val="0"/>
              </a:spcBef>
              <a:defRPr/>
            </a:pPr>
            <a:r>
              <a:rPr lang="en-US" altLang="en-US" sz="2400" dirty="0" smtClean="0">
                <a:ln>
                  <a:solidFill>
                    <a:srgbClr val="00AEEF"/>
                  </a:solidFill>
                </a:ln>
                <a:solidFill>
                  <a:srgbClr val="00AEEF"/>
                </a:solidFill>
                <a:latin typeface="Kalinga" pitchFamily="34" charset="0"/>
                <a:ea typeface="+mj-ea"/>
                <a:cs typeface="Kalinga" pitchFamily="34" charset="0"/>
              </a:rPr>
              <a:t>OBJECTIVE OF VECTOR  CONTROL</a:t>
            </a:r>
          </a:p>
        </p:txBody>
      </p:sp>
      <p:sp>
        <p:nvSpPr>
          <p:cNvPr id="9" name="Content Placeholder 8"/>
          <p:cNvSpPr>
            <a:spLocks noGrp="1"/>
          </p:cNvSpPr>
          <p:nvPr>
            <p:ph idx="1"/>
          </p:nvPr>
        </p:nvSpPr>
        <p:spPr/>
        <p:txBody>
          <a:bodyPr>
            <a:noAutofit/>
          </a:bodyPr>
          <a:lstStyle/>
          <a:p>
            <a:pPr marL="396875" lvl="1" algn="just" eaLnBrk="0" hangingPunct="0">
              <a:buFontTx/>
              <a:buChar char="•"/>
            </a:pPr>
            <a:r>
              <a:rPr lang="en-US" dirty="0" smtClean="0"/>
              <a:t>To Reduce female vector density to a level below which epidemic vector transmission will not occur </a:t>
            </a:r>
          </a:p>
          <a:p>
            <a:pPr marL="396875" lvl="1" algn="just" eaLnBrk="0" hangingPunct="0">
              <a:buFontTx/>
              <a:buChar char="•"/>
            </a:pPr>
            <a:endParaRPr lang="en-US" dirty="0" smtClean="0"/>
          </a:p>
          <a:p>
            <a:pPr marL="396875" lvl="1" algn="just" eaLnBrk="0" hangingPunct="0">
              <a:buFontTx/>
              <a:buChar char="•"/>
            </a:pPr>
            <a:r>
              <a:rPr lang="en-US" dirty="0" smtClean="0"/>
              <a:t>Based on the assumption that eliminating or reducing the number of larval habitats in the domestic environment will control the vector</a:t>
            </a:r>
          </a:p>
          <a:p>
            <a:pPr marL="396875" lvl="1" algn="just" eaLnBrk="0" hangingPunct="0">
              <a:buFontTx/>
              <a:buChar char="•"/>
            </a:pPr>
            <a:endParaRPr lang="en-US" dirty="0" smtClean="0"/>
          </a:p>
          <a:p>
            <a:pPr marL="396875" lvl="1" algn="just" eaLnBrk="0" hangingPunct="0">
              <a:buFontTx/>
              <a:buChar char="•"/>
            </a:pPr>
            <a:r>
              <a:rPr lang="en-US" dirty="0" smtClean="0"/>
              <a:t>The minimum vector density to prevent epidemic transmission is unknown </a:t>
            </a:r>
          </a:p>
        </p:txBody>
      </p:sp>
    </p:spTree>
    <p:extLst>
      <p:ext uri="{BB962C8B-B14F-4D97-AF65-F5344CB8AC3E}">
        <p14:creationId xmlns:p14="http://schemas.microsoft.com/office/powerpoint/2010/main" xmlns="" val="367641713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457200" y="1447800"/>
            <a:ext cx="8229600" cy="4525963"/>
          </a:xfrm>
          <a:noFill/>
        </p:spPr>
        <p:txBody>
          <a:bodyPr>
            <a:noAutofit/>
          </a:bodyPr>
          <a:lstStyle/>
          <a:p>
            <a:pPr eaLnBrk="1" hangingPunct="1">
              <a:lnSpc>
                <a:spcPct val="80000"/>
              </a:lnSpc>
            </a:pPr>
            <a:endParaRPr lang="en-US" sz="1800" dirty="0" smtClean="0"/>
          </a:p>
          <a:p>
            <a:pPr eaLnBrk="1" hangingPunct="1">
              <a:lnSpc>
                <a:spcPct val="80000"/>
              </a:lnSpc>
            </a:pPr>
            <a:r>
              <a:rPr lang="en-US" sz="1800" dirty="0" smtClean="0"/>
              <a:t>Which mosquito species are locally important as vectors of diseases? </a:t>
            </a:r>
          </a:p>
          <a:p>
            <a:pPr eaLnBrk="1" hangingPunct="1">
              <a:lnSpc>
                <a:spcPct val="80000"/>
              </a:lnSpc>
            </a:pPr>
            <a:endParaRPr lang="en-US" sz="1800" dirty="0" smtClean="0"/>
          </a:p>
          <a:p>
            <a:pPr>
              <a:lnSpc>
                <a:spcPct val="80000"/>
              </a:lnSpc>
            </a:pPr>
            <a:r>
              <a:rPr lang="en-US" sz="1800" dirty="0" smtClean="0"/>
              <a:t>Which mosquito species are important as the primary source of annoyance?</a:t>
            </a:r>
            <a:r>
              <a:rPr lang="en-US" sz="1800" dirty="0"/>
              <a:t> </a:t>
            </a:r>
            <a:endParaRPr lang="en-US" sz="1800" dirty="0" smtClean="0"/>
          </a:p>
          <a:p>
            <a:pPr>
              <a:lnSpc>
                <a:spcPct val="80000"/>
              </a:lnSpc>
            </a:pPr>
            <a:endParaRPr lang="en-US" sz="1800" dirty="0" smtClean="0"/>
          </a:p>
          <a:p>
            <a:pPr>
              <a:lnSpc>
                <a:spcPct val="80000"/>
              </a:lnSpc>
            </a:pPr>
            <a:r>
              <a:rPr lang="en-US" sz="1800" dirty="0" smtClean="0"/>
              <a:t>What are the important breeding sites of different mosquito species? </a:t>
            </a:r>
            <a:endParaRPr lang="en-US" sz="1800" dirty="0" smtClean="0">
              <a:solidFill>
                <a:srgbClr val="92D050"/>
              </a:solidFill>
            </a:endParaRPr>
          </a:p>
          <a:p>
            <a:pPr>
              <a:lnSpc>
                <a:spcPct val="80000"/>
              </a:lnSpc>
            </a:pPr>
            <a:endParaRPr lang="en-US" sz="1800" dirty="0" smtClean="0"/>
          </a:p>
          <a:p>
            <a:pPr>
              <a:lnSpc>
                <a:spcPct val="80000"/>
              </a:lnSpc>
            </a:pPr>
            <a:r>
              <a:rPr lang="en-US" sz="1800" dirty="0" smtClean="0"/>
              <a:t>What is the seasonal pattern of mosquito breeding? </a:t>
            </a:r>
          </a:p>
          <a:p>
            <a:pPr>
              <a:lnSpc>
                <a:spcPct val="80000"/>
              </a:lnSpc>
            </a:pPr>
            <a:r>
              <a:rPr lang="en-US" sz="1800" dirty="0" smtClean="0"/>
              <a:t>What are the resting places of adult mosquitoes? </a:t>
            </a:r>
            <a:r>
              <a:rPr lang="en-US" sz="1800" dirty="0" smtClean="0">
                <a:solidFill>
                  <a:prstClr val="black"/>
                </a:solidFill>
              </a:rPr>
              <a:t>What are the feeding preferences of vector mosquitoes? </a:t>
            </a:r>
            <a:endParaRPr lang="en-US" sz="1800" dirty="0" smtClean="0">
              <a:solidFill>
                <a:srgbClr val="92D050"/>
              </a:solidFill>
            </a:endParaRPr>
          </a:p>
          <a:p>
            <a:pPr lvl="0">
              <a:lnSpc>
                <a:spcPct val="80000"/>
              </a:lnSpc>
            </a:pPr>
            <a:endParaRPr lang="en-US" sz="1800" dirty="0">
              <a:solidFill>
                <a:prstClr val="black"/>
              </a:solidFill>
            </a:endParaRPr>
          </a:p>
          <a:p>
            <a:pPr lvl="0">
              <a:lnSpc>
                <a:spcPct val="80000"/>
              </a:lnSpc>
            </a:pPr>
            <a:r>
              <a:rPr lang="en-US" sz="1800" dirty="0">
                <a:solidFill>
                  <a:prstClr val="black"/>
                </a:solidFill>
              </a:rPr>
              <a:t>To map out and locate all potential larval development habitats. </a:t>
            </a:r>
            <a:endParaRPr lang="en-US" sz="1800" dirty="0">
              <a:solidFill>
                <a:srgbClr val="92D050"/>
              </a:solidFill>
            </a:endParaRPr>
          </a:p>
          <a:p>
            <a:pPr lvl="0">
              <a:lnSpc>
                <a:spcPct val="80000"/>
              </a:lnSpc>
            </a:pPr>
            <a:endParaRPr lang="en-US" sz="1800" dirty="0">
              <a:solidFill>
                <a:prstClr val="black"/>
              </a:solidFill>
            </a:endParaRPr>
          </a:p>
          <a:p>
            <a:pPr lvl="0">
              <a:lnSpc>
                <a:spcPct val="80000"/>
              </a:lnSpc>
            </a:pPr>
            <a:r>
              <a:rPr lang="en-US" sz="1800" dirty="0">
                <a:solidFill>
                  <a:prstClr val="black"/>
                </a:solidFill>
              </a:rPr>
              <a:t>To identify the mosquito species present. </a:t>
            </a:r>
            <a:endParaRPr lang="en-US" sz="1800" dirty="0">
              <a:solidFill>
                <a:srgbClr val="92D050"/>
              </a:solidFill>
            </a:endParaRPr>
          </a:p>
          <a:p>
            <a:pPr lvl="0">
              <a:lnSpc>
                <a:spcPct val="80000"/>
              </a:lnSpc>
            </a:pPr>
            <a:endParaRPr lang="en-US" sz="1800" dirty="0">
              <a:solidFill>
                <a:prstClr val="black"/>
              </a:solidFill>
            </a:endParaRPr>
          </a:p>
          <a:p>
            <a:pPr lvl="0">
              <a:lnSpc>
                <a:spcPct val="80000"/>
              </a:lnSpc>
            </a:pPr>
            <a:r>
              <a:rPr lang="en-US" sz="1800" dirty="0">
                <a:solidFill>
                  <a:prstClr val="black"/>
                </a:solidFill>
              </a:rPr>
              <a:t>To predict the time and location of effective control strategies.  </a:t>
            </a:r>
          </a:p>
          <a:p>
            <a:pPr>
              <a:lnSpc>
                <a:spcPct val="80000"/>
              </a:lnSpc>
            </a:pPr>
            <a:endParaRPr lang="en-US" sz="1800" dirty="0" smtClean="0">
              <a:solidFill>
                <a:srgbClr val="92D050"/>
              </a:solidFill>
            </a:endParaRPr>
          </a:p>
        </p:txBody>
      </p:sp>
      <p:sp>
        <p:nvSpPr>
          <p:cNvPr id="4" name="Rectangle 4"/>
          <p:cNvSpPr txBox="1">
            <a:spLocks noChangeArrowheads="1"/>
          </p:cNvSpPr>
          <p:nvPr/>
        </p:nvSpPr>
        <p:spPr bwMode="auto">
          <a:xfrm>
            <a:off x="0" y="304800"/>
            <a:ext cx="6492240" cy="822960"/>
          </a:xfrm>
          <a:prstGeom prst="rect">
            <a:avLst/>
          </a:prstGeom>
          <a:solidFill>
            <a:srgbClr val="3F3E40"/>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274320" lvl="0">
              <a:spcBef>
                <a:spcPct val="0"/>
              </a:spcBef>
              <a:defRPr/>
            </a:pPr>
            <a:r>
              <a:rPr lang="en-US" altLang="en-US" sz="2800" dirty="0" smtClean="0">
                <a:ln>
                  <a:solidFill>
                    <a:srgbClr val="00AEEF"/>
                  </a:solidFill>
                </a:ln>
                <a:solidFill>
                  <a:srgbClr val="00AEEF"/>
                </a:solidFill>
                <a:latin typeface="Kalinga" pitchFamily="34" charset="0"/>
                <a:ea typeface="+mj-ea"/>
                <a:cs typeface="Kalinga" pitchFamily="34" charset="0"/>
              </a:rPr>
              <a:t>ASPECTS OF VECTOR CONTROL</a:t>
            </a:r>
          </a:p>
        </p:txBody>
      </p:sp>
    </p:spTree>
    <p:extLst>
      <p:ext uri="{BB962C8B-B14F-4D97-AF65-F5344CB8AC3E}">
        <p14:creationId xmlns:p14="http://schemas.microsoft.com/office/powerpoint/2010/main" xmlns="" val="97399737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sz="half" idx="1"/>
          </p:nvPr>
        </p:nvSpPr>
        <p:spPr>
          <a:xfrm>
            <a:off x="228600" y="1981200"/>
            <a:ext cx="2590800" cy="914400"/>
          </a:xfrm>
        </p:spPr>
        <p:txBody>
          <a:bodyPr/>
          <a:lstStyle/>
          <a:p>
            <a:pPr eaLnBrk="1" hangingPunct="1">
              <a:lnSpc>
                <a:spcPct val="90000"/>
              </a:lnSpc>
              <a:buFont typeface="Wingdings" pitchFamily="2" charset="2"/>
              <a:buNone/>
            </a:pPr>
            <a:r>
              <a:rPr lang="en-US" smtClean="0"/>
              <a:t>    Chemical Control</a:t>
            </a:r>
            <a:r>
              <a:rPr lang="en-US" sz="2400" smtClean="0"/>
              <a:t>	</a:t>
            </a:r>
          </a:p>
        </p:txBody>
      </p:sp>
      <p:sp>
        <p:nvSpPr>
          <p:cNvPr id="15363" name="Rectangle 3"/>
          <p:cNvSpPr>
            <a:spLocks noGrp="1" noChangeArrowheads="1"/>
          </p:cNvSpPr>
          <p:nvPr>
            <p:ph type="body" sz="half" idx="2"/>
          </p:nvPr>
        </p:nvSpPr>
        <p:spPr>
          <a:xfrm>
            <a:off x="2819400" y="1600200"/>
            <a:ext cx="2668588" cy="990600"/>
          </a:xfrm>
        </p:spPr>
        <p:txBody>
          <a:bodyPr/>
          <a:lstStyle/>
          <a:p>
            <a:pPr eaLnBrk="1" hangingPunct="1">
              <a:lnSpc>
                <a:spcPct val="90000"/>
              </a:lnSpc>
              <a:buFont typeface="Wingdings" pitchFamily="2" charset="2"/>
              <a:buNone/>
            </a:pPr>
            <a:r>
              <a:rPr lang="en-US" smtClean="0"/>
              <a:t>   Environment Management</a:t>
            </a:r>
          </a:p>
        </p:txBody>
      </p:sp>
      <p:sp>
        <p:nvSpPr>
          <p:cNvPr id="15364" name="Rectangle 4"/>
          <p:cNvSpPr>
            <a:spLocks noChangeArrowheads="1"/>
          </p:cNvSpPr>
          <p:nvPr/>
        </p:nvSpPr>
        <p:spPr bwMode="auto">
          <a:xfrm>
            <a:off x="6019800" y="1981200"/>
            <a:ext cx="2590800" cy="914400"/>
          </a:xfrm>
          <a:prstGeom prst="rect">
            <a:avLst/>
          </a:prstGeom>
          <a:noFill/>
          <a:ln w="9525">
            <a:noFill/>
            <a:miter lim="800000"/>
            <a:headEnd/>
            <a:tailEnd/>
          </a:ln>
        </p:spPr>
        <p:txBody>
          <a:bodyPr/>
          <a:lstStyle/>
          <a:p>
            <a:pPr marL="342900" indent="-342900" eaLnBrk="0" hangingPunct="0">
              <a:lnSpc>
                <a:spcPct val="90000"/>
              </a:lnSpc>
              <a:spcBef>
                <a:spcPct val="20000"/>
              </a:spcBef>
            </a:pPr>
            <a:r>
              <a:rPr lang="en-US" sz="2800" dirty="0">
                <a:latin typeface="Times New Roman" charset="0"/>
                <a:cs typeface="Times New Roman" charset="0"/>
              </a:rPr>
              <a:t>   </a:t>
            </a:r>
            <a:r>
              <a:rPr lang="en-US" sz="2800" dirty="0" smtClean="0">
                <a:latin typeface="Times New Roman" charset="0"/>
                <a:cs typeface="Times New Roman" charset="0"/>
              </a:rPr>
              <a:t>		Biological 	Control</a:t>
            </a:r>
            <a:endParaRPr lang="en-US" sz="2400" dirty="0">
              <a:latin typeface="Times New Roman" charset="0"/>
              <a:cs typeface="Times New Roman" charset="0"/>
            </a:endParaRPr>
          </a:p>
        </p:txBody>
      </p:sp>
      <p:sp>
        <p:nvSpPr>
          <p:cNvPr id="15365" name="Rectangle 5"/>
          <p:cNvSpPr>
            <a:spLocks noChangeArrowheads="1"/>
          </p:cNvSpPr>
          <p:nvPr/>
        </p:nvSpPr>
        <p:spPr bwMode="auto">
          <a:xfrm>
            <a:off x="762000" y="3505200"/>
            <a:ext cx="7772400" cy="2819400"/>
          </a:xfrm>
          <a:prstGeom prst="rect">
            <a:avLst/>
          </a:prstGeom>
          <a:noFill/>
          <a:ln w="9525">
            <a:noFill/>
            <a:miter lim="800000"/>
            <a:headEnd/>
            <a:tailEnd/>
          </a:ln>
        </p:spPr>
        <p:txBody>
          <a:bodyPr/>
          <a:lstStyle/>
          <a:p>
            <a:pPr marL="342900" indent="-342900" algn="ctr" eaLnBrk="0" hangingPunct="0">
              <a:spcBef>
                <a:spcPct val="20000"/>
              </a:spcBef>
            </a:pPr>
            <a:r>
              <a:rPr lang="en-US" sz="2800">
                <a:solidFill>
                  <a:schemeClr val="hlink"/>
                </a:solidFill>
                <a:latin typeface="Times New Roman" charset="0"/>
                <a:cs typeface="Times New Roman" charset="0"/>
              </a:rPr>
              <a:t>INTEGRATED VECTOR MANAGEMENT</a:t>
            </a:r>
            <a:r>
              <a:rPr lang="en-US" sz="2800">
                <a:latin typeface="Times New Roman" charset="0"/>
                <a:cs typeface="Times New Roman" charset="0"/>
              </a:rPr>
              <a:t>    </a:t>
            </a:r>
          </a:p>
          <a:p>
            <a:pPr marL="342900" indent="-342900" algn="ctr" eaLnBrk="0" hangingPunct="0">
              <a:spcBef>
                <a:spcPct val="20000"/>
              </a:spcBef>
            </a:pPr>
            <a:r>
              <a:rPr lang="en-US" sz="2800" b="1">
                <a:latin typeface="Times New Roman" charset="0"/>
                <a:cs typeface="Times New Roman" charset="0"/>
              </a:rPr>
              <a:t>An Evidence-based decision making process, rationalizing the use of vector control methods and emphasizing the engagement of communities</a:t>
            </a:r>
          </a:p>
        </p:txBody>
      </p:sp>
      <p:graphicFrame>
        <p:nvGraphicFramePr>
          <p:cNvPr id="105478" name="Group 6"/>
          <p:cNvGraphicFramePr>
            <a:graphicFrameLocks noGrp="1"/>
          </p:cNvGraphicFramePr>
          <p:nvPr/>
        </p:nvGraphicFramePr>
        <p:xfrm>
          <a:off x="838200" y="3581400"/>
          <a:ext cx="7772400" cy="2209800"/>
        </p:xfrm>
        <a:graphic>
          <a:graphicData uri="http://schemas.openxmlformats.org/drawingml/2006/table">
            <a:tbl>
              <a:tblPr/>
              <a:tblGrid>
                <a:gridCol w="7772400"/>
              </a:tblGrid>
              <a:tr h="2209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372" name="Line 12"/>
          <p:cNvSpPr>
            <a:spLocks noChangeShapeType="1"/>
          </p:cNvSpPr>
          <p:nvPr/>
        </p:nvSpPr>
        <p:spPr bwMode="auto">
          <a:xfrm>
            <a:off x="1447800" y="2895600"/>
            <a:ext cx="0" cy="685800"/>
          </a:xfrm>
          <a:prstGeom prst="line">
            <a:avLst/>
          </a:prstGeom>
          <a:noFill/>
          <a:ln w="38100">
            <a:solidFill>
              <a:schemeClr val="tx1"/>
            </a:solidFill>
            <a:round/>
            <a:headEnd/>
            <a:tailEnd type="triangle" w="med" len="med"/>
          </a:ln>
        </p:spPr>
        <p:txBody>
          <a:bodyPr/>
          <a:lstStyle/>
          <a:p>
            <a:endParaRPr lang="en-US"/>
          </a:p>
        </p:txBody>
      </p:sp>
      <p:sp>
        <p:nvSpPr>
          <p:cNvPr id="15373" name="Line 13"/>
          <p:cNvSpPr>
            <a:spLocks noChangeShapeType="1"/>
          </p:cNvSpPr>
          <p:nvPr/>
        </p:nvSpPr>
        <p:spPr bwMode="auto">
          <a:xfrm>
            <a:off x="4191000" y="2971800"/>
            <a:ext cx="0" cy="609600"/>
          </a:xfrm>
          <a:prstGeom prst="line">
            <a:avLst/>
          </a:prstGeom>
          <a:noFill/>
          <a:ln w="38100">
            <a:solidFill>
              <a:schemeClr val="tx1"/>
            </a:solidFill>
            <a:round/>
            <a:headEnd/>
            <a:tailEnd type="triangle" w="med" len="med"/>
          </a:ln>
        </p:spPr>
        <p:txBody>
          <a:bodyPr/>
          <a:lstStyle/>
          <a:p>
            <a:endParaRPr lang="en-US"/>
          </a:p>
        </p:txBody>
      </p:sp>
      <p:sp>
        <p:nvSpPr>
          <p:cNvPr id="15374" name="Line 14"/>
          <p:cNvSpPr>
            <a:spLocks noChangeShapeType="1"/>
          </p:cNvSpPr>
          <p:nvPr/>
        </p:nvSpPr>
        <p:spPr bwMode="auto">
          <a:xfrm>
            <a:off x="7620000" y="2819400"/>
            <a:ext cx="0" cy="762000"/>
          </a:xfrm>
          <a:prstGeom prst="line">
            <a:avLst/>
          </a:prstGeom>
          <a:noFill/>
          <a:ln w="38100">
            <a:solidFill>
              <a:schemeClr val="tx1"/>
            </a:solidFill>
            <a:round/>
            <a:headEnd/>
            <a:tailEnd type="triangle" w="med" len="med"/>
          </a:ln>
        </p:spPr>
        <p:txBody>
          <a:bodyPr/>
          <a:lstStyle/>
          <a:p>
            <a:endParaRPr lang="en-US"/>
          </a:p>
        </p:txBody>
      </p:sp>
      <p:sp>
        <p:nvSpPr>
          <p:cNvPr id="20495" name="Rectangle 15"/>
          <p:cNvSpPr>
            <a:spLocks noChangeArrowheads="1"/>
          </p:cNvSpPr>
          <p:nvPr/>
        </p:nvSpPr>
        <p:spPr bwMode="auto">
          <a:xfrm>
            <a:off x="381000" y="304800"/>
            <a:ext cx="8382000" cy="523220"/>
          </a:xfrm>
          <a:prstGeom prst="rect">
            <a:avLst/>
          </a:prstGeom>
          <a:solidFill>
            <a:schemeClr val="tx2">
              <a:lumMod val="40000"/>
              <a:lumOff val="60000"/>
            </a:schemeClr>
          </a:solidFill>
          <a:ln w="9525">
            <a:noFill/>
            <a:miter lim="800000"/>
            <a:headEnd/>
            <a:tailEnd/>
          </a:ln>
        </p:spPr>
        <p:txBody>
          <a:bodyPr>
            <a:spAutoFit/>
          </a:bodyPr>
          <a:lstStyle/>
          <a:p>
            <a:pPr algn="ctr" eaLnBrk="0" hangingPunct="0">
              <a:defRPr/>
            </a:pPr>
            <a:r>
              <a:rPr lang="en-US" sz="2800" b="1" dirty="0" smtClean="0">
                <a:solidFill>
                  <a:schemeClr val="tx2"/>
                </a:solidFill>
                <a:latin typeface="Calibri" pitchFamily="34" charset="0"/>
                <a:cs typeface="Times New Roman" pitchFamily="18" charset="0"/>
              </a:rPr>
              <a:t>SELECTION </a:t>
            </a:r>
            <a:r>
              <a:rPr lang="en-US" sz="2800" b="1" dirty="0">
                <a:solidFill>
                  <a:schemeClr val="tx2"/>
                </a:solidFill>
                <a:latin typeface="Calibri" pitchFamily="34" charset="0"/>
                <a:cs typeface="Times New Roman" pitchFamily="18" charset="0"/>
              </a:rPr>
              <a:t>OF VECTOR CONTROL OPTIONS</a:t>
            </a:r>
          </a:p>
        </p:txBody>
      </p:sp>
      <p:graphicFrame>
        <p:nvGraphicFramePr>
          <p:cNvPr id="105494" name="Group 22"/>
          <p:cNvGraphicFramePr>
            <a:graphicFrameLocks noGrp="1"/>
          </p:cNvGraphicFramePr>
          <p:nvPr/>
        </p:nvGraphicFramePr>
        <p:xfrm>
          <a:off x="2819400" y="1676400"/>
          <a:ext cx="1981200" cy="1106424"/>
        </p:xfrm>
        <a:graphic>
          <a:graphicData uri="http://schemas.openxmlformats.org/drawingml/2006/table">
            <a:tbl>
              <a:tblPr/>
              <a:tblGrid>
                <a:gridCol w="1981200"/>
              </a:tblGrid>
              <a:tr h="11064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 name="Rounded Rectangle 13"/>
          <p:cNvSpPr/>
          <p:nvPr/>
        </p:nvSpPr>
        <p:spPr>
          <a:xfrm>
            <a:off x="5257800" y="1676400"/>
            <a:ext cx="16764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Legislative control</a:t>
            </a:r>
            <a:endParaRPr lang="en-US" sz="2400" dirty="0"/>
          </a:p>
        </p:txBody>
      </p:sp>
      <p:sp>
        <p:nvSpPr>
          <p:cNvPr id="15" name="Down Arrow 14"/>
          <p:cNvSpPr/>
          <p:nvPr/>
        </p:nvSpPr>
        <p:spPr>
          <a:xfrm>
            <a:off x="5943600" y="2819400"/>
            <a:ext cx="45719"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819400" y="1676400"/>
            <a:ext cx="22860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Environmental Control</a:t>
            </a:r>
            <a:endParaRPr lang="en-US" sz="2400" dirty="0"/>
          </a:p>
        </p:txBody>
      </p:sp>
      <p:sp>
        <p:nvSpPr>
          <p:cNvPr id="17" name="Rounded Rectangle 16"/>
          <p:cNvSpPr/>
          <p:nvPr/>
        </p:nvSpPr>
        <p:spPr>
          <a:xfrm>
            <a:off x="7010400" y="1603717"/>
            <a:ext cx="1676400" cy="1291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Biological Control</a:t>
            </a:r>
            <a:endParaRPr lang="en-US" sz="2400" dirty="0"/>
          </a:p>
        </p:txBody>
      </p:sp>
      <p:sp>
        <p:nvSpPr>
          <p:cNvPr id="18" name="Rounded Rectangle 17"/>
          <p:cNvSpPr/>
          <p:nvPr/>
        </p:nvSpPr>
        <p:spPr>
          <a:xfrm>
            <a:off x="533400" y="1676400"/>
            <a:ext cx="19050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Chemical Control</a:t>
            </a:r>
            <a:endParaRPr lang="en-US" sz="2400" dirty="0"/>
          </a:p>
        </p:txBody>
      </p:sp>
      <p:sp>
        <p:nvSpPr>
          <p:cNvPr id="2" name="Oval 1"/>
          <p:cNvSpPr/>
          <p:nvPr/>
        </p:nvSpPr>
        <p:spPr>
          <a:xfrm>
            <a:off x="228600" y="1219200"/>
            <a:ext cx="2590800" cy="2286000"/>
          </a:xfrm>
          <a:prstGeom prst="ellipse">
            <a:avLst/>
          </a:prstGeom>
          <a:solidFill>
            <a:srgbClr val="00B050">
              <a:alpha val="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732347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pPr algn="ct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Control Methods</a:t>
            </a:r>
            <a:endParaRPr lang="en-IN" dirty="0"/>
          </a:p>
        </p:txBody>
      </p:sp>
      <p:sp>
        <p:nvSpPr>
          <p:cNvPr id="3" name="Rectangle 2"/>
          <p:cNvSpPr/>
          <p:nvPr/>
        </p:nvSpPr>
        <p:spPr>
          <a:xfrm>
            <a:off x="685800" y="1640400"/>
            <a:ext cx="8208000" cy="4401205"/>
          </a:xfrm>
          <a:prstGeom prst="rect">
            <a:avLst/>
          </a:prstGeom>
        </p:spPr>
        <p:txBody>
          <a:bodyPr>
            <a:spAutoFit/>
          </a:bodyPr>
          <a:lstStyle/>
          <a:p>
            <a:r>
              <a:rPr lang="en-US" sz="2000" b="1" dirty="0" smtClean="0">
                <a:solidFill>
                  <a:prstClr val="black"/>
                </a:solidFill>
              </a:rPr>
              <a:t>Chemical Control</a:t>
            </a:r>
          </a:p>
          <a:p>
            <a:endParaRPr lang="en-US" sz="2000" b="1" dirty="0" smtClean="0">
              <a:solidFill>
                <a:prstClr val="black"/>
              </a:solidFill>
            </a:endParaRPr>
          </a:p>
          <a:p>
            <a:r>
              <a:rPr lang="en-US" sz="2000" b="1" dirty="0" smtClean="0">
                <a:solidFill>
                  <a:prstClr val="black"/>
                </a:solidFill>
              </a:rPr>
              <a:t>EFFICIENT &amp; EFFECTIVE VECTOR CONTORL</a:t>
            </a:r>
          </a:p>
          <a:p>
            <a:endParaRPr lang="en-US" sz="2000" dirty="0" smtClean="0">
              <a:solidFill>
                <a:prstClr val="black"/>
              </a:solidFill>
            </a:endParaRPr>
          </a:p>
          <a:p>
            <a:pPr algn="just"/>
            <a:r>
              <a:rPr lang="en-US" sz="2000" dirty="0" smtClean="0">
                <a:solidFill>
                  <a:prstClr val="black"/>
                </a:solidFill>
              </a:rPr>
              <a:t>Anti larval measures are taken by using </a:t>
            </a:r>
            <a:r>
              <a:rPr lang="en-US" sz="2000" dirty="0" err="1" smtClean="0">
                <a:solidFill>
                  <a:prstClr val="black"/>
                </a:solidFill>
              </a:rPr>
              <a:t>ecofriendly</a:t>
            </a:r>
            <a:r>
              <a:rPr lang="en-US" sz="2000" dirty="0" smtClean="0">
                <a:solidFill>
                  <a:prstClr val="black"/>
                </a:solidFill>
              </a:rPr>
              <a:t> </a:t>
            </a:r>
            <a:r>
              <a:rPr lang="en-US" sz="2000" dirty="0" err="1" smtClean="0">
                <a:solidFill>
                  <a:prstClr val="black"/>
                </a:solidFill>
              </a:rPr>
              <a:t>Biolarvicide</a:t>
            </a:r>
            <a:r>
              <a:rPr lang="en-US" sz="2000" dirty="0" smtClean="0">
                <a:solidFill>
                  <a:prstClr val="black"/>
                </a:solidFill>
              </a:rPr>
              <a:t> Power Sprayer Tankers are used for spraying larvicide in major drains and big ponds.</a:t>
            </a:r>
          </a:p>
          <a:p>
            <a:pPr algn="just"/>
            <a:r>
              <a:rPr lang="en-US" sz="2000" dirty="0" smtClean="0">
                <a:solidFill>
                  <a:prstClr val="black"/>
                </a:solidFill>
              </a:rPr>
              <a:t> </a:t>
            </a:r>
          </a:p>
          <a:p>
            <a:pPr algn="just"/>
            <a:r>
              <a:rPr lang="en-US" sz="2000" dirty="0" smtClean="0">
                <a:solidFill>
                  <a:prstClr val="black"/>
                </a:solidFill>
              </a:rPr>
              <a:t>Anti Adult measures are initiated by spraying or fogging in and around 50 houses whenever a positive malaria or Dengue case is reported. </a:t>
            </a:r>
          </a:p>
          <a:p>
            <a:pPr algn="just"/>
            <a:endParaRPr lang="en-US" sz="2000" dirty="0" smtClean="0">
              <a:solidFill>
                <a:prstClr val="black"/>
              </a:solidFill>
            </a:endParaRPr>
          </a:p>
          <a:p>
            <a:pPr algn="just"/>
            <a:r>
              <a:rPr lang="en-US" sz="2000" dirty="0" smtClean="0">
                <a:solidFill>
                  <a:prstClr val="black"/>
                </a:solidFill>
              </a:rPr>
              <a:t>Outdoor Fogging by vehicle mounted machine is carried out whenever large number of Dengue cases or outbreak like situation is reported.</a:t>
            </a:r>
          </a:p>
          <a:p>
            <a:pPr algn="just"/>
            <a:r>
              <a:rPr lang="en-US" sz="2000" dirty="0" smtClean="0">
                <a:solidFill>
                  <a:prstClr val="black"/>
                </a:solidFill>
              </a:rPr>
              <a:t>DBC-  domestic breeding checking  door to door </a:t>
            </a:r>
          </a:p>
          <a:p>
            <a:endParaRPr lang="en-US" sz="2000" dirty="0" smtClean="0">
              <a:solidFill>
                <a:prstClr val="black"/>
              </a:solidFill>
            </a:endParaRPr>
          </a:p>
        </p:txBody>
      </p:sp>
    </p:spTree>
    <p:extLst>
      <p:ext uri="{BB962C8B-B14F-4D97-AF65-F5344CB8AC3E}">
        <p14:creationId xmlns:p14="http://schemas.microsoft.com/office/powerpoint/2010/main" xmlns="" val="864345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671513" y="1020763"/>
            <a:ext cx="6710362" cy="4195762"/>
          </a:xfrm>
        </p:spPr>
        <p:txBody>
          <a:bodyPr/>
          <a:lstStyle/>
          <a:p>
            <a:r>
              <a:rPr lang="en-US" altLang="en-US" sz="2800" b="1" smtClean="0"/>
              <a:t>Type of Chemical</a:t>
            </a:r>
            <a:endParaRPr lang="en-IN" altLang="en-US" sz="2800" smtClean="0"/>
          </a:p>
        </p:txBody>
      </p:sp>
      <p:sp>
        <p:nvSpPr>
          <p:cNvPr id="4099" name="Rectangle 2"/>
          <p:cNvSpPr>
            <a:spLocks noGrp="1" noChangeArrowheads="1"/>
          </p:cNvSpPr>
          <p:nvPr>
            <p:ph type="title"/>
          </p:nvPr>
        </p:nvSpPr>
        <p:spPr>
          <a:xfrm>
            <a:off x="314325" y="165100"/>
            <a:ext cx="8253413" cy="1400175"/>
          </a:xfrm>
          <a:solidFill>
            <a:srgbClr val="00B0F0"/>
          </a:solidFill>
        </p:spPr>
        <p:txBody>
          <a:bodyPr/>
          <a:lstStyle/>
          <a:p>
            <a:pPr eaLnBrk="1" hangingPunct="1"/>
            <a:r>
              <a:rPr lang="en-US" altLang="en-US" sz="4000" b="1" dirty="0" smtClean="0">
                <a:solidFill>
                  <a:schemeClr val="tx1"/>
                </a:solidFill>
              </a:rPr>
              <a:t>Chemical control </a:t>
            </a:r>
            <a:br>
              <a:rPr lang="en-US" altLang="en-US" sz="4000" b="1" dirty="0" smtClean="0">
                <a:solidFill>
                  <a:schemeClr val="tx1"/>
                </a:solidFill>
              </a:rPr>
            </a:br>
            <a:endParaRPr lang="en-US" altLang="en-US" sz="4000" b="1" dirty="0" smtClean="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2579012964"/>
              </p:ext>
            </p:extLst>
          </p:nvPr>
        </p:nvGraphicFramePr>
        <p:xfrm>
          <a:off x="498475" y="1798638"/>
          <a:ext cx="8251825" cy="4719639"/>
        </p:xfrm>
        <a:graphic>
          <a:graphicData uri="http://schemas.openxmlformats.org/drawingml/2006/table">
            <a:tbl>
              <a:tblPr firstRow="1" bandRow="1">
                <a:tableStyleId>{5C22544A-7EE6-4342-B048-85BDC9FD1C3A}</a:tableStyleId>
              </a:tblPr>
              <a:tblGrid>
                <a:gridCol w="3036049">
                  <a:extLst>
                    <a:ext uri="{9D8B030D-6E8A-4147-A177-3AD203B41FA5}">
                      <a16:colId xmlns:a16="http://schemas.microsoft.com/office/drawing/2014/main" xmlns="" val="20000"/>
                    </a:ext>
                  </a:extLst>
                </a:gridCol>
                <a:gridCol w="5215776">
                  <a:extLst>
                    <a:ext uri="{9D8B030D-6E8A-4147-A177-3AD203B41FA5}">
                      <a16:colId xmlns:a16="http://schemas.microsoft.com/office/drawing/2014/main" xmlns="" val="20001"/>
                    </a:ext>
                  </a:extLst>
                </a:gridCol>
              </a:tblGrid>
              <a:tr h="379025">
                <a:tc>
                  <a:txBody>
                    <a:bodyPr/>
                    <a:lstStyle/>
                    <a:p>
                      <a:pPr algn="ctr"/>
                      <a:r>
                        <a:rPr lang="en-US" sz="1800" dirty="0" smtClean="0">
                          <a:latin typeface="Times New Roman" pitchFamily="18" charset="0"/>
                          <a:cs typeface="Times New Roman" pitchFamily="18" charset="0"/>
                        </a:rPr>
                        <a:t>Type</a:t>
                      </a:r>
                      <a:endParaRPr lang="en-US" sz="1800" dirty="0">
                        <a:latin typeface="Times New Roman" pitchFamily="18" charset="0"/>
                        <a:cs typeface="Times New Roman" pitchFamily="18" charset="0"/>
                      </a:endParaRPr>
                    </a:p>
                  </a:txBody>
                  <a:tcPr marL="91436" marR="91436" marT="45716" marB="45716"/>
                </a:tc>
                <a:tc>
                  <a:txBody>
                    <a:bodyPr/>
                    <a:lstStyle/>
                    <a:p>
                      <a:pPr algn="ctr"/>
                      <a:r>
                        <a:rPr lang="en-US" sz="1800" dirty="0" smtClean="0">
                          <a:latin typeface="Times New Roman" pitchFamily="18" charset="0"/>
                          <a:cs typeface="Times New Roman" pitchFamily="18" charset="0"/>
                        </a:rPr>
                        <a:t>Example</a:t>
                      </a:r>
                      <a:endParaRPr lang="en-US" sz="1800" dirty="0">
                        <a:latin typeface="Times New Roman" pitchFamily="18" charset="0"/>
                        <a:cs typeface="Times New Roman" pitchFamily="18" charset="0"/>
                      </a:endParaRPr>
                    </a:p>
                  </a:txBody>
                  <a:tcPr marL="91436" marR="91436" marT="45716" marB="45716"/>
                </a:tc>
                <a:extLst>
                  <a:ext uri="{0D108BD9-81ED-4DB2-BD59-A6C34878D82A}">
                    <a16:rowId xmlns:a16="http://schemas.microsoft.com/office/drawing/2014/main" xmlns="" val="10000"/>
                  </a:ext>
                </a:extLst>
              </a:tr>
              <a:tr h="379025">
                <a:tc>
                  <a:txBody>
                    <a:bodyPr/>
                    <a:lstStyle/>
                    <a:p>
                      <a:endParaRPr lang="en-US" sz="1800" dirty="0">
                        <a:latin typeface="Times New Roman" pitchFamily="18" charset="0"/>
                        <a:cs typeface="Times New Roman" pitchFamily="18" charset="0"/>
                      </a:endParaRPr>
                    </a:p>
                  </a:txBody>
                  <a:tcPr marL="91436" marR="91436" marT="45716" marB="45716"/>
                </a:tc>
                <a:tc>
                  <a:txBody>
                    <a:bodyPr/>
                    <a:lstStyle/>
                    <a:p>
                      <a:endParaRPr lang="en-US" sz="1800" dirty="0">
                        <a:latin typeface="Times New Roman" pitchFamily="18" charset="0"/>
                        <a:cs typeface="Times New Roman" pitchFamily="18" charset="0"/>
                      </a:endParaRPr>
                    </a:p>
                  </a:txBody>
                  <a:tcPr marL="91436" marR="91436" marT="45716" marB="45716"/>
                </a:tc>
                <a:extLst>
                  <a:ext uri="{0D108BD9-81ED-4DB2-BD59-A6C34878D82A}">
                    <a16:rowId xmlns:a16="http://schemas.microsoft.com/office/drawing/2014/main" xmlns="" val="10001"/>
                  </a:ext>
                </a:extLst>
              </a:tr>
              <a:tr h="3790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Times New Roman" pitchFamily="18" charset="0"/>
                          <a:cs typeface="Times New Roman" pitchFamily="18" charset="0"/>
                        </a:rPr>
                        <a:t>Organic Chemicals:</a:t>
                      </a:r>
                    </a:p>
                  </a:txBody>
                  <a:tcPr marL="91436" marR="91436" marT="45716" marB="45716"/>
                </a:tc>
                <a:tc>
                  <a:txBody>
                    <a:bodyPr/>
                    <a:lstStyle/>
                    <a:p>
                      <a:endParaRPr lang="en-US" sz="1800">
                        <a:latin typeface="Times New Roman" pitchFamily="18" charset="0"/>
                        <a:cs typeface="Times New Roman" pitchFamily="18" charset="0"/>
                      </a:endParaRPr>
                    </a:p>
                  </a:txBody>
                  <a:tcPr marL="91436" marR="91436" marT="45716" marB="45716"/>
                </a:tc>
                <a:extLst>
                  <a:ext uri="{0D108BD9-81ED-4DB2-BD59-A6C34878D82A}">
                    <a16:rowId xmlns:a16="http://schemas.microsoft.com/office/drawing/2014/main" xmlns="" val="10002"/>
                  </a:ext>
                </a:extLst>
              </a:tr>
              <a:tr h="379025">
                <a:tc>
                  <a:txBody>
                    <a:bodyPr/>
                    <a:lstStyle/>
                    <a:p>
                      <a:r>
                        <a:rPr lang="en-US" sz="1800" dirty="0" smtClean="0">
                          <a:latin typeface="Times New Roman" pitchFamily="18" charset="0"/>
                          <a:cs typeface="Times New Roman" pitchFamily="18" charset="0"/>
                        </a:rPr>
                        <a:t>a) </a:t>
                      </a:r>
                      <a:r>
                        <a:rPr lang="en-US" sz="1800" dirty="0" err="1" smtClean="0">
                          <a:latin typeface="Times New Roman" pitchFamily="18" charset="0"/>
                          <a:cs typeface="Times New Roman" pitchFamily="18" charset="0"/>
                        </a:rPr>
                        <a:t>Organochlorine</a:t>
                      </a:r>
                      <a:endParaRPr lang="en-US" sz="1800" dirty="0">
                        <a:latin typeface="Times New Roman" pitchFamily="18" charset="0"/>
                        <a:cs typeface="Times New Roman" pitchFamily="18" charset="0"/>
                      </a:endParaRPr>
                    </a:p>
                  </a:txBody>
                  <a:tcPr marL="91436" marR="91436" marT="45716" marB="45716"/>
                </a:tc>
                <a:tc>
                  <a:txBody>
                    <a:bodyPr/>
                    <a:lstStyle/>
                    <a:p>
                      <a:r>
                        <a:rPr lang="en-US" sz="1800" dirty="0" smtClean="0">
                          <a:latin typeface="Times New Roman" pitchFamily="18" charset="0"/>
                          <a:cs typeface="Times New Roman" pitchFamily="18" charset="0"/>
                        </a:rPr>
                        <a:t>DDT</a:t>
                      </a:r>
                      <a:endParaRPr lang="en-US" sz="1800" dirty="0">
                        <a:latin typeface="Times New Roman" pitchFamily="18" charset="0"/>
                        <a:cs typeface="Times New Roman" pitchFamily="18" charset="0"/>
                      </a:endParaRPr>
                    </a:p>
                  </a:txBody>
                  <a:tcPr marL="91436" marR="91436" marT="45716" marB="45716"/>
                </a:tc>
                <a:extLst>
                  <a:ext uri="{0D108BD9-81ED-4DB2-BD59-A6C34878D82A}">
                    <a16:rowId xmlns:a16="http://schemas.microsoft.com/office/drawing/2014/main" xmlns="" val="10003"/>
                  </a:ext>
                </a:extLst>
              </a:tr>
              <a:tr h="654207">
                <a:tc>
                  <a:txBody>
                    <a:bodyPr/>
                    <a:lstStyle/>
                    <a:p>
                      <a:r>
                        <a:rPr lang="en-US" sz="1800" dirty="0" smtClean="0">
                          <a:latin typeface="Times New Roman" pitchFamily="18" charset="0"/>
                          <a:cs typeface="Times New Roman" pitchFamily="18" charset="0"/>
                        </a:rPr>
                        <a:t>b) Organophosphate</a:t>
                      </a:r>
                      <a:endParaRPr lang="en-US" sz="1800" dirty="0">
                        <a:latin typeface="Times New Roman" pitchFamily="18" charset="0"/>
                        <a:cs typeface="Times New Roman" pitchFamily="18" charset="0"/>
                      </a:endParaRPr>
                    </a:p>
                  </a:txBody>
                  <a:tcPr marL="91436" marR="91436" marT="45716" marB="45716"/>
                </a:tc>
                <a:tc>
                  <a:txBody>
                    <a:bodyPr/>
                    <a:lstStyle/>
                    <a:p>
                      <a:r>
                        <a:rPr lang="en-US" sz="1800" dirty="0" err="1" smtClean="0">
                          <a:latin typeface="Times New Roman" pitchFamily="18" charset="0"/>
                          <a:cs typeface="Times New Roman" pitchFamily="18" charset="0"/>
                        </a:rPr>
                        <a:t>Malathion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Temephos</a:t>
                      </a:r>
                      <a:r>
                        <a:rPr lang="en-US" sz="1800" dirty="0" smtClean="0">
                          <a:latin typeface="Times New Roman" pitchFamily="18" charset="0"/>
                          <a:cs typeface="Times New Roman" pitchFamily="18" charset="0"/>
                        </a:rPr>
                        <a:t>(Abate),  </a:t>
                      </a:r>
                      <a:r>
                        <a:rPr lang="en-US" sz="1800" dirty="0" err="1" smtClean="0">
                          <a:latin typeface="Times New Roman" pitchFamily="18" charset="0"/>
                          <a:cs typeface="Times New Roman" pitchFamily="18" charset="0"/>
                        </a:rPr>
                        <a:t>Primiphos</a:t>
                      </a:r>
                      <a:r>
                        <a:rPr lang="en-US" sz="1800" dirty="0" smtClean="0">
                          <a:latin typeface="Times New Roman" pitchFamily="18" charset="0"/>
                          <a:cs typeface="Times New Roman" pitchFamily="18" charset="0"/>
                        </a:rPr>
                        <a:t> methyl</a:t>
                      </a:r>
                      <a:endParaRPr lang="en-US" sz="1800" dirty="0">
                        <a:latin typeface="Times New Roman" pitchFamily="18" charset="0"/>
                        <a:cs typeface="Times New Roman" pitchFamily="18" charset="0"/>
                      </a:endParaRPr>
                    </a:p>
                  </a:txBody>
                  <a:tcPr marL="91436" marR="91436" marT="45716" marB="45716"/>
                </a:tc>
                <a:extLst>
                  <a:ext uri="{0D108BD9-81ED-4DB2-BD59-A6C34878D82A}">
                    <a16:rowId xmlns:a16="http://schemas.microsoft.com/office/drawing/2014/main" xmlns="" val="10004"/>
                  </a:ext>
                </a:extLst>
              </a:tr>
              <a:tr h="379025">
                <a:tc>
                  <a:txBody>
                    <a:bodyPr/>
                    <a:lstStyle/>
                    <a:p>
                      <a:r>
                        <a:rPr lang="en-US" sz="1800" dirty="0" smtClean="0">
                          <a:latin typeface="Times New Roman" pitchFamily="18" charset="0"/>
                          <a:cs typeface="Times New Roman" pitchFamily="18" charset="0"/>
                        </a:rPr>
                        <a:t>c) </a:t>
                      </a:r>
                      <a:r>
                        <a:rPr lang="en-US" sz="1800" dirty="0" err="1" smtClean="0">
                          <a:latin typeface="Times New Roman" pitchFamily="18" charset="0"/>
                          <a:cs typeface="Times New Roman" pitchFamily="18" charset="0"/>
                        </a:rPr>
                        <a:t>Carbamate</a:t>
                      </a:r>
                      <a:endParaRPr lang="en-US" sz="1800" dirty="0">
                        <a:latin typeface="Times New Roman" pitchFamily="18" charset="0"/>
                        <a:cs typeface="Times New Roman" pitchFamily="18" charset="0"/>
                      </a:endParaRPr>
                    </a:p>
                  </a:txBody>
                  <a:tcPr marL="91436" marR="91436" marT="45716" marB="45716"/>
                </a:tc>
                <a:tc>
                  <a:txBody>
                    <a:bodyPr/>
                    <a:lstStyle/>
                    <a:p>
                      <a:r>
                        <a:rPr lang="en-US" sz="1800" dirty="0" err="1" smtClean="0">
                          <a:latin typeface="Times New Roman" pitchFamily="18" charset="0"/>
                          <a:cs typeface="Times New Roman" pitchFamily="18" charset="0"/>
                        </a:rPr>
                        <a:t>Propoxur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Bendiocarb</a:t>
                      </a:r>
                      <a:endParaRPr lang="en-US" sz="1800" dirty="0">
                        <a:latin typeface="Times New Roman" pitchFamily="18" charset="0"/>
                        <a:cs typeface="Times New Roman" pitchFamily="18" charset="0"/>
                      </a:endParaRPr>
                    </a:p>
                  </a:txBody>
                  <a:tcPr marL="91436" marR="91436" marT="45716" marB="45716"/>
                </a:tc>
                <a:extLst>
                  <a:ext uri="{0D108BD9-81ED-4DB2-BD59-A6C34878D82A}">
                    <a16:rowId xmlns:a16="http://schemas.microsoft.com/office/drawing/2014/main" xmlns="" val="10005"/>
                  </a:ext>
                </a:extLst>
              </a:tr>
              <a:tr h="654207">
                <a:tc>
                  <a:txBody>
                    <a:bodyPr/>
                    <a:lstStyle/>
                    <a:p>
                      <a:r>
                        <a:rPr lang="en-US" sz="1800" dirty="0" smtClean="0">
                          <a:latin typeface="Times New Roman" pitchFamily="18" charset="0"/>
                          <a:cs typeface="Times New Roman" pitchFamily="18" charset="0"/>
                        </a:rPr>
                        <a:t>d) Synthetic </a:t>
                      </a:r>
                      <a:r>
                        <a:rPr lang="en-US" sz="1800" dirty="0" err="1" smtClean="0">
                          <a:latin typeface="Times New Roman" pitchFamily="18" charset="0"/>
                          <a:cs typeface="Times New Roman" pitchFamily="18" charset="0"/>
                        </a:rPr>
                        <a:t>Pyrethroids</a:t>
                      </a:r>
                      <a:endParaRPr lang="en-US" sz="1800" dirty="0">
                        <a:latin typeface="Times New Roman" pitchFamily="18" charset="0"/>
                        <a:cs typeface="Times New Roman" pitchFamily="18" charset="0"/>
                      </a:endParaRPr>
                    </a:p>
                  </a:txBody>
                  <a:tcPr marL="91436" marR="91436" marT="45716" marB="45716"/>
                </a:tc>
                <a:tc>
                  <a:txBody>
                    <a:bodyPr/>
                    <a:lstStyle/>
                    <a:p>
                      <a:r>
                        <a:rPr lang="en-US" sz="1800" dirty="0" err="1" smtClean="0">
                          <a:latin typeface="Times New Roman" pitchFamily="18" charset="0"/>
                          <a:cs typeface="Times New Roman" pitchFamily="18" charset="0"/>
                        </a:rPr>
                        <a:t>Deltamethrin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Cyfluthrin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Bifenthrin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Lambdacyhalothrin</a:t>
                      </a:r>
                      <a:r>
                        <a:rPr lang="en-US" sz="1800" dirty="0" smtClean="0">
                          <a:latin typeface="Times New Roman" pitchFamily="18" charset="0"/>
                          <a:cs typeface="Times New Roman" pitchFamily="18" charset="0"/>
                        </a:rPr>
                        <a:t>, Alpha-</a:t>
                      </a:r>
                      <a:r>
                        <a:rPr lang="en-US" sz="1800" dirty="0" err="1" smtClean="0">
                          <a:latin typeface="Times New Roman" pitchFamily="18" charset="0"/>
                          <a:cs typeface="Times New Roman" pitchFamily="18" charset="0"/>
                        </a:rPr>
                        <a:t>cypermethrin</a:t>
                      </a:r>
                      <a:r>
                        <a:rPr lang="en-US" sz="1800" dirty="0" smtClean="0">
                          <a:latin typeface="Times New Roman" pitchFamily="18" charset="0"/>
                          <a:cs typeface="Times New Roman" pitchFamily="18" charset="0"/>
                        </a:rPr>
                        <a:t>,</a:t>
                      </a:r>
                      <a:endParaRPr lang="en-US" sz="1800" dirty="0">
                        <a:latin typeface="Times New Roman" pitchFamily="18" charset="0"/>
                        <a:cs typeface="Times New Roman" pitchFamily="18" charset="0"/>
                      </a:endParaRPr>
                    </a:p>
                  </a:txBody>
                  <a:tcPr marL="91436" marR="91436" marT="45716" marB="45716"/>
                </a:tc>
                <a:extLst>
                  <a:ext uri="{0D108BD9-81ED-4DB2-BD59-A6C34878D82A}">
                    <a16:rowId xmlns:a16="http://schemas.microsoft.com/office/drawing/2014/main" xmlns="" val="10006"/>
                  </a:ext>
                </a:extLst>
              </a:tr>
              <a:tr h="379025">
                <a:tc>
                  <a:txBody>
                    <a:bodyPr/>
                    <a:lstStyle/>
                    <a:p>
                      <a:r>
                        <a:rPr lang="en-US" sz="1800" b="1" dirty="0" smtClean="0">
                          <a:latin typeface="Times New Roman" pitchFamily="18" charset="0"/>
                          <a:cs typeface="Times New Roman" pitchFamily="18" charset="0"/>
                        </a:rPr>
                        <a:t>Insect Growth Regulators:</a:t>
                      </a:r>
                      <a:endParaRPr lang="en-US" sz="1800" dirty="0">
                        <a:latin typeface="Times New Roman" pitchFamily="18" charset="0"/>
                        <a:cs typeface="Times New Roman" pitchFamily="18" charset="0"/>
                      </a:endParaRPr>
                    </a:p>
                  </a:txBody>
                  <a:tcPr marL="91436" marR="91436" marT="45716" marB="45716"/>
                </a:tc>
                <a:tc>
                  <a:txBody>
                    <a:bodyPr/>
                    <a:lstStyle/>
                    <a:p>
                      <a:endParaRPr lang="en-US" sz="1800" dirty="0">
                        <a:latin typeface="Times New Roman" pitchFamily="18" charset="0"/>
                        <a:cs typeface="Times New Roman" pitchFamily="18" charset="0"/>
                      </a:endParaRPr>
                    </a:p>
                  </a:txBody>
                  <a:tcPr marL="91436" marR="91436" marT="45716" marB="45716"/>
                </a:tc>
                <a:extLst>
                  <a:ext uri="{0D108BD9-81ED-4DB2-BD59-A6C34878D82A}">
                    <a16:rowId xmlns:a16="http://schemas.microsoft.com/office/drawing/2014/main" xmlns="" val="10007"/>
                  </a:ext>
                </a:extLst>
              </a:tr>
              <a:tr h="379025">
                <a:tc>
                  <a:txBody>
                    <a:bodyPr/>
                    <a:lstStyle/>
                    <a:p>
                      <a:r>
                        <a:rPr lang="en-US" sz="1800" dirty="0" smtClean="0">
                          <a:latin typeface="Times New Roman" pitchFamily="18" charset="0"/>
                          <a:cs typeface="Times New Roman" pitchFamily="18" charset="0"/>
                        </a:rPr>
                        <a:t>Juvenile Hormones</a:t>
                      </a:r>
                      <a:endParaRPr lang="en-US" sz="1800" dirty="0">
                        <a:latin typeface="Times New Roman" pitchFamily="18" charset="0"/>
                        <a:cs typeface="Times New Roman" pitchFamily="18" charset="0"/>
                      </a:endParaRPr>
                    </a:p>
                  </a:txBody>
                  <a:tcPr marL="91436" marR="91436" marT="45716" marB="45716"/>
                </a:tc>
                <a:tc>
                  <a:txBody>
                    <a:bodyPr/>
                    <a:lstStyle/>
                    <a:p>
                      <a:r>
                        <a:rPr lang="en-US" sz="1800" dirty="0" err="1" smtClean="0">
                          <a:latin typeface="Times New Roman" pitchFamily="18" charset="0"/>
                          <a:cs typeface="Times New Roman" pitchFamily="18" charset="0"/>
                        </a:rPr>
                        <a:t>Methoprene,Pyriproxyfen</a:t>
                      </a:r>
                      <a:endParaRPr lang="en-US" sz="1800" dirty="0">
                        <a:latin typeface="Times New Roman" pitchFamily="18" charset="0"/>
                        <a:cs typeface="Times New Roman" pitchFamily="18" charset="0"/>
                      </a:endParaRPr>
                    </a:p>
                  </a:txBody>
                  <a:tcPr marL="91436" marR="91436" marT="45716" marB="45716"/>
                </a:tc>
                <a:extLst>
                  <a:ext uri="{0D108BD9-81ED-4DB2-BD59-A6C34878D82A}">
                    <a16:rowId xmlns:a16="http://schemas.microsoft.com/office/drawing/2014/main" xmlns="" val="10008"/>
                  </a:ext>
                </a:extLst>
              </a:tr>
              <a:tr h="379025">
                <a:tc>
                  <a:txBody>
                    <a:bodyPr/>
                    <a:lstStyle/>
                    <a:p>
                      <a:r>
                        <a:rPr lang="en-US" sz="1800" dirty="0" smtClean="0">
                          <a:latin typeface="Times New Roman" pitchFamily="18" charset="0"/>
                          <a:cs typeface="Times New Roman" pitchFamily="18" charset="0"/>
                        </a:rPr>
                        <a:t>Chitin Synthesis Inhibitors</a:t>
                      </a:r>
                      <a:endParaRPr lang="en-US" sz="1800" dirty="0">
                        <a:latin typeface="Times New Roman" pitchFamily="18" charset="0"/>
                        <a:cs typeface="Times New Roman" pitchFamily="18" charset="0"/>
                      </a:endParaRPr>
                    </a:p>
                  </a:txBody>
                  <a:tcPr marL="91436" marR="91436" marT="45716" marB="45716"/>
                </a:tc>
                <a:tc>
                  <a:txBody>
                    <a:bodyPr/>
                    <a:lstStyle/>
                    <a:p>
                      <a:r>
                        <a:rPr lang="en-US" sz="1800" dirty="0" err="1" smtClean="0">
                          <a:latin typeface="Times New Roman" pitchFamily="18" charset="0"/>
                          <a:cs typeface="Times New Roman" pitchFamily="18" charset="0"/>
                        </a:rPr>
                        <a:t>Diflubenzuron</a:t>
                      </a:r>
                      <a:r>
                        <a:rPr lang="en-US" sz="1800" dirty="0" smtClean="0">
                          <a:latin typeface="Times New Roman" pitchFamily="18" charset="0"/>
                          <a:cs typeface="Times New Roman" pitchFamily="18" charset="0"/>
                        </a:rPr>
                        <a:t>,</a:t>
                      </a:r>
                      <a:endParaRPr lang="en-US" sz="1800" dirty="0">
                        <a:latin typeface="Times New Roman" pitchFamily="18" charset="0"/>
                        <a:cs typeface="Times New Roman" pitchFamily="18" charset="0"/>
                      </a:endParaRPr>
                    </a:p>
                  </a:txBody>
                  <a:tcPr marL="91436" marR="91436" marT="45716" marB="45716"/>
                </a:tc>
                <a:extLst>
                  <a:ext uri="{0D108BD9-81ED-4DB2-BD59-A6C34878D82A}">
                    <a16:rowId xmlns:a16="http://schemas.microsoft.com/office/drawing/2014/main" xmlns="" val="10009"/>
                  </a:ext>
                </a:extLst>
              </a:tr>
              <a:tr h="379025">
                <a:tc>
                  <a:txBody>
                    <a:bodyPr/>
                    <a:lstStyle/>
                    <a:p>
                      <a:r>
                        <a:rPr lang="en-US" sz="1800" b="1" dirty="0" smtClean="0">
                          <a:latin typeface="Times New Roman" pitchFamily="18" charset="0"/>
                          <a:cs typeface="Times New Roman" pitchFamily="18" charset="0"/>
                        </a:rPr>
                        <a:t>Natural Insecticides</a:t>
                      </a:r>
                      <a:endParaRPr lang="en-US" sz="1800" dirty="0">
                        <a:latin typeface="Times New Roman" pitchFamily="18" charset="0"/>
                        <a:cs typeface="Times New Roman" pitchFamily="18" charset="0"/>
                      </a:endParaRPr>
                    </a:p>
                  </a:txBody>
                  <a:tcPr marL="91436" marR="91436" marT="45716" marB="45716"/>
                </a:tc>
                <a:tc>
                  <a:txBody>
                    <a:bodyPr/>
                    <a:lstStyle/>
                    <a:p>
                      <a:r>
                        <a:rPr lang="en-US" sz="1800" dirty="0" smtClean="0">
                          <a:latin typeface="Times New Roman" pitchFamily="18" charset="0"/>
                          <a:cs typeface="Times New Roman" pitchFamily="18" charset="0"/>
                        </a:rPr>
                        <a:t>Pyrethrum extract</a:t>
                      </a:r>
                      <a:endParaRPr lang="en-US" sz="1800" dirty="0">
                        <a:latin typeface="Times New Roman" pitchFamily="18" charset="0"/>
                        <a:cs typeface="Times New Roman" pitchFamily="18" charset="0"/>
                      </a:endParaRPr>
                    </a:p>
                  </a:txBody>
                  <a:tcPr marL="91436" marR="91436" marT="45716" marB="45716"/>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xmlns="" val="1792767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563" y="161509"/>
            <a:ext cx="7886700" cy="1325563"/>
          </a:xfrm>
        </p:spPr>
        <p:txBody>
          <a:bodyPr/>
          <a:lstStyle/>
          <a:p>
            <a:r>
              <a:rPr lang="en-US" sz="2800" b="1" i="1" dirty="0">
                <a:latin typeface="+mn-lt"/>
              </a:rPr>
              <a:t>Back to our roots</a:t>
            </a:r>
            <a:r>
              <a:rPr lang="en-US" b="1" i="1" dirty="0">
                <a:latin typeface="+mn-lt"/>
              </a:rPr>
              <a:t>.</a:t>
            </a:r>
          </a:p>
        </p:txBody>
      </p:sp>
      <p:sp>
        <p:nvSpPr>
          <p:cNvPr id="3" name="Content Placeholder 2"/>
          <p:cNvSpPr>
            <a:spLocks noGrp="1"/>
          </p:cNvSpPr>
          <p:nvPr>
            <p:ph sz="half" idx="1"/>
          </p:nvPr>
        </p:nvSpPr>
        <p:spPr>
          <a:xfrm>
            <a:off x="141632" y="1447800"/>
            <a:ext cx="5190464" cy="5220774"/>
          </a:xfrm>
        </p:spPr>
        <p:txBody>
          <a:bodyPr/>
          <a:lstStyle/>
          <a:p>
            <a:pPr marL="0" indent="0">
              <a:buNone/>
            </a:pPr>
            <a:r>
              <a:rPr lang="en-US" sz="3200" i="1" dirty="0">
                <a:latin typeface="Comic Sans MS" panose="030F0702030302020204" pitchFamily="66" charset="0"/>
              </a:rPr>
              <a:t>“Before DDT </a:t>
            </a:r>
            <a:r>
              <a:rPr lang="en-US" sz="3200" i="1" dirty="0" err="1">
                <a:latin typeface="Comic Sans MS" panose="030F0702030302020204" pitchFamily="66" charset="0"/>
              </a:rPr>
              <a:t>Malariologists</a:t>
            </a:r>
            <a:r>
              <a:rPr lang="en-US" sz="3200" i="1" dirty="0">
                <a:latin typeface="Comic Sans MS" panose="030F0702030302020204" pitchFamily="66" charset="0"/>
              </a:rPr>
              <a:t>  were  trained as </a:t>
            </a:r>
            <a:r>
              <a:rPr lang="en-US" sz="3200" b="1" i="1" dirty="0">
                <a:latin typeface="Comic Sans MS" panose="030F0702030302020204" pitchFamily="66" charset="0"/>
              </a:rPr>
              <a:t>problem-solvers….</a:t>
            </a:r>
          </a:p>
          <a:p>
            <a:pPr marL="0" indent="0">
              <a:buNone/>
            </a:pPr>
            <a:r>
              <a:rPr lang="en-US" sz="3200" i="1" dirty="0" smtClean="0">
                <a:latin typeface="Comic Sans MS" panose="030F0702030302020204" pitchFamily="66" charset="0"/>
              </a:rPr>
              <a:t>After </a:t>
            </a:r>
            <a:r>
              <a:rPr lang="en-US" sz="3200" i="1" dirty="0">
                <a:latin typeface="Comic Sans MS" panose="030F0702030302020204" pitchFamily="66" charset="0"/>
              </a:rPr>
              <a:t>DDT, </a:t>
            </a:r>
            <a:r>
              <a:rPr lang="en-US" sz="3200" i="1" dirty="0" err="1">
                <a:latin typeface="Comic Sans MS" panose="030F0702030302020204" pitchFamily="66" charset="0"/>
              </a:rPr>
              <a:t>Malariologists</a:t>
            </a:r>
            <a:r>
              <a:rPr lang="en-US" sz="3200" i="1" dirty="0">
                <a:latin typeface="Comic Sans MS" panose="030F0702030302020204" pitchFamily="66" charset="0"/>
              </a:rPr>
              <a:t> were trained as </a:t>
            </a:r>
            <a:r>
              <a:rPr lang="en-US" sz="3200" b="1" i="1" dirty="0">
                <a:latin typeface="Comic Sans MS" panose="030F0702030302020204" pitchFamily="66" charset="0"/>
              </a:rPr>
              <a:t>solution-implementers“  </a:t>
            </a:r>
            <a:endParaRPr lang="en-US" sz="3200" b="1" i="1" dirty="0" smtClean="0">
              <a:latin typeface="Comic Sans MS" panose="030F0702030302020204" pitchFamily="66" charset="0"/>
            </a:endParaRPr>
          </a:p>
          <a:p>
            <a:pPr marL="0" indent="0">
              <a:buNone/>
            </a:pPr>
            <a:endParaRPr lang="en-US" sz="3200" b="1" i="1" dirty="0">
              <a:latin typeface="Comic Sans MS" panose="030F0702030302020204" pitchFamily="66" charset="0"/>
            </a:endParaRPr>
          </a:p>
        </p:txBody>
      </p:sp>
      <p:sp>
        <p:nvSpPr>
          <p:cNvPr id="6" name="TextBox 5"/>
          <p:cNvSpPr txBox="1"/>
          <p:nvPr/>
        </p:nvSpPr>
        <p:spPr>
          <a:xfrm>
            <a:off x="479563" y="5098914"/>
            <a:ext cx="4025348" cy="1569660"/>
          </a:xfrm>
          <a:prstGeom prst="rect">
            <a:avLst/>
          </a:prstGeom>
          <a:noFill/>
        </p:spPr>
        <p:txBody>
          <a:bodyPr wrap="square" rtlCol="0">
            <a:spAutoFit/>
          </a:bodyPr>
          <a:lstStyle/>
          <a:p>
            <a:pPr algn="ctr"/>
            <a:endParaRPr lang="en-US" sz="2400" b="1" dirty="0" smtClean="0"/>
          </a:p>
          <a:p>
            <a:pPr algn="ctr"/>
            <a:r>
              <a:rPr lang="en-US" b="1" dirty="0" smtClean="0"/>
              <a:t>José </a:t>
            </a:r>
            <a:r>
              <a:rPr lang="en-US" b="1" dirty="0"/>
              <a:t>Antonio </a:t>
            </a:r>
            <a:r>
              <a:rPr lang="en-US" b="1" dirty="0" err="1"/>
              <a:t>Nájera</a:t>
            </a:r>
            <a:r>
              <a:rPr lang="en-US" b="1" dirty="0"/>
              <a:t>  </a:t>
            </a:r>
          </a:p>
          <a:p>
            <a:pPr algn="ctr"/>
            <a:r>
              <a:rPr lang="en-US" dirty="0"/>
              <a:t>Former Coordinator, WHO </a:t>
            </a:r>
          </a:p>
          <a:p>
            <a:pPr algn="ctr"/>
            <a:r>
              <a:rPr lang="en-US" dirty="0"/>
              <a:t>Malaria, Parasitic Diseases and </a:t>
            </a:r>
          </a:p>
          <a:p>
            <a:pPr algn="ctr"/>
            <a:r>
              <a:rPr lang="en-US" dirty="0"/>
              <a:t>Vector Control</a:t>
            </a:r>
          </a:p>
        </p:txBody>
      </p:sp>
      <p:pic>
        <p:nvPicPr>
          <p:cNvPr id="9" name="Picture 8"/>
          <p:cNvPicPr>
            <a:picLocks noChangeAspect="1"/>
          </p:cNvPicPr>
          <p:nvPr/>
        </p:nvPicPr>
        <p:blipFill rotWithShape="1">
          <a:blip r:embed="rId2"/>
          <a:srcRect t="14742"/>
          <a:stretch/>
        </p:blipFill>
        <p:spPr>
          <a:xfrm>
            <a:off x="5332096" y="4091762"/>
            <a:ext cx="3811904" cy="276623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1" name="Picture 2"/>
          <p:cNvPicPr>
            <a:picLocks noGrp="1" noChangeAspect="1" noChangeArrowheads="1"/>
          </p:cNvPicPr>
          <p:nvPr>
            <p:ph sz="half" idx="2"/>
          </p:nvPr>
        </p:nvPicPr>
        <p:blipFill rotWithShape="1">
          <a:blip r:embed="rId3"/>
          <a:srcRect b="5755"/>
          <a:stretch/>
        </p:blipFill>
        <p:spPr bwMode="auto">
          <a:xfrm>
            <a:off x="5818520" y="161509"/>
            <a:ext cx="3190729" cy="3007106"/>
          </a:xfrm>
          <a:prstGeom prst="rect">
            <a:avLst/>
          </a:prstGeom>
          <a:noFill/>
          <a:ln w="9525">
            <a:noFill/>
            <a:miter lim="800000"/>
            <a:headEnd/>
            <a:tailEnd/>
          </a:ln>
          <a:effectLst/>
        </p:spPr>
      </p:pic>
    </p:spTree>
    <p:extLst>
      <p:ext uri="{BB962C8B-B14F-4D97-AF65-F5344CB8AC3E}">
        <p14:creationId xmlns:p14="http://schemas.microsoft.com/office/powerpoint/2010/main" xmlns="" val="28094423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r>
              <a:rPr lang="en-US" altLang="en-US" b="1" dirty="0"/>
              <a:t>Mode of entry and Mode of action</a:t>
            </a:r>
            <a:endParaRPr lang="en-IN" dirty="0"/>
          </a:p>
        </p:txBody>
      </p:sp>
      <p:sp>
        <p:nvSpPr>
          <p:cNvPr id="3" name="Content Placeholder 2"/>
          <p:cNvSpPr>
            <a:spLocks noGrp="1"/>
          </p:cNvSpPr>
          <p:nvPr>
            <p:ph idx="1"/>
          </p:nvPr>
        </p:nvSpPr>
        <p:spPr/>
        <p:txBody>
          <a:bodyPr>
            <a:normAutofit fontScale="85000" lnSpcReduction="20000"/>
          </a:bodyPr>
          <a:lstStyle/>
          <a:p>
            <a:pPr algn="just"/>
            <a:r>
              <a:rPr lang="en-IN" dirty="0"/>
              <a:t>Most people know that insecticides kill insects. However, the way in which these chemicals work is a mystery to most of us. </a:t>
            </a:r>
            <a:endParaRPr lang="en-IN" dirty="0" smtClean="0"/>
          </a:p>
          <a:p>
            <a:pPr algn="just"/>
            <a:r>
              <a:rPr lang="en-IN" dirty="0" smtClean="0"/>
              <a:t>How </a:t>
            </a:r>
            <a:r>
              <a:rPr lang="en-IN" dirty="0"/>
              <a:t>an insecticide works is called its mode of action. A complete understanding of the mode of action of an insecticide requires knowledge of how it affects a specific target site within an organism. </a:t>
            </a:r>
            <a:endParaRPr lang="en-IN" dirty="0" smtClean="0"/>
          </a:p>
          <a:p>
            <a:pPr algn="just"/>
            <a:r>
              <a:rPr lang="en-IN" dirty="0" smtClean="0"/>
              <a:t>The </a:t>
            </a:r>
            <a:r>
              <a:rPr lang="en-IN" dirty="0"/>
              <a:t>target site is usually a critical protein or enzyme in the insect, but some insecticides affect broader targets</a:t>
            </a:r>
            <a:r>
              <a:rPr lang="en-IN" dirty="0" smtClean="0"/>
              <a:t>.</a:t>
            </a:r>
          </a:p>
          <a:p>
            <a:pPr algn="just"/>
            <a:r>
              <a:rPr lang="en-IN" dirty="0" smtClean="0"/>
              <a:t> </a:t>
            </a:r>
            <a:r>
              <a:rPr lang="en-IN" dirty="0"/>
              <a:t>Although most insecticides have multiple biological effects, toxicity is usually attributed to a single major effect.</a:t>
            </a:r>
          </a:p>
        </p:txBody>
      </p:sp>
    </p:spTree>
    <p:extLst>
      <p:ext uri="{BB962C8B-B14F-4D97-AF65-F5344CB8AC3E}">
        <p14:creationId xmlns:p14="http://schemas.microsoft.com/office/powerpoint/2010/main" xmlns="" val="3028767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41300" y="430213"/>
            <a:ext cx="8229600" cy="1143000"/>
          </a:xfrm>
          <a:solidFill>
            <a:srgbClr val="00B0F0"/>
          </a:solidFill>
        </p:spPr>
        <p:txBody>
          <a:bodyPr>
            <a:normAutofit/>
          </a:bodyPr>
          <a:lstStyle/>
          <a:p>
            <a:pPr eaLnBrk="1" hangingPunct="1"/>
            <a:r>
              <a:rPr lang="en-US" altLang="en-US" sz="3600" b="1" dirty="0" smtClean="0">
                <a:solidFill>
                  <a:schemeClr val="tx1"/>
                </a:solidFill>
              </a:rPr>
              <a:t>Classification of Insecticides</a:t>
            </a:r>
            <a:r>
              <a:rPr lang="en-US" altLang="en-US" sz="3200" b="1" dirty="0" smtClean="0">
                <a:solidFill>
                  <a:schemeClr val="tx1"/>
                </a:solidFill>
              </a:rPr>
              <a:t/>
            </a:r>
            <a:br>
              <a:rPr lang="en-US" altLang="en-US" sz="3200" b="1" dirty="0" smtClean="0">
                <a:solidFill>
                  <a:schemeClr val="tx1"/>
                </a:solidFill>
              </a:rPr>
            </a:br>
            <a:r>
              <a:rPr lang="en-US" altLang="en-US" sz="3200" b="1" dirty="0" smtClean="0">
                <a:solidFill>
                  <a:schemeClr val="tx1"/>
                </a:solidFill>
              </a:rPr>
              <a:t>Mode of entry and Mode of action</a:t>
            </a:r>
          </a:p>
        </p:txBody>
      </p:sp>
      <p:sp>
        <p:nvSpPr>
          <p:cNvPr id="5123" name="Rectangle 3"/>
          <p:cNvSpPr>
            <a:spLocks noGrp="1" noChangeArrowheads="1"/>
          </p:cNvSpPr>
          <p:nvPr>
            <p:ph idx="1"/>
          </p:nvPr>
        </p:nvSpPr>
        <p:spPr>
          <a:xfrm>
            <a:off x="457200" y="2179638"/>
            <a:ext cx="7772400" cy="4525962"/>
          </a:xfrm>
        </p:spPr>
        <p:txBody>
          <a:bodyPr>
            <a:normAutofit/>
          </a:bodyPr>
          <a:lstStyle/>
          <a:p>
            <a:pPr>
              <a:lnSpc>
                <a:spcPct val="90000"/>
              </a:lnSpc>
            </a:pPr>
            <a:r>
              <a:rPr lang="en-US" altLang="en-US" sz="2800" b="1" dirty="0" smtClean="0"/>
              <a:t>Mode of entry </a:t>
            </a:r>
          </a:p>
          <a:p>
            <a:pPr lvl="1">
              <a:lnSpc>
                <a:spcPct val="90000"/>
              </a:lnSpc>
            </a:pPr>
            <a:r>
              <a:rPr lang="en-US" altLang="en-US" sz="2200" dirty="0" smtClean="0"/>
              <a:t>Contact Poisons</a:t>
            </a:r>
          </a:p>
          <a:p>
            <a:pPr lvl="1">
              <a:lnSpc>
                <a:spcPct val="90000"/>
              </a:lnSpc>
            </a:pPr>
            <a:r>
              <a:rPr lang="en-US" altLang="en-US" sz="2200" dirty="0" smtClean="0"/>
              <a:t>Residual</a:t>
            </a:r>
          </a:p>
          <a:p>
            <a:pPr lvl="1">
              <a:lnSpc>
                <a:spcPct val="90000"/>
              </a:lnSpc>
            </a:pPr>
            <a:r>
              <a:rPr lang="en-US" altLang="en-US" sz="2200" dirty="0" smtClean="0"/>
              <a:t>Stomach Poisons</a:t>
            </a:r>
          </a:p>
          <a:p>
            <a:pPr lvl="1">
              <a:lnSpc>
                <a:spcPct val="90000"/>
              </a:lnSpc>
            </a:pPr>
            <a:r>
              <a:rPr lang="en-US" altLang="en-US" sz="2200" dirty="0" smtClean="0"/>
              <a:t>Fumigants</a:t>
            </a:r>
          </a:p>
          <a:p>
            <a:pPr eaLnBrk="1" hangingPunct="1">
              <a:lnSpc>
                <a:spcPct val="90000"/>
              </a:lnSpc>
              <a:buFont typeface="Wingdings" panose="05000000000000000000" pitchFamily="2" charset="2"/>
              <a:buNone/>
            </a:pPr>
            <a:endParaRPr lang="en-US" altLang="en-US" sz="1400" dirty="0" smtClean="0"/>
          </a:p>
          <a:p>
            <a:pPr>
              <a:lnSpc>
                <a:spcPct val="90000"/>
              </a:lnSpc>
            </a:pPr>
            <a:r>
              <a:rPr lang="en-US" altLang="en-US" sz="2800" b="1" dirty="0" smtClean="0"/>
              <a:t>Mode of action </a:t>
            </a:r>
          </a:p>
          <a:p>
            <a:pPr lvl="1">
              <a:lnSpc>
                <a:spcPct val="90000"/>
              </a:lnSpc>
            </a:pPr>
            <a:r>
              <a:rPr lang="en-US" altLang="en-US" sz="2200" dirty="0" smtClean="0"/>
              <a:t>Nerve poison</a:t>
            </a:r>
          </a:p>
          <a:p>
            <a:pPr lvl="1">
              <a:lnSpc>
                <a:spcPct val="90000"/>
              </a:lnSpc>
            </a:pPr>
            <a:r>
              <a:rPr lang="en-US" altLang="en-US" sz="2200" dirty="0" err="1" smtClean="0"/>
              <a:t>Axonic</a:t>
            </a:r>
            <a:r>
              <a:rPr lang="en-US" altLang="en-US" sz="2200" dirty="0" smtClean="0"/>
              <a:t> Poisons       </a:t>
            </a:r>
            <a:r>
              <a:rPr lang="en-IN" altLang="en-US" sz="1600" b="1" dirty="0" smtClean="0"/>
              <a:t>(</a:t>
            </a:r>
            <a:r>
              <a:rPr lang="en-IN" altLang="en-US" sz="1600" b="1" dirty="0"/>
              <a:t>they poison the nerve </a:t>
            </a:r>
            <a:r>
              <a:rPr lang="en-IN" altLang="en-US" sz="1600" b="1" dirty="0" err="1"/>
              <a:t>fiber</a:t>
            </a:r>
            <a:r>
              <a:rPr lang="en-IN" altLang="en-US" sz="1600" b="1" dirty="0"/>
              <a:t>). They bind to a protein in nerves called the voltage-gated sodium channel. </a:t>
            </a:r>
            <a:endParaRPr lang="en-US" altLang="en-US" sz="1600" b="1" dirty="0" smtClean="0"/>
          </a:p>
          <a:p>
            <a:pPr lvl="1">
              <a:lnSpc>
                <a:spcPct val="90000"/>
              </a:lnSpc>
            </a:pPr>
            <a:r>
              <a:rPr lang="en-US" altLang="en-US" sz="2200" dirty="0" smtClean="0"/>
              <a:t>Acetyl-</a:t>
            </a:r>
            <a:r>
              <a:rPr lang="en-US" altLang="en-US" sz="2200" dirty="0" err="1" smtClean="0"/>
              <a:t>cholinestrase</a:t>
            </a:r>
            <a:r>
              <a:rPr lang="en-US" altLang="en-US" sz="2200" dirty="0" smtClean="0"/>
              <a:t> inhibitors</a:t>
            </a:r>
          </a:p>
          <a:p>
            <a:pPr lvl="1">
              <a:lnSpc>
                <a:spcPct val="90000"/>
              </a:lnSpc>
              <a:buFontTx/>
              <a:buNone/>
            </a:pPr>
            <a:endParaRPr lang="en-US" altLang="en-US" sz="2200" dirty="0" smtClean="0"/>
          </a:p>
          <a:p>
            <a:pPr eaLnBrk="1" hangingPunct="1">
              <a:lnSpc>
                <a:spcPct val="90000"/>
              </a:lnSpc>
              <a:buFont typeface="Wingdings" panose="05000000000000000000" pitchFamily="2" charset="2"/>
              <a:buNone/>
            </a:pPr>
            <a:endParaRPr lang="en-US" altLang="en-US" sz="2800" dirty="0" smtClean="0"/>
          </a:p>
          <a:p>
            <a:pPr eaLnBrk="1" hangingPunct="1">
              <a:lnSpc>
                <a:spcPct val="90000"/>
              </a:lnSpc>
            </a:pPr>
            <a:endParaRPr lang="en-US" altLang="en-US" sz="2800" dirty="0" smtClean="0"/>
          </a:p>
        </p:txBody>
      </p:sp>
    </p:spTree>
    <p:extLst>
      <p:ext uri="{BB962C8B-B14F-4D97-AF65-F5344CB8AC3E}">
        <p14:creationId xmlns:p14="http://schemas.microsoft.com/office/powerpoint/2010/main" xmlns="" val="2337369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normAutofit fontScale="90000"/>
          </a:bodyPr>
          <a:lstStyle/>
          <a:p>
            <a:r>
              <a:rPr lang="en-IN" dirty="0" err="1"/>
              <a:t>Larvicides</a:t>
            </a:r>
            <a:r>
              <a:rPr lang="en-IN" dirty="0"/>
              <a:t> and </a:t>
            </a:r>
            <a:r>
              <a:rPr lang="en-IN" dirty="0" err="1" smtClean="0"/>
              <a:t>Adulticides</a:t>
            </a:r>
            <a:r>
              <a:rPr lang="en-IN" dirty="0" smtClean="0"/>
              <a:t> </a:t>
            </a:r>
            <a:r>
              <a:rPr lang="en-IN" dirty="0"/>
              <a:t>Organophosphates</a:t>
            </a:r>
          </a:p>
        </p:txBody>
      </p:sp>
      <p:sp>
        <p:nvSpPr>
          <p:cNvPr id="3" name="Content Placeholder 2"/>
          <p:cNvSpPr>
            <a:spLocks noGrp="1"/>
          </p:cNvSpPr>
          <p:nvPr>
            <p:ph idx="1"/>
          </p:nvPr>
        </p:nvSpPr>
        <p:spPr/>
        <p:txBody>
          <a:bodyPr>
            <a:normAutofit fontScale="25000" lnSpcReduction="20000"/>
          </a:bodyPr>
          <a:lstStyle/>
          <a:p>
            <a:endParaRPr lang="en-IN" dirty="0"/>
          </a:p>
          <a:p>
            <a:r>
              <a:rPr lang="en-IN" sz="9600" dirty="0" err="1">
                <a:latin typeface="AR ESSENCE" pitchFamily="2" charset="0"/>
              </a:rPr>
              <a:t>Organophosphorus</a:t>
            </a:r>
            <a:r>
              <a:rPr lang="en-IN" sz="9600" dirty="0">
                <a:latin typeface="AR ESSENCE" pitchFamily="2" charset="0"/>
              </a:rPr>
              <a:t> insecticides affect the nervous system. These insecticides are synaptic poisons. </a:t>
            </a:r>
            <a:endParaRPr lang="en-IN" sz="9600" dirty="0" smtClean="0">
              <a:latin typeface="AR ESSENCE" pitchFamily="2" charset="0"/>
            </a:endParaRPr>
          </a:p>
          <a:p>
            <a:r>
              <a:rPr lang="en-IN" sz="9600" dirty="0" smtClean="0">
                <a:latin typeface="AR ESSENCE" pitchFamily="2" charset="0"/>
              </a:rPr>
              <a:t>The </a:t>
            </a:r>
            <a:r>
              <a:rPr lang="en-IN" sz="9600" dirty="0">
                <a:latin typeface="AR ESSENCE" pitchFamily="2" charset="0"/>
              </a:rPr>
              <a:t>synapse is a junction between two nerves or a nerve connection point (hence the name synaptic poison). </a:t>
            </a:r>
            <a:endParaRPr lang="en-IN" sz="9600" dirty="0" smtClean="0">
              <a:latin typeface="AR ESSENCE" pitchFamily="2" charset="0"/>
            </a:endParaRPr>
          </a:p>
          <a:p>
            <a:r>
              <a:rPr lang="en-IN" sz="9600" dirty="0" smtClean="0">
                <a:latin typeface="AR ESSENCE" pitchFamily="2" charset="0"/>
              </a:rPr>
              <a:t>Specifically</a:t>
            </a:r>
            <a:r>
              <a:rPr lang="en-IN" sz="9600" dirty="0">
                <a:latin typeface="AR ESSENCE" pitchFamily="2" charset="0"/>
              </a:rPr>
              <a:t>, </a:t>
            </a:r>
            <a:r>
              <a:rPr lang="en-IN" sz="9600" dirty="0" err="1">
                <a:latin typeface="AR ESSENCE" pitchFamily="2" charset="0"/>
              </a:rPr>
              <a:t>organophosphorus</a:t>
            </a:r>
            <a:r>
              <a:rPr lang="en-IN" sz="9600" dirty="0">
                <a:latin typeface="AR ESSENCE" pitchFamily="2" charset="0"/>
              </a:rPr>
              <a:t> insecticides bind to an enzyme found in the synapse called </a:t>
            </a:r>
            <a:r>
              <a:rPr lang="en-IN" sz="9600" dirty="0" err="1">
                <a:latin typeface="AR ESSENCE" pitchFamily="2" charset="0"/>
              </a:rPr>
              <a:t>acetylcholinesterase</a:t>
            </a:r>
            <a:r>
              <a:rPr lang="en-IN" sz="9600" dirty="0">
                <a:latin typeface="AR ESSENCE" pitchFamily="2" charset="0"/>
              </a:rPr>
              <a:t>. </a:t>
            </a:r>
            <a:endParaRPr lang="en-IN" sz="9600" dirty="0" smtClean="0">
              <a:latin typeface="AR ESSENCE" pitchFamily="2" charset="0"/>
            </a:endParaRPr>
          </a:p>
          <a:p>
            <a:r>
              <a:rPr lang="en-IN" sz="9600" dirty="0" smtClean="0">
                <a:latin typeface="AR ESSENCE" pitchFamily="2" charset="0"/>
              </a:rPr>
              <a:t>This </a:t>
            </a:r>
            <a:r>
              <a:rPr lang="en-IN" sz="9600" dirty="0">
                <a:latin typeface="AR ESSENCE" pitchFamily="2" charset="0"/>
              </a:rPr>
              <a:t>enzyme is designed to stop a nerve impulse after it has crossed the synapse. </a:t>
            </a:r>
            <a:endParaRPr lang="en-IN" sz="9600" dirty="0" smtClean="0">
              <a:latin typeface="AR ESSENCE" pitchFamily="2" charset="0"/>
            </a:endParaRPr>
          </a:p>
          <a:p>
            <a:r>
              <a:rPr lang="en-IN" sz="9600" dirty="0" err="1" smtClean="0">
                <a:latin typeface="AR ESSENCE" pitchFamily="2" charset="0"/>
              </a:rPr>
              <a:t>Organophosphorus</a:t>
            </a:r>
            <a:r>
              <a:rPr lang="en-IN" sz="9600" dirty="0" smtClean="0">
                <a:latin typeface="AR ESSENCE" pitchFamily="2" charset="0"/>
              </a:rPr>
              <a:t> </a:t>
            </a:r>
            <a:r>
              <a:rPr lang="en-IN" sz="9600" dirty="0">
                <a:latin typeface="AR ESSENCE" pitchFamily="2" charset="0"/>
              </a:rPr>
              <a:t>insecticides bind to and prevent the enzyme from working. </a:t>
            </a:r>
            <a:endParaRPr lang="en-IN" sz="9600" dirty="0" smtClean="0">
              <a:latin typeface="AR ESSENCE" pitchFamily="2" charset="0"/>
            </a:endParaRPr>
          </a:p>
          <a:p>
            <a:r>
              <a:rPr lang="en-IN" sz="9600" dirty="0" smtClean="0">
                <a:latin typeface="AR ESSENCE" pitchFamily="2" charset="0"/>
              </a:rPr>
              <a:t>Therefore</a:t>
            </a:r>
            <a:r>
              <a:rPr lang="en-IN" sz="9600" dirty="0">
                <a:latin typeface="AR ESSENCE" pitchFamily="2" charset="0"/>
              </a:rPr>
              <a:t>, poisoned synapses cannot stop the nerve impulse. </a:t>
            </a:r>
            <a:endParaRPr lang="en-IN" sz="9600" dirty="0" smtClean="0">
              <a:latin typeface="AR ESSENCE" pitchFamily="2" charset="0"/>
            </a:endParaRPr>
          </a:p>
          <a:p>
            <a:r>
              <a:rPr lang="en-IN" sz="9600" dirty="0" smtClean="0">
                <a:latin typeface="AR ESSENCE" pitchFamily="2" charset="0"/>
              </a:rPr>
              <a:t>Consequently</a:t>
            </a:r>
            <a:r>
              <a:rPr lang="en-IN" sz="9600" dirty="0">
                <a:latin typeface="AR ESSENCE" pitchFamily="2" charset="0"/>
              </a:rPr>
              <a:t>, continued stimulation of the nerve occurs as observed with </a:t>
            </a:r>
            <a:r>
              <a:rPr lang="en-IN" sz="9600" dirty="0" err="1">
                <a:latin typeface="AR ESSENCE" pitchFamily="2" charset="0"/>
              </a:rPr>
              <a:t>pyrethroids</a:t>
            </a:r>
            <a:r>
              <a:rPr lang="en-IN" sz="9600" dirty="0">
                <a:latin typeface="AR ESSENCE" pitchFamily="2" charset="0"/>
              </a:rPr>
              <a:t>. Poisoned insects exhibit tremors and uncoordinated movement.</a:t>
            </a:r>
          </a:p>
        </p:txBody>
      </p:sp>
    </p:spTree>
    <p:extLst>
      <p:ext uri="{BB962C8B-B14F-4D97-AF65-F5344CB8AC3E}">
        <p14:creationId xmlns:p14="http://schemas.microsoft.com/office/powerpoint/2010/main" xmlns="" val="4658205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normAutofit fontScale="90000"/>
          </a:bodyPr>
          <a:lstStyle/>
          <a:p>
            <a:r>
              <a:rPr lang="en-IN" dirty="0" err="1"/>
              <a:t>Larvicides</a:t>
            </a:r>
            <a:r>
              <a:rPr lang="en-IN" dirty="0"/>
              <a:t> — Growth Regulators</a:t>
            </a:r>
            <a:br>
              <a:rPr lang="en-IN" dirty="0"/>
            </a:br>
            <a:endParaRPr lang="en-IN" dirty="0"/>
          </a:p>
        </p:txBody>
      </p:sp>
      <p:sp>
        <p:nvSpPr>
          <p:cNvPr id="3" name="Content Placeholder 2"/>
          <p:cNvSpPr>
            <a:spLocks noGrp="1"/>
          </p:cNvSpPr>
          <p:nvPr>
            <p:ph idx="1"/>
          </p:nvPr>
        </p:nvSpPr>
        <p:spPr/>
        <p:txBody>
          <a:bodyPr>
            <a:normAutofit fontScale="70000" lnSpcReduction="20000"/>
          </a:bodyPr>
          <a:lstStyle/>
          <a:p>
            <a:endParaRPr lang="en-IN" dirty="0"/>
          </a:p>
          <a:p>
            <a:pPr algn="just"/>
            <a:r>
              <a:rPr lang="en-IN" dirty="0"/>
              <a:t>These chemicals are typically referred to as insect growth regulators or IGRs. IGRs act on the endocrine or hormone system of insects. These insecticides are specific for insects, have very low mammalian toxicity, are non-persistent in the environment, and cause death slowly. </a:t>
            </a:r>
            <a:endParaRPr lang="en-IN" dirty="0" smtClean="0"/>
          </a:p>
          <a:p>
            <a:pPr algn="just"/>
            <a:r>
              <a:rPr lang="en-IN" dirty="0" smtClean="0"/>
              <a:t>Most </a:t>
            </a:r>
            <a:r>
              <a:rPr lang="en-IN" dirty="0"/>
              <a:t>of the currently registered IGRs mimic the juvenile hormone produced in the insect brain. Juvenile hormone tells the insect to remain in the immature state. </a:t>
            </a:r>
            <a:endParaRPr lang="en-IN" dirty="0" smtClean="0"/>
          </a:p>
          <a:p>
            <a:pPr algn="just"/>
            <a:r>
              <a:rPr lang="en-IN" dirty="0" smtClean="0"/>
              <a:t>When </a:t>
            </a:r>
            <a:r>
              <a:rPr lang="en-IN" dirty="0"/>
              <a:t>sufficient growth has occurred, the juvenile hormone production ceases triggering the </a:t>
            </a:r>
            <a:r>
              <a:rPr lang="en-IN" dirty="0" err="1"/>
              <a:t>molt</a:t>
            </a:r>
            <a:r>
              <a:rPr lang="en-IN" dirty="0"/>
              <a:t> to the adult stage. </a:t>
            </a:r>
            <a:endParaRPr lang="en-IN" dirty="0" smtClean="0"/>
          </a:p>
          <a:p>
            <a:pPr algn="just"/>
            <a:r>
              <a:rPr lang="en-IN" dirty="0" smtClean="0"/>
              <a:t>IGR </a:t>
            </a:r>
            <a:r>
              <a:rPr lang="en-IN" dirty="0"/>
              <a:t>chemicals, such as </a:t>
            </a:r>
            <a:r>
              <a:rPr lang="en-IN" dirty="0" err="1"/>
              <a:t>methoprene</a:t>
            </a:r>
            <a:r>
              <a:rPr lang="en-IN" dirty="0"/>
              <a:t> mimic the action of juvenile hormone and keep the insect in the immature state. </a:t>
            </a:r>
            <a:endParaRPr lang="en-IN" dirty="0" smtClean="0"/>
          </a:p>
          <a:p>
            <a:pPr algn="just"/>
            <a:r>
              <a:rPr lang="en-IN" dirty="0" smtClean="0"/>
              <a:t>Insects </a:t>
            </a:r>
            <a:r>
              <a:rPr lang="en-IN" dirty="0"/>
              <a:t>treated with these chemicals are unable to </a:t>
            </a:r>
            <a:r>
              <a:rPr lang="en-IN" dirty="0" smtClean="0"/>
              <a:t>moult </a:t>
            </a:r>
            <a:r>
              <a:rPr lang="en-IN" dirty="0"/>
              <a:t>successfully to the adult stage, and cannot reproduce normally.</a:t>
            </a:r>
          </a:p>
        </p:txBody>
      </p:sp>
    </p:spTree>
    <p:extLst>
      <p:ext uri="{BB962C8B-B14F-4D97-AF65-F5344CB8AC3E}">
        <p14:creationId xmlns:p14="http://schemas.microsoft.com/office/powerpoint/2010/main" xmlns="" val="4867208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r>
              <a:rPr lang="en-IN" dirty="0" err="1"/>
              <a:t>Larvicides</a:t>
            </a:r>
            <a:r>
              <a:rPr lang="en-IN" dirty="0"/>
              <a:t> — Bacteria</a:t>
            </a:r>
          </a:p>
        </p:txBody>
      </p:sp>
      <p:sp>
        <p:nvSpPr>
          <p:cNvPr id="3" name="Content Placeholder 2"/>
          <p:cNvSpPr>
            <a:spLocks noGrp="1"/>
          </p:cNvSpPr>
          <p:nvPr>
            <p:ph idx="1"/>
          </p:nvPr>
        </p:nvSpPr>
        <p:spPr/>
        <p:txBody>
          <a:bodyPr>
            <a:normAutofit fontScale="25000" lnSpcReduction="20000"/>
          </a:bodyPr>
          <a:lstStyle/>
          <a:p>
            <a:endParaRPr lang="en-IN" dirty="0"/>
          </a:p>
          <a:p>
            <a:pPr algn="just"/>
            <a:r>
              <a:rPr lang="en-IN" sz="8000" dirty="0">
                <a:latin typeface="AR ESSENCE" pitchFamily="2" charset="0"/>
              </a:rPr>
              <a:t>Bacillus </a:t>
            </a:r>
            <a:r>
              <a:rPr lang="en-IN" sz="8000" dirty="0" err="1">
                <a:latin typeface="AR ESSENCE" pitchFamily="2" charset="0"/>
              </a:rPr>
              <a:t>thuringiensis</a:t>
            </a:r>
            <a:r>
              <a:rPr lang="en-IN" sz="8000" dirty="0">
                <a:latin typeface="AR ESSENCE" pitchFamily="2" charset="0"/>
              </a:rPr>
              <a:t> var. </a:t>
            </a:r>
            <a:r>
              <a:rPr lang="en-IN" sz="8000" dirty="0" err="1">
                <a:latin typeface="AR ESSENCE" pitchFamily="2" charset="0"/>
              </a:rPr>
              <a:t>israelensis</a:t>
            </a:r>
            <a:r>
              <a:rPr lang="en-IN" sz="8000" dirty="0">
                <a:latin typeface="AR ESSENCE" pitchFamily="2" charset="0"/>
              </a:rPr>
              <a:t> (</a:t>
            </a:r>
            <a:r>
              <a:rPr lang="en-IN" sz="8000" dirty="0" err="1">
                <a:latin typeface="AR ESSENCE" pitchFamily="2" charset="0"/>
              </a:rPr>
              <a:t>Bti</a:t>
            </a:r>
            <a:r>
              <a:rPr lang="en-IN" sz="8000" dirty="0">
                <a:latin typeface="AR ESSENCE" pitchFamily="2" charset="0"/>
              </a:rPr>
              <a:t>) is a naturally occurring bacterium that produces a crystalline protein toxin (crystal) and a spore. </a:t>
            </a:r>
            <a:endParaRPr lang="en-IN" sz="8000" dirty="0" smtClean="0">
              <a:latin typeface="AR ESSENCE" pitchFamily="2" charset="0"/>
            </a:endParaRPr>
          </a:p>
          <a:p>
            <a:pPr algn="just"/>
            <a:r>
              <a:rPr lang="en-IN" sz="8000" dirty="0" smtClean="0">
                <a:latin typeface="AR ESSENCE" pitchFamily="2" charset="0"/>
              </a:rPr>
              <a:t>The </a:t>
            </a:r>
            <a:r>
              <a:rPr lang="en-IN" sz="8000" dirty="0">
                <a:latin typeface="AR ESSENCE" pitchFamily="2" charset="0"/>
              </a:rPr>
              <a:t>larval activity of </a:t>
            </a:r>
            <a:r>
              <a:rPr lang="en-IN" sz="8000" dirty="0" err="1">
                <a:latin typeface="AR ESSENCE" pitchFamily="2" charset="0"/>
              </a:rPr>
              <a:t>Bti</a:t>
            </a:r>
            <a:r>
              <a:rPr lang="en-IN" sz="8000" dirty="0">
                <a:latin typeface="AR ESSENCE" pitchFamily="2" charset="0"/>
              </a:rPr>
              <a:t> formulations is due to the presence of the protein toxin. The spore has no </a:t>
            </a:r>
            <a:r>
              <a:rPr lang="en-IN" sz="8000" dirty="0" err="1">
                <a:latin typeface="AR ESSENCE" pitchFamily="2" charset="0"/>
              </a:rPr>
              <a:t>larvicidal</a:t>
            </a:r>
            <a:r>
              <a:rPr lang="en-IN" sz="8000" dirty="0">
                <a:latin typeface="AR ESSENCE" pitchFamily="2" charset="0"/>
              </a:rPr>
              <a:t> activity. For mosquito larvae, many factors are necessary to produce the toxic effects of </a:t>
            </a:r>
            <a:r>
              <a:rPr lang="en-IN" sz="8000" dirty="0" err="1">
                <a:latin typeface="AR ESSENCE" pitchFamily="2" charset="0"/>
              </a:rPr>
              <a:t>Bti</a:t>
            </a:r>
            <a:r>
              <a:rPr lang="en-IN" sz="8000" dirty="0">
                <a:latin typeface="AR ESSENCE" pitchFamily="2" charset="0"/>
              </a:rPr>
              <a:t> crystals. If the crystals are available in sufficient quantity, to suffer toxicity and die, a larva must : 1) Capture and ingest the crystals, 2) Possess a digestive tract with a highly alkaline pH, 3) Possess the enzymes capable of liberating the toxic proteins, and 4) Possess the gut membrane receptors, compatible with the solubilized toxins</a:t>
            </a:r>
            <a:r>
              <a:rPr lang="en-IN" sz="8000" dirty="0" smtClean="0">
                <a:latin typeface="AR ESSENCE" pitchFamily="2" charset="0"/>
              </a:rPr>
              <a:t>.</a:t>
            </a:r>
          </a:p>
          <a:p>
            <a:pPr algn="just"/>
            <a:r>
              <a:rPr lang="en-IN" sz="8000" dirty="0" smtClean="0">
                <a:latin typeface="AR ESSENCE" pitchFamily="2" charset="0"/>
              </a:rPr>
              <a:t> </a:t>
            </a:r>
            <a:r>
              <a:rPr lang="en-IN" sz="8000" dirty="0" err="1">
                <a:latin typeface="AR ESSENCE" pitchFamily="2" charset="0"/>
              </a:rPr>
              <a:t>Bti</a:t>
            </a:r>
            <a:r>
              <a:rPr lang="en-IN" sz="8000" dirty="0">
                <a:latin typeface="AR ESSENCE" pitchFamily="2" charset="0"/>
              </a:rPr>
              <a:t>-based products are not insecticides of contact. The active ingredient (crystals) must be ingested to show a toxic activity. This very specific mode of action makes it very safe for non-target organisms present in the same environment.</a:t>
            </a:r>
          </a:p>
          <a:p>
            <a:pPr algn="just"/>
            <a:r>
              <a:rPr lang="en-IN" sz="8000" dirty="0" smtClean="0">
                <a:latin typeface="AR ESSENCE" pitchFamily="2" charset="0"/>
              </a:rPr>
              <a:t>Bacillus </a:t>
            </a:r>
            <a:r>
              <a:rPr lang="en-IN" sz="8000" dirty="0" err="1">
                <a:latin typeface="AR ESSENCE" pitchFamily="2" charset="0"/>
              </a:rPr>
              <a:t>sphaericus</a:t>
            </a:r>
            <a:r>
              <a:rPr lang="en-IN" sz="8000" dirty="0">
                <a:latin typeface="AR ESSENCE" pitchFamily="2" charset="0"/>
              </a:rPr>
              <a:t> (</a:t>
            </a:r>
            <a:r>
              <a:rPr lang="en-IN" sz="8000" dirty="0" err="1">
                <a:latin typeface="AR ESSENCE" pitchFamily="2" charset="0"/>
              </a:rPr>
              <a:t>Bs</a:t>
            </a:r>
            <a:r>
              <a:rPr lang="en-IN" sz="8000" dirty="0">
                <a:latin typeface="AR ESSENCE" pitchFamily="2" charset="0"/>
              </a:rPr>
              <a:t>) is also a naturally occurring, spore-forming bacterium found throughout the world. At the time of sporulation, </a:t>
            </a:r>
            <a:r>
              <a:rPr lang="en-IN" sz="8000" dirty="0" err="1">
                <a:latin typeface="AR ESSENCE" pitchFamily="2" charset="0"/>
              </a:rPr>
              <a:t>Bs</a:t>
            </a:r>
            <a:r>
              <a:rPr lang="en-IN" sz="8000" dirty="0">
                <a:latin typeface="AR ESSENCE" pitchFamily="2" charset="0"/>
              </a:rPr>
              <a:t> produces </a:t>
            </a:r>
            <a:r>
              <a:rPr lang="en-IN" sz="8000" dirty="0" err="1">
                <a:latin typeface="AR ESSENCE" pitchFamily="2" charset="0"/>
              </a:rPr>
              <a:t>crystallin</a:t>
            </a:r>
            <a:r>
              <a:rPr lang="en-IN" sz="8000" dirty="0">
                <a:latin typeface="AR ESSENCE" pitchFamily="2" charset="0"/>
              </a:rPr>
              <a:t> proteins (as in </a:t>
            </a:r>
            <a:r>
              <a:rPr lang="en-IN" sz="8000" dirty="0" err="1">
                <a:latin typeface="AR ESSENCE" pitchFamily="2" charset="0"/>
              </a:rPr>
              <a:t>Bti</a:t>
            </a:r>
            <a:r>
              <a:rPr lang="en-IN" sz="8000" dirty="0">
                <a:latin typeface="AR ESSENCE" pitchFamily="2" charset="0"/>
              </a:rPr>
              <a:t> but different) toxic for many species of mosquito larvae upon ingestion.</a:t>
            </a:r>
          </a:p>
        </p:txBody>
      </p:sp>
    </p:spTree>
    <p:extLst>
      <p:ext uri="{BB962C8B-B14F-4D97-AF65-F5344CB8AC3E}">
        <p14:creationId xmlns:p14="http://schemas.microsoft.com/office/powerpoint/2010/main" xmlns="" val="2141261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a:solidFill>
            <a:srgbClr val="00B0F0"/>
          </a:solidFill>
        </p:spPr>
        <p:txBody>
          <a:bodyPr/>
          <a:lstStyle/>
          <a:p>
            <a:r>
              <a:rPr lang="en-IN" dirty="0" err="1" smtClean="0"/>
              <a:t>Larvicides</a:t>
            </a:r>
            <a:endParaRPr lang="en-IN" dirty="0"/>
          </a:p>
        </p:txBody>
      </p:sp>
      <p:sp>
        <p:nvSpPr>
          <p:cNvPr id="3" name="Content Placeholder 2"/>
          <p:cNvSpPr>
            <a:spLocks noGrp="1"/>
          </p:cNvSpPr>
          <p:nvPr>
            <p:ph idx="1"/>
          </p:nvPr>
        </p:nvSpPr>
        <p:spPr>
          <a:xfrm>
            <a:off x="457200" y="1295400"/>
            <a:ext cx="8229600" cy="4830763"/>
          </a:xfrm>
        </p:spPr>
        <p:txBody>
          <a:bodyPr>
            <a:normAutofit fontScale="77500" lnSpcReduction="20000"/>
          </a:bodyPr>
          <a:lstStyle/>
          <a:p>
            <a:endParaRPr lang="en-IN" dirty="0"/>
          </a:p>
          <a:p>
            <a:r>
              <a:rPr lang="en-IN" dirty="0">
                <a:latin typeface="AR ESSENCE" pitchFamily="2" charset="0"/>
              </a:rPr>
              <a:t>Very refined oil or surfactants can be used as </a:t>
            </a:r>
            <a:r>
              <a:rPr lang="en-IN" dirty="0" err="1" smtClean="0">
                <a:latin typeface="AR ESSENCE" pitchFamily="2" charset="0"/>
              </a:rPr>
              <a:t>larvicides</a:t>
            </a:r>
            <a:r>
              <a:rPr lang="en-IN" dirty="0" smtClean="0">
                <a:latin typeface="AR ESSENCE" pitchFamily="2" charset="0"/>
              </a:rPr>
              <a:t>. </a:t>
            </a:r>
            <a:r>
              <a:rPr lang="en-IN" dirty="0">
                <a:latin typeface="AR ESSENCE" pitchFamily="2" charset="0"/>
              </a:rPr>
              <a:t>These products have the ability to kill both larvae and pupae. </a:t>
            </a:r>
            <a:endParaRPr lang="en-IN" dirty="0" smtClean="0">
              <a:latin typeface="AR ESSENCE" pitchFamily="2" charset="0"/>
            </a:endParaRPr>
          </a:p>
          <a:p>
            <a:r>
              <a:rPr lang="en-IN" dirty="0" smtClean="0">
                <a:latin typeface="AR ESSENCE" pitchFamily="2" charset="0"/>
              </a:rPr>
              <a:t> </a:t>
            </a:r>
            <a:r>
              <a:rPr lang="en-IN" dirty="0">
                <a:latin typeface="AR ESSENCE" pitchFamily="2" charset="0"/>
              </a:rPr>
              <a:t>The surfactant used is also called monomolecular film (MMF). </a:t>
            </a:r>
            <a:endParaRPr lang="en-IN" dirty="0" smtClean="0">
              <a:latin typeface="AR ESSENCE" pitchFamily="2" charset="0"/>
            </a:endParaRPr>
          </a:p>
          <a:p>
            <a:r>
              <a:rPr lang="en-IN" dirty="0" smtClean="0">
                <a:latin typeface="AR ESSENCE" pitchFamily="2" charset="0"/>
              </a:rPr>
              <a:t>Using </a:t>
            </a:r>
            <a:r>
              <a:rPr lang="en-IN" dirty="0">
                <a:latin typeface="AR ESSENCE" pitchFamily="2" charset="0"/>
              </a:rPr>
              <a:t>conventional spraying methods, the invisible monomolecular film quickly spreads over standing water habitats. </a:t>
            </a:r>
            <a:endParaRPr lang="en-IN" dirty="0" smtClean="0">
              <a:latin typeface="AR ESSENCE" pitchFamily="2" charset="0"/>
            </a:endParaRPr>
          </a:p>
          <a:p>
            <a:r>
              <a:rPr lang="en-IN" dirty="0" smtClean="0">
                <a:latin typeface="AR ESSENCE" pitchFamily="2" charset="0"/>
              </a:rPr>
              <a:t>The </a:t>
            </a:r>
            <a:r>
              <a:rPr lang="en-IN" dirty="0">
                <a:latin typeface="AR ESSENCE" pitchFamily="2" charset="0"/>
              </a:rPr>
              <a:t>film reduces the surface tension of the water making it difficult for the mosquito larvae </a:t>
            </a:r>
            <a:r>
              <a:rPr lang="en-IN" dirty="0" smtClean="0">
                <a:latin typeface="AR ESSENCE" pitchFamily="2" charset="0"/>
              </a:rPr>
              <a:t> </a:t>
            </a:r>
            <a:r>
              <a:rPr lang="en-IN" dirty="0">
                <a:latin typeface="AR ESSENCE" pitchFamily="2" charset="0"/>
              </a:rPr>
              <a:t>to attach to the surface which causes them to drown. </a:t>
            </a:r>
            <a:r>
              <a:rPr lang="en-IN" dirty="0" smtClean="0">
                <a:latin typeface="AR ESSENCE" pitchFamily="2" charset="0"/>
              </a:rPr>
              <a:t>Emerging </a:t>
            </a:r>
            <a:r>
              <a:rPr lang="en-IN" dirty="0">
                <a:latin typeface="AR ESSENCE" pitchFamily="2" charset="0"/>
              </a:rPr>
              <a:t>mosquitoes are unable to fully emerge and will drown</a:t>
            </a:r>
            <a:r>
              <a:rPr lang="en-IN" dirty="0" smtClean="0">
                <a:latin typeface="AR ESSENCE" pitchFamily="2" charset="0"/>
              </a:rPr>
              <a:t>.</a:t>
            </a:r>
          </a:p>
          <a:p>
            <a:r>
              <a:rPr lang="en-IN" dirty="0" smtClean="0">
                <a:latin typeface="AR ESSENCE" pitchFamily="2" charset="0"/>
              </a:rPr>
              <a:t> </a:t>
            </a:r>
            <a:r>
              <a:rPr lang="en-IN" dirty="0">
                <a:latin typeface="AR ESSENCE" pitchFamily="2" charset="0"/>
              </a:rPr>
              <a:t>Mosquito </a:t>
            </a:r>
            <a:r>
              <a:rPr lang="en-IN" dirty="0" err="1">
                <a:latin typeface="AR ESSENCE" pitchFamily="2" charset="0"/>
              </a:rPr>
              <a:t>larvicide</a:t>
            </a:r>
            <a:r>
              <a:rPr lang="en-IN" dirty="0">
                <a:latin typeface="AR ESSENCE" pitchFamily="2" charset="0"/>
              </a:rPr>
              <a:t> </a:t>
            </a:r>
            <a:r>
              <a:rPr lang="en-IN" dirty="0" smtClean="0">
                <a:latin typeface="AR ESSENCE" pitchFamily="2" charset="0"/>
              </a:rPr>
              <a:t> </a:t>
            </a:r>
            <a:r>
              <a:rPr lang="en-IN" dirty="0">
                <a:latin typeface="AR ESSENCE" pitchFamily="2" charset="0"/>
              </a:rPr>
              <a:t>are effective on all species of mosquitoes that breed in standing water and require the air/water interface in their lifecycle.</a:t>
            </a:r>
          </a:p>
        </p:txBody>
      </p:sp>
    </p:spTree>
    <p:extLst>
      <p:ext uri="{BB962C8B-B14F-4D97-AF65-F5344CB8AC3E}">
        <p14:creationId xmlns:p14="http://schemas.microsoft.com/office/powerpoint/2010/main" xmlns="" val="4997623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r>
              <a:rPr lang="en-IN" dirty="0"/>
              <a:t>ULV </a:t>
            </a:r>
            <a:r>
              <a:rPr lang="en-IN" dirty="0" err="1"/>
              <a:t>Adulticides</a:t>
            </a:r>
            <a:r>
              <a:rPr lang="en-IN" dirty="0"/>
              <a:t> — </a:t>
            </a:r>
            <a:r>
              <a:rPr lang="en-IN" dirty="0" err="1"/>
              <a:t>Pyrethroids</a:t>
            </a:r>
            <a:endParaRPr lang="en-IN" dirty="0"/>
          </a:p>
        </p:txBody>
      </p:sp>
      <p:sp>
        <p:nvSpPr>
          <p:cNvPr id="3" name="Content Placeholder 2"/>
          <p:cNvSpPr>
            <a:spLocks noGrp="1"/>
          </p:cNvSpPr>
          <p:nvPr>
            <p:ph idx="1"/>
          </p:nvPr>
        </p:nvSpPr>
        <p:spPr/>
        <p:txBody>
          <a:bodyPr>
            <a:normAutofit fontScale="77500" lnSpcReduction="20000"/>
          </a:bodyPr>
          <a:lstStyle/>
          <a:p>
            <a:r>
              <a:rPr lang="en-IN" dirty="0" err="1">
                <a:latin typeface="AR ESSENCE" pitchFamily="2" charset="0"/>
              </a:rPr>
              <a:t>Pyrethroids</a:t>
            </a:r>
            <a:r>
              <a:rPr lang="en-IN" dirty="0">
                <a:latin typeface="AR ESSENCE" pitchFamily="2" charset="0"/>
              </a:rPr>
              <a:t> are synthetic chemicals whose structures mimic the natural insecticide </a:t>
            </a:r>
            <a:r>
              <a:rPr lang="en-IN" dirty="0" err="1">
                <a:latin typeface="AR ESSENCE" pitchFamily="2" charset="0"/>
              </a:rPr>
              <a:t>pyrethrin</a:t>
            </a:r>
            <a:r>
              <a:rPr lang="en-IN" dirty="0">
                <a:latin typeface="AR ESSENCE" pitchFamily="2" charset="0"/>
              </a:rPr>
              <a:t>. </a:t>
            </a:r>
            <a:endParaRPr lang="en-IN" dirty="0" smtClean="0">
              <a:latin typeface="AR ESSENCE" pitchFamily="2" charset="0"/>
            </a:endParaRPr>
          </a:p>
          <a:p>
            <a:r>
              <a:rPr lang="en-IN" dirty="0" err="1" smtClean="0">
                <a:latin typeface="AR ESSENCE" pitchFamily="2" charset="0"/>
              </a:rPr>
              <a:t>Pyrethrins</a:t>
            </a:r>
            <a:r>
              <a:rPr lang="en-IN" dirty="0" smtClean="0">
                <a:latin typeface="AR ESSENCE" pitchFamily="2" charset="0"/>
              </a:rPr>
              <a:t> </a:t>
            </a:r>
            <a:r>
              <a:rPr lang="en-IN" dirty="0">
                <a:latin typeface="AR ESSENCE" pitchFamily="2" charset="0"/>
              </a:rPr>
              <a:t>are found in the flower heads of plants belonging to the family </a:t>
            </a:r>
            <a:r>
              <a:rPr lang="en-IN" dirty="0" err="1">
                <a:latin typeface="AR ESSENCE" pitchFamily="2" charset="0"/>
              </a:rPr>
              <a:t>Compositae</a:t>
            </a:r>
            <a:r>
              <a:rPr lang="en-IN" dirty="0">
                <a:latin typeface="AR ESSENCE" pitchFamily="2" charset="0"/>
              </a:rPr>
              <a:t> (e.g. chrysanthemums). </a:t>
            </a:r>
            <a:endParaRPr lang="en-IN" dirty="0" smtClean="0">
              <a:latin typeface="AR ESSENCE" pitchFamily="2" charset="0"/>
            </a:endParaRPr>
          </a:p>
          <a:p>
            <a:r>
              <a:rPr lang="en-IN" dirty="0" smtClean="0">
                <a:latin typeface="AR ESSENCE" pitchFamily="2" charset="0"/>
              </a:rPr>
              <a:t>These </a:t>
            </a:r>
            <a:r>
              <a:rPr lang="en-IN" dirty="0">
                <a:latin typeface="AR ESSENCE" pitchFamily="2" charset="0"/>
              </a:rPr>
              <a:t>insecticides have a unique ability to knock down insects quickly. </a:t>
            </a:r>
            <a:endParaRPr lang="en-IN" dirty="0" smtClean="0">
              <a:latin typeface="AR ESSENCE" pitchFamily="2" charset="0"/>
            </a:endParaRPr>
          </a:p>
          <a:p>
            <a:r>
              <a:rPr lang="en-IN" dirty="0" smtClean="0">
                <a:latin typeface="AR ESSENCE" pitchFamily="2" charset="0"/>
              </a:rPr>
              <a:t>Synthetic </a:t>
            </a:r>
            <a:r>
              <a:rPr lang="en-IN" dirty="0" err="1">
                <a:latin typeface="AR ESSENCE" pitchFamily="2" charset="0"/>
              </a:rPr>
              <a:t>pyrethrins</a:t>
            </a:r>
            <a:r>
              <a:rPr lang="en-IN" dirty="0">
                <a:latin typeface="AR ESSENCE" pitchFamily="2" charset="0"/>
              </a:rPr>
              <a:t> (also known as </a:t>
            </a:r>
            <a:r>
              <a:rPr lang="en-IN" dirty="0" err="1">
                <a:latin typeface="AR ESSENCE" pitchFamily="2" charset="0"/>
              </a:rPr>
              <a:t>pyrethroids</a:t>
            </a:r>
            <a:r>
              <a:rPr lang="en-IN" dirty="0">
                <a:latin typeface="AR ESSENCE" pitchFamily="2" charset="0"/>
              </a:rPr>
              <a:t>) have been chemically altered to make them more stable. </a:t>
            </a:r>
            <a:endParaRPr lang="en-IN" dirty="0" smtClean="0">
              <a:latin typeface="AR ESSENCE" pitchFamily="2" charset="0"/>
            </a:endParaRPr>
          </a:p>
          <a:p>
            <a:r>
              <a:rPr lang="en-IN" dirty="0" err="1" smtClean="0">
                <a:latin typeface="AR ESSENCE" pitchFamily="2" charset="0"/>
              </a:rPr>
              <a:t>Pyrethroids</a:t>
            </a:r>
            <a:r>
              <a:rPr lang="en-IN" dirty="0" smtClean="0">
                <a:latin typeface="AR ESSENCE" pitchFamily="2" charset="0"/>
              </a:rPr>
              <a:t> </a:t>
            </a:r>
            <a:r>
              <a:rPr lang="en-IN" dirty="0">
                <a:latin typeface="AR ESSENCE" pitchFamily="2" charset="0"/>
              </a:rPr>
              <a:t>are </a:t>
            </a:r>
            <a:r>
              <a:rPr lang="en-IN" dirty="0" err="1">
                <a:latin typeface="AR ESSENCE" pitchFamily="2" charset="0"/>
              </a:rPr>
              <a:t>axonic</a:t>
            </a:r>
            <a:r>
              <a:rPr lang="en-IN" dirty="0">
                <a:latin typeface="AR ESSENCE" pitchFamily="2" charset="0"/>
              </a:rPr>
              <a:t> poisons (they poison the nerve </a:t>
            </a:r>
            <a:r>
              <a:rPr lang="en-IN" dirty="0" err="1">
                <a:latin typeface="AR ESSENCE" pitchFamily="2" charset="0"/>
              </a:rPr>
              <a:t>fiber</a:t>
            </a:r>
            <a:r>
              <a:rPr lang="en-IN" dirty="0">
                <a:latin typeface="AR ESSENCE" pitchFamily="2" charset="0"/>
              </a:rPr>
              <a:t>). </a:t>
            </a:r>
            <a:endParaRPr lang="en-IN" dirty="0" smtClean="0">
              <a:latin typeface="AR ESSENCE" pitchFamily="2" charset="0"/>
            </a:endParaRPr>
          </a:p>
          <a:p>
            <a:r>
              <a:rPr lang="en-IN" dirty="0" smtClean="0">
                <a:latin typeface="AR ESSENCE" pitchFamily="2" charset="0"/>
              </a:rPr>
              <a:t>They </a:t>
            </a:r>
            <a:r>
              <a:rPr lang="en-IN" dirty="0">
                <a:latin typeface="AR ESSENCE" pitchFamily="2" charset="0"/>
              </a:rPr>
              <a:t>bind to a protein in nerves called the voltage-gated sodium channel. Normally, this protein opens causing stimulation of the nerve and closes to terminate the nerve signal</a:t>
            </a:r>
          </a:p>
        </p:txBody>
      </p:sp>
    </p:spTree>
    <p:extLst>
      <p:ext uri="{BB962C8B-B14F-4D97-AF65-F5344CB8AC3E}">
        <p14:creationId xmlns:p14="http://schemas.microsoft.com/office/powerpoint/2010/main" xmlns="" val="28288935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r>
              <a:rPr lang="en-IN" dirty="0"/>
              <a:t>ULV </a:t>
            </a:r>
            <a:r>
              <a:rPr lang="en-IN" dirty="0" err="1"/>
              <a:t>Adulticides</a:t>
            </a:r>
            <a:r>
              <a:rPr lang="en-IN" dirty="0"/>
              <a:t> — </a:t>
            </a:r>
            <a:r>
              <a:rPr lang="en-IN" dirty="0" err="1"/>
              <a:t>Pyrethroids</a:t>
            </a:r>
            <a:endParaRPr lang="en-IN" dirty="0"/>
          </a:p>
        </p:txBody>
      </p:sp>
      <p:sp>
        <p:nvSpPr>
          <p:cNvPr id="3" name="Content Placeholder 2"/>
          <p:cNvSpPr>
            <a:spLocks noGrp="1"/>
          </p:cNvSpPr>
          <p:nvPr>
            <p:ph idx="1"/>
          </p:nvPr>
        </p:nvSpPr>
        <p:spPr/>
        <p:txBody>
          <a:bodyPr>
            <a:normAutofit fontScale="77500" lnSpcReduction="20000"/>
          </a:bodyPr>
          <a:lstStyle/>
          <a:p>
            <a:pPr algn="just"/>
            <a:r>
              <a:rPr lang="en-IN" dirty="0" err="1"/>
              <a:t>Pyrethroids</a:t>
            </a:r>
            <a:r>
              <a:rPr lang="en-IN" dirty="0"/>
              <a:t> bind to this gate and prevent it from closing normally which results in continuous nerve stimulation</a:t>
            </a:r>
            <a:r>
              <a:rPr lang="en-IN" dirty="0" smtClean="0"/>
              <a:t>.</a:t>
            </a:r>
          </a:p>
          <a:p>
            <a:pPr algn="just"/>
            <a:r>
              <a:rPr lang="en-IN" dirty="0" smtClean="0"/>
              <a:t> </a:t>
            </a:r>
            <a:r>
              <a:rPr lang="en-IN" dirty="0"/>
              <a:t>This explains the tremors exhibited by poisoned insects. They lose control of their nervous system and are unable to produce coordinated movement</a:t>
            </a:r>
            <a:r>
              <a:rPr lang="en-IN" dirty="0" smtClean="0"/>
              <a:t>.</a:t>
            </a:r>
          </a:p>
          <a:p>
            <a:pPr algn="just"/>
            <a:r>
              <a:rPr lang="en-IN" dirty="0" err="1" smtClean="0"/>
              <a:t>Pyrethroids</a:t>
            </a:r>
            <a:r>
              <a:rPr lang="en-IN" dirty="0" smtClean="0"/>
              <a:t> </a:t>
            </a:r>
            <a:r>
              <a:rPr lang="en-IN" dirty="0"/>
              <a:t>are most of the time used with </a:t>
            </a:r>
            <a:r>
              <a:rPr lang="en-IN" dirty="0" err="1"/>
              <a:t>piperonyl</a:t>
            </a:r>
            <a:r>
              <a:rPr lang="en-IN" dirty="0"/>
              <a:t> </a:t>
            </a:r>
            <a:r>
              <a:rPr lang="en-IN" dirty="0" err="1"/>
              <a:t>butoxide</a:t>
            </a:r>
            <a:r>
              <a:rPr lang="en-IN" dirty="0"/>
              <a:t> (PBO) which is a synergist that is usually incorporated within the final products. </a:t>
            </a:r>
            <a:endParaRPr lang="en-IN" dirty="0" smtClean="0"/>
          </a:p>
          <a:p>
            <a:pPr algn="just"/>
            <a:r>
              <a:rPr lang="en-IN" dirty="0" smtClean="0"/>
              <a:t>PBO </a:t>
            </a:r>
            <a:r>
              <a:rPr lang="en-IN" dirty="0"/>
              <a:t>enhances the effect of </a:t>
            </a:r>
            <a:r>
              <a:rPr lang="en-IN" dirty="0" err="1"/>
              <a:t>pyrethroids</a:t>
            </a:r>
            <a:r>
              <a:rPr lang="en-IN" dirty="0"/>
              <a:t> by inhibiting an enzyme (cytochrome P450) produced by the insect to break down the pesticides. </a:t>
            </a:r>
            <a:endParaRPr lang="en-IN" dirty="0" smtClean="0"/>
          </a:p>
          <a:p>
            <a:pPr algn="just"/>
            <a:r>
              <a:rPr lang="en-IN" dirty="0" smtClean="0"/>
              <a:t>The </a:t>
            </a:r>
            <a:r>
              <a:rPr lang="en-IN" dirty="0"/>
              <a:t>PBO allows the insecticides to be effective with less active ingredient than would otherwise by required.</a:t>
            </a:r>
          </a:p>
        </p:txBody>
      </p:sp>
    </p:spTree>
    <p:extLst>
      <p:ext uri="{BB962C8B-B14F-4D97-AF65-F5344CB8AC3E}">
        <p14:creationId xmlns:p14="http://schemas.microsoft.com/office/powerpoint/2010/main" xmlns="" val="19308729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txBox="1">
            <a:spLocks/>
          </p:cNvSpPr>
          <p:nvPr/>
        </p:nvSpPr>
        <p:spPr bwMode="auto">
          <a:xfrm>
            <a:off x="0" y="271463"/>
            <a:ext cx="9144000" cy="1049337"/>
          </a:xfrm>
          <a:prstGeom prst="rect">
            <a:avLst/>
          </a:prstGeom>
          <a:solidFill>
            <a:srgbClr val="00B0F0"/>
          </a:solidFill>
          <a:ln>
            <a:noFill/>
          </a:ln>
          <a:extLst/>
        </p:spPr>
        <p:txBody>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200" b="1" dirty="0">
                <a:solidFill>
                  <a:prstClr val="black"/>
                </a:solidFill>
              </a:rPr>
              <a:t>Indoor Residual Spray</a:t>
            </a:r>
          </a:p>
        </p:txBody>
      </p:sp>
      <p:sp>
        <p:nvSpPr>
          <p:cNvPr id="5" name="Rectangle 5"/>
          <p:cNvSpPr>
            <a:spLocks noGrp="1" noChangeArrowheads="1"/>
          </p:cNvSpPr>
          <p:nvPr>
            <p:ph idx="1"/>
          </p:nvPr>
        </p:nvSpPr>
        <p:spPr>
          <a:xfrm>
            <a:off x="457200" y="4603750"/>
            <a:ext cx="5943600" cy="2058988"/>
          </a:xfrm>
        </p:spPr>
        <p:txBody>
          <a:bodyPr>
            <a:normAutofit fontScale="70000" lnSpcReduction="20000"/>
          </a:bodyPr>
          <a:lstStyle/>
          <a:p>
            <a:pPr marL="684213" indent="-620713" algn="just" eaLnBrk="1" hangingPunct="1">
              <a:lnSpc>
                <a:spcPct val="150000"/>
              </a:lnSpc>
              <a:buFont typeface="Wingdings 2" pitchFamily="18" charset="2"/>
              <a:buChar char="õ"/>
              <a:defRPr/>
            </a:pPr>
            <a:r>
              <a:rPr lang="en-US" b="1" dirty="0" smtClean="0"/>
              <a:t>Indoor residual spraying is the most widely used vector control method</a:t>
            </a:r>
          </a:p>
          <a:p>
            <a:pPr marL="684213" indent="-620713" algn="just" eaLnBrk="1" hangingPunct="1">
              <a:lnSpc>
                <a:spcPct val="150000"/>
              </a:lnSpc>
              <a:buFont typeface="Wingdings 2" pitchFamily="18" charset="2"/>
              <a:buChar char="õ"/>
              <a:defRPr/>
            </a:pPr>
            <a:r>
              <a:rPr lang="en-US" b="1" dirty="0" smtClean="0"/>
              <a:t>More appropriate method for rural areas</a:t>
            </a:r>
          </a:p>
        </p:txBody>
      </p:sp>
      <p:sp>
        <p:nvSpPr>
          <p:cNvPr id="8196" name="Rectangle 3"/>
          <p:cNvSpPr txBox="1">
            <a:spLocks noChangeArrowheads="1"/>
          </p:cNvSpPr>
          <p:nvPr/>
        </p:nvSpPr>
        <p:spPr bwMode="auto">
          <a:xfrm>
            <a:off x="0" y="1320800"/>
            <a:ext cx="8843963" cy="419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77850" indent="-471488"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1000"/>
              </a:spcBef>
              <a:buClr>
                <a:srgbClr val="4F81BD"/>
              </a:buClr>
              <a:buSzPct val="80000"/>
              <a:buFont typeface="Wingdings 2" panose="05020102010507070707" pitchFamily="18" charset="2"/>
              <a:buChar char="ï"/>
            </a:pPr>
            <a:r>
              <a:rPr lang="en-US" altLang="en-US" sz="2400" b="1" dirty="0">
                <a:solidFill>
                  <a:prstClr val="black"/>
                </a:solidFill>
              </a:rPr>
              <a:t>This is defined as the application of an insecticide having a property of a long residual affect in some liquid form which on drying, leaves a crystalline deposit on the sprayed surface</a:t>
            </a:r>
          </a:p>
          <a:p>
            <a:pPr algn="just">
              <a:spcBef>
                <a:spcPts val="1000"/>
              </a:spcBef>
              <a:buClr>
                <a:srgbClr val="4F81BD"/>
              </a:buClr>
              <a:buSzPct val="80000"/>
              <a:buFont typeface="Wingdings 2" panose="05020102010507070707" pitchFamily="18" charset="2"/>
              <a:buChar char="ï"/>
            </a:pPr>
            <a:endParaRPr lang="en-US" altLang="en-US" sz="1200" b="1" dirty="0">
              <a:solidFill>
                <a:prstClr val="black"/>
              </a:solidFill>
            </a:endParaRPr>
          </a:p>
          <a:p>
            <a:pPr algn="just">
              <a:spcBef>
                <a:spcPts val="1000"/>
              </a:spcBef>
              <a:buClr>
                <a:srgbClr val="4F81BD"/>
              </a:buClr>
              <a:buSzPct val="80000"/>
              <a:buFont typeface="Wingdings 2" panose="05020102010507070707" pitchFamily="18" charset="2"/>
              <a:buChar char="ï"/>
            </a:pPr>
            <a:r>
              <a:rPr lang="en-US" altLang="en-US" sz="2400" b="1" dirty="0">
                <a:solidFill>
                  <a:prstClr val="black"/>
                </a:solidFill>
              </a:rPr>
              <a:t>Mosquito resting places are the primary sites of treatment.  Mosquitoes rest on these sprayed surfaces, pick up and get killed</a:t>
            </a:r>
          </a:p>
        </p:txBody>
      </p:sp>
      <p:pic>
        <p:nvPicPr>
          <p:cNvPr id="819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51600" y="4154488"/>
            <a:ext cx="2587625" cy="256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855761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22" y="1"/>
            <a:ext cx="3360644" cy="3512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26052" y="115552"/>
            <a:ext cx="2952195" cy="236021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22519" y="3512935"/>
            <a:ext cx="3111161" cy="26265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47869" y="6211670"/>
            <a:ext cx="2721737" cy="923330"/>
          </a:xfrm>
          <a:prstGeom prst="rect">
            <a:avLst/>
          </a:prstGeom>
        </p:spPr>
        <p:txBody>
          <a:bodyPr wrap="square">
            <a:spAutoFit/>
          </a:bodyPr>
          <a:lstStyle/>
          <a:p>
            <a:pPr algn="ctr"/>
            <a:r>
              <a:rPr lang="en-GB" altLang="en-US" dirty="0"/>
              <a:t>World Health, 1960 (Mar-Apr) Special issue on Malaria </a:t>
            </a:r>
            <a:r>
              <a:rPr lang="en-GB" altLang="en-US" sz="1400" dirty="0"/>
              <a:t>(</a:t>
            </a:r>
            <a:r>
              <a:rPr lang="en-GB" altLang="en-US" sz="1200" dirty="0"/>
              <a:t>@ </a:t>
            </a:r>
            <a:r>
              <a:rPr lang="en-GB" altLang="en-US" sz="1200" dirty="0" err="1"/>
              <a:t>J.Najara</a:t>
            </a:r>
            <a:r>
              <a:rPr lang="en-GB" altLang="en-US" sz="1200" dirty="0"/>
              <a:t>)</a:t>
            </a:r>
            <a:endParaRPr lang="en-GB" altLang="en-US" dirty="0"/>
          </a:p>
        </p:txBody>
      </p:sp>
      <p:pic>
        <p:nvPicPr>
          <p:cNvPr id="5" name="Picture 4"/>
          <p:cNvPicPr>
            <a:picLocks noChangeAspect="1"/>
          </p:cNvPicPr>
          <p:nvPr/>
        </p:nvPicPr>
        <p:blipFill>
          <a:blip r:embed="rId5"/>
          <a:stretch>
            <a:fillRect/>
          </a:stretch>
        </p:blipFill>
        <p:spPr>
          <a:xfrm>
            <a:off x="6350794" y="2515969"/>
            <a:ext cx="2793206" cy="3695700"/>
          </a:xfrm>
          <a:prstGeom prst="rect">
            <a:avLst/>
          </a:prstGeom>
        </p:spPr>
      </p:pic>
      <p:pic>
        <p:nvPicPr>
          <p:cNvPr id="7" name="Picture 6"/>
          <p:cNvPicPr>
            <a:picLocks noChangeAspect="1"/>
          </p:cNvPicPr>
          <p:nvPr/>
        </p:nvPicPr>
        <p:blipFill>
          <a:blip r:embed="rId6"/>
          <a:stretch>
            <a:fillRect/>
          </a:stretch>
        </p:blipFill>
        <p:spPr>
          <a:xfrm>
            <a:off x="3559706" y="1618658"/>
            <a:ext cx="2465060" cy="4263887"/>
          </a:xfrm>
          <a:prstGeom prst="rect">
            <a:avLst/>
          </a:prstGeom>
        </p:spPr>
      </p:pic>
      <p:sp>
        <p:nvSpPr>
          <p:cNvPr id="6" name="Rectangle 5"/>
          <p:cNvSpPr/>
          <p:nvPr/>
        </p:nvSpPr>
        <p:spPr>
          <a:xfrm>
            <a:off x="6514867" y="6251877"/>
            <a:ext cx="2465060" cy="923330"/>
          </a:xfrm>
          <a:prstGeom prst="rect">
            <a:avLst/>
          </a:prstGeom>
        </p:spPr>
        <p:txBody>
          <a:bodyPr wrap="square">
            <a:spAutoFit/>
          </a:bodyPr>
          <a:lstStyle/>
          <a:p>
            <a:pPr algn="ctr"/>
            <a:r>
              <a:rPr lang="en-GB" altLang="en-US" dirty="0"/>
              <a:t>World Health, 1960 (Mar-Apr) Special issue on Malaria </a:t>
            </a:r>
            <a:r>
              <a:rPr lang="en-GB" altLang="en-US" sz="1400" dirty="0"/>
              <a:t>(</a:t>
            </a:r>
            <a:r>
              <a:rPr lang="en-GB" altLang="en-US" sz="1200" dirty="0"/>
              <a:t>@ </a:t>
            </a:r>
            <a:r>
              <a:rPr lang="en-GB" altLang="en-US" sz="1200" dirty="0" err="1"/>
              <a:t>J.Najara</a:t>
            </a:r>
            <a:r>
              <a:rPr lang="en-GB" altLang="en-US" sz="1200" dirty="0"/>
              <a:t>)</a:t>
            </a:r>
            <a:endParaRPr lang="en-GB" altLang="en-US" dirty="0"/>
          </a:p>
        </p:txBody>
      </p:sp>
      <p:sp>
        <p:nvSpPr>
          <p:cNvPr id="8" name="TextBox 7"/>
          <p:cNvSpPr txBox="1"/>
          <p:nvPr/>
        </p:nvSpPr>
        <p:spPr>
          <a:xfrm>
            <a:off x="3728750" y="5882544"/>
            <a:ext cx="2126974" cy="646331"/>
          </a:xfrm>
          <a:prstGeom prst="rect">
            <a:avLst/>
          </a:prstGeom>
          <a:noFill/>
        </p:spPr>
        <p:txBody>
          <a:bodyPr wrap="square" rtlCol="0">
            <a:spAutoFit/>
          </a:bodyPr>
          <a:lstStyle/>
          <a:p>
            <a:r>
              <a:rPr lang="en-US" dirty="0"/>
              <a:t>World Malaria Report, 2016 </a:t>
            </a:r>
          </a:p>
        </p:txBody>
      </p:sp>
      <p:sp>
        <p:nvSpPr>
          <p:cNvPr id="9" name="TextBox 8"/>
          <p:cNvSpPr txBox="1"/>
          <p:nvPr/>
        </p:nvSpPr>
        <p:spPr>
          <a:xfrm>
            <a:off x="3461968" y="218439"/>
            <a:ext cx="2562798" cy="1569660"/>
          </a:xfrm>
          <a:prstGeom prst="rect">
            <a:avLst/>
          </a:prstGeom>
          <a:noFill/>
        </p:spPr>
        <p:txBody>
          <a:bodyPr wrap="square" rtlCol="0">
            <a:spAutoFit/>
          </a:bodyPr>
          <a:lstStyle/>
          <a:p>
            <a:pPr algn="ctr"/>
            <a:r>
              <a:rPr lang="en-US" sz="3200" b="1" dirty="0"/>
              <a:t>“Military” Spray Campaigns</a:t>
            </a:r>
            <a:endParaRPr lang="en-US" b="1" dirty="0"/>
          </a:p>
        </p:txBody>
      </p:sp>
      <p:sp>
        <p:nvSpPr>
          <p:cNvPr id="10" name="Rectangle 9"/>
          <p:cNvSpPr/>
          <p:nvPr/>
        </p:nvSpPr>
        <p:spPr>
          <a:xfrm>
            <a:off x="4009103" y="6263657"/>
            <a:ext cx="1958037" cy="276999"/>
          </a:xfrm>
          <a:prstGeom prst="rect">
            <a:avLst/>
          </a:prstGeom>
        </p:spPr>
        <p:txBody>
          <a:bodyPr wrap="non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@The Global Fund/John Rae</a:t>
            </a:r>
            <a:endParaRPr lang="en-US" sz="1200" dirty="0"/>
          </a:p>
        </p:txBody>
      </p:sp>
    </p:spTree>
    <p:extLst>
      <p:ext uri="{BB962C8B-B14F-4D97-AF65-F5344CB8AC3E}">
        <p14:creationId xmlns:p14="http://schemas.microsoft.com/office/powerpoint/2010/main" xmlns="" val="3562237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sz="4400" b="1" dirty="0">
                <a:solidFill>
                  <a:srgbClr val="FF0000"/>
                </a:solidFill>
                <a:latin typeface="Times New Roman" charset="0"/>
              </a:rPr>
              <a:t>Mosquitoes</a:t>
            </a:r>
          </a:p>
        </p:txBody>
      </p:sp>
      <p:graphicFrame>
        <p:nvGraphicFramePr>
          <p:cNvPr id="218115" name="Group 3"/>
          <p:cNvGraphicFramePr>
            <a:graphicFrameLocks noGrp="1"/>
          </p:cNvGraphicFramePr>
          <p:nvPr>
            <p:extLst>
              <p:ext uri="{D42A27DB-BD31-4B8C-83A1-F6EECF244321}">
                <p14:modId xmlns:p14="http://schemas.microsoft.com/office/powerpoint/2010/main" xmlns="" val="118342786"/>
              </p:ext>
            </p:extLst>
          </p:nvPr>
        </p:nvGraphicFramePr>
        <p:xfrm>
          <a:off x="304800" y="2047653"/>
          <a:ext cx="8534400" cy="4128993"/>
        </p:xfrm>
        <a:graphic>
          <a:graphicData uri="http://schemas.openxmlformats.org/drawingml/2006/table">
            <a:tbl>
              <a:tblPr/>
              <a:tblGrid>
                <a:gridCol w="1774825"/>
                <a:gridCol w="2076450"/>
                <a:gridCol w="1684338"/>
                <a:gridCol w="1482725"/>
                <a:gridCol w="1516062"/>
              </a:tblGrid>
              <a:tr h="496886">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dirty="0" smtClean="0">
                          <a:ln>
                            <a:noFill/>
                          </a:ln>
                          <a:solidFill>
                            <a:srgbClr val="006600"/>
                          </a:solidFill>
                          <a:effectLst>
                            <a:outerShdw blurRad="38100" dist="38100" dir="2700000" algn="tl">
                              <a:srgbClr val="000000"/>
                            </a:outerShdw>
                          </a:effectLst>
                          <a:latin typeface="Tahoma" pitchFamily="34" charset="0"/>
                        </a:rPr>
                        <a:t>Genus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dirty="0" smtClean="0">
                          <a:ln>
                            <a:noFill/>
                          </a:ln>
                          <a:solidFill>
                            <a:srgbClr val="006600"/>
                          </a:solidFill>
                          <a:effectLst>
                            <a:outerShdw blurRad="38100" dist="38100" dir="2700000" algn="tl">
                              <a:srgbClr val="000000"/>
                            </a:outerShdw>
                          </a:effectLst>
                          <a:latin typeface="Tahoma" pitchFamily="34" charset="0"/>
                        </a:rPr>
                        <a:t>World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IN"/>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rgbClr val="006600"/>
                          </a:solidFill>
                          <a:effectLst>
                            <a:outerShdw blurRad="38100" dist="38100" dir="2700000" algn="tl">
                              <a:srgbClr val="000000"/>
                            </a:outerShdw>
                          </a:effectLst>
                          <a:latin typeface="Tahoma" pitchFamily="34" charset="0"/>
                        </a:rPr>
                        <a:t>India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IN"/>
                    </a:p>
                  </a:txBody>
                  <a:tcPr/>
                </a:tc>
              </a:tr>
              <a:tr h="703786">
                <a:tc vMerge="1">
                  <a:txBody>
                    <a:bodyPr/>
                    <a:lstStyle/>
                    <a:p>
                      <a:endParaRPr lang="en-IN"/>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dirty="0" smtClean="0">
                          <a:ln>
                            <a:noFill/>
                          </a:ln>
                          <a:solidFill>
                            <a:srgbClr val="006600"/>
                          </a:solidFill>
                          <a:effectLst>
                            <a:outerShdw blurRad="38100" dist="38100" dir="2700000" algn="tl">
                              <a:srgbClr val="000000"/>
                            </a:outerShdw>
                          </a:effectLst>
                          <a:latin typeface="Tahoma" pitchFamily="34" charset="0"/>
                        </a:rPr>
                        <a:t>No. of species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dirty="0" smtClean="0">
                          <a:ln>
                            <a:noFill/>
                          </a:ln>
                          <a:solidFill>
                            <a:srgbClr val="006600"/>
                          </a:solidFill>
                          <a:effectLst>
                            <a:outerShdw blurRad="38100" dist="38100" dir="2700000" algn="tl">
                              <a:srgbClr val="000000"/>
                            </a:outerShdw>
                          </a:effectLst>
                          <a:latin typeface="Tahoma" pitchFamily="34" charset="0"/>
                        </a:rPr>
                        <a:t>Major vector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dirty="0" smtClean="0">
                          <a:ln>
                            <a:noFill/>
                          </a:ln>
                          <a:solidFill>
                            <a:srgbClr val="006600"/>
                          </a:solidFill>
                          <a:effectLst>
                            <a:outerShdw blurRad="38100" dist="38100" dir="2700000" algn="tl">
                              <a:srgbClr val="000000"/>
                            </a:outerShdw>
                          </a:effectLst>
                          <a:latin typeface="Tahoma" pitchFamily="34" charset="0"/>
                        </a:rPr>
                        <a:t>No. of species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dirty="0" smtClean="0">
                          <a:ln>
                            <a:noFill/>
                          </a:ln>
                          <a:solidFill>
                            <a:srgbClr val="006600"/>
                          </a:solidFill>
                          <a:effectLst>
                            <a:outerShdw blurRad="38100" dist="38100" dir="2700000" algn="tl">
                              <a:srgbClr val="000000"/>
                            </a:outerShdw>
                          </a:effectLst>
                          <a:latin typeface="Tahoma" pitchFamily="34" charset="0"/>
                        </a:rPr>
                        <a:t>Major vector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49688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Anopheles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422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688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Aedes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888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111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688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Culex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715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5529">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Mansonia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378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&gt; 3000 species under 38 genus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IN"/>
                    </a:p>
                  </a:txBody>
                  <a:tcPr/>
                </a:tc>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255 species under 15 genus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IN"/>
                    </a:p>
                  </a:txBody>
                  <a:tcPr/>
                </a:tc>
              </a:tr>
            </a:tbl>
          </a:graphicData>
        </a:graphic>
      </p:graphicFrame>
    </p:spTree>
    <p:extLst>
      <p:ext uri="{BB962C8B-B14F-4D97-AF65-F5344CB8AC3E}">
        <p14:creationId xmlns:p14="http://schemas.microsoft.com/office/powerpoint/2010/main" xmlns="" val="9390246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2550" y="287338"/>
            <a:ext cx="8229600" cy="784225"/>
          </a:xfrm>
          <a:solidFill>
            <a:srgbClr val="00B0F0"/>
          </a:solidFill>
        </p:spPr>
        <p:txBody>
          <a:bodyPr/>
          <a:lstStyle/>
          <a:p>
            <a:pPr eaLnBrk="1" hangingPunct="1"/>
            <a:r>
              <a:rPr lang="en-US" altLang="en-US" sz="3400" b="1" dirty="0" smtClean="0">
                <a:solidFill>
                  <a:schemeClr val="tx1"/>
                </a:solidFill>
              </a:rPr>
              <a:t>Chemical Methods of vector control</a:t>
            </a:r>
            <a:r>
              <a:rPr lang="en-US" altLang="en-US" sz="3400" b="1" dirty="0" smtClean="0"/>
              <a:t> </a:t>
            </a:r>
          </a:p>
        </p:txBody>
      </p:sp>
      <p:sp>
        <p:nvSpPr>
          <p:cNvPr id="5" name="Rectangle 3"/>
          <p:cNvSpPr>
            <a:spLocks noGrp="1" noChangeArrowheads="1"/>
          </p:cNvSpPr>
          <p:nvPr>
            <p:ph idx="1"/>
          </p:nvPr>
        </p:nvSpPr>
        <p:spPr>
          <a:xfrm>
            <a:off x="292100" y="1231900"/>
            <a:ext cx="8747125" cy="4724400"/>
          </a:xfrm>
        </p:spPr>
        <p:txBody>
          <a:bodyPr>
            <a:noAutofit/>
          </a:bodyPr>
          <a:lstStyle/>
          <a:p>
            <a:pPr algn="just" eaLnBrk="1" hangingPunct="1">
              <a:lnSpc>
                <a:spcPct val="120000"/>
              </a:lnSpc>
              <a:defRPr/>
            </a:pPr>
            <a:r>
              <a:rPr lang="en-US" sz="1900" dirty="0" smtClean="0"/>
              <a:t>Chemicals which are used for killing insects (Disease Vectors) are known as </a:t>
            </a:r>
            <a:r>
              <a:rPr lang="en-US" sz="1900" b="1" dirty="0" smtClean="0"/>
              <a:t>insecticides</a:t>
            </a:r>
          </a:p>
          <a:p>
            <a:pPr algn="just" eaLnBrk="1" hangingPunct="1">
              <a:lnSpc>
                <a:spcPct val="120000"/>
              </a:lnSpc>
              <a:defRPr/>
            </a:pPr>
            <a:r>
              <a:rPr lang="en-US" sz="1900" dirty="0" smtClean="0"/>
              <a:t>Chemicals which are used to kill adult insects are called as </a:t>
            </a:r>
            <a:r>
              <a:rPr lang="en-US" sz="1900" b="1" dirty="0" err="1" smtClean="0"/>
              <a:t>adulticides</a:t>
            </a:r>
            <a:endParaRPr lang="en-US" sz="1900" b="1" dirty="0" smtClean="0"/>
          </a:p>
          <a:p>
            <a:pPr algn="just" eaLnBrk="1" hangingPunct="1">
              <a:lnSpc>
                <a:spcPct val="120000"/>
              </a:lnSpc>
              <a:defRPr/>
            </a:pPr>
            <a:r>
              <a:rPr lang="en-US" sz="1900" dirty="0" smtClean="0"/>
              <a:t>Chemicals used for killing larvae are called as </a:t>
            </a:r>
            <a:r>
              <a:rPr lang="en-US" sz="1900" b="1" dirty="0" err="1" smtClean="0"/>
              <a:t>larvicides</a:t>
            </a:r>
            <a:endParaRPr lang="en-US" sz="1900" dirty="0" smtClean="0"/>
          </a:p>
          <a:p>
            <a:pPr algn="just">
              <a:lnSpc>
                <a:spcPct val="120000"/>
              </a:lnSpc>
              <a:buFontTx/>
              <a:buNone/>
              <a:defRPr/>
            </a:pPr>
            <a:r>
              <a:rPr lang="en-US" sz="1900" b="1" dirty="0" smtClean="0"/>
              <a:t>Vector Control</a:t>
            </a:r>
          </a:p>
          <a:p>
            <a:pPr marL="909638" algn="just">
              <a:lnSpc>
                <a:spcPct val="120000"/>
              </a:lnSpc>
              <a:defRPr/>
            </a:pPr>
            <a:r>
              <a:rPr lang="en-US" sz="1900" dirty="0" smtClean="0"/>
              <a:t>Anti adult measures</a:t>
            </a:r>
          </a:p>
          <a:p>
            <a:pPr marL="909638" algn="just">
              <a:lnSpc>
                <a:spcPct val="120000"/>
              </a:lnSpc>
              <a:defRPr/>
            </a:pPr>
            <a:r>
              <a:rPr lang="en-US" sz="1900" dirty="0" smtClean="0"/>
              <a:t>Anti larval measures</a:t>
            </a:r>
          </a:p>
          <a:p>
            <a:pPr algn="just">
              <a:lnSpc>
                <a:spcPct val="120000"/>
              </a:lnSpc>
              <a:buFontTx/>
              <a:buNone/>
              <a:defRPr/>
            </a:pPr>
            <a:r>
              <a:rPr lang="en-US" sz="1900" b="1" dirty="0" smtClean="0"/>
              <a:t>Types of  vector control Methods</a:t>
            </a:r>
          </a:p>
          <a:p>
            <a:pPr marL="911225" algn="just">
              <a:lnSpc>
                <a:spcPct val="120000"/>
              </a:lnSpc>
              <a:defRPr/>
            </a:pPr>
            <a:r>
              <a:rPr lang="en-US" sz="1900" dirty="0" smtClean="0"/>
              <a:t>Physical</a:t>
            </a:r>
          </a:p>
          <a:p>
            <a:pPr marL="911225" algn="just">
              <a:lnSpc>
                <a:spcPct val="120000"/>
              </a:lnSpc>
              <a:defRPr/>
            </a:pPr>
            <a:r>
              <a:rPr lang="en-US" sz="1900" dirty="0" smtClean="0"/>
              <a:t>Chemical</a:t>
            </a:r>
          </a:p>
          <a:p>
            <a:pPr marL="911225" algn="just">
              <a:lnSpc>
                <a:spcPct val="120000"/>
              </a:lnSpc>
              <a:defRPr/>
            </a:pPr>
            <a:r>
              <a:rPr lang="en-US" sz="1900" dirty="0" smtClean="0"/>
              <a:t>Biological</a:t>
            </a:r>
          </a:p>
          <a:p>
            <a:pPr marL="911225" algn="just">
              <a:lnSpc>
                <a:spcPct val="120000"/>
              </a:lnSpc>
              <a:defRPr/>
            </a:pPr>
            <a:r>
              <a:rPr lang="en-US" sz="1900" dirty="0" smtClean="0"/>
              <a:t>Environmental</a:t>
            </a:r>
          </a:p>
          <a:p>
            <a:pPr algn="just" eaLnBrk="1" hangingPunct="1">
              <a:lnSpc>
                <a:spcPct val="120000"/>
              </a:lnSpc>
              <a:defRPr/>
            </a:pPr>
            <a:endParaRPr lang="en-US" sz="1900" dirty="0" smtClean="0"/>
          </a:p>
          <a:p>
            <a:pPr algn="just" eaLnBrk="1" hangingPunct="1">
              <a:lnSpc>
                <a:spcPct val="120000"/>
              </a:lnSpc>
              <a:defRPr/>
            </a:pPr>
            <a:endParaRPr lang="en-US" sz="1900" dirty="0" smtClean="0"/>
          </a:p>
        </p:txBody>
      </p:sp>
    </p:spTree>
    <p:extLst>
      <p:ext uri="{BB962C8B-B14F-4D97-AF65-F5344CB8AC3E}">
        <p14:creationId xmlns:p14="http://schemas.microsoft.com/office/powerpoint/2010/main" xmlns="" val="10220116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69863" y="404813"/>
            <a:ext cx="8804275" cy="1143000"/>
          </a:xfrm>
          <a:solidFill>
            <a:srgbClr val="00B0F0"/>
          </a:solidFill>
        </p:spPr>
        <p:txBody>
          <a:bodyPr/>
          <a:lstStyle/>
          <a:p>
            <a:pPr eaLnBrk="1" hangingPunct="1">
              <a:lnSpc>
                <a:spcPct val="114000"/>
              </a:lnSpc>
            </a:pPr>
            <a:r>
              <a:rPr lang="en-US" altLang="en-US" sz="3300" b="1" dirty="0" smtClean="0">
                <a:solidFill>
                  <a:schemeClr val="tx1"/>
                </a:solidFill>
              </a:rPr>
              <a:t>Classification of Insecticides-Type of application</a:t>
            </a:r>
          </a:p>
        </p:txBody>
      </p:sp>
      <p:sp>
        <p:nvSpPr>
          <p:cNvPr id="7171" name="Rectangle 3"/>
          <p:cNvSpPr>
            <a:spLocks noGrp="1" noChangeArrowheads="1"/>
          </p:cNvSpPr>
          <p:nvPr>
            <p:ph idx="1"/>
          </p:nvPr>
        </p:nvSpPr>
        <p:spPr>
          <a:xfrm>
            <a:off x="609600" y="1905000"/>
            <a:ext cx="7162800" cy="3406775"/>
          </a:xfrm>
          <a:solidFill>
            <a:srgbClr val="00B050"/>
          </a:solidFill>
        </p:spPr>
        <p:txBody>
          <a:bodyPr/>
          <a:lstStyle/>
          <a:p>
            <a:pPr eaLnBrk="1" hangingPunct="1">
              <a:lnSpc>
                <a:spcPct val="150000"/>
              </a:lnSpc>
            </a:pPr>
            <a:r>
              <a:rPr lang="en-US" altLang="en-US" sz="2800" b="1" dirty="0" err="1" smtClean="0"/>
              <a:t>Larvicides</a:t>
            </a:r>
            <a:endParaRPr lang="en-US" altLang="en-US" sz="2800" b="1" dirty="0" smtClean="0"/>
          </a:p>
          <a:p>
            <a:pPr eaLnBrk="1" hangingPunct="1">
              <a:lnSpc>
                <a:spcPct val="150000"/>
              </a:lnSpc>
            </a:pPr>
            <a:r>
              <a:rPr lang="en-US" altLang="en-US" sz="2800" b="1" dirty="0" err="1" smtClean="0"/>
              <a:t>Adulticides</a:t>
            </a:r>
            <a:endParaRPr lang="en-US" altLang="en-US" sz="2800" b="1" dirty="0" smtClean="0"/>
          </a:p>
          <a:p>
            <a:pPr eaLnBrk="1" hangingPunct="1">
              <a:lnSpc>
                <a:spcPct val="150000"/>
              </a:lnSpc>
            </a:pPr>
            <a:r>
              <a:rPr lang="en-US" altLang="en-US" sz="2800" b="1" dirty="0" smtClean="0"/>
              <a:t>Residual insecticides</a:t>
            </a:r>
          </a:p>
          <a:p>
            <a:pPr eaLnBrk="1" hangingPunct="1">
              <a:lnSpc>
                <a:spcPct val="150000"/>
              </a:lnSpc>
            </a:pPr>
            <a:r>
              <a:rPr lang="en-US" altLang="en-US" sz="2800" b="1" dirty="0" smtClean="0"/>
              <a:t>Space sprays</a:t>
            </a:r>
          </a:p>
          <a:p>
            <a:pPr eaLnBrk="1" hangingPunct="1">
              <a:lnSpc>
                <a:spcPct val="150000"/>
              </a:lnSpc>
            </a:pPr>
            <a:endParaRPr lang="en-US" altLang="en-US" sz="2800" b="1" dirty="0" smtClean="0"/>
          </a:p>
          <a:p>
            <a:pPr eaLnBrk="1" hangingPunct="1">
              <a:lnSpc>
                <a:spcPct val="150000"/>
              </a:lnSpc>
            </a:pPr>
            <a:endParaRPr lang="en-US" altLang="en-US" sz="2800" b="1" dirty="0" smtClean="0"/>
          </a:p>
        </p:txBody>
      </p:sp>
      <p:pic>
        <p:nvPicPr>
          <p:cNvPr id="7680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24400" y="1905000"/>
            <a:ext cx="4191000" cy="3508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855866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838200" y="90488"/>
            <a:ext cx="7696200" cy="6740307"/>
          </a:xfrm>
          <a:prstGeom prst="rect">
            <a:avLst/>
          </a:prstGeom>
          <a:noFill/>
          <a:ln w="9525">
            <a:noFill/>
            <a:miter lim="800000"/>
            <a:headEnd/>
            <a:tailEnd/>
          </a:ln>
          <a:effectLst/>
        </p:spPr>
        <p:txBody>
          <a:bodyPr wrap="square">
            <a:spAutoFit/>
          </a:bodyPr>
          <a:lstStyle/>
          <a:p>
            <a:pPr marL="371475" indent="-371475">
              <a:spcBef>
                <a:spcPct val="50000"/>
              </a:spcBef>
              <a:buClr>
                <a:schemeClr val="tx2"/>
              </a:buClr>
              <a:buSzPct val="75000"/>
              <a:buFont typeface="Wingdings" pitchFamily="2" charset="2"/>
              <a:buChar char="n"/>
              <a:defRPr/>
            </a:pPr>
            <a:endParaRPr lang="en-US" sz="2400" dirty="0" smtClean="0">
              <a:solidFill>
                <a:srgbClr val="FF3300"/>
              </a:solidFill>
              <a:effectLst>
                <a:outerShdw blurRad="38100" dist="38100" dir="2700000" algn="tl">
                  <a:srgbClr val="000000"/>
                </a:outerShdw>
              </a:effectLst>
              <a:latin typeface="Times New Roman" pitchFamily="18" charset="0"/>
            </a:endParaRPr>
          </a:p>
          <a:p>
            <a:pPr marL="371475" indent="-371475">
              <a:spcBef>
                <a:spcPct val="50000"/>
              </a:spcBef>
              <a:buClr>
                <a:schemeClr val="tx2"/>
              </a:buClr>
              <a:buSzPct val="75000"/>
              <a:buFont typeface="Wingdings" pitchFamily="2" charset="2"/>
              <a:buChar char="n"/>
              <a:defRPr/>
            </a:pPr>
            <a:r>
              <a:rPr lang="en-US" sz="3600" dirty="0" smtClean="0">
                <a:solidFill>
                  <a:srgbClr val="002060"/>
                </a:solidFill>
                <a:effectLst>
                  <a:outerShdw blurRad="38100" dist="38100" dir="2700000" algn="tl">
                    <a:srgbClr val="000000"/>
                  </a:outerShdw>
                </a:effectLst>
                <a:latin typeface="Times New Roman" pitchFamily="18" charset="0"/>
              </a:rPr>
              <a:t>Control Strategy -urban areas in country</a:t>
            </a:r>
            <a:endParaRPr lang="en-US" sz="3600" dirty="0">
              <a:solidFill>
                <a:srgbClr val="002060"/>
              </a:solidFill>
              <a:effectLst>
                <a:outerShdw blurRad="38100" dist="38100" dir="2700000" algn="tl">
                  <a:srgbClr val="000000"/>
                </a:outerShdw>
              </a:effectLst>
              <a:latin typeface="Times New Roman" pitchFamily="18" charset="0"/>
            </a:endParaRPr>
          </a:p>
          <a:p>
            <a:pPr marL="371475" indent="-371475">
              <a:spcBef>
                <a:spcPct val="50000"/>
              </a:spcBef>
              <a:buClr>
                <a:schemeClr val="tx2"/>
              </a:buClr>
              <a:buSzPct val="75000"/>
              <a:buFont typeface="Wingdings" pitchFamily="2" charset="2"/>
              <a:buNone/>
              <a:defRPr/>
            </a:pPr>
            <a:r>
              <a:rPr lang="en-US" sz="3200" dirty="0">
                <a:effectLst>
                  <a:outerShdw blurRad="38100" dist="38100" dir="2700000" algn="tl">
                    <a:srgbClr val="000000"/>
                  </a:outerShdw>
                </a:effectLst>
                <a:latin typeface="Times New Roman" pitchFamily="18" charset="0"/>
              </a:rPr>
              <a:t>   </a:t>
            </a:r>
            <a:r>
              <a:rPr lang="en-US" sz="3200" dirty="0" smtClean="0">
                <a:solidFill>
                  <a:schemeClr val="hlink"/>
                </a:solidFill>
                <a:effectLst>
                  <a:outerShdw blurRad="38100" dist="38100" dir="2700000" algn="tl">
                    <a:srgbClr val="000000"/>
                  </a:outerShdw>
                </a:effectLst>
                <a:latin typeface="Times New Roman" pitchFamily="18" charset="0"/>
              </a:rPr>
              <a:t>Larval </a:t>
            </a:r>
            <a:r>
              <a:rPr lang="en-US" sz="3200" dirty="0">
                <a:solidFill>
                  <a:schemeClr val="hlink"/>
                </a:solidFill>
                <a:effectLst>
                  <a:outerShdw blurRad="38100" dist="38100" dir="2700000" algn="tl">
                    <a:srgbClr val="000000"/>
                  </a:outerShdw>
                </a:effectLst>
                <a:latin typeface="Times New Roman" pitchFamily="18" charset="0"/>
              </a:rPr>
              <a:t>Control</a:t>
            </a:r>
          </a:p>
          <a:p>
            <a:pPr marL="371475" indent="-371475">
              <a:spcBef>
                <a:spcPct val="50000"/>
              </a:spcBef>
              <a:buClr>
                <a:schemeClr val="tx2"/>
              </a:buClr>
              <a:buSzPct val="75000"/>
              <a:buFontTx/>
              <a:buAutoNum type="romanLcParenR"/>
              <a:defRPr/>
            </a:pPr>
            <a:r>
              <a:rPr lang="en-US" sz="2000" dirty="0">
                <a:solidFill>
                  <a:schemeClr val="hlink"/>
                </a:solidFill>
                <a:effectLst>
                  <a:outerShdw blurRad="38100" dist="38100" dir="2700000" algn="tl">
                    <a:srgbClr val="000000"/>
                  </a:outerShdw>
                </a:effectLst>
                <a:latin typeface="Times New Roman" pitchFamily="18" charset="0"/>
              </a:rPr>
              <a:t>Source reduction </a:t>
            </a:r>
          </a:p>
          <a:p>
            <a:pPr marL="371475" indent="-371475">
              <a:spcBef>
                <a:spcPct val="50000"/>
              </a:spcBef>
              <a:buClr>
                <a:schemeClr val="tx2"/>
              </a:buClr>
              <a:buSzPct val="75000"/>
              <a:buFontTx/>
              <a:buAutoNum type="romanLcParenR"/>
              <a:defRPr/>
            </a:pPr>
            <a:r>
              <a:rPr lang="en-US" sz="2000" dirty="0">
                <a:solidFill>
                  <a:schemeClr val="hlink"/>
                </a:solidFill>
                <a:effectLst>
                  <a:outerShdw blurRad="38100" dist="38100" dir="2700000" algn="tl">
                    <a:srgbClr val="000000"/>
                  </a:outerShdw>
                </a:effectLst>
                <a:latin typeface="Times New Roman" pitchFamily="18" charset="0"/>
              </a:rPr>
              <a:t>Chemical control</a:t>
            </a:r>
          </a:p>
          <a:p>
            <a:pPr marL="371475" indent="-371475">
              <a:spcBef>
                <a:spcPct val="50000"/>
              </a:spcBef>
              <a:buClr>
                <a:schemeClr val="tx2"/>
              </a:buClr>
              <a:buSzPct val="75000"/>
              <a:buFontTx/>
              <a:buAutoNum type="romanLcParenR"/>
              <a:defRPr/>
            </a:pPr>
            <a:r>
              <a:rPr lang="en-US" sz="2000" dirty="0">
                <a:solidFill>
                  <a:schemeClr val="hlink"/>
                </a:solidFill>
                <a:effectLst>
                  <a:outerShdw blurRad="38100" dist="38100" dir="2700000" algn="tl">
                    <a:srgbClr val="000000"/>
                  </a:outerShdw>
                </a:effectLst>
                <a:latin typeface="Times New Roman" pitchFamily="18" charset="0"/>
              </a:rPr>
              <a:t> Law </a:t>
            </a:r>
            <a:r>
              <a:rPr lang="en-US" sz="2000" dirty="0" smtClean="0">
                <a:solidFill>
                  <a:schemeClr val="hlink"/>
                </a:solidFill>
                <a:effectLst>
                  <a:outerShdw blurRad="38100" dist="38100" dir="2700000" algn="tl">
                    <a:srgbClr val="000000"/>
                  </a:outerShdw>
                </a:effectLst>
                <a:latin typeface="Times New Roman" pitchFamily="18" charset="0"/>
              </a:rPr>
              <a:t>enforcement</a:t>
            </a:r>
          </a:p>
          <a:p>
            <a:pPr marL="371475" indent="-371475">
              <a:spcBef>
                <a:spcPct val="50000"/>
              </a:spcBef>
              <a:buClr>
                <a:schemeClr val="tx2"/>
              </a:buClr>
              <a:buSzPct val="75000"/>
              <a:buFontTx/>
              <a:buAutoNum type="romanLcParenR"/>
              <a:defRPr/>
            </a:pPr>
            <a:r>
              <a:rPr lang="en-US" sz="2000" dirty="0" smtClean="0">
                <a:solidFill>
                  <a:schemeClr val="hlink"/>
                </a:solidFill>
                <a:effectLst>
                  <a:outerShdw blurRad="38100" dist="38100" dir="2700000" algn="tl">
                    <a:srgbClr val="000000"/>
                  </a:outerShdw>
                </a:effectLst>
                <a:latin typeface="Times New Roman" pitchFamily="18" charset="0"/>
              </a:rPr>
              <a:t>Environmental </a:t>
            </a:r>
            <a:endParaRPr lang="en-US" sz="2000" dirty="0">
              <a:solidFill>
                <a:schemeClr val="hlink"/>
              </a:solidFill>
              <a:effectLst>
                <a:outerShdw blurRad="38100" dist="38100" dir="2700000" algn="tl">
                  <a:srgbClr val="000000"/>
                </a:outerShdw>
              </a:effectLst>
              <a:latin typeface="Times New Roman" pitchFamily="18" charset="0"/>
            </a:endParaRPr>
          </a:p>
          <a:p>
            <a:pPr marL="371475" indent="-371475">
              <a:spcBef>
                <a:spcPct val="50000"/>
              </a:spcBef>
              <a:buClr>
                <a:schemeClr val="tx2"/>
              </a:buClr>
              <a:buSzPct val="75000"/>
              <a:buFontTx/>
              <a:buAutoNum type="romanLcParenR"/>
              <a:defRPr/>
            </a:pPr>
            <a:r>
              <a:rPr lang="en-US" sz="2000" dirty="0" smtClean="0">
                <a:solidFill>
                  <a:schemeClr val="hlink"/>
                </a:solidFill>
                <a:effectLst>
                  <a:outerShdw blurRad="38100" dist="38100" dir="2700000" algn="tl">
                    <a:srgbClr val="000000"/>
                  </a:outerShdw>
                </a:effectLst>
                <a:latin typeface="Times New Roman" pitchFamily="18" charset="0"/>
              </a:rPr>
              <a:t>Biological control</a:t>
            </a:r>
          </a:p>
          <a:p>
            <a:pPr marL="371475" indent="-371475">
              <a:spcBef>
                <a:spcPct val="50000"/>
              </a:spcBef>
              <a:buClr>
                <a:schemeClr val="tx2"/>
              </a:buClr>
              <a:buSzPct val="75000"/>
              <a:buFontTx/>
              <a:buAutoNum type="romanLcParenR"/>
              <a:defRPr/>
            </a:pPr>
            <a:r>
              <a:rPr lang="en-US" sz="2000" dirty="0">
                <a:solidFill>
                  <a:schemeClr val="hlink"/>
                </a:solidFill>
                <a:effectLst>
                  <a:outerShdw blurRad="38100" dist="38100" dir="2700000" algn="tl">
                    <a:srgbClr val="000000"/>
                  </a:outerShdw>
                </a:effectLst>
                <a:latin typeface="Times New Roman" pitchFamily="18" charset="0"/>
              </a:rPr>
              <a:t> Health Education</a:t>
            </a:r>
          </a:p>
          <a:p>
            <a:pPr marL="371475" indent="-371475">
              <a:spcBef>
                <a:spcPct val="50000"/>
              </a:spcBef>
              <a:buClr>
                <a:schemeClr val="tx2"/>
              </a:buClr>
              <a:buSzPct val="75000"/>
              <a:buFontTx/>
              <a:buAutoNum type="romanLcParenR"/>
              <a:defRPr/>
            </a:pPr>
            <a:endParaRPr lang="en-US" sz="2000" dirty="0">
              <a:solidFill>
                <a:schemeClr val="hlink"/>
              </a:solidFill>
              <a:effectLst>
                <a:outerShdw blurRad="38100" dist="38100" dir="2700000" algn="tl">
                  <a:srgbClr val="000000"/>
                </a:outerShdw>
              </a:effectLst>
              <a:latin typeface="Times New Roman" pitchFamily="18" charset="0"/>
            </a:endParaRPr>
          </a:p>
          <a:p>
            <a:pPr marL="371475" indent="-371475">
              <a:spcBef>
                <a:spcPct val="50000"/>
              </a:spcBef>
              <a:buClr>
                <a:schemeClr val="tx2"/>
              </a:buClr>
              <a:buSzPct val="75000"/>
              <a:defRPr/>
            </a:pPr>
            <a:endParaRPr lang="en-US" sz="2000" dirty="0">
              <a:solidFill>
                <a:schemeClr val="hlink"/>
              </a:solidFill>
              <a:effectLst>
                <a:outerShdw blurRad="38100" dist="38100" dir="2700000" algn="tl">
                  <a:srgbClr val="000000"/>
                </a:outerShdw>
              </a:effectLst>
              <a:latin typeface="Times New Roman" pitchFamily="18" charset="0"/>
            </a:endParaRPr>
          </a:p>
          <a:p>
            <a:pPr marL="371475" indent="-371475">
              <a:spcBef>
                <a:spcPct val="50000"/>
              </a:spcBef>
              <a:buClr>
                <a:schemeClr val="tx2"/>
              </a:buClr>
              <a:buSzPct val="75000"/>
              <a:defRPr/>
            </a:pPr>
            <a:endParaRPr lang="en-US" sz="2000" dirty="0">
              <a:solidFill>
                <a:schemeClr val="hlink"/>
              </a:solidFill>
              <a:effectLst>
                <a:outerShdw blurRad="38100" dist="38100" dir="2700000" algn="tl">
                  <a:srgbClr val="000000"/>
                </a:outerShdw>
              </a:effectLst>
              <a:latin typeface="Times New Roman" pitchFamily="18" charset="0"/>
            </a:endParaRPr>
          </a:p>
        </p:txBody>
      </p:sp>
      <p:pic>
        <p:nvPicPr>
          <p:cNvPr id="788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19600" y="2028825"/>
            <a:ext cx="43434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88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19600" y="4495801"/>
            <a:ext cx="4343400" cy="24098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94122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a:xfrm>
            <a:off x="457200" y="76200"/>
            <a:ext cx="8229600" cy="762000"/>
          </a:xfrm>
        </p:spPr>
        <p:txBody>
          <a:bodyPr rtlCol="0">
            <a:normAutofit fontScale="90000"/>
          </a:bodyPr>
          <a:lstStyle/>
          <a:p>
            <a:pPr eaLnBrk="1" fontAlgn="auto" hangingPunct="1">
              <a:spcAft>
                <a:spcPts val="0"/>
              </a:spcAft>
              <a:defRPr/>
            </a:pPr>
            <a:r>
              <a:rPr lang="en-US" sz="4800" b="1" dirty="0" smtClean="0"/>
              <a:t>Vector Control Strategies</a:t>
            </a:r>
            <a:endParaRPr lang="en-US" sz="4800" dirty="0" smtClean="0"/>
          </a:p>
        </p:txBody>
      </p:sp>
      <p:sp>
        <p:nvSpPr>
          <p:cNvPr id="3" name="Content Placeholder 2"/>
          <p:cNvSpPr>
            <a:spLocks noGrp="1"/>
          </p:cNvSpPr>
          <p:nvPr>
            <p:ph idx="1"/>
          </p:nvPr>
        </p:nvSpPr>
        <p:spPr>
          <a:xfrm>
            <a:off x="76200" y="914400"/>
            <a:ext cx="5257800" cy="5715000"/>
          </a:xfrm>
          <a:solidFill>
            <a:srgbClr val="FFC000"/>
          </a:solidFill>
        </p:spPr>
        <p:txBody>
          <a:bodyPr rtlCol="0">
            <a:noAutofit/>
          </a:bodyPr>
          <a:lstStyle/>
          <a:p>
            <a:pPr eaLnBrk="1" fontAlgn="auto" hangingPunct="1">
              <a:spcAft>
                <a:spcPts val="0"/>
              </a:spcAft>
              <a:buFont typeface="Arial" pitchFamily="34" charset="0"/>
              <a:buNone/>
              <a:defRPr/>
            </a:pPr>
            <a:r>
              <a:rPr lang="en-US" sz="1800" dirty="0" smtClean="0">
                <a:solidFill>
                  <a:schemeClr val="bg1"/>
                </a:solidFill>
              </a:rPr>
              <a:t>  </a:t>
            </a:r>
          </a:p>
          <a:p>
            <a:pPr eaLnBrk="1" fontAlgn="auto" hangingPunct="1">
              <a:spcAft>
                <a:spcPts val="0"/>
              </a:spcAft>
              <a:buFont typeface="Arial" pitchFamily="34" charset="0"/>
              <a:buNone/>
              <a:defRPr/>
            </a:pPr>
            <a:endParaRPr lang="en-US" sz="1800" dirty="0">
              <a:solidFill>
                <a:schemeClr val="bg1"/>
              </a:solidFill>
            </a:endParaRPr>
          </a:p>
          <a:p>
            <a:pPr eaLnBrk="1" fontAlgn="auto" hangingPunct="1">
              <a:spcAft>
                <a:spcPts val="0"/>
              </a:spcAft>
              <a:buFont typeface="Arial" pitchFamily="34" charset="0"/>
              <a:buNone/>
              <a:defRPr/>
            </a:pPr>
            <a:r>
              <a:rPr lang="en-US" sz="3600" u="sng" dirty="0" smtClean="0"/>
              <a:t>Elimination mode </a:t>
            </a:r>
          </a:p>
          <a:p>
            <a:pPr>
              <a:buFont typeface="Wingdings" pitchFamily="2" charset="2"/>
              <a:buChar char="Ø"/>
              <a:defRPr/>
            </a:pPr>
            <a:r>
              <a:rPr lang="en-IN" dirty="0" smtClean="0"/>
              <a:t>Indoor </a:t>
            </a:r>
            <a:r>
              <a:rPr lang="en-IN" dirty="0"/>
              <a:t>Residual Spray (IRS)</a:t>
            </a:r>
          </a:p>
          <a:p>
            <a:pPr>
              <a:buFont typeface="Wingdings" pitchFamily="2" charset="2"/>
              <a:buChar char="Ø"/>
              <a:defRPr/>
            </a:pPr>
            <a:r>
              <a:rPr lang="en-IN" dirty="0"/>
              <a:t>Long Lasting Insecticidal Nets (LLINs)/ Insecticide- treated Nets (ITNs)</a:t>
            </a:r>
          </a:p>
          <a:p>
            <a:pPr>
              <a:buFont typeface="Wingdings" pitchFamily="2" charset="2"/>
              <a:buChar char="Ø"/>
              <a:defRPr/>
            </a:pPr>
            <a:r>
              <a:rPr lang="en-IN" dirty="0"/>
              <a:t>Larval Source Management (LSM)</a:t>
            </a:r>
          </a:p>
          <a:p>
            <a:pPr eaLnBrk="1" fontAlgn="auto" hangingPunct="1">
              <a:spcAft>
                <a:spcPts val="0"/>
              </a:spcAft>
              <a:buFont typeface="Wingdings" pitchFamily="2" charset="2"/>
              <a:buChar char="Ø"/>
              <a:defRPr/>
            </a:pPr>
            <a:endParaRPr lang="en-US" dirty="0" smtClean="0"/>
          </a:p>
        </p:txBody>
      </p:sp>
      <p:pic>
        <p:nvPicPr>
          <p:cNvPr id="2054" name="Picture 4" descr="0005"/>
          <p:cNvPicPr>
            <a:picLocks noChangeAspect="1" noChangeArrowheads="1"/>
          </p:cNvPicPr>
          <p:nvPr/>
        </p:nvPicPr>
        <p:blipFill>
          <a:blip r:embed="rId3" cstate="print"/>
          <a:srcRect/>
          <a:stretch>
            <a:fillRect/>
          </a:stretch>
        </p:blipFill>
        <p:spPr bwMode="auto">
          <a:xfrm>
            <a:off x="5334000" y="4267200"/>
            <a:ext cx="1600200" cy="1835150"/>
          </a:xfrm>
          <a:prstGeom prst="rect">
            <a:avLst/>
          </a:prstGeom>
          <a:noFill/>
          <a:ln w="9525">
            <a:noFill/>
            <a:miter lim="800000"/>
            <a:headEnd/>
            <a:tailEnd/>
          </a:ln>
        </p:spPr>
      </p:pic>
      <p:pic>
        <p:nvPicPr>
          <p:cNvPr id="2055" name="Picture 5" descr="Scan0004"/>
          <p:cNvPicPr>
            <a:picLocks noChangeAspect="1" noChangeArrowheads="1"/>
          </p:cNvPicPr>
          <p:nvPr/>
        </p:nvPicPr>
        <p:blipFill>
          <a:blip r:embed="rId4" cstate="print"/>
          <a:srcRect/>
          <a:stretch>
            <a:fillRect/>
          </a:stretch>
        </p:blipFill>
        <p:spPr bwMode="auto">
          <a:xfrm>
            <a:off x="7010400" y="4267200"/>
            <a:ext cx="1933575" cy="1800225"/>
          </a:xfrm>
          <a:prstGeom prst="rect">
            <a:avLst/>
          </a:prstGeom>
          <a:noFill/>
          <a:ln w="9525">
            <a:noFill/>
            <a:miter lim="800000"/>
            <a:headEnd/>
            <a:tailEnd/>
          </a:ln>
        </p:spPr>
      </p:pic>
      <p:pic>
        <p:nvPicPr>
          <p:cNvPr id="2056" name="Picture 6"/>
          <p:cNvPicPr>
            <a:picLocks noChangeAspect="1" noChangeArrowheads="1"/>
          </p:cNvPicPr>
          <p:nvPr/>
        </p:nvPicPr>
        <p:blipFill>
          <a:blip r:embed="rId5" cstate="print">
            <a:lum bright="-6000"/>
          </a:blip>
          <a:srcRect l="39343" t="21573" r="25606" b="29889"/>
          <a:stretch>
            <a:fillRect/>
          </a:stretch>
        </p:blipFill>
        <p:spPr bwMode="auto">
          <a:xfrm>
            <a:off x="5486400" y="1066800"/>
            <a:ext cx="3048000" cy="2209800"/>
          </a:xfrm>
          <a:prstGeom prst="rect">
            <a:avLst/>
          </a:prstGeom>
          <a:noFill/>
          <a:ln w="9525">
            <a:noFill/>
            <a:miter lim="800000"/>
            <a:headEnd/>
            <a:tailEnd/>
          </a:ln>
        </p:spPr>
      </p:pic>
      <p:sp>
        <p:nvSpPr>
          <p:cNvPr id="9" name="Rounded Rectangle 8"/>
          <p:cNvSpPr/>
          <p:nvPr/>
        </p:nvSpPr>
        <p:spPr>
          <a:xfrm>
            <a:off x="1676400" y="0"/>
            <a:ext cx="60198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400" dirty="0"/>
              <a:t>VECTOR  CONTROL  STRATEGY </a:t>
            </a:r>
          </a:p>
        </p:txBody>
      </p:sp>
      <p:sp>
        <p:nvSpPr>
          <p:cNvPr id="10" name="Oval 9"/>
          <p:cNvSpPr/>
          <p:nvPr/>
        </p:nvSpPr>
        <p:spPr>
          <a:xfrm>
            <a:off x="0" y="304800"/>
            <a:ext cx="15240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t>Malaria </a:t>
            </a:r>
            <a:endParaRPr lang="en-US" dirty="0" smtClean="0"/>
          </a:p>
          <a:p>
            <a:pPr algn="ctr" eaLnBrk="0" hangingPunct="0">
              <a:defRPr/>
            </a:pPr>
            <a:endParaRPr lang="en-US" dirty="0"/>
          </a:p>
        </p:txBody>
      </p:sp>
      <p:sp>
        <p:nvSpPr>
          <p:cNvPr id="11" name="Down Arrow 10"/>
          <p:cNvSpPr/>
          <p:nvPr/>
        </p:nvSpPr>
        <p:spPr>
          <a:xfrm>
            <a:off x="990600" y="990600"/>
            <a:ext cx="46038"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xmlns="" val="13693201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3" descr="mal-eli-catetory-st.wmf"/>
          <p:cNvPicPr>
            <a:picLocks noGrp="1" noChangeAspect="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381000" y="1600200"/>
            <a:ext cx="3657600" cy="3448050"/>
          </a:xfrm>
        </p:spPr>
      </p:pic>
      <p:sp>
        <p:nvSpPr>
          <p:cNvPr id="24579" name="Title 1"/>
          <p:cNvSpPr>
            <a:spLocks noGrp="1"/>
          </p:cNvSpPr>
          <p:nvPr>
            <p:ph type="title"/>
          </p:nvPr>
        </p:nvSpPr>
        <p:spPr bwMode="auto">
          <a:xfrm>
            <a:off x="1885950" y="76200"/>
            <a:ext cx="6462713" cy="482600"/>
          </a:xfrm>
          <a:solidFill>
            <a:srgbClr val="FFC000"/>
          </a:solidFill>
        </p:spPr>
        <p:txBody>
          <a:bodyPr wrap="square" numCol="1" anchorCtr="0" compatLnSpc="1">
            <a:prstTxWarp prst="textNoShape">
              <a:avLst/>
            </a:prstTxWarp>
            <a:normAutofit fontScale="90000"/>
          </a:bodyPr>
          <a:lstStyle/>
          <a:p>
            <a:pPr algn="ctr" eaLnBrk="1" hangingPunct="1"/>
            <a:r>
              <a:rPr lang="en-US" altLang="en-US" sz="3600" dirty="0" smtClean="0">
                <a:latin typeface="Arial" pitchFamily="34" charset="0"/>
                <a:cs typeface="Arial" pitchFamily="34" charset="0"/>
              </a:rPr>
              <a:t>Phasing of Malaria Elimination</a:t>
            </a:r>
          </a:p>
        </p:txBody>
      </p:sp>
      <p:graphicFrame>
        <p:nvGraphicFramePr>
          <p:cNvPr id="10" name="Diagram 9"/>
          <p:cNvGraphicFramePr/>
          <p:nvPr>
            <p:extLst>
              <p:ext uri="{D42A27DB-BD31-4B8C-83A1-F6EECF244321}">
                <p14:modId xmlns:p14="http://schemas.microsoft.com/office/powerpoint/2010/main" xmlns="" val="1648760543"/>
              </p:ext>
            </p:extLst>
          </p:nvPr>
        </p:nvGraphicFramePr>
        <p:xfrm>
          <a:off x="4572000" y="1143000"/>
          <a:ext cx="3986627"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ounded Rectangle 1"/>
          <p:cNvSpPr/>
          <p:nvPr/>
        </p:nvSpPr>
        <p:spPr>
          <a:xfrm>
            <a:off x="3657600" y="1447800"/>
            <a:ext cx="838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50" dirty="0" smtClean="0"/>
              <a:t>Less than one API</a:t>
            </a:r>
            <a:endParaRPr lang="en-IN" sz="1050" dirty="0"/>
          </a:p>
        </p:txBody>
      </p:sp>
      <p:pic>
        <p:nvPicPr>
          <p:cNvPr id="6" name="Content Placeholder 3" descr="mal-eli-catetory-st.wm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a:xfrm>
            <a:off x="152400" y="1752600"/>
            <a:ext cx="4038600" cy="3448050"/>
          </a:xfrm>
          <a:prstGeom prst="rect">
            <a:avLst/>
          </a:prstGeom>
        </p:spPr>
      </p:pic>
      <p:sp>
        <p:nvSpPr>
          <p:cNvPr id="3" name="Rounded Rectangle 2"/>
          <p:cNvSpPr/>
          <p:nvPr/>
        </p:nvSpPr>
        <p:spPr>
          <a:xfrm>
            <a:off x="3505200" y="3810000"/>
            <a:ext cx="1066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50" dirty="0" smtClean="0"/>
              <a:t>States/UT </a:t>
            </a:r>
            <a:r>
              <a:rPr lang="en-IN" sz="1050" b="1" dirty="0" smtClean="0"/>
              <a:t>less than one API and one or more districts with two </a:t>
            </a:r>
            <a:r>
              <a:rPr lang="en-IN" sz="1200" b="1" dirty="0" smtClean="0"/>
              <a:t>API</a:t>
            </a:r>
            <a:endParaRPr lang="en-IN" sz="1200" b="1" dirty="0"/>
          </a:p>
        </p:txBody>
      </p:sp>
      <p:sp>
        <p:nvSpPr>
          <p:cNvPr id="4" name="Rounded Rectangle 3"/>
          <p:cNvSpPr/>
          <p:nvPr/>
        </p:nvSpPr>
        <p:spPr>
          <a:xfrm>
            <a:off x="3505200" y="5200650"/>
            <a:ext cx="990600" cy="895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50" dirty="0" smtClean="0"/>
              <a:t>State/</a:t>
            </a:r>
            <a:r>
              <a:rPr lang="en-IN" sz="1050" dirty="0" err="1" smtClean="0"/>
              <a:t>Uts</a:t>
            </a:r>
            <a:r>
              <a:rPr lang="en-IN" sz="1050" dirty="0" smtClean="0"/>
              <a:t> with more than two PI</a:t>
            </a:r>
            <a:endParaRPr lang="en-IN" sz="1050" dirty="0"/>
          </a:p>
        </p:txBody>
      </p:sp>
    </p:spTree>
    <p:extLst>
      <p:ext uri="{BB962C8B-B14F-4D97-AF65-F5344CB8AC3E}">
        <p14:creationId xmlns:p14="http://schemas.microsoft.com/office/powerpoint/2010/main" xmlns="" val="32018701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304800" y="990600"/>
            <a:ext cx="8458200" cy="5867400"/>
          </a:xfrm>
          <a:prstGeom prst="rect">
            <a:avLst/>
          </a:prstGeom>
          <a:noFill/>
          <a:ln w="9525">
            <a:noFill/>
            <a:miter lim="800000"/>
            <a:headEnd/>
            <a:tailEnd/>
          </a:ln>
        </p:spPr>
        <p:txBody>
          <a:bodyPr/>
          <a:lstStyle/>
          <a:p>
            <a:pPr marL="973138" lvl="1" indent="-401638" algn="just" eaLnBrk="0" hangingPunct="0">
              <a:lnSpc>
                <a:spcPct val="110000"/>
              </a:lnSpc>
              <a:spcBef>
                <a:spcPct val="20000"/>
              </a:spcBef>
              <a:buClr>
                <a:schemeClr val="hlink"/>
              </a:buClr>
            </a:pPr>
            <a:endParaRPr lang="en-US" sz="2000" b="1" dirty="0">
              <a:solidFill>
                <a:schemeClr val="bg1"/>
              </a:solidFill>
              <a:latin typeface="Arial" charset="0"/>
            </a:endParaRPr>
          </a:p>
          <a:p>
            <a:pPr marL="1087437" lvl="2" algn="just" eaLnBrk="0" hangingPunct="0">
              <a:lnSpc>
                <a:spcPct val="110000"/>
              </a:lnSpc>
              <a:spcBef>
                <a:spcPct val="20000"/>
              </a:spcBef>
              <a:buClr>
                <a:schemeClr val="hlink"/>
              </a:buClr>
            </a:pPr>
            <a:r>
              <a:rPr lang="en-US" sz="2000" b="1" dirty="0" smtClean="0">
                <a:solidFill>
                  <a:srgbClr val="F7F711"/>
                </a:solidFill>
                <a:latin typeface="Arial" charset="0"/>
              </a:rPr>
              <a:t> </a:t>
            </a:r>
            <a:endParaRPr lang="en-US" sz="2000" b="1" dirty="0">
              <a:solidFill>
                <a:srgbClr val="F7F711"/>
              </a:solidFill>
              <a:latin typeface="Arial" charset="0"/>
            </a:endParaRPr>
          </a:p>
          <a:p>
            <a:pPr marL="1430337" lvl="2" indent="-342900" algn="just" eaLnBrk="0" hangingPunct="0">
              <a:lnSpc>
                <a:spcPct val="110000"/>
              </a:lnSpc>
              <a:spcBef>
                <a:spcPct val="20000"/>
              </a:spcBef>
              <a:buClr>
                <a:schemeClr val="hlink"/>
              </a:buClr>
              <a:buFont typeface="Wingdings" pitchFamily="2" charset="2"/>
              <a:buChar char="Ø"/>
            </a:pPr>
            <a:r>
              <a:rPr lang="en-US" sz="2000" b="1" dirty="0" smtClean="0">
                <a:latin typeface="Arial" charset="0"/>
              </a:rPr>
              <a:t>Indoor </a:t>
            </a:r>
            <a:r>
              <a:rPr lang="en-US" sz="2000" b="1" dirty="0">
                <a:latin typeface="Arial" charset="0"/>
              </a:rPr>
              <a:t>Residual Spraying </a:t>
            </a:r>
            <a:r>
              <a:rPr lang="en-US" sz="2000" b="1" dirty="0" smtClean="0">
                <a:latin typeface="Arial" charset="0"/>
              </a:rPr>
              <a:t>with</a:t>
            </a:r>
          </a:p>
          <a:p>
            <a:pPr marL="1087437" lvl="2" algn="just" eaLnBrk="0" hangingPunct="0">
              <a:lnSpc>
                <a:spcPct val="110000"/>
              </a:lnSpc>
              <a:spcBef>
                <a:spcPct val="20000"/>
              </a:spcBef>
              <a:buClr>
                <a:schemeClr val="hlink"/>
              </a:buClr>
            </a:pPr>
            <a:r>
              <a:rPr lang="en-US" sz="2000" b="1" dirty="0" smtClean="0">
                <a:latin typeface="Arial" charset="0"/>
              </a:rPr>
              <a:t> Synthetic </a:t>
            </a:r>
            <a:r>
              <a:rPr lang="en-US" sz="2000" b="1" dirty="0" err="1" smtClean="0">
                <a:latin typeface="Arial" charset="0"/>
              </a:rPr>
              <a:t>pyrethroids</a:t>
            </a:r>
            <a:r>
              <a:rPr lang="en-US" sz="2000" b="1" dirty="0" smtClean="0">
                <a:latin typeface="Arial" charset="0"/>
              </a:rPr>
              <a:t> / DDT </a:t>
            </a:r>
            <a:r>
              <a:rPr lang="en-US" sz="2000" b="1" dirty="0">
                <a:latin typeface="Arial" charset="0"/>
              </a:rPr>
              <a:t>up to </a:t>
            </a:r>
            <a:endParaRPr lang="en-US" sz="2000" b="1" dirty="0" smtClean="0">
              <a:latin typeface="Arial" charset="0"/>
            </a:endParaRPr>
          </a:p>
          <a:p>
            <a:pPr marL="1087437" lvl="2" algn="just" eaLnBrk="0" hangingPunct="0">
              <a:lnSpc>
                <a:spcPct val="110000"/>
              </a:lnSpc>
              <a:spcBef>
                <a:spcPct val="20000"/>
              </a:spcBef>
              <a:buClr>
                <a:schemeClr val="hlink"/>
              </a:buClr>
            </a:pPr>
            <a:r>
              <a:rPr lang="en-US" sz="2000" b="1" dirty="0" smtClean="0">
                <a:latin typeface="Arial" charset="0"/>
              </a:rPr>
              <a:t>6 </a:t>
            </a:r>
            <a:r>
              <a:rPr lang="en-US" sz="2000" b="1" dirty="0">
                <a:latin typeface="Arial" charset="0"/>
              </a:rPr>
              <a:t>feet height from the ground </a:t>
            </a:r>
            <a:endParaRPr lang="en-US" sz="2000" b="1" dirty="0" smtClean="0">
              <a:latin typeface="Arial" charset="0"/>
            </a:endParaRPr>
          </a:p>
          <a:p>
            <a:pPr marL="1087437" lvl="2" algn="just" eaLnBrk="0" hangingPunct="0">
              <a:lnSpc>
                <a:spcPct val="110000"/>
              </a:lnSpc>
              <a:spcBef>
                <a:spcPct val="20000"/>
              </a:spcBef>
              <a:buClr>
                <a:schemeClr val="hlink"/>
              </a:buClr>
            </a:pPr>
            <a:r>
              <a:rPr lang="en-US" sz="2000" b="1" dirty="0" smtClean="0">
                <a:latin typeface="Arial" charset="0"/>
              </a:rPr>
              <a:t>twice </a:t>
            </a:r>
            <a:r>
              <a:rPr lang="en-US" sz="2000" b="1" dirty="0">
                <a:latin typeface="Arial" charset="0"/>
              </a:rPr>
              <a:t>annually.</a:t>
            </a:r>
          </a:p>
          <a:p>
            <a:pPr marL="1371600" lvl="2" indent="-284163" eaLnBrk="0" hangingPunct="0">
              <a:lnSpc>
                <a:spcPct val="110000"/>
              </a:lnSpc>
              <a:spcBef>
                <a:spcPct val="20000"/>
              </a:spcBef>
              <a:buClr>
                <a:schemeClr val="hlink"/>
              </a:buClr>
              <a:buFont typeface="Wingdings" pitchFamily="2" charset="2"/>
              <a:buChar char="ü"/>
            </a:pPr>
            <a:endParaRPr lang="en-US" sz="2000" b="1" dirty="0">
              <a:latin typeface="Arial" charset="0"/>
            </a:endParaRPr>
          </a:p>
          <a:p>
            <a:pPr marL="1371600" lvl="2" indent="-284163" eaLnBrk="0" hangingPunct="0">
              <a:lnSpc>
                <a:spcPct val="110000"/>
              </a:lnSpc>
              <a:spcBef>
                <a:spcPct val="20000"/>
              </a:spcBef>
              <a:buClr>
                <a:schemeClr val="hlink"/>
              </a:buClr>
              <a:buFont typeface="Wingdings" pitchFamily="2" charset="2"/>
              <a:buChar char="ü"/>
            </a:pPr>
            <a:r>
              <a:rPr lang="en-US" sz="2000" b="1" dirty="0">
                <a:latin typeface="Arial" charset="0"/>
              </a:rPr>
              <a:t>Hygiene and environmental </a:t>
            </a:r>
          </a:p>
          <a:p>
            <a:pPr marL="1371600" lvl="2" indent="-284163" eaLnBrk="0" hangingPunct="0">
              <a:lnSpc>
                <a:spcPct val="110000"/>
              </a:lnSpc>
              <a:spcBef>
                <a:spcPct val="20000"/>
              </a:spcBef>
              <a:buClr>
                <a:schemeClr val="hlink"/>
              </a:buClr>
              <a:buFont typeface="Wingdings" pitchFamily="2" charset="2"/>
              <a:buNone/>
            </a:pPr>
            <a:r>
              <a:rPr lang="en-US" sz="2000" b="1" dirty="0">
                <a:latin typeface="Arial" charset="0"/>
              </a:rPr>
              <a:t>    sanitation </a:t>
            </a:r>
          </a:p>
          <a:p>
            <a:pPr marL="1371600" lvl="2" indent="-284163" algn="just" eaLnBrk="0" hangingPunct="0">
              <a:lnSpc>
                <a:spcPct val="110000"/>
              </a:lnSpc>
              <a:spcBef>
                <a:spcPct val="20000"/>
              </a:spcBef>
              <a:buClr>
                <a:schemeClr val="hlink"/>
              </a:buClr>
              <a:buFont typeface="Wingdings" pitchFamily="2" charset="2"/>
              <a:buChar char="ü"/>
            </a:pPr>
            <a:endParaRPr lang="en-US" sz="2000" b="1" dirty="0">
              <a:latin typeface="Arial" charset="0"/>
            </a:endParaRPr>
          </a:p>
          <a:p>
            <a:pPr marL="1371600" lvl="2" indent="-284163" algn="just" eaLnBrk="0" hangingPunct="0">
              <a:lnSpc>
                <a:spcPct val="110000"/>
              </a:lnSpc>
              <a:spcBef>
                <a:spcPct val="20000"/>
              </a:spcBef>
              <a:buClr>
                <a:schemeClr val="hlink"/>
              </a:buClr>
              <a:buFont typeface="Wingdings" pitchFamily="2" charset="2"/>
              <a:buChar char="ü"/>
            </a:pPr>
            <a:endParaRPr lang="en-US" sz="2000" b="1" dirty="0">
              <a:latin typeface="Arial" charset="0"/>
            </a:endParaRPr>
          </a:p>
          <a:p>
            <a:pPr marL="1371600" lvl="2" indent="-284163" algn="just" eaLnBrk="0" hangingPunct="0">
              <a:lnSpc>
                <a:spcPct val="110000"/>
              </a:lnSpc>
              <a:spcBef>
                <a:spcPct val="20000"/>
              </a:spcBef>
              <a:buClr>
                <a:schemeClr val="hlink"/>
              </a:buClr>
              <a:buFont typeface="Wingdings" pitchFamily="2" charset="2"/>
              <a:buChar char="ü"/>
            </a:pPr>
            <a:endParaRPr lang="en-US" sz="2000" b="1" dirty="0">
              <a:solidFill>
                <a:schemeClr val="bg1"/>
              </a:solidFill>
              <a:latin typeface="Arial" charset="0"/>
            </a:endParaRPr>
          </a:p>
        </p:txBody>
      </p:sp>
      <p:sp>
        <p:nvSpPr>
          <p:cNvPr id="16387" name="Text Box 4"/>
          <p:cNvSpPr txBox="1">
            <a:spLocks noChangeArrowheads="1"/>
          </p:cNvSpPr>
          <p:nvPr/>
        </p:nvSpPr>
        <p:spPr bwMode="auto">
          <a:xfrm>
            <a:off x="7315200" y="6567488"/>
            <a:ext cx="1371600" cy="214312"/>
          </a:xfrm>
          <a:prstGeom prst="rect">
            <a:avLst/>
          </a:prstGeom>
          <a:noFill/>
          <a:ln w="9525">
            <a:noFill/>
            <a:miter lim="800000"/>
            <a:headEnd/>
            <a:tailEnd/>
          </a:ln>
        </p:spPr>
        <p:txBody>
          <a:bodyPr>
            <a:spAutoFit/>
          </a:bodyPr>
          <a:lstStyle/>
          <a:p>
            <a:pPr eaLnBrk="0" hangingPunct="0">
              <a:spcBef>
                <a:spcPct val="50000"/>
              </a:spcBef>
            </a:pPr>
            <a:r>
              <a:rPr lang="en-US" sz="800">
                <a:latin typeface="Arial" charset="0"/>
              </a:rPr>
              <a:t>Contd…/-</a:t>
            </a:r>
          </a:p>
        </p:txBody>
      </p:sp>
      <p:pic>
        <p:nvPicPr>
          <p:cNvPr id="16388" name="Picture 7"/>
          <p:cNvPicPr>
            <a:picLocks noChangeAspect="1" noChangeArrowheads="1"/>
          </p:cNvPicPr>
          <p:nvPr/>
        </p:nvPicPr>
        <p:blipFill>
          <a:blip r:embed="rId3" cstate="print"/>
          <a:srcRect l="10416" t="14824" r="14583"/>
          <a:stretch>
            <a:fillRect/>
          </a:stretch>
        </p:blipFill>
        <p:spPr bwMode="auto">
          <a:xfrm>
            <a:off x="0" y="0"/>
            <a:ext cx="1143000" cy="914400"/>
          </a:xfrm>
          <a:prstGeom prst="rect">
            <a:avLst/>
          </a:prstGeom>
          <a:noFill/>
          <a:ln w="9525">
            <a:noFill/>
            <a:miter lim="800000"/>
            <a:headEnd/>
            <a:tailEnd/>
          </a:ln>
        </p:spPr>
      </p:pic>
      <p:pic>
        <p:nvPicPr>
          <p:cNvPr id="16389" name="Picture 9" descr="SANDFLY1"/>
          <p:cNvPicPr>
            <a:picLocks noChangeAspect="1" noChangeArrowheads="1"/>
          </p:cNvPicPr>
          <p:nvPr/>
        </p:nvPicPr>
        <p:blipFill>
          <a:blip r:embed="rId4" cstate="print"/>
          <a:srcRect/>
          <a:stretch>
            <a:fillRect/>
          </a:stretch>
        </p:blipFill>
        <p:spPr bwMode="auto">
          <a:xfrm>
            <a:off x="2057400" y="4953000"/>
            <a:ext cx="2438400" cy="1447800"/>
          </a:xfrm>
          <a:prstGeom prst="rect">
            <a:avLst/>
          </a:prstGeom>
          <a:noFill/>
          <a:ln w="47625">
            <a:solidFill>
              <a:srgbClr val="FF9900"/>
            </a:solidFill>
            <a:miter lim="800000"/>
            <a:headEnd/>
            <a:tailEnd/>
          </a:ln>
        </p:spPr>
      </p:pic>
      <p:pic>
        <p:nvPicPr>
          <p:cNvPr id="16390" name="Picture 14" descr="Image(485)"/>
          <p:cNvPicPr>
            <a:picLocks noChangeAspect="1" noChangeArrowheads="1"/>
          </p:cNvPicPr>
          <p:nvPr/>
        </p:nvPicPr>
        <p:blipFill>
          <a:blip r:embed="rId5" cstate="print"/>
          <a:srcRect/>
          <a:stretch>
            <a:fillRect/>
          </a:stretch>
        </p:blipFill>
        <p:spPr bwMode="auto">
          <a:xfrm>
            <a:off x="6096000" y="3962400"/>
            <a:ext cx="2895600" cy="2590800"/>
          </a:xfrm>
          <a:prstGeom prst="rect">
            <a:avLst/>
          </a:prstGeom>
          <a:noFill/>
          <a:ln w="9525">
            <a:noFill/>
            <a:miter lim="800000"/>
            <a:headEnd/>
            <a:tailEnd/>
          </a:ln>
        </p:spPr>
      </p:pic>
      <p:sp>
        <p:nvSpPr>
          <p:cNvPr id="11" name="Rounded Rectangle 10"/>
          <p:cNvSpPr/>
          <p:nvPr/>
        </p:nvSpPr>
        <p:spPr>
          <a:xfrm>
            <a:off x="1905000" y="457200"/>
            <a:ext cx="5257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973138" lvl="1" indent="-401638" algn="just" eaLnBrk="0" hangingPunct="0">
              <a:lnSpc>
                <a:spcPct val="110000"/>
              </a:lnSpc>
              <a:spcBef>
                <a:spcPct val="20000"/>
              </a:spcBef>
              <a:buClr>
                <a:schemeClr val="hlink"/>
              </a:buClr>
              <a:buFont typeface="Wingdings" pitchFamily="2" charset="2"/>
              <a:buChar char="Ø"/>
              <a:defRPr/>
            </a:pPr>
            <a:r>
              <a:rPr lang="en-US" sz="2000" b="1" dirty="0">
                <a:solidFill>
                  <a:schemeClr val="bg1"/>
                </a:solidFill>
                <a:latin typeface="Arial" charset="0"/>
              </a:rPr>
              <a:t>VECTOR  CONTROL STRATEGY</a:t>
            </a:r>
          </a:p>
          <a:p>
            <a:pPr marL="1430338" lvl="2" indent="-401638" algn="just" eaLnBrk="0" hangingPunct="0">
              <a:lnSpc>
                <a:spcPct val="110000"/>
              </a:lnSpc>
              <a:spcBef>
                <a:spcPct val="20000"/>
              </a:spcBef>
              <a:buClr>
                <a:schemeClr val="hlink"/>
              </a:buClr>
              <a:buFont typeface="Wingdings" pitchFamily="2" charset="2"/>
              <a:buChar char="Ø"/>
              <a:defRPr/>
            </a:pPr>
            <a:r>
              <a:rPr lang="en-US" sz="2000" b="1" dirty="0">
                <a:solidFill>
                  <a:schemeClr val="bg1"/>
                </a:solidFill>
                <a:effectLst>
                  <a:outerShdw blurRad="38100" dist="38100" dir="2700000" algn="tl">
                    <a:srgbClr val="000000"/>
                  </a:outerShdw>
                </a:effectLst>
                <a:latin typeface="Arial" charset="0"/>
              </a:rPr>
              <a:t>Two PRONGED</a:t>
            </a:r>
          </a:p>
          <a:p>
            <a:pPr marL="973138" lvl="1" indent="-401638" algn="just" eaLnBrk="0" hangingPunct="0">
              <a:lnSpc>
                <a:spcPct val="110000"/>
              </a:lnSpc>
              <a:spcBef>
                <a:spcPct val="20000"/>
              </a:spcBef>
              <a:buClr>
                <a:schemeClr val="hlink"/>
              </a:buClr>
              <a:buFont typeface="Wingdings" pitchFamily="2" charset="2"/>
              <a:buChar char="Ø"/>
              <a:defRPr/>
            </a:pPr>
            <a:endParaRPr lang="en-US" sz="2000" b="1" dirty="0">
              <a:solidFill>
                <a:schemeClr val="bg1"/>
              </a:solidFill>
              <a:latin typeface="Arial" charset="0"/>
            </a:endParaRPr>
          </a:p>
        </p:txBody>
      </p:sp>
      <p:pic>
        <p:nvPicPr>
          <p:cNvPr id="16392" name="Picture 11" descr="E:\EMP folder for DDT mandate meeting\Picture\IMG_4459.JPG"/>
          <p:cNvPicPr>
            <a:picLocks noChangeAspect="1" noChangeArrowheads="1"/>
          </p:cNvPicPr>
          <p:nvPr/>
        </p:nvPicPr>
        <p:blipFill>
          <a:blip r:embed="rId6" cstate="print"/>
          <a:srcRect/>
          <a:stretch>
            <a:fillRect/>
          </a:stretch>
        </p:blipFill>
        <p:spPr bwMode="auto">
          <a:xfrm>
            <a:off x="6324600" y="1752600"/>
            <a:ext cx="2819400" cy="1981200"/>
          </a:xfrm>
          <a:prstGeom prst="rect">
            <a:avLst/>
          </a:prstGeom>
          <a:noFill/>
          <a:ln w="9525">
            <a:noFill/>
            <a:miter lim="800000"/>
            <a:headEnd/>
            <a:tailEnd/>
          </a:ln>
        </p:spPr>
      </p:pic>
      <p:sp>
        <p:nvSpPr>
          <p:cNvPr id="14" name="Right Arrow 13"/>
          <p:cNvSpPr/>
          <p:nvPr/>
        </p:nvSpPr>
        <p:spPr>
          <a:xfrm>
            <a:off x="5715000" y="2667000"/>
            <a:ext cx="4572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381000"/>
          </a:xfrm>
        </p:spPr>
        <p:txBody>
          <a:bodyPr>
            <a:noAutofit/>
          </a:bodyPr>
          <a:lstStyle/>
          <a:p>
            <a:pPr eaLnBrk="1" hangingPunct="1">
              <a:defRPr/>
            </a:pPr>
            <a:r>
              <a:rPr lang="en-US" sz="2800" b="1" dirty="0" smtClean="0">
                <a:effectLst>
                  <a:outerShdw blurRad="38100" dist="38100" dir="2700000" algn="tl">
                    <a:srgbClr val="C0C0C0"/>
                  </a:outerShdw>
                </a:effectLst>
              </a:rPr>
              <a:t>IRS - Insecticide Dosage, Dilution and Requirement </a:t>
            </a:r>
          </a:p>
        </p:txBody>
      </p:sp>
      <p:sp>
        <p:nvSpPr>
          <p:cNvPr id="21507" name="Vertical Text Placeholder 2"/>
          <p:cNvSpPr>
            <a:spLocks noGrp="1"/>
          </p:cNvSpPr>
          <p:nvPr>
            <p:ph type="body" orient="vert" idx="1"/>
          </p:nvPr>
        </p:nvSpPr>
        <p:spPr/>
        <p:txBody>
          <a:bodyPr vert="horz"/>
          <a:lstStyle/>
          <a:p>
            <a:pPr eaLnBrk="1" hangingPunct="1"/>
            <a:endParaRPr lang="en-US" smtClean="0"/>
          </a:p>
          <a:p>
            <a:pPr eaLnBrk="1" hangingPunct="1"/>
            <a:endParaRPr lang="en-US" smtClean="0"/>
          </a:p>
        </p:txBody>
      </p:sp>
      <p:graphicFrame>
        <p:nvGraphicFramePr>
          <p:cNvPr id="5" name="Table 4"/>
          <p:cNvGraphicFramePr>
            <a:graphicFrameLocks noGrp="1"/>
          </p:cNvGraphicFramePr>
          <p:nvPr>
            <p:extLst>
              <p:ext uri="{D42A27DB-BD31-4B8C-83A1-F6EECF244321}">
                <p14:modId xmlns:p14="http://schemas.microsoft.com/office/powerpoint/2010/main" xmlns="" val="451340072"/>
              </p:ext>
            </p:extLst>
          </p:nvPr>
        </p:nvGraphicFramePr>
        <p:xfrm>
          <a:off x="228600" y="1219200"/>
          <a:ext cx="8153400" cy="5638799"/>
        </p:xfrm>
        <a:graphic>
          <a:graphicData uri="http://schemas.openxmlformats.org/drawingml/2006/table">
            <a:tbl>
              <a:tblPr firstRow="1" bandRow="1">
                <a:tableStyleId>{5C22544A-7EE6-4342-B048-85BDC9FD1C3A}</a:tableStyleId>
              </a:tblPr>
              <a:tblGrid>
                <a:gridCol w="1645640"/>
                <a:gridCol w="972424"/>
                <a:gridCol w="1271631"/>
                <a:gridCol w="1645641"/>
                <a:gridCol w="1271631"/>
                <a:gridCol w="1346433"/>
              </a:tblGrid>
              <a:tr h="1545329">
                <a:tc>
                  <a:txBody>
                    <a:bodyPr/>
                    <a:lstStyle/>
                    <a:p>
                      <a:r>
                        <a:rPr lang="en-US" sz="1400" dirty="0" smtClean="0"/>
                        <a:t>INSECTICIDE</a:t>
                      </a:r>
                      <a:endParaRPr lang="en-US" sz="1400" dirty="0"/>
                    </a:p>
                  </a:txBody>
                  <a:tcPr/>
                </a:tc>
                <a:tc>
                  <a:txBody>
                    <a:bodyPr/>
                    <a:lstStyle/>
                    <a:p>
                      <a:r>
                        <a:rPr lang="en-US" sz="1400" dirty="0" smtClean="0"/>
                        <a:t>DOSAGE</a:t>
                      </a:r>
                      <a:r>
                        <a:rPr lang="en-US" sz="1400" baseline="0" dirty="0" smtClean="0"/>
                        <a:t> PER Sq. m. (</a:t>
                      </a:r>
                      <a:r>
                        <a:rPr lang="en-US" sz="1400" baseline="0" dirty="0" err="1" smtClean="0"/>
                        <a:t>a.i</a:t>
                      </a:r>
                      <a:r>
                        <a:rPr lang="en-US" sz="1400" baseline="0" dirty="0" smtClean="0"/>
                        <a:t>.)</a:t>
                      </a:r>
                      <a:endParaRPr lang="en-US" sz="1400" dirty="0"/>
                    </a:p>
                  </a:txBody>
                  <a:tcPr/>
                </a:tc>
                <a:tc>
                  <a:txBody>
                    <a:bodyPr/>
                    <a:lstStyle/>
                    <a:p>
                      <a:r>
                        <a:rPr lang="en-US" sz="1400" dirty="0" smtClean="0"/>
                        <a:t>DILLUTION PER 10 LTR. OF WATER (covers</a:t>
                      </a:r>
                      <a:r>
                        <a:rPr lang="en-US" sz="1400" baseline="0" dirty="0" smtClean="0"/>
                        <a:t> 500 sq m area)</a:t>
                      </a:r>
                      <a:endParaRPr lang="en-US" sz="1400" dirty="0"/>
                    </a:p>
                  </a:txBody>
                  <a:tcPr/>
                </a:tc>
                <a:tc>
                  <a:txBody>
                    <a:bodyPr/>
                    <a:lstStyle/>
                    <a:p>
                      <a:r>
                        <a:rPr lang="en-US" sz="1400" dirty="0" smtClean="0"/>
                        <a:t>INSECTICIDE FORMULATION PER HOUSE </a:t>
                      </a:r>
                    </a:p>
                    <a:p>
                      <a:r>
                        <a:rPr lang="en-US" sz="1400" dirty="0" smtClean="0"/>
                        <a:t>(150</a:t>
                      </a:r>
                      <a:r>
                        <a:rPr lang="en-US" sz="1400" baseline="0" dirty="0" smtClean="0"/>
                        <a:t> Sq. m) PER ROUND</a:t>
                      </a:r>
                      <a:endParaRPr lang="en-US" sz="1400" dirty="0"/>
                    </a:p>
                  </a:txBody>
                  <a:tcPr/>
                </a:tc>
                <a:tc>
                  <a:txBody>
                    <a:bodyPr/>
                    <a:lstStyle/>
                    <a:p>
                      <a:r>
                        <a:rPr lang="en-US" sz="1400" dirty="0" smtClean="0"/>
                        <a:t>AVERAGE</a:t>
                      </a:r>
                      <a:r>
                        <a:rPr lang="en-US" sz="1400" baseline="0" dirty="0" smtClean="0"/>
                        <a:t> PER 5000 POPU. (or 1000 houses)PER ROUND</a:t>
                      </a:r>
                      <a:endParaRPr lang="en-US" sz="1400" dirty="0"/>
                    </a:p>
                  </a:txBody>
                  <a:tcPr/>
                </a:tc>
                <a:tc>
                  <a:txBody>
                    <a:bodyPr/>
                    <a:lstStyle/>
                    <a:p>
                      <a:r>
                        <a:rPr lang="en-US" sz="1400" dirty="0" smtClean="0"/>
                        <a:t>TOTAL PER ANNUM</a:t>
                      </a:r>
                      <a:endParaRPr lang="en-US" sz="1400" dirty="0"/>
                    </a:p>
                  </a:txBody>
                  <a:tcPr/>
                </a:tc>
              </a:tr>
              <a:tr h="450114">
                <a:tc>
                  <a:txBody>
                    <a:bodyPr/>
                    <a:lstStyle/>
                    <a:p>
                      <a:r>
                        <a:rPr lang="en-US" sz="1500" dirty="0" smtClean="0"/>
                        <a:t>DDT 50%*</a:t>
                      </a:r>
                      <a:endParaRPr lang="en-US" sz="1500" dirty="0"/>
                    </a:p>
                  </a:txBody>
                  <a:tcPr/>
                </a:tc>
                <a:tc>
                  <a:txBody>
                    <a:bodyPr/>
                    <a:lstStyle/>
                    <a:p>
                      <a:pPr algn="ctr"/>
                      <a:r>
                        <a:rPr lang="en-US" sz="1500" dirty="0" smtClean="0"/>
                        <a:t>1 gm</a:t>
                      </a:r>
                      <a:endParaRPr lang="en-US" sz="1500" dirty="0"/>
                    </a:p>
                  </a:txBody>
                  <a:tcPr/>
                </a:tc>
                <a:tc>
                  <a:txBody>
                    <a:bodyPr/>
                    <a:lstStyle/>
                    <a:p>
                      <a:pPr algn="ctr"/>
                      <a:r>
                        <a:rPr lang="en-US" sz="1500" dirty="0" smtClean="0"/>
                        <a:t>1 Kg</a:t>
                      </a:r>
                      <a:endParaRPr lang="en-US" sz="1500" dirty="0"/>
                    </a:p>
                  </a:txBody>
                  <a:tcPr/>
                </a:tc>
                <a:tc>
                  <a:txBody>
                    <a:bodyPr/>
                    <a:lstStyle/>
                    <a:p>
                      <a:pPr algn="ctr"/>
                      <a:r>
                        <a:rPr lang="en-US" sz="1500" dirty="0" smtClean="0"/>
                        <a:t> 300 gm</a:t>
                      </a:r>
                      <a:endParaRPr lang="en-US" sz="1500" dirty="0"/>
                    </a:p>
                  </a:txBody>
                  <a:tcPr/>
                </a:tc>
                <a:tc>
                  <a:txBody>
                    <a:bodyPr/>
                    <a:lstStyle/>
                    <a:p>
                      <a:pPr algn="ctr"/>
                      <a:r>
                        <a:rPr lang="en-US" sz="1500" dirty="0" smtClean="0"/>
                        <a:t>375 Kg</a:t>
                      </a:r>
                      <a:endParaRPr lang="en-US" sz="1500" dirty="0"/>
                    </a:p>
                  </a:txBody>
                  <a:tcPr/>
                </a:tc>
                <a:tc>
                  <a:txBody>
                    <a:bodyPr/>
                    <a:lstStyle/>
                    <a:p>
                      <a:pPr algn="ctr"/>
                      <a:r>
                        <a:rPr lang="en-US" sz="1500" dirty="0" smtClean="0"/>
                        <a:t>750 Kg</a:t>
                      </a:r>
                      <a:endParaRPr lang="en-US" sz="1500" dirty="0"/>
                    </a:p>
                  </a:txBody>
                  <a:tcPr/>
                </a:tc>
              </a:tr>
              <a:tr h="1091178">
                <a:tc>
                  <a:txBody>
                    <a:bodyPr/>
                    <a:lstStyle/>
                    <a:p>
                      <a:r>
                        <a:rPr lang="en-US" sz="1500" dirty="0" err="1" smtClean="0"/>
                        <a:t>Malathion</a:t>
                      </a:r>
                      <a:r>
                        <a:rPr lang="en-US" sz="1500" baseline="0" dirty="0" smtClean="0"/>
                        <a:t> 25%</a:t>
                      </a:r>
                    </a:p>
                    <a:p>
                      <a:r>
                        <a:rPr lang="en-US" sz="1500" baseline="0" dirty="0" smtClean="0"/>
                        <a:t>(2 coats and 3 rounds per annum)</a:t>
                      </a:r>
                      <a:endParaRPr lang="en-US" sz="1500" dirty="0"/>
                    </a:p>
                  </a:txBody>
                  <a:tcPr/>
                </a:tc>
                <a:tc>
                  <a:txBody>
                    <a:bodyPr/>
                    <a:lstStyle/>
                    <a:p>
                      <a:pPr algn="ctr"/>
                      <a:r>
                        <a:rPr lang="en-US" sz="1500" dirty="0" smtClean="0"/>
                        <a:t>2 gm</a:t>
                      </a:r>
                      <a:endParaRPr lang="en-US" sz="1500" dirty="0"/>
                    </a:p>
                  </a:txBody>
                  <a:tcPr/>
                </a:tc>
                <a:tc>
                  <a:txBody>
                    <a:bodyPr/>
                    <a:lstStyle/>
                    <a:p>
                      <a:pPr algn="ctr"/>
                      <a:r>
                        <a:rPr lang="en-US" sz="1500" dirty="0" smtClean="0"/>
                        <a:t>2 Kg</a:t>
                      </a:r>
                      <a:endParaRPr lang="en-US" sz="1500" dirty="0"/>
                    </a:p>
                  </a:txBody>
                  <a:tcPr/>
                </a:tc>
                <a:tc>
                  <a:txBody>
                    <a:bodyPr/>
                    <a:lstStyle/>
                    <a:p>
                      <a:pPr algn="ctr"/>
                      <a:r>
                        <a:rPr lang="en-US" sz="1500" dirty="0" smtClean="0"/>
                        <a:t>1200 gm</a:t>
                      </a:r>
                      <a:endParaRPr lang="en-US" sz="1500" dirty="0"/>
                    </a:p>
                  </a:txBody>
                  <a:tcPr/>
                </a:tc>
                <a:tc>
                  <a:txBody>
                    <a:bodyPr/>
                    <a:lstStyle/>
                    <a:p>
                      <a:pPr algn="ctr"/>
                      <a:r>
                        <a:rPr lang="en-US" sz="1500" dirty="0" smtClean="0"/>
                        <a:t>1500 Kg</a:t>
                      </a:r>
                      <a:endParaRPr lang="en-US" sz="1500" dirty="0"/>
                    </a:p>
                  </a:txBody>
                  <a:tcPr/>
                </a:tc>
                <a:tc>
                  <a:txBody>
                    <a:bodyPr/>
                    <a:lstStyle/>
                    <a:p>
                      <a:pPr algn="ctr"/>
                      <a:r>
                        <a:rPr lang="en-US" sz="1500" dirty="0" smtClean="0"/>
                        <a:t>4500 Kg</a:t>
                      </a:r>
                      <a:endParaRPr lang="en-US" sz="1500" dirty="0"/>
                    </a:p>
                  </a:txBody>
                  <a:tcPr/>
                </a:tc>
              </a:tr>
              <a:tr h="700688">
                <a:tc>
                  <a:txBody>
                    <a:bodyPr/>
                    <a:lstStyle/>
                    <a:p>
                      <a:r>
                        <a:rPr lang="en-US" sz="1500" dirty="0" err="1" smtClean="0"/>
                        <a:t>Deltamethrin</a:t>
                      </a:r>
                      <a:r>
                        <a:rPr lang="en-US" sz="1500" dirty="0" smtClean="0"/>
                        <a:t> 2.5%</a:t>
                      </a:r>
                      <a:endParaRPr lang="en-US" sz="1500" dirty="0"/>
                    </a:p>
                  </a:txBody>
                  <a:tcPr/>
                </a:tc>
                <a:tc>
                  <a:txBody>
                    <a:bodyPr/>
                    <a:lstStyle/>
                    <a:p>
                      <a:pPr algn="ctr"/>
                      <a:r>
                        <a:rPr lang="en-US" sz="1500" dirty="0" smtClean="0"/>
                        <a:t>20 mg</a:t>
                      </a:r>
                      <a:endParaRPr lang="en-US" sz="1500" dirty="0"/>
                    </a:p>
                  </a:txBody>
                  <a:tcPr/>
                </a:tc>
                <a:tc>
                  <a:txBody>
                    <a:bodyPr/>
                    <a:lstStyle/>
                    <a:p>
                      <a:pPr algn="ctr"/>
                      <a:r>
                        <a:rPr lang="en-US" sz="1500" dirty="0" smtClean="0"/>
                        <a:t>400 gm</a:t>
                      </a:r>
                      <a:endParaRPr lang="en-US" sz="1500" dirty="0"/>
                    </a:p>
                  </a:txBody>
                  <a:tcPr/>
                </a:tc>
                <a:tc>
                  <a:txBody>
                    <a:bodyPr/>
                    <a:lstStyle/>
                    <a:p>
                      <a:pPr algn="ctr"/>
                      <a:r>
                        <a:rPr lang="en-US" sz="1500" dirty="0" smtClean="0"/>
                        <a:t>120 gm</a:t>
                      </a:r>
                      <a:endParaRPr lang="en-US" sz="1500" dirty="0"/>
                    </a:p>
                  </a:txBody>
                  <a:tcPr/>
                </a:tc>
                <a:tc>
                  <a:txBody>
                    <a:bodyPr/>
                    <a:lstStyle/>
                    <a:p>
                      <a:pPr algn="ctr"/>
                      <a:r>
                        <a:rPr lang="en-US" sz="1500" dirty="0" smtClean="0"/>
                        <a:t>50 Kg</a:t>
                      </a:r>
                      <a:endParaRPr lang="en-US" sz="1500" dirty="0"/>
                    </a:p>
                  </a:txBody>
                  <a:tcPr/>
                </a:tc>
                <a:tc>
                  <a:txBody>
                    <a:bodyPr/>
                    <a:lstStyle/>
                    <a:p>
                      <a:pPr algn="ctr"/>
                      <a:r>
                        <a:rPr lang="en-US" sz="1500" dirty="0" smtClean="0"/>
                        <a:t>300 Kg</a:t>
                      </a:r>
                      <a:endParaRPr lang="en-US" sz="1500" dirty="0"/>
                    </a:p>
                  </a:txBody>
                  <a:tcPr/>
                </a:tc>
              </a:tr>
              <a:tr h="450114">
                <a:tc>
                  <a:txBody>
                    <a:bodyPr/>
                    <a:lstStyle/>
                    <a:p>
                      <a:r>
                        <a:rPr lang="en-US" sz="1500" dirty="0" err="1" smtClean="0"/>
                        <a:t>Cyfluthrin</a:t>
                      </a:r>
                      <a:r>
                        <a:rPr lang="en-US" sz="1500" baseline="0" dirty="0" smtClean="0"/>
                        <a:t> 10%</a:t>
                      </a:r>
                      <a:endParaRPr lang="en-US" sz="1500" dirty="0"/>
                    </a:p>
                  </a:txBody>
                  <a:tcPr/>
                </a:tc>
                <a:tc>
                  <a:txBody>
                    <a:bodyPr/>
                    <a:lstStyle/>
                    <a:p>
                      <a:pPr algn="ctr"/>
                      <a:r>
                        <a:rPr lang="en-US" sz="1500" dirty="0" smtClean="0"/>
                        <a:t>25 mg</a:t>
                      </a:r>
                      <a:endParaRPr lang="en-US" sz="1500" dirty="0"/>
                    </a:p>
                  </a:txBody>
                  <a:tcPr/>
                </a:tc>
                <a:tc>
                  <a:txBody>
                    <a:bodyPr/>
                    <a:lstStyle/>
                    <a:p>
                      <a:pPr algn="ctr"/>
                      <a:r>
                        <a:rPr lang="en-US" sz="1500" dirty="0" smtClean="0"/>
                        <a:t>125 gm</a:t>
                      </a:r>
                      <a:endParaRPr lang="en-US" sz="1500" dirty="0"/>
                    </a:p>
                  </a:txBody>
                  <a:tcPr/>
                </a:tc>
                <a:tc>
                  <a:txBody>
                    <a:bodyPr/>
                    <a:lstStyle/>
                    <a:p>
                      <a:pPr algn="ctr"/>
                      <a:r>
                        <a:rPr lang="en-US" sz="1500" dirty="0" smtClean="0"/>
                        <a:t>37.5</a:t>
                      </a:r>
                      <a:r>
                        <a:rPr lang="en-US" sz="1500" baseline="0" dirty="0" smtClean="0"/>
                        <a:t> gm</a:t>
                      </a:r>
                      <a:endParaRPr lang="en-US" sz="1500" dirty="0"/>
                    </a:p>
                  </a:txBody>
                  <a:tcPr/>
                </a:tc>
                <a:tc>
                  <a:txBody>
                    <a:bodyPr/>
                    <a:lstStyle/>
                    <a:p>
                      <a:pPr algn="ctr"/>
                      <a:r>
                        <a:rPr lang="en-US" sz="1500" dirty="0" smtClean="0"/>
                        <a:t>46.87 Kg</a:t>
                      </a:r>
                      <a:endParaRPr lang="en-US" sz="1500" dirty="0"/>
                    </a:p>
                  </a:txBody>
                  <a:tcPr/>
                </a:tc>
                <a:tc>
                  <a:txBody>
                    <a:bodyPr/>
                    <a:lstStyle/>
                    <a:p>
                      <a:pPr algn="ctr"/>
                      <a:r>
                        <a:rPr lang="en-US" sz="1500" dirty="0" smtClean="0"/>
                        <a:t>93.75 Kg</a:t>
                      </a:r>
                      <a:endParaRPr lang="en-US" sz="1500" dirty="0"/>
                    </a:p>
                  </a:txBody>
                  <a:tcPr/>
                </a:tc>
              </a:tr>
              <a:tr h="700688">
                <a:tc>
                  <a:txBody>
                    <a:bodyPr/>
                    <a:lstStyle/>
                    <a:p>
                      <a:r>
                        <a:rPr lang="en-US" sz="1500" dirty="0" err="1" smtClean="0"/>
                        <a:t>Lambdacyhalo-thrin</a:t>
                      </a:r>
                      <a:r>
                        <a:rPr lang="en-US" sz="1500" baseline="0" dirty="0" smtClean="0"/>
                        <a:t> 10%</a:t>
                      </a:r>
                      <a:endParaRPr lang="en-US" sz="1500" dirty="0"/>
                    </a:p>
                  </a:txBody>
                  <a:tcPr/>
                </a:tc>
                <a:tc>
                  <a:txBody>
                    <a:bodyPr/>
                    <a:lstStyle/>
                    <a:p>
                      <a:pPr algn="ctr"/>
                      <a:r>
                        <a:rPr lang="en-US" sz="1500" dirty="0" smtClean="0"/>
                        <a:t>25 mg</a:t>
                      </a:r>
                      <a:endParaRPr lang="en-US" sz="1500" dirty="0"/>
                    </a:p>
                  </a:txBody>
                  <a:tcPr/>
                </a:tc>
                <a:tc>
                  <a:txBody>
                    <a:bodyPr/>
                    <a:lstStyle/>
                    <a:p>
                      <a:pPr algn="ctr"/>
                      <a:r>
                        <a:rPr lang="en-US" sz="1500" dirty="0" smtClean="0"/>
                        <a:t>125 gm</a:t>
                      </a:r>
                      <a:endParaRPr lang="en-US" sz="1500" dirty="0"/>
                    </a:p>
                  </a:txBody>
                  <a:tcPr/>
                </a:tc>
                <a:tc>
                  <a:txBody>
                    <a:bodyPr/>
                    <a:lstStyle/>
                    <a:p>
                      <a:pPr algn="ctr"/>
                      <a:r>
                        <a:rPr lang="en-US" sz="1500" dirty="0" smtClean="0"/>
                        <a:t>37.5</a:t>
                      </a:r>
                      <a:r>
                        <a:rPr lang="en-US" sz="1500" baseline="0" dirty="0" smtClean="0"/>
                        <a:t> gm</a:t>
                      </a:r>
                      <a:endParaRPr lang="en-US" sz="1500" dirty="0"/>
                    </a:p>
                  </a:txBody>
                  <a:tcPr/>
                </a:tc>
                <a:tc>
                  <a:txBody>
                    <a:bodyPr/>
                    <a:lstStyle/>
                    <a:p>
                      <a:pPr algn="ctr"/>
                      <a:r>
                        <a:rPr lang="en-US" sz="1500" dirty="0" smtClean="0"/>
                        <a:t>46.87 Kg</a:t>
                      </a:r>
                      <a:endParaRPr lang="en-US" sz="1500" dirty="0"/>
                    </a:p>
                  </a:txBody>
                  <a:tcPr/>
                </a:tc>
                <a:tc>
                  <a:txBody>
                    <a:bodyPr/>
                    <a:lstStyle/>
                    <a:p>
                      <a:pPr algn="ctr"/>
                      <a:r>
                        <a:rPr lang="en-US" sz="1500" dirty="0" smtClean="0"/>
                        <a:t>93.75 Kg</a:t>
                      </a:r>
                      <a:endParaRPr lang="en-US" sz="1500" dirty="0"/>
                    </a:p>
                  </a:txBody>
                  <a:tcPr/>
                </a:tc>
              </a:tr>
              <a:tr h="700688">
                <a:tc>
                  <a:txBody>
                    <a:bodyPr/>
                    <a:lstStyle/>
                    <a:p>
                      <a:r>
                        <a:rPr lang="en-US" sz="1500" dirty="0" err="1" smtClean="0"/>
                        <a:t>Alphacyperme-thrin</a:t>
                      </a:r>
                      <a:r>
                        <a:rPr lang="en-US" sz="1500" dirty="0" smtClean="0"/>
                        <a:t> 5%</a:t>
                      </a:r>
                      <a:endParaRPr lang="en-US" sz="1500" dirty="0"/>
                    </a:p>
                  </a:txBody>
                  <a:tcPr/>
                </a:tc>
                <a:tc>
                  <a:txBody>
                    <a:bodyPr/>
                    <a:lstStyle/>
                    <a:p>
                      <a:pPr algn="ctr"/>
                      <a:r>
                        <a:rPr lang="en-US" sz="1500" dirty="0" smtClean="0"/>
                        <a:t>25 mg</a:t>
                      </a:r>
                      <a:endParaRPr lang="en-US" sz="1500" dirty="0"/>
                    </a:p>
                  </a:txBody>
                  <a:tcPr/>
                </a:tc>
                <a:tc>
                  <a:txBody>
                    <a:bodyPr/>
                    <a:lstStyle/>
                    <a:p>
                      <a:pPr algn="ctr"/>
                      <a:r>
                        <a:rPr lang="en-US" sz="1500" dirty="0" smtClean="0"/>
                        <a:t>250 gm</a:t>
                      </a:r>
                      <a:endParaRPr lang="en-US" sz="1500" dirty="0"/>
                    </a:p>
                  </a:txBody>
                  <a:tcPr/>
                </a:tc>
                <a:tc>
                  <a:txBody>
                    <a:bodyPr/>
                    <a:lstStyle/>
                    <a:p>
                      <a:pPr algn="ctr"/>
                      <a:r>
                        <a:rPr lang="en-US" sz="1500" dirty="0" smtClean="0"/>
                        <a:t>75 gm</a:t>
                      </a:r>
                      <a:endParaRPr lang="en-US" sz="1500" dirty="0"/>
                    </a:p>
                  </a:txBody>
                  <a:tcPr/>
                </a:tc>
                <a:tc>
                  <a:txBody>
                    <a:bodyPr/>
                    <a:lstStyle/>
                    <a:p>
                      <a:pPr algn="ctr"/>
                      <a:r>
                        <a:rPr lang="en-US" sz="1500" dirty="0" smtClean="0"/>
                        <a:t>93.75 Kg</a:t>
                      </a:r>
                      <a:endParaRPr lang="en-US" sz="1500" dirty="0"/>
                    </a:p>
                  </a:txBody>
                  <a:tcPr/>
                </a:tc>
                <a:tc>
                  <a:txBody>
                    <a:bodyPr/>
                    <a:lstStyle/>
                    <a:p>
                      <a:pPr algn="ctr"/>
                      <a:r>
                        <a:rPr lang="en-US" sz="1500" dirty="0" smtClean="0"/>
                        <a:t>187.50 Kg</a:t>
                      </a:r>
                      <a:endParaRPr lang="en-US" sz="1500" dirty="0"/>
                    </a:p>
                  </a:txBody>
                  <a:tcPr/>
                </a:tc>
              </a:tr>
            </a:tbl>
          </a:graphicData>
        </a:graphic>
      </p:graphicFrame>
    </p:spTree>
    <p:extLst>
      <p:ext uri="{BB962C8B-B14F-4D97-AF65-F5344CB8AC3E}">
        <p14:creationId xmlns:p14="http://schemas.microsoft.com/office/powerpoint/2010/main" xmlns="" val="407563744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609600" y="228600"/>
            <a:ext cx="7848600" cy="461963"/>
          </a:xfrm>
          <a:prstGeom prst="rect">
            <a:avLst/>
          </a:prstGeom>
          <a:noFill/>
          <a:ln w="9525">
            <a:noFill/>
            <a:miter lim="800000"/>
            <a:headEnd/>
            <a:tailEnd/>
          </a:ln>
        </p:spPr>
        <p:txBody>
          <a:bodyPr>
            <a:spAutoFit/>
          </a:bodyPr>
          <a:lstStyle/>
          <a:p>
            <a:pPr algn="ctr"/>
            <a:r>
              <a:rPr lang="en-US" sz="2400" b="1">
                <a:solidFill>
                  <a:prstClr val="black"/>
                </a:solidFill>
              </a:rPr>
              <a:t>LARVICIDE FORMULATIONS AND DOSAGE</a:t>
            </a:r>
          </a:p>
        </p:txBody>
      </p:sp>
      <p:sp>
        <p:nvSpPr>
          <p:cNvPr id="25603" name="TextBox 5"/>
          <p:cNvSpPr txBox="1">
            <a:spLocks noChangeArrowheads="1"/>
          </p:cNvSpPr>
          <p:nvPr/>
        </p:nvSpPr>
        <p:spPr bwMode="auto">
          <a:xfrm>
            <a:off x="914400" y="5486400"/>
            <a:ext cx="7162800" cy="646113"/>
          </a:xfrm>
          <a:prstGeom prst="rect">
            <a:avLst/>
          </a:prstGeom>
          <a:noFill/>
          <a:ln w="9525">
            <a:noFill/>
            <a:miter lim="800000"/>
            <a:headEnd/>
            <a:tailEnd/>
          </a:ln>
        </p:spPr>
        <p:txBody>
          <a:bodyPr>
            <a:spAutoFit/>
          </a:bodyPr>
          <a:lstStyle/>
          <a:p>
            <a:pPr marL="228600" indent="-228600">
              <a:buFont typeface="Arial" charset="0"/>
              <a:buChar char="•"/>
            </a:pPr>
            <a:r>
              <a:rPr lang="en-US">
                <a:solidFill>
                  <a:prstClr val="black"/>
                </a:solidFill>
              </a:rPr>
              <a:t>In the case of Malathion, the requirement shown above, is for the three rounds</a:t>
            </a:r>
          </a:p>
        </p:txBody>
      </p:sp>
      <p:graphicFrame>
        <p:nvGraphicFramePr>
          <p:cNvPr id="8" name="Table 7"/>
          <p:cNvGraphicFramePr>
            <a:graphicFrameLocks noGrp="1"/>
          </p:cNvGraphicFramePr>
          <p:nvPr>
            <p:extLst>
              <p:ext uri="{D42A27DB-BD31-4B8C-83A1-F6EECF244321}">
                <p14:modId xmlns:p14="http://schemas.microsoft.com/office/powerpoint/2010/main" xmlns="" val="539235158"/>
              </p:ext>
            </p:extLst>
          </p:nvPr>
        </p:nvGraphicFramePr>
        <p:xfrm>
          <a:off x="38099" y="690563"/>
          <a:ext cx="8991601" cy="6949440"/>
        </p:xfrm>
        <a:graphic>
          <a:graphicData uri="http://schemas.openxmlformats.org/drawingml/2006/table">
            <a:tbl>
              <a:tblPr firstRow="1" bandRow="1">
                <a:tableStyleId>{5C22544A-7EE6-4342-B048-85BDC9FD1C3A}</a:tableStyleId>
              </a:tblPr>
              <a:tblGrid>
                <a:gridCol w="619388"/>
                <a:gridCol w="1209310"/>
                <a:gridCol w="894558"/>
                <a:gridCol w="894558"/>
                <a:gridCol w="811728"/>
                <a:gridCol w="828295"/>
                <a:gridCol w="1043651"/>
                <a:gridCol w="894558"/>
                <a:gridCol w="894558"/>
                <a:gridCol w="900997"/>
              </a:tblGrid>
              <a:tr h="195544">
                <a:tc>
                  <a:txBody>
                    <a:bodyPr/>
                    <a:lstStyle/>
                    <a:p>
                      <a:r>
                        <a:rPr lang="en-US" sz="1200" dirty="0" err="1" smtClean="0">
                          <a:solidFill>
                            <a:schemeClr val="tx1"/>
                          </a:solidFill>
                        </a:rPr>
                        <a:t>S.No</a:t>
                      </a:r>
                      <a:r>
                        <a:rPr lang="en-US" sz="1200" dirty="0" smtClean="0">
                          <a:solidFill>
                            <a:schemeClr val="tx1"/>
                          </a:solidFill>
                        </a:rPr>
                        <a:t>.</a:t>
                      </a:r>
                      <a:endParaRPr lang="en-US" sz="1200" dirty="0">
                        <a:solidFill>
                          <a:schemeClr val="tx1"/>
                        </a:solidFill>
                      </a:endParaRPr>
                    </a:p>
                  </a:txBody>
                  <a:tcPr>
                    <a:solidFill>
                      <a:srgbClr val="FFC000"/>
                    </a:solidFill>
                  </a:tcPr>
                </a:tc>
                <a:tc>
                  <a:txBody>
                    <a:bodyPr/>
                    <a:lstStyle/>
                    <a:p>
                      <a:r>
                        <a:rPr lang="en-US" sz="1200" dirty="0" smtClean="0">
                          <a:solidFill>
                            <a:schemeClr val="tx1"/>
                          </a:solidFill>
                        </a:rPr>
                        <a:t>Name of </a:t>
                      </a:r>
                      <a:r>
                        <a:rPr lang="en-US" sz="1200" dirty="0" err="1" smtClean="0">
                          <a:solidFill>
                            <a:schemeClr val="tx1"/>
                          </a:solidFill>
                        </a:rPr>
                        <a:t>Larvicide</a:t>
                      </a:r>
                      <a:endParaRPr lang="en-US" sz="1200" dirty="0">
                        <a:solidFill>
                          <a:schemeClr val="tx1"/>
                        </a:solidFill>
                      </a:endParaRPr>
                    </a:p>
                  </a:txBody>
                  <a:tcPr>
                    <a:solidFill>
                      <a:srgbClr val="FFC000"/>
                    </a:solidFill>
                  </a:tcPr>
                </a:tc>
                <a:tc>
                  <a:txBody>
                    <a:bodyPr/>
                    <a:lstStyle/>
                    <a:p>
                      <a:r>
                        <a:rPr lang="en-US" sz="1200" dirty="0" smtClean="0">
                          <a:solidFill>
                            <a:schemeClr val="tx1"/>
                          </a:solidFill>
                        </a:rPr>
                        <a:t>Commercial</a:t>
                      </a:r>
                      <a:r>
                        <a:rPr lang="en-US" sz="1200" baseline="0" dirty="0" smtClean="0">
                          <a:solidFill>
                            <a:schemeClr val="tx1"/>
                          </a:solidFill>
                        </a:rPr>
                        <a:t> formulation</a:t>
                      </a:r>
                      <a:endParaRPr lang="en-US" sz="1200" dirty="0">
                        <a:solidFill>
                          <a:schemeClr val="tx1"/>
                        </a:solidFill>
                      </a:endParaRPr>
                    </a:p>
                  </a:txBody>
                  <a:tcPr>
                    <a:solidFill>
                      <a:srgbClr val="FFC000"/>
                    </a:solidFill>
                  </a:tcPr>
                </a:tc>
                <a:tc>
                  <a:txBody>
                    <a:bodyPr/>
                    <a:lstStyle/>
                    <a:p>
                      <a:r>
                        <a:rPr lang="en-US" sz="1200" dirty="0" smtClean="0">
                          <a:solidFill>
                            <a:schemeClr val="tx1"/>
                          </a:solidFill>
                        </a:rPr>
                        <a:t>Preparation</a:t>
                      </a:r>
                      <a:r>
                        <a:rPr lang="en-US" sz="1200" baseline="0" dirty="0" smtClean="0">
                          <a:solidFill>
                            <a:schemeClr val="tx1"/>
                          </a:solidFill>
                        </a:rPr>
                        <a:t> of ready to spray formulation</a:t>
                      </a:r>
                      <a:endParaRPr lang="en-US" sz="1200" dirty="0">
                        <a:solidFill>
                          <a:schemeClr val="tx1"/>
                        </a:solidFill>
                      </a:endParaRPr>
                    </a:p>
                  </a:txBody>
                  <a:tcPr>
                    <a:solidFill>
                      <a:srgbClr val="FFC000"/>
                    </a:solidFill>
                  </a:tcPr>
                </a:tc>
                <a:tc>
                  <a:txBody>
                    <a:bodyPr/>
                    <a:lstStyle/>
                    <a:p>
                      <a:r>
                        <a:rPr lang="en-US" sz="1200" dirty="0" smtClean="0">
                          <a:solidFill>
                            <a:schemeClr val="tx1"/>
                          </a:solidFill>
                        </a:rPr>
                        <a:t>1 square</a:t>
                      </a:r>
                      <a:r>
                        <a:rPr lang="en-US" sz="1200" baseline="0" dirty="0" smtClean="0">
                          <a:solidFill>
                            <a:schemeClr val="tx1"/>
                          </a:solidFill>
                        </a:rPr>
                        <a:t> meter</a:t>
                      </a:r>
                      <a:endParaRPr lang="en-US" sz="1200" dirty="0">
                        <a:solidFill>
                          <a:schemeClr val="tx1"/>
                        </a:solidFill>
                      </a:endParaRPr>
                    </a:p>
                  </a:txBody>
                  <a:tcPr>
                    <a:solidFill>
                      <a:srgbClr val="FFC000"/>
                    </a:solidFill>
                  </a:tcPr>
                </a:tc>
                <a:tc>
                  <a:txBody>
                    <a:bodyPr/>
                    <a:lstStyle/>
                    <a:p>
                      <a:r>
                        <a:rPr lang="en-US" sz="1200" dirty="0" smtClean="0">
                          <a:solidFill>
                            <a:schemeClr val="tx1"/>
                          </a:solidFill>
                        </a:rPr>
                        <a:t>50 Linear meter</a:t>
                      </a:r>
                      <a:endParaRPr lang="en-US" sz="1200" dirty="0">
                        <a:solidFill>
                          <a:schemeClr val="tx1"/>
                        </a:solidFill>
                      </a:endParaRPr>
                    </a:p>
                  </a:txBody>
                  <a:tcPr>
                    <a:solidFill>
                      <a:srgbClr val="FFC000"/>
                    </a:solidFill>
                  </a:tcPr>
                </a:tc>
                <a:tc>
                  <a:txBody>
                    <a:bodyPr/>
                    <a:lstStyle/>
                    <a:p>
                      <a:r>
                        <a:rPr lang="en-US" sz="1200" dirty="0" smtClean="0">
                          <a:solidFill>
                            <a:schemeClr val="tx1"/>
                          </a:solidFill>
                        </a:rPr>
                        <a:t>Per</a:t>
                      </a:r>
                      <a:r>
                        <a:rPr lang="en-US" sz="1200" baseline="0" dirty="0" smtClean="0">
                          <a:solidFill>
                            <a:schemeClr val="tx1"/>
                          </a:solidFill>
                        </a:rPr>
                        <a:t> </a:t>
                      </a:r>
                      <a:r>
                        <a:rPr lang="en-US" sz="1200" baseline="0" dirty="0" err="1" smtClean="0">
                          <a:solidFill>
                            <a:schemeClr val="tx1"/>
                          </a:solidFill>
                        </a:rPr>
                        <a:t>Heactare</a:t>
                      </a:r>
                      <a:endParaRPr lang="en-US" sz="1200" dirty="0">
                        <a:solidFill>
                          <a:schemeClr val="tx1"/>
                        </a:solidFill>
                      </a:endParaRPr>
                    </a:p>
                  </a:txBody>
                  <a:tcPr>
                    <a:solidFill>
                      <a:srgbClr val="FFC000"/>
                    </a:solidFill>
                  </a:tcPr>
                </a:tc>
                <a:tc>
                  <a:txBody>
                    <a:bodyPr/>
                    <a:lstStyle/>
                    <a:p>
                      <a:r>
                        <a:rPr lang="en-US" sz="1200" dirty="0" smtClean="0">
                          <a:solidFill>
                            <a:schemeClr val="tx1"/>
                          </a:solidFill>
                        </a:rPr>
                        <a:t>Frequency of application</a:t>
                      </a:r>
                      <a:endParaRPr lang="en-US" sz="1200" dirty="0">
                        <a:solidFill>
                          <a:schemeClr val="tx1"/>
                        </a:solidFill>
                      </a:endParaRPr>
                    </a:p>
                  </a:txBody>
                  <a:tcPr>
                    <a:solidFill>
                      <a:srgbClr val="FFC000"/>
                    </a:solidFill>
                  </a:tcPr>
                </a:tc>
                <a:tc>
                  <a:txBody>
                    <a:bodyPr/>
                    <a:lstStyle/>
                    <a:p>
                      <a:r>
                        <a:rPr lang="en-US" sz="1200" dirty="0" smtClean="0">
                          <a:solidFill>
                            <a:schemeClr val="tx1"/>
                          </a:solidFill>
                        </a:rPr>
                        <a:t>Equipment required </a:t>
                      </a:r>
                      <a:endParaRPr lang="en-US" sz="1200" dirty="0">
                        <a:solidFill>
                          <a:schemeClr val="tx1"/>
                        </a:solidFill>
                      </a:endParaRPr>
                    </a:p>
                  </a:txBody>
                  <a:tcPr>
                    <a:solidFill>
                      <a:srgbClr val="FFC000"/>
                    </a:solidFill>
                  </a:tcPr>
                </a:tc>
                <a:tc>
                  <a:txBody>
                    <a:bodyPr/>
                    <a:lstStyle/>
                    <a:p>
                      <a:r>
                        <a:rPr lang="en-US" sz="1200" dirty="0" smtClean="0">
                          <a:solidFill>
                            <a:schemeClr val="tx1"/>
                          </a:solidFill>
                        </a:rPr>
                        <a:t>remarks</a:t>
                      </a:r>
                      <a:endParaRPr lang="en-US" sz="1200" dirty="0">
                        <a:solidFill>
                          <a:schemeClr val="tx1"/>
                        </a:solidFill>
                      </a:endParaRPr>
                    </a:p>
                  </a:txBody>
                  <a:tcPr>
                    <a:solidFill>
                      <a:srgbClr val="FFC000"/>
                    </a:solidFill>
                  </a:tcPr>
                </a:tc>
              </a:tr>
              <a:tr h="618067">
                <a:tc>
                  <a:txBody>
                    <a:bodyPr/>
                    <a:lstStyle/>
                    <a:p>
                      <a:r>
                        <a:rPr lang="en-US" sz="1200" dirty="0" smtClean="0">
                          <a:latin typeface="AR JULIAN" pitchFamily="2" charset="0"/>
                        </a:rPr>
                        <a:t>1</a:t>
                      </a:r>
                      <a:endParaRPr lang="en-US" sz="1200" dirty="0">
                        <a:latin typeface="AR JULIAN" pitchFamily="2" charset="0"/>
                      </a:endParaRPr>
                    </a:p>
                  </a:txBody>
                  <a:tcPr/>
                </a:tc>
                <a:tc>
                  <a:txBody>
                    <a:bodyPr/>
                    <a:lstStyle/>
                    <a:p>
                      <a:r>
                        <a:rPr lang="en-US" sz="1200" dirty="0" smtClean="0">
                          <a:latin typeface="AR JULIAN" pitchFamily="2" charset="0"/>
                        </a:rPr>
                        <a:t>MLO</a:t>
                      </a:r>
                      <a:endParaRPr lang="en-US" sz="1200" dirty="0">
                        <a:latin typeface="AR JULIAN" pitchFamily="2" charset="0"/>
                      </a:endParaRPr>
                    </a:p>
                  </a:txBody>
                  <a:tcPr/>
                </a:tc>
                <a:tc>
                  <a:txBody>
                    <a:bodyPr/>
                    <a:lstStyle/>
                    <a:p>
                      <a:r>
                        <a:rPr lang="en-US" sz="1200" dirty="0" smtClean="0">
                          <a:latin typeface="AR JULIAN" pitchFamily="2" charset="0"/>
                        </a:rPr>
                        <a:t>100% petroleum</a:t>
                      </a:r>
                      <a:r>
                        <a:rPr lang="en-US" sz="1200" baseline="0" dirty="0" smtClean="0">
                          <a:latin typeface="AR JULIAN" pitchFamily="2" charset="0"/>
                        </a:rPr>
                        <a:t> project product</a:t>
                      </a:r>
                      <a:endParaRPr lang="en-US" sz="1200" dirty="0">
                        <a:latin typeface="AR JULIAN" pitchFamily="2" charset="0"/>
                      </a:endParaRPr>
                    </a:p>
                  </a:txBody>
                  <a:tcPr/>
                </a:tc>
                <a:tc>
                  <a:txBody>
                    <a:bodyPr/>
                    <a:lstStyle/>
                    <a:p>
                      <a:r>
                        <a:rPr lang="en-US" sz="1200" dirty="0" smtClean="0">
                          <a:latin typeface="AR JULIAN" pitchFamily="2" charset="0"/>
                        </a:rPr>
                        <a:t>As it is</a:t>
                      </a:r>
                      <a:endParaRPr lang="en-US" sz="1200" dirty="0">
                        <a:latin typeface="AR JULIAN" pitchFamily="2" charset="0"/>
                      </a:endParaRPr>
                    </a:p>
                  </a:txBody>
                  <a:tcPr/>
                </a:tc>
                <a:tc>
                  <a:txBody>
                    <a:bodyPr/>
                    <a:lstStyle/>
                    <a:p>
                      <a:r>
                        <a:rPr lang="en-US" sz="1200" dirty="0" smtClean="0">
                          <a:latin typeface="AR JULIAN" pitchFamily="2" charset="0"/>
                        </a:rPr>
                        <a:t>20 C.C.</a:t>
                      </a:r>
                      <a:endParaRPr lang="en-US" sz="1200" dirty="0">
                        <a:latin typeface="AR JULIAN" pitchFamily="2" charset="0"/>
                      </a:endParaRPr>
                    </a:p>
                  </a:txBody>
                  <a:tcPr/>
                </a:tc>
                <a:tc>
                  <a:txBody>
                    <a:bodyPr/>
                    <a:lstStyle/>
                    <a:p>
                      <a:r>
                        <a:rPr lang="en-US" sz="1200" dirty="0" smtClean="0">
                          <a:latin typeface="AR JULIAN" pitchFamily="2" charset="0"/>
                        </a:rPr>
                        <a:t>1 </a:t>
                      </a:r>
                      <a:r>
                        <a:rPr lang="en-US" sz="1200" dirty="0" err="1" smtClean="0">
                          <a:latin typeface="AR JULIAN" pitchFamily="2" charset="0"/>
                        </a:rPr>
                        <a:t>Litre</a:t>
                      </a:r>
                      <a:endParaRPr lang="en-US" sz="1200" dirty="0">
                        <a:latin typeface="AR JULIAN" pitchFamily="2" charset="0"/>
                      </a:endParaRPr>
                    </a:p>
                  </a:txBody>
                  <a:tcPr/>
                </a:tc>
                <a:tc>
                  <a:txBody>
                    <a:bodyPr/>
                    <a:lstStyle/>
                    <a:p>
                      <a:r>
                        <a:rPr lang="en-US" sz="1200" dirty="0" smtClean="0">
                          <a:latin typeface="AR JULIAN" pitchFamily="2" charset="0"/>
                        </a:rPr>
                        <a:t>200 </a:t>
                      </a:r>
                      <a:r>
                        <a:rPr lang="en-US" sz="1200" dirty="0" err="1" smtClean="0">
                          <a:latin typeface="AR JULIAN" pitchFamily="2" charset="0"/>
                        </a:rPr>
                        <a:t>Litres</a:t>
                      </a:r>
                      <a:endParaRPr lang="en-US" sz="1200" dirty="0">
                        <a:latin typeface="AR JULIAN" pitchFamily="2" charset="0"/>
                      </a:endParaRPr>
                    </a:p>
                  </a:txBody>
                  <a:tcPr/>
                </a:tc>
                <a:tc>
                  <a:txBody>
                    <a:bodyPr/>
                    <a:lstStyle/>
                    <a:p>
                      <a:r>
                        <a:rPr lang="en-US" sz="1200" dirty="0" smtClean="0">
                          <a:latin typeface="AR JULIAN" pitchFamily="2" charset="0"/>
                        </a:rPr>
                        <a:t>Weekly</a:t>
                      </a:r>
                      <a:endParaRPr lang="en-US" sz="1200" dirty="0">
                        <a:latin typeface="AR JULIAN" pitchFamily="2" charset="0"/>
                      </a:endParaRPr>
                    </a:p>
                  </a:txBody>
                  <a:tcPr/>
                </a:tc>
                <a:tc>
                  <a:txBody>
                    <a:bodyPr/>
                    <a:lstStyle/>
                    <a:p>
                      <a:r>
                        <a:rPr lang="en-US" sz="1200" dirty="0" smtClean="0">
                          <a:latin typeface="AR JULIAN" pitchFamily="2" charset="0"/>
                        </a:rPr>
                        <a:t>Knapsack/</a:t>
                      </a:r>
                      <a:r>
                        <a:rPr lang="en-US" sz="1200" baseline="0" dirty="0" smtClean="0">
                          <a:latin typeface="AR JULIAN" pitchFamily="2" charset="0"/>
                        </a:rPr>
                        <a:t> hand compression sprayer</a:t>
                      </a:r>
                      <a:endParaRPr lang="en-US" sz="1200" dirty="0">
                        <a:latin typeface="AR JULIAN" pitchFamily="2" charset="0"/>
                      </a:endParaRPr>
                    </a:p>
                  </a:txBody>
                  <a:tcPr/>
                </a:tc>
                <a:tc>
                  <a:txBody>
                    <a:bodyPr/>
                    <a:lstStyle/>
                    <a:p>
                      <a:r>
                        <a:rPr lang="en-US" sz="1200" dirty="0" smtClean="0">
                          <a:latin typeface="AR JULIAN" pitchFamily="2" charset="0"/>
                        </a:rPr>
                        <a:t>To be</a:t>
                      </a:r>
                      <a:r>
                        <a:rPr lang="en-US" sz="1200" baseline="0" dirty="0" smtClean="0">
                          <a:latin typeface="AR JULIAN" pitchFamily="2" charset="0"/>
                        </a:rPr>
                        <a:t> applied along the shore of water body</a:t>
                      </a:r>
                      <a:endParaRPr lang="en-US" sz="1200" dirty="0">
                        <a:latin typeface="AR JULIAN" pitchFamily="2" charset="0"/>
                      </a:endParaRPr>
                    </a:p>
                  </a:txBody>
                  <a:tcPr/>
                </a:tc>
              </a:tr>
              <a:tr h="618067">
                <a:tc>
                  <a:txBody>
                    <a:bodyPr/>
                    <a:lstStyle/>
                    <a:p>
                      <a:r>
                        <a:rPr lang="en-US" sz="1200" dirty="0" smtClean="0">
                          <a:latin typeface="AR JULIAN" pitchFamily="2" charset="0"/>
                        </a:rPr>
                        <a:t>2</a:t>
                      </a:r>
                      <a:endParaRPr lang="en-US" sz="1200" dirty="0">
                        <a:latin typeface="AR JULIAN" pitchFamily="2" charset="0"/>
                      </a:endParaRPr>
                    </a:p>
                  </a:txBody>
                  <a:tcPr/>
                </a:tc>
                <a:tc>
                  <a:txBody>
                    <a:bodyPr/>
                    <a:lstStyle/>
                    <a:p>
                      <a:r>
                        <a:rPr lang="en-US" sz="1200" dirty="0" err="1" smtClean="0">
                          <a:latin typeface="AR JULIAN" pitchFamily="2" charset="0"/>
                        </a:rPr>
                        <a:t>Temephos</a:t>
                      </a:r>
                      <a:r>
                        <a:rPr lang="en-US" sz="1200" dirty="0" smtClean="0">
                          <a:latin typeface="AR JULIAN" pitchFamily="2" charset="0"/>
                        </a:rPr>
                        <a:t> (Abate)</a:t>
                      </a:r>
                      <a:endParaRPr lang="en-US" sz="1200" dirty="0">
                        <a:latin typeface="AR JULIAN" pitchFamily="2" charset="0"/>
                      </a:endParaRPr>
                    </a:p>
                  </a:txBody>
                  <a:tcPr/>
                </a:tc>
                <a:tc>
                  <a:txBody>
                    <a:bodyPr/>
                    <a:lstStyle/>
                    <a:p>
                      <a:r>
                        <a:rPr lang="en-US" sz="1200" dirty="0" smtClean="0">
                          <a:latin typeface="AR JULIAN" pitchFamily="2" charset="0"/>
                        </a:rPr>
                        <a:t>50% EC</a:t>
                      </a:r>
                      <a:endParaRPr lang="en-US" sz="1200" dirty="0">
                        <a:latin typeface="AR JULIAN" pitchFamily="2" charset="0"/>
                      </a:endParaRPr>
                    </a:p>
                  </a:txBody>
                  <a:tcPr/>
                </a:tc>
                <a:tc>
                  <a:txBody>
                    <a:bodyPr/>
                    <a:lstStyle/>
                    <a:p>
                      <a:r>
                        <a:rPr lang="en-US" sz="1200" dirty="0" smtClean="0">
                          <a:latin typeface="AR JULIAN" pitchFamily="2" charset="0"/>
                        </a:rPr>
                        <a:t>2.5 c.c.</a:t>
                      </a:r>
                      <a:r>
                        <a:rPr lang="en-US" sz="1200" baseline="0" dirty="0" smtClean="0">
                          <a:latin typeface="AR JULIAN" pitchFamily="2" charset="0"/>
                        </a:rPr>
                        <a:t> in 10 </a:t>
                      </a:r>
                      <a:r>
                        <a:rPr lang="en-US" sz="1200" baseline="0" dirty="0" err="1" smtClean="0">
                          <a:latin typeface="AR JULIAN" pitchFamily="2" charset="0"/>
                        </a:rPr>
                        <a:t>litres</a:t>
                      </a:r>
                      <a:r>
                        <a:rPr lang="en-US" sz="1200" baseline="0" dirty="0" smtClean="0">
                          <a:latin typeface="AR JULIAN" pitchFamily="2" charset="0"/>
                        </a:rPr>
                        <a:t> of potable water</a:t>
                      </a:r>
                      <a:endParaRPr lang="en-US" sz="1200" dirty="0">
                        <a:latin typeface="AR JULIAN" pitchFamily="2" charset="0"/>
                      </a:endParaRPr>
                    </a:p>
                  </a:txBody>
                  <a:tcPr/>
                </a:tc>
                <a:tc>
                  <a:txBody>
                    <a:bodyPr/>
                    <a:lstStyle/>
                    <a:p>
                      <a:r>
                        <a:rPr lang="en-US" sz="1200" dirty="0" smtClean="0">
                          <a:latin typeface="AR JULIAN" pitchFamily="2" charset="0"/>
                        </a:rPr>
                        <a:t>20 C.C.</a:t>
                      </a:r>
                      <a:endParaRPr lang="en-US" sz="1200" dirty="0">
                        <a:latin typeface="AR JULIAN" pitchFamily="2" charset="0"/>
                      </a:endParaRPr>
                    </a:p>
                  </a:txBody>
                  <a:tcPr/>
                </a:tc>
                <a:tc>
                  <a:txBody>
                    <a:bodyPr/>
                    <a:lstStyle/>
                    <a:p>
                      <a:r>
                        <a:rPr lang="en-US" sz="1200" dirty="0" smtClean="0">
                          <a:latin typeface="AR JULIAN" pitchFamily="2" charset="0"/>
                        </a:rPr>
                        <a:t>1 </a:t>
                      </a:r>
                      <a:r>
                        <a:rPr lang="en-US" sz="1200" dirty="0" err="1" smtClean="0">
                          <a:latin typeface="AR JULIAN" pitchFamily="2" charset="0"/>
                        </a:rPr>
                        <a:t>Litre</a:t>
                      </a:r>
                      <a:endParaRPr lang="en-US" sz="1200" dirty="0">
                        <a:latin typeface="AR JULIAN" pitchFamily="2" charset="0"/>
                      </a:endParaRPr>
                    </a:p>
                  </a:txBody>
                  <a:tcPr/>
                </a:tc>
                <a:tc>
                  <a:txBody>
                    <a:bodyPr/>
                    <a:lstStyle/>
                    <a:p>
                      <a:r>
                        <a:rPr lang="en-US" sz="1200" dirty="0" smtClean="0">
                          <a:latin typeface="AR JULIAN" pitchFamily="2" charset="0"/>
                        </a:rPr>
                        <a:t>200 </a:t>
                      </a:r>
                      <a:r>
                        <a:rPr lang="en-US" sz="1200" dirty="0" err="1" smtClean="0">
                          <a:latin typeface="AR JULIAN" pitchFamily="2" charset="0"/>
                        </a:rPr>
                        <a:t>Litres</a:t>
                      </a:r>
                      <a:endParaRPr lang="en-US" sz="1200" dirty="0">
                        <a:latin typeface="AR JULIAN" pitchFamily="2" charset="0"/>
                      </a:endParaRPr>
                    </a:p>
                  </a:txBody>
                  <a:tcPr/>
                </a:tc>
                <a:tc>
                  <a:txBody>
                    <a:bodyPr/>
                    <a:lstStyle/>
                    <a:p>
                      <a:r>
                        <a:rPr lang="en-US" sz="1200" dirty="0" smtClean="0">
                          <a:latin typeface="AR JULIAN" pitchFamily="2" charset="0"/>
                        </a:rPr>
                        <a:t>-do-</a:t>
                      </a:r>
                      <a:endParaRPr lang="en-US" sz="1200" dirty="0">
                        <a:latin typeface="AR JULIAN"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 JULIAN" pitchFamily="2" charset="0"/>
                        </a:rPr>
                        <a:t>Knapsack/</a:t>
                      </a:r>
                      <a:r>
                        <a:rPr lang="en-US" sz="1200" baseline="0" dirty="0" smtClean="0">
                          <a:latin typeface="AR JULIAN" pitchFamily="2" charset="0"/>
                        </a:rPr>
                        <a:t> hand compression sprayer</a:t>
                      </a:r>
                      <a:endParaRPr lang="en-US" sz="1200" dirty="0" smtClean="0">
                        <a:latin typeface="AR JULIAN" pitchFamily="2" charset="0"/>
                      </a:endParaRPr>
                    </a:p>
                  </a:txBody>
                  <a:tcPr/>
                </a:tc>
                <a:tc>
                  <a:txBody>
                    <a:bodyPr/>
                    <a:lstStyle/>
                    <a:p>
                      <a:r>
                        <a:rPr lang="en-US" sz="1200" dirty="0" smtClean="0">
                          <a:latin typeface="AR JULIAN" pitchFamily="2" charset="0"/>
                        </a:rPr>
                        <a:t>Can be applied in clean water</a:t>
                      </a:r>
                      <a:endParaRPr lang="en-US" sz="1200" dirty="0">
                        <a:latin typeface="AR JULIAN" pitchFamily="2" charset="0"/>
                      </a:endParaRPr>
                    </a:p>
                  </a:txBody>
                  <a:tcPr/>
                </a:tc>
              </a:tr>
              <a:tr h="618067">
                <a:tc>
                  <a:txBody>
                    <a:bodyPr/>
                    <a:lstStyle/>
                    <a:p>
                      <a:r>
                        <a:rPr lang="en-US" sz="1200" dirty="0" smtClean="0">
                          <a:latin typeface="AR JULIAN" pitchFamily="2" charset="0"/>
                        </a:rPr>
                        <a:t>3</a:t>
                      </a:r>
                      <a:endParaRPr lang="en-US" sz="1200" dirty="0">
                        <a:latin typeface="AR JULIAN" pitchFamily="2" charset="0"/>
                      </a:endParaRPr>
                    </a:p>
                  </a:txBody>
                  <a:tcPr/>
                </a:tc>
                <a:tc>
                  <a:txBody>
                    <a:bodyPr/>
                    <a:lstStyle/>
                    <a:p>
                      <a:r>
                        <a:rPr lang="en-US" sz="1200" dirty="0" smtClean="0">
                          <a:latin typeface="AR JULIAN" pitchFamily="2" charset="0"/>
                        </a:rPr>
                        <a:t>Bacillus </a:t>
                      </a:r>
                      <a:r>
                        <a:rPr lang="en-US" sz="1200" dirty="0" err="1" smtClean="0">
                          <a:latin typeface="AR JULIAN" pitchFamily="2" charset="0"/>
                        </a:rPr>
                        <a:t>thuringiensisvar</a:t>
                      </a:r>
                      <a:r>
                        <a:rPr lang="en-US" sz="1200" dirty="0" smtClean="0">
                          <a:latin typeface="AR JULIAN" pitchFamily="2" charset="0"/>
                        </a:rPr>
                        <a:t> </a:t>
                      </a:r>
                      <a:r>
                        <a:rPr lang="en-US" sz="1200" dirty="0" err="1" smtClean="0">
                          <a:latin typeface="AR JULIAN" pitchFamily="2" charset="0"/>
                        </a:rPr>
                        <a:t>israelensis</a:t>
                      </a:r>
                      <a:r>
                        <a:rPr lang="en-US" sz="1200" dirty="0" smtClean="0">
                          <a:latin typeface="AR JULIAN" pitchFamily="2" charset="0"/>
                        </a:rPr>
                        <a:t> WP</a:t>
                      </a:r>
                      <a:endParaRPr lang="en-US" sz="1200" dirty="0">
                        <a:latin typeface="AR JULIAN" pitchFamily="2" charset="0"/>
                      </a:endParaRPr>
                    </a:p>
                  </a:txBody>
                  <a:tcPr/>
                </a:tc>
                <a:tc>
                  <a:txBody>
                    <a:bodyPr/>
                    <a:lstStyle/>
                    <a:p>
                      <a:r>
                        <a:rPr lang="en-US" sz="1200" dirty="0" err="1" smtClean="0">
                          <a:latin typeface="AR JULIAN" pitchFamily="2" charset="0"/>
                        </a:rPr>
                        <a:t>Wettable</a:t>
                      </a:r>
                      <a:r>
                        <a:rPr lang="en-US" sz="1200" dirty="0" smtClean="0">
                          <a:latin typeface="AR JULIAN" pitchFamily="2" charset="0"/>
                        </a:rPr>
                        <a:t> </a:t>
                      </a:r>
                      <a:r>
                        <a:rPr lang="en-US" sz="1200" baseline="0" dirty="0" smtClean="0">
                          <a:latin typeface="AR JULIAN" pitchFamily="2" charset="0"/>
                        </a:rPr>
                        <a:t> powder</a:t>
                      </a:r>
                      <a:endParaRPr lang="en-US" sz="1200" dirty="0">
                        <a:latin typeface="AR JULIAN" pitchFamily="2" charset="0"/>
                      </a:endParaRPr>
                    </a:p>
                  </a:txBody>
                  <a:tcPr/>
                </a:tc>
                <a:tc>
                  <a:txBody>
                    <a:bodyPr/>
                    <a:lstStyle/>
                    <a:p>
                      <a:r>
                        <a:rPr lang="en-US" sz="1200" dirty="0" smtClean="0">
                          <a:latin typeface="AR JULIAN" pitchFamily="2" charset="0"/>
                        </a:rPr>
                        <a:t>5 kg in 200 </a:t>
                      </a:r>
                      <a:r>
                        <a:rPr lang="en-US" sz="1200" dirty="0" err="1" smtClean="0">
                          <a:latin typeface="AR JULIAN" pitchFamily="2" charset="0"/>
                        </a:rPr>
                        <a:t>litres</a:t>
                      </a:r>
                      <a:r>
                        <a:rPr lang="en-US" sz="1200" dirty="0" smtClean="0">
                          <a:latin typeface="AR JULIAN" pitchFamily="2" charset="0"/>
                        </a:rPr>
                        <a:t> of water</a:t>
                      </a:r>
                      <a:endParaRPr lang="en-US" sz="1200" dirty="0">
                        <a:latin typeface="AR JULIAN" pitchFamily="2" charset="0"/>
                      </a:endParaRPr>
                    </a:p>
                  </a:txBody>
                  <a:tcPr/>
                </a:tc>
                <a:tc>
                  <a:txBody>
                    <a:bodyPr/>
                    <a:lstStyle/>
                    <a:p>
                      <a:r>
                        <a:rPr lang="en-US" sz="1200" dirty="0" smtClean="0">
                          <a:latin typeface="AR JULIAN" pitchFamily="2" charset="0"/>
                        </a:rPr>
                        <a:t>-</a:t>
                      </a:r>
                      <a:endParaRPr lang="en-US" sz="1200" dirty="0">
                        <a:latin typeface="AR JULIAN" pitchFamily="2" charset="0"/>
                      </a:endParaRPr>
                    </a:p>
                  </a:txBody>
                  <a:tcPr/>
                </a:tc>
                <a:tc>
                  <a:txBody>
                    <a:bodyPr/>
                    <a:lstStyle/>
                    <a:p>
                      <a:r>
                        <a:rPr lang="en-US" sz="1200" dirty="0" smtClean="0">
                          <a:latin typeface="AR JULIAN" pitchFamily="2" charset="0"/>
                        </a:rPr>
                        <a:t>-</a:t>
                      </a:r>
                      <a:endParaRPr lang="en-US" sz="1200" dirty="0">
                        <a:latin typeface="AR JULIAN" pitchFamily="2" charset="0"/>
                      </a:endParaRPr>
                    </a:p>
                  </a:txBody>
                  <a:tcPr/>
                </a:tc>
                <a:tc>
                  <a:txBody>
                    <a:bodyPr/>
                    <a:lstStyle/>
                    <a:p>
                      <a:r>
                        <a:rPr lang="en-US" sz="1200" dirty="0" smtClean="0">
                          <a:latin typeface="AR JULIAN" pitchFamily="2" charset="0"/>
                        </a:rPr>
                        <a:t>5 kg</a:t>
                      </a:r>
                      <a:endParaRPr lang="en-US" sz="1200" dirty="0">
                        <a:latin typeface="AR JULIAN" pitchFamily="2" charset="0"/>
                      </a:endParaRPr>
                    </a:p>
                  </a:txBody>
                  <a:tcPr/>
                </a:tc>
                <a:tc>
                  <a:txBody>
                    <a:bodyPr/>
                    <a:lstStyle/>
                    <a:p>
                      <a:r>
                        <a:rPr lang="en-US" sz="1200" dirty="0" smtClean="0">
                          <a:latin typeface="AR JULIAN" pitchFamily="2" charset="0"/>
                        </a:rPr>
                        <a:t>Fortnightly</a:t>
                      </a:r>
                      <a:endParaRPr lang="en-US" sz="1200" dirty="0">
                        <a:latin typeface="AR JULIAN"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 JULIAN" pitchFamily="2" charset="0"/>
                        </a:rPr>
                        <a:t>Knapsack/</a:t>
                      </a:r>
                      <a:r>
                        <a:rPr lang="en-US" sz="1200" baseline="0" dirty="0" smtClean="0">
                          <a:latin typeface="AR JULIAN" pitchFamily="2" charset="0"/>
                        </a:rPr>
                        <a:t> hand compression sprayer</a:t>
                      </a:r>
                      <a:endParaRPr lang="en-US" sz="1200" dirty="0" smtClean="0">
                        <a:latin typeface="AR JULIAN" pitchFamily="2" charset="0"/>
                      </a:endParaRPr>
                    </a:p>
                  </a:txBody>
                  <a:tcPr/>
                </a:tc>
                <a:tc>
                  <a:txBody>
                    <a:bodyPr/>
                    <a:lstStyle/>
                    <a:p>
                      <a:r>
                        <a:rPr lang="en-US" sz="1200" dirty="0" smtClean="0">
                          <a:latin typeface="AR JULIAN" pitchFamily="2" charset="0"/>
                        </a:rPr>
                        <a:t>For both clean and non-potable</a:t>
                      </a:r>
                      <a:r>
                        <a:rPr lang="en-US" sz="1200" baseline="0" dirty="0" smtClean="0">
                          <a:latin typeface="AR JULIAN" pitchFamily="2" charset="0"/>
                        </a:rPr>
                        <a:t> polluted water</a:t>
                      </a:r>
                      <a:endParaRPr lang="en-US" sz="1200" dirty="0">
                        <a:latin typeface="AR JULIAN" pitchFamily="2" charset="0"/>
                      </a:endParaRPr>
                    </a:p>
                  </a:txBody>
                  <a:tcPr/>
                </a:tc>
              </a:tr>
              <a:tr h="618067">
                <a:tc rowSpan="2">
                  <a:txBody>
                    <a:bodyPr/>
                    <a:lstStyle/>
                    <a:p>
                      <a:r>
                        <a:rPr lang="en-US" sz="1200" dirty="0" smtClean="0">
                          <a:latin typeface="AR JULIAN" pitchFamily="2" charset="0"/>
                        </a:rPr>
                        <a:t>4</a:t>
                      </a:r>
                      <a:endParaRPr lang="en-US" sz="1200" dirty="0">
                        <a:latin typeface="AR JULIAN" pitchFamily="2" charset="0"/>
                      </a:endParaRPr>
                    </a:p>
                  </a:txBody>
                  <a:tcPr/>
                </a:tc>
                <a:tc rowSpan="2">
                  <a:txBody>
                    <a:bodyPr/>
                    <a:lstStyle/>
                    <a:p>
                      <a:r>
                        <a:rPr lang="en-US" sz="1200" dirty="0" smtClean="0">
                          <a:latin typeface="AR JULIAN" pitchFamily="2" charset="0"/>
                        </a:rPr>
                        <a:t>Bacillus </a:t>
                      </a:r>
                      <a:r>
                        <a:rPr lang="en-US" sz="1200" dirty="0" err="1" smtClean="0">
                          <a:latin typeface="AR JULIAN" pitchFamily="2" charset="0"/>
                        </a:rPr>
                        <a:t>thuringiensisvar</a:t>
                      </a:r>
                      <a:r>
                        <a:rPr lang="en-US" sz="1200" dirty="0" smtClean="0">
                          <a:latin typeface="AR JULIAN" pitchFamily="2" charset="0"/>
                        </a:rPr>
                        <a:t> </a:t>
                      </a:r>
                      <a:r>
                        <a:rPr lang="en-US" sz="1200" dirty="0" err="1" smtClean="0">
                          <a:latin typeface="AR JULIAN" pitchFamily="2" charset="0"/>
                        </a:rPr>
                        <a:t>israelensis</a:t>
                      </a:r>
                      <a:r>
                        <a:rPr lang="en-US" sz="1200" dirty="0" smtClean="0">
                          <a:latin typeface="AR JULIAN" pitchFamily="2" charset="0"/>
                        </a:rPr>
                        <a:t> 12 Aqueous</a:t>
                      </a:r>
                      <a:r>
                        <a:rPr lang="en-US" sz="1200" baseline="0" dirty="0" smtClean="0">
                          <a:latin typeface="AR JULIAN" pitchFamily="2" charset="0"/>
                        </a:rPr>
                        <a:t> Suspension (AS)</a:t>
                      </a:r>
                    </a:p>
                    <a:p>
                      <a:endParaRPr lang="en-US" sz="1200" baseline="0" dirty="0" smtClean="0">
                        <a:latin typeface="AR JULIAN" pitchFamily="2" charset="0"/>
                      </a:endParaRPr>
                    </a:p>
                    <a:p>
                      <a:endParaRPr lang="en-US" sz="1200" baseline="0" dirty="0" smtClean="0">
                        <a:latin typeface="AR JULIAN" pitchFamily="2" charset="0"/>
                      </a:endParaRPr>
                    </a:p>
                    <a:p>
                      <a:endParaRPr lang="en-US" sz="1200" baseline="0" dirty="0" smtClean="0">
                        <a:latin typeface="AR JULIAN" pitchFamily="2" charset="0"/>
                      </a:endParaRPr>
                    </a:p>
                    <a:p>
                      <a:endParaRPr lang="en-US" sz="1200" dirty="0">
                        <a:latin typeface="AR JULIAN" pitchFamily="2" charset="0"/>
                      </a:endParaRPr>
                    </a:p>
                  </a:txBody>
                  <a:tcPr/>
                </a:tc>
                <a:tc rowSpan="2">
                  <a:txBody>
                    <a:bodyPr/>
                    <a:lstStyle/>
                    <a:p>
                      <a:r>
                        <a:rPr lang="en-US" sz="1200" dirty="0" smtClean="0">
                          <a:latin typeface="AR JULIAN" pitchFamily="2" charset="0"/>
                        </a:rPr>
                        <a:t>Aqueous suspension 12 Aqueous Suspension</a:t>
                      </a:r>
                    </a:p>
                    <a:p>
                      <a:endParaRPr lang="en-US" sz="1200" dirty="0" smtClean="0">
                        <a:latin typeface="AR JULIAN" pitchFamily="2" charset="0"/>
                      </a:endParaRPr>
                    </a:p>
                    <a:p>
                      <a:endParaRPr lang="en-US" sz="1200" dirty="0" smtClean="0">
                        <a:latin typeface="AR JULIAN" pitchFamily="2" charset="0"/>
                      </a:endParaRPr>
                    </a:p>
                    <a:p>
                      <a:endParaRPr lang="en-US" sz="1200" dirty="0" smtClean="0">
                        <a:latin typeface="AR JULIAN" pitchFamily="2" charset="0"/>
                      </a:endParaRPr>
                    </a:p>
                    <a:p>
                      <a:endParaRPr lang="en-US" sz="1200" dirty="0" smtClean="0">
                        <a:latin typeface="AR JULIAN" pitchFamily="2" charset="0"/>
                      </a:endParaRPr>
                    </a:p>
                    <a:p>
                      <a:endParaRPr lang="en-US" sz="1200" dirty="0" smtClean="0">
                        <a:latin typeface="AR JULIAN" pitchFamily="2" charset="0"/>
                      </a:endParaRPr>
                    </a:p>
                  </a:txBody>
                  <a:tcPr/>
                </a:tc>
                <a:tc>
                  <a:txBody>
                    <a:bodyPr/>
                    <a:lstStyle/>
                    <a:p>
                      <a:r>
                        <a:rPr lang="en-US" sz="1200" dirty="0" smtClean="0">
                          <a:latin typeface="AR JULIAN" pitchFamily="2" charset="0"/>
                        </a:rPr>
                        <a:t>1 </a:t>
                      </a:r>
                      <a:r>
                        <a:rPr lang="en-US" sz="1200" dirty="0" err="1" smtClean="0">
                          <a:latin typeface="AR JULIAN" pitchFamily="2" charset="0"/>
                        </a:rPr>
                        <a:t>litre</a:t>
                      </a:r>
                      <a:r>
                        <a:rPr lang="en-US" sz="1200" dirty="0" smtClean="0">
                          <a:latin typeface="AR JULIAN" pitchFamily="2" charset="0"/>
                        </a:rPr>
                        <a:t> in 200 </a:t>
                      </a:r>
                      <a:r>
                        <a:rPr lang="en-US" sz="1200" dirty="0" err="1" smtClean="0">
                          <a:latin typeface="AR JULIAN" pitchFamily="2" charset="0"/>
                        </a:rPr>
                        <a:t>litres</a:t>
                      </a:r>
                      <a:r>
                        <a:rPr lang="en-US" sz="1200" dirty="0" smtClean="0">
                          <a:latin typeface="AR JULIAN" pitchFamily="2" charset="0"/>
                        </a:rPr>
                        <a:t> of water</a:t>
                      </a:r>
                      <a:endParaRPr lang="en-US" sz="1200" dirty="0">
                        <a:latin typeface="AR JULIAN" pitchFamily="2" charset="0"/>
                      </a:endParaRPr>
                    </a:p>
                  </a:txBody>
                  <a:tcPr/>
                </a:tc>
                <a:tc>
                  <a:txBody>
                    <a:bodyPr/>
                    <a:lstStyle/>
                    <a:p>
                      <a:r>
                        <a:rPr lang="en-US" sz="1200" dirty="0" smtClean="0">
                          <a:latin typeface="AR JULIAN" pitchFamily="2" charset="0"/>
                        </a:rPr>
                        <a:t>-</a:t>
                      </a:r>
                      <a:endParaRPr lang="en-US" sz="1200" dirty="0">
                        <a:latin typeface="AR JULIAN" pitchFamily="2" charset="0"/>
                      </a:endParaRPr>
                    </a:p>
                  </a:txBody>
                  <a:tcPr/>
                </a:tc>
                <a:tc>
                  <a:txBody>
                    <a:bodyPr/>
                    <a:lstStyle/>
                    <a:p>
                      <a:r>
                        <a:rPr lang="en-US" sz="1200" dirty="0" smtClean="0">
                          <a:latin typeface="AR JULIAN" pitchFamily="2" charset="0"/>
                        </a:rPr>
                        <a:t>-</a:t>
                      </a:r>
                      <a:endParaRPr lang="en-US" sz="1200" dirty="0">
                        <a:latin typeface="AR JULIAN" pitchFamily="2" charset="0"/>
                      </a:endParaRPr>
                    </a:p>
                  </a:txBody>
                  <a:tcPr/>
                </a:tc>
                <a:tc>
                  <a:txBody>
                    <a:bodyPr/>
                    <a:lstStyle/>
                    <a:p>
                      <a:r>
                        <a:rPr lang="en-US" sz="1200" dirty="0" smtClean="0">
                          <a:latin typeface="AR JULIAN" pitchFamily="2" charset="0"/>
                        </a:rPr>
                        <a:t>1 Lit.</a:t>
                      </a:r>
                      <a:endParaRPr lang="en-US" sz="1200" dirty="0">
                        <a:latin typeface="AR JULIAN" pitchFamily="2" charset="0"/>
                      </a:endParaRPr>
                    </a:p>
                  </a:txBody>
                  <a:tcPr/>
                </a:tc>
                <a:tc>
                  <a:txBody>
                    <a:bodyPr/>
                    <a:lstStyle/>
                    <a:p>
                      <a:r>
                        <a:rPr lang="en-US" sz="1200" dirty="0" smtClean="0">
                          <a:latin typeface="AR JULIAN" pitchFamily="2" charset="0"/>
                        </a:rPr>
                        <a:t>Weekly</a:t>
                      </a:r>
                      <a:endParaRPr lang="en-US" sz="1200" dirty="0">
                        <a:latin typeface="AR JULIAN"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 JULIAN" pitchFamily="2" charset="0"/>
                        </a:rPr>
                        <a:t>Knapsack/</a:t>
                      </a:r>
                      <a:r>
                        <a:rPr lang="en-US" sz="1200" baseline="0" dirty="0" smtClean="0">
                          <a:latin typeface="AR JULIAN" pitchFamily="2" charset="0"/>
                        </a:rPr>
                        <a:t> hand compression sprayer</a:t>
                      </a:r>
                      <a:endParaRPr lang="en-US" sz="1200" dirty="0" smtClean="0">
                        <a:latin typeface="AR JULIAN" pitchFamily="2" charset="0"/>
                      </a:endParaRPr>
                    </a:p>
                  </a:txBody>
                  <a:tcPr/>
                </a:tc>
                <a:tc>
                  <a:txBody>
                    <a:bodyPr/>
                    <a:lstStyle/>
                    <a:p>
                      <a:r>
                        <a:rPr lang="en-US" sz="1200" dirty="0" smtClean="0">
                          <a:latin typeface="AR JULIAN" pitchFamily="2" charset="0"/>
                        </a:rPr>
                        <a:t>Clean water</a:t>
                      </a:r>
                      <a:endParaRPr lang="en-US" sz="1200" dirty="0">
                        <a:latin typeface="AR JULIAN" pitchFamily="2" charset="0"/>
                      </a:endParaRPr>
                    </a:p>
                  </a:txBody>
                  <a:tcPr/>
                </a:tc>
              </a:tr>
              <a:tr h="618067">
                <a:tc vMerge="1">
                  <a:txBody>
                    <a:bodyPr/>
                    <a:lstStyle/>
                    <a:p>
                      <a:endParaRPr lang="en-US" sz="1200" dirty="0"/>
                    </a:p>
                  </a:txBody>
                  <a:tcPr/>
                </a:tc>
                <a:tc vMerge="1">
                  <a:txBody>
                    <a:bodyPr/>
                    <a:lstStyle/>
                    <a:p>
                      <a:endParaRPr lang="en-US" sz="1200" dirty="0"/>
                    </a:p>
                  </a:txBody>
                  <a:tcPr/>
                </a:tc>
                <a:tc vMerge="1">
                  <a:txBody>
                    <a:bodyPr/>
                    <a:lstStyle/>
                    <a:p>
                      <a:endParaRPr lang="en-US" sz="1200" dirty="0"/>
                    </a:p>
                  </a:txBody>
                  <a:tcPr/>
                </a:tc>
                <a:tc>
                  <a:txBody>
                    <a:bodyPr/>
                    <a:lstStyle/>
                    <a:p>
                      <a:r>
                        <a:rPr lang="en-US" sz="1200" dirty="0" smtClean="0">
                          <a:latin typeface="AR JULIAN" pitchFamily="2" charset="0"/>
                        </a:rPr>
                        <a:t>2 </a:t>
                      </a:r>
                      <a:r>
                        <a:rPr lang="en-US" sz="1200" dirty="0" err="1" smtClean="0">
                          <a:latin typeface="AR JULIAN" pitchFamily="2" charset="0"/>
                        </a:rPr>
                        <a:t>litres</a:t>
                      </a:r>
                      <a:r>
                        <a:rPr lang="en-US" sz="1200" dirty="0" smtClean="0">
                          <a:latin typeface="AR JULIAN" pitchFamily="2" charset="0"/>
                        </a:rPr>
                        <a:t> in</a:t>
                      </a:r>
                      <a:r>
                        <a:rPr lang="en-US" sz="1200" baseline="0" dirty="0" smtClean="0">
                          <a:latin typeface="AR JULIAN" pitchFamily="2" charset="0"/>
                        </a:rPr>
                        <a:t> 200 </a:t>
                      </a:r>
                      <a:r>
                        <a:rPr lang="en-US" sz="1200" baseline="0" dirty="0" err="1" smtClean="0">
                          <a:latin typeface="AR JULIAN" pitchFamily="2" charset="0"/>
                        </a:rPr>
                        <a:t>litres</a:t>
                      </a:r>
                      <a:r>
                        <a:rPr lang="en-US" sz="1200" baseline="0" dirty="0" smtClean="0">
                          <a:latin typeface="AR JULIAN" pitchFamily="2" charset="0"/>
                        </a:rPr>
                        <a:t> of water</a:t>
                      </a:r>
                    </a:p>
                    <a:p>
                      <a:endParaRPr lang="en-US" sz="1200" baseline="0" dirty="0" smtClean="0">
                        <a:latin typeface="AR JULIAN" pitchFamily="2" charset="0"/>
                      </a:endParaRPr>
                    </a:p>
                    <a:p>
                      <a:endParaRPr lang="en-US" sz="1200" baseline="0" dirty="0" smtClean="0">
                        <a:latin typeface="AR JULIAN" pitchFamily="2" charset="0"/>
                      </a:endParaRPr>
                    </a:p>
                    <a:p>
                      <a:endParaRPr lang="en-US" sz="1200" dirty="0">
                        <a:latin typeface="AR JULIAN" pitchFamily="2" charset="0"/>
                      </a:endParaRPr>
                    </a:p>
                  </a:txBody>
                  <a:tcPr/>
                </a:tc>
                <a:tc>
                  <a:txBody>
                    <a:bodyPr/>
                    <a:lstStyle/>
                    <a:p>
                      <a:r>
                        <a:rPr lang="en-US" sz="1200" dirty="0" smtClean="0">
                          <a:latin typeface="AR JULIAN" pitchFamily="2" charset="0"/>
                        </a:rPr>
                        <a:t>-</a:t>
                      </a:r>
                      <a:endParaRPr lang="en-US" sz="1200" dirty="0">
                        <a:latin typeface="AR JULIAN" pitchFamily="2" charset="0"/>
                      </a:endParaRPr>
                    </a:p>
                  </a:txBody>
                  <a:tcPr/>
                </a:tc>
                <a:tc>
                  <a:txBody>
                    <a:bodyPr/>
                    <a:lstStyle/>
                    <a:p>
                      <a:r>
                        <a:rPr lang="en-US" sz="1200" dirty="0" smtClean="0">
                          <a:latin typeface="AR JULIAN" pitchFamily="2" charset="0"/>
                        </a:rPr>
                        <a:t>-</a:t>
                      </a:r>
                      <a:endParaRPr lang="en-US" sz="1200" dirty="0">
                        <a:latin typeface="AR JULIAN" pitchFamily="2" charset="0"/>
                      </a:endParaRPr>
                    </a:p>
                  </a:txBody>
                  <a:tcPr/>
                </a:tc>
                <a:tc>
                  <a:txBody>
                    <a:bodyPr/>
                    <a:lstStyle/>
                    <a:p>
                      <a:r>
                        <a:rPr lang="en-US" sz="1200" dirty="0" smtClean="0">
                          <a:latin typeface="AR JULIAN" pitchFamily="2" charset="0"/>
                        </a:rPr>
                        <a:t>2 Lit.</a:t>
                      </a:r>
                      <a:endParaRPr lang="en-US" sz="1200" dirty="0">
                        <a:latin typeface="AR JULIAN" pitchFamily="2" charset="0"/>
                      </a:endParaRPr>
                    </a:p>
                  </a:txBody>
                  <a:tcPr/>
                </a:tc>
                <a:tc>
                  <a:txBody>
                    <a:bodyPr/>
                    <a:lstStyle/>
                    <a:p>
                      <a:r>
                        <a:rPr lang="en-US" sz="1200" dirty="0" smtClean="0">
                          <a:latin typeface="AR JULIAN" pitchFamily="2" charset="0"/>
                        </a:rPr>
                        <a:t>Weekly </a:t>
                      </a:r>
                      <a:endParaRPr lang="en-US" sz="1200" dirty="0">
                        <a:latin typeface="AR JULIAN"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 JULIAN" pitchFamily="2" charset="0"/>
                        </a:rPr>
                        <a:t>Knapsack/</a:t>
                      </a:r>
                      <a:r>
                        <a:rPr lang="en-US" sz="1200" baseline="0" dirty="0" smtClean="0">
                          <a:latin typeface="AR JULIAN" pitchFamily="2" charset="0"/>
                        </a:rPr>
                        <a:t> hand compression sprayer</a:t>
                      </a:r>
                      <a:endParaRPr lang="en-US" sz="1200" dirty="0" smtClean="0">
                        <a:latin typeface="AR JULIAN" pitchFamily="2" charset="0"/>
                      </a:endParaRPr>
                    </a:p>
                  </a:txBody>
                  <a:tcPr/>
                </a:tc>
                <a:tc>
                  <a:txBody>
                    <a:bodyPr/>
                    <a:lstStyle/>
                    <a:p>
                      <a:r>
                        <a:rPr lang="en-US" sz="1200" dirty="0" smtClean="0">
                          <a:latin typeface="AR JULIAN" pitchFamily="2" charset="0"/>
                        </a:rPr>
                        <a:t>Polluted water</a:t>
                      </a:r>
                    </a:p>
                    <a:p>
                      <a:endParaRPr lang="en-US" sz="1200" dirty="0" smtClean="0">
                        <a:latin typeface="AR JULIAN" pitchFamily="2" charset="0"/>
                      </a:endParaRPr>
                    </a:p>
                    <a:p>
                      <a:endParaRPr lang="en-US" sz="1200" dirty="0" smtClean="0">
                        <a:latin typeface="AR JULIAN" pitchFamily="2" charset="0"/>
                      </a:endParaRPr>
                    </a:p>
                    <a:p>
                      <a:endParaRPr lang="en-US" sz="1200" dirty="0" smtClean="0">
                        <a:latin typeface="AR JULIAN" pitchFamily="2" charset="0"/>
                      </a:endParaRPr>
                    </a:p>
                    <a:p>
                      <a:endParaRPr lang="en-US" sz="1200" dirty="0" smtClean="0">
                        <a:latin typeface="AR JULIAN" pitchFamily="2" charset="0"/>
                      </a:endParaRPr>
                    </a:p>
                    <a:p>
                      <a:endParaRPr lang="en-US" sz="1200" dirty="0" smtClean="0">
                        <a:latin typeface="AR JULIAN" pitchFamily="2" charset="0"/>
                      </a:endParaRPr>
                    </a:p>
                    <a:p>
                      <a:endParaRPr lang="en-US" sz="1200" dirty="0">
                        <a:latin typeface="AR JULIAN" pitchFamily="2" charset="0"/>
                      </a:endParaRPr>
                    </a:p>
                  </a:txBody>
                  <a:tcPr/>
                </a:tc>
              </a:tr>
            </a:tbl>
          </a:graphicData>
        </a:graphic>
      </p:graphicFrame>
    </p:spTree>
    <p:extLst>
      <p:ext uri="{BB962C8B-B14F-4D97-AF65-F5344CB8AC3E}">
        <p14:creationId xmlns:p14="http://schemas.microsoft.com/office/powerpoint/2010/main" xmlns="" val="38486341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609600" y="228600"/>
            <a:ext cx="7848600" cy="461963"/>
          </a:xfrm>
          <a:prstGeom prst="rect">
            <a:avLst/>
          </a:prstGeom>
          <a:solidFill>
            <a:srgbClr val="FFC000"/>
          </a:solidFill>
          <a:ln w="9525">
            <a:noFill/>
            <a:miter lim="800000"/>
            <a:headEnd/>
            <a:tailEnd/>
          </a:ln>
        </p:spPr>
        <p:txBody>
          <a:bodyPr>
            <a:spAutoFit/>
          </a:bodyPr>
          <a:lstStyle/>
          <a:p>
            <a:pPr algn="ctr"/>
            <a:r>
              <a:rPr lang="en-US" sz="2400" b="1" dirty="0">
                <a:solidFill>
                  <a:prstClr val="black"/>
                </a:solidFill>
              </a:rPr>
              <a:t>LARVICIDE FORMULATIONS AND DOSAGE</a:t>
            </a:r>
          </a:p>
        </p:txBody>
      </p:sp>
      <p:graphicFrame>
        <p:nvGraphicFramePr>
          <p:cNvPr id="8" name="Table 7"/>
          <p:cNvGraphicFramePr>
            <a:graphicFrameLocks noGrp="1"/>
          </p:cNvGraphicFramePr>
          <p:nvPr>
            <p:extLst>
              <p:ext uri="{D42A27DB-BD31-4B8C-83A1-F6EECF244321}">
                <p14:modId xmlns:p14="http://schemas.microsoft.com/office/powerpoint/2010/main" xmlns="" val="2979353918"/>
              </p:ext>
            </p:extLst>
          </p:nvPr>
        </p:nvGraphicFramePr>
        <p:xfrm>
          <a:off x="381000" y="914400"/>
          <a:ext cx="8610600" cy="5103479"/>
        </p:xfrm>
        <a:graphic>
          <a:graphicData uri="http://schemas.openxmlformats.org/drawingml/2006/table">
            <a:tbl>
              <a:tblPr firstRow="1" bandRow="1">
                <a:tableStyleId>{5C22544A-7EE6-4342-B048-85BDC9FD1C3A}</a:tableStyleId>
              </a:tblPr>
              <a:tblGrid>
                <a:gridCol w="558094"/>
                <a:gridCol w="1164026"/>
                <a:gridCol w="861060"/>
                <a:gridCol w="1434112"/>
                <a:gridCol w="208280"/>
                <a:gridCol w="208280"/>
                <a:gridCol w="1593568"/>
                <a:gridCol w="861060"/>
                <a:gridCol w="861060"/>
                <a:gridCol w="861060"/>
              </a:tblGrid>
              <a:tr h="992521">
                <a:tc>
                  <a:txBody>
                    <a:bodyPr/>
                    <a:lstStyle/>
                    <a:p>
                      <a:r>
                        <a:rPr lang="en-US" sz="1200" dirty="0" err="1" smtClean="0">
                          <a:blipFill dpi="0" rotWithShape="1">
                            <a:blip r:embed="rId2"/>
                            <a:srcRect/>
                            <a:tile tx="0" ty="0" sx="100000" sy="100000" flip="y" algn="tr"/>
                          </a:blipFill>
                        </a:rPr>
                        <a:t>S.No</a:t>
                      </a:r>
                      <a:r>
                        <a:rPr lang="en-US" sz="1200" dirty="0" smtClean="0">
                          <a:blipFill dpi="0" rotWithShape="1">
                            <a:blip r:embed="rId2"/>
                            <a:srcRect/>
                            <a:tile tx="0" ty="0" sx="100000" sy="100000" flip="y" algn="tr"/>
                          </a:blipFill>
                        </a:rPr>
                        <a:t>.</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Name of </a:t>
                      </a:r>
                      <a:r>
                        <a:rPr lang="en-US" sz="1200" dirty="0" err="1" smtClean="0">
                          <a:blipFill dpi="0" rotWithShape="1">
                            <a:blip r:embed="rId2"/>
                            <a:srcRect/>
                            <a:tile tx="0" ty="0" sx="100000" sy="100000" flip="y" algn="tr"/>
                          </a:blipFill>
                        </a:rPr>
                        <a:t>Larvicide</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Commercial</a:t>
                      </a:r>
                      <a:r>
                        <a:rPr lang="en-US" sz="1200" baseline="0" dirty="0" smtClean="0">
                          <a:blipFill dpi="0" rotWithShape="1">
                            <a:blip r:embed="rId2"/>
                            <a:srcRect/>
                            <a:tile tx="0" ty="0" sx="100000" sy="100000" flip="y" algn="tr"/>
                          </a:blipFill>
                        </a:rPr>
                        <a:t> formulation</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Preparation</a:t>
                      </a:r>
                      <a:r>
                        <a:rPr lang="en-US" sz="1200" baseline="0" dirty="0" smtClean="0">
                          <a:blipFill dpi="0" rotWithShape="1">
                            <a:blip r:embed="rId2"/>
                            <a:srcRect/>
                            <a:tile tx="0" ty="0" sx="100000" sy="100000" flip="y" algn="tr"/>
                          </a:blipFill>
                        </a:rPr>
                        <a:t> of ready to spray formulation</a:t>
                      </a:r>
                      <a:endParaRPr lang="en-US" sz="1200" dirty="0">
                        <a:blipFill dpi="0" rotWithShape="1">
                          <a:blip r:embed="rId2"/>
                          <a:srcRect/>
                          <a:tile tx="0" ty="0" sx="100000" sy="100000" flip="y" algn="tr"/>
                        </a:blipFill>
                      </a:endParaRPr>
                    </a:p>
                  </a:txBody>
                  <a:tcPr/>
                </a:tc>
                <a:tc>
                  <a:txBody>
                    <a:bodyPr/>
                    <a:lstStyle/>
                    <a:p>
                      <a:endParaRPr lang="en-IN"/>
                    </a:p>
                  </a:txBody>
                  <a:tcPr/>
                </a:tc>
                <a:tc>
                  <a:txBody>
                    <a:bodyPr/>
                    <a:lstStyle/>
                    <a:p>
                      <a:endParaRPr lang="en-IN"/>
                    </a:p>
                  </a:txBody>
                  <a:tcPr/>
                </a:tc>
                <a:tc>
                  <a:txBody>
                    <a:bodyPr/>
                    <a:lstStyle/>
                    <a:p>
                      <a:r>
                        <a:rPr lang="en-US" sz="1200" dirty="0" smtClean="0">
                          <a:blipFill dpi="0" rotWithShape="1">
                            <a:blip r:embed="rId2"/>
                            <a:srcRect/>
                            <a:tile tx="0" ty="0" sx="100000" sy="100000" flip="y" algn="tr"/>
                          </a:blipFill>
                        </a:rPr>
                        <a:t>Per</a:t>
                      </a:r>
                      <a:r>
                        <a:rPr lang="en-US" sz="1200" baseline="0" dirty="0" smtClean="0">
                          <a:blipFill dpi="0" rotWithShape="1">
                            <a:blip r:embed="rId2"/>
                            <a:srcRect/>
                            <a:tile tx="0" ty="0" sx="100000" sy="100000" flip="y" algn="tr"/>
                          </a:blipFill>
                        </a:rPr>
                        <a:t> </a:t>
                      </a:r>
                      <a:r>
                        <a:rPr lang="en-US" sz="1200" baseline="0" dirty="0" err="1" smtClean="0">
                          <a:blipFill dpi="0" rotWithShape="1">
                            <a:blip r:embed="rId2"/>
                            <a:srcRect/>
                            <a:tile tx="0" ty="0" sx="100000" sy="100000" flip="y" algn="tr"/>
                          </a:blipFill>
                        </a:rPr>
                        <a:t>Heactare</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Frequency of application</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Equipment required </a:t>
                      </a:r>
                      <a:endParaRPr lang="en-US" sz="1200" dirty="0">
                        <a:blipFill dpi="0" rotWithShape="1">
                          <a:blip r:embed="rId2"/>
                          <a:srcRect/>
                          <a:tile tx="0" ty="0" sx="100000" sy="100000" flip="y" algn="tr"/>
                        </a:blipFill>
                      </a:endParaRPr>
                    </a:p>
                  </a:txBody>
                  <a:tcPr/>
                </a:tc>
                <a:tc>
                  <a:txBody>
                    <a:bodyPr/>
                    <a:lstStyle/>
                    <a:p>
                      <a:r>
                        <a:rPr lang="en-US" sz="1200" dirty="0" smtClean="0">
                          <a:blipFill dpi="0" rotWithShape="1">
                            <a:blip r:embed="rId2"/>
                            <a:srcRect/>
                            <a:tile tx="0" ty="0" sx="100000" sy="100000" flip="y" algn="tr"/>
                          </a:blipFill>
                        </a:rPr>
                        <a:t>remarks</a:t>
                      </a:r>
                      <a:endParaRPr lang="en-US" sz="1200" dirty="0">
                        <a:blipFill dpi="0" rotWithShape="1">
                          <a:blip r:embed="rId2"/>
                          <a:srcRect/>
                          <a:tile tx="0" ty="0" sx="100000" sy="100000" flip="y" algn="tr"/>
                        </a:blipFill>
                      </a:endParaRPr>
                    </a:p>
                  </a:txBody>
                  <a:tcPr/>
                </a:tc>
              </a:tr>
              <a:tr h="2739358">
                <a:tc>
                  <a:txBody>
                    <a:bodyPr/>
                    <a:lstStyle/>
                    <a:p>
                      <a:r>
                        <a:rPr lang="en-US" sz="1200" dirty="0" smtClean="0">
                          <a:latin typeface="AR JULIAN" pitchFamily="2" charset="0"/>
                        </a:rPr>
                        <a:t>5</a:t>
                      </a:r>
                      <a:endParaRPr lang="en-US" sz="1200" dirty="0">
                        <a:latin typeface="AR JULIAN" pitchFamily="2" charset="0"/>
                      </a:endParaRPr>
                    </a:p>
                  </a:txBody>
                  <a:tcPr/>
                </a:tc>
                <a:tc>
                  <a:txBody>
                    <a:bodyPr/>
                    <a:lstStyle/>
                    <a:p>
                      <a:r>
                        <a:rPr lang="en-IN" sz="1200" dirty="0" err="1" smtClean="0">
                          <a:latin typeface="AR JULIAN" pitchFamily="2" charset="0"/>
                        </a:rPr>
                        <a:t>Diflubenzuron</a:t>
                      </a:r>
                      <a:r>
                        <a:rPr lang="en-IN" sz="1200" dirty="0" smtClean="0">
                          <a:latin typeface="AR JULIAN" pitchFamily="2" charset="0"/>
                        </a:rPr>
                        <a:t> </a:t>
                      </a:r>
                    </a:p>
                    <a:p>
                      <a:r>
                        <a:rPr lang="en-IN" sz="1200" dirty="0" smtClean="0">
                          <a:latin typeface="AR JULIAN" pitchFamily="2" charset="0"/>
                        </a:rPr>
                        <a:t>IGR</a:t>
                      </a:r>
                      <a:endParaRPr lang="en-US" sz="1200" dirty="0">
                        <a:latin typeface="AR JULIAN" pitchFamily="2" charset="0"/>
                      </a:endParaRPr>
                    </a:p>
                  </a:txBody>
                  <a:tcPr/>
                </a:tc>
                <a:tc>
                  <a:txBody>
                    <a:bodyPr/>
                    <a:lstStyle/>
                    <a:p>
                      <a:r>
                        <a:rPr lang="en-IN" sz="1200" dirty="0" smtClean="0">
                          <a:latin typeface="AR JULIAN" pitchFamily="2" charset="0"/>
                        </a:rPr>
                        <a:t>25% </a:t>
                      </a:r>
                      <a:r>
                        <a:rPr lang="en-IN" sz="1200" dirty="0" err="1" smtClean="0">
                          <a:latin typeface="AR JULIAN" pitchFamily="2" charset="0"/>
                        </a:rPr>
                        <a:t>Wettable</a:t>
                      </a:r>
                      <a:r>
                        <a:rPr lang="en-IN" sz="1200" dirty="0" smtClean="0">
                          <a:latin typeface="AR JULIAN" pitchFamily="2" charset="0"/>
                        </a:rPr>
                        <a:t> Powder</a:t>
                      </a:r>
                      <a:endParaRPr lang="en-US" sz="1200" dirty="0">
                        <a:latin typeface="AR JULIAN" pitchFamily="2" charset="0"/>
                      </a:endParaRPr>
                    </a:p>
                  </a:txBody>
                  <a:tcPr/>
                </a:tc>
                <a:tc>
                  <a:txBody>
                    <a:bodyPr/>
                    <a:lstStyle/>
                    <a:p>
                      <a:r>
                        <a:rPr lang="en-IN" sz="1200" dirty="0" smtClean="0">
                          <a:latin typeface="AR JULIAN" pitchFamily="2" charset="0"/>
                        </a:rPr>
                        <a:t>100 </a:t>
                      </a:r>
                      <a:r>
                        <a:rPr lang="en-IN" sz="1200" dirty="0" err="1" smtClean="0">
                          <a:latin typeface="AR JULIAN" pitchFamily="2" charset="0"/>
                        </a:rPr>
                        <a:t>gms</a:t>
                      </a:r>
                      <a:r>
                        <a:rPr lang="en-IN" sz="1200" dirty="0" smtClean="0">
                          <a:latin typeface="AR JULIAN" pitchFamily="2" charset="0"/>
                        </a:rPr>
                        <a:t> (25 </a:t>
                      </a:r>
                      <a:r>
                        <a:rPr lang="en-IN" sz="1200" dirty="0" err="1" smtClean="0">
                          <a:latin typeface="AR JULIAN" pitchFamily="2" charset="0"/>
                        </a:rPr>
                        <a:t>gm</a:t>
                      </a:r>
                      <a:r>
                        <a:rPr lang="en-IN" sz="1200" dirty="0" smtClean="0">
                          <a:latin typeface="AR JULIAN" pitchFamily="2" charset="0"/>
                        </a:rPr>
                        <a:t> </a:t>
                      </a:r>
                      <a:r>
                        <a:rPr lang="en-IN" sz="1200" dirty="0" err="1" smtClean="0">
                          <a:latin typeface="AR JULIAN" pitchFamily="2" charset="0"/>
                        </a:rPr>
                        <a:t>a.i</a:t>
                      </a:r>
                      <a:r>
                        <a:rPr lang="en-IN" sz="1200" dirty="0" smtClean="0">
                          <a:latin typeface="AR JULIAN" pitchFamily="2" charset="0"/>
                        </a:rPr>
                        <a:t>) in 100 Litres of water (10 g in 10 litre) 100 litre Clean </a:t>
                      </a:r>
                    </a:p>
                    <a:p>
                      <a:endParaRPr lang="en-IN" sz="1200" dirty="0" smtClean="0">
                        <a:latin typeface="AR JULIAN" pitchFamily="2" charset="0"/>
                      </a:endParaRPr>
                    </a:p>
                    <a:p>
                      <a:endParaRPr lang="en-IN" sz="1200" dirty="0" smtClean="0">
                        <a:latin typeface="AR JULIAN" pitchFamily="2" charset="0"/>
                      </a:endParaRPr>
                    </a:p>
                    <a:p>
                      <a:endParaRPr lang="en-IN" sz="1200" dirty="0" smtClean="0">
                        <a:latin typeface="AR JULIAN" pitchFamily="2" charset="0"/>
                      </a:endParaRPr>
                    </a:p>
                    <a:p>
                      <a:endParaRPr lang="en-IN" sz="1200" dirty="0" smtClean="0">
                        <a:latin typeface="AR JULIAN" pitchFamily="2" charset="0"/>
                      </a:endParaRPr>
                    </a:p>
                    <a:p>
                      <a:endParaRPr lang="en-IN" sz="1200" dirty="0" smtClean="0">
                        <a:latin typeface="AR JULIAN" pitchFamily="2" charset="0"/>
                      </a:endParaRPr>
                    </a:p>
                    <a:p>
                      <a:r>
                        <a:rPr lang="en-IN" sz="1200" dirty="0" smtClean="0">
                          <a:latin typeface="AR JULIAN" pitchFamily="2" charset="0"/>
                        </a:rPr>
                        <a:t>Water 200 </a:t>
                      </a:r>
                      <a:r>
                        <a:rPr lang="en-IN" sz="1200" dirty="0" err="1" smtClean="0">
                          <a:latin typeface="AR JULIAN" pitchFamily="2" charset="0"/>
                        </a:rPr>
                        <a:t>gms</a:t>
                      </a:r>
                      <a:r>
                        <a:rPr lang="en-IN" sz="1200" dirty="0" smtClean="0">
                          <a:latin typeface="AR JULIAN" pitchFamily="2" charset="0"/>
                        </a:rPr>
                        <a:t> (50 </a:t>
                      </a:r>
                      <a:r>
                        <a:rPr lang="en-IN" sz="1200" dirty="0" err="1" smtClean="0">
                          <a:latin typeface="AR JULIAN" pitchFamily="2" charset="0"/>
                        </a:rPr>
                        <a:t>gm</a:t>
                      </a:r>
                      <a:r>
                        <a:rPr lang="en-IN" sz="1200" dirty="0" smtClean="0">
                          <a:latin typeface="AR JULIAN" pitchFamily="2" charset="0"/>
                        </a:rPr>
                        <a:t> </a:t>
                      </a:r>
                      <a:r>
                        <a:rPr lang="en-IN" sz="1200" dirty="0" err="1" smtClean="0">
                          <a:latin typeface="AR JULIAN" pitchFamily="2" charset="0"/>
                        </a:rPr>
                        <a:t>a.i</a:t>
                      </a:r>
                      <a:r>
                        <a:rPr lang="en-IN" sz="1200" dirty="0" smtClean="0">
                          <a:latin typeface="AR JULIAN" pitchFamily="2" charset="0"/>
                        </a:rPr>
                        <a:t>) in 100 Litres of water (20 g in 10 litre)</a:t>
                      </a:r>
                      <a:endParaRPr lang="en-US" sz="1200" dirty="0">
                        <a:latin typeface="AR JULIAN" pitchFamily="2" charset="0"/>
                      </a:endParaRPr>
                    </a:p>
                  </a:txBody>
                  <a:tcPr/>
                </a:tc>
                <a:tc>
                  <a:txBody>
                    <a:bodyPr/>
                    <a:lstStyle/>
                    <a:p>
                      <a:endParaRPr lang="en-IN" dirty="0">
                        <a:latin typeface="AR JULIAN" pitchFamily="2" charset="0"/>
                      </a:endParaRPr>
                    </a:p>
                  </a:txBody>
                  <a:tcPr/>
                </a:tc>
                <a:tc>
                  <a:txBody>
                    <a:bodyPr/>
                    <a:lstStyle/>
                    <a:p>
                      <a:endParaRPr lang="en-IN" dirty="0">
                        <a:latin typeface="AR JULIAN" pitchFamily="2" charset="0"/>
                      </a:endParaRPr>
                    </a:p>
                  </a:txBody>
                  <a:tcPr/>
                </a:tc>
                <a:tc>
                  <a:txBody>
                    <a:bodyPr/>
                    <a:lstStyle/>
                    <a:p>
                      <a:r>
                        <a:rPr lang="en-US" sz="1200" dirty="0" smtClean="0">
                          <a:latin typeface="AR JULIAN" pitchFamily="2" charset="0"/>
                        </a:rPr>
                        <a:t>100</a:t>
                      </a:r>
                      <a:r>
                        <a:rPr lang="en-US" sz="1200" baseline="0" dirty="0" smtClean="0">
                          <a:latin typeface="AR JULIAN" pitchFamily="2" charset="0"/>
                        </a:rPr>
                        <a:t> lit.</a:t>
                      </a:r>
                    </a:p>
                    <a:p>
                      <a:endParaRPr lang="en-US" sz="1200" baseline="0" dirty="0" smtClean="0">
                        <a:latin typeface="AR JULIAN" pitchFamily="2" charset="0"/>
                      </a:endParaRPr>
                    </a:p>
                    <a:p>
                      <a:endParaRPr lang="en-US" sz="1200" baseline="0" dirty="0" smtClean="0">
                        <a:latin typeface="AR JULIAN" pitchFamily="2" charset="0"/>
                      </a:endParaRPr>
                    </a:p>
                    <a:p>
                      <a:endParaRPr lang="en-US" sz="1200" baseline="0" dirty="0" smtClean="0">
                        <a:latin typeface="AR JULIAN" pitchFamily="2" charset="0"/>
                      </a:endParaRPr>
                    </a:p>
                    <a:p>
                      <a:endParaRPr lang="en-US" sz="1200" baseline="0" dirty="0" smtClean="0">
                        <a:latin typeface="AR JULIAN" pitchFamily="2" charset="0"/>
                      </a:endParaRPr>
                    </a:p>
                    <a:p>
                      <a:endParaRPr lang="en-US" sz="1200" baseline="0" dirty="0" smtClean="0">
                        <a:latin typeface="AR JULIAN" pitchFamily="2" charset="0"/>
                      </a:endParaRPr>
                    </a:p>
                    <a:p>
                      <a:endParaRPr lang="en-US" sz="1200" baseline="0" dirty="0" smtClean="0">
                        <a:latin typeface="AR JULIAN" pitchFamily="2" charset="0"/>
                      </a:endParaRPr>
                    </a:p>
                    <a:p>
                      <a:endParaRPr lang="en-US" sz="1200" baseline="0" dirty="0" smtClean="0">
                        <a:latin typeface="AR JULIAN" pitchFamily="2" charset="0"/>
                      </a:endParaRPr>
                    </a:p>
                    <a:p>
                      <a:endParaRPr lang="en-US" sz="1200" baseline="0" dirty="0" smtClean="0">
                        <a:latin typeface="AR JULIAN" pitchFamily="2" charset="0"/>
                      </a:endParaRPr>
                    </a:p>
                    <a:p>
                      <a:r>
                        <a:rPr lang="en-US" sz="1200" baseline="0" dirty="0" smtClean="0">
                          <a:latin typeface="AR JULIAN" pitchFamily="2" charset="0"/>
                        </a:rPr>
                        <a:t>200 lit</a:t>
                      </a:r>
                      <a:endParaRPr lang="en-US" sz="1200" dirty="0">
                        <a:latin typeface="AR JULIAN" pitchFamily="2" charset="0"/>
                      </a:endParaRPr>
                    </a:p>
                  </a:txBody>
                  <a:tcPr/>
                </a:tc>
                <a:tc>
                  <a:txBody>
                    <a:bodyPr/>
                    <a:lstStyle/>
                    <a:p>
                      <a:r>
                        <a:rPr lang="en-US" sz="1200" dirty="0" smtClean="0">
                          <a:latin typeface="AR JULIAN" pitchFamily="2" charset="0"/>
                        </a:rPr>
                        <a:t>Weekly</a:t>
                      </a:r>
                      <a:endParaRPr lang="en-US" sz="1200" dirty="0">
                        <a:latin typeface="AR JULIAN" pitchFamily="2" charset="0"/>
                      </a:endParaRPr>
                    </a:p>
                  </a:txBody>
                  <a:tcPr/>
                </a:tc>
                <a:tc>
                  <a:txBody>
                    <a:bodyPr/>
                    <a:lstStyle/>
                    <a:p>
                      <a:r>
                        <a:rPr lang="en-US" sz="1200" dirty="0" smtClean="0">
                          <a:latin typeface="AR JULIAN" pitchFamily="2" charset="0"/>
                        </a:rPr>
                        <a:t>Knapsack/</a:t>
                      </a:r>
                      <a:r>
                        <a:rPr lang="en-US" sz="1200" baseline="0" dirty="0" smtClean="0">
                          <a:latin typeface="AR JULIAN" pitchFamily="2" charset="0"/>
                        </a:rPr>
                        <a:t> hand compression sprayer</a:t>
                      </a:r>
                      <a:endParaRPr lang="en-US" sz="1200" dirty="0">
                        <a:latin typeface="AR JULIAN" pitchFamily="2" charset="0"/>
                      </a:endParaRPr>
                    </a:p>
                  </a:txBody>
                  <a:tcPr/>
                </a:tc>
                <a:tc>
                  <a:txBody>
                    <a:bodyPr/>
                    <a:lstStyle/>
                    <a:p>
                      <a:r>
                        <a:rPr lang="en-US" sz="1200" dirty="0" smtClean="0">
                          <a:latin typeface="AR JULIAN" pitchFamily="2" charset="0"/>
                        </a:rPr>
                        <a:t>To be</a:t>
                      </a:r>
                      <a:r>
                        <a:rPr lang="en-US" sz="1200" baseline="0" dirty="0" smtClean="0">
                          <a:latin typeface="AR JULIAN" pitchFamily="2" charset="0"/>
                        </a:rPr>
                        <a:t> applied along the shore of water body</a:t>
                      </a:r>
                    </a:p>
                    <a:p>
                      <a:r>
                        <a:rPr lang="en-US" sz="1200" baseline="0" dirty="0" smtClean="0">
                          <a:latin typeface="AR JULIAN" pitchFamily="2" charset="0"/>
                        </a:rPr>
                        <a:t>Clean water </a:t>
                      </a:r>
                    </a:p>
                    <a:p>
                      <a:r>
                        <a:rPr lang="en-US" sz="1200" baseline="0" dirty="0" smtClean="0">
                          <a:latin typeface="AR JULIAN" pitchFamily="2" charset="0"/>
                        </a:rPr>
                        <a:t>------------</a:t>
                      </a:r>
                    </a:p>
                    <a:p>
                      <a:r>
                        <a:rPr lang="en-US" sz="1200" baseline="0" dirty="0" smtClean="0">
                          <a:latin typeface="AR JULIAN" pitchFamily="2" charset="0"/>
                        </a:rPr>
                        <a:t>Polluted water</a:t>
                      </a:r>
                      <a:endParaRPr lang="en-US" sz="1200" dirty="0">
                        <a:latin typeface="AR JULIAN" pitchFamily="2" charset="0"/>
                      </a:endParaRPr>
                    </a:p>
                  </a:txBody>
                  <a:tcPr/>
                </a:tc>
              </a:tr>
              <a:tr h="992521">
                <a:tc>
                  <a:txBody>
                    <a:bodyPr/>
                    <a:lstStyle/>
                    <a:p>
                      <a:r>
                        <a:rPr lang="en-US" sz="1200" dirty="0" smtClean="0">
                          <a:latin typeface="AR JULIAN" pitchFamily="2" charset="0"/>
                        </a:rPr>
                        <a:t>6</a:t>
                      </a:r>
                      <a:endParaRPr lang="en-US" sz="1200" dirty="0">
                        <a:latin typeface="AR JULIAN" pitchFamily="2" charset="0"/>
                      </a:endParaRPr>
                    </a:p>
                  </a:txBody>
                  <a:tcPr/>
                </a:tc>
                <a:tc>
                  <a:txBody>
                    <a:bodyPr/>
                    <a:lstStyle/>
                    <a:p>
                      <a:r>
                        <a:rPr lang="en-IN" sz="1200" dirty="0" err="1" smtClean="0">
                          <a:latin typeface="AR JULIAN" pitchFamily="2" charset="0"/>
                        </a:rPr>
                        <a:t>Pyriproxyfen</a:t>
                      </a:r>
                      <a:r>
                        <a:rPr lang="en-IN" sz="1200" dirty="0" smtClean="0">
                          <a:latin typeface="AR JULIAN" pitchFamily="2" charset="0"/>
                        </a:rPr>
                        <a:t> GR</a:t>
                      </a:r>
                      <a:endParaRPr lang="en-US" sz="1200" dirty="0">
                        <a:latin typeface="AR JULIAN" pitchFamily="2" charset="0"/>
                      </a:endParaRPr>
                    </a:p>
                  </a:txBody>
                  <a:tcPr/>
                </a:tc>
                <a:tc>
                  <a:txBody>
                    <a:bodyPr/>
                    <a:lstStyle/>
                    <a:p>
                      <a:r>
                        <a:rPr lang="en-IN" sz="1200" dirty="0" smtClean="0">
                          <a:latin typeface="AR JULIAN" pitchFamily="2" charset="0"/>
                        </a:rPr>
                        <a:t>0.5% Granular</a:t>
                      </a:r>
                      <a:endParaRPr lang="en-US" sz="1200" dirty="0">
                        <a:latin typeface="AR JULIAN" pitchFamily="2" charset="0"/>
                      </a:endParaRPr>
                    </a:p>
                  </a:txBody>
                  <a:tcPr/>
                </a:tc>
                <a:tc>
                  <a:txBody>
                    <a:bodyPr/>
                    <a:lstStyle/>
                    <a:p>
                      <a:r>
                        <a:rPr lang="en-US" sz="1200" dirty="0" smtClean="0">
                          <a:latin typeface="AR JULIAN" pitchFamily="2" charset="0"/>
                        </a:rPr>
                        <a:t>Ready to use</a:t>
                      </a:r>
                      <a:endParaRPr lang="en-US" sz="1200" dirty="0">
                        <a:latin typeface="AR JULIAN" pitchFamily="2" charset="0"/>
                      </a:endParaRPr>
                    </a:p>
                  </a:txBody>
                  <a:tcPr/>
                </a:tc>
                <a:tc>
                  <a:txBody>
                    <a:bodyPr/>
                    <a:lstStyle/>
                    <a:p>
                      <a:endParaRPr lang="en-US" sz="1200" dirty="0">
                        <a:latin typeface="AR JULIAN" pitchFamily="2" charset="0"/>
                      </a:endParaRPr>
                    </a:p>
                  </a:txBody>
                  <a:tcPr/>
                </a:tc>
                <a:tc>
                  <a:txBody>
                    <a:bodyPr/>
                    <a:lstStyle/>
                    <a:p>
                      <a:endParaRPr lang="en-US" sz="1200" dirty="0">
                        <a:latin typeface="AR JULIAN" pitchFamily="2" charset="0"/>
                      </a:endParaRPr>
                    </a:p>
                  </a:txBody>
                  <a:tcPr/>
                </a:tc>
                <a:tc>
                  <a:txBody>
                    <a:bodyPr/>
                    <a:lstStyle/>
                    <a:p>
                      <a:r>
                        <a:rPr lang="en-IN" sz="1200" dirty="0" smtClean="0">
                          <a:latin typeface="AR JULIAN" pitchFamily="2" charset="0"/>
                        </a:rPr>
                        <a:t>2 kg. Clean Water</a:t>
                      </a:r>
                    </a:p>
                    <a:p>
                      <a:endParaRPr lang="en-IN" sz="1200" dirty="0" smtClean="0">
                        <a:latin typeface="AR JULIAN" pitchFamily="2" charset="0"/>
                      </a:endParaRPr>
                    </a:p>
                    <a:p>
                      <a:r>
                        <a:rPr lang="en-IN" sz="1200" dirty="0" smtClean="0">
                          <a:latin typeface="AR JULIAN" pitchFamily="2" charset="0"/>
                        </a:rPr>
                        <a:t>------------------------------</a:t>
                      </a:r>
                    </a:p>
                    <a:p>
                      <a:r>
                        <a:rPr lang="en-IN" sz="1200" dirty="0" smtClean="0">
                          <a:latin typeface="AR JULIAN" pitchFamily="2" charset="0"/>
                        </a:rPr>
                        <a:t> </a:t>
                      </a:r>
                    </a:p>
                    <a:p>
                      <a:r>
                        <a:rPr lang="en-IN" sz="1200" dirty="0" smtClean="0">
                          <a:latin typeface="AR JULIAN" pitchFamily="2" charset="0"/>
                        </a:rPr>
                        <a:t>4 kg. polluted water</a:t>
                      </a:r>
                      <a:endParaRPr lang="en-US" sz="1200" dirty="0">
                        <a:latin typeface="AR JULIAN" pitchFamily="2" charset="0"/>
                      </a:endParaRPr>
                    </a:p>
                  </a:txBody>
                  <a:tcPr/>
                </a:tc>
                <a:tc>
                  <a:txBody>
                    <a:bodyPr/>
                    <a:lstStyle/>
                    <a:p>
                      <a:r>
                        <a:rPr lang="en-US" sz="1200" dirty="0" smtClean="0">
                          <a:latin typeface="AR JULIAN" pitchFamily="2" charset="0"/>
                        </a:rPr>
                        <a:t>3 weekly</a:t>
                      </a:r>
                      <a:endParaRPr lang="en-US" sz="1200" dirty="0">
                        <a:latin typeface="AR JULIAN"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 JULIAN" pitchFamily="2" charset="0"/>
                        </a:rPr>
                        <a:t>Manual </a:t>
                      </a:r>
                    </a:p>
                  </a:txBody>
                  <a:tcPr/>
                </a:tc>
                <a:tc>
                  <a:txBody>
                    <a:bodyPr/>
                    <a:lstStyle/>
                    <a:p>
                      <a:r>
                        <a:rPr lang="en-US" sz="1200" dirty="0" smtClean="0">
                          <a:latin typeface="AR JULIAN" pitchFamily="2" charset="0"/>
                        </a:rPr>
                        <a:t>clean water</a:t>
                      </a:r>
                    </a:p>
                    <a:p>
                      <a:r>
                        <a:rPr lang="en-US" sz="1200" dirty="0" smtClean="0">
                          <a:latin typeface="AR JULIAN" pitchFamily="2" charset="0"/>
                        </a:rPr>
                        <a:t>-------------</a:t>
                      </a:r>
                    </a:p>
                    <a:p>
                      <a:r>
                        <a:rPr lang="en-US" sz="1200" dirty="0" smtClean="0">
                          <a:latin typeface="AR JULIAN" pitchFamily="2" charset="0"/>
                        </a:rPr>
                        <a:t>Polluted Water</a:t>
                      </a:r>
                      <a:endParaRPr lang="en-US" sz="1200" dirty="0">
                        <a:latin typeface="AR JULIAN" pitchFamily="2" charset="0"/>
                      </a:endParaRPr>
                    </a:p>
                  </a:txBody>
                  <a:tcPr/>
                </a:tc>
              </a:tr>
            </a:tbl>
          </a:graphicData>
        </a:graphic>
      </p:graphicFrame>
    </p:spTree>
    <p:extLst>
      <p:ext uri="{BB962C8B-B14F-4D97-AF65-F5344CB8AC3E}">
        <p14:creationId xmlns:p14="http://schemas.microsoft.com/office/powerpoint/2010/main" xmlns="" val="35244683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a:solidFill>
            <a:srgbClr val="FFC000"/>
          </a:solidFill>
        </p:spPr>
        <p:txBody>
          <a:bodyPr>
            <a:noAutofit/>
          </a:bodyPr>
          <a:lstStyle/>
          <a:p>
            <a:pPr eaLnBrk="1" hangingPunct="1">
              <a:defRPr/>
            </a:pPr>
            <a:r>
              <a:rPr lang="en-US" sz="3200" dirty="0" smtClean="0">
                <a:effectLst>
                  <a:outerShdw blurRad="38100" dist="38100" dir="2700000" algn="tl">
                    <a:srgbClr val="C0C0C0"/>
                  </a:outerShdw>
                </a:effectLst>
              </a:rPr>
              <a:t>	Space spray-</a:t>
            </a:r>
            <a:r>
              <a:rPr lang="en-US" sz="2800" b="1" dirty="0" smtClean="0">
                <a:effectLst>
                  <a:outerShdw blurRad="38100" dist="38100" dir="2700000" algn="tl">
                    <a:srgbClr val="C0C0C0"/>
                  </a:outerShdw>
                </a:effectLst>
              </a:rPr>
              <a:t>Dosage, Dilution and Requirement </a:t>
            </a:r>
          </a:p>
        </p:txBody>
      </p:sp>
      <p:sp>
        <p:nvSpPr>
          <p:cNvPr id="21507" name="Vertical Text Placeholder 2"/>
          <p:cNvSpPr>
            <a:spLocks noGrp="1"/>
          </p:cNvSpPr>
          <p:nvPr>
            <p:ph type="body" orient="vert" idx="1"/>
          </p:nvPr>
        </p:nvSpPr>
        <p:spPr>
          <a:xfrm>
            <a:off x="457200" y="1600200"/>
            <a:ext cx="8458200" cy="4525963"/>
          </a:xfrm>
        </p:spPr>
        <p:txBody>
          <a:bodyPr vert="horz"/>
          <a:lstStyle/>
          <a:p>
            <a:pPr eaLnBrk="1" hangingPunct="1"/>
            <a:endParaRPr lang="en-US" smtClean="0"/>
          </a:p>
          <a:p>
            <a:pPr eaLnBrk="1" hangingPunct="1"/>
            <a:endParaRPr lang="en-US" smtClean="0"/>
          </a:p>
        </p:txBody>
      </p:sp>
      <p:graphicFrame>
        <p:nvGraphicFramePr>
          <p:cNvPr id="5" name="Table 4"/>
          <p:cNvGraphicFramePr>
            <a:graphicFrameLocks noGrp="1"/>
          </p:cNvGraphicFramePr>
          <p:nvPr>
            <p:extLst>
              <p:ext uri="{D42A27DB-BD31-4B8C-83A1-F6EECF244321}">
                <p14:modId xmlns:p14="http://schemas.microsoft.com/office/powerpoint/2010/main" xmlns="" val="3046848492"/>
              </p:ext>
            </p:extLst>
          </p:nvPr>
        </p:nvGraphicFramePr>
        <p:xfrm>
          <a:off x="533400" y="1447800"/>
          <a:ext cx="7696200" cy="5431627"/>
        </p:xfrm>
        <a:graphic>
          <a:graphicData uri="http://schemas.openxmlformats.org/drawingml/2006/table">
            <a:tbl>
              <a:tblPr firstRow="1" bandRow="1">
                <a:tableStyleId>{5C22544A-7EE6-4342-B048-85BDC9FD1C3A}</a:tableStyleId>
              </a:tblPr>
              <a:tblGrid>
                <a:gridCol w="1752600"/>
                <a:gridCol w="1828800"/>
                <a:gridCol w="4114800"/>
              </a:tblGrid>
              <a:tr h="1424473">
                <a:tc>
                  <a:txBody>
                    <a:bodyPr/>
                    <a:lstStyle/>
                    <a:p>
                      <a:r>
                        <a:rPr lang="en-US" sz="1400" dirty="0" smtClean="0"/>
                        <a:t>INSECTICIDE</a:t>
                      </a:r>
                      <a:endParaRPr lang="en-US" sz="1400" dirty="0"/>
                    </a:p>
                  </a:txBody>
                  <a:tcPr/>
                </a:tc>
                <a:tc>
                  <a:txBody>
                    <a:bodyPr/>
                    <a:lstStyle/>
                    <a:p>
                      <a:r>
                        <a:rPr lang="en-US" sz="1400" dirty="0" smtClean="0"/>
                        <a:t>Dosage</a:t>
                      </a:r>
                      <a:endParaRPr lang="en-US" sz="1400" dirty="0"/>
                    </a:p>
                  </a:txBody>
                  <a:tcPr/>
                </a:tc>
                <a:tc>
                  <a:txBody>
                    <a:bodyPr/>
                    <a:lstStyle/>
                    <a:p>
                      <a:r>
                        <a:rPr lang="en-US" sz="1400" dirty="0" smtClean="0"/>
                        <a:t>DILLUTION </a:t>
                      </a:r>
                      <a:endParaRPr lang="en-US" sz="1400" dirty="0"/>
                    </a:p>
                  </a:txBody>
                  <a:tcPr/>
                </a:tc>
              </a:tr>
              <a:tr h="414912">
                <a:tc>
                  <a:txBody>
                    <a:bodyPr/>
                    <a:lstStyle/>
                    <a:p>
                      <a:r>
                        <a:rPr lang="en-US" sz="1500" dirty="0" smtClean="0"/>
                        <a:t>1. Pyrethrum Extract</a:t>
                      </a:r>
                    </a:p>
                    <a:p>
                      <a:endParaRPr lang="en-US" sz="1500" dirty="0" smtClean="0"/>
                    </a:p>
                    <a:p>
                      <a:endParaRPr lang="en-US" sz="1500" dirty="0" smtClean="0"/>
                    </a:p>
                    <a:p>
                      <a:endParaRPr lang="en-US" sz="1500" dirty="0"/>
                    </a:p>
                  </a:txBody>
                  <a:tcPr/>
                </a:tc>
                <a:tc>
                  <a:txBody>
                    <a:bodyPr/>
                    <a:lstStyle/>
                    <a:p>
                      <a:pPr algn="ctr"/>
                      <a:r>
                        <a:rPr lang="en-US" sz="1500" dirty="0" smtClean="0"/>
                        <a:t>2% Extract</a:t>
                      </a: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dirty="0" smtClean="0"/>
                        <a:t>1 part of 2% Pyrethrum Extract in 19 parts of Kerosene (50 ml in 1 litres </a:t>
                      </a:r>
                      <a:r>
                        <a:rPr lang="en-IN" sz="1600" dirty="0" err="1" smtClean="0"/>
                        <a:t>K.Oil</a:t>
                      </a:r>
                      <a:endParaRPr lang="en-IN" sz="1600" dirty="0" smtClean="0"/>
                    </a:p>
                    <a:p>
                      <a:pPr algn="ctr"/>
                      <a:r>
                        <a:rPr lang="en-IN" sz="1600" dirty="0" smtClean="0"/>
                        <a:t>Used for Indoor Space </a:t>
                      </a:r>
                      <a:r>
                        <a:rPr lang="en-IN" sz="1600" dirty="0" err="1" smtClean="0"/>
                        <a:t>Sp</a:t>
                      </a:r>
                      <a:endParaRPr lang="en-US" sz="1500" dirty="0"/>
                    </a:p>
                  </a:txBody>
                  <a:tcPr/>
                </a:tc>
              </a:tr>
              <a:tr h="989634">
                <a:tc>
                  <a:txBody>
                    <a:bodyPr/>
                    <a:lstStyle/>
                    <a:p>
                      <a:r>
                        <a:rPr lang="en-US" sz="1500" dirty="0" smtClean="0"/>
                        <a:t>2.</a:t>
                      </a:r>
                      <a:r>
                        <a:rPr lang="en-US" sz="1500" baseline="0" dirty="0" smtClean="0"/>
                        <a:t> </a:t>
                      </a:r>
                      <a:r>
                        <a:rPr lang="en-US" sz="1500" baseline="0" dirty="0" err="1" smtClean="0"/>
                        <a:t>Malathion</a:t>
                      </a:r>
                      <a:r>
                        <a:rPr lang="en-US" sz="1500" baseline="0" dirty="0" smtClean="0"/>
                        <a:t> Tec.</a:t>
                      </a:r>
                      <a:endParaRPr lang="en-US" sz="1500" dirty="0"/>
                    </a:p>
                  </a:txBody>
                  <a:tcPr/>
                </a:tc>
                <a:tc>
                  <a:txBody>
                    <a:bodyPr/>
                    <a:lstStyle/>
                    <a:p>
                      <a:pPr algn="ctr"/>
                      <a:r>
                        <a:rPr lang="en-US" sz="1500" dirty="0" smtClean="0"/>
                        <a:t>OP</a:t>
                      </a:r>
                      <a:endParaRPr lang="en-US" sz="1500" dirty="0"/>
                    </a:p>
                  </a:txBody>
                  <a:tcPr/>
                </a:tc>
                <a:tc>
                  <a:txBody>
                    <a:bodyPr/>
                    <a:lstStyle/>
                    <a:p>
                      <a:pPr algn="ctr"/>
                      <a:r>
                        <a:rPr lang="en-IN" sz="1600" dirty="0" smtClean="0"/>
                        <a:t>1:19 i.e.1 part of </a:t>
                      </a:r>
                      <a:r>
                        <a:rPr lang="en-IN" sz="1600" dirty="0" err="1" smtClean="0"/>
                        <a:t>Malathion</a:t>
                      </a:r>
                      <a:r>
                        <a:rPr lang="en-IN" sz="1600" dirty="0" smtClean="0"/>
                        <a:t> Tech in 19 parts of Diesel (50 ml in 1 litres diesel)</a:t>
                      </a:r>
                    </a:p>
                    <a:p>
                      <a:pPr algn="ctr"/>
                      <a:r>
                        <a:rPr lang="en-IN" sz="1600" dirty="0" smtClean="0"/>
                        <a:t>Used for out</a:t>
                      </a:r>
                      <a:r>
                        <a:rPr lang="en-IN" sz="1600" baseline="0" dirty="0" smtClean="0"/>
                        <a:t> </a:t>
                      </a:r>
                      <a:r>
                        <a:rPr lang="en-IN" sz="1600" dirty="0" smtClean="0"/>
                        <a:t>door </a:t>
                      </a:r>
                      <a:r>
                        <a:rPr lang="en-IN" sz="1600" baseline="0" dirty="0" smtClean="0"/>
                        <a:t> thermal fogging </a:t>
                      </a:r>
                      <a:endParaRPr lang="en-US" sz="1500" dirty="0"/>
                    </a:p>
                  </a:txBody>
                  <a:tcPr/>
                </a:tc>
              </a:tr>
              <a:tr h="645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3 </a:t>
                      </a:r>
                      <a:r>
                        <a:rPr lang="en-IN" sz="1600" dirty="0" err="1" smtClean="0"/>
                        <a:t>Cyphenothrin</a:t>
                      </a:r>
                      <a:r>
                        <a:rPr lang="en-IN" sz="1600" dirty="0" smtClean="0"/>
                        <a:t> Synthetic </a:t>
                      </a:r>
                      <a:r>
                        <a:rPr lang="en-IN" sz="1600" dirty="0" err="1" smtClean="0"/>
                        <a:t>pyrethirod</a:t>
                      </a: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00" dirty="0" smtClean="0"/>
                        <a:t>5%EC </a:t>
                      </a:r>
                    </a:p>
                    <a:p>
                      <a:pPr algn="ctr"/>
                      <a:endParaRPr lang="en-US" sz="1500" dirty="0"/>
                    </a:p>
                  </a:txBody>
                  <a:tcPr/>
                </a:tc>
                <a:tc>
                  <a:txBody>
                    <a:bodyPr/>
                    <a:lstStyle/>
                    <a:p>
                      <a:pPr algn="ctr"/>
                      <a:r>
                        <a:rPr lang="sv-SE" sz="1600" dirty="0" smtClean="0"/>
                        <a:t>0.5 mg a.i per sq.mt. (20 ml in 1 litres K.Oil)</a:t>
                      </a:r>
                      <a:endParaRPr lang="en-IN" sz="1600" dirty="0" smtClean="0"/>
                    </a:p>
                    <a:p>
                      <a:pPr algn="ctr"/>
                      <a:r>
                        <a:rPr lang="en-IN" sz="1600" dirty="0" smtClean="0"/>
                        <a:t>Used for Indoor Space </a:t>
                      </a:r>
                      <a:r>
                        <a:rPr lang="en-IN" sz="1600" dirty="0" err="1" smtClean="0"/>
                        <a:t>Sp</a:t>
                      </a:r>
                      <a:endParaRPr lang="en-IN" sz="1600" dirty="0" smtClean="0"/>
                    </a:p>
                    <a:p>
                      <a:pPr algn="ctr"/>
                      <a:endParaRPr lang="en-IN" sz="1600" dirty="0" smtClean="0"/>
                    </a:p>
                  </a:txBody>
                  <a:tcPr/>
                </a:tc>
              </a:tr>
              <a:tr h="414912">
                <a:tc>
                  <a:txBody>
                    <a:bodyPr/>
                    <a:lstStyle/>
                    <a:p>
                      <a:r>
                        <a:rPr lang="en-US" sz="1500" dirty="0" smtClean="0"/>
                        <a:t>4. </a:t>
                      </a:r>
                      <a:r>
                        <a:rPr lang="en-US" sz="1500" dirty="0" err="1" smtClean="0"/>
                        <a:t>Cyphenothrin</a:t>
                      </a:r>
                      <a:r>
                        <a:rPr lang="en-US" sz="1500" baseline="0" dirty="0" smtClean="0"/>
                        <a:t> </a:t>
                      </a:r>
                      <a:endParaRPr lang="en-US" sz="1500" dirty="0"/>
                    </a:p>
                  </a:txBody>
                  <a:tcPr/>
                </a:tc>
                <a:tc>
                  <a:txBody>
                    <a:bodyPr/>
                    <a:lstStyle/>
                    <a:p>
                      <a:pPr algn="ctr"/>
                      <a:r>
                        <a:rPr lang="en-US" sz="1500" dirty="0" smtClean="0"/>
                        <a:t>5%EC</a:t>
                      </a:r>
                      <a:endParaRPr lang="en-US"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00" dirty="0" smtClean="0"/>
                        <a:t>3.5 g </a:t>
                      </a:r>
                      <a:r>
                        <a:rPr lang="en-IN" sz="1400" dirty="0" err="1" smtClean="0"/>
                        <a:t>a.i</a:t>
                      </a:r>
                      <a:r>
                        <a:rPr lang="en-IN" sz="1400" dirty="0" smtClean="0"/>
                        <a:t> per </a:t>
                      </a:r>
                      <a:r>
                        <a:rPr lang="en-IN" sz="1400" dirty="0" err="1" smtClean="0"/>
                        <a:t>hactare</a:t>
                      </a:r>
                      <a:r>
                        <a:rPr lang="en-IN" sz="1400" dirty="0" smtClean="0"/>
                        <a:t> (7 ml in 1 litres diesel</a:t>
                      </a:r>
                    </a:p>
                    <a:p>
                      <a:pPr marL="0" marR="0" indent="0" algn="ctr" defTabSz="914400" rtl="0" eaLnBrk="1" fontAlgn="auto" latinLnBrk="0" hangingPunct="1">
                        <a:lnSpc>
                          <a:spcPct val="100000"/>
                        </a:lnSpc>
                        <a:spcBef>
                          <a:spcPts val="0"/>
                        </a:spcBef>
                        <a:spcAft>
                          <a:spcPts val="0"/>
                        </a:spcAft>
                        <a:buClrTx/>
                        <a:buSzTx/>
                        <a:buFontTx/>
                        <a:buNone/>
                        <a:tabLst/>
                        <a:defRPr/>
                      </a:pPr>
                      <a:r>
                        <a:rPr lang="en-IN" sz="1400" dirty="0" smtClean="0"/>
                        <a:t>Out door thermal</a:t>
                      </a:r>
                      <a:r>
                        <a:rPr lang="en-IN" sz="1400" baseline="0" dirty="0" smtClean="0"/>
                        <a:t> fogging</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p>
                      <a:pPr algn="ctr"/>
                      <a:endParaRPr lang="en-US" sz="1500" dirty="0"/>
                    </a:p>
                  </a:txBody>
                  <a:tcPr/>
                </a:tc>
              </a:tr>
            </a:tbl>
          </a:graphicData>
        </a:graphic>
      </p:graphicFrame>
    </p:spTree>
    <p:extLst>
      <p:ext uri="{BB962C8B-B14F-4D97-AF65-F5344CB8AC3E}">
        <p14:creationId xmlns:p14="http://schemas.microsoft.com/office/powerpoint/2010/main" xmlns="" val="339311488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79584"/>
            <a:ext cx="8042276" cy="657128"/>
          </a:xfrm>
          <a:solidFill>
            <a:srgbClr val="92D050"/>
          </a:solidFill>
        </p:spPr>
        <p:txBody>
          <a:bodyPr>
            <a:normAutofit/>
          </a:bodyPr>
          <a:lstStyle/>
          <a:p>
            <a:r>
              <a:rPr lang="fr-CH" sz="3200" dirty="0" smtClean="0"/>
              <a:t>Global </a:t>
            </a:r>
            <a:r>
              <a:rPr lang="fr-CH" sz="3200" dirty="0" err="1" smtClean="0"/>
              <a:t>map</a:t>
            </a:r>
            <a:r>
              <a:rPr lang="fr-CH" sz="3200" dirty="0" smtClean="0"/>
              <a:t> of dominant malaria </a:t>
            </a:r>
            <a:r>
              <a:rPr lang="fr-CH" sz="3200" dirty="0" err="1" smtClean="0"/>
              <a:t>vector</a:t>
            </a:r>
            <a:r>
              <a:rPr lang="fr-CH" sz="3200" dirty="0" smtClean="0"/>
              <a:t> </a:t>
            </a:r>
            <a:r>
              <a:rPr lang="fr-CH" sz="3200" dirty="0" err="1" smtClean="0"/>
              <a:t>species</a:t>
            </a:r>
            <a:endParaRPr lang="en-GB" sz="3200" dirty="0"/>
          </a:p>
        </p:txBody>
      </p:sp>
      <p:sp>
        <p:nvSpPr>
          <p:cNvPr id="4" name="Footer Placeholder 3"/>
          <p:cNvSpPr>
            <a:spLocks noGrp="1"/>
          </p:cNvSpPr>
          <p:nvPr>
            <p:ph type="ftr" sz="quarter" idx="11"/>
          </p:nvPr>
        </p:nvSpPr>
        <p:spPr/>
        <p:txBody>
          <a:bodyPr/>
          <a:lstStyle/>
          <a:p>
            <a:r>
              <a:rPr lang="en-GB" dirty="0" smtClean="0"/>
              <a:t>Source: </a:t>
            </a:r>
            <a:r>
              <a:rPr lang="en-GB" dirty="0" err="1" smtClean="0"/>
              <a:t>Sinka</a:t>
            </a:r>
            <a:r>
              <a:rPr lang="en-GB" dirty="0" smtClean="0"/>
              <a:t> et al., </a:t>
            </a:r>
            <a:r>
              <a:rPr lang="en-GB" dirty="0" err="1" smtClean="0"/>
              <a:t>Parasit</a:t>
            </a:r>
            <a:r>
              <a:rPr lang="en-GB" dirty="0" smtClean="0"/>
              <a:t> Vectors, 2012; 5:69 </a:t>
            </a:r>
            <a:endParaRPr lang="en-GB" dirty="0"/>
          </a:p>
        </p:txBody>
      </p:sp>
      <p:sp>
        <p:nvSpPr>
          <p:cNvPr id="5" name="Slide Number Placeholder 4"/>
          <p:cNvSpPr>
            <a:spLocks noGrp="1"/>
          </p:cNvSpPr>
          <p:nvPr>
            <p:ph type="sldNum" sz="quarter" idx="12"/>
          </p:nvPr>
        </p:nvSpPr>
        <p:spPr/>
        <p:txBody>
          <a:bodyPr/>
          <a:lstStyle/>
          <a:p>
            <a:fld id="{451E7EF9-02AE-4743-AA65-7F64647FB1EA}" type="slidenum">
              <a:rPr lang="en-GB" smtClean="0">
                <a:solidFill>
                  <a:prstClr val="white"/>
                </a:solidFill>
              </a:rPr>
              <a:pPr/>
              <a:t>4</a:t>
            </a:fld>
            <a:endParaRPr lang="en-GB" dirty="0">
              <a:solidFill>
                <a:prstClr val="white"/>
              </a:solidFill>
            </a:endParaRPr>
          </a:p>
        </p:txBody>
      </p:sp>
      <p:pic>
        <p:nvPicPr>
          <p:cNvPr id="4104" name="Picture 8" descr="media/image1.jpe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949535"/>
            <a:ext cx="8362410" cy="52877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557780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139700" y="3422650"/>
            <a:ext cx="5224463" cy="3382963"/>
          </a:xfrm>
          <a:prstGeom prst="rect">
            <a:avLst/>
          </a:prstGeom>
          <a:noFill/>
          <a:ln w="9525">
            <a:solidFill>
              <a:schemeClr val="bg2">
                <a:lumMod val="75000"/>
              </a:schemeClr>
            </a:solidFill>
            <a:miter lim="800000"/>
            <a:headEnd/>
            <a:tailEnd/>
          </a:ln>
        </p:spPr>
      </p:pic>
      <p:pic>
        <p:nvPicPr>
          <p:cNvPr id="5" name="Picture 4"/>
          <p:cNvPicPr>
            <a:picLocks noChangeAspect="1" noChangeArrowheads="1"/>
          </p:cNvPicPr>
          <p:nvPr/>
        </p:nvPicPr>
        <p:blipFill>
          <a:blip r:embed="rId3"/>
          <a:srcRect r="3798"/>
          <a:stretch>
            <a:fillRect/>
          </a:stretch>
        </p:blipFill>
        <p:spPr bwMode="auto">
          <a:xfrm>
            <a:off x="5364163" y="3422650"/>
            <a:ext cx="3665537" cy="3382963"/>
          </a:xfrm>
          <a:prstGeom prst="rect">
            <a:avLst/>
          </a:prstGeom>
          <a:noFill/>
          <a:ln w="9525">
            <a:solidFill>
              <a:schemeClr val="bg2">
                <a:lumMod val="75000"/>
              </a:schemeClr>
            </a:solidFill>
            <a:miter lim="800000"/>
            <a:headEnd/>
            <a:tailEnd/>
          </a:ln>
        </p:spPr>
      </p:pic>
      <p:sp>
        <p:nvSpPr>
          <p:cNvPr id="9220" name="Rectangle 2"/>
          <p:cNvSpPr>
            <a:spLocks noGrp="1" noChangeArrowheads="1"/>
          </p:cNvSpPr>
          <p:nvPr>
            <p:ph type="title"/>
          </p:nvPr>
        </p:nvSpPr>
        <p:spPr>
          <a:xfrm>
            <a:off x="0" y="280988"/>
            <a:ext cx="9144000" cy="685800"/>
          </a:xfrm>
          <a:solidFill>
            <a:srgbClr val="92D050"/>
          </a:solidFill>
        </p:spPr>
        <p:txBody>
          <a:bodyPr/>
          <a:lstStyle/>
          <a:p>
            <a:pPr eaLnBrk="1" hangingPunct="1"/>
            <a:r>
              <a:rPr lang="en-US" altLang="en-US" sz="3400" b="1" dirty="0" smtClean="0">
                <a:solidFill>
                  <a:schemeClr val="tx1"/>
                </a:solidFill>
              </a:rPr>
              <a:t>Insecticides for IRS under  NVBDCP</a:t>
            </a:r>
          </a:p>
        </p:txBody>
      </p:sp>
      <p:graphicFrame>
        <p:nvGraphicFramePr>
          <p:cNvPr id="7" name="Group 46"/>
          <p:cNvGraphicFramePr>
            <a:graphicFrameLocks/>
          </p:cNvGraphicFramePr>
          <p:nvPr/>
        </p:nvGraphicFramePr>
        <p:xfrm>
          <a:off x="139700" y="1204913"/>
          <a:ext cx="8890000" cy="2194284"/>
        </p:xfrm>
        <a:graphic>
          <a:graphicData uri="http://schemas.openxmlformats.org/drawingml/2006/table">
            <a:tbl>
              <a:tblPr firstRow="1" bandRow="1">
                <a:tableStyleId>{6E25E649-3F16-4E02-A733-19D2CDBF48F0}</a:tableStyleId>
              </a:tblPr>
              <a:tblGrid>
                <a:gridCol w="3592316">
                  <a:extLst>
                    <a:ext uri="{9D8B030D-6E8A-4147-A177-3AD203B41FA5}">
                      <a16:colId xmlns:a16="http://schemas.microsoft.com/office/drawing/2014/main" xmlns="" val="20000"/>
                    </a:ext>
                  </a:extLst>
                </a:gridCol>
                <a:gridCol w="1794376">
                  <a:extLst>
                    <a:ext uri="{9D8B030D-6E8A-4147-A177-3AD203B41FA5}">
                      <a16:colId xmlns:a16="http://schemas.microsoft.com/office/drawing/2014/main" xmlns="" val="20001"/>
                    </a:ext>
                  </a:extLst>
                </a:gridCol>
                <a:gridCol w="2050717">
                  <a:extLst>
                    <a:ext uri="{9D8B030D-6E8A-4147-A177-3AD203B41FA5}">
                      <a16:colId xmlns:a16="http://schemas.microsoft.com/office/drawing/2014/main" xmlns="" val="20002"/>
                    </a:ext>
                  </a:extLst>
                </a:gridCol>
                <a:gridCol w="1452591">
                  <a:extLst>
                    <a:ext uri="{9D8B030D-6E8A-4147-A177-3AD203B41FA5}">
                      <a16:colId xmlns:a16="http://schemas.microsoft.com/office/drawing/2014/main" xmlns="" val="20003"/>
                    </a:ext>
                  </a:extLst>
                </a:gridCol>
              </a:tblGrid>
              <a:tr h="365654">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dirty="0" smtClean="0">
                          <a:ln>
                            <a:noFill/>
                          </a:ln>
                          <a:effectLst/>
                          <a:latin typeface="Times New Roman" pitchFamily="18" charset="0"/>
                          <a:cs typeface="Times New Roman" pitchFamily="18" charset="0"/>
                        </a:rPr>
                        <a:t>Insecticide-formulation \</a:t>
                      </a:r>
                      <a:endParaRPr kumimoji="0" lang="en-US" sz="18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Dosage/m</a:t>
                      </a:r>
                      <a:r>
                        <a:rPr kumimoji="0" lang="en-US" sz="1800" u="none" strike="noStrike" cap="none" normalizeH="0" baseline="30000" smtClean="0">
                          <a:ln>
                            <a:noFill/>
                          </a:ln>
                          <a:effectLst/>
                          <a:latin typeface="Times New Roman" pitchFamily="18" charset="0"/>
                          <a:cs typeface="Times New Roman" pitchFamily="18" charset="0"/>
                        </a:rPr>
                        <a:t>2</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Efficacy (Wks)</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Rounds</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extLst>
                  <a:ext uri="{0D108BD9-81ED-4DB2-BD59-A6C34878D82A}">
                    <a16:rowId xmlns:a16="http://schemas.microsoft.com/office/drawing/2014/main" xmlns="" val="10000"/>
                  </a:ext>
                </a:extLst>
              </a:tr>
              <a:tr h="365654">
                <a:tc>
                  <a:txBody>
                    <a:bodyPr/>
                    <a:lstStyle/>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dirty="0" smtClean="0">
                          <a:ln>
                            <a:noFill/>
                          </a:ln>
                          <a:effectLst/>
                          <a:latin typeface="Times New Roman" pitchFamily="18" charset="0"/>
                          <a:cs typeface="Times New Roman" pitchFamily="18" charset="0"/>
                        </a:rPr>
                        <a:t>DDT-50% WP</a:t>
                      </a:r>
                      <a:endParaRPr kumimoji="0" lang="en-US" sz="18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1 gm</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10-12</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2</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extLst>
                  <a:ext uri="{0D108BD9-81ED-4DB2-BD59-A6C34878D82A}">
                    <a16:rowId xmlns:a16="http://schemas.microsoft.com/office/drawing/2014/main" xmlns="" val="10001"/>
                  </a:ext>
                </a:extLst>
              </a:tr>
              <a:tr h="365654">
                <a:tc>
                  <a:txBody>
                    <a:bodyPr/>
                    <a:lstStyle/>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dirty="0" smtClean="0">
                          <a:ln>
                            <a:noFill/>
                          </a:ln>
                          <a:effectLst/>
                          <a:latin typeface="Times New Roman" pitchFamily="18" charset="0"/>
                          <a:cs typeface="Times New Roman" pitchFamily="18" charset="0"/>
                        </a:rPr>
                        <a:t>Malathion-25% WP</a:t>
                      </a:r>
                      <a:endParaRPr kumimoji="0" lang="en-US" sz="18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2 gm</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dirty="0" smtClean="0">
                          <a:ln>
                            <a:noFill/>
                          </a:ln>
                          <a:effectLst/>
                          <a:latin typeface="Times New Roman" pitchFamily="18" charset="0"/>
                          <a:cs typeface="Times New Roman" pitchFamily="18" charset="0"/>
                        </a:rPr>
                        <a:t>6-8</a:t>
                      </a:r>
                      <a:endParaRPr kumimoji="0" lang="en-US" sz="18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3</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extLst>
                  <a:ext uri="{0D108BD9-81ED-4DB2-BD59-A6C34878D82A}">
                    <a16:rowId xmlns:a16="http://schemas.microsoft.com/office/drawing/2014/main" xmlns="" val="10002"/>
                  </a:ext>
                </a:extLst>
              </a:tr>
              <a:tr h="365654">
                <a:tc>
                  <a:txBody>
                    <a:bodyPr/>
                    <a:lstStyle/>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dirty="0" smtClean="0">
                          <a:ln>
                            <a:noFill/>
                          </a:ln>
                          <a:effectLst/>
                          <a:latin typeface="Times New Roman" pitchFamily="18" charset="0"/>
                          <a:cs typeface="Times New Roman" pitchFamily="18" charset="0"/>
                        </a:rPr>
                        <a:t>Deltamethrin-2.5% WP</a:t>
                      </a:r>
                      <a:endParaRPr kumimoji="0" lang="en-US" sz="18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20 mg</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10-12</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dirty="0" smtClean="0">
                          <a:ln>
                            <a:noFill/>
                          </a:ln>
                          <a:effectLst/>
                          <a:latin typeface="Times New Roman" pitchFamily="18" charset="0"/>
                          <a:cs typeface="Times New Roman" pitchFamily="18" charset="0"/>
                        </a:rPr>
                        <a:t>2</a:t>
                      </a:r>
                      <a:endParaRPr kumimoji="0" lang="en-US" sz="18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91436" marR="91436" marT="45697" marB="45697" horzOverflow="overflow"/>
                </a:tc>
                <a:extLst>
                  <a:ext uri="{0D108BD9-81ED-4DB2-BD59-A6C34878D82A}">
                    <a16:rowId xmlns:a16="http://schemas.microsoft.com/office/drawing/2014/main" xmlns="" val="10003"/>
                  </a:ext>
                </a:extLst>
              </a:tr>
              <a:tr h="365654">
                <a:tc>
                  <a:txBody>
                    <a:bodyPr/>
                    <a:lstStyle/>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dirty="0" smtClean="0">
                          <a:ln>
                            <a:noFill/>
                          </a:ln>
                          <a:effectLst/>
                          <a:latin typeface="Times New Roman" pitchFamily="18" charset="0"/>
                          <a:cs typeface="Times New Roman" pitchFamily="18" charset="0"/>
                        </a:rPr>
                        <a:t>Cyfluthrin-10% WP</a:t>
                      </a:r>
                      <a:endParaRPr kumimoji="0" lang="en-US" sz="18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25 mg</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10-12</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dirty="0" smtClean="0">
                          <a:ln>
                            <a:noFill/>
                          </a:ln>
                          <a:effectLst/>
                          <a:latin typeface="Times New Roman" pitchFamily="18" charset="0"/>
                          <a:cs typeface="Times New Roman" pitchFamily="18" charset="0"/>
                        </a:rPr>
                        <a:t>2</a:t>
                      </a:r>
                      <a:endParaRPr kumimoji="0" lang="en-US" sz="18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91436" marR="91436" marT="45697" marB="45697" horzOverflow="overflow"/>
                </a:tc>
                <a:extLst>
                  <a:ext uri="{0D108BD9-81ED-4DB2-BD59-A6C34878D82A}">
                    <a16:rowId xmlns:a16="http://schemas.microsoft.com/office/drawing/2014/main" xmlns="" val="10004"/>
                  </a:ext>
                </a:extLst>
              </a:tr>
              <a:tr h="365654">
                <a:tc>
                  <a:txBody>
                    <a:bodyPr/>
                    <a:lstStyle/>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dirty="0" smtClean="0">
                          <a:ln>
                            <a:noFill/>
                          </a:ln>
                          <a:effectLst/>
                          <a:latin typeface="Times New Roman" pitchFamily="18" charset="0"/>
                          <a:cs typeface="Times New Roman" pitchFamily="18" charset="0"/>
                        </a:rPr>
                        <a:t>Lambdacyhalothrin-10% WP</a:t>
                      </a:r>
                      <a:endParaRPr kumimoji="0" lang="en-US" sz="18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25 mg</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smtClean="0">
                          <a:ln>
                            <a:noFill/>
                          </a:ln>
                          <a:effectLst/>
                          <a:latin typeface="Times New Roman" pitchFamily="18" charset="0"/>
                          <a:cs typeface="Times New Roman" pitchFamily="18" charset="0"/>
                        </a:rPr>
                        <a:t> 10-12</a:t>
                      </a:r>
                      <a:endParaRPr kumimoji="0" lang="en-US" sz="1800" b="1" i="0" u="none" strike="noStrike" cap="none" normalizeH="0" baseline="0" smtClean="0">
                        <a:ln>
                          <a:noFill/>
                        </a:ln>
                        <a:solidFill>
                          <a:schemeClr val="tx2"/>
                        </a:solidFill>
                        <a:effectLst/>
                        <a:latin typeface="Times New Roman" pitchFamily="18" charset="0"/>
                        <a:cs typeface="Times New Roman" pitchFamily="18" charset="0"/>
                      </a:endParaRPr>
                    </a:p>
                  </a:txBody>
                  <a:tcPr marL="91436" marR="91436" marT="45697" marB="45697" horzOverflow="overflow"/>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tab pos="609600" algn="l"/>
                          <a:tab pos="838200" algn="l"/>
                          <a:tab pos="1143000" algn="l"/>
                          <a:tab pos="1371600" algn="l"/>
                          <a:tab pos="1447800" algn="l"/>
                          <a:tab pos="1600200" algn="l"/>
                          <a:tab pos="1676400" algn="l"/>
                          <a:tab pos="1752600" algn="l"/>
                          <a:tab pos="1905000" algn="l"/>
                        </a:tabLst>
                      </a:pPr>
                      <a:r>
                        <a:rPr kumimoji="0" lang="en-US" sz="1800" u="none" strike="noStrike" cap="none" normalizeH="0" baseline="0" dirty="0" smtClean="0">
                          <a:ln>
                            <a:noFill/>
                          </a:ln>
                          <a:effectLst/>
                          <a:latin typeface="Times New Roman" pitchFamily="18" charset="0"/>
                          <a:cs typeface="Times New Roman" pitchFamily="18" charset="0"/>
                        </a:rPr>
                        <a:t>2</a:t>
                      </a:r>
                      <a:endParaRPr kumimoji="0" lang="en-US" sz="1800" b="1" i="0" u="none" strike="noStrike" cap="none" normalizeH="0" baseline="0" dirty="0" smtClean="0">
                        <a:ln>
                          <a:noFill/>
                        </a:ln>
                        <a:solidFill>
                          <a:schemeClr val="tx2"/>
                        </a:solidFill>
                        <a:effectLst/>
                        <a:latin typeface="Times New Roman" pitchFamily="18" charset="0"/>
                        <a:cs typeface="Times New Roman" pitchFamily="18" charset="0"/>
                      </a:endParaRPr>
                    </a:p>
                  </a:txBody>
                  <a:tcPr marL="91436" marR="91436" marT="45697" marB="45697" horzOverflow="overflow"/>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34399332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52400"/>
            <a:ext cx="8229600" cy="639763"/>
          </a:xfrm>
        </p:spPr>
        <p:txBody>
          <a:bodyPr>
            <a:normAutofit fontScale="90000"/>
          </a:bodyPr>
          <a:lstStyle/>
          <a:p>
            <a:pPr eaLnBrk="1" hangingPunct="1"/>
            <a:r>
              <a:rPr lang="en-US" sz="2800" b="1" dirty="0" smtClean="0">
                <a:solidFill>
                  <a:schemeClr val="bg1"/>
                </a:solidFill>
              </a:rPr>
              <a:t>CAPACITY BUILDING FOR IRS</a:t>
            </a:r>
            <a:br>
              <a:rPr lang="en-US" sz="2800" b="1" dirty="0" smtClean="0">
                <a:solidFill>
                  <a:schemeClr val="bg1"/>
                </a:solidFill>
              </a:rPr>
            </a:br>
            <a:r>
              <a:rPr lang="en-US" sz="2800" b="1" dirty="0" smtClean="0">
                <a:solidFill>
                  <a:schemeClr val="bg1"/>
                </a:solidFill>
              </a:rPr>
              <a:t>Spray Technique</a:t>
            </a:r>
          </a:p>
        </p:txBody>
      </p:sp>
      <p:sp>
        <p:nvSpPr>
          <p:cNvPr id="27651" name="Rectangle 3"/>
          <p:cNvSpPr>
            <a:spLocks noGrp="1" noChangeArrowheads="1"/>
          </p:cNvSpPr>
          <p:nvPr>
            <p:ph idx="1"/>
          </p:nvPr>
        </p:nvSpPr>
        <p:spPr>
          <a:xfrm>
            <a:off x="3962400" y="914400"/>
            <a:ext cx="5029200" cy="5715000"/>
          </a:xfrm>
        </p:spPr>
        <p:txBody>
          <a:bodyPr/>
          <a:lstStyle/>
          <a:p>
            <a:pPr algn="just" eaLnBrk="1" hangingPunct="1">
              <a:lnSpc>
                <a:spcPct val="80000"/>
              </a:lnSpc>
            </a:pPr>
            <a:endParaRPr lang="en-US" sz="2200" dirty="0" smtClean="0"/>
          </a:p>
          <a:p>
            <a:pPr algn="just" eaLnBrk="1" hangingPunct="1">
              <a:lnSpc>
                <a:spcPct val="80000"/>
              </a:lnSpc>
            </a:pPr>
            <a:endParaRPr lang="en-US" sz="2200" dirty="0" smtClean="0"/>
          </a:p>
        </p:txBody>
      </p:sp>
      <p:pic>
        <p:nvPicPr>
          <p:cNvPr id="27652" name="Picture 4" descr="Bhutiya-1"/>
          <p:cNvPicPr>
            <a:picLocks noChangeAspect="1" noChangeArrowheads="1"/>
          </p:cNvPicPr>
          <p:nvPr/>
        </p:nvPicPr>
        <p:blipFill>
          <a:blip r:embed="rId2" cstate="print"/>
          <a:srcRect/>
          <a:stretch>
            <a:fillRect/>
          </a:stretch>
        </p:blipFill>
        <p:spPr bwMode="auto">
          <a:xfrm>
            <a:off x="533400" y="4724400"/>
            <a:ext cx="2895600" cy="2057400"/>
          </a:xfrm>
          <a:prstGeom prst="rect">
            <a:avLst/>
          </a:prstGeom>
          <a:noFill/>
          <a:ln w="9525">
            <a:noFill/>
            <a:miter lim="800000"/>
            <a:headEnd/>
            <a:tailEnd/>
          </a:ln>
        </p:spPr>
      </p:pic>
      <p:pic>
        <p:nvPicPr>
          <p:cNvPr id="27653" name="Picture 5" descr="Good spray"/>
          <p:cNvPicPr>
            <a:picLocks noChangeAspect="1" noChangeArrowheads="1"/>
          </p:cNvPicPr>
          <p:nvPr/>
        </p:nvPicPr>
        <p:blipFill>
          <a:blip r:embed="rId3" cstate="print"/>
          <a:srcRect/>
          <a:stretch>
            <a:fillRect/>
          </a:stretch>
        </p:blipFill>
        <p:spPr bwMode="auto">
          <a:xfrm>
            <a:off x="609600" y="2706688"/>
            <a:ext cx="2819400" cy="1965325"/>
          </a:xfrm>
          <a:prstGeom prst="rect">
            <a:avLst/>
          </a:prstGeom>
          <a:noFill/>
          <a:ln w="9525">
            <a:noFill/>
            <a:miter lim="800000"/>
            <a:headEnd/>
            <a:tailEnd/>
          </a:ln>
        </p:spPr>
      </p:pic>
      <p:pic>
        <p:nvPicPr>
          <p:cNvPr id="27654" name="Picture 6" descr="Image(069)"/>
          <p:cNvPicPr>
            <a:picLocks noChangeAspect="1" noChangeArrowheads="1"/>
          </p:cNvPicPr>
          <p:nvPr/>
        </p:nvPicPr>
        <p:blipFill>
          <a:blip r:embed="rId4" cstate="print"/>
          <a:srcRect/>
          <a:stretch>
            <a:fillRect/>
          </a:stretch>
        </p:blipFill>
        <p:spPr bwMode="auto">
          <a:xfrm>
            <a:off x="609600" y="731838"/>
            <a:ext cx="2743200" cy="1916112"/>
          </a:xfrm>
          <a:prstGeom prst="rect">
            <a:avLst/>
          </a:prstGeom>
          <a:noFill/>
          <a:ln w="9525">
            <a:noFill/>
            <a:miter lim="800000"/>
            <a:headEnd/>
            <a:tailEnd/>
          </a:ln>
        </p:spPr>
      </p:pic>
      <p:sp>
        <p:nvSpPr>
          <p:cNvPr id="27655" name="Text Box 7"/>
          <p:cNvSpPr txBox="1">
            <a:spLocks noChangeArrowheads="1"/>
          </p:cNvSpPr>
          <p:nvPr/>
        </p:nvSpPr>
        <p:spPr bwMode="auto">
          <a:xfrm>
            <a:off x="898525" y="4227513"/>
            <a:ext cx="1517650" cy="366712"/>
          </a:xfrm>
          <a:prstGeom prst="rect">
            <a:avLst/>
          </a:prstGeom>
          <a:noFill/>
          <a:ln w="9525">
            <a:noFill/>
            <a:miter lim="800000"/>
            <a:headEnd/>
            <a:tailEnd/>
          </a:ln>
        </p:spPr>
        <p:txBody>
          <a:bodyPr wrap="none">
            <a:spAutoFit/>
          </a:bodyPr>
          <a:lstStyle/>
          <a:p>
            <a:pPr eaLnBrk="0" hangingPunct="0"/>
            <a:r>
              <a:rPr lang="en-US">
                <a:latin typeface="Arial" charset="0"/>
              </a:rPr>
              <a:t>Good Quality</a:t>
            </a:r>
          </a:p>
        </p:txBody>
      </p:sp>
      <p:sp>
        <p:nvSpPr>
          <p:cNvPr id="27656" name="Text Box 8"/>
          <p:cNvSpPr txBox="1">
            <a:spLocks noChangeArrowheads="1"/>
          </p:cNvSpPr>
          <p:nvPr/>
        </p:nvSpPr>
        <p:spPr bwMode="auto">
          <a:xfrm>
            <a:off x="822325" y="6437313"/>
            <a:ext cx="2051050" cy="366712"/>
          </a:xfrm>
          <a:prstGeom prst="rect">
            <a:avLst/>
          </a:prstGeom>
          <a:noFill/>
          <a:ln w="9525">
            <a:noFill/>
            <a:miter lim="800000"/>
            <a:headEnd/>
            <a:tailEnd/>
          </a:ln>
        </p:spPr>
        <p:txBody>
          <a:bodyPr wrap="none">
            <a:spAutoFit/>
          </a:bodyPr>
          <a:lstStyle/>
          <a:p>
            <a:pPr eaLnBrk="0" hangingPunct="0"/>
            <a:r>
              <a:rPr lang="en-US">
                <a:latin typeface="Arial" charset="0"/>
              </a:rPr>
              <a:t>Change Nozzle tip</a:t>
            </a:r>
          </a:p>
        </p:txBody>
      </p:sp>
      <p:sp>
        <p:nvSpPr>
          <p:cNvPr id="10" name="Oval 9"/>
          <p:cNvSpPr/>
          <p:nvPr/>
        </p:nvSpPr>
        <p:spPr>
          <a:xfrm>
            <a:off x="2019300" y="0"/>
            <a:ext cx="55245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b="1" dirty="0" smtClean="0"/>
          </a:p>
          <a:p>
            <a:pPr algn="ctr" eaLnBrk="0" hangingPunct="0">
              <a:defRPr/>
            </a:pPr>
            <a:r>
              <a:rPr lang="en-US" b="1" dirty="0" smtClean="0"/>
              <a:t>Challenges</a:t>
            </a:r>
          </a:p>
          <a:p>
            <a:pPr algn="ctr" eaLnBrk="0" hangingPunct="0">
              <a:defRPr/>
            </a:pPr>
            <a:r>
              <a:rPr lang="en-US" b="1" dirty="0" smtClean="0"/>
              <a:t>Vector Control</a:t>
            </a:r>
          </a:p>
          <a:p>
            <a:pPr algn="ctr" eaLnBrk="0" hangingPunct="0">
              <a:defRPr/>
            </a:pPr>
            <a:r>
              <a:rPr lang="en-US" b="1" dirty="0" smtClean="0"/>
              <a:t> </a:t>
            </a:r>
            <a:r>
              <a:rPr lang="en-US" b="1" dirty="0"/>
              <a:t>IRS</a:t>
            </a:r>
          </a:p>
          <a:p>
            <a:pPr algn="ctr" eaLnBrk="0" hangingPunct="0">
              <a:defRPr/>
            </a:pPr>
            <a:r>
              <a:rPr lang="en-US" b="1" dirty="0" smtClean="0"/>
              <a:t> </a:t>
            </a:r>
            <a:endParaRPr lang="en-US" b="1" dirty="0"/>
          </a:p>
        </p:txBody>
      </p:sp>
      <p:pic>
        <p:nvPicPr>
          <p:cNvPr id="11" name="Picture 3" descr="Matoda IRS"/>
          <p:cNvPicPr>
            <a:picLocks noChangeAspect="1" noChangeArrowheads="1"/>
          </p:cNvPicPr>
          <p:nvPr/>
        </p:nvPicPr>
        <p:blipFill>
          <a:blip r:embed="rId5" cstate="print"/>
          <a:srcRect/>
          <a:stretch>
            <a:fillRect/>
          </a:stretch>
        </p:blipFill>
        <p:spPr bwMode="auto">
          <a:xfrm>
            <a:off x="4953000" y="838200"/>
            <a:ext cx="3124200" cy="1905000"/>
          </a:xfrm>
          <a:prstGeom prst="rect">
            <a:avLst/>
          </a:prstGeom>
          <a:noFill/>
          <a:ln w="9525">
            <a:noFill/>
            <a:miter lim="800000"/>
            <a:headEnd/>
            <a:tailEnd/>
          </a:ln>
        </p:spPr>
      </p:pic>
      <p:pic>
        <p:nvPicPr>
          <p:cNvPr id="12" name="Picture 11"/>
          <p:cNvPicPr>
            <a:picLocks noChangeAspect="1" noChangeArrowheads="1"/>
          </p:cNvPicPr>
          <p:nvPr/>
        </p:nvPicPr>
        <p:blipFill>
          <a:blip r:embed="rId6" cstate="print"/>
          <a:srcRect/>
          <a:stretch>
            <a:fillRect/>
          </a:stretch>
        </p:blipFill>
        <p:spPr bwMode="auto">
          <a:xfrm>
            <a:off x="5105400" y="2895600"/>
            <a:ext cx="2971800" cy="1981200"/>
          </a:xfrm>
          <a:prstGeom prst="rect">
            <a:avLst/>
          </a:prstGeom>
          <a:noFill/>
          <a:ln w="9525">
            <a:noFill/>
            <a:miter lim="800000"/>
            <a:headEnd/>
            <a:tailEnd/>
          </a:ln>
        </p:spPr>
      </p:pic>
      <p:pic>
        <p:nvPicPr>
          <p:cNvPr id="13" name="Picture 5" descr="C:\Users\Mainak\Desktop\IMG_4231.JPG"/>
          <p:cNvPicPr>
            <a:picLocks noChangeAspect="1" noChangeArrowheads="1"/>
          </p:cNvPicPr>
          <p:nvPr/>
        </p:nvPicPr>
        <p:blipFill>
          <a:blip r:embed="rId7" cstate="print"/>
          <a:srcRect/>
          <a:stretch>
            <a:fillRect/>
          </a:stretch>
        </p:blipFill>
        <p:spPr bwMode="auto">
          <a:xfrm>
            <a:off x="5105400" y="5029200"/>
            <a:ext cx="3352800" cy="1828800"/>
          </a:xfrm>
          <a:prstGeom prst="rect">
            <a:avLst/>
          </a:prstGeom>
          <a:noFill/>
          <a:ln w="9525">
            <a:noFill/>
            <a:miter lim="800000"/>
            <a:headEnd/>
            <a:tailEnd/>
          </a:ln>
        </p:spPr>
      </p:pic>
    </p:spTree>
    <p:extLst>
      <p:ext uri="{BB962C8B-B14F-4D97-AF65-F5344CB8AC3E}">
        <p14:creationId xmlns:p14="http://schemas.microsoft.com/office/powerpoint/2010/main" xmlns="" val="27649132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txBox="1">
            <a:spLocks/>
          </p:cNvSpPr>
          <p:nvPr/>
        </p:nvSpPr>
        <p:spPr bwMode="auto">
          <a:xfrm>
            <a:off x="0" y="206375"/>
            <a:ext cx="9144000" cy="838200"/>
          </a:xfrm>
          <a:prstGeom prst="rect">
            <a:avLst/>
          </a:prstGeom>
          <a:solidFill>
            <a:srgbClr val="92D050"/>
          </a:solidFill>
          <a:ln>
            <a:noFill/>
          </a:ln>
          <a:extLst/>
        </p:spPr>
        <p:txBody>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200" b="1" dirty="0">
                <a:solidFill>
                  <a:prstClr val="black"/>
                </a:solidFill>
              </a:rPr>
              <a:t>Space Spray</a:t>
            </a:r>
          </a:p>
        </p:txBody>
      </p:sp>
      <p:sp>
        <p:nvSpPr>
          <p:cNvPr id="10243" name="Content Placeholder 2"/>
          <p:cNvSpPr>
            <a:spLocks noGrp="1"/>
          </p:cNvSpPr>
          <p:nvPr>
            <p:ph idx="1"/>
          </p:nvPr>
        </p:nvSpPr>
        <p:spPr>
          <a:xfrm>
            <a:off x="357188" y="1165225"/>
            <a:ext cx="8329612" cy="5065713"/>
          </a:xfrm>
        </p:spPr>
        <p:txBody>
          <a:bodyPr/>
          <a:lstStyle/>
          <a:p>
            <a:pPr algn="just">
              <a:spcBef>
                <a:spcPts val="600"/>
              </a:spcBef>
              <a:spcAft>
                <a:spcPts val="600"/>
              </a:spcAft>
            </a:pPr>
            <a:r>
              <a:rPr lang="en-US" altLang="en-US" sz="2200" dirty="0" smtClean="0"/>
              <a:t>Space spraying involves the application of small droplets of insecticide into the air.</a:t>
            </a:r>
          </a:p>
          <a:p>
            <a:pPr algn="just">
              <a:spcBef>
                <a:spcPts val="600"/>
              </a:spcBef>
              <a:spcAft>
                <a:spcPts val="600"/>
              </a:spcAft>
            </a:pPr>
            <a:r>
              <a:rPr lang="en-US" altLang="en-US" sz="2200" dirty="0" smtClean="0"/>
              <a:t>These insecticides instantly kill the mosquitoes, but lack any residual effects. </a:t>
            </a:r>
          </a:p>
          <a:p>
            <a:pPr algn="just">
              <a:spcBef>
                <a:spcPts val="600"/>
              </a:spcBef>
              <a:spcAft>
                <a:spcPts val="600"/>
              </a:spcAft>
            </a:pPr>
            <a:r>
              <a:rPr lang="en-US" altLang="en-US" sz="2200" dirty="0" smtClean="0"/>
              <a:t>They are therefore sprayed into the air. By killing adult mosquitoes, not only bites are prevented, but breeding is also prevented, resulting in net reduction in the mosquito population. </a:t>
            </a:r>
          </a:p>
          <a:p>
            <a:pPr algn="just">
              <a:spcBef>
                <a:spcPts val="600"/>
              </a:spcBef>
              <a:spcAft>
                <a:spcPts val="600"/>
              </a:spcAft>
            </a:pPr>
            <a:r>
              <a:rPr lang="en-US" altLang="en-US" sz="2200" dirty="0" smtClean="0"/>
              <a:t>Space sprays must be repeated often, at least once every week. </a:t>
            </a:r>
          </a:p>
          <a:p>
            <a:pPr algn="just">
              <a:spcBef>
                <a:spcPts val="600"/>
              </a:spcBef>
              <a:spcAft>
                <a:spcPts val="600"/>
              </a:spcAft>
            </a:pPr>
            <a:r>
              <a:rPr lang="en-US" altLang="en-US" sz="2200" dirty="0" err="1" smtClean="0"/>
              <a:t>Pyrethroids</a:t>
            </a:r>
            <a:r>
              <a:rPr lang="en-US" altLang="en-US" sz="2200" dirty="0" smtClean="0"/>
              <a:t> are commonly used for this purpose.</a:t>
            </a:r>
          </a:p>
          <a:p>
            <a:pPr algn="just">
              <a:spcBef>
                <a:spcPts val="600"/>
              </a:spcBef>
              <a:spcAft>
                <a:spcPts val="600"/>
              </a:spcAft>
            </a:pPr>
            <a:r>
              <a:rPr lang="en-US" altLang="en-US" sz="2200" dirty="0" smtClean="0"/>
              <a:t>Generally, there are two forms of space-sprays, namely </a:t>
            </a:r>
            <a:r>
              <a:rPr lang="en-US" altLang="en-US" sz="2200" b="1" i="1" dirty="0" smtClean="0"/>
              <a:t>thermal fogs</a:t>
            </a:r>
            <a:r>
              <a:rPr lang="en-US" altLang="en-US" sz="2200" dirty="0" smtClean="0"/>
              <a:t> and </a:t>
            </a:r>
            <a:r>
              <a:rPr lang="en-US" altLang="en-US" sz="2200" b="1" i="1" dirty="0" smtClean="0"/>
              <a:t>cold fogs</a:t>
            </a:r>
            <a:r>
              <a:rPr lang="en-US" altLang="en-US" sz="2200" dirty="0" smtClean="0"/>
              <a:t> and both can be dispensed by vehicle-mounted or hand-operated machines. </a:t>
            </a:r>
          </a:p>
          <a:p>
            <a:pPr algn="just">
              <a:spcBef>
                <a:spcPts val="600"/>
              </a:spcBef>
              <a:spcAft>
                <a:spcPts val="600"/>
              </a:spcAft>
            </a:pPr>
            <a:endParaRPr lang="en-US" altLang="en-US" sz="2200" dirty="0" smtClean="0"/>
          </a:p>
          <a:p>
            <a:pPr algn="just"/>
            <a:endParaRPr lang="en-IN" altLang="en-US" sz="2200" dirty="0" smtClean="0"/>
          </a:p>
        </p:txBody>
      </p:sp>
    </p:spTree>
    <p:extLst>
      <p:ext uri="{BB962C8B-B14F-4D97-AF65-F5344CB8AC3E}">
        <p14:creationId xmlns:p14="http://schemas.microsoft.com/office/powerpoint/2010/main" xmlns="" val="34939728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217488"/>
            <a:ext cx="9144000" cy="814387"/>
          </a:xfrm>
          <a:solidFill>
            <a:schemeClr val="accent2"/>
          </a:solidFill>
        </p:spPr>
        <p:txBody>
          <a:bodyPr/>
          <a:lstStyle/>
          <a:p>
            <a:r>
              <a:rPr lang="en-IN" altLang="en-US" b="1" dirty="0" smtClean="0">
                <a:solidFill>
                  <a:schemeClr val="bg1">
                    <a:lumMod val="95000"/>
                  </a:schemeClr>
                </a:solidFill>
              </a:rPr>
              <a:t>Thermal fog</a:t>
            </a:r>
          </a:p>
        </p:txBody>
      </p:sp>
      <p:sp>
        <p:nvSpPr>
          <p:cNvPr id="4" name="Content Placeholder 3"/>
          <p:cNvSpPr>
            <a:spLocks noGrp="1"/>
          </p:cNvSpPr>
          <p:nvPr>
            <p:ph idx="1"/>
          </p:nvPr>
        </p:nvSpPr>
        <p:spPr>
          <a:xfrm>
            <a:off x="252413" y="1395413"/>
            <a:ext cx="8526462" cy="3328987"/>
          </a:xfrm>
        </p:spPr>
        <p:txBody>
          <a:bodyPr>
            <a:normAutofit fontScale="77500" lnSpcReduction="20000"/>
          </a:bodyPr>
          <a:lstStyle/>
          <a:p>
            <a:pPr marL="342900" lvl="1" indent="-342900" algn="just">
              <a:defRPr/>
            </a:pPr>
            <a:r>
              <a:rPr lang="en-US" b="1" dirty="0"/>
              <a:t>Thermal fogs</a:t>
            </a:r>
            <a:r>
              <a:rPr lang="en-US" dirty="0"/>
              <a:t> are produced when an insecticide formulation condenses after being vaporized at a high temperature. </a:t>
            </a:r>
            <a:endParaRPr lang="en-US" dirty="0" smtClean="0"/>
          </a:p>
          <a:p>
            <a:pPr marL="342900" lvl="1" indent="-342900" algn="just">
              <a:defRPr/>
            </a:pPr>
            <a:r>
              <a:rPr lang="en-US" dirty="0" smtClean="0"/>
              <a:t>These </a:t>
            </a:r>
            <a:r>
              <a:rPr lang="en-US" dirty="0"/>
              <a:t>formulations can be oil-based or water-based; the oil (diesel)-based formulations produce dense clouds of white smoke, whereas water-based formulations produce a colorless fine mist</a:t>
            </a:r>
            <a:r>
              <a:rPr lang="en-US" dirty="0" smtClean="0"/>
              <a:t>.</a:t>
            </a:r>
          </a:p>
          <a:p>
            <a:pPr marL="342900" lvl="1" indent="-342900" algn="just">
              <a:defRPr/>
            </a:pPr>
            <a:r>
              <a:rPr lang="en-IN" dirty="0" smtClean="0"/>
              <a:t>Hot </a:t>
            </a:r>
            <a:r>
              <a:rPr lang="en-IN" dirty="0"/>
              <a:t>gas is used to heat the pesticide spray, decreasing the viscosity of the oil carrier, and vaporizing it. </a:t>
            </a:r>
            <a:endParaRPr lang="en-IN" dirty="0" smtClean="0"/>
          </a:p>
          <a:p>
            <a:pPr marL="342900" lvl="1" indent="-342900" algn="just">
              <a:defRPr/>
            </a:pPr>
            <a:r>
              <a:rPr lang="en-IN" dirty="0" smtClean="0"/>
              <a:t>When </a:t>
            </a:r>
            <a:r>
              <a:rPr lang="en-IN" dirty="0"/>
              <a:t>it leaves the nozzle the vapour hits colder air and condenses to form a dense white cloud of fog. Most of the droplets are smaller than 20 µm. </a:t>
            </a:r>
            <a:endParaRPr lang="en-IN" dirty="0" smtClean="0"/>
          </a:p>
        </p:txBody>
      </p:sp>
      <p:pic>
        <p:nvPicPr>
          <p:cNvPr id="11268" name="Picture 2" descr="Image result for thermal fo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54638" y="3875088"/>
            <a:ext cx="3841750" cy="206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Content Placeholder 3"/>
          <p:cNvSpPr txBox="1">
            <a:spLocks/>
          </p:cNvSpPr>
          <p:nvPr/>
        </p:nvSpPr>
        <p:spPr bwMode="auto">
          <a:xfrm>
            <a:off x="252413" y="4713288"/>
            <a:ext cx="6513512"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a:spcBef>
                <a:spcPct val="20000"/>
              </a:spcBef>
              <a:buChar char="•"/>
              <a:defRPr sz="3200">
                <a:solidFill>
                  <a:schemeClr val="tx1"/>
                </a:solidFill>
                <a:latin typeface="Arial" panose="020B0604020202020204" pitchFamily="34" charset="0"/>
              </a:defRPr>
            </a:lvl1pPr>
            <a:lvl2pPr marL="342900" indent="-34290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just">
              <a:spcBef>
                <a:spcPts val="1000"/>
              </a:spcBef>
              <a:buClr>
                <a:srgbClr val="4F81BD"/>
              </a:buClr>
              <a:buSzPct val="80000"/>
              <a:buFont typeface="Wingdings 3" panose="05040102010807070707" pitchFamily="18" charset="2"/>
              <a:buChar char=""/>
            </a:pPr>
            <a:r>
              <a:rPr lang="en-IN" altLang="en-US" sz="1800" dirty="0">
                <a:solidFill>
                  <a:prstClr val="black"/>
                </a:solidFill>
              </a:rPr>
              <a:t>The droplet size is affected by the interaction between the formulation, the flow rate and the temperature at the nozzle (usually &gt; 500 °C). </a:t>
            </a:r>
          </a:p>
          <a:p>
            <a:pPr lvl="1" algn="just">
              <a:spcBef>
                <a:spcPts val="1000"/>
              </a:spcBef>
              <a:buClr>
                <a:srgbClr val="4F81BD"/>
              </a:buClr>
              <a:buSzPct val="80000"/>
              <a:buFont typeface="Wingdings 3" panose="05040102010807070707" pitchFamily="18" charset="2"/>
              <a:buChar char=""/>
            </a:pPr>
            <a:endParaRPr lang="en-IN" altLang="en-US" sz="1800" dirty="0">
              <a:solidFill>
                <a:prstClr val="black"/>
              </a:solidFill>
            </a:endParaRPr>
          </a:p>
        </p:txBody>
      </p:sp>
      <p:sp>
        <p:nvSpPr>
          <p:cNvPr id="11270" name="Content Placeholder 3"/>
          <p:cNvSpPr txBox="1">
            <a:spLocks/>
          </p:cNvSpPr>
          <p:nvPr/>
        </p:nvSpPr>
        <p:spPr bwMode="auto">
          <a:xfrm>
            <a:off x="252413" y="5842000"/>
            <a:ext cx="8526462"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a:spcBef>
                <a:spcPct val="20000"/>
              </a:spcBef>
              <a:buChar char="•"/>
              <a:defRPr sz="3200">
                <a:solidFill>
                  <a:schemeClr val="tx1"/>
                </a:solidFill>
                <a:latin typeface="Arial" panose="020B0604020202020204" pitchFamily="34" charset="0"/>
              </a:defRPr>
            </a:lvl1pPr>
            <a:lvl2pPr marL="342900" indent="-34290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just">
              <a:spcBef>
                <a:spcPts val="1000"/>
              </a:spcBef>
              <a:buClr>
                <a:srgbClr val="4F81BD"/>
              </a:buClr>
              <a:buSzPct val="80000"/>
              <a:buFont typeface="Wingdings 3" panose="05040102010807070707" pitchFamily="18" charset="2"/>
              <a:buChar char=""/>
            </a:pPr>
            <a:r>
              <a:rPr lang="en-IN" altLang="en-US" sz="1800" dirty="0">
                <a:solidFill>
                  <a:prstClr val="black"/>
                </a:solidFill>
              </a:rPr>
              <a:t>The volume of spray mixture applied in vector control is usually 5–10 litres per hectare, with an absolute maximum of 50 litres per hectare. </a:t>
            </a:r>
          </a:p>
        </p:txBody>
      </p:sp>
    </p:spTree>
    <p:extLst>
      <p:ext uri="{BB962C8B-B14F-4D97-AF65-F5344CB8AC3E}">
        <p14:creationId xmlns:p14="http://schemas.microsoft.com/office/powerpoint/2010/main" xmlns="" val="21017036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Images\RTR1RIRT.jpg"/>
          <p:cNvPicPr>
            <a:picLocks noGrp="1" noChangeAspect="1" noChangeArrowheads="1"/>
          </p:cNvPicPr>
          <p:nvPr>
            <p:ph idx="1"/>
          </p:nvPr>
        </p:nvPicPr>
        <p:blipFill>
          <a:blip r:embed="rId2" cstate="print"/>
          <a:srcRect/>
          <a:stretch>
            <a:fillRect/>
          </a:stretch>
        </p:blipFill>
        <p:spPr bwMode="auto">
          <a:xfrm>
            <a:off x="228600" y="685800"/>
            <a:ext cx="8686800" cy="5486400"/>
          </a:xfrm>
          <a:prstGeom prst="rect">
            <a:avLst/>
          </a:prstGeom>
          <a:noFill/>
        </p:spPr>
      </p:pic>
    </p:spTree>
    <p:extLst>
      <p:ext uri="{BB962C8B-B14F-4D97-AF65-F5344CB8AC3E}">
        <p14:creationId xmlns:p14="http://schemas.microsoft.com/office/powerpoint/2010/main" xmlns="" val="34427401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training\Images\6672.jpg"/>
          <p:cNvPicPr>
            <a:picLocks noGrp="1" noChangeAspect="1" noChangeArrowheads="1"/>
          </p:cNvPicPr>
          <p:nvPr>
            <p:ph idx="1"/>
          </p:nvPr>
        </p:nvPicPr>
        <p:blipFill>
          <a:blip r:embed="rId2" cstate="print"/>
          <a:srcRect/>
          <a:stretch>
            <a:fillRect/>
          </a:stretch>
        </p:blipFill>
        <p:spPr bwMode="auto">
          <a:xfrm>
            <a:off x="228600" y="685800"/>
            <a:ext cx="8686800" cy="5486399"/>
          </a:xfrm>
          <a:prstGeom prst="rect">
            <a:avLst/>
          </a:prstGeom>
          <a:noFill/>
        </p:spPr>
      </p:pic>
    </p:spTree>
    <p:extLst>
      <p:ext uri="{BB962C8B-B14F-4D97-AF65-F5344CB8AC3E}">
        <p14:creationId xmlns:p14="http://schemas.microsoft.com/office/powerpoint/2010/main" xmlns="" val="20492557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l="32211" t="27083" r="35577" b="25000"/>
          <a:stretch>
            <a:fillRect/>
          </a:stretch>
        </p:blipFill>
        <p:spPr bwMode="auto">
          <a:xfrm>
            <a:off x="4994275" y="2943225"/>
            <a:ext cx="39624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76200" y="990600"/>
            <a:ext cx="4800600" cy="5786438"/>
          </a:xfrm>
          <a:prstGeom prst="rect">
            <a:avLst/>
          </a:prstGeom>
        </p:spPr>
        <p:txBody>
          <a:bodyPr>
            <a:spAutoFit/>
          </a:bodyPr>
          <a:lstStyle/>
          <a:p>
            <a:pPr marL="342900" lvl="1" indent="-342900" algn="just" defTabSz="457200">
              <a:lnSpc>
                <a:spcPct val="114000"/>
              </a:lnSpc>
              <a:spcBef>
                <a:spcPts val="1000"/>
              </a:spcBef>
              <a:buClr>
                <a:srgbClr val="4F81BD"/>
              </a:buClr>
              <a:buSzPct val="80000"/>
              <a:buFont typeface="Wingdings 3" charset="2"/>
              <a:buChar char=""/>
              <a:defRPr/>
            </a:pPr>
            <a:r>
              <a:rPr lang="en-US" sz="1600" dirty="0">
                <a:solidFill>
                  <a:prstClr val="black"/>
                </a:solidFill>
              </a:rPr>
              <a:t>ULV involves the application of a small quantity of concentrated liquid insecticides. </a:t>
            </a:r>
          </a:p>
          <a:p>
            <a:pPr marL="342900" lvl="1" indent="-342900" algn="just" defTabSz="457200">
              <a:lnSpc>
                <a:spcPct val="114000"/>
              </a:lnSpc>
              <a:spcBef>
                <a:spcPts val="1000"/>
              </a:spcBef>
              <a:buClr>
                <a:srgbClr val="4F81BD"/>
              </a:buClr>
              <a:buSzPct val="80000"/>
              <a:buFont typeface="Wingdings 3" charset="2"/>
              <a:buChar char=""/>
              <a:defRPr/>
            </a:pPr>
            <a:r>
              <a:rPr lang="en-US" sz="1600" dirty="0">
                <a:solidFill>
                  <a:prstClr val="black"/>
                </a:solidFill>
              </a:rPr>
              <a:t>The use of less than 4.6 </a:t>
            </a:r>
            <a:r>
              <a:rPr lang="en-US" sz="1600" dirty="0" err="1">
                <a:solidFill>
                  <a:prstClr val="black"/>
                </a:solidFill>
              </a:rPr>
              <a:t>litres</a:t>
            </a:r>
            <a:r>
              <a:rPr lang="en-US" sz="1600" dirty="0">
                <a:solidFill>
                  <a:prstClr val="black"/>
                </a:solidFill>
              </a:rPr>
              <a:t>/ha of an insecticide concentrate is usually considered as an ULV application. </a:t>
            </a:r>
          </a:p>
          <a:p>
            <a:pPr marL="342900" lvl="1" indent="-342900" algn="just" defTabSz="457200">
              <a:lnSpc>
                <a:spcPct val="114000"/>
              </a:lnSpc>
              <a:spcBef>
                <a:spcPts val="1000"/>
              </a:spcBef>
              <a:buClr>
                <a:srgbClr val="4F81BD"/>
              </a:buClr>
              <a:buSzPct val="80000"/>
              <a:buFont typeface="Wingdings 3" charset="2"/>
              <a:buChar char=""/>
              <a:defRPr/>
            </a:pPr>
            <a:r>
              <a:rPr lang="en-US" sz="1600" dirty="0">
                <a:solidFill>
                  <a:prstClr val="black"/>
                </a:solidFill>
              </a:rPr>
              <a:t>ULV is directly related to the application volume and not to the droplet size. </a:t>
            </a:r>
          </a:p>
          <a:p>
            <a:pPr marL="342900" lvl="1" indent="-342900" algn="just" defTabSz="457200">
              <a:lnSpc>
                <a:spcPct val="114000"/>
              </a:lnSpc>
              <a:spcBef>
                <a:spcPts val="1000"/>
              </a:spcBef>
              <a:buClr>
                <a:srgbClr val="4F81BD"/>
              </a:buClr>
              <a:buSzPct val="80000"/>
              <a:buFont typeface="Wingdings 3" charset="2"/>
              <a:buChar char=""/>
              <a:defRPr/>
            </a:pPr>
            <a:r>
              <a:rPr lang="en-US" sz="1600" dirty="0">
                <a:solidFill>
                  <a:prstClr val="black"/>
                </a:solidFill>
              </a:rPr>
              <a:t>Nevertheless, droplet size is important and the equipment used should be capable of producing droplets in the 10 to 15 micron range.</a:t>
            </a:r>
          </a:p>
          <a:p>
            <a:pPr marL="342900" lvl="1" indent="-342900" algn="just" defTabSz="457200">
              <a:lnSpc>
                <a:spcPct val="114000"/>
              </a:lnSpc>
              <a:spcBef>
                <a:spcPts val="1000"/>
              </a:spcBef>
              <a:buClr>
                <a:srgbClr val="4F81BD"/>
              </a:buClr>
              <a:buSzPct val="80000"/>
              <a:buFont typeface="Wingdings 3" charset="2"/>
              <a:buChar char=""/>
              <a:defRPr/>
            </a:pPr>
            <a:r>
              <a:rPr lang="en-US" sz="1600" dirty="0">
                <a:solidFill>
                  <a:prstClr val="black"/>
                </a:solidFill>
              </a:rPr>
              <a:t>The droplet size should be monitored by exposure on </a:t>
            </a:r>
            <a:r>
              <a:rPr lang="en-US" sz="1600" dirty="0" err="1">
                <a:solidFill>
                  <a:prstClr val="black"/>
                </a:solidFill>
              </a:rPr>
              <a:t>teflon</a:t>
            </a:r>
            <a:r>
              <a:rPr lang="en-US" sz="1600" dirty="0">
                <a:solidFill>
                  <a:prstClr val="black"/>
                </a:solidFill>
              </a:rPr>
              <a:t> or </a:t>
            </a:r>
            <a:r>
              <a:rPr lang="en-US" sz="1600" dirty="0" err="1">
                <a:solidFill>
                  <a:prstClr val="black"/>
                </a:solidFill>
              </a:rPr>
              <a:t>silocone</a:t>
            </a:r>
            <a:r>
              <a:rPr lang="en-US" sz="1600" dirty="0">
                <a:solidFill>
                  <a:prstClr val="black"/>
                </a:solidFill>
              </a:rPr>
              <a:t>-coated slides and examined under a microscope.</a:t>
            </a:r>
          </a:p>
          <a:p>
            <a:pPr marL="342900" lvl="1" indent="-342900" algn="just" defTabSz="457200">
              <a:lnSpc>
                <a:spcPct val="114000"/>
              </a:lnSpc>
              <a:spcBef>
                <a:spcPts val="1000"/>
              </a:spcBef>
              <a:buClr>
                <a:srgbClr val="4F81BD"/>
              </a:buClr>
              <a:buSzPct val="80000"/>
              <a:buFont typeface="Wingdings 3" charset="2"/>
              <a:buChar char=""/>
              <a:defRPr/>
            </a:pPr>
            <a:r>
              <a:rPr lang="en-US" sz="1600" dirty="0">
                <a:solidFill>
                  <a:prstClr val="black"/>
                </a:solidFill>
              </a:rPr>
              <a:t>Aerosols, mists and fogs may be applied by portable machines, vehicle-mounted generators or aircraft equipment.</a:t>
            </a:r>
          </a:p>
        </p:txBody>
      </p:sp>
      <p:pic>
        <p:nvPicPr>
          <p:cNvPr id="12292" name="Picture 4" descr="Image result for ulv fogge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94275" y="963613"/>
            <a:ext cx="3962400" cy="200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3" name="Title 2"/>
          <p:cNvSpPr txBox="1">
            <a:spLocks/>
          </p:cNvSpPr>
          <p:nvPr/>
        </p:nvSpPr>
        <p:spPr bwMode="auto">
          <a:xfrm>
            <a:off x="0" y="128588"/>
            <a:ext cx="7747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800" b="1">
                <a:solidFill>
                  <a:prstClr val="black"/>
                </a:solidFill>
              </a:rPr>
              <a:t>Ultra-low volume (ULV)</a:t>
            </a:r>
            <a:endParaRPr lang="en-IN" altLang="en-US" sz="3800" b="1">
              <a:solidFill>
                <a:prstClr val="black"/>
              </a:solidFill>
            </a:endParaRPr>
          </a:p>
          <a:p>
            <a:pPr algn="ctr">
              <a:spcBef>
                <a:spcPct val="0"/>
              </a:spcBef>
              <a:buFontTx/>
              <a:buNone/>
            </a:pPr>
            <a:endParaRPr lang="en-US" altLang="en-US" sz="3800" b="1">
              <a:solidFill>
                <a:prstClr val="black"/>
              </a:solidFill>
            </a:endParaRPr>
          </a:p>
        </p:txBody>
      </p:sp>
    </p:spTree>
    <p:extLst>
      <p:ext uri="{BB962C8B-B14F-4D97-AF65-F5344CB8AC3E}">
        <p14:creationId xmlns:p14="http://schemas.microsoft.com/office/powerpoint/2010/main" xmlns="" val="36386980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143000" y="0"/>
            <a:ext cx="7772400" cy="1143000"/>
          </a:xfrm>
        </p:spPr>
        <p:txBody>
          <a:bodyPr>
            <a:normAutofit/>
          </a:bodyPr>
          <a:lstStyle/>
          <a:p>
            <a:pPr algn="l" eaLnBrk="1" hangingPunct="1"/>
            <a:endParaRPr lang="en-US" sz="1050" dirty="0" smtClean="0">
              <a:solidFill>
                <a:srgbClr val="00B0F0"/>
              </a:solidFill>
            </a:endParaRPr>
          </a:p>
        </p:txBody>
      </p:sp>
      <p:sp>
        <p:nvSpPr>
          <p:cNvPr id="21507" name="Rectangle 4"/>
          <p:cNvSpPr>
            <a:spLocks noGrp="1" noChangeArrowheads="1"/>
          </p:cNvSpPr>
          <p:nvPr>
            <p:ph sz="half" idx="1"/>
          </p:nvPr>
        </p:nvSpPr>
        <p:spPr>
          <a:xfrm>
            <a:off x="914400" y="1447800"/>
            <a:ext cx="3749675" cy="4572000"/>
          </a:xfrm>
          <a:solidFill>
            <a:schemeClr val="bg2"/>
          </a:solidFill>
        </p:spPr>
        <p:txBody>
          <a:bodyPr/>
          <a:lstStyle/>
          <a:p>
            <a:pPr eaLnBrk="1" hangingPunct="1"/>
            <a:r>
              <a:rPr lang="en-US" sz="2000" b="1" dirty="0" smtClean="0">
                <a:solidFill>
                  <a:srgbClr val="000000"/>
                </a:solidFill>
              </a:rPr>
              <a:t>Control programs for JE have focused on three major areas</a:t>
            </a:r>
          </a:p>
          <a:p>
            <a:pPr lvl="1" eaLnBrk="1" hangingPunct="1"/>
            <a:r>
              <a:rPr lang="en-US" sz="2000" b="1" dirty="0" smtClean="0">
                <a:solidFill>
                  <a:srgbClr val="000000"/>
                </a:solidFill>
              </a:rPr>
              <a:t>Vector  control</a:t>
            </a:r>
          </a:p>
          <a:p>
            <a:pPr lvl="1" eaLnBrk="1" hangingPunct="1"/>
            <a:r>
              <a:rPr lang="en-US" sz="2000" b="1" dirty="0" smtClean="0">
                <a:solidFill>
                  <a:srgbClr val="000000"/>
                </a:solidFill>
              </a:rPr>
              <a:t>Amplifying host (Pig) control</a:t>
            </a:r>
          </a:p>
          <a:p>
            <a:pPr lvl="1" eaLnBrk="1" hangingPunct="1"/>
            <a:r>
              <a:rPr lang="en-US" sz="2000" b="1" dirty="0" smtClean="0">
                <a:solidFill>
                  <a:srgbClr val="000000"/>
                </a:solidFill>
              </a:rPr>
              <a:t>Vaccination</a:t>
            </a:r>
          </a:p>
          <a:p>
            <a:pPr lvl="1" eaLnBrk="1" hangingPunct="1"/>
            <a:endParaRPr lang="en-US" sz="2000" b="1" dirty="0" smtClean="0">
              <a:solidFill>
                <a:srgbClr val="000000"/>
              </a:solidFill>
            </a:endParaRPr>
          </a:p>
        </p:txBody>
      </p:sp>
      <p:sp>
        <p:nvSpPr>
          <p:cNvPr id="21508" name="Rectangle 5"/>
          <p:cNvSpPr>
            <a:spLocks noGrp="1" noChangeArrowheads="1"/>
          </p:cNvSpPr>
          <p:nvPr>
            <p:ph sz="half" idx="2"/>
          </p:nvPr>
        </p:nvSpPr>
        <p:spPr>
          <a:xfrm>
            <a:off x="4933950" y="1143000"/>
            <a:ext cx="4210050" cy="5715000"/>
          </a:xfrm>
          <a:solidFill>
            <a:schemeClr val="accent5">
              <a:lumMod val="20000"/>
              <a:lumOff val="80000"/>
            </a:schemeClr>
          </a:solidFill>
        </p:spPr>
        <p:txBody>
          <a:bodyPr/>
          <a:lstStyle/>
          <a:p>
            <a:pPr algn="just" eaLnBrk="1" hangingPunct="1"/>
            <a:r>
              <a:rPr lang="en-US" sz="1600" b="1" dirty="0" smtClean="0">
                <a:solidFill>
                  <a:srgbClr val="002060"/>
                </a:solidFill>
                <a:latin typeface="Bodoni MT" pitchFamily="18" charset="0"/>
                <a:cs typeface="Arial" charset="0"/>
              </a:rPr>
              <a:t> </a:t>
            </a:r>
            <a:r>
              <a:rPr lang="en-US" sz="1600" b="1" dirty="0" smtClean="0">
                <a:solidFill>
                  <a:schemeClr val="tx2"/>
                </a:solidFill>
                <a:latin typeface="Bodoni MT" pitchFamily="18" charset="0"/>
                <a:cs typeface="Arial" charset="0"/>
              </a:rPr>
              <a:t>Chemical vector control is not a solution, as the breeding sites (irrigated rice fields) are extensive. </a:t>
            </a:r>
          </a:p>
          <a:p>
            <a:pPr algn="just" eaLnBrk="1" hangingPunct="1"/>
            <a:r>
              <a:rPr lang="en-US" sz="1600" b="1" dirty="0" smtClean="0">
                <a:solidFill>
                  <a:schemeClr val="tx2"/>
                </a:solidFill>
                <a:latin typeface="Bodoni MT" pitchFamily="18" charset="0"/>
                <a:cs typeface="Arial" charset="0"/>
              </a:rPr>
              <a:t>In some rice production systems faced with water shortages, however, certain water management measures (alternate wetting and drying) may be applied that reduce vector populations. </a:t>
            </a:r>
          </a:p>
          <a:p>
            <a:pPr algn="just" eaLnBrk="1" hangingPunct="1"/>
            <a:r>
              <a:rPr lang="en-US" sz="1600" b="1" dirty="0" smtClean="0">
                <a:solidFill>
                  <a:schemeClr val="tx2"/>
                </a:solidFill>
                <a:latin typeface="Bodoni MT" pitchFamily="18" charset="0"/>
                <a:cs typeface="Arial" charset="0"/>
              </a:rPr>
              <a:t>Personal protection (using repellents and/or mosquito nets) will be effective under certain conditions. </a:t>
            </a:r>
          </a:p>
          <a:p>
            <a:pPr algn="just" eaLnBrk="1" hangingPunct="1"/>
            <a:r>
              <a:rPr lang="en-US" sz="1600" b="1" dirty="0" smtClean="0">
                <a:solidFill>
                  <a:schemeClr val="tx2"/>
                </a:solidFill>
                <a:latin typeface="Bodoni MT" pitchFamily="18" charset="0"/>
                <a:cs typeface="Arial" charset="0"/>
              </a:rPr>
              <a:t>Eliminating the pig population is often a measure taken in the wake of outbreaks. Certainly, the introduction of pig rearing as a secondary source of income for rice-growing farmers in receptive areas must never be encouraged. </a:t>
            </a:r>
          </a:p>
          <a:p>
            <a:pPr algn="just" eaLnBrk="1" hangingPunct="1"/>
            <a:r>
              <a:rPr lang="en-US" sz="1600" b="1" dirty="0" smtClean="0">
                <a:solidFill>
                  <a:schemeClr val="tx2"/>
                </a:solidFill>
                <a:latin typeface="Bodoni MT" pitchFamily="18" charset="0"/>
                <a:cs typeface="Arial" charset="0"/>
              </a:rPr>
              <a:t>Fogging in domestic/</a:t>
            </a:r>
            <a:r>
              <a:rPr lang="en-US" sz="1600" b="1" dirty="0" err="1" smtClean="0">
                <a:solidFill>
                  <a:schemeClr val="tx2"/>
                </a:solidFill>
                <a:latin typeface="Bodoni MT" pitchFamily="18" charset="0"/>
                <a:cs typeface="Arial" charset="0"/>
              </a:rPr>
              <a:t>peridomestic</a:t>
            </a:r>
            <a:r>
              <a:rPr lang="en-US" sz="1600" b="1" dirty="0" smtClean="0">
                <a:solidFill>
                  <a:schemeClr val="tx2"/>
                </a:solidFill>
                <a:latin typeface="Bodoni MT" pitchFamily="18" charset="0"/>
                <a:cs typeface="Arial" charset="0"/>
              </a:rPr>
              <a:t> areas  during outbreaks. </a:t>
            </a:r>
          </a:p>
          <a:p>
            <a:pPr eaLnBrk="1" hangingPunct="1"/>
            <a:endParaRPr lang="en-US" sz="1600" b="1" dirty="0" smtClean="0">
              <a:solidFill>
                <a:schemeClr val="tx2"/>
              </a:solidFill>
              <a:latin typeface="Bodoni MT" pitchFamily="18" charset="0"/>
              <a:cs typeface="Arial" charset="0"/>
            </a:endParaRPr>
          </a:p>
        </p:txBody>
      </p:sp>
      <p:pic>
        <p:nvPicPr>
          <p:cNvPr id="21509" name="Picture 10" descr="Picture6"/>
          <p:cNvPicPr>
            <a:picLocks noChangeAspect="1" noChangeArrowheads="1"/>
          </p:cNvPicPr>
          <p:nvPr/>
        </p:nvPicPr>
        <p:blipFill>
          <a:blip r:embed="rId3" cstate="print"/>
          <a:srcRect/>
          <a:stretch>
            <a:fillRect/>
          </a:stretch>
        </p:blipFill>
        <p:spPr bwMode="auto">
          <a:xfrm>
            <a:off x="762000" y="3657600"/>
            <a:ext cx="3886200" cy="2438400"/>
          </a:xfrm>
          <a:prstGeom prst="rect">
            <a:avLst/>
          </a:prstGeom>
          <a:noFill/>
          <a:ln w="9525">
            <a:noFill/>
            <a:miter lim="800000"/>
            <a:headEnd/>
            <a:tailEnd/>
          </a:ln>
        </p:spPr>
      </p:pic>
      <p:sp>
        <p:nvSpPr>
          <p:cNvPr id="6" name="Oval 5"/>
          <p:cNvSpPr/>
          <p:nvPr/>
        </p:nvSpPr>
        <p:spPr>
          <a:xfrm>
            <a:off x="2895600" y="0"/>
            <a:ext cx="33528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JE - Vector Control Strategy</a:t>
            </a:r>
            <a:endParaRPr lang="en-US" sz="2400" dirty="0">
              <a:solidFill>
                <a:prstClr val="white"/>
              </a:solidFill>
            </a:endParaRPr>
          </a:p>
        </p:txBody>
      </p:sp>
    </p:spTree>
    <p:extLst>
      <p:ext uri="{BB962C8B-B14F-4D97-AF65-F5344CB8AC3E}">
        <p14:creationId xmlns:p14="http://schemas.microsoft.com/office/powerpoint/2010/main" xmlns="" val="28833239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8229600" cy="4525963"/>
          </a:xfrm>
        </p:spPr>
        <p:txBody>
          <a:bodyPr rtlCol="0">
            <a:normAutofit/>
          </a:bodyPr>
          <a:lstStyle/>
          <a:p>
            <a:pPr eaLnBrk="1" fontAlgn="auto" hangingPunct="1">
              <a:spcAft>
                <a:spcPts val="0"/>
              </a:spcAft>
              <a:buFont typeface="Arial" pitchFamily="34" charset="0"/>
              <a:buNone/>
              <a:defRPr/>
            </a:pPr>
            <a:r>
              <a:rPr lang="en-US" b="1" u="sng" dirty="0" smtClean="0"/>
              <a:t>Dengue/</a:t>
            </a:r>
            <a:r>
              <a:rPr lang="en-US" b="1" u="sng" dirty="0" err="1" smtClean="0"/>
              <a:t>Chikungunya</a:t>
            </a:r>
            <a:r>
              <a:rPr lang="en-US" dirty="0" smtClean="0"/>
              <a:t> :  Based on larval control</a:t>
            </a:r>
          </a:p>
          <a:p>
            <a:pPr marL="515938" indent="-398463" eaLnBrk="1" fontAlgn="auto" hangingPunct="1">
              <a:spcAft>
                <a:spcPts val="0"/>
              </a:spcAft>
              <a:buFont typeface="Wingdings" pitchFamily="2" charset="2"/>
              <a:buChar char="ü"/>
              <a:defRPr/>
            </a:pPr>
            <a:r>
              <a:rPr lang="en-US" dirty="0" smtClean="0"/>
              <a:t>Source reduction.</a:t>
            </a:r>
          </a:p>
          <a:p>
            <a:pPr marL="515938" indent="-398463" eaLnBrk="1" fontAlgn="auto" hangingPunct="1">
              <a:spcAft>
                <a:spcPts val="0"/>
              </a:spcAft>
              <a:buFont typeface="Wingdings" pitchFamily="2" charset="2"/>
              <a:buChar char="ü"/>
              <a:defRPr/>
            </a:pPr>
            <a:r>
              <a:rPr lang="en-US" dirty="0" smtClean="0"/>
              <a:t>Use of chemicals/Bio-</a:t>
            </a:r>
            <a:r>
              <a:rPr lang="en-US" dirty="0" err="1" smtClean="0"/>
              <a:t>larvicides</a:t>
            </a:r>
            <a:endParaRPr lang="en-US" dirty="0" smtClean="0"/>
          </a:p>
          <a:p>
            <a:pPr marL="515938" indent="-398463" eaLnBrk="1" fontAlgn="auto" hangingPunct="1">
              <a:spcAft>
                <a:spcPts val="0"/>
              </a:spcAft>
              <a:buFont typeface="Wingdings" pitchFamily="2" charset="2"/>
              <a:buChar char="ü"/>
              <a:defRPr/>
            </a:pPr>
            <a:r>
              <a:rPr lang="en-US" dirty="0" smtClean="0"/>
              <a:t>Professional management and solid waste disposal.</a:t>
            </a:r>
          </a:p>
          <a:p>
            <a:pPr marL="515938" indent="-398463" eaLnBrk="1" fontAlgn="auto" hangingPunct="1">
              <a:spcAft>
                <a:spcPts val="0"/>
              </a:spcAft>
              <a:buFont typeface="Wingdings" pitchFamily="2" charset="2"/>
              <a:buChar char="ü"/>
              <a:defRPr/>
            </a:pPr>
            <a:r>
              <a:rPr lang="en-US" dirty="0" smtClean="0"/>
              <a:t>Space spray in Dengue Positive houses.</a:t>
            </a:r>
          </a:p>
        </p:txBody>
      </p:sp>
      <p:sp>
        <p:nvSpPr>
          <p:cNvPr id="16387" name="Title 1"/>
          <p:cNvSpPr>
            <a:spLocks noGrp="1"/>
          </p:cNvSpPr>
          <p:nvPr>
            <p:ph type="title"/>
          </p:nvPr>
        </p:nvSpPr>
        <p:spPr>
          <a:solidFill>
            <a:srgbClr val="92D050"/>
          </a:solidFill>
        </p:spPr>
        <p:txBody>
          <a:bodyPr/>
          <a:lstStyle/>
          <a:p>
            <a:pPr algn="ctr" eaLnBrk="1" hangingPunct="1"/>
            <a:r>
              <a:rPr lang="en-US" sz="3200" b="1" dirty="0" smtClean="0"/>
              <a:t>Vector Control Strategies</a:t>
            </a:r>
            <a:endParaRPr lang="en-US" sz="3200" dirty="0" smtClean="0"/>
          </a:p>
        </p:txBody>
      </p:sp>
      <p:pic>
        <p:nvPicPr>
          <p:cNvPr id="16388" name="Picture 5" descr="Aedes244_by_111pixWeb"/>
          <p:cNvPicPr>
            <a:picLocks noChangeAspect="1" noChangeArrowheads="1"/>
          </p:cNvPicPr>
          <p:nvPr/>
        </p:nvPicPr>
        <p:blipFill>
          <a:blip r:embed="rId2" cstate="print"/>
          <a:srcRect/>
          <a:stretch>
            <a:fillRect/>
          </a:stretch>
        </p:blipFill>
        <p:spPr bwMode="auto">
          <a:xfrm>
            <a:off x="838200" y="5181600"/>
            <a:ext cx="3505200" cy="1676400"/>
          </a:xfrm>
          <a:prstGeom prst="rect">
            <a:avLst/>
          </a:prstGeom>
          <a:noFill/>
          <a:ln w="9525">
            <a:noFill/>
            <a:miter lim="800000"/>
            <a:headEnd/>
            <a:tailEnd/>
          </a:ln>
        </p:spPr>
      </p:pic>
      <p:pic>
        <p:nvPicPr>
          <p:cNvPr id="16389" name="Picture 4" descr="aedes_albopictus"/>
          <p:cNvPicPr>
            <a:picLocks noChangeAspect="1" noChangeArrowheads="1"/>
          </p:cNvPicPr>
          <p:nvPr/>
        </p:nvPicPr>
        <p:blipFill>
          <a:blip r:embed="rId3" cstate="print"/>
          <a:srcRect/>
          <a:stretch>
            <a:fillRect/>
          </a:stretch>
        </p:blipFill>
        <p:spPr bwMode="auto">
          <a:xfrm>
            <a:off x="5257800" y="5257800"/>
            <a:ext cx="3505200" cy="1600200"/>
          </a:xfrm>
          <a:prstGeom prst="rect">
            <a:avLst/>
          </a:prstGeom>
          <a:noFill/>
          <a:ln w="9525">
            <a:noFill/>
            <a:miter lim="800000"/>
            <a:headEnd/>
            <a:tailEnd/>
          </a:ln>
        </p:spPr>
      </p:pic>
    </p:spTree>
    <p:extLst>
      <p:ext uri="{BB962C8B-B14F-4D97-AF65-F5344CB8AC3E}">
        <p14:creationId xmlns:p14="http://schemas.microsoft.com/office/powerpoint/2010/main" xmlns="" val="12936060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fld id="{A4460A75-8CF3-4D01-BC86-D509828299BF}" type="slidenum">
              <a:rPr lang="en-US"/>
              <a:pPr/>
              <a:t>49</a:t>
            </a:fld>
            <a:endParaRPr lang="en-US"/>
          </a:p>
        </p:txBody>
      </p:sp>
      <p:sp>
        <p:nvSpPr>
          <p:cNvPr id="17411" name="Rectangle 2"/>
          <p:cNvSpPr>
            <a:spLocks noGrp="1" noChangeArrowheads="1"/>
          </p:cNvSpPr>
          <p:nvPr>
            <p:ph type="title"/>
          </p:nvPr>
        </p:nvSpPr>
        <p:spPr>
          <a:xfrm>
            <a:off x="304800" y="152400"/>
            <a:ext cx="8610600" cy="990600"/>
          </a:xfrm>
        </p:spPr>
        <p:txBody>
          <a:bodyPr>
            <a:normAutofit fontScale="90000"/>
          </a:bodyPr>
          <a:lstStyle/>
          <a:p>
            <a:r>
              <a:rPr lang="en-US" sz="2800" b="1" dirty="0" smtClean="0">
                <a:solidFill>
                  <a:srgbClr val="C00000"/>
                </a:solidFill>
                <a:latin typeface="Times New Roman" pitchFamily="18" charset="0"/>
              </a:rPr>
              <a:t>Dengue / </a:t>
            </a:r>
            <a:r>
              <a:rPr lang="en-US" sz="2800" b="1" dirty="0" err="1" smtClean="0">
                <a:solidFill>
                  <a:srgbClr val="C00000"/>
                </a:solidFill>
                <a:latin typeface="Times New Roman" pitchFamily="18" charset="0"/>
              </a:rPr>
              <a:t>Chikungunya</a:t>
            </a:r>
            <a:r>
              <a:rPr lang="en-US" sz="2800" b="1" dirty="0" smtClean="0">
                <a:solidFill>
                  <a:srgbClr val="C00000"/>
                </a:solidFill>
                <a:latin typeface="Times New Roman" pitchFamily="18" charset="0"/>
              </a:rPr>
              <a:t> </a:t>
            </a:r>
            <a:r>
              <a:rPr lang="en-US" sz="2800" b="1" dirty="0" smtClean="0">
                <a:solidFill>
                  <a:srgbClr val="00B0F0"/>
                </a:solidFill>
              </a:rPr>
              <a:t/>
            </a:r>
            <a:br>
              <a:rPr lang="en-US" sz="2800" b="1" dirty="0" smtClean="0">
                <a:solidFill>
                  <a:srgbClr val="00B0F0"/>
                </a:solidFill>
              </a:rPr>
            </a:br>
            <a:r>
              <a:rPr lang="en-US" sz="2800" b="1" dirty="0" smtClean="0">
                <a:solidFill>
                  <a:srgbClr val="00B0F0"/>
                </a:solidFill>
              </a:rPr>
              <a:t>VECTOR CONTROL</a:t>
            </a:r>
            <a:br>
              <a:rPr lang="en-US" sz="2800" b="1" dirty="0" smtClean="0">
                <a:solidFill>
                  <a:srgbClr val="00B0F0"/>
                </a:solidFill>
              </a:rPr>
            </a:br>
            <a:endParaRPr lang="en-US" sz="2800" dirty="0" smtClean="0">
              <a:solidFill>
                <a:srgbClr val="00B0F0"/>
              </a:solidFill>
            </a:endParaRPr>
          </a:p>
        </p:txBody>
      </p:sp>
      <p:sp>
        <p:nvSpPr>
          <p:cNvPr id="17412" name="Rectangle 3"/>
          <p:cNvSpPr>
            <a:spLocks noGrp="1" noChangeArrowheads="1"/>
          </p:cNvSpPr>
          <p:nvPr>
            <p:ph type="body" idx="1"/>
          </p:nvPr>
        </p:nvSpPr>
        <p:spPr>
          <a:xfrm>
            <a:off x="228600" y="1676400"/>
            <a:ext cx="5029200" cy="5029200"/>
          </a:xfrm>
        </p:spPr>
        <p:txBody>
          <a:bodyPr/>
          <a:lstStyle/>
          <a:p>
            <a:pPr marL="236538" indent="-236538" algn="just" eaLnBrk="1" hangingPunct="1">
              <a:lnSpc>
                <a:spcPct val="80000"/>
              </a:lnSpc>
            </a:pPr>
            <a:r>
              <a:rPr lang="en-US" sz="2000" dirty="0" smtClean="0"/>
              <a:t>Source reduction - elimination of </a:t>
            </a:r>
            <a:r>
              <a:rPr lang="en-US" sz="2000" i="1" dirty="0" smtClean="0"/>
              <a:t>Aedes </a:t>
            </a:r>
            <a:r>
              <a:rPr lang="en-US" sz="2000" i="1" dirty="0" err="1" smtClean="0"/>
              <a:t>aegypti</a:t>
            </a:r>
            <a:r>
              <a:rPr lang="en-US" sz="2000" dirty="0" smtClean="0"/>
              <a:t> breeding at weekly interval including use of Petroleum oil/ Kerosene oil/ </a:t>
            </a:r>
            <a:r>
              <a:rPr lang="en-US" sz="2000" dirty="0" err="1" smtClean="0"/>
              <a:t>Temephos</a:t>
            </a:r>
            <a:r>
              <a:rPr lang="en-US" sz="2000" dirty="0" smtClean="0"/>
              <a:t> </a:t>
            </a:r>
          </a:p>
          <a:p>
            <a:pPr marL="236538" indent="-236538" algn="just" eaLnBrk="1" hangingPunct="1">
              <a:lnSpc>
                <a:spcPct val="80000"/>
              </a:lnSpc>
            </a:pPr>
            <a:endParaRPr lang="en-US" sz="2000" dirty="0" smtClean="0"/>
          </a:p>
          <a:p>
            <a:pPr marL="236538" indent="-236538" algn="just" eaLnBrk="1" hangingPunct="1">
              <a:lnSpc>
                <a:spcPct val="80000"/>
              </a:lnSpc>
            </a:pPr>
            <a:r>
              <a:rPr lang="en-US" sz="2000" dirty="0" smtClean="0"/>
              <a:t>Mosquito proofing of water tanks ( over head &amp; ground tanks), buildings</a:t>
            </a:r>
          </a:p>
          <a:p>
            <a:pPr marL="236538" indent="-236538" algn="just" eaLnBrk="1" hangingPunct="1">
              <a:lnSpc>
                <a:spcPct val="80000"/>
              </a:lnSpc>
            </a:pPr>
            <a:endParaRPr lang="en-US" sz="1800" b="1" dirty="0" smtClean="0">
              <a:solidFill>
                <a:schemeClr val="hlink"/>
              </a:solidFill>
            </a:endParaRPr>
          </a:p>
          <a:p>
            <a:pPr marL="236538" indent="-236538" algn="just" eaLnBrk="1" hangingPunct="1">
              <a:lnSpc>
                <a:spcPct val="80000"/>
              </a:lnSpc>
            </a:pPr>
            <a:r>
              <a:rPr lang="en-US" sz="2000" dirty="0" smtClean="0"/>
              <a:t>Use of mosquito nets ( preferably LLIN)– to prevent  infection in hospital wards </a:t>
            </a:r>
            <a:r>
              <a:rPr lang="en-US" sz="1800" dirty="0" smtClean="0"/>
              <a:t> to others </a:t>
            </a:r>
          </a:p>
          <a:p>
            <a:pPr marL="1030288" lvl="1" indent="-533400" algn="just" eaLnBrk="1" hangingPunct="1">
              <a:lnSpc>
                <a:spcPct val="80000"/>
              </a:lnSpc>
              <a:buFont typeface="Wingdings" pitchFamily="2" charset="2"/>
              <a:buNone/>
            </a:pPr>
            <a:endParaRPr lang="en-US" sz="1800" dirty="0" smtClean="0"/>
          </a:p>
          <a:p>
            <a:pPr marL="236538" indent="-236538" algn="just" eaLnBrk="1" hangingPunct="1">
              <a:lnSpc>
                <a:spcPct val="80000"/>
              </a:lnSpc>
            </a:pPr>
            <a:r>
              <a:rPr lang="en-US" sz="2000" dirty="0" smtClean="0"/>
              <a:t>Pyrethrum space spray/ ULV during outbreaks</a:t>
            </a:r>
          </a:p>
          <a:p>
            <a:pPr marL="236538" indent="-236538" algn="just" eaLnBrk="1" hangingPunct="1">
              <a:lnSpc>
                <a:spcPct val="80000"/>
              </a:lnSpc>
              <a:buFont typeface="Wingdings" pitchFamily="2" charset="2"/>
              <a:buNone/>
            </a:pPr>
            <a:endParaRPr lang="en-US" sz="2000" dirty="0" smtClean="0"/>
          </a:p>
        </p:txBody>
      </p:sp>
      <p:sp>
        <p:nvSpPr>
          <p:cNvPr id="17413" name="Text Box 4"/>
          <p:cNvSpPr txBox="1">
            <a:spLocks noChangeArrowheads="1"/>
          </p:cNvSpPr>
          <p:nvPr/>
        </p:nvSpPr>
        <p:spPr bwMode="auto">
          <a:xfrm>
            <a:off x="1524000" y="1371600"/>
            <a:ext cx="6172200" cy="366713"/>
          </a:xfrm>
          <a:prstGeom prst="rect">
            <a:avLst/>
          </a:prstGeom>
          <a:noFill/>
          <a:ln w="9525">
            <a:noFill/>
            <a:miter lim="800000"/>
            <a:headEnd/>
            <a:tailEnd/>
          </a:ln>
        </p:spPr>
        <p:txBody>
          <a:bodyPr>
            <a:spAutoFit/>
          </a:bodyPr>
          <a:lstStyle/>
          <a:p>
            <a:pPr>
              <a:spcBef>
                <a:spcPct val="50000"/>
              </a:spcBef>
            </a:pPr>
            <a:endParaRPr lang="en-US"/>
          </a:p>
        </p:txBody>
      </p:sp>
      <p:sp>
        <p:nvSpPr>
          <p:cNvPr id="17414" name="Rectangle 5"/>
          <p:cNvSpPr>
            <a:spLocks noChangeArrowheads="1"/>
          </p:cNvSpPr>
          <p:nvPr/>
        </p:nvSpPr>
        <p:spPr bwMode="auto">
          <a:xfrm>
            <a:off x="381000" y="1219200"/>
            <a:ext cx="3352800" cy="381000"/>
          </a:xfrm>
          <a:prstGeom prst="rect">
            <a:avLst/>
          </a:prstGeom>
          <a:noFill/>
          <a:ln w="9525">
            <a:noFill/>
            <a:miter lim="800000"/>
            <a:headEnd/>
            <a:tailEnd/>
          </a:ln>
        </p:spPr>
        <p:txBody>
          <a:bodyPr/>
          <a:lstStyle/>
          <a:p>
            <a:pPr marL="236538" indent="-236538">
              <a:lnSpc>
                <a:spcPct val="80000"/>
              </a:lnSpc>
              <a:spcBef>
                <a:spcPct val="20000"/>
              </a:spcBef>
              <a:buClr>
                <a:schemeClr val="hlink"/>
              </a:buClr>
              <a:buSzPct val="80000"/>
              <a:buFont typeface="Wingdings" pitchFamily="2" charset="2"/>
              <a:buNone/>
            </a:pPr>
            <a:r>
              <a:rPr lang="en-US" sz="2400">
                <a:solidFill>
                  <a:schemeClr val="hlink"/>
                </a:solidFill>
              </a:rPr>
              <a:t> vector control options :</a:t>
            </a:r>
          </a:p>
        </p:txBody>
      </p:sp>
      <p:pic>
        <p:nvPicPr>
          <p:cNvPr id="17415" name="Picture 6"/>
          <p:cNvPicPr>
            <a:picLocks noChangeAspect="1" noChangeArrowheads="1"/>
          </p:cNvPicPr>
          <p:nvPr/>
        </p:nvPicPr>
        <p:blipFill>
          <a:blip r:embed="rId2" cstate="print"/>
          <a:srcRect t="4320" r="34483"/>
          <a:stretch>
            <a:fillRect/>
          </a:stretch>
        </p:blipFill>
        <p:spPr bwMode="auto">
          <a:xfrm>
            <a:off x="5486400" y="3505200"/>
            <a:ext cx="1676400" cy="1687513"/>
          </a:xfrm>
          <a:prstGeom prst="rect">
            <a:avLst/>
          </a:prstGeom>
          <a:noFill/>
          <a:ln w="9525">
            <a:noFill/>
            <a:miter lim="800000"/>
            <a:headEnd/>
            <a:tailEnd/>
          </a:ln>
        </p:spPr>
      </p:pic>
      <p:pic>
        <p:nvPicPr>
          <p:cNvPr id="17416" name="Picture 7" descr="disposable cups"/>
          <p:cNvPicPr>
            <a:picLocks noChangeAspect="1" noChangeArrowheads="1"/>
          </p:cNvPicPr>
          <p:nvPr/>
        </p:nvPicPr>
        <p:blipFill>
          <a:blip r:embed="rId3" cstate="print">
            <a:lum bright="6000"/>
          </a:blip>
          <a:srcRect l="8696" r="8696"/>
          <a:stretch>
            <a:fillRect/>
          </a:stretch>
        </p:blipFill>
        <p:spPr bwMode="auto">
          <a:xfrm>
            <a:off x="7239000" y="1905000"/>
            <a:ext cx="1752600" cy="1676400"/>
          </a:xfrm>
          <a:prstGeom prst="rect">
            <a:avLst/>
          </a:prstGeom>
          <a:noFill/>
          <a:ln w="9525">
            <a:noFill/>
            <a:miter lim="800000"/>
            <a:headEnd/>
            <a:tailEnd/>
          </a:ln>
        </p:spPr>
      </p:pic>
      <p:pic>
        <p:nvPicPr>
          <p:cNvPr id="17417" name="Picture 8" descr="domst2"/>
          <p:cNvPicPr>
            <a:picLocks noChangeAspect="1" noChangeArrowheads="1"/>
          </p:cNvPicPr>
          <p:nvPr/>
        </p:nvPicPr>
        <p:blipFill>
          <a:blip r:embed="rId4" cstate="print"/>
          <a:srcRect l="15555" t="35649" r="28889" b="20476"/>
          <a:stretch>
            <a:fillRect/>
          </a:stretch>
        </p:blipFill>
        <p:spPr bwMode="auto">
          <a:xfrm>
            <a:off x="7239000" y="3657600"/>
            <a:ext cx="1676400" cy="1371600"/>
          </a:xfrm>
          <a:prstGeom prst="rect">
            <a:avLst/>
          </a:prstGeom>
          <a:noFill/>
          <a:ln w="9525">
            <a:noFill/>
            <a:miter lim="800000"/>
            <a:headEnd/>
            <a:tailEnd/>
          </a:ln>
        </p:spPr>
      </p:pic>
      <p:pic>
        <p:nvPicPr>
          <p:cNvPr id="17418" name="Picture 9" descr="vb11"/>
          <p:cNvPicPr>
            <a:picLocks noChangeAspect="1" noChangeArrowheads="1"/>
          </p:cNvPicPr>
          <p:nvPr/>
        </p:nvPicPr>
        <p:blipFill>
          <a:blip r:embed="rId5" cstate="print"/>
          <a:srcRect l="8109" t="21875"/>
          <a:stretch>
            <a:fillRect/>
          </a:stretch>
        </p:blipFill>
        <p:spPr bwMode="auto">
          <a:xfrm>
            <a:off x="5486400" y="5257800"/>
            <a:ext cx="1676400" cy="1524000"/>
          </a:xfrm>
          <a:prstGeom prst="rect">
            <a:avLst/>
          </a:prstGeom>
          <a:noFill/>
          <a:ln w="9525">
            <a:noFill/>
            <a:miter lim="800000"/>
            <a:headEnd/>
            <a:tailEnd/>
          </a:ln>
        </p:spPr>
      </p:pic>
      <p:pic>
        <p:nvPicPr>
          <p:cNvPr id="17419" name="Picture 10" descr="TYRE1"/>
          <p:cNvPicPr>
            <a:picLocks noChangeAspect="1" noChangeArrowheads="1"/>
          </p:cNvPicPr>
          <p:nvPr/>
        </p:nvPicPr>
        <p:blipFill>
          <a:blip r:embed="rId6" cstate="print"/>
          <a:srcRect l="17500" r="12921" b="17792"/>
          <a:stretch>
            <a:fillRect/>
          </a:stretch>
        </p:blipFill>
        <p:spPr bwMode="auto">
          <a:xfrm>
            <a:off x="7239000" y="5103813"/>
            <a:ext cx="1676400" cy="1677987"/>
          </a:xfrm>
          <a:prstGeom prst="rect">
            <a:avLst/>
          </a:prstGeom>
          <a:noFill/>
          <a:ln w="9525">
            <a:noFill/>
            <a:miter lim="800000"/>
            <a:headEnd/>
            <a:tailEnd/>
          </a:ln>
        </p:spPr>
      </p:pic>
      <p:pic>
        <p:nvPicPr>
          <p:cNvPr id="17420" name="Picture 11" descr="SCAN002"/>
          <p:cNvPicPr>
            <a:picLocks noChangeAspect="1" noChangeArrowheads="1"/>
          </p:cNvPicPr>
          <p:nvPr/>
        </p:nvPicPr>
        <p:blipFill>
          <a:blip r:embed="rId7" cstate="print"/>
          <a:srcRect l="10345" r="10345"/>
          <a:stretch>
            <a:fillRect/>
          </a:stretch>
        </p:blipFill>
        <p:spPr bwMode="auto">
          <a:xfrm>
            <a:off x="5486400" y="1828800"/>
            <a:ext cx="16764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Vector </a:t>
            </a:r>
            <a:r>
              <a:rPr lang="en-IN" dirty="0"/>
              <a:t>B</a:t>
            </a:r>
            <a:r>
              <a:rPr lang="en-IN" dirty="0" smtClean="0"/>
              <a:t>orne </a:t>
            </a:r>
            <a:r>
              <a:rPr lang="en-IN" dirty="0"/>
              <a:t>D</a:t>
            </a:r>
            <a:r>
              <a:rPr lang="en-IN" dirty="0" smtClean="0"/>
              <a:t>iseases  in India </a:t>
            </a: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54322618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p:nvPr/>
        </p:nvSpPr>
        <p:spPr>
          <a:xfrm>
            <a:off x="1219200" y="5836508"/>
            <a:ext cx="4419600" cy="990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tx1"/>
                </a:solidFill>
              </a:rPr>
              <a:t>Malaria ,Kala-</a:t>
            </a:r>
            <a:r>
              <a:rPr lang="en-IN" dirty="0" err="1" smtClean="0">
                <a:solidFill>
                  <a:schemeClr val="tx1"/>
                </a:solidFill>
              </a:rPr>
              <a:t>azar</a:t>
            </a:r>
            <a:r>
              <a:rPr lang="en-IN" dirty="0" smtClean="0">
                <a:solidFill>
                  <a:schemeClr val="tx1"/>
                </a:solidFill>
              </a:rPr>
              <a:t> and </a:t>
            </a:r>
            <a:r>
              <a:rPr lang="en-IN" dirty="0" err="1" smtClean="0">
                <a:solidFill>
                  <a:schemeClr val="tx1"/>
                </a:solidFill>
              </a:rPr>
              <a:t>Filaria</a:t>
            </a:r>
            <a:r>
              <a:rPr lang="en-IN" dirty="0" smtClean="0">
                <a:solidFill>
                  <a:schemeClr val="tx1"/>
                </a:solidFill>
              </a:rPr>
              <a:t> in Elimination mode </a:t>
            </a:r>
            <a:endParaRPr lang="en-IN" dirty="0">
              <a:solidFill>
                <a:schemeClr val="tx1"/>
              </a:solidFill>
            </a:endParaRPr>
          </a:p>
        </p:txBody>
      </p:sp>
    </p:spTree>
    <p:extLst>
      <p:ext uri="{BB962C8B-B14F-4D97-AF65-F5344CB8AC3E}">
        <p14:creationId xmlns:p14="http://schemas.microsoft.com/office/powerpoint/2010/main" xmlns="" val="30287740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5">
              <a:lumMod val="20000"/>
              <a:lumOff val="80000"/>
            </a:schemeClr>
          </a:solidFill>
        </p:spPr>
        <p:txBody>
          <a:bodyPr/>
          <a:lstStyle/>
          <a:p>
            <a:pPr eaLnBrk="1" hangingPunct="1">
              <a:defRPr/>
            </a:pPr>
            <a:r>
              <a:rPr lang="en-US" b="1" dirty="0" smtClean="0"/>
              <a:t>Vector Control</a:t>
            </a:r>
            <a:endParaRPr lang="en-US" b="1" dirty="0"/>
          </a:p>
        </p:txBody>
      </p:sp>
      <p:pic>
        <p:nvPicPr>
          <p:cNvPr id="18435" name="Content Placeholder 4" descr="SCAN002"/>
          <p:cNvPicPr>
            <a:picLocks noGrp="1" noChangeAspect="1" noChangeArrowheads="1"/>
          </p:cNvPicPr>
          <p:nvPr>
            <p:ph sz="half" idx="1"/>
          </p:nvPr>
        </p:nvPicPr>
        <p:blipFill>
          <a:blip r:embed="rId2" cstate="print"/>
          <a:srcRect l="10345" r="13792"/>
          <a:stretch>
            <a:fillRect/>
          </a:stretch>
        </p:blipFill>
        <p:spPr>
          <a:xfrm>
            <a:off x="314325" y="1371600"/>
            <a:ext cx="4105275" cy="4035425"/>
          </a:xfrm>
          <a:noFill/>
          <a:ln>
            <a:solidFill>
              <a:schemeClr val="hlink"/>
            </a:solidFill>
          </a:ln>
        </p:spPr>
      </p:pic>
      <p:pic>
        <p:nvPicPr>
          <p:cNvPr id="18436" name="Picture 4" descr="CIMG0938"/>
          <p:cNvPicPr>
            <a:picLocks noGrp="1" noChangeAspect="1" noChangeArrowheads="1"/>
          </p:cNvPicPr>
          <p:nvPr>
            <p:ph sz="half" idx="2"/>
          </p:nvPr>
        </p:nvPicPr>
        <p:blipFill>
          <a:blip r:embed="rId3" cstate="print"/>
          <a:srcRect/>
          <a:stretch>
            <a:fillRect/>
          </a:stretch>
        </p:blipFill>
        <p:spPr>
          <a:xfrm>
            <a:off x="4648200" y="1371600"/>
            <a:ext cx="4038600" cy="4114800"/>
          </a:xfrm>
          <a:noFill/>
        </p:spPr>
      </p:pic>
      <p:sp>
        <p:nvSpPr>
          <p:cNvPr id="18437" name="TextBox 6"/>
          <p:cNvSpPr txBox="1">
            <a:spLocks noChangeArrowheads="1"/>
          </p:cNvSpPr>
          <p:nvPr/>
        </p:nvSpPr>
        <p:spPr bwMode="auto">
          <a:xfrm>
            <a:off x="1371600" y="6019800"/>
            <a:ext cx="2362200" cy="369888"/>
          </a:xfrm>
          <a:prstGeom prst="rect">
            <a:avLst/>
          </a:prstGeom>
          <a:noFill/>
          <a:ln w="9525">
            <a:noFill/>
            <a:miter lim="800000"/>
            <a:headEnd/>
            <a:tailEnd/>
          </a:ln>
        </p:spPr>
        <p:txBody>
          <a:bodyPr>
            <a:spAutoFit/>
          </a:bodyPr>
          <a:lstStyle/>
          <a:p>
            <a:r>
              <a:rPr lang="en-US" b="1"/>
              <a:t> Ordinary cooler</a:t>
            </a:r>
          </a:p>
        </p:txBody>
      </p:sp>
      <p:sp>
        <p:nvSpPr>
          <p:cNvPr id="18438" name="TextBox 8"/>
          <p:cNvSpPr txBox="1">
            <a:spLocks noChangeArrowheads="1"/>
          </p:cNvSpPr>
          <p:nvPr/>
        </p:nvSpPr>
        <p:spPr bwMode="auto">
          <a:xfrm>
            <a:off x="5562600" y="6096000"/>
            <a:ext cx="2362200" cy="646331"/>
          </a:xfrm>
          <a:prstGeom prst="rect">
            <a:avLst/>
          </a:prstGeom>
          <a:noFill/>
          <a:ln w="9525">
            <a:noFill/>
            <a:miter lim="800000"/>
            <a:headEnd/>
            <a:tailEnd/>
          </a:ln>
        </p:spPr>
        <p:txBody>
          <a:bodyPr>
            <a:spAutoFit/>
          </a:bodyPr>
          <a:lstStyle/>
          <a:p>
            <a:r>
              <a:rPr lang="en-US" b="1" dirty="0" smtClean="0"/>
              <a:t>NCDC  Cooler </a:t>
            </a:r>
          </a:p>
          <a:p>
            <a:r>
              <a:rPr lang="en-US" b="1" dirty="0" smtClean="0"/>
              <a:t>Mosquito </a:t>
            </a:r>
            <a:r>
              <a:rPr lang="en-US" b="1" dirty="0"/>
              <a:t>proof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p:txBody>
          <a:bodyPr/>
          <a:lstStyle/>
          <a:p>
            <a:endParaRPr lang="en-US" smtClean="0"/>
          </a:p>
        </p:txBody>
      </p:sp>
      <p:sp>
        <p:nvSpPr>
          <p:cNvPr id="23555" name="Rectangle 4"/>
          <p:cNvSpPr>
            <a:spLocks noChangeArrowheads="1"/>
          </p:cNvSpPr>
          <p:nvPr/>
        </p:nvSpPr>
        <p:spPr bwMode="auto">
          <a:xfrm>
            <a:off x="228600" y="152400"/>
            <a:ext cx="8534400" cy="9144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80000"/>
              </a:lnSpc>
            </a:pPr>
            <a:r>
              <a:rPr lang="en-US" sz="2000" b="1" i="1" dirty="0" smtClean="0">
                <a:solidFill>
                  <a:srgbClr val="0066FF"/>
                </a:solidFill>
                <a:latin typeface="Garamond" pitchFamily="18" charset="0"/>
              </a:rPr>
              <a:t>VECTOR CONTROL –CHALLENGES </a:t>
            </a:r>
          </a:p>
          <a:p>
            <a:pPr algn="ctr">
              <a:lnSpc>
                <a:spcPct val="80000"/>
              </a:lnSpc>
            </a:pPr>
            <a:r>
              <a:rPr lang="en-US" sz="2000" b="1" i="1" dirty="0" smtClean="0">
                <a:solidFill>
                  <a:srgbClr val="0066FF"/>
                </a:solidFill>
                <a:latin typeface="Garamond" pitchFamily="18" charset="0"/>
              </a:rPr>
              <a:t>EVEN  </a:t>
            </a:r>
            <a:r>
              <a:rPr lang="en-US" sz="2000" b="1" i="1" dirty="0">
                <a:solidFill>
                  <a:srgbClr val="0066FF"/>
                </a:solidFill>
                <a:latin typeface="Garamond" pitchFamily="18" charset="0"/>
              </a:rPr>
              <a:t>IN GOVERNMENT BUILDINGS THE OVER HEAD TANKS ARE BUILT  VIOLATING THE PUBLIC HEALTH PRINCIPLES</a:t>
            </a:r>
          </a:p>
        </p:txBody>
      </p:sp>
      <p:pic>
        <p:nvPicPr>
          <p:cNvPr id="23556" name="Picture 5" descr="000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1600200"/>
            <a:ext cx="8382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fld id="{1628E57D-83F6-4ECF-BA48-10671603990B}" type="slidenum">
              <a:rPr lang="en-US" smtClean="0">
                <a:solidFill>
                  <a:prstClr val="black"/>
                </a:solidFill>
              </a:rPr>
              <a:pPr eaLnBrk="1" hangingPunct="1"/>
              <a:t>51</a:t>
            </a:fld>
            <a:endParaRPr lang="en-US" smtClean="0">
              <a:solidFill>
                <a:prstClr val="black"/>
              </a:solidFill>
            </a:endParaRPr>
          </a:p>
        </p:txBody>
      </p:sp>
    </p:spTree>
    <p:extLst>
      <p:ext uri="{BB962C8B-B14F-4D97-AF65-F5344CB8AC3E}">
        <p14:creationId xmlns:p14="http://schemas.microsoft.com/office/powerpoint/2010/main" xmlns="" val="16479300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Grp="1" noChangeAspect="1"/>
          </p:cNvGraphicFramePr>
          <p:nvPr>
            <p:ph/>
            <p:extLst>
              <p:ext uri="{D42A27DB-BD31-4B8C-83A1-F6EECF244321}">
                <p14:modId xmlns:p14="http://schemas.microsoft.com/office/powerpoint/2010/main" xmlns="" val="514527693"/>
              </p:ext>
            </p:extLst>
          </p:nvPr>
        </p:nvGraphicFramePr>
        <p:xfrm>
          <a:off x="28433" y="1448937"/>
          <a:ext cx="4114800" cy="2590800"/>
        </p:xfrm>
        <a:graphic>
          <a:graphicData uri="http://schemas.openxmlformats.org/presentationml/2006/ole">
            <p:oleObj spid="_x0000_s75822" name="Chart" r:id="rId3" imgW="3619500" imgH="1638300" progId="Excel.Chart.8">
              <p:embed/>
            </p:oleObj>
          </a:graphicData>
        </a:graphic>
      </p:graphicFrame>
      <p:sp>
        <p:nvSpPr>
          <p:cNvPr id="119811" name="Rectangle 3">
            <a:hlinkClick r:id="rId4" action="ppaction://hlinksldjump"/>
          </p:cNvPr>
          <p:cNvSpPr>
            <a:spLocks noChangeArrowheads="1"/>
          </p:cNvSpPr>
          <p:nvPr/>
        </p:nvSpPr>
        <p:spPr bwMode="auto">
          <a:xfrm>
            <a:off x="533400" y="228600"/>
            <a:ext cx="8229600" cy="830997"/>
          </a:xfrm>
          <a:prstGeom prst="rect">
            <a:avLst/>
          </a:prstGeom>
          <a:blipFill>
            <a:blip r:embed="rId5" cstate="print"/>
            <a:tile tx="0" ty="0" sx="100000" sy="100000" flip="none" algn="tl"/>
          </a:blipFill>
          <a:ln w="9525">
            <a:noFill/>
            <a:miter lim="800000"/>
            <a:headEnd/>
            <a:tailEnd/>
          </a:ln>
          <a:effectLst/>
        </p:spPr>
        <p:txBody>
          <a:bodyPr>
            <a:spAutoFit/>
          </a:bodyPr>
          <a:lstStyle/>
          <a:p>
            <a:pPr algn="just">
              <a:defRPr/>
            </a:pPr>
            <a:r>
              <a:rPr lang="en-US" sz="2400" dirty="0" smtClean="0">
                <a:solidFill>
                  <a:srgbClr val="0066FF"/>
                </a:solidFill>
                <a:effectLst>
                  <a:outerShdw blurRad="38100" dist="38100" dir="2700000" algn="tl">
                    <a:srgbClr val="000000"/>
                  </a:outerShdw>
                </a:effectLst>
              </a:rPr>
              <a:t>Vector control Challenges-</a:t>
            </a:r>
          </a:p>
          <a:p>
            <a:pPr algn="just">
              <a:defRPr/>
            </a:pPr>
            <a:endParaRPr lang="en-US" sz="2400" dirty="0">
              <a:solidFill>
                <a:srgbClr val="0066FF"/>
              </a:solidFill>
              <a:effectLst>
                <a:outerShdw blurRad="38100" dist="38100" dir="2700000" algn="tl">
                  <a:srgbClr val="000000"/>
                </a:outerShdw>
              </a:effectLst>
            </a:endParaRPr>
          </a:p>
        </p:txBody>
      </p:sp>
      <p:sp>
        <p:nvSpPr>
          <p:cNvPr id="5125" name="Slide Number Placeholder 5"/>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fld id="{4454BCB3-A746-4E04-A3B1-F95A3A875ACB}" type="slidenum">
              <a:rPr lang="en-US" smtClean="0">
                <a:solidFill>
                  <a:prstClr val="black"/>
                </a:solidFill>
              </a:rPr>
              <a:pPr eaLnBrk="1" hangingPunct="1"/>
              <a:t>52</a:t>
            </a:fld>
            <a:endParaRPr lang="en-US" smtClean="0">
              <a:solidFill>
                <a:prstClr val="black"/>
              </a:solidFill>
            </a:endParaRPr>
          </a:p>
        </p:txBody>
      </p:sp>
      <p:pic>
        <p:nvPicPr>
          <p:cNvPr id="5126" name="Picture 6" descr="000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67200" y="1524000"/>
            <a:ext cx="4876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7" name="Picture 5" descr="0006"/>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514600" y="4267200"/>
            <a:ext cx="5638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448808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400" dirty="0" smtClean="0"/>
              <a:t> CANTONMENTS</a:t>
            </a:r>
            <a:br>
              <a:rPr lang="en-US" sz="2400" dirty="0" smtClean="0"/>
            </a:br>
            <a:r>
              <a:rPr lang="en-US" sz="2400" dirty="0" smtClean="0"/>
              <a:t> Environment Management Methods</a:t>
            </a:r>
            <a:br>
              <a:rPr lang="en-US" sz="2400" dirty="0" smtClean="0"/>
            </a:br>
            <a:r>
              <a:rPr lang="en-US" sz="2400" dirty="0" smtClean="0"/>
              <a:t>(EMM)Technology</a:t>
            </a:r>
          </a:p>
        </p:txBody>
      </p:sp>
      <p:sp>
        <p:nvSpPr>
          <p:cNvPr id="4099" name="Rectangle 3"/>
          <p:cNvSpPr>
            <a:spLocks noGrp="1" noChangeArrowheads="1"/>
          </p:cNvSpPr>
          <p:nvPr>
            <p:ph type="body" idx="1"/>
          </p:nvPr>
        </p:nvSpPr>
        <p:spPr>
          <a:xfrm>
            <a:off x="566738" y="1524000"/>
            <a:ext cx="8001000" cy="5105400"/>
          </a:xfrm>
          <a:solidFill>
            <a:schemeClr val="accent1">
              <a:lumMod val="20000"/>
              <a:lumOff val="80000"/>
            </a:schemeClr>
          </a:solidFill>
        </p:spPr>
        <p:txBody>
          <a:bodyPr>
            <a:normAutofit/>
          </a:bodyPr>
          <a:lstStyle/>
          <a:p>
            <a:pPr algn="just" eaLnBrk="1" hangingPunct="1">
              <a:lnSpc>
                <a:spcPct val="80000"/>
              </a:lnSpc>
            </a:pPr>
            <a:r>
              <a:rPr lang="en-US" sz="1800" dirty="0" err="1" smtClean="0">
                <a:latin typeface="Arial" pitchFamily="34" charset="0"/>
              </a:rPr>
              <a:t>Mian</a:t>
            </a:r>
            <a:r>
              <a:rPr lang="en-US" sz="1800" dirty="0" smtClean="0">
                <a:latin typeface="Arial" pitchFamily="34" charset="0"/>
              </a:rPr>
              <a:t> Mir Cantonment- Lahore (now in Pakistan) Vector </a:t>
            </a:r>
            <a:r>
              <a:rPr lang="en-US" sz="1800" i="1" dirty="0" smtClean="0">
                <a:latin typeface="Arial" pitchFamily="34" charset="0"/>
              </a:rPr>
              <a:t>An</a:t>
            </a:r>
            <a:r>
              <a:rPr lang="en-US" sz="1800" dirty="0" smtClean="0">
                <a:latin typeface="Arial" pitchFamily="34" charset="0"/>
              </a:rPr>
              <a:t>. </a:t>
            </a:r>
            <a:r>
              <a:rPr lang="en-US" sz="1800" dirty="0" err="1" smtClean="0">
                <a:latin typeface="Arial" pitchFamily="34" charset="0"/>
              </a:rPr>
              <a:t>c</a:t>
            </a:r>
            <a:r>
              <a:rPr lang="en-US" sz="1800" i="1" dirty="0" err="1" smtClean="0">
                <a:latin typeface="Arial" pitchFamily="34" charset="0"/>
              </a:rPr>
              <a:t>ulicifacies</a:t>
            </a:r>
            <a:r>
              <a:rPr lang="en-US" sz="1800" dirty="0" smtClean="0">
                <a:latin typeface="Arial" pitchFamily="34" charset="0"/>
              </a:rPr>
              <a:t>-Surface pool breeder.</a:t>
            </a:r>
          </a:p>
          <a:p>
            <a:pPr algn="just" eaLnBrk="1" hangingPunct="1">
              <a:lnSpc>
                <a:spcPct val="80000"/>
              </a:lnSpc>
            </a:pPr>
            <a:endParaRPr lang="en-US" sz="1800" dirty="0" smtClean="0">
              <a:latin typeface="Arial" pitchFamily="34" charset="0"/>
            </a:endParaRPr>
          </a:p>
          <a:p>
            <a:pPr algn="just" eaLnBrk="1" hangingPunct="1">
              <a:lnSpc>
                <a:spcPct val="80000"/>
              </a:lnSpc>
            </a:pPr>
            <a:r>
              <a:rPr lang="en-US" sz="1800" dirty="0" smtClean="0">
                <a:latin typeface="Arial" pitchFamily="34" charset="0"/>
              </a:rPr>
              <a:t>First ever experimented by S.R. Christopher and S.P. James </a:t>
            </a:r>
          </a:p>
          <a:p>
            <a:pPr algn="just" eaLnBrk="1" hangingPunct="1">
              <a:lnSpc>
                <a:spcPct val="80000"/>
              </a:lnSpc>
            </a:pPr>
            <a:endParaRPr lang="en-US" sz="1800" dirty="0" smtClean="0">
              <a:latin typeface="Arial" pitchFamily="34" charset="0"/>
            </a:endParaRPr>
          </a:p>
          <a:p>
            <a:pPr algn="just" eaLnBrk="1" hangingPunct="1">
              <a:lnSpc>
                <a:spcPct val="80000"/>
              </a:lnSpc>
            </a:pPr>
            <a:r>
              <a:rPr lang="en-US" sz="1800" dirty="0" smtClean="0">
                <a:latin typeface="Arial" pitchFamily="34" charset="0"/>
              </a:rPr>
              <a:t>1901 1) Drainage of all stagnant waters within ½ mile of the cantonment area </a:t>
            </a:r>
          </a:p>
          <a:p>
            <a:pPr algn="just" eaLnBrk="1" hangingPunct="1">
              <a:lnSpc>
                <a:spcPct val="80000"/>
              </a:lnSpc>
            </a:pPr>
            <a:r>
              <a:rPr lang="en-US" sz="1800" dirty="0" smtClean="0">
                <a:latin typeface="Arial" pitchFamily="34" charset="0"/>
              </a:rPr>
              <a:t>2) Quinine therapy (established in 1847)</a:t>
            </a:r>
          </a:p>
          <a:p>
            <a:pPr algn="just" eaLnBrk="1" hangingPunct="1">
              <a:lnSpc>
                <a:spcPct val="80000"/>
              </a:lnSpc>
            </a:pPr>
            <a:r>
              <a:rPr lang="en-US" sz="1800" dirty="0" smtClean="0">
                <a:latin typeface="Arial" pitchFamily="34" charset="0"/>
              </a:rPr>
              <a:t>1903 Results were disappointing</a:t>
            </a:r>
          </a:p>
          <a:p>
            <a:pPr algn="just" eaLnBrk="1" hangingPunct="1">
              <a:lnSpc>
                <a:spcPct val="80000"/>
              </a:lnSpc>
            </a:pPr>
            <a:r>
              <a:rPr lang="en-US" sz="1800" dirty="0" smtClean="0">
                <a:latin typeface="Arial" pitchFamily="34" charset="0"/>
              </a:rPr>
              <a:t>1904 Canal network was found supporting heavy breeding of </a:t>
            </a:r>
            <a:r>
              <a:rPr lang="en-US" sz="1800" i="1" dirty="0" smtClean="0">
                <a:latin typeface="Arial" pitchFamily="34" charset="0"/>
              </a:rPr>
              <a:t>An. </a:t>
            </a:r>
            <a:r>
              <a:rPr lang="en-US" sz="1800" i="1" dirty="0" err="1" smtClean="0">
                <a:latin typeface="Arial" pitchFamily="34" charset="0"/>
              </a:rPr>
              <a:t>culicifacies</a:t>
            </a:r>
            <a:endParaRPr lang="en-US" sz="1800" i="1" dirty="0" smtClean="0">
              <a:latin typeface="Arial" pitchFamily="34" charset="0"/>
            </a:endParaRPr>
          </a:p>
          <a:p>
            <a:pPr algn="just" eaLnBrk="1" hangingPunct="1">
              <a:lnSpc>
                <a:spcPct val="80000"/>
              </a:lnSpc>
            </a:pPr>
            <a:r>
              <a:rPr lang="en-US" sz="1800" dirty="0" smtClean="0">
                <a:latin typeface="Arial" pitchFamily="34" charset="0"/>
              </a:rPr>
              <a:t>1905-1908   Canal network was filled by deployment of 500 soldiers and one engineering regiment.</a:t>
            </a:r>
          </a:p>
          <a:p>
            <a:pPr algn="just" eaLnBrk="1" hangingPunct="1">
              <a:lnSpc>
                <a:spcPct val="80000"/>
              </a:lnSpc>
            </a:pPr>
            <a:r>
              <a:rPr lang="en-US" sz="1800" dirty="0" smtClean="0">
                <a:latin typeface="Arial" pitchFamily="34" charset="0"/>
              </a:rPr>
              <a:t>Project did not show any success</a:t>
            </a:r>
          </a:p>
          <a:p>
            <a:pPr algn="just" eaLnBrk="1" hangingPunct="1">
              <a:lnSpc>
                <a:spcPct val="80000"/>
              </a:lnSpc>
            </a:pPr>
            <a:r>
              <a:rPr lang="en-US" sz="1800" dirty="0" smtClean="0">
                <a:latin typeface="Arial" pitchFamily="34" charset="0"/>
              </a:rPr>
              <a:t>1909 Disappointing failure resulted in establishment of </a:t>
            </a:r>
            <a:r>
              <a:rPr lang="en-US" sz="1800" u="sng" dirty="0" smtClean="0">
                <a:solidFill>
                  <a:srgbClr val="0070C0"/>
                </a:solidFill>
                <a:latin typeface="Arial" pitchFamily="34" charset="0"/>
              </a:rPr>
              <a:t>“Malaria Survey of India” the first malaria Research Institute of the World.</a:t>
            </a:r>
          </a:p>
          <a:p>
            <a:pPr algn="just" eaLnBrk="1" hangingPunct="1">
              <a:lnSpc>
                <a:spcPct val="80000"/>
              </a:lnSpc>
            </a:pPr>
            <a:endParaRPr lang="en-US" sz="1800" dirty="0" smtClean="0">
              <a:latin typeface="Arial" pitchFamily="34" charset="0"/>
            </a:endParaRPr>
          </a:p>
          <a:p>
            <a:pPr algn="just" eaLnBrk="1" hangingPunct="1">
              <a:lnSpc>
                <a:spcPct val="80000"/>
              </a:lnSpc>
            </a:pPr>
            <a:r>
              <a:rPr lang="en-US" sz="1800" dirty="0" smtClean="0">
                <a:latin typeface="Arial" pitchFamily="34" charset="0"/>
              </a:rPr>
              <a:t>1926 malaria was ultimately controlled by screening of all </a:t>
            </a:r>
            <a:r>
              <a:rPr lang="en-US" sz="1800" dirty="0" err="1" smtClean="0">
                <a:latin typeface="Arial" pitchFamily="34" charset="0"/>
              </a:rPr>
              <a:t>bunglows</a:t>
            </a:r>
            <a:r>
              <a:rPr lang="en-US" sz="1800" dirty="0" smtClean="0">
                <a:latin typeface="Arial" pitchFamily="34" charset="0"/>
              </a:rPr>
              <a:t>/houses, as flight range of vector species exceeded 2 </a:t>
            </a:r>
            <a:r>
              <a:rPr lang="en-US" sz="1800" dirty="0" err="1" smtClean="0">
                <a:latin typeface="Arial" pitchFamily="34" charset="0"/>
              </a:rPr>
              <a:t>kms</a:t>
            </a:r>
            <a:r>
              <a:rPr lang="en-US" sz="1800" dirty="0" smtClean="0">
                <a:latin typeface="Arial" pitchFamily="34" charset="0"/>
              </a:rPr>
              <a:t>. </a:t>
            </a:r>
          </a:p>
          <a:p>
            <a:pPr algn="just" eaLnBrk="1" hangingPunct="1">
              <a:lnSpc>
                <a:spcPct val="80000"/>
              </a:lnSpc>
              <a:buFontTx/>
              <a:buAutoNum type="arabicPlain" startAt="1903"/>
            </a:pPr>
            <a:endParaRPr lang="en-US" sz="1800" dirty="0" smtClean="0">
              <a:latin typeface="Arial" pitchFamily="34" charset="0"/>
            </a:endParaRPr>
          </a:p>
          <a:p>
            <a:pPr algn="just" eaLnBrk="1" hangingPunct="1">
              <a:lnSpc>
                <a:spcPct val="80000"/>
              </a:lnSpc>
            </a:pPr>
            <a:endParaRPr lang="en-US" sz="1800" dirty="0" smtClean="0"/>
          </a:p>
          <a:p>
            <a:pPr algn="just" eaLnBrk="1" hangingPunct="1">
              <a:lnSpc>
                <a:spcPct val="80000"/>
              </a:lnSpc>
            </a:pPr>
            <a:endParaRPr lang="en-US" sz="1400" dirty="0" smtClean="0"/>
          </a:p>
          <a:p>
            <a:pPr algn="just" eaLnBrk="1" hangingPunct="1">
              <a:lnSpc>
                <a:spcPct val="80000"/>
              </a:lnSpc>
            </a:pPr>
            <a:endParaRPr lang="en-US" sz="9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11188" y="396875"/>
            <a:ext cx="8075612" cy="1128713"/>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000" dirty="0" smtClean="0">
                <a:solidFill>
                  <a:schemeClr val="tx2"/>
                </a:solidFill>
              </a:rPr>
              <a:t>Vector Control </a:t>
            </a:r>
            <a:br>
              <a:rPr lang="en-US" sz="3000" dirty="0" smtClean="0">
                <a:solidFill>
                  <a:schemeClr val="tx2"/>
                </a:solidFill>
              </a:rPr>
            </a:br>
            <a:r>
              <a:rPr lang="en-US" sz="3000" dirty="0" smtClean="0">
                <a:solidFill>
                  <a:schemeClr val="tx2"/>
                </a:solidFill>
              </a:rPr>
              <a:t>PORT TOWN-Mumbai  </a:t>
            </a:r>
            <a:r>
              <a:rPr lang="en-US" sz="3000" dirty="0">
                <a:solidFill>
                  <a:schemeClr val="tx2"/>
                </a:solidFill>
              </a:rPr>
              <a:t/>
            </a:r>
            <a:br>
              <a:rPr lang="en-US" sz="3000" dirty="0">
                <a:solidFill>
                  <a:schemeClr val="tx2"/>
                </a:solidFill>
              </a:rPr>
            </a:br>
            <a:r>
              <a:rPr lang="en-US" sz="3000" dirty="0">
                <a:solidFill>
                  <a:schemeClr val="tx2"/>
                </a:solidFill>
              </a:rPr>
              <a:t>EMM technology</a:t>
            </a:r>
          </a:p>
        </p:txBody>
      </p:sp>
      <p:sp>
        <p:nvSpPr>
          <p:cNvPr id="13315" name="Rectangle 3"/>
          <p:cNvSpPr>
            <a:spLocks noGrp="1" noChangeArrowheads="1"/>
          </p:cNvSpPr>
          <p:nvPr>
            <p:ph type="body" idx="1"/>
          </p:nvPr>
        </p:nvSpPr>
        <p:spPr>
          <a:xfrm>
            <a:off x="457200" y="1600200"/>
            <a:ext cx="8229600" cy="5029200"/>
          </a:xfrm>
          <a:solidFill>
            <a:schemeClr val="tx2">
              <a:lumMod val="20000"/>
              <a:lumOff val="80000"/>
            </a:schemeClr>
          </a:solidFill>
        </p:spPr>
        <p:txBody>
          <a:bodyPr>
            <a:normAutofit/>
          </a:bodyPr>
          <a:lstStyle/>
          <a:p>
            <a:pPr marL="533400" indent="-533400">
              <a:lnSpc>
                <a:spcPct val="80000"/>
              </a:lnSpc>
              <a:buFont typeface="Wingdings" pitchFamily="2" charset="2"/>
              <a:buNone/>
            </a:pPr>
            <a:r>
              <a:rPr lang="en-US" sz="1900" dirty="0">
                <a:latin typeface="Arial" pitchFamily="34" charset="0"/>
              </a:rPr>
              <a:t>1926   Severe outbreak of malaria in Alexandria Docks-Bombay</a:t>
            </a:r>
          </a:p>
          <a:p>
            <a:pPr marL="533400" indent="-533400">
              <a:lnSpc>
                <a:spcPct val="80000"/>
              </a:lnSpc>
              <a:buFont typeface="Wingdings" pitchFamily="2" charset="2"/>
              <a:buNone/>
            </a:pPr>
            <a:r>
              <a:rPr lang="en-US" sz="1900" dirty="0">
                <a:latin typeface="Arial" pitchFamily="34" charset="0"/>
              </a:rPr>
              <a:t>1927   </a:t>
            </a:r>
            <a:r>
              <a:rPr lang="en-US" sz="1900" dirty="0" err="1">
                <a:latin typeface="Arial" pitchFamily="34" charset="0"/>
              </a:rPr>
              <a:t>Covell</a:t>
            </a:r>
            <a:r>
              <a:rPr lang="en-US" sz="1900" dirty="0">
                <a:latin typeface="Arial" pitchFamily="34" charset="0"/>
              </a:rPr>
              <a:t>. </a:t>
            </a:r>
            <a:r>
              <a:rPr lang="en-US" sz="1900" dirty="0" smtClean="0">
                <a:latin typeface="Arial" pitchFamily="34" charset="0"/>
              </a:rPr>
              <a:t> </a:t>
            </a:r>
            <a:r>
              <a:rPr lang="en-US" sz="1900" dirty="0">
                <a:latin typeface="Arial" pitchFamily="34" charset="0"/>
              </a:rPr>
              <a:t>made in depth study of outbreak and recommended </a:t>
            </a:r>
            <a:r>
              <a:rPr lang="en-US" sz="1900" b="1" dirty="0">
                <a:latin typeface="Arial" pitchFamily="34" charset="0"/>
              </a:rPr>
              <a:t>Species sanitation- concept </a:t>
            </a:r>
            <a:r>
              <a:rPr lang="en-US" sz="1900" dirty="0">
                <a:latin typeface="Arial" pitchFamily="34" charset="0"/>
              </a:rPr>
              <a:t>for control of </a:t>
            </a:r>
            <a:r>
              <a:rPr lang="en-US" sz="1900" i="1" dirty="0">
                <a:latin typeface="Arial" pitchFamily="34" charset="0"/>
              </a:rPr>
              <a:t>An. </a:t>
            </a:r>
            <a:r>
              <a:rPr lang="en-US" sz="1900" i="1" dirty="0" err="1">
                <a:latin typeface="Arial" pitchFamily="34" charset="0"/>
              </a:rPr>
              <a:t>Stephensi</a:t>
            </a:r>
            <a:endParaRPr lang="en-US" sz="1900" i="1" dirty="0">
              <a:latin typeface="Arial" pitchFamily="34" charset="0"/>
            </a:endParaRPr>
          </a:p>
          <a:p>
            <a:pPr marL="533400" indent="-533400">
              <a:lnSpc>
                <a:spcPct val="80000"/>
              </a:lnSpc>
              <a:buFont typeface="Wingdings" pitchFamily="2" charset="2"/>
              <a:buNone/>
            </a:pPr>
            <a:r>
              <a:rPr lang="en-US" sz="1900" dirty="0">
                <a:latin typeface="Arial" pitchFamily="34" charset="0"/>
              </a:rPr>
              <a:t>1928   BOMBAY ACT PASSED</a:t>
            </a:r>
          </a:p>
          <a:p>
            <a:pPr marL="533400" indent="-533400">
              <a:lnSpc>
                <a:spcPct val="80000"/>
              </a:lnSpc>
              <a:buFontTx/>
              <a:buAutoNum type="alphaUcPeriod"/>
            </a:pPr>
            <a:r>
              <a:rPr lang="en-US" sz="1900" dirty="0">
                <a:latin typeface="Arial" pitchFamily="34" charset="0"/>
              </a:rPr>
              <a:t>Development of legislative Measures aimed at prevention of </a:t>
            </a:r>
            <a:r>
              <a:rPr lang="en-US" sz="1900" i="1" dirty="0" err="1">
                <a:latin typeface="Arial" pitchFamily="34" charset="0"/>
              </a:rPr>
              <a:t>stephensi</a:t>
            </a:r>
            <a:r>
              <a:rPr lang="en-US" sz="1900" i="1" dirty="0">
                <a:latin typeface="Arial" pitchFamily="34" charset="0"/>
              </a:rPr>
              <a:t> </a:t>
            </a:r>
            <a:r>
              <a:rPr lang="en-US" sz="1900" dirty="0">
                <a:latin typeface="Arial" pitchFamily="34" charset="0"/>
              </a:rPr>
              <a:t>breeding in</a:t>
            </a:r>
          </a:p>
          <a:p>
            <a:pPr marL="533400" indent="-533400">
              <a:lnSpc>
                <a:spcPct val="80000"/>
              </a:lnSpc>
              <a:buFontTx/>
              <a:buNone/>
            </a:pPr>
            <a:r>
              <a:rPr lang="en-US" sz="1900" dirty="0">
                <a:latin typeface="Arial" pitchFamily="34" charset="0"/>
              </a:rPr>
              <a:t>     </a:t>
            </a:r>
            <a:r>
              <a:rPr lang="en-US" sz="1900" dirty="0" err="1">
                <a:latin typeface="Arial" pitchFamily="34" charset="0"/>
              </a:rPr>
              <a:t>i</a:t>
            </a:r>
            <a:r>
              <a:rPr lang="en-US" sz="1900" dirty="0">
                <a:latin typeface="Arial" pitchFamily="34" charset="0"/>
              </a:rPr>
              <a:t>) Overhead tanks</a:t>
            </a:r>
          </a:p>
          <a:p>
            <a:pPr marL="533400" indent="-533400">
              <a:lnSpc>
                <a:spcPct val="80000"/>
              </a:lnSpc>
              <a:buFontTx/>
              <a:buNone/>
            </a:pPr>
            <a:r>
              <a:rPr lang="en-US" sz="1900" dirty="0">
                <a:latin typeface="Arial" pitchFamily="34" charset="0"/>
              </a:rPr>
              <a:t>     ii) Ground level tanks</a:t>
            </a:r>
          </a:p>
          <a:p>
            <a:pPr marL="533400" indent="-533400">
              <a:lnSpc>
                <a:spcPct val="80000"/>
              </a:lnSpc>
              <a:buFontTx/>
              <a:buNone/>
            </a:pPr>
            <a:r>
              <a:rPr lang="en-US" sz="1900" dirty="0">
                <a:latin typeface="Arial" pitchFamily="34" charset="0"/>
              </a:rPr>
              <a:t>    iii) Wells </a:t>
            </a:r>
          </a:p>
          <a:p>
            <a:pPr marL="533400" indent="-533400">
              <a:lnSpc>
                <a:spcPct val="80000"/>
              </a:lnSpc>
              <a:buFontTx/>
              <a:buNone/>
            </a:pPr>
            <a:r>
              <a:rPr lang="en-US" sz="1900" dirty="0">
                <a:latin typeface="Arial" pitchFamily="34" charset="0"/>
              </a:rPr>
              <a:t>    iv) swimming pools</a:t>
            </a:r>
          </a:p>
          <a:p>
            <a:pPr marL="533400" indent="-533400">
              <a:lnSpc>
                <a:spcPct val="80000"/>
              </a:lnSpc>
              <a:buFontTx/>
              <a:buNone/>
            </a:pPr>
            <a:r>
              <a:rPr lang="en-US" sz="1900" dirty="0">
                <a:latin typeface="Arial" pitchFamily="34" charset="0"/>
              </a:rPr>
              <a:t>    v) Cellars/sumps of WC/floors of building under constructions</a:t>
            </a:r>
          </a:p>
          <a:p>
            <a:pPr marL="533400" indent="-533400">
              <a:lnSpc>
                <a:spcPct val="80000"/>
              </a:lnSpc>
              <a:buFontTx/>
              <a:buNone/>
            </a:pPr>
            <a:r>
              <a:rPr lang="en-US" sz="1900" dirty="0">
                <a:latin typeface="Arial" pitchFamily="34" charset="0"/>
              </a:rPr>
              <a:t>    vi) Roof gutters of buildings</a:t>
            </a:r>
          </a:p>
          <a:p>
            <a:pPr marL="533400" indent="-533400">
              <a:lnSpc>
                <a:spcPct val="80000"/>
              </a:lnSpc>
              <a:buFontTx/>
              <a:buAutoNum type="alphaUcPeriod" startAt="2"/>
            </a:pPr>
            <a:r>
              <a:rPr lang="en-US" sz="1900" dirty="0" err="1">
                <a:latin typeface="Arial" pitchFamily="34" charset="0"/>
              </a:rPr>
              <a:t>Larvivorous</a:t>
            </a:r>
            <a:r>
              <a:rPr lang="en-US" sz="1900" dirty="0">
                <a:latin typeface="Arial" pitchFamily="34" charset="0"/>
              </a:rPr>
              <a:t> fish</a:t>
            </a:r>
          </a:p>
          <a:p>
            <a:pPr marL="533400" indent="-533400">
              <a:lnSpc>
                <a:spcPct val="80000"/>
              </a:lnSpc>
              <a:buFontTx/>
              <a:buNone/>
            </a:pPr>
            <a:r>
              <a:rPr lang="en-US" sz="1900" dirty="0">
                <a:latin typeface="Arial" pitchFamily="34" charset="0"/>
              </a:rPr>
              <a:t>    </a:t>
            </a:r>
            <a:r>
              <a:rPr lang="en-US" sz="1900" dirty="0" err="1">
                <a:latin typeface="Arial" pitchFamily="34" charset="0"/>
              </a:rPr>
              <a:t>i</a:t>
            </a:r>
            <a:r>
              <a:rPr lang="en-US" sz="1900" dirty="0">
                <a:latin typeface="Arial" pitchFamily="34" charset="0"/>
              </a:rPr>
              <a:t>) Stocking of ornamental/ fire fighting tanks and textile mill ponds with </a:t>
            </a:r>
            <a:r>
              <a:rPr lang="en-US" sz="1900" dirty="0" err="1">
                <a:latin typeface="Arial" pitchFamily="34" charset="0"/>
              </a:rPr>
              <a:t>Gambusia</a:t>
            </a:r>
            <a:r>
              <a:rPr lang="en-US" sz="1900" dirty="0">
                <a:latin typeface="Arial" pitchFamily="34" charset="0"/>
              </a:rPr>
              <a:t> fish</a:t>
            </a:r>
          </a:p>
          <a:p>
            <a:pPr marL="533400" indent="-533400">
              <a:lnSpc>
                <a:spcPct val="80000"/>
              </a:lnSpc>
              <a:buFontTx/>
              <a:buAutoNum type="alphaUcPeriod" startAt="3"/>
            </a:pPr>
            <a:r>
              <a:rPr lang="en-US" sz="1900" dirty="0">
                <a:latin typeface="Arial" pitchFamily="34" charset="0"/>
              </a:rPr>
              <a:t>Weekly dry day observations</a:t>
            </a:r>
          </a:p>
          <a:p>
            <a:pPr marL="533400" indent="-533400">
              <a:lnSpc>
                <a:spcPct val="80000"/>
              </a:lnSpc>
              <a:buFontTx/>
              <a:buNone/>
            </a:pPr>
            <a:r>
              <a:rPr lang="en-US" sz="1900" dirty="0">
                <a:latin typeface="Arial" pitchFamily="34" charset="0"/>
              </a:rPr>
              <a:t>     All domestic/ </a:t>
            </a:r>
            <a:r>
              <a:rPr lang="en-US" sz="1900" dirty="0" err="1">
                <a:latin typeface="Arial" pitchFamily="34" charset="0"/>
              </a:rPr>
              <a:t>peridomestic</a:t>
            </a:r>
            <a:r>
              <a:rPr lang="en-US" sz="1900" dirty="0">
                <a:latin typeface="Arial" pitchFamily="34" charset="0"/>
              </a:rPr>
              <a:t> containers to be emptied scrubbed and refilled.  </a:t>
            </a:r>
          </a:p>
          <a:p>
            <a:pPr marL="533400" indent="-533400">
              <a:lnSpc>
                <a:spcPct val="80000"/>
              </a:lnSpc>
              <a:buFont typeface="Wingdings" pitchFamily="2" charset="2"/>
              <a:buNone/>
            </a:pPr>
            <a:endParaRPr lang="en-US" sz="1900" dirty="0">
              <a:latin typeface="Arial" pitchFamily="34"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style>
          <a:lnRef idx="1">
            <a:schemeClr val="accent1"/>
          </a:lnRef>
          <a:fillRef idx="2">
            <a:schemeClr val="accent1"/>
          </a:fillRef>
          <a:effectRef idx="1">
            <a:schemeClr val="accent1"/>
          </a:effectRef>
          <a:fontRef idx="minor">
            <a:schemeClr val="dk1"/>
          </a:fontRef>
        </p:style>
        <p:txBody>
          <a:bodyPr/>
          <a:lstStyle/>
          <a:p>
            <a:pPr eaLnBrk="1" hangingPunct="1"/>
            <a:r>
              <a:rPr lang="en-US" sz="2400" dirty="0" smtClean="0"/>
              <a:t>EXPERTISE IN  ENVIRONMENT</a:t>
            </a:r>
            <a:br>
              <a:rPr lang="en-US" sz="2400" dirty="0" smtClean="0"/>
            </a:br>
            <a:r>
              <a:rPr lang="en-US" sz="2400" dirty="0" smtClean="0"/>
              <a:t> MANAGEMENT METHODS</a:t>
            </a:r>
            <a:r>
              <a:rPr lang="en-US" dirty="0" smtClean="0"/>
              <a:t> </a:t>
            </a:r>
          </a:p>
        </p:txBody>
      </p:sp>
      <p:sp>
        <p:nvSpPr>
          <p:cNvPr id="9219" name="Rectangle 5"/>
          <p:cNvSpPr>
            <a:spLocks noGrp="1" noChangeArrowheads="1"/>
          </p:cNvSpPr>
          <p:nvPr>
            <p:ph type="body" sz="half" idx="1"/>
          </p:nvPr>
        </p:nvSpPr>
        <p:spPr>
          <a:xfrm>
            <a:off x="0" y="1600200"/>
            <a:ext cx="9144000" cy="5257800"/>
          </a:xfrm>
          <a:solidFill>
            <a:schemeClr val="tx2">
              <a:lumMod val="20000"/>
              <a:lumOff val="80000"/>
            </a:schemeClr>
          </a:solidFill>
        </p:spPr>
        <p:txBody>
          <a:bodyPr>
            <a:normAutofit/>
          </a:bodyPr>
          <a:lstStyle/>
          <a:p>
            <a:pPr eaLnBrk="1" hangingPunct="1">
              <a:lnSpc>
                <a:spcPct val="80000"/>
              </a:lnSpc>
            </a:pPr>
            <a:r>
              <a:rPr lang="en-US" sz="2000" dirty="0" smtClean="0"/>
              <a:t>1940 India has attained a good deal of expertise in EMM technology &amp; malaria control activities were covered by various by laws &amp; Acts.</a:t>
            </a:r>
          </a:p>
          <a:p>
            <a:pPr eaLnBrk="1" hangingPunct="1">
              <a:lnSpc>
                <a:spcPct val="80000"/>
              </a:lnSpc>
            </a:pPr>
            <a:endParaRPr lang="en-US" sz="2000" dirty="0" smtClean="0"/>
          </a:p>
          <a:p>
            <a:pPr eaLnBrk="1" hangingPunct="1">
              <a:lnSpc>
                <a:spcPct val="80000"/>
              </a:lnSpc>
            </a:pPr>
            <a:r>
              <a:rPr lang="en-US" sz="2000" dirty="0" smtClean="0"/>
              <a:t>Each sector of economy carried out HIA and identified Essential Anti-Malaria Engineering Works and these were incorporated as built in component of the projects.</a:t>
            </a:r>
          </a:p>
          <a:p>
            <a:pPr eaLnBrk="1" hangingPunct="1">
              <a:lnSpc>
                <a:spcPct val="80000"/>
              </a:lnSpc>
            </a:pPr>
            <a:endParaRPr lang="en-US" sz="2000" dirty="0" smtClean="0"/>
          </a:p>
          <a:p>
            <a:pPr eaLnBrk="1" hangingPunct="1">
              <a:lnSpc>
                <a:spcPct val="80000"/>
              </a:lnSpc>
            </a:pPr>
            <a:r>
              <a:rPr lang="en-US" sz="2000" dirty="0" smtClean="0"/>
              <a:t>Each development prepared “Manuals” indicating the specifications of each Engineering works to be under taken by them viz. Irrigation, Highways, Railways, Defense.</a:t>
            </a:r>
          </a:p>
          <a:p>
            <a:pPr eaLnBrk="1" hangingPunct="1">
              <a:lnSpc>
                <a:spcPct val="80000"/>
              </a:lnSpc>
            </a:pPr>
            <a:endParaRPr lang="en-US" sz="2000" dirty="0" smtClean="0"/>
          </a:p>
          <a:p>
            <a:pPr eaLnBrk="1" hangingPunct="1">
              <a:lnSpc>
                <a:spcPct val="80000"/>
              </a:lnSpc>
            </a:pPr>
            <a:r>
              <a:rPr lang="en-US" sz="2000" dirty="0" smtClean="0"/>
              <a:t>Training courses in </a:t>
            </a:r>
            <a:r>
              <a:rPr lang="en-US" sz="2000" dirty="0" err="1" smtClean="0"/>
              <a:t>Malariology</a:t>
            </a:r>
            <a:r>
              <a:rPr lang="en-US" sz="2000" dirty="0" smtClean="0"/>
              <a:t> for Engineering were started at Malaria Institute of India in 1943</a:t>
            </a:r>
          </a:p>
          <a:p>
            <a:pPr eaLnBrk="1" hangingPunct="1">
              <a:lnSpc>
                <a:spcPct val="80000"/>
              </a:lnSpc>
            </a:pPr>
            <a:endParaRPr lang="en-US" sz="2000" dirty="0" smtClean="0"/>
          </a:p>
          <a:p>
            <a:pPr eaLnBrk="1" hangingPunct="1">
              <a:lnSpc>
                <a:spcPct val="80000"/>
              </a:lnSpc>
            </a:pPr>
            <a:r>
              <a:rPr lang="en-US" sz="2000" dirty="0" smtClean="0"/>
              <a:t>Consequently EMM earned the reputation of standard methods for control of malaria in the country.</a:t>
            </a:r>
          </a:p>
          <a:p>
            <a:pPr eaLnBrk="1" hangingPunct="1">
              <a:lnSpc>
                <a:spcPct val="80000"/>
              </a:lnSpc>
            </a:pPr>
            <a:endParaRPr lang="en-US" sz="20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574675" y="0"/>
            <a:ext cx="8001000" cy="1520825"/>
          </a:xfrm>
        </p:spPr>
        <p:style>
          <a:lnRef idx="3">
            <a:schemeClr val="lt1"/>
          </a:lnRef>
          <a:fillRef idx="1">
            <a:schemeClr val="accent1"/>
          </a:fillRef>
          <a:effectRef idx="1">
            <a:schemeClr val="accent1"/>
          </a:effectRef>
          <a:fontRef idx="minor">
            <a:schemeClr val="lt1"/>
          </a:fontRef>
        </p:style>
        <p:txBody>
          <a:bodyPr/>
          <a:lstStyle/>
          <a:p>
            <a:pPr eaLnBrk="1" hangingPunct="1"/>
            <a:r>
              <a:rPr lang="en-US" sz="2800" dirty="0" smtClean="0"/>
              <a:t>WARNING AGAINST COMPLETE SWITCH OVER FROM EMM TECHNOLOGY TO DDT SPRAY</a:t>
            </a:r>
          </a:p>
        </p:txBody>
      </p:sp>
      <p:sp>
        <p:nvSpPr>
          <p:cNvPr id="11267" name="Rectangle 5"/>
          <p:cNvSpPr>
            <a:spLocks noGrp="1" noChangeArrowheads="1"/>
          </p:cNvSpPr>
          <p:nvPr>
            <p:ph idx="1"/>
          </p:nvPr>
        </p:nvSpPr>
        <p:spPr>
          <a:xfrm>
            <a:off x="566738" y="1524000"/>
            <a:ext cx="8001000" cy="4953000"/>
          </a:xfrm>
          <a:solidFill>
            <a:schemeClr val="tx2">
              <a:lumMod val="20000"/>
              <a:lumOff val="80000"/>
            </a:schemeClr>
          </a:solidFill>
        </p:spPr>
        <p:txBody>
          <a:bodyPr/>
          <a:lstStyle/>
          <a:p>
            <a:pPr eaLnBrk="1" hangingPunct="1"/>
            <a:endParaRPr lang="en-US" sz="1800" dirty="0" smtClean="0">
              <a:latin typeface="Arial" pitchFamily="34" charset="0"/>
            </a:endParaRPr>
          </a:p>
          <a:p>
            <a:pPr algn="just" eaLnBrk="1" hangingPunct="1"/>
            <a:r>
              <a:rPr lang="en-US" sz="1800" dirty="0" smtClean="0">
                <a:latin typeface="Arial" pitchFamily="34" charset="0"/>
              </a:rPr>
              <a:t>1944 Mr. Winston Churchill Former Prime Minister of England announced in British Parliament on December 2, 1944 about dispatch of DDT, a new chemical for malaria control in India. </a:t>
            </a:r>
            <a:r>
              <a:rPr lang="en-US" sz="1800" u="sng" dirty="0" smtClean="0">
                <a:solidFill>
                  <a:srgbClr val="FF0000"/>
                </a:solidFill>
                <a:latin typeface="Arial" pitchFamily="34" charset="0"/>
              </a:rPr>
              <a:t>Paul Muller –Noble Prize </a:t>
            </a:r>
          </a:p>
          <a:p>
            <a:pPr algn="just" eaLnBrk="1" hangingPunct="1"/>
            <a:endParaRPr lang="en-US" sz="1800" dirty="0" smtClean="0">
              <a:latin typeface="Arial" pitchFamily="34" charset="0"/>
            </a:endParaRPr>
          </a:p>
          <a:p>
            <a:pPr algn="just"/>
            <a:r>
              <a:rPr lang="en-US" sz="1800" dirty="0" smtClean="0">
                <a:latin typeface="Arial" pitchFamily="34" charset="0"/>
              </a:rPr>
              <a:t>Army Medical Authorities at GHQ New Delhi issued the following warning. </a:t>
            </a:r>
          </a:p>
          <a:p>
            <a:pPr algn="just" eaLnBrk="1" hangingPunct="1"/>
            <a:endParaRPr lang="en-US" sz="1800" dirty="0" smtClean="0">
              <a:latin typeface="Arial" pitchFamily="34" charset="0"/>
            </a:endParaRPr>
          </a:p>
          <a:p>
            <a:pPr algn="just" eaLnBrk="1" hangingPunct="1"/>
            <a:r>
              <a:rPr lang="en-US" sz="1800" dirty="0" smtClean="0">
                <a:latin typeface="Arial" pitchFamily="34" charset="0"/>
              </a:rPr>
              <a:t>“ DDT is a powerful new weapon. It should be stressed that it is a reinforcement and not a substitute for existing  well tried systems of malaria control which on no account should be relaxed”</a:t>
            </a:r>
          </a:p>
          <a:p>
            <a:pPr algn="just" eaLnBrk="1" hangingPunct="1"/>
            <a:endParaRPr lang="en-US" sz="1800" dirty="0" smtClean="0">
              <a:latin typeface="Arial" pitchFamily="34" charset="0"/>
            </a:endParaRPr>
          </a:p>
          <a:p>
            <a:pPr algn="just" eaLnBrk="1" hangingPunct="1"/>
            <a:r>
              <a:rPr lang="en-US" sz="1800" dirty="0" smtClean="0">
                <a:latin typeface="Arial" pitchFamily="34" charset="0"/>
              </a:rPr>
              <a:t>Unfortunately this “warning” was ignored which ruined the” EMM technology” harnessed over 40 years of experience.</a:t>
            </a:r>
          </a:p>
          <a:p>
            <a:pPr algn="just" eaLnBrk="1" hangingPunct="1"/>
            <a:r>
              <a:rPr lang="en-US" sz="1800" dirty="0" smtClean="0">
                <a:latin typeface="Arial" pitchFamily="34" charset="0"/>
              </a:rPr>
              <a:t>But history is repeating and now we want to adopt this for control of Malaria a long term strategy</a:t>
            </a:r>
          </a:p>
          <a:p>
            <a:pPr algn="just" eaLnBrk="1" hangingPunct="1"/>
            <a:endParaRPr lang="en-US" sz="1800" dirty="0" smtClean="0">
              <a:latin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p:txBody>
          <a:bodyPr/>
          <a:lstStyle/>
          <a:p>
            <a:endParaRPr lang="en-US" smtClean="0"/>
          </a:p>
        </p:txBody>
      </p:sp>
      <p:sp>
        <p:nvSpPr>
          <p:cNvPr id="21507" name="Rectangle 3"/>
          <p:cNvSpPr>
            <a:spLocks noGrp="1" noChangeArrowheads="1"/>
          </p:cNvSpPr>
          <p:nvPr>
            <p:ph type="title"/>
          </p:nvPr>
        </p:nvSpPr>
        <p:spPr/>
        <p:txBody>
          <a:bodyPr/>
          <a:lstStyle/>
          <a:p>
            <a:r>
              <a:rPr lang="en-US" sz="1600" b="1" smtClean="0">
                <a:solidFill>
                  <a:schemeClr val="tx1"/>
                </a:solidFill>
              </a:rPr>
              <a:t>ENVIRONMENTAL MODIFICATION and malaria control   </a:t>
            </a:r>
          </a:p>
        </p:txBody>
      </p:sp>
      <p:sp>
        <p:nvSpPr>
          <p:cNvPr id="46084" name="Rectangle 4"/>
          <p:cNvSpPr>
            <a:spLocks noChangeArrowheads="1"/>
          </p:cNvSpPr>
          <p:nvPr/>
        </p:nvSpPr>
        <p:spPr bwMode="auto">
          <a:xfrm>
            <a:off x="1295400" y="282575"/>
            <a:ext cx="5638800" cy="779463"/>
          </a:xfrm>
          <a:prstGeom prst="rect">
            <a:avLst/>
          </a:prstGeom>
          <a:noFill/>
          <a:ln w="9525">
            <a:noFill/>
            <a:miter lim="800000"/>
            <a:headEnd/>
            <a:tailEnd/>
          </a:ln>
          <a:effectLst/>
        </p:spPr>
        <p:txBody>
          <a:bodyPr lIns="104927" tIns="52464" rIns="104927" bIns="52464" anchor="ctr"/>
          <a:lstStyle/>
          <a:p>
            <a:pPr algn="ctr">
              <a:tabLst>
                <a:tab pos="2514600" algn="ctr"/>
              </a:tabLst>
              <a:defRPr/>
            </a:pPr>
            <a:r>
              <a:rPr lang="en-US" sz="2400" dirty="0">
                <a:effectLst>
                  <a:outerShdw blurRad="38100" dist="38100" dir="2700000" algn="tl">
                    <a:srgbClr val="000000"/>
                  </a:outerShdw>
                </a:effectLst>
                <a:latin typeface="Arial Black" pitchFamily="34" charset="0"/>
              </a:rPr>
              <a:t>SCENARIO</a:t>
            </a:r>
          </a:p>
        </p:txBody>
      </p:sp>
      <p:pic>
        <p:nvPicPr>
          <p:cNvPr id="21509" name="Picture 5" descr="Sabarmati_1"/>
          <p:cNvPicPr>
            <a:picLocks noChangeAspect="1" noChangeArrowheads="1"/>
          </p:cNvPicPr>
          <p:nvPr/>
        </p:nvPicPr>
        <p:blipFill>
          <a:blip r:embed="rId2" cstate="print"/>
          <a:srcRect r="1134"/>
          <a:stretch>
            <a:fillRect/>
          </a:stretch>
        </p:blipFill>
        <p:spPr bwMode="auto">
          <a:xfrm>
            <a:off x="0" y="1600200"/>
            <a:ext cx="4114800" cy="2695575"/>
          </a:xfrm>
          <a:prstGeom prst="rect">
            <a:avLst/>
          </a:prstGeom>
          <a:noFill/>
          <a:ln w="9525">
            <a:noFill/>
            <a:miter lim="800000"/>
            <a:headEnd/>
            <a:tailEnd/>
          </a:ln>
        </p:spPr>
      </p:pic>
      <p:pic>
        <p:nvPicPr>
          <p:cNvPr id="21510" name="Picture 6" descr="Sabarmati"/>
          <p:cNvPicPr>
            <a:picLocks noChangeAspect="1" noChangeArrowheads="1"/>
          </p:cNvPicPr>
          <p:nvPr/>
        </p:nvPicPr>
        <p:blipFill>
          <a:blip r:embed="rId3" cstate="print"/>
          <a:srcRect t="13828"/>
          <a:stretch>
            <a:fillRect/>
          </a:stretch>
        </p:blipFill>
        <p:spPr bwMode="auto">
          <a:xfrm>
            <a:off x="4343400" y="1600200"/>
            <a:ext cx="4800600" cy="2286000"/>
          </a:xfrm>
          <a:prstGeom prst="rect">
            <a:avLst/>
          </a:prstGeom>
          <a:noFill/>
          <a:ln w="9525">
            <a:noFill/>
            <a:miter lim="800000"/>
            <a:headEnd/>
            <a:tailEnd/>
          </a:ln>
        </p:spPr>
      </p:pic>
      <p:pic>
        <p:nvPicPr>
          <p:cNvPr id="21511" name="Picture 7" descr="Sabarmati_2"/>
          <p:cNvPicPr>
            <a:picLocks noChangeAspect="1" noChangeArrowheads="1"/>
          </p:cNvPicPr>
          <p:nvPr/>
        </p:nvPicPr>
        <p:blipFill>
          <a:blip r:embed="rId4" cstate="print"/>
          <a:srcRect/>
          <a:stretch>
            <a:fillRect/>
          </a:stretch>
        </p:blipFill>
        <p:spPr bwMode="auto">
          <a:xfrm>
            <a:off x="0" y="4495800"/>
            <a:ext cx="3810000" cy="2133600"/>
          </a:xfrm>
          <a:prstGeom prst="rect">
            <a:avLst/>
          </a:prstGeom>
          <a:noFill/>
          <a:ln w="9525">
            <a:noFill/>
            <a:miter lim="800000"/>
            <a:headEnd/>
            <a:tailEnd/>
          </a:ln>
        </p:spPr>
      </p:pic>
      <p:sp>
        <p:nvSpPr>
          <p:cNvPr id="21512" name="Text Box 8"/>
          <p:cNvSpPr txBox="1">
            <a:spLocks noChangeArrowheads="1"/>
          </p:cNvSpPr>
          <p:nvPr/>
        </p:nvSpPr>
        <p:spPr bwMode="auto">
          <a:xfrm>
            <a:off x="620713" y="3098800"/>
            <a:ext cx="2222500" cy="228600"/>
          </a:xfrm>
          <a:prstGeom prst="rect">
            <a:avLst/>
          </a:prstGeom>
          <a:noFill/>
          <a:ln w="9525">
            <a:noFill/>
            <a:miter lim="800000"/>
            <a:headEnd/>
            <a:tailEnd/>
          </a:ln>
        </p:spPr>
        <p:txBody>
          <a:bodyPr>
            <a:spAutoFit/>
          </a:bodyPr>
          <a:lstStyle/>
          <a:p>
            <a:pPr algn="ctr" defTabSz="1049338" eaLnBrk="0" hangingPunct="0">
              <a:spcBef>
                <a:spcPct val="50000"/>
              </a:spcBef>
            </a:pPr>
            <a:r>
              <a:rPr lang="en-US" sz="900">
                <a:solidFill>
                  <a:srgbClr val="66FF33"/>
                </a:solidFill>
                <a:latin typeface="Tahoma" pitchFamily="34" charset="0"/>
              </a:rPr>
              <a:t>Sabarmati: erstwhile</a:t>
            </a:r>
          </a:p>
        </p:txBody>
      </p:sp>
      <p:sp>
        <p:nvSpPr>
          <p:cNvPr id="21513" name="Text Box 9"/>
          <p:cNvSpPr txBox="1">
            <a:spLocks noChangeArrowheads="1"/>
          </p:cNvSpPr>
          <p:nvPr/>
        </p:nvSpPr>
        <p:spPr bwMode="auto">
          <a:xfrm>
            <a:off x="5257800" y="2590800"/>
            <a:ext cx="2667000" cy="338138"/>
          </a:xfrm>
          <a:prstGeom prst="rect">
            <a:avLst/>
          </a:prstGeom>
          <a:noFill/>
          <a:ln w="9525">
            <a:noFill/>
            <a:miter lim="800000"/>
            <a:headEnd/>
            <a:tailEnd/>
          </a:ln>
        </p:spPr>
        <p:txBody>
          <a:bodyPr>
            <a:spAutoFit/>
          </a:bodyPr>
          <a:lstStyle/>
          <a:p>
            <a:pPr algn="ctr" defTabSz="1049338" eaLnBrk="0" hangingPunct="0">
              <a:spcBef>
                <a:spcPct val="50000"/>
              </a:spcBef>
            </a:pPr>
            <a:r>
              <a:rPr lang="en-US" sz="1600">
                <a:solidFill>
                  <a:srgbClr val="66FF33"/>
                </a:solidFill>
                <a:latin typeface="Tahoma" pitchFamily="34" charset="0"/>
              </a:rPr>
              <a:t>Intervention:Channelization</a:t>
            </a:r>
          </a:p>
        </p:txBody>
      </p:sp>
      <p:sp>
        <p:nvSpPr>
          <p:cNvPr id="46090" name="Text Box 10"/>
          <p:cNvSpPr txBox="1">
            <a:spLocks noChangeArrowheads="1"/>
          </p:cNvSpPr>
          <p:nvPr/>
        </p:nvSpPr>
        <p:spPr bwMode="auto">
          <a:xfrm>
            <a:off x="914400" y="4648200"/>
            <a:ext cx="2209800" cy="254000"/>
          </a:xfrm>
          <a:prstGeom prst="rect">
            <a:avLst/>
          </a:prstGeom>
          <a:noFill/>
          <a:ln w="9525">
            <a:noFill/>
            <a:miter lim="800000"/>
            <a:headEnd/>
            <a:tailEnd/>
          </a:ln>
          <a:effectLst/>
        </p:spPr>
        <p:txBody>
          <a:bodyPr>
            <a:spAutoFit/>
          </a:bodyPr>
          <a:lstStyle/>
          <a:p>
            <a:pPr algn="ctr" defTabSz="1049338" eaLnBrk="0" hangingPunct="0">
              <a:spcBef>
                <a:spcPct val="50000"/>
              </a:spcBef>
              <a:defRPr/>
            </a:pPr>
            <a:r>
              <a:rPr lang="en-US" sz="1050" dirty="0">
                <a:latin typeface="Tahoma" pitchFamily="34" charset="0"/>
              </a:rPr>
              <a:t>Narmada Fed Sabarmati</a:t>
            </a:r>
          </a:p>
        </p:txBody>
      </p:sp>
      <p:graphicFrame>
        <p:nvGraphicFramePr>
          <p:cNvPr id="11" name="Chart 10"/>
          <p:cNvGraphicFramePr>
            <a:graphicFrameLocks/>
          </p:cNvGraphicFramePr>
          <p:nvPr/>
        </p:nvGraphicFramePr>
        <p:xfrm>
          <a:off x="4114800" y="3962400"/>
          <a:ext cx="5029200" cy="2895600"/>
        </p:xfrm>
        <a:graphic>
          <a:graphicData uri="http://schemas.openxmlformats.org/drawingml/2006/chart">
            <c:chart xmlns:c="http://schemas.openxmlformats.org/drawingml/2006/chart" xmlns:r="http://schemas.openxmlformats.org/officeDocument/2006/relationships" r:id="rId5"/>
          </a:graphicData>
        </a:graphic>
      </p:graphicFrame>
      <p:sp>
        <p:nvSpPr>
          <p:cNvPr id="12" name="Right Arrow 11"/>
          <p:cNvSpPr/>
          <p:nvPr/>
        </p:nvSpPr>
        <p:spPr>
          <a:xfrm rot="16200000">
            <a:off x="2705100" y="4076700"/>
            <a:ext cx="1295400" cy="914400"/>
          </a:xfrm>
          <a:prstGeom prst="rightArrow">
            <a:avLst>
              <a:gd name="adj1" fmla="val 50000"/>
              <a:gd name="adj2" fmla="val 530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ight Arrow 12"/>
          <p:cNvSpPr/>
          <p:nvPr/>
        </p:nvSpPr>
        <p:spPr>
          <a:xfrm>
            <a:off x="3352800" y="2209800"/>
            <a:ext cx="2133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1524000" y="0"/>
            <a:ext cx="57150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effectLst>
                  <a:outerShdw blurRad="38100" dist="38100" dir="2700000" algn="tl">
                    <a:srgbClr val="000000"/>
                  </a:outerShdw>
                </a:effectLst>
                <a:latin typeface="Arial Black" pitchFamily="34" charset="0"/>
              </a:rPr>
              <a:t>Environmental Control</a:t>
            </a:r>
          </a:p>
          <a:p>
            <a:pPr algn="ctr">
              <a:defRPr/>
            </a:pPr>
            <a:r>
              <a:rPr lang="en-US" sz="1400" dirty="0" smtClean="0">
                <a:effectLst>
                  <a:outerShdw blurRad="38100" dist="38100" dir="2700000" algn="tl">
                    <a:srgbClr val="000000"/>
                  </a:outerShdw>
                </a:effectLst>
                <a:latin typeface="Arial Black" pitchFamily="34" charset="0"/>
              </a:rPr>
              <a:t>SABARMATI </a:t>
            </a:r>
            <a:r>
              <a:rPr lang="en-US" sz="1400" dirty="0">
                <a:effectLst>
                  <a:outerShdw blurRad="38100" dist="38100" dir="2700000" algn="tl">
                    <a:srgbClr val="000000"/>
                  </a:outerShdw>
                </a:effectLst>
                <a:latin typeface="Arial Black" pitchFamily="34" charset="0"/>
              </a:rPr>
              <a:t>RIVER’S CHANGING SCENIRIO  </a:t>
            </a:r>
            <a:endParaRPr lang="en-US" sz="1400" dirty="0"/>
          </a:p>
        </p:txBody>
      </p:sp>
      <p:sp>
        <p:nvSpPr>
          <p:cNvPr id="15" name="Down Arrow 14"/>
          <p:cNvSpPr/>
          <p:nvPr/>
        </p:nvSpPr>
        <p:spPr>
          <a:xfrm>
            <a:off x="6705600" y="3048000"/>
            <a:ext cx="838200" cy="990600"/>
          </a:xfrm>
          <a:prstGeom prst="downArrow">
            <a:avLst>
              <a:gd name="adj1" fmla="val 50000"/>
              <a:gd name="adj2" fmla="val 5659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457200" y="228600"/>
            <a:ext cx="8229600" cy="6858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80000"/>
              </a:lnSpc>
            </a:pPr>
            <a:r>
              <a:rPr lang="en-US" sz="2000" b="1" dirty="0" smtClean="0">
                <a:solidFill>
                  <a:srgbClr val="0066FF"/>
                </a:solidFill>
                <a:latin typeface="Garamond" pitchFamily="18" charset="0"/>
              </a:rPr>
              <a:t>	</a:t>
            </a:r>
            <a:r>
              <a:rPr lang="en-US" sz="2800" dirty="0">
                <a:solidFill>
                  <a:srgbClr val="0066FF"/>
                </a:solidFill>
                <a:effectLst>
                  <a:outerShdw blurRad="38100" dist="38100" dir="2700000" algn="tl">
                    <a:srgbClr val="000000"/>
                  </a:outerShdw>
                </a:effectLst>
              </a:rPr>
              <a:t>Vector control Challenges-</a:t>
            </a:r>
          </a:p>
          <a:p>
            <a:pPr algn="ctr">
              <a:lnSpc>
                <a:spcPct val="80000"/>
              </a:lnSpc>
            </a:pPr>
            <a:r>
              <a:rPr lang="en-US" sz="2800" b="1" dirty="0" smtClean="0">
                <a:solidFill>
                  <a:srgbClr val="0066FF"/>
                </a:solidFill>
                <a:latin typeface="Garamond" pitchFamily="18" charset="0"/>
              </a:rPr>
              <a:t>30% OF THE O.H.TANKS  ARE  IN ACCESSIBLE</a:t>
            </a:r>
            <a:endParaRPr lang="en-US" sz="2000" b="1" dirty="0">
              <a:solidFill>
                <a:srgbClr val="0066FF"/>
              </a:solidFill>
              <a:latin typeface="Garamond" pitchFamily="18" charset="0"/>
            </a:endParaRPr>
          </a:p>
        </p:txBody>
      </p:sp>
      <p:pic>
        <p:nvPicPr>
          <p:cNvPr id="34819" name="Picture 5" descr="000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524000"/>
            <a:ext cx="4572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6" descr="000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00600" y="1524000"/>
            <a:ext cx="4343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fld id="{8A11552A-7429-4BD7-B9A3-1DFA421DCA28}" type="slidenum">
              <a:rPr lang="en-US" smtClean="0">
                <a:solidFill>
                  <a:prstClr val="black"/>
                </a:solidFill>
              </a:rPr>
              <a:pPr eaLnBrk="1" hangingPunct="1"/>
              <a:t>58</a:t>
            </a:fld>
            <a:endParaRPr lang="en-US" smtClean="0">
              <a:solidFill>
                <a:prstClr val="black"/>
              </a:solidFill>
            </a:endParaRPr>
          </a:p>
        </p:txBody>
      </p:sp>
    </p:spTree>
    <p:extLst>
      <p:ext uri="{BB962C8B-B14F-4D97-AF65-F5344CB8AC3E}">
        <p14:creationId xmlns:p14="http://schemas.microsoft.com/office/powerpoint/2010/main" xmlns="" val="32398845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381000"/>
            <a:ext cx="8231188" cy="1143000"/>
          </a:xfrm>
        </p:spPr>
        <p:txBody>
          <a:bodyPr lIns="90000" tIns="46800" rIns="90000" bIns="46800">
            <a:normAutofit/>
          </a:bodyPr>
          <a:lstStyle/>
          <a:p>
            <a:pPr algn="ct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u="sng" dirty="0" smtClean="0"/>
              <a:t>Vector control challenges- RISK FACTORS FOR  OUT BREAK </a:t>
            </a:r>
            <a:br>
              <a:rPr lang="en-GB" sz="2400" u="sng" dirty="0" smtClean="0"/>
            </a:br>
            <a:r>
              <a:rPr lang="en-GB" sz="2400" u="sng" dirty="0" smtClean="0"/>
              <a:t>Massive constructions</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1700213"/>
            <a:ext cx="3200400"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5364" name="Line 11"/>
          <p:cNvSpPr>
            <a:spLocks noChangeShapeType="1"/>
          </p:cNvSpPr>
          <p:nvPr/>
        </p:nvSpPr>
        <p:spPr bwMode="auto">
          <a:xfrm flipH="1">
            <a:off x="2590800" y="2819400"/>
            <a:ext cx="990600" cy="762000"/>
          </a:xfrm>
          <a:prstGeom prst="line">
            <a:avLst/>
          </a:prstGeom>
          <a:noFill/>
          <a:ln w="9525">
            <a:solidFill>
              <a:srgbClr val="FF0000"/>
            </a:solidFill>
            <a:round/>
            <a:headEnd/>
            <a:tailEnd type="stealth" w="med" len="med"/>
          </a:ln>
          <a:extLst>
            <a:ext uri="{909E8E84-426E-40DD-AFC4-6F175D3DCCD1}">
              <a14:hiddenFill xmlns:a14="http://schemas.microsoft.com/office/drawing/2010/main" xmlns="">
                <a:noFill/>
              </a14:hiddenFill>
            </a:ext>
          </a:extLst>
        </p:spPr>
        <p:txBody>
          <a:bodyPr/>
          <a:lstStyle/>
          <a:p>
            <a:endParaRPr lang="en-IN">
              <a:solidFill>
                <a:prstClr val="black"/>
              </a:solidFill>
            </a:endParaRPr>
          </a:p>
        </p:txBody>
      </p:sp>
      <p:sp>
        <p:nvSpPr>
          <p:cNvPr id="15365" name="Line 11"/>
          <p:cNvSpPr>
            <a:spLocks noChangeShapeType="1"/>
          </p:cNvSpPr>
          <p:nvPr/>
        </p:nvSpPr>
        <p:spPr bwMode="auto">
          <a:xfrm flipH="1">
            <a:off x="2743200" y="2971800"/>
            <a:ext cx="990600" cy="762000"/>
          </a:xfrm>
          <a:prstGeom prst="line">
            <a:avLst/>
          </a:prstGeom>
          <a:noFill/>
          <a:ln w="9525">
            <a:solidFill>
              <a:srgbClr val="FF0000"/>
            </a:solidFill>
            <a:round/>
            <a:headEnd/>
            <a:tailEnd type="stealth" w="med" len="med"/>
          </a:ln>
          <a:extLst>
            <a:ext uri="{909E8E84-426E-40DD-AFC4-6F175D3DCCD1}">
              <a14:hiddenFill xmlns:a14="http://schemas.microsoft.com/office/drawing/2010/main" xmlns="">
                <a:noFill/>
              </a14:hiddenFill>
            </a:ext>
          </a:extLst>
        </p:spPr>
        <p:txBody>
          <a:bodyPr/>
          <a:lstStyle/>
          <a:p>
            <a:endParaRPr lang="en-IN">
              <a:solidFill>
                <a:prstClr val="black"/>
              </a:solidFill>
            </a:endParaRPr>
          </a:p>
        </p:txBody>
      </p:sp>
      <p:pic>
        <p:nvPicPr>
          <p:cNvPr id="1536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00600" y="1700213"/>
            <a:ext cx="3581400"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536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 y="4267200"/>
            <a:ext cx="32766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5368" name="Picture 6" descr="Picture20"/>
          <p:cNvPicPr>
            <a:picLocks noGrp="1" noChangeAspect="1" noChangeArrowheads="1"/>
          </p:cNvPicPr>
          <p:nvPr>
            <p:ph idx="1"/>
          </p:nvPr>
        </p:nvPicPr>
        <p:blipFill>
          <a:blip r:embed="rId6" cstate="print">
            <a:extLst>
              <a:ext uri="{28A0092B-C50C-407E-A947-70E740481C1C}">
                <a14:useLocalDpi xmlns:a14="http://schemas.microsoft.com/office/drawing/2010/main" xmlns="" val="0"/>
              </a:ext>
            </a:extLst>
          </a:blip>
          <a:srcRect/>
          <a:stretch>
            <a:fillRect/>
          </a:stretch>
        </p:blipFill>
        <p:spPr>
          <a:xfrm>
            <a:off x="4953000" y="4419600"/>
            <a:ext cx="3767138" cy="2251075"/>
          </a:xfrm>
          <a:noFill/>
        </p:spPr>
      </p:pic>
    </p:spTree>
    <p:extLst>
      <p:ext uri="{BB962C8B-B14F-4D97-AF65-F5344CB8AC3E}">
        <p14:creationId xmlns:p14="http://schemas.microsoft.com/office/powerpoint/2010/main" xmlns="" val="2623950666"/>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988" t="12500" r="24231" b="20833"/>
          <a:stretch/>
        </p:blipFill>
        <p:spPr>
          <a:xfrm>
            <a:off x="304800" y="1295400"/>
            <a:ext cx="8534400" cy="5410200"/>
          </a:xfrm>
          <a:prstGeom prst="rect">
            <a:avLst/>
          </a:prstGeom>
        </p:spPr>
      </p:pic>
      <p:sp>
        <p:nvSpPr>
          <p:cNvPr id="5" name="Title 1"/>
          <p:cNvSpPr>
            <a:spLocks noGrp="1"/>
          </p:cNvSpPr>
          <p:nvPr>
            <p:ph type="title"/>
          </p:nvPr>
        </p:nvSpPr>
        <p:spPr>
          <a:xfrm>
            <a:off x="0" y="304800"/>
            <a:ext cx="6492240" cy="914400"/>
          </a:xfrm>
          <a:solidFill>
            <a:srgbClr val="3F3E40"/>
          </a:solidFill>
        </p:spPr>
        <p:txBody>
          <a:bodyPr vert="horz" lIns="91440" tIns="45720" rIns="91440" bIns="45720" rtlCol="0" anchor="b">
            <a:noAutofit/>
          </a:bodyPr>
          <a:lstStyle/>
          <a:p>
            <a:pPr marL="274320" algn="l">
              <a:defRPr/>
            </a:pPr>
            <a:r>
              <a:rPr lang="en-US" altLang="en-US" sz="2800" i="1" dirty="0" smtClean="0">
                <a:ln>
                  <a:solidFill>
                    <a:srgbClr val="00AEEF"/>
                  </a:solidFill>
                </a:ln>
                <a:solidFill>
                  <a:srgbClr val="00AEEF"/>
                </a:solidFill>
                <a:latin typeface="Kalinga" pitchFamily="34" charset="0"/>
                <a:cs typeface="Kalinga" pitchFamily="34" charset="0"/>
              </a:rPr>
              <a:t>WORLD’S DEADLIEST ANIMALS-</a:t>
            </a:r>
            <a:br>
              <a:rPr lang="en-US" altLang="en-US" sz="2800" i="1" dirty="0" smtClean="0">
                <a:ln>
                  <a:solidFill>
                    <a:srgbClr val="00AEEF"/>
                  </a:solidFill>
                </a:ln>
                <a:solidFill>
                  <a:srgbClr val="00AEEF"/>
                </a:solidFill>
                <a:latin typeface="Kalinga" pitchFamily="34" charset="0"/>
                <a:cs typeface="Kalinga" pitchFamily="34" charset="0"/>
              </a:rPr>
            </a:br>
            <a:r>
              <a:rPr lang="en-US" altLang="en-US" sz="2800" i="1" dirty="0" smtClean="0">
                <a:ln>
                  <a:solidFill>
                    <a:srgbClr val="00AEEF"/>
                  </a:solidFill>
                </a:ln>
                <a:solidFill>
                  <a:srgbClr val="00AEEF"/>
                </a:solidFill>
                <a:latin typeface="Kalinga" pitchFamily="34" charset="0"/>
                <a:cs typeface="Kalinga" pitchFamily="34" charset="0"/>
              </a:rPr>
              <a:t>HOW DEADLY?</a:t>
            </a:r>
            <a:endParaRPr lang="en-US" altLang="en-US" sz="2800" dirty="0" smtClean="0">
              <a:ln>
                <a:solidFill>
                  <a:srgbClr val="00AEEF"/>
                </a:solidFill>
              </a:ln>
              <a:solidFill>
                <a:srgbClr val="00AEEF"/>
              </a:solidFill>
              <a:latin typeface="Kalinga" pitchFamily="34" charset="0"/>
              <a:cs typeface="Kalinga" pitchFamily="34" charset="0"/>
            </a:endParaRPr>
          </a:p>
        </p:txBody>
      </p:sp>
    </p:spTree>
    <p:extLst>
      <p:ext uri="{BB962C8B-B14F-4D97-AF65-F5344CB8AC3E}">
        <p14:creationId xmlns:p14="http://schemas.microsoft.com/office/powerpoint/2010/main" xmlns="" val="24618814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370013" y="0"/>
            <a:ext cx="7313612" cy="1444625"/>
          </a:xfrm>
          <a:blipFill dpi="0" rotWithShape="1">
            <a:blip r:embed="rId2" cstate="print"/>
            <a:srcRect/>
            <a:tile tx="0" ty="0" sx="100000" sy="100000" flip="none" algn="tl"/>
          </a:blipFill>
        </p:spPr>
        <p:txBody>
          <a:bodyPr/>
          <a:lstStyle/>
          <a:p>
            <a:pPr algn="ctr"/>
            <a:r>
              <a:rPr lang="en-US" sz="2400" u="sng" dirty="0" smtClean="0">
                <a:solidFill>
                  <a:srgbClr val="00B0F0"/>
                </a:solidFill>
              </a:rPr>
              <a:t>Legislative control</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Introducing Model Civic Bye-laws and Building Bye-laws for prevention and control of vector breeding</a:t>
            </a:r>
          </a:p>
        </p:txBody>
      </p:sp>
      <p:sp>
        <p:nvSpPr>
          <p:cNvPr id="31747" name="Rectangle 3"/>
          <p:cNvSpPr>
            <a:spLocks noGrp="1" noChangeArrowheads="1"/>
          </p:cNvSpPr>
          <p:nvPr>
            <p:ph type="body" idx="1"/>
          </p:nvPr>
        </p:nvSpPr>
        <p:spPr>
          <a:xfrm>
            <a:off x="228600" y="1600200"/>
            <a:ext cx="8915400" cy="5257800"/>
          </a:xfrm>
          <a:solidFill>
            <a:schemeClr val="accent1">
              <a:lumMod val="20000"/>
              <a:lumOff val="80000"/>
            </a:schemeClr>
          </a:solidFill>
        </p:spPr>
        <p:txBody>
          <a:bodyPr/>
          <a:lstStyle/>
          <a:p>
            <a:pPr algn="just"/>
            <a:r>
              <a:rPr lang="en-US" sz="2200" b="1" i="1" dirty="0" smtClean="0">
                <a:solidFill>
                  <a:srgbClr val="000000"/>
                </a:solidFill>
              </a:rPr>
              <a:t>Model Civic Bye-laws:</a:t>
            </a:r>
            <a:r>
              <a:rPr lang="en-US" sz="2200" dirty="0" smtClean="0">
                <a:solidFill>
                  <a:srgbClr val="000000"/>
                </a:solidFill>
              </a:rPr>
              <a:t> Promulgation and implementation with provision to prevent /eliminate mosquito breeding like Municipal Corporation of Greater </a:t>
            </a:r>
            <a:r>
              <a:rPr lang="en-US" sz="2200" u="sng" dirty="0" smtClean="0">
                <a:solidFill>
                  <a:srgbClr val="000000"/>
                </a:solidFill>
              </a:rPr>
              <a:t>Mumbai, NCT Delhi, Chandigarh, Bhopal, </a:t>
            </a:r>
            <a:r>
              <a:rPr lang="en-US" sz="2200" u="sng" dirty="0" err="1" smtClean="0">
                <a:solidFill>
                  <a:srgbClr val="000000"/>
                </a:solidFill>
              </a:rPr>
              <a:t>Agartala</a:t>
            </a:r>
            <a:r>
              <a:rPr lang="en-US" sz="2200" u="sng" dirty="0" smtClean="0">
                <a:solidFill>
                  <a:srgbClr val="000000"/>
                </a:solidFill>
              </a:rPr>
              <a:t>, </a:t>
            </a:r>
            <a:r>
              <a:rPr lang="en-US" sz="2200" u="sng" dirty="0" err="1" smtClean="0">
                <a:solidFill>
                  <a:srgbClr val="000000"/>
                </a:solidFill>
              </a:rPr>
              <a:t>Navi</a:t>
            </a:r>
            <a:r>
              <a:rPr lang="en-US" sz="2200" u="sng" dirty="0" smtClean="0">
                <a:solidFill>
                  <a:srgbClr val="000000"/>
                </a:solidFill>
              </a:rPr>
              <a:t> Mumbai Municipal Corporation, Thane and Goa. </a:t>
            </a:r>
          </a:p>
          <a:p>
            <a:pPr algn="just"/>
            <a:endParaRPr lang="en-US" sz="2200" u="sng" dirty="0" smtClean="0">
              <a:solidFill>
                <a:srgbClr val="000000"/>
              </a:solidFill>
            </a:endParaRPr>
          </a:p>
          <a:p>
            <a:pPr algn="just"/>
            <a:r>
              <a:rPr lang="en-US" sz="2200" b="1" i="1" dirty="0" smtClean="0">
                <a:solidFill>
                  <a:srgbClr val="000000"/>
                </a:solidFill>
              </a:rPr>
              <a:t>Building Bye-laws: </a:t>
            </a:r>
            <a:r>
              <a:rPr lang="en-US" sz="2200" dirty="0" smtClean="0">
                <a:solidFill>
                  <a:srgbClr val="000000"/>
                </a:solidFill>
              </a:rPr>
              <a:t>Provision to prevent </a:t>
            </a:r>
            <a:r>
              <a:rPr lang="en-US" sz="2200" dirty="0" err="1" smtClean="0">
                <a:solidFill>
                  <a:srgbClr val="000000"/>
                </a:solidFill>
              </a:rPr>
              <a:t>mosquitogenic</a:t>
            </a:r>
            <a:r>
              <a:rPr lang="en-US" sz="2200" dirty="0" smtClean="0">
                <a:solidFill>
                  <a:srgbClr val="000000"/>
                </a:solidFill>
              </a:rPr>
              <a:t> conditions on the exterior of the buildings and clauses in the contract to keep curing tanks free of mosquito breeding during construction phase and dismantling of the same before issuance of occupancy certificate like </a:t>
            </a:r>
            <a:r>
              <a:rPr lang="en-US" sz="2200" u="sng" dirty="0" err="1" smtClean="0">
                <a:solidFill>
                  <a:srgbClr val="000000"/>
                </a:solidFill>
              </a:rPr>
              <a:t>Navi</a:t>
            </a:r>
            <a:r>
              <a:rPr lang="en-US" sz="2200" u="sng" dirty="0" smtClean="0">
                <a:solidFill>
                  <a:srgbClr val="000000"/>
                </a:solidFill>
              </a:rPr>
              <a:t> Mumbai</a:t>
            </a:r>
          </a:p>
        </p:txBody>
      </p:sp>
      <p:pic>
        <p:nvPicPr>
          <p:cNvPr id="31748" name="Picture 4" descr="0005"/>
          <p:cNvPicPr>
            <a:picLocks noChangeAspect="1" noChangeArrowheads="1"/>
          </p:cNvPicPr>
          <p:nvPr/>
        </p:nvPicPr>
        <p:blipFill>
          <a:blip r:embed="rId3" cstate="print"/>
          <a:srcRect/>
          <a:stretch>
            <a:fillRect/>
          </a:stretch>
        </p:blipFill>
        <p:spPr bwMode="auto">
          <a:xfrm>
            <a:off x="7086600" y="5410200"/>
            <a:ext cx="1828800" cy="1447800"/>
          </a:xfrm>
          <a:prstGeom prst="rect">
            <a:avLst/>
          </a:prstGeom>
          <a:noFill/>
          <a:ln w="9525">
            <a:noFill/>
            <a:miter lim="800000"/>
            <a:headEnd/>
            <a:tailEnd/>
          </a:ln>
        </p:spPr>
      </p:pic>
      <p:sp>
        <p:nvSpPr>
          <p:cNvPr id="6" name="TextBox 5"/>
          <p:cNvSpPr txBox="1"/>
          <p:nvPr/>
        </p:nvSpPr>
        <p:spPr>
          <a:xfrm>
            <a:off x="152400" y="5725180"/>
            <a:ext cx="7086600" cy="523220"/>
          </a:xfrm>
          <a:prstGeom prst="rect">
            <a:avLst/>
          </a:prstGeom>
          <a:solidFill>
            <a:schemeClr val="tx1"/>
          </a:solidFill>
        </p:spPr>
        <p:txBody>
          <a:bodyPr wrap="square" rtlCol="0">
            <a:spAutoFit/>
          </a:bodyPr>
          <a:lstStyle/>
          <a:p>
            <a:r>
              <a:rPr lang="en-IN" sz="2800" dirty="0" smtClean="0">
                <a:solidFill>
                  <a:srgbClr val="FF0000"/>
                </a:solidFill>
              </a:rPr>
              <a:t>Already covered in briefing session</a:t>
            </a:r>
            <a:endParaRPr lang="en-IN" sz="2800" dirty="0">
              <a:solidFill>
                <a:srgbClr val="FF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0"/>
            <a:ext cx="8229600" cy="1417638"/>
          </a:xfrm>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defRPr/>
            </a:pPr>
            <a:r>
              <a:rPr lang="en-US" sz="3600" b="1" dirty="0" smtClean="0">
                <a:solidFill>
                  <a:schemeClr val="bg1">
                    <a:lumMod val="50000"/>
                  </a:schemeClr>
                </a:solidFill>
              </a:rPr>
              <a:t/>
            </a:r>
            <a:br>
              <a:rPr lang="en-US" sz="3600" b="1" dirty="0" smtClean="0">
                <a:solidFill>
                  <a:schemeClr val="bg1">
                    <a:lumMod val="50000"/>
                  </a:schemeClr>
                </a:solidFill>
              </a:rPr>
            </a:br>
            <a:r>
              <a:rPr lang="en-US" sz="3600" b="1" dirty="0" err="1" smtClean="0">
                <a:solidFill>
                  <a:schemeClr val="bg1">
                    <a:lumMod val="50000"/>
                  </a:schemeClr>
                </a:solidFill>
              </a:rPr>
              <a:t>Navi</a:t>
            </a:r>
            <a:r>
              <a:rPr lang="en-US" sz="3600" b="1" dirty="0" smtClean="0">
                <a:solidFill>
                  <a:schemeClr val="bg1">
                    <a:lumMod val="50000"/>
                  </a:schemeClr>
                </a:solidFill>
              </a:rPr>
              <a:t> </a:t>
            </a:r>
            <a:r>
              <a:rPr lang="en-US" sz="3600" b="1" dirty="0">
                <a:solidFill>
                  <a:schemeClr val="bg1">
                    <a:lumMod val="50000"/>
                  </a:schemeClr>
                </a:solidFill>
              </a:rPr>
              <a:t>Mumbai Municipal </a:t>
            </a:r>
            <a:r>
              <a:rPr lang="en-US" sz="3600" b="1" dirty="0" smtClean="0">
                <a:solidFill>
                  <a:schemeClr val="bg1">
                    <a:lumMod val="50000"/>
                  </a:schemeClr>
                </a:solidFill>
              </a:rPr>
              <a:t>Corporation</a:t>
            </a:r>
            <a:br>
              <a:rPr lang="en-US" sz="3600" b="1" dirty="0" smtClean="0">
                <a:solidFill>
                  <a:schemeClr val="bg1">
                    <a:lumMod val="50000"/>
                  </a:schemeClr>
                </a:solidFill>
              </a:rPr>
            </a:br>
            <a:r>
              <a:rPr lang="en-US" sz="3600" b="1" dirty="0">
                <a:solidFill>
                  <a:schemeClr val="bg1">
                    <a:lumMod val="50000"/>
                  </a:schemeClr>
                </a:solidFill>
              </a:rPr>
              <a:t/>
            </a:r>
            <a:br>
              <a:rPr lang="en-US" sz="3600" b="1" dirty="0">
                <a:solidFill>
                  <a:schemeClr val="bg1">
                    <a:lumMod val="50000"/>
                  </a:schemeClr>
                </a:solidFill>
              </a:rPr>
            </a:br>
            <a:endParaRPr lang="en-US" sz="3600" b="1" dirty="0">
              <a:solidFill>
                <a:schemeClr val="bg1">
                  <a:lumMod val="50000"/>
                </a:schemeClr>
              </a:solidFill>
            </a:endParaRPr>
          </a:p>
        </p:txBody>
      </p:sp>
      <p:sp>
        <p:nvSpPr>
          <p:cNvPr id="32771" name="Rectangle 3"/>
          <p:cNvSpPr>
            <a:spLocks noGrp="1" noChangeArrowheads="1"/>
          </p:cNvSpPr>
          <p:nvPr>
            <p:ph type="body" idx="1"/>
          </p:nvPr>
        </p:nvSpPr>
        <p:spPr>
          <a:solidFill>
            <a:schemeClr val="tx2">
              <a:lumMod val="20000"/>
              <a:lumOff val="80000"/>
            </a:schemeClr>
          </a:solidFill>
        </p:spPr>
        <p:txBody>
          <a:bodyPr/>
          <a:lstStyle/>
          <a:p>
            <a:r>
              <a:rPr lang="en-US" sz="2800" b="1" u="sng" dirty="0" smtClean="0">
                <a:solidFill>
                  <a:schemeClr val="accent2"/>
                </a:solidFill>
              </a:rPr>
              <a:t>Malaria Bye-laws :</a:t>
            </a:r>
            <a:r>
              <a:rPr lang="en-US" sz="2800" b="1" dirty="0" smtClean="0">
                <a:solidFill>
                  <a:schemeClr val="bg1">
                    <a:lumMod val="50000"/>
                  </a:schemeClr>
                </a:solidFill>
              </a:rPr>
              <a:t> </a:t>
            </a:r>
            <a:r>
              <a:rPr lang="en-US" sz="2800" b="1" u="sng" dirty="0" smtClean="0">
                <a:solidFill>
                  <a:schemeClr val="bg1">
                    <a:lumMod val="50000"/>
                  </a:schemeClr>
                </a:solidFill>
              </a:rPr>
              <a:t>(After 1996 out break of Malaria) </a:t>
            </a:r>
            <a:endParaRPr lang="en-US" sz="2800" b="1" u="sng" dirty="0" smtClean="0">
              <a:solidFill>
                <a:schemeClr val="accent2"/>
              </a:solidFill>
            </a:endParaRPr>
          </a:p>
          <a:p>
            <a:endParaRPr lang="en-US" sz="2800" b="1" u="sng" dirty="0" smtClean="0"/>
          </a:p>
          <a:p>
            <a:r>
              <a:rPr lang="en-US" sz="2800" dirty="0" smtClean="0"/>
              <a:t>To reduce  potential breeding places.</a:t>
            </a:r>
          </a:p>
          <a:p>
            <a:r>
              <a:rPr lang="en-US" sz="2800" dirty="0" smtClean="0"/>
              <a:t>No Objection Certificate”  from Health Department of NMMC for Occupancy Certificate.  </a:t>
            </a:r>
          </a:p>
          <a:p>
            <a:r>
              <a:rPr lang="en-US" sz="2800" dirty="0" smtClean="0"/>
              <a:t>Inspect the site for any potential breeding places at the construction. </a:t>
            </a:r>
          </a:p>
          <a:p>
            <a:r>
              <a:rPr lang="en-US" sz="2800" dirty="0" smtClean="0"/>
              <a:t>No Objection Certificate is issued.</a:t>
            </a:r>
            <a:r>
              <a:rPr lang="en-US" sz="2800" b="1" dirty="0" smtClean="0"/>
              <a:t> </a:t>
            </a:r>
          </a:p>
          <a:p>
            <a:endParaRPr lang="en-US" sz="2800" dirty="0" smtClean="0"/>
          </a:p>
          <a:p>
            <a:endParaRPr lang="en-US" sz="2800" dirty="0" smtClean="0"/>
          </a:p>
        </p:txBody>
      </p:sp>
      <p:sp>
        <p:nvSpPr>
          <p:cNvPr id="32772" name="Rectangle 4"/>
          <p:cNvSpPr>
            <a:spLocks noChangeArrowheads="1"/>
          </p:cNvSpPr>
          <p:nvPr/>
        </p:nvSpPr>
        <p:spPr bwMode="auto">
          <a:xfrm>
            <a:off x="504825" y="0"/>
            <a:ext cx="9721850" cy="866775"/>
          </a:xfrm>
          <a:prstGeom prst="rect">
            <a:avLst/>
          </a:prstGeom>
          <a:noFill/>
          <a:ln w="9525">
            <a:noFill/>
            <a:miter lim="800000"/>
            <a:headEnd/>
            <a:tailEnd/>
          </a:ln>
        </p:spPr>
        <p:txBody>
          <a:bodyPr lIns="104927" tIns="52464" rIns="104927" bIns="52464" anchor="ctr"/>
          <a:lstStyle/>
          <a:p>
            <a:pPr algn="ctr">
              <a:lnSpc>
                <a:spcPct val="80000"/>
              </a:lnSpc>
            </a:pPr>
            <a:endParaRPr lang="en-US" sz="2500">
              <a:solidFill>
                <a:srgbClr val="FF0066"/>
              </a:solidFill>
              <a:latin typeface="Arial Black"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685800" y="228600"/>
            <a:ext cx="8229600" cy="685800"/>
          </a:xfrm>
        </p:spPr>
        <p:txBody>
          <a:bodyPr/>
          <a:lstStyle/>
          <a:p>
            <a:pPr>
              <a:defRPr/>
            </a:pPr>
            <a:r>
              <a:rPr lang="en-US" sz="2400" dirty="0" smtClean="0"/>
              <a:t>Effective IEC for VBD,s</a:t>
            </a:r>
          </a:p>
        </p:txBody>
      </p:sp>
      <p:pic>
        <p:nvPicPr>
          <p:cNvPr id="17411" name="Picture 4" descr="scan000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tretch>
            <a:fillRect/>
          </a:stretch>
        </p:blipFill>
        <p:spPr>
          <a:xfrm>
            <a:off x="381000" y="1066800"/>
            <a:ext cx="8534400" cy="5410200"/>
          </a:xfrm>
        </p:spPr>
      </p:pic>
      <p:sp>
        <p:nvSpPr>
          <p:cNvPr id="5" name="TextBox 4"/>
          <p:cNvSpPr txBox="1"/>
          <p:nvPr/>
        </p:nvSpPr>
        <p:spPr>
          <a:xfrm>
            <a:off x="152400" y="164068"/>
            <a:ext cx="7086600" cy="523220"/>
          </a:xfrm>
          <a:prstGeom prst="rect">
            <a:avLst/>
          </a:prstGeom>
          <a:solidFill>
            <a:schemeClr val="tx1"/>
          </a:solidFill>
        </p:spPr>
        <p:txBody>
          <a:bodyPr wrap="square" rtlCol="0">
            <a:spAutoFit/>
          </a:bodyPr>
          <a:lstStyle/>
          <a:p>
            <a:r>
              <a:rPr lang="en-IN" sz="2800" dirty="0" smtClean="0">
                <a:solidFill>
                  <a:srgbClr val="FF0000"/>
                </a:solidFill>
              </a:rPr>
              <a:t>Already covered in briefing session</a:t>
            </a:r>
            <a:endParaRPr lang="en-IN" sz="2800" dirty="0">
              <a:solidFill>
                <a:srgbClr val="FF0000"/>
              </a:solidFill>
            </a:endParaRPr>
          </a:p>
        </p:txBody>
      </p:sp>
    </p:spTree>
    <p:extLst>
      <p:ext uri="{BB962C8B-B14F-4D97-AF65-F5344CB8AC3E}">
        <p14:creationId xmlns:p14="http://schemas.microsoft.com/office/powerpoint/2010/main" xmlns="" val="10104282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09600" y="228600"/>
            <a:ext cx="8229600" cy="1066800"/>
          </a:xfrm>
        </p:spPr>
        <p:txBody>
          <a:bodyPr>
            <a:normAutofit fontScale="90000"/>
          </a:bodyPr>
          <a:lstStyle/>
          <a:p>
            <a:r>
              <a:rPr lang="en-IN" sz="3600" b="1" smtClean="0"/>
              <a:t/>
            </a:r>
            <a:br>
              <a:rPr lang="en-IN" sz="3600" b="1" smtClean="0"/>
            </a:br>
            <a:r>
              <a:rPr lang="en-IN" sz="2800" b="1" smtClean="0"/>
              <a:t>Sri Lanka honours unsung heroes of malaria elimination</a:t>
            </a:r>
            <a:br>
              <a:rPr lang="en-IN" sz="2800" b="1" smtClean="0"/>
            </a:br>
            <a:endParaRPr lang="en-IN" sz="2800" smtClean="0"/>
          </a:p>
        </p:txBody>
      </p:sp>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457201" y="1219200"/>
            <a:ext cx="4876800" cy="2590800"/>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72" name="Rectangle 3"/>
          <p:cNvSpPr>
            <a:spLocks noChangeArrowheads="1"/>
          </p:cNvSpPr>
          <p:nvPr/>
        </p:nvSpPr>
        <p:spPr bwMode="auto">
          <a:xfrm>
            <a:off x="5715000" y="1219200"/>
            <a:ext cx="3200400" cy="2831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IN" b="1" i="1" u="sng" dirty="0" smtClean="0">
                <a:solidFill>
                  <a:srgbClr val="FF0000"/>
                </a:solidFill>
              </a:rPr>
              <a:t>30.11.2016 </a:t>
            </a:r>
            <a:r>
              <a:rPr lang="en-IN" sz="1600" b="1" i="1" u="sng" dirty="0">
                <a:solidFill>
                  <a:srgbClr val="FF0000"/>
                </a:solidFill>
              </a:rPr>
              <a:t>Colombo: WHO</a:t>
            </a:r>
          </a:p>
          <a:p>
            <a:endParaRPr lang="en-IN" sz="1600" u="sng" dirty="0">
              <a:solidFill>
                <a:srgbClr val="FF0000"/>
              </a:solidFill>
            </a:endParaRPr>
          </a:p>
          <a:p>
            <a:pPr algn="just"/>
            <a:r>
              <a:rPr lang="en-IN" sz="1600" b="1" dirty="0"/>
              <a:t>Today Sri Lanka honoured the valiant efforts of thousands of health workers towards the country’s success in achieving malaria elimination. </a:t>
            </a:r>
          </a:p>
          <a:p>
            <a:pPr algn="just"/>
            <a:r>
              <a:rPr lang="en-IN" sz="1600" b="1" dirty="0" smtClean="0"/>
              <a:t>Anti-Malaria </a:t>
            </a:r>
            <a:r>
              <a:rPr lang="en-IN" sz="1600" b="1" dirty="0"/>
              <a:t>Campaign staff, epidemiologists, health care workers, researchers and field workers were lauded .</a:t>
            </a:r>
          </a:p>
        </p:txBody>
      </p:sp>
      <p:sp>
        <p:nvSpPr>
          <p:cNvPr id="2" name="Rectangle 1"/>
          <p:cNvSpPr/>
          <p:nvPr/>
        </p:nvSpPr>
        <p:spPr>
          <a:xfrm rot="10800000" flipV="1">
            <a:off x="1295400" y="4490219"/>
            <a:ext cx="5562600" cy="2308324"/>
          </a:xfrm>
          <a:prstGeom prst="rect">
            <a:avLst/>
          </a:prstGeom>
        </p:spPr>
        <p:txBody>
          <a:bodyPr wrap="square">
            <a:spAutoFit/>
          </a:bodyPr>
          <a:lstStyle/>
          <a:p>
            <a:pPr algn="just"/>
            <a:r>
              <a:rPr lang="en-IN" b="1" i="1" u="sng" dirty="0">
                <a:solidFill>
                  <a:srgbClr val="FF0000"/>
                </a:solidFill>
              </a:rPr>
              <a:t>1 January to 21 September </a:t>
            </a:r>
            <a:r>
              <a:rPr lang="en-IN" b="1" i="1" u="sng" dirty="0" smtClean="0">
                <a:solidFill>
                  <a:srgbClr val="FF0000"/>
                </a:solidFill>
              </a:rPr>
              <a:t>2017</a:t>
            </a:r>
          </a:p>
          <a:p>
            <a:pPr algn="just"/>
            <a:endParaRPr lang="en-IN" b="1" dirty="0" smtClean="0">
              <a:solidFill>
                <a:srgbClr val="FF0000"/>
              </a:solidFill>
            </a:endParaRPr>
          </a:p>
          <a:p>
            <a:pPr algn="just"/>
            <a:r>
              <a:rPr lang="en-IN" dirty="0" smtClean="0"/>
              <a:t>Sri </a:t>
            </a:r>
            <a:r>
              <a:rPr lang="en-IN" dirty="0"/>
              <a:t>Lanka is reporting an increased number of dengue cases this year. From 1 January to 21 September 2017, the Epidemiology Unit of the Ministry of Health, Sri Lanka reported </a:t>
            </a:r>
            <a:r>
              <a:rPr lang="en-IN" b="1" dirty="0">
                <a:solidFill>
                  <a:srgbClr val="FF0000"/>
                </a:solidFill>
              </a:rPr>
              <a:t>154,529 dengue cases,   and 301 deaths </a:t>
            </a:r>
            <a:r>
              <a:rPr lang="en-IN" dirty="0"/>
              <a:t>with a significant number of cases (44.5%) and </a:t>
            </a:r>
            <a:r>
              <a:rPr lang="en-IN" dirty="0">
                <a:latin typeface="AR ESSENCE" pitchFamily="2" charset="0"/>
              </a:rPr>
              <a:t> deaths (53%)</a:t>
            </a:r>
            <a:r>
              <a:rPr lang="en-IN" dirty="0"/>
              <a:t> reported from the Western Province</a:t>
            </a:r>
          </a:p>
        </p:txBody>
      </p:sp>
    </p:spTree>
    <p:extLst>
      <p:ext uri="{BB962C8B-B14F-4D97-AF65-F5344CB8AC3E}">
        <p14:creationId xmlns:p14="http://schemas.microsoft.com/office/powerpoint/2010/main" xmlns="" val="19433148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914400" y="457200"/>
            <a:ext cx="7315200" cy="1676400"/>
          </a:xfrm>
        </p:spPr>
        <p:txBody>
          <a:bodyPr/>
          <a:lstStyle/>
          <a:p>
            <a:r>
              <a:rPr lang="en-US" dirty="0" smtClean="0">
                <a:solidFill>
                  <a:srgbClr val="002060"/>
                </a:solidFill>
              </a:rPr>
              <a:t>Community partnership &amp; ISC</a:t>
            </a:r>
          </a:p>
        </p:txBody>
      </p:sp>
      <p:sp>
        <p:nvSpPr>
          <p:cNvPr id="32771" name="Content Placeholder 2"/>
          <p:cNvSpPr>
            <a:spLocks noGrp="1"/>
          </p:cNvSpPr>
          <p:nvPr>
            <p:ph idx="1"/>
          </p:nvPr>
        </p:nvSpPr>
        <p:spPr>
          <a:xfrm>
            <a:off x="914400" y="1752600"/>
            <a:ext cx="7315200" cy="5715000"/>
          </a:xfrm>
        </p:spPr>
        <p:txBody>
          <a:bodyPr/>
          <a:lstStyle/>
          <a:p>
            <a:pPr algn="ctr"/>
            <a:r>
              <a:rPr lang="en-US" smtClean="0">
                <a:solidFill>
                  <a:srgbClr val="0070C0"/>
                </a:solidFill>
              </a:rPr>
              <a:t>Fodder for thought</a:t>
            </a:r>
            <a:r>
              <a:rPr lang="en-US" smtClean="0">
                <a:solidFill>
                  <a:srgbClr val="92D050"/>
                </a:solidFill>
              </a:rPr>
              <a:t> </a:t>
            </a:r>
          </a:p>
          <a:p>
            <a:r>
              <a:rPr lang="en-US" sz="1800" b="1" smtClean="0"/>
              <a:t>This is the story of  four people  named  </a:t>
            </a:r>
            <a:r>
              <a:rPr lang="en-US" sz="1800" b="1" u="sng" smtClean="0"/>
              <a:t>EVERY BODY </a:t>
            </a:r>
            <a:r>
              <a:rPr lang="en-US" sz="1800" b="1" smtClean="0"/>
              <a:t>, </a:t>
            </a:r>
            <a:r>
              <a:rPr lang="en-US" sz="1800" b="1" u="sng" smtClean="0"/>
              <a:t>SOME BODY </a:t>
            </a:r>
            <a:r>
              <a:rPr lang="en-US" sz="1800" b="1" smtClean="0"/>
              <a:t>, </a:t>
            </a:r>
            <a:r>
              <a:rPr lang="en-US" sz="1800" b="1" u="sng" smtClean="0"/>
              <a:t>ANY BODY  </a:t>
            </a:r>
            <a:r>
              <a:rPr lang="en-US" sz="1800" b="1" smtClean="0"/>
              <a:t>, </a:t>
            </a:r>
            <a:r>
              <a:rPr lang="en-US" sz="1800" b="1" u="sng" smtClean="0"/>
              <a:t>NO BODY .</a:t>
            </a:r>
          </a:p>
          <a:p>
            <a:endParaRPr lang="en-US" sz="1800" b="1" smtClean="0"/>
          </a:p>
          <a:p>
            <a:r>
              <a:rPr lang="en-US" sz="1800" b="1" smtClean="0"/>
              <a:t>There was an important job to be done  and  EVERY BODY  was sure that  SOME BODY   would do it.</a:t>
            </a:r>
          </a:p>
          <a:p>
            <a:endParaRPr lang="en-US" sz="1800" b="1" smtClean="0"/>
          </a:p>
          <a:p>
            <a:r>
              <a:rPr lang="en-US" sz="1800" b="1" u="sng" smtClean="0"/>
              <a:t>ANY BODY   </a:t>
            </a:r>
            <a:r>
              <a:rPr lang="en-US" sz="1800" b="1" smtClean="0"/>
              <a:t>could  have done it. But  </a:t>
            </a:r>
            <a:r>
              <a:rPr lang="en-US" sz="1800" b="1" u="sng" smtClean="0"/>
              <a:t>NO BODY  </a:t>
            </a:r>
            <a:r>
              <a:rPr lang="en-US" sz="1800" b="1" smtClean="0"/>
              <a:t>did it. </a:t>
            </a:r>
            <a:r>
              <a:rPr lang="en-US" sz="1800" b="1" u="sng" smtClean="0"/>
              <a:t>SOME BODY   </a:t>
            </a:r>
            <a:r>
              <a:rPr lang="en-US" sz="1800" b="1" smtClean="0"/>
              <a:t>got angry about that  because it is  </a:t>
            </a:r>
            <a:r>
              <a:rPr lang="en-US" sz="1800" b="1" u="sng" smtClean="0"/>
              <a:t>EVERY BODY  </a:t>
            </a:r>
            <a:r>
              <a:rPr lang="en-US" sz="1800" b="1" smtClean="0"/>
              <a:t>job. Every thought that  </a:t>
            </a:r>
            <a:r>
              <a:rPr lang="en-US" sz="1800" b="1" u="sng" smtClean="0"/>
              <a:t>ANY BODY  </a:t>
            </a:r>
            <a:r>
              <a:rPr lang="en-US" sz="1800" b="1" smtClean="0"/>
              <a:t>could  do it but  </a:t>
            </a:r>
            <a:r>
              <a:rPr lang="en-US" sz="1800" b="1" u="sng" smtClean="0"/>
              <a:t>NO BODY  realised </a:t>
            </a:r>
            <a:r>
              <a:rPr lang="en-US" sz="1800" b="1" smtClean="0"/>
              <a:t>that  </a:t>
            </a:r>
            <a:r>
              <a:rPr lang="en-US" sz="1800" b="1" u="sng" smtClean="0"/>
              <a:t>EVERY BODY  </a:t>
            </a:r>
            <a:r>
              <a:rPr lang="en-US" sz="1800" b="1" smtClean="0"/>
              <a:t>do not do it.</a:t>
            </a:r>
          </a:p>
          <a:p>
            <a:endParaRPr lang="en-US" sz="1800" b="1" smtClean="0"/>
          </a:p>
          <a:p>
            <a:r>
              <a:rPr lang="en-US" sz="1800" b="1" smtClean="0"/>
              <a:t>It ended up that  EVERY BODY  blamed  SOME BODY  when  NO BODY  did  what  ANY  BODY   would have done it </a:t>
            </a:r>
          </a:p>
          <a:p>
            <a:endParaRPr lang="en-US" sz="1800" b="1" smtClean="0"/>
          </a:p>
          <a:p>
            <a:endParaRPr lang="en-US" sz="1600" smtClean="0"/>
          </a:p>
        </p:txBody>
      </p:sp>
      <p:sp>
        <p:nvSpPr>
          <p:cNvPr id="4" name="TextBox 3"/>
          <p:cNvSpPr txBox="1"/>
          <p:nvPr/>
        </p:nvSpPr>
        <p:spPr>
          <a:xfrm>
            <a:off x="609600" y="86380"/>
            <a:ext cx="5410200" cy="523220"/>
          </a:xfrm>
          <a:prstGeom prst="rect">
            <a:avLst/>
          </a:prstGeom>
          <a:solidFill>
            <a:schemeClr val="tx1"/>
          </a:solidFill>
        </p:spPr>
        <p:txBody>
          <a:bodyPr wrap="square" rtlCol="0">
            <a:spAutoFit/>
          </a:bodyPr>
          <a:lstStyle/>
          <a:p>
            <a:endParaRPr lang="en-IN" sz="2800" dirty="0">
              <a:solidFill>
                <a:srgbClr val="FF0000"/>
              </a:solidFill>
            </a:endParaRPr>
          </a:p>
        </p:txBody>
      </p:sp>
    </p:spTree>
    <p:extLst>
      <p:ext uri="{BB962C8B-B14F-4D97-AF65-F5344CB8AC3E}">
        <p14:creationId xmlns:p14="http://schemas.microsoft.com/office/powerpoint/2010/main" xmlns="" val="19802463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oundabout (1)"/>
          <p:cNvPicPr>
            <a:picLocks noChangeAspect="1" noChangeArrowheads="1"/>
          </p:cNvPicPr>
          <p:nvPr/>
        </p:nvPicPr>
        <p:blipFill>
          <a:blip r:embed="rId4" cstate="print">
            <a:lum bright="-6000" contrast="36000"/>
          </a:blip>
          <a:srcRect l="2403"/>
          <a:stretch>
            <a:fillRect/>
          </a:stretch>
        </p:blipFill>
        <p:spPr bwMode="auto">
          <a:xfrm>
            <a:off x="0" y="838200"/>
            <a:ext cx="5029200" cy="6019800"/>
          </a:xfrm>
          <a:prstGeom prst="rect">
            <a:avLst/>
          </a:prstGeom>
          <a:noFill/>
          <a:ln w="9525">
            <a:noFill/>
            <a:miter lim="800000"/>
            <a:headEnd/>
            <a:tailEnd/>
          </a:ln>
        </p:spPr>
      </p:pic>
      <p:sp>
        <p:nvSpPr>
          <p:cNvPr id="52227" name="Rectangle 2"/>
          <p:cNvSpPr>
            <a:spLocks noChangeArrowheads="1"/>
          </p:cNvSpPr>
          <p:nvPr/>
        </p:nvSpPr>
        <p:spPr bwMode="auto">
          <a:xfrm>
            <a:off x="3878263" y="381000"/>
            <a:ext cx="2293937" cy="584200"/>
          </a:xfrm>
          <a:prstGeom prst="rect">
            <a:avLst/>
          </a:prstGeom>
          <a:blipFill dpi="0" rotWithShape="1">
            <a:blip r:embed="rId5" cstate="print"/>
            <a:srcRect/>
            <a:tile tx="0" ty="0" sx="100000" sy="100000" flip="none" algn="tl"/>
          </a:blipFill>
          <a:ln w="9525">
            <a:noFill/>
            <a:miter lim="800000"/>
            <a:headEnd/>
            <a:tailEnd/>
          </a:ln>
        </p:spPr>
        <p:txBody>
          <a:bodyPr>
            <a:spAutoFit/>
          </a:bodyPr>
          <a:lstStyle/>
          <a:p>
            <a:pPr algn="ctr" eaLnBrk="0" hangingPunct="0">
              <a:buFont typeface="Wingdings" pitchFamily="2" charset="2"/>
              <a:buNone/>
            </a:pPr>
            <a:r>
              <a:rPr lang="en-US" sz="3200" dirty="0">
                <a:solidFill>
                  <a:srgbClr val="990033"/>
                </a:solidFill>
              </a:rPr>
              <a:t>Thank You</a:t>
            </a:r>
          </a:p>
        </p:txBody>
      </p:sp>
      <p:pic>
        <p:nvPicPr>
          <p:cNvPr id="52228" name="Picture 5" descr="Ronald Ross"/>
          <p:cNvPicPr>
            <a:picLocks noChangeAspect="1" noChangeArrowheads="1"/>
          </p:cNvPicPr>
          <p:nvPr/>
        </p:nvPicPr>
        <p:blipFill>
          <a:blip r:embed="rId6" cstate="print"/>
          <a:srcRect/>
          <a:stretch>
            <a:fillRect/>
          </a:stretch>
        </p:blipFill>
        <p:spPr bwMode="auto">
          <a:xfrm>
            <a:off x="7010400" y="69850"/>
            <a:ext cx="2133600" cy="2162175"/>
          </a:xfrm>
          <a:prstGeom prst="rect">
            <a:avLst/>
          </a:prstGeom>
          <a:noFill/>
          <a:ln w="9525">
            <a:noFill/>
            <a:miter lim="800000"/>
            <a:headEnd/>
            <a:tailEnd/>
          </a:ln>
        </p:spPr>
      </p:pic>
      <p:sp>
        <p:nvSpPr>
          <p:cNvPr id="5" name="Rectangle 4"/>
          <p:cNvSpPr/>
          <p:nvPr/>
        </p:nvSpPr>
        <p:spPr>
          <a:xfrm>
            <a:off x="5334000" y="2209800"/>
            <a:ext cx="3810000" cy="4031873"/>
          </a:xfrm>
          <a:prstGeom prst="rect">
            <a:avLst/>
          </a:prstGeom>
        </p:spPr>
        <p:txBody>
          <a:bodyPr wrap="square">
            <a:spAutoFit/>
          </a:bodyPr>
          <a:lstStyle/>
          <a:p>
            <a:pPr eaLnBrk="0" hangingPunct="0">
              <a:defRPr/>
            </a:pPr>
            <a:r>
              <a:rPr lang="en-US" sz="1600" b="1" dirty="0">
                <a:latin typeface="Arial" pitchFamily="34" charset="0"/>
                <a:cs typeface="Arial" pitchFamily="34" charset="0"/>
              </a:rPr>
              <a:t>In this, O Nature, yield I pray to me.</a:t>
            </a:r>
            <a:br>
              <a:rPr lang="en-US" sz="1600" b="1" dirty="0">
                <a:latin typeface="Arial" pitchFamily="34" charset="0"/>
                <a:cs typeface="Arial" pitchFamily="34" charset="0"/>
              </a:rPr>
            </a:br>
            <a:r>
              <a:rPr lang="en-US" sz="1600" b="1" dirty="0">
                <a:latin typeface="Arial" pitchFamily="34" charset="0"/>
                <a:cs typeface="Arial" pitchFamily="34" charset="0"/>
              </a:rPr>
              <a:t>I pace and pace, and think and think, and take</a:t>
            </a:r>
            <a:br>
              <a:rPr lang="en-US" sz="1600" b="1" dirty="0">
                <a:latin typeface="Arial" pitchFamily="34" charset="0"/>
                <a:cs typeface="Arial" pitchFamily="34" charset="0"/>
              </a:rPr>
            </a:br>
            <a:r>
              <a:rPr lang="en-US" sz="1600" b="1" dirty="0">
                <a:latin typeface="Arial" pitchFamily="34" charset="0"/>
                <a:cs typeface="Arial" pitchFamily="34" charset="0"/>
              </a:rPr>
              <a:t>The </a:t>
            </a:r>
            <a:r>
              <a:rPr lang="en-US" sz="1600" b="1" dirty="0" err="1">
                <a:latin typeface="Arial" pitchFamily="34" charset="0"/>
                <a:cs typeface="Arial" pitchFamily="34" charset="0"/>
              </a:rPr>
              <a:t>fever'd</a:t>
            </a:r>
            <a:r>
              <a:rPr lang="en-US" sz="1600" b="1" dirty="0">
                <a:latin typeface="Arial" pitchFamily="34" charset="0"/>
                <a:cs typeface="Arial" pitchFamily="34" charset="0"/>
              </a:rPr>
              <a:t> hands, and note down all I see,</a:t>
            </a:r>
            <a:br>
              <a:rPr lang="en-US" sz="1600" b="1" dirty="0">
                <a:latin typeface="Arial" pitchFamily="34" charset="0"/>
                <a:cs typeface="Arial" pitchFamily="34" charset="0"/>
              </a:rPr>
            </a:br>
            <a:r>
              <a:rPr lang="en-US" sz="1600" b="1" dirty="0">
                <a:latin typeface="Arial" pitchFamily="34" charset="0"/>
                <a:cs typeface="Arial" pitchFamily="34" charset="0"/>
              </a:rPr>
              <a:t>That some dim distant light may haply break.</a:t>
            </a:r>
            <a:br>
              <a:rPr lang="en-US" sz="1600" b="1" dirty="0">
                <a:latin typeface="Arial" pitchFamily="34" charset="0"/>
                <a:cs typeface="Arial" pitchFamily="34" charset="0"/>
              </a:rPr>
            </a:br>
            <a:r>
              <a:rPr lang="en-US" sz="1600" b="1" dirty="0">
                <a:latin typeface="Arial" pitchFamily="34" charset="0"/>
                <a:cs typeface="Arial" pitchFamily="34" charset="0"/>
              </a:rPr>
              <a:t>The painful faces ask, can we not cure?</a:t>
            </a:r>
            <a:br>
              <a:rPr lang="en-US" sz="1600" b="1" dirty="0">
                <a:latin typeface="Arial" pitchFamily="34" charset="0"/>
                <a:cs typeface="Arial" pitchFamily="34" charset="0"/>
              </a:rPr>
            </a:br>
            <a:r>
              <a:rPr lang="en-US" sz="1600" b="1" dirty="0">
                <a:latin typeface="Arial" pitchFamily="34" charset="0"/>
                <a:cs typeface="Arial" pitchFamily="34" charset="0"/>
              </a:rPr>
              <a:t>We answer, No, not yet; we seek the laws.</a:t>
            </a:r>
            <a:br>
              <a:rPr lang="en-US" sz="1600" b="1" dirty="0">
                <a:latin typeface="Arial" pitchFamily="34" charset="0"/>
                <a:cs typeface="Arial" pitchFamily="34" charset="0"/>
              </a:rPr>
            </a:br>
            <a:r>
              <a:rPr lang="en-US" sz="1600" b="1" dirty="0">
                <a:latin typeface="Arial" pitchFamily="34" charset="0"/>
                <a:cs typeface="Arial" pitchFamily="34" charset="0"/>
              </a:rPr>
              <a:t>O God, reveal thro' all this thing obscure</a:t>
            </a:r>
            <a:br>
              <a:rPr lang="en-US" sz="1600" b="1" dirty="0">
                <a:latin typeface="Arial" pitchFamily="34" charset="0"/>
                <a:cs typeface="Arial" pitchFamily="34" charset="0"/>
              </a:rPr>
            </a:br>
            <a:r>
              <a:rPr lang="en-US" sz="1600" b="1" dirty="0">
                <a:latin typeface="Arial" pitchFamily="34" charset="0"/>
                <a:cs typeface="Arial" pitchFamily="34" charset="0"/>
              </a:rPr>
              <a:t>The unseen, small, but million-murdering cause.</a:t>
            </a:r>
          </a:p>
          <a:p>
            <a:pPr eaLnBrk="0" hangingPunct="0">
              <a:defRPr/>
            </a:pPr>
            <a:r>
              <a:rPr lang="en-US" sz="1600" b="1" dirty="0" err="1">
                <a:solidFill>
                  <a:schemeClr val="accent4">
                    <a:lumMod val="50000"/>
                  </a:schemeClr>
                </a:solidFill>
                <a:latin typeface="Arial" pitchFamily="34" charset="0"/>
                <a:cs typeface="Arial" pitchFamily="34" charset="0"/>
              </a:rPr>
              <a:t>Dr.Ronald</a:t>
            </a:r>
            <a:r>
              <a:rPr lang="en-US" sz="1600" b="1" dirty="0">
                <a:solidFill>
                  <a:schemeClr val="accent4">
                    <a:lumMod val="50000"/>
                  </a:schemeClr>
                </a:solidFill>
                <a:latin typeface="Arial" pitchFamily="34" charset="0"/>
                <a:cs typeface="Arial" pitchFamily="34" charset="0"/>
              </a:rPr>
              <a:t> </a:t>
            </a:r>
            <a:r>
              <a:rPr lang="en-US" sz="1600" b="1" dirty="0" smtClean="0">
                <a:solidFill>
                  <a:schemeClr val="accent4">
                    <a:lumMod val="50000"/>
                  </a:schemeClr>
                </a:solidFill>
                <a:latin typeface="Arial" pitchFamily="34" charset="0"/>
                <a:cs typeface="Arial" pitchFamily="34" charset="0"/>
              </a:rPr>
              <a:t>Ross, Noble Prize Winner</a:t>
            </a:r>
            <a:endParaRPr lang="en-US" sz="1600" b="1" dirty="0">
              <a:solidFill>
                <a:schemeClr val="accent4">
                  <a:lumMod val="50000"/>
                </a:schemeClr>
              </a:solidFill>
              <a:latin typeface="Arial" pitchFamily="34" charset="0"/>
              <a:cs typeface="Arial" pitchFamily="34" charset="0"/>
            </a:endParaRPr>
          </a:p>
        </p:txBody>
      </p:sp>
      <p:graphicFrame>
        <p:nvGraphicFramePr>
          <p:cNvPr id="72705" name="Object 1"/>
          <p:cNvGraphicFramePr>
            <a:graphicFrameLocks noChangeAspect="1"/>
          </p:cNvGraphicFramePr>
          <p:nvPr/>
        </p:nvGraphicFramePr>
        <p:xfrm>
          <a:off x="304800" y="4800600"/>
          <a:ext cx="4419600" cy="2057400"/>
        </p:xfrm>
        <a:graphic>
          <a:graphicData uri="http://schemas.openxmlformats.org/presentationml/2006/ole">
            <p:oleObj spid="_x0000_s72792" name="Presentation" r:id="rId7" imgW="4570348" imgH="3427397" progId="PowerPoint.Show.12">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Dengue problem in the country</a:t>
            </a:r>
            <a:endParaRPr lang="en-IN" dirty="0"/>
          </a:p>
        </p:txBody>
      </p:sp>
      <p:pic>
        <p:nvPicPr>
          <p:cNvPr id="8294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57800" y="3733800"/>
            <a:ext cx="373380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5410200" y="2514600"/>
            <a:ext cx="2209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prstClr val="white"/>
                </a:solidFill>
              </a:rPr>
              <a:t>37</a:t>
            </a:r>
            <a:r>
              <a:rPr lang="en-IN" dirty="0">
                <a:solidFill>
                  <a:prstClr val="white"/>
                </a:solidFill>
              </a:rPr>
              <a:t> %</a:t>
            </a:r>
            <a:r>
              <a:rPr lang="en-IN" dirty="0" smtClean="0">
                <a:solidFill>
                  <a:prstClr val="white"/>
                </a:solidFill>
              </a:rPr>
              <a:t> dengue cases contributed by 3 states </a:t>
            </a:r>
            <a:endParaRPr lang="en-IN" dirty="0">
              <a:solidFill>
                <a:prstClr val="white"/>
              </a:solidFill>
            </a:endParaRPr>
          </a:p>
        </p:txBody>
      </p:sp>
      <p:cxnSp>
        <p:nvCxnSpPr>
          <p:cNvPr id="8" name="Straight Arrow Connector 7"/>
          <p:cNvCxnSpPr/>
          <p:nvPr/>
        </p:nvCxnSpPr>
        <p:spPr>
          <a:xfrm>
            <a:off x="3581400" y="2590800"/>
            <a:ext cx="1676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2948" name="Picture 4"/>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533401" y="2485366"/>
            <a:ext cx="4571999" cy="27556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Oval 13"/>
          <p:cNvSpPr/>
          <p:nvPr/>
        </p:nvSpPr>
        <p:spPr>
          <a:xfrm>
            <a:off x="609600" y="5410200"/>
            <a:ext cx="38100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prstClr val="white"/>
                </a:solidFill>
              </a:rPr>
              <a:t>50 %  dengue deaths contributed by WB,UP ,MAHARASHTRA</a:t>
            </a:r>
            <a:endParaRPr lang="en-IN" dirty="0">
              <a:solidFill>
                <a:prstClr val="white"/>
              </a:solidFill>
            </a:endParaRPr>
          </a:p>
        </p:txBody>
      </p:sp>
    </p:spTree>
    <p:extLst>
      <p:ext uri="{BB962C8B-B14F-4D97-AF65-F5344CB8AC3E}">
        <p14:creationId xmlns:p14="http://schemas.microsoft.com/office/powerpoint/2010/main" xmlns="" val="1397070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457200" y="1418061"/>
            <a:ext cx="8305800" cy="5053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28528" tIns="0" rIns="0" bIns="0" anchor="ctr">
            <a:spAutoFit/>
          </a:bodyPr>
          <a:lstStyle/>
          <a:p>
            <a:pPr>
              <a:lnSpc>
                <a:spcPct val="115000"/>
              </a:lnSpc>
              <a:buFontTx/>
              <a:buBlip>
                <a:blip r:embed="rId2"/>
              </a:buBlip>
              <a:tabLst>
                <a:tab pos="-1485900" algn="l"/>
              </a:tabLst>
            </a:pPr>
            <a:r>
              <a:rPr lang="en-US" sz="2400" b="1" dirty="0" smtClean="0">
                <a:solidFill>
                  <a:srgbClr val="C00000"/>
                </a:solidFill>
                <a:latin typeface="Times New Roman" pitchFamily="18" charset="0"/>
              </a:rPr>
              <a:t>Malaria</a:t>
            </a:r>
            <a:endParaRPr lang="en-US" sz="2400" b="1" dirty="0">
              <a:solidFill>
                <a:srgbClr val="C00000"/>
              </a:solidFill>
              <a:latin typeface="Times New Roman" pitchFamily="18" charset="0"/>
            </a:endParaRPr>
          </a:p>
          <a:p>
            <a:pPr>
              <a:lnSpc>
                <a:spcPct val="115000"/>
              </a:lnSpc>
              <a:tabLst>
                <a:tab pos="-1485900" algn="l"/>
              </a:tabLst>
            </a:pPr>
            <a:r>
              <a:rPr lang="en-US" sz="2400" b="1" i="1" dirty="0">
                <a:solidFill>
                  <a:prstClr val="black"/>
                </a:solidFill>
                <a:latin typeface="Times New Roman" pitchFamily="18" charset="0"/>
              </a:rPr>
              <a:t>	An. </a:t>
            </a:r>
            <a:r>
              <a:rPr lang="en-US" sz="2400" b="1" i="1" dirty="0" err="1">
                <a:solidFill>
                  <a:prstClr val="black"/>
                </a:solidFill>
                <a:latin typeface="Times New Roman" pitchFamily="18" charset="0"/>
              </a:rPr>
              <a:t>culicifacies</a:t>
            </a:r>
            <a:r>
              <a:rPr lang="en-US" sz="2400" b="1" i="1" dirty="0">
                <a:solidFill>
                  <a:prstClr val="black"/>
                </a:solidFill>
                <a:latin typeface="Times New Roman" pitchFamily="18" charset="0"/>
              </a:rPr>
              <a:t>, An. </a:t>
            </a:r>
            <a:r>
              <a:rPr lang="en-US" sz="2400" b="1" i="1" dirty="0" err="1">
                <a:solidFill>
                  <a:prstClr val="black"/>
                </a:solidFill>
                <a:latin typeface="Times New Roman" pitchFamily="18" charset="0"/>
              </a:rPr>
              <a:t>fluviatilis</a:t>
            </a:r>
            <a:r>
              <a:rPr lang="en-US" sz="2400" b="1" i="1" dirty="0">
                <a:solidFill>
                  <a:prstClr val="black"/>
                </a:solidFill>
                <a:latin typeface="Times New Roman" pitchFamily="18" charset="0"/>
              </a:rPr>
              <a:t>, An. </a:t>
            </a:r>
            <a:r>
              <a:rPr lang="en-US" sz="2400" b="1" i="1" dirty="0" err="1">
                <a:solidFill>
                  <a:prstClr val="black"/>
                </a:solidFill>
                <a:latin typeface="Times New Roman" pitchFamily="18" charset="0"/>
              </a:rPr>
              <a:t>minimus</a:t>
            </a:r>
            <a:endParaRPr lang="en-US" sz="2400" b="1" dirty="0">
              <a:solidFill>
                <a:prstClr val="black"/>
              </a:solidFill>
              <a:latin typeface="Times New Roman" pitchFamily="18" charset="0"/>
            </a:endParaRPr>
          </a:p>
          <a:p>
            <a:pPr>
              <a:lnSpc>
                <a:spcPct val="115000"/>
              </a:lnSpc>
              <a:tabLst>
                <a:tab pos="-1485900" algn="l"/>
              </a:tabLst>
            </a:pPr>
            <a:r>
              <a:rPr lang="en-US" sz="2400" b="1" i="1" dirty="0">
                <a:solidFill>
                  <a:prstClr val="black"/>
                </a:solidFill>
                <a:latin typeface="Times New Roman" pitchFamily="18" charset="0"/>
              </a:rPr>
              <a:t>	An. </a:t>
            </a:r>
            <a:r>
              <a:rPr lang="en-US" sz="2400" b="1" i="1" dirty="0" err="1">
                <a:solidFill>
                  <a:prstClr val="black"/>
                </a:solidFill>
                <a:latin typeface="Times New Roman" pitchFamily="18" charset="0"/>
              </a:rPr>
              <a:t>sundaicus</a:t>
            </a:r>
            <a:r>
              <a:rPr lang="en-US" sz="2400" b="1" i="1" dirty="0">
                <a:solidFill>
                  <a:prstClr val="black"/>
                </a:solidFill>
                <a:latin typeface="Times New Roman" pitchFamily="18" charset="0"/>
              </a:rPr>
              <a:t>, An. </a:t>
            </a:r>
            <a:r>
              <a:rPr lang="en-US" sz="2400" b="1" i="1" dirty="0" err="1">
                <a:solidFill>
                  <a:prstClr val="black"/>
                </a:solidFill>
                <a:latin typeface="Times New Roman" pitchFamily="18" charset="0"/>
              </a:rPr>
              <a:t>stephensi</a:t>
            </a:r>
            <a:r>
              <a:rPr lang="en-US" sz="2400" b="1" i="1" dirty="0">
                <a:solidFill>
                  <a:prstClr val="black"/>
                </a:solidFill>
                <a:latin typeface="Times New Roman" pitchFamily="18" charset="0"/>
              </a:rPr>
              <a:t>, An. </a:t>
            </a:r>
            <a:r>
              <a:rPr lang="en-US" sz="2400" b="1" i="1" dirty="0" err="1">
                <a:solidFill>
                  <a:prstClr val="black"/>
                </a:solidFill>
                <a:latin typeface="Times New Roman" pitchFamily="18" charset="0"/>
              </a:rPr>
              <a:t>dirus</a:t>
            </a:r>
            <a:endParaRPr lang="en-US" sz="2400" b="1" dirty="0">
              <a:solidFill>
                <a:prstClr val="black"/>
              </a:solidFill>
              <a:latin typeface="Times New Roman" pitchFamily="18" charset="0"/>
            </a:endParaRPr>
          </a:p>
          <a:p>
            <a:pPr>
              <a:lnSpc>
                <a:spcPct val="115000"/>
              </a:lnSpc>
              <a:buFontTx/>
              <a:buBlip>
                <a:blip r:embed="rId2"/>
              </a:buBlip>
              <a:tabLst>
                <a:tab pos="-1485900" algn="l"/>
              </a:tabLst>
            </a:pPr>
            <a:r>
              <a:rPr lang="en-US" sz="2400" b="1" dirty="0">
                <a:solidFill>
                  <a:srgbClr val="C00000"/>
                </a:solidFill>
                <a:latin typeface="Times New Roman" pitchFamily="18" charset="0"/>
              </a:rPr>
              <a:t>Dengue &amp; </a:t>
            </a:r>
            <a:r>
              <a:rPr lang="en-US" sz="2400" b="1" dirty="0" err="1">
                <a:solidFill>
                  <a:srgbClr val="C00000"/>
                </a:solidFill>
                <a:latin typeface="Times New Roman" pitchFamily="18" charset="0"/>
              </a:rPr>
              <a:t>Chikungunya</a:t>
            </a:r>
            <a:endParaRPr lang="en-US" sz="2400" b="1" dirty="0">
              <a:solidFill>
                <a:srgbClr val="C00000"/>
              </a:solidFill>
              <a:latin typeface="Times New Roman" pitchFamily="18" charset="0"/>
            </a:endParaRPr>
          </a:p>
          <a:p>
            <a:pPr>
              <a:lnSpc>
                <a:spcPct val="115000"/>
              </a:lnSpc>
              <a:tabLst>
                <a:tab pos="-1485900" algn="l"/>
              </a:tabLst>
            </a:pP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Ae</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Aegypti</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Ae</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albopictus</a:t>
            </a:r>
            <a:endParaRPr lang="en-US" sz="2400" b="1" i="1" dirty="0">
              <a:solidFill>
                <a:prstClr val="black"/>
              </a:solidFill>
              <a:latin typeface="Times New Roman" pitchFamily="18" charset="0"/>
            </a:endParaRPr>
          </a:p>
          <a:p>
            <a:pPr>
              <a:lnSpc>
                <a:spcPct val="115000"/>
              </a:lnSpc>
              <a:buFontTx/>
              <a:buBlip>
                <a:blip r:embed="rId2"/>
              </a:buBlip>
              <a:tabLst>
                <a:tab pos="-1485900" algn="l"/>
              </a:tabLst>
            </a:pPr>
            <a:r>
              <a:rPr lang="en-US" sz="2400" b="1" dirty="0">
                <a:solidFill>
                  <a:srgbClr val="C00000"/>
                </a:solidFill>
                <a:latin typeface="Times New Roman" pitchFamily="18" charset="0"/>
              </a:rPr>
              <a:t>Lymphatic </a:t>
            </a:r>
            <a:r>
              <a:rPr lang="en-US" sz="2400" b="1" dirty="0" err="1">
                <a:solidFill>
                  <a:srgbClr val="C00000"/>
                </a:solidFill>
                <a:latin typeface="Times New Roman" pitchFamily="18" charset="0"/>
              </a:rPr>
              <a:t>Filariasis</a:t>
            </a:r>
            <a:endParaRPr lang="en-US" sz="2400" b="1" dirty="0">
              <a:solidFill>
                <a:srgbClr val="C00000"/>
              </a:solidFill>
              <a:latin typeface="Times New Roman" pitchFamily="18" charset="0"/>
            </a:endParaRPr>
          </a:p>
          <a:p>
            <a:pPr>
              <a:lnSpc>
                <a:spcPct val="115000"/>
              </a:lnSpc>
              <a:tabLst>
                <a:tab pos="-1485900" algn="l"/>
              </a:tabLst>
            </a:pP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Cx</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quinquefasciatus</a:t>
            </a:r>
            <a:r>
              <a:rPr lang="en-US" sz="2400" b="1" i="1" dirty="0">
                <a:solidFill>
                  <a:prstClr val="black"/>
                </a:solidFill>
                <a:latin typeface="Times New Roman" pitchFamily="18" charset="0"/>
              </a:rPr>
              <a:t>, Ma. </a:t>
            </a:r>
            <a:r>
              <a:rPr lang="en-US" sz="2400" b="1" i="1" dirty="0" err="1">
                <a:solidFill>
                  <a:prstClr val="black"/>
                </a:solidFill>
                <a:latin typeface="Times New Roman" pitchFamily="18" charset="0"/>
              </a:rPr>
              <a:t>annulifera</a:t>
            </a:r>
            <a:endParaRPr lang="en-US" sz="2400" b="1" i="1" dirty="0">
              <a:solidFill>
                <a:prstClr val="black"/>
              </a:solidFill>
              <a:latin typeface="Times New Roman" pitchFamily="18" charset="0"/>
            </a:endParaRPr>
          </a:p>
          <a:p>
            <a:pPr>
              <a:lnSpc>
                <a:spcPct val="115000"/>
              </a:lnSpc>
              <a:buFontTx/>
              <a:buBlip>
                <a:blip r:embed="rId2"/>
              </a:buBlip>
              <a:tabLst>
                <a:tab pos="-1485900" algn="l"/>
              </a:tabLst>
            </a:pPr>
            <a:r>
              <a:rPr lang="en-US" sz="2400" b="1" dirty="0">
                <a:solidFill>
                  <a:srgbClr val="C00000"/>
                </a:solidFill>
                <a:latin typeface="Times New Roman" pitchFamily="18" charset="0"/>
              </a:rPr>
              <a:t>Japanese</a:t>
            </a:r>
            <a:r>
              <a:rPr lang="en-US" sz="2400" b="1" dirty="0">
                <a:solidFill>
                  <a:srgbClr val="00FF00"/>
                </a:solidFill>
                <a:latin typeface="Times New Roman" pitchFamily="18" charset="0"/>
              </a:rPr>
              <a:t> </a:t>
            </a:r>
            <a:r>
              <a:rPr lang="en-US" sz="2400" b="1" dirty="0" err="1">
                <a:solidFill>
                  <a:srgbClr val="C00000"/>
                </a:solidFill>
                <a:latin typeface="Times New Roman" pitchFamily="18" charset="0"/>
              </a:rPr>
              <a:t>Encephalistis</a:t>
            </a:r>
            <a:endParaRPr lang="en-US" sz="2400" b="1" dirty="0">
              <a:solidFill>
                <a:srgbClr val="C00000"/>
              </a:solidFill>
              <a:latin typeface="Times New Roman" pitchFamily="18" charset="0"/>
            </a:endParaRPr>
          </a:p>
          <a:p>
            <a:pPr>
              <a:lnSpc>
                <a:spcPct val="115000"/>
              </a:lnSpc>
              <a:tabLst>
                <a:tab pos="-1485900" algn="l"/>
              </a:tabLst>
            </a:pP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Cx</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vishnui</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Cx</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tritaeniorhyncus</a:t>
            </a:r>
            <a:endParaRPr lang="en-US" sz="2400" b="1" i="1" dirty="0">
              <a:solidFill>
                <a:prstClr val="black"/>
              </a:solidFill>
              <a:latin typeface="Times New Roman" pitchFamily="18" charset="0"/>
            </a:endParaRPr>
          </a:p>
          <a:p>
            <a:pPr>
              <a:lnSpc>
                <a:spcPct val="115000"/>
              </a:lnSpc>
              <a:buFontTx/>
              <a:buBlip>
                <a:blip r:embed="rId2"/>
              </a:buBlip>
              <a:tabLst>
                <a:tab pos="-1485900" algn="l"/>
              </a:tabLst>
            </a:pPr>
            <a:r>
              <a:rPr lang="en-US" sz="2400" b="1" dirty="0">
                <a:solidFill>
                  <a:srgbClr val="C00000"/>
                </a:solidFill>
                <a:latin typeface="Times New Roman" pitchFamily="18" charset="0"/>
              </a:rPr>
              <a:t>Nuisance</a:t>
            </a:r>
            <a:r>
              <a:rPr lang="en-US" sz="2400" b="1" dirty="0">
                <a:solidFill>
                  <a:srgbClr val="00FF00"/>
                </a:solidFill>
                <a:latin typeface="Times New Roman" pitchFamily="18" charset="0"/>
              </a:rPr>
              <a:t> </a:t>
            </a:r>
            <a:r>
              <a:rPr lang="en-US" sz="2400" b="1" dirty="0">
                <a:solidFill>
                  <a:srgbClr val="C00000"/>
                </a:solidFill>
                <a:latin typeface="Times New Roman" pitchFamily="18" charset="0"/>
              </a:rPr>
              <a:t>Mosquitoes</a:t>
            </a:r>
          </a:p>
          <a:p>
            <a:pPr>
              <a:lnSpc>
                <a:spcPct val="115000"/>
              </a:lnSpc>
              <a:tabLst>
                <a:tab pos="-1485900" algn="l"/>
              </a:tabLst>
            </a:pP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Cx</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quinquefasciatus</a:t>
            </a:r>
            <a:r>
              <a:rPr lang="en-US" sz="2400" b="1" i="1" dirty="0">
                <a:solidFill>
                  <a:prstClr val="black"/>
                </a:solidFill>
                <a:latin typeface="Times New Roman" pitchFamily="18" charset="0"/>
              </a:rPr>
              <a:t>, , </a:t>
            </a:r>
            <a:r>
              <a:rPr lang="en-US" sz="2400" b="1" i="1" dirty="0" err="1" smtClean="0">
                <a:solidFill>
                  <a:prstClr val="black"/>
                </a:solidFill>
                <a:latin typeface="Times New Roman" pitchFamily="18" charset="0"/>
              </a:rPr>
              <a:t>Armigeres</a:t>
            </a:r>
            <a:endParaRPr lang="en-US" sz="2400" b="1" i="1" dirty="0" smtClean="0">
              <a:solidFill>
                <a:prstClr val="black"/>
              </a:solidFill>
              <a:latin typeface="Times New Roman" pitchFamily="18" charset="0"/>
            </a:endParaRPr>
          </a:p>
          <a:p>
            <a:pPr>
              <a:lnSpc>
                <a:spcPct val="115000"/>
              </a:lnSpc>
              <a:tabLst>
                <a:tab pos="-1485900" algn="l"/>
              </a:tabLst>
            </a:pPr>
            <a:endParaRPr lang="en-US" altLang="en-US" sz="2400" dirty="0" smtClean="0">
              <a:solidFill>
                <a:prstClr val="black"/>
              </a:solidFill>
              <a:latin typeface="Tahoma" pitchFamily="34" charset="0"/>
              <a:cs typeface="Tahoma" pitchFamily="34" charset="0"/>
            </a:endParaRPr>
          </a:p>
        </p:txBody>
      </p:sp>
      <p:sp>
        <p:nvSpPr>
          <p:cNvPr id="27651" name="Text Box 3"/>
          <p:cNvSpPr txBox="1">
            <a:spLocks noChangeArrowheads="1"/>
          </p:cNvSpPr>
          <p:nvPr/>
        </p:nvSpPr>
        <p:spPr bwMode="auto">
          <a:xfrm>
            <a:off x="1447800" y="228600"/>
            <a:ext cx="6629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400" b="1">
                <a:solidFill>
                  <a:srgbClr val="00B0F0"/>
                </a:solidFill>
                <a:latin typeface="Times New Roman" pitchFamily="18" charset="0"/>
              </a:rPr>
              <a:t>Major Disease Vectors</a:t>
            </a:r>
          </a:p>
        </p:txBody>
      </p:sp>
      <p:pic>
        <p:nvPicPr>
          <p:cNvPr id="5" name="Picture 21"/>
          <p:cNvPicPr>
            <a:picLocks noChangeAspect="1" noChangeArrowheads="1"/>
          </p:cNvPicPr>
          <p:nvPr/>
        </p:nvPicPr>
        <p:blipFill>
          <a:blip r:embed="rId3" cstate="print">
            <a:lum bright="-10000" contrast="10000"/>
          </a:blip>
          <a:srcRect/>
          <a:stretch>
            <a:fillRect/>
          </a:stretch>
        </p:blipFill>
        <p:spPr bwMode="auto">
          <a:xfrm flipH="1">
            <a:off x="6781800" y="2667000"/>
            <a:ext cx="2362200" cy="990600"/>
          </a:xfrm>
          <a:prstGeom prst="ellipse">
            <a:avLst/>
          </a:prstGeom>
          <a:ln>
            <a:noFill/>
          </a:ln>
          <a:effectLst>
            <a:softEdge rad="112500"/>
          </a:effectLst>
        </p:spPr>
      </p:pic>
      <p:pic>
        <p:nvPicPr>
          <p:cNvPr id="27653" name="Picture 3" descr="diru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315200" y="1219200"/>
            <a:ext cx="1828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4"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010400" y="3810000"/>
            <a:ext cx="2133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5" name="Picture 10" descr="Picture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10400" y="5105400"/>
            <a:ext cx="2133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4836167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Malaria Vectors</a:t>
            </a:r>
          </a:p>
        </p:txBody>
      </p:sp>
      <p:graphicFrame>
        <p:nvGraphicFramePr>
          <p:cNvPr id="4" name="Content Placeholder 3"/>
          <p:cNvGraphicFramePr>
            <a:graphicFrameLocks noGrp="1"/>
          </p:cNvGraphicFramePr>
          <p:nvPr>
            <p:ph idx="1"/>
          </p:nvPr>
        </p:nvGraphicFramePr>
        <p:xfrm>
          <a:off x="609600" y="1447800"/>
          <a:ext cx="7791450" cy="5181600"/>
        </p:xfrm>
        <a:graphic>
          <a:graphicData uri="http://schemas.openxmlformats.org/drawingml/2006/table">
            <a:tbl>
              <a:tblPr firstRow="1" bandRow="1">
                <a:tableStyleId>{5940675A-B579-460E-94D1-54222C63F5DA}</a:tableStyleId>
              </a:tblPr>
              <a:tblGrid>
                <a:gridCol w="2597150"/>
                <a:gridCol w="2597150"/>
                <a:gridCol w="2597150"/>
              </a:tblGrid>
              <a:tr h="2590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solidFill>
                            <a:schemeClr val="tx1"/>
                          </a:solidFill>
                          <a:effectLst>
                            <a:outerShdw blurRad="38100" dist="38100" dir="2700000" algn="tl">
                              <a:srgbClr val="000000"/>
                            </a:outerShdw>
                          </a:effectLst>
                          <a:latin typeface="Times New Roman" charset="0"/>
                          <a:hlinkClick r:id="" action="ppaction://noaction"/>
                        </a:rPr>
                        <a:t>An. </a:t>
                      </a:r>
                      <a:r>
                        <a:rPr lang="en-US" sz="1800" b="1" i="1" dirty="0" err="1" smtClean="0">
                          <a:solidFill>
                            <a:schemeClr val="tx1"/>
                          </a:solidFill>
                          <a:effectLst>
                            <a:outerShdw blurRad="38100" dist="38100" dir="2700000" algn="tl">
                              <a:srgbClr val="000000"/>
                            </a:outerShdw>
                          </a:effectLst>
                          <a:latin typeface="Times New Roman" charset="0"/>
                          <a:hlinkClick r:id="" action="ppaction://noaction"/>
                        </a:rPr>
                        <a:t>culicifacies</a:t>
                      </a:r>
                      <a:endParaRPr lang="en-US" sz="1800" b="1" i="1" dirty="0" smtClean="0">
                        <a:solidFill>
                          <a:schemeClr val="tx1"/>
                        </a:solidFill>
                        <a:effectLst>
                          <a:outerShdw blurRad="38100" dist="38100" dir="2700000" algn="tl">
                            <a:srgbClr val="000000"/>
                          </a:outerShdw>
                        </a:effectLst>
                        <a:latin typeface="Times New Roman"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solidFill>
                            <a:schemeClr val="tx1"/>
                          </a:solidFill>
                          <a:effectLst>
                            <a:outerShdw blurRad="38100" dist="38100" dir="2700000" algn="tl">
                              <a:srgbClr val="000000"/>
                            </a:outerShdw>
                          </a:effectLst>
                          <a:latin typeface="Times New Roman" charset="0"/>
                          <a:hlinkClick r:id="" action="ppaction://noaction"/>
                        </a:rPr>
                        <a:t>An. </a:t>
                      </a:r>
                      <a:r>
                        <a:rPr lang="en-US" sz="1800" b="1" i="1" dirty="0" err="1" smtClean="0">
                          <a:solidFill>
                            <a:schemeClr val="tx1"/>
                          </a:solidFill>
                          <a:effectLst>
                            <a:outerShdw blurRad="38100" dist="38100" dir="2700000" algn="tl">
                              <a:srgbClr val="000000"/>
                            </a:outerShdw>
                          </a:effectLst>
                          <a:latin typeface="Times New Roman" charset="0"/>
                          <a:hlinkClick r:id="" action="ppaction://noaction"/>
                        </a:rPr>
                        <a:t>stephensi</a:t>
                      </a:r>
                      <a:endParaRPr lang="en-US" sz="1800" b="1" i="1" dirty="0" smtClean="0">
                        <a:solidFill>
                          <a:schemeClr val="tx1"/>
                        </a:solidFill>
                        <a:effectLst>
                          <a:outerShdw blurRad="38100" dist="38100" dir="2700000" algn="tl">
                            <a:srgbClr val="000000"/>
                          </a:outerShdw>
                        </a:effectLst>
                        <a:latin typeface="Times New Roman"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solidFill>
                            <a:schemeClr val="tx1"/>
                          </a:solidFill>
                          <a:effectLst>
                            <a:outerShdw blurRad="38100" dist="38100" dir="2700000" algn="tl">
                              <a:srgbClr val="000000"/>
                            </a:outerShdw>
                          </a:effectLst>
                          <a:latin typeface="Times New Roman" charset="0"/>
                          <a:hlinkClick r:id="" action="ppaction://noaction"/>
                        </a:rPr>
                        <a:t>An. </a:t>
                      </a:r>
                      <a:r>
                        <a:rPr lang="en-US" sz="1800" b="1" i="1" dirty="0" err="1" smtClean="0">
                          <a:solidFill>
                            <a:schemeClr val="tx1"/>
                          </a:solidFill>
                          <a:effectLst>
                            <a:outerShdw blurRad="38100" dist="38100" dir="2700000" algn="tl">
                              <a:srgbClr val="000000"/>
                            </a:outerShdw>
                          </a:effectLst>
                          <a:latin typeface="Times New Roman" charset="0"/>
                          <a:hlinkClick r:id="" action="ppaction://noaction"/>
                        </a:rPr>
                        <a:t>fluviatilis</a:t>
                      </a:r>
                      <a:endParaRPr lang="en-US" sz="1800" b="1" i="1" dirty="0" smtClean="0">
                        <a:solidFill>
                          <a:schemeClr val="tx1"/>
                        </a:solidFill>
                        <a:effectLst>
                          <a:outerShdw blurRad="38100" dist="38100" dir="2700000" algn="tl">
                            <a:srgbClr val="000000"/>
                          </a:outerShdw>
                        </a:effectLst>
                        <a:latin typeface="Times New Roman"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590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solidFill>
                            <a:schemeClr val="tx1"/>
                          </a:solidFill>
                          <a:effectLst>
                            <a:outerShdw blurRad="38100" dist="38100" dir="2700000" algn="tl">
                              <a:srgbClr val="000000"/>
                            </a:outerShdw>
                          </a:effectLst>
                          <a:latin typeface="Times New Roman" charset="0"/>
                          <a:hlinkClick r:id="" action="ppaction://noaction"/>
                        </a:rPr>
                        <a:t>An. </a:t>
                      </a:r>
                      <a:r>
                        <a:rPr lang="en-US" sz="1800" b="1" i="1" dirty="0" err="1" smtClean="0">
                          <a:solidFill>
                            <a:schemeClr val="tx1"/>
                          </a:solidFill>
                          <a:effectLst>
                            <a:outerShdw blurRad="38100" dist="38100" dir="2700000" algn="tl">
                              <a:srgbClr val="000000"/>
                            </a:outerShdw>
                          </a:effectLst>
                          <a:latin typeface="Times New Roman" charset="0"/>
                          <a:hlinkClick r:id="" action="ppaction://noaction"/>
                        </a:rPr>
                        <a:t>minimus</a:t>
                      </a:r>
                      <a:endParaRPr lang="en-US" sz="1800" b="1" i="1" dirty="0" smtClean="0">
                        <a:solidFill>
                          <a:schemeClr val="tx1"/>
                        </a:solidFill>
                        <a:effectLst>
                          <a:outerShdw blurRad="38100" dist="38100" dir="2700000" algn="tl">
                            <a:srgbClr val="000000"/>
                          </a:outerShdw>
                        </a:effectLst>
                        <a:latin typeface="Times New Roman"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solidFill>
                            <a:schemeClr val="tx1"/>
                          </a:solidFill>
                          <a:effectLst>
                            <a:outerShdw blurRad="38100" dist="38100" dir="2700000" algn="tl">
                              <a:srgbClr val="000000"/>
                            </a:outerShdw>
                          </a:effectLst>
                          <a:latin typeface="Times New Roman" charset="0"/>
                          <a:hlinkClick r:id="" action="ppaction://noaction"/>
                        </a:rPr>
                        <a:t>An. </a:t>
                      </a:r>
                      <a:r>
                        <a:rPr lang="en-US" sz="1800" b="1" i="1" dirty="0" err="1" smtClean="0">
                          <a:solidFill>
                            <a:schemeClr val="tx1"/>
                          </a:solidFill>
                          <a:effectLst>
                            <a:outerShdw blurRad="38100" dist="38100" dir="2700000" algn="tl">
                              <a:srgbClr val="000000"/>
                            </a:outerShdw>
                          </a:effectLst>
                          <a:latin typeface="Times New Roman" charset="0"/>
                          <a:hlinkClick r:id="" action="ppaction://noaction"/>
                        </a:rPr>
                        <a:t>dirus</a:t>
                      </a:r>
                      <a:endParaRPr lang="en-US" sz="1800" b="1" i="1" dirty="0" smtClean="0">
                        <a:solidFill>
                          <a:schemeClr val="tx1"/>
                        </a:solidFill>
                        <a:effectLst>
                          <a:outerShdw blurRad="38100" dist="38100" dir="2700000" algn="tl">
                            <a:srgbClr val="000000"/>
                          </a:outerShdw>
                        </a:effectLst>
                        <a:latin typeface="Times New Roman"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solidFill>
                            <a:schemeClr val="tx1"/>
                          </a:solidFill>
                          <a:effectLst>
                            <a:outerShdw blurRad="38100" dist="38100" dir="2700000" algn="tl">
                              <a:srgbClr val="000000"/>
                            </a:outerShdw>
                          </a:effectLst>
                          <a:latin typeface="Times New Roman" charset="0"/>
                          <a:hlinkClick r:id="" action="ppaction://noaction"/>
                        </a:rPr>
                        <a:t>An. </a:t>
                      </a:r>
                      <a:r>
                        <a:rPr lang="en-US" sz="1800" b="1" i="1" dirty="0" err="1" smtClean="0">
                          <a:solidFill>
                            <a:schemeClr val="tx1"/>
                          </a:solidFill>
                          <a:effectLst>
                            <a:outerShdw blurRad="38100" dist="38100" dir="2700000" algn="tl">
                              <a:srgbClr val="000000"/>
                            </a:outerShdw>
                          </a:effectLst>
                          <a:latin typeface="Times New Roman" charset="0"/>
                          <a:hlinkClick r:id="" action="ppaction://noaction"/>
                        </a:rPr>
                        <a:t>sundaicus</a:t>
                      </a:r>
                      <a:endParaRPr lang="en-US" sz="1800" b="1" i="1" dirty="0" smtClean="0">
                        <a:solidFill>
                          <a:schemeClr val="tx1"/>
                        </a:solidFill>
                        <a:effectLst>
                          <a:outerShdw blurRad="38100" dist="38100" dir="2700000" algn="tl">
                            <a:srgbClr val="000000"/>
                          </a:outerShdw>
                        </a:effectLst>
                        <a:latin typeface="Times New Roman"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1281" name="Picture 3" descr="culicifacie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0" y="1852613"/>
            <a:ext cx="2286000" cy="2109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82" name="Picture 3" descr="stephensi1"/>
          <p:cNvPicPr>
            <a:picLocks noChangeAspect="1" noChangeArrowheads="1"/>
          </p:cNvPicPr>
          <p:nvPr/>
        </p:nvPicPr>
        <p:blipFill>
          <a:blip r:embed="rId3">
            <a:extLst>
              <a:ext uri="{28A0092B-C50C-407E-A947-70E740481C1C}">
                <a14:useLocalDpi xmlns:a14="http://schemas.microsoft.com/office/drawing/2010/main" xmlns="" val="0"/>
              </a:ext>
            </a:extLst>
          </a:blip>
          <a:srcRect b="10667"/>
          <a:stretch>
            <a:fillRect/>
          </a:stretch>
        </p:blipFill>
        <p:spPr bwMode="auto">
          <a:xfrm>
            <a:off x="3352800" y="1905000"/>
            <a:ext cx="2286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83" name="Picture 3" descr="fluviatilis"/>
          <p:cNvPicPr>
            <a:picLocks noChangeAspect="1" noChangeArrowheads="1"/>
          </p:cNvPicPr>
          <p:nvPr/>
        </p:nvPicPr>
        <p:blipFill>
          <a:blip r:embed="rId4">
            <a:extLst>
              <a:ext uri="{28A0092B-C50C-407E-A947-70E740481C1C}">
                <a14:useLocalDpi xmlns:a14="http://schemas.microsoft.com/office/drawing/2010/main" xmlns="" val="0"/>
              </a:ext>
            </a:extLst>
          </a:blip>
          <a:srcRect b="10001"/>
          <a:stretch>
            <a:fillRect/>
          </a:stretch>
        </p:blipFill>
        <p:spPr bwMode="auto">
          <a:xfrm>
            <a:off x="5943600" y="1905000"/>
            <a:ext cx="2286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84" name="Picture 3" descr="minimus"/>
          <p:cNvPicPr>
            <a:picLocks noChangeAspect="1" noChangeArrowheads="1"/>
          </p:cNvPicPr>
          <p:nvPr/>
        </p:nvPicPr>
        <p:blipFill>
          <a:blip r:embed="rId5">
            <a:extLst>
              <a:ext uri="{28A0092B-C50C-407E-A947-70E740481C1C}">
                <a14:useLocalDpi xmlns:a14="http://schemas.microsoft.com/office/drawing/2010/main" xmlns="" val="0"/>
              </a:ext>
            </a:extLst>
          </a:blip>
          <a:srcRect b="9375"/>
          <a:stretch>
            <a:fillRect/>
          </a:stretch>
        </p:blipFill>
        <p:spPr bwMode="auto">
          <a:xfrm>
            <a:off x="762000" y="4343400"/>
            <a:ext cx="2286000" cy="219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85" name="Picture 3" descr="dirus"/>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352800" y="4419600"/>
            <a:ext cx="2362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86" name="Picture 3" descr="sundaicus"/>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943600" y="4495800"/>
            <a:ext cx="2286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9"/>
          <p:cNvSpPr/>
          <p:nvPr/>
        </p:nvSpPr>
        <p:spPr>
          <a:xfrm>
            <a:off x="2667000" y="381000"/>
            <a:ext cx="3962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2400" dirty="0"/>
              <a:t>DDT FOR MALARIA VECTORS in </a:t>
            </a:r>
            <a:r>
              <a:rPr lang="en-US" sz="2400" dirty="0" err="1"/>
              <a:t>india</a:t>
            </a:r>
            <a:r>
              <a:rPr lang="en-US" sz="2400" dirty="0"/>
              <a:t>  </a:t>
            </a:r>
          </a:p>
        </p:txBody>
      </p:sp>
      <p:sp>
        <p:nvSpPr>
          <p:cNvPr id="11" name="Flowchart: Summing Junction 10"/>
          <p:cNvSpPr/>
          <p:nvPr/>
        </p:nvSpPr>
        <p:spPr>
          <a:xfrm>
            <a:off x="4038600" y="2743200"/>
            <a:ext cx="1298575" cy="1066800"/>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No DDT </a:t>
            </a:r>
          </a:p>
        </p:txBody>
      </p:sp>
    </p:spTree>
    <p:extLst>
      <p:ext uri="{BB962C8B-B14F-4D97-AF65-F5344CB8AC3E}">
        <p14:creationId xmlns:p14="http://schemas.microsoft.com/office/powerpoint/2010/main" xmlns="" val="1696970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1717</TotalTime>
  <Words>4187</Words>
  <Application>Microsoft Office PowerPoint</Application>
  <PresentationFormat>On-screen Show (4:3)</PresentationFormat>
  <Paragraphs>715</Paragraphs>
  <Slides>65</Slides>
  <Notes>11</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65</vt:i4>
      </vt:variant>
    </vt:vector>
  </HeadingPairs>
  <TitlesOfParts>
    <vt:vector size="69" baseType="lpstr">
      <vt:lpstr>Office Theme</vt:lpstr>
      <vt:lpstr>1_Office Theme</vt:lpstr>
      <vt:lpstr>Chart</vt:lpstr>
      <vt:lpstr>Presentation</vt:lpstr>
      <vt:lpstr>                                                  </vt:lpstr>
      <vt:lpstr>Back to our roots.</vt:lpstr>
      <vt:lpstr>Mosquitoes</vt:lpstr>
      <vt:lpstr>Global map of dominant malaria vector species</vt:lpstr>
      <vt:lpstr>Vector Borne Diseases  in India </vt:lpstr>
      <vt:lpstr>WORLD’S DEADLIEST ANIMALS- HOW DEADLY?</vt:lpstr>
      <vt:lpstr>Dengue problem in the country</vt:lpstr>
      <vt:lpstr>Slide 8</vt:lpstr>
      <vt:lpstr>Malaria Vectors</vt:lpstr>
      <vt:lpstr>Slide 10</vt:lpstr>
      <vt:lpstr>Slide 11</vt:lpstr>
      <vt:lpstr>An. dirus and An. sundiacus</vt:lpstr>
      <vt:lpstr>An. fluviatilis and  An. minimus</vt:lpstr>
      <vt:lpstr>Slide 14</vt:lpstr>
      <vt:lpstr>Slide 15</vt:lpstr>
      <vt:lpstr>Slide 16</vt:lpstr>
      <vt:lpstr>Slide 17</vt:lpstr>
      <vt:lpstr>Control Methods</vt:lpstr>
      <vt:lpstr>Chemical control  </vt:lpstr>
      <vt:lpstr>Mode of entry and Mode of action</vt:lpstr>
      <vt:lpstr>Classification of Insecticides Mode of entry and Mode of action</vt:lpstr>
      <vt:lpstr>Larvicides and Adulticides Organophosphates</vt:lpstr>
      <vt:lpstr>Larvicides — Growth Regulators </vt:lpstr>
      <vt:lpstr>Larvicides — Bacteria</vt:lpstr>
      <vt:lpstr>Larvicides</vt:lpstr>
      <vt:lpstr>ULV Adulticides — Pyrethroids</vt:lpstr>
      <vt:lpstr>ULV Adulticides — Pyrethroids</vt:lpstr>
      <vt:lpstr>Slide 28</vt:lpstr>
      <vt:lpstr>Slide 29</vt:lpstr>
      <vt:lpstr>Chemical Methods of vector control </vt:lpstr>
      <vt:lpstr>Classification of Insecticides-Type of application</vt:lpstr>
      <vt:lpstr>Slide 32</vt:lpstr>
      <vt:lpstr>Vector Control Strategies</vt:lpstr>
      <vt:lpstr>Phasing of Malaria Elimination</vt:lpstr>
      <vt:lpstr>Slide 35</vt:lpstr>
      <vt:lpstr>IRS - Insecticide Dosage, Dilution and Requirement </vt:lpstr>
      <vt:lpstr>Slide 37</vt:lpstr>
      <vt:lpstr>Slide 38</vt:lpstr>
      <vt:lpstr> Space spray-Dosage, Dilution and Requirement </vt:lpstr>
      <vt:lpstr>Insecticides for IRS under  NVBDCP</vt:lpstr>
      <vt:lpstr>CAPACITY BUILDING FOR IRS Spray Technique</vt:lpstr>
      <vt:lpstr>Slide 42</vt:lpstr>
      <vt:lpstr>Thermal fog</vt:lpstr>
      <vt:lpstr>Slide 44</vt:lpstr>
      <vt:lpstr>Slide 45</vt:lpstr>
      <vt:lpstr>Slide 46</vt:lpstr>
      <vt:lpstr>Slide 47</vt:lpstr>
      <vt:lpstr>Vector Control Strategies</vt:lpstr>
      <vt:lpstr>Dengue / Chikungunya  VECTOR CONTROL </vt:lpstr>
      <vt:lpstr>Vector Control</vt:lpstr>
      <vt:lpstr>Slide 51</vt:lpstr>
      <vt:lpstr>Slide 52</vt:lpstr>
      <vt:lpstr> CANTONMENTS  Environment Management Methods (EMM)Technology</vt:lpstr>
      <vt:lpstr>Vector Control  PORT TOWN-Mumbai   EMM technology</vt:lpstr>
      <vt:lpstr>EXPERTISE IN  ENVIRONMENT  MANAGEMENT METHODS </vt:lpstr>
      <vt:lpstr>WARNING AGAINST COMPLETE SWITCH OVER FROM EMM TECHNOLOGY TO DDT SPRAY</vt:lpstr>
      <vt:lpstr>ENVIRONMENTAL MODIFICATION and malaria control   </vt:lpstr>
      <vt:lpstr>Slide 58</vt:lpstr>
      <vt:lpstr>Vector control challenges- RISK FACTORS FOR  OUT BREAK  Massive constructions</vt:lpstr>
      <vt:lpstr>Legislative control Introducing Model Civic Bye-laws and Building Bye-laws for prevention and control of vector breeding</vt:lpstr>
      <vt:lpstr> Navi Mumbai Municipal Corporation  </vt:lpstr>
      <vt:lpstr>Effective IEC for VBD,s</vt:lpstr>
      <vt:lpstr> Sri Lanka honours unsung heroes of malaria elimination </vt:lpstr>
      <vt:lpstr>Community partnership &amp; ISC</vt:lpstr>
      <vt:lpstr>Slide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HOD-Pa</dc:creator>
  <cp:lastModifiedBy>User</cp:lastModifiedBy>
  <cp:revision>182</cp:revision>
  <dcterms:created xsi:type="dcterms:W3CDTF">2014-03-10T06:36:46Z</dcterms:created>
  <dcterms:modified xsi:type="dcterms:W3CDTF">2021-04-26T08:52:01Z</dcterms:modified>
</cp:coreProperties>
</file>