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xls" ContentType="application/vnd.ms-exce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76"/>
  </p:notesMasterIdLst>
  <p:sldIdLst>
    <p:sldId id="296" r:id="rId3"/>
    <p:sldId id="309" r:id="rId4"/>
    <p:sldId id="341" r:id="rId5"/>
    <p:sldId id="380" r:id="rId6"/>
    <p:sldId id="344" r:id="rId7"/>
    <p:sldId id="310" r:id="rId8"/>
    <p:sldId id="312" r:id="rId9"/>
    <p:sldId id="313" r:id="rId10"/>
    <p:sldId id="314" r:id="rId11"/>
    <p:sldId id="342" r:id="rId12"/>
    <p:sldId id="315" r:id="rId13"/>
    <p:sldId id="339" r:id="rId14"/>
    <p:sldId id="316" r:id="rId15"/>
    <p:sldId id="322" r:id="rId16"/>
    <p:sldId id="325" r:id="rId17"/>
    <p:sldId id="326" r:id="rId18"/>
    <p:sldId id="328" r:id="rId19"/>
    <p:sldId id="275" r:id="rId20"/>
    <p:sldId id="346" r:id="rId21"/>
    <p:sldId id="265" r:id="rId22"/>
    <p:sldId id="318" r:id="rId23"/>
    <p:sldId id="319" r:id="rId24"/>
    <p:sldId id="320" r:id="rId25"/>
    <p:sldId id="321" r:id="rId26"/>
    <p:sldId id="348" r:id="rId27"/>
    <p:sldId id="349" r:id="rId28"/>
    <p:sldId id="350" r:id="rId29"/>
    <p:sldId id="378" r:id="rId30"/>
    <p:sldId id="351" r:id="rId31"/>
    <p:sldId id="352" r:id="rId32"/>
    <p:sldId id="353" r:id="rId33"/>
    <p:sldId id="354" r:id="rId34"/>
    <p:sldId id="355" r:id="rId35"/>
    <p:sldId id="356" r:id="rId36"/>
    <p:sldId id="357" r:id="rId37"/>
    <p:sldId id="358" r:id="rId38"/>
    <p:sldId id="359" r:id="rId39"/>
    <p:sldId id="360" r:id="rId40"/>
    <p:sldId id="361" r:id="rId41"/>
    <p:sldId id="362" r:id="rId42"/>
    <p:sldId id="363" r:id="rId43"/>
    <p:sldId id="364" r:id="rId44"/>
    <p:sldId id="365" r:id="rId45"/>
    <p:sldId id="366" r:id="rId46"/>
    <p:sldId id="367" r:id="rId47"/>
    <p:sldId id="368" r:id="rId48"/>
    <p:sldId id="369" r:id="rId49"/>
    <p:sldId id="370" r:id="rId50"/>
    <p:sldId id="371" r:id="rId51"/>
    <p:sldId id="372" r:id="rId52"/>
    <p:sldId id="373" r:id="rId53"/>
    <p:sldId id="374" r:id="rId54"/>
    <p:sldId id="375" r:id="rId55"/>
    <p:sldId id="376" r:id="rId56"/>
    <p:sldId id="256" r:id="rId57"/>
    <p:sldId id="267" r:id="rId58"/>
    <p:sldId id="268" r:id="rId59"/>
    <p:sldId id="266" r:id="rId60"/>
    <p:sldId id="269" r:id="rId61"/>
    <p:sldId id="258" r:id="rId62"/>
    <p:sldId id="295" r:id="rId63"/>
    <p:sldId id="259" r:id="rId64"/>
    <p:sldId id="260" r:id="rId65"/>
    <p:sldId id="264" r:id="rId66"/>
    <p:sldId id="280" r:id="rId67"/>
    <p:sldId id="281" r:id="rId68"/>
    <p:sldId id="282" r:id="rId69"/>
    <p:sldId id="292" r:id="rId70"/>
    <p:sldId id="283" r:id="rId71"/>
    <p:sldId id="332" r:id="rId72"/>
    <p:sldId id="333" r:id="rId73"/>
    <p:sldId id="334" r:id="rId74"/>
    <p:sldId id="335" r:id="rId7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F3E40"/>
    <a:srgbClr val="00AEE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99104" autoAdjust="0"/>
  </p:normalViewPr>
  <p:slideViewPr>
    <p:cSldViewPr>
      <p:cViewPr>
        <p:scale>
          <a:sx n="77" d="100"/>
          <a:sy n="77" d="100"/>
        </p:scale>
        <p:origin x="-1176"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91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DR-Sharma\My%20Documents\UMS\Copy%20of%20GRAPH%20(2000-10).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title>
      <c:tx>
        <c:rich>
          <a:bodyPr/>
          <a:lstStyle/>
          <a:p>
            <a:pPr>
              <a:defRPr lang="en-IN" sz="1200" b="1" i="0" u="none" strike="noStrike" baseline="0">
                <a:solidFill>
                  <a:srgbClr val="000000"/>
                </a:solidFill>
                <a:latin typeface="Arial"/>
                <a:ea typeface="Arial"/>
                <a:cs typeface="Arial"/>
              </a:defRPr>
            </a:pPr>
            <a:r>
              <a:rPr lang="en-US" sz="1400" dirty="0" smtClean="0"/>
              <a:t>Outbreak  of  Malaria   in </a:t>
            </a:r>
            <a:r>
              <a:rPr lang="en-US" sz="1400" dirty="0" err="1" smtClean="0"/>
              <a:t>Ahmedabad</a:t>
            </a:r>
            <a:r>
              <a:rPr lang="en-US" sz="1400" dirty="0" smtClean="0"/>
              <a:t> city</a:t>
            </a:r>
            <a:r>
              <a:rPr lang="en-US" sz="1400" baseline="0" dirty="0" smtClean="0"/>
              <a:t> </a:t>
            </a:r>
            <a:r>
              <a:rPr lang="en-US" sz="1400" dirty="0" smtClean="0"/>
              <a:t> </a:t>
            </a:r>
            <a:endParaRPr lang="en-US" sz="1400" dirty="0"/>
          </a:p>
        </c:rich>
      </c:tx>
      <c:layout>
        <c:manualLayout>
          <c:xMode val="edge"/>
          <c:yMode val="edge"/>
          <c:x val="0.16435739948750111"/>
          <c:y val="3.2586263960406744E-2"/>
        </c:manualLayout>
      </c:layout>
      <c:spPr>
        <a:noFill/>
        <a:ln w="25400">
          <a:noFill/>
        </a:ln>
      </c:spPr>
    </c:title>
    <c:plotArea>
      <c:layout>
        <c:manualLayout>
          <c:layoutTarget val="inner"/>
          <c:xMode val="edge"/>
          <c:yMode val="edge"/>
          <c:x val="0.21732777126894512"/>
          <c:y val="0.16525550046984872"/>
          <c:w val="0.62785533164287755"/>
          <c:h val="0.56075553605653938"/>
        </c:manualLayout>
      </c:layout>
      <c:barChart>
        <c:barDir val="col"/>
        <c:grouping val="clustered"/>
        <c:ser>
          <c:idx val="1"/>
          <c:order val="0"/>
          <c:tx>
            <c:strRef>
              <c:f>Metropolitan!$C$74</c:f>
              <c:strCache>
                <c:ptCount val="1"/>
                <c:pt idx="0">
                  <c:v>Total cases</c:v>
                </c:pt>
              </c:strCache>
            </c:strRef>
          </c:tx>
          <c:spPr>
            <a:solidFill>
              <a:srgbClr val="FF33CC"/>
            </a:solidFill>
            <a:ln w="12700">
              <a:solidFill>
                <a:srgbClr val="000000"/>
              </a:solidFill>
              <a:prstDash val="solid"/>
            </a:ln>
          </c:spPr>
          <c:cat>
            <c:numRef>
              <c:f>Metropolitan!$B$75:$B$79</c:f>
              <c:numCache>
                <c:formatCode>General</c:formatCode>
                <c:ptCount val="5"/>
                <c:pt idx="0">
                  <c:v>2006</c:v>
                </c:pt>
                <c:pt idx="1">
                  <c:v>2007</c:v>
                </c:pt>
                <c:pt idx="2">
                  <c:v>2008</c:v>
                </c:pt>
                <c:pt idx="3">
                  <c:v>2009</c:v>
                </c:pt>
                <c:pt idx="4">
                  <c:v>2010</c:v>
                </c:pt>
              </c:numCache>
            </c:numRef>
          </c:cat>
          <c:val>
            <c:numRef>
              <c:f>Metropolitan!$C$75:$C$79</c:f>
              <c:numCache>
                <c:formatCode>General</c:formatCode>
                <c:ptCount val="5"/>
                <c:pt idx="0">
                  <c:v>6054</c:v>
                </c:pt>
                <c:pt idx="1">
                  <c:v>5229</c:v>
                </c:pt>
                <c:pt idx="2">
                  <c:v>3421</c:v>
                </c:pt>
                <c:pt idx="3">
                  <c:v>4166</c:v>
                </c:pt>
                <c:pt idx="4">
                  <c:v>3607</c:v>
                </c:pt>
              </c:numCache>
            </c:numRef>
          </c:val>
        </c:ser>
        <c:ser>
          <c:idx val="0"/>
          <c:order val="1"/>
          <c:tx>
            <c:strRef>
              <c:f>Metropolitan!$D$74</c:f>
              <c:strCache>
                <c:ptCount val="1"/>
                <c:pt idx="0">
                  <c:v>Pf</c:v>
                </c:pt>
              </c:strCache>
            </c:strRef>
          </c:tx>
          <c:spPr>
            <a:solidFill>
              <a:srgbClr val="00B0F0"/>
            </a:solidFill>
            <a:ln w="12700">
              <a:solidFill>
                <a:srgbClr val="000000"/>
              </a:solidFill>
              <a:prstDash val="solid"/>
            </a:ln>
          </c:spPr>
          <c:cat>
            <c:numRef>
              <c:f>Metropolitan!$B$75:$B$79</c:f>
              <c:numCache>
                <c:formatCode>General</c:formatCode>
                <c:ptCount val="5"/>
                <c:pt idx="0">
                  <c:v>2006</c:v>
                </c:pt>
                <c:pt idx="1">
                  <c:v>2007</c:v>
                </c:pt>
                <c:pt idx="2">
                  <c:v>2008</c:v>
                </c:pt>
                <c:pt idx="3">
                  <c:v>2009</c:v>
                </c:pt>
                <c:pt idx="4">
                  <c:v>2010</c:v>
                </c:pt>
              </c:numCache>
            </c:numRef>
          </c:cat>
          <c:val>
            <c:numRef>
              <c:f>Metropolitan!$D$75:$D$79</c:f>
              <c:numCache>
                <c:formatCode>General</c:formatCode>
                <c:ptCount val="5"/>
                <c:pt idx="0">
                  <c:v>2217</c:v>
                </c:pt>
                <c:pt idx="1">
                  <c:v>2104</c:v>
                </c:pt>
                <c:pt idx="2">
                  <c:v>856</c:v>
                </c:pt>
                <c:pt idx="3">
                  <c:v>894</c:v>
                </c:pt>
                <c:pt idx="4">
                  <c:v>887</c:v>
                </c:pt>
              </c:numCache>
            </c:numRef>
          </c:val>
        </c:ser>
        <c:dLbls/>
        <c:axId val="77866112"/>
        <c:axId val="77867648"/>
      </c:barChart>
      <c:lineChart>
        <c:grouping val="standard"/>
        <c:ser>
          <c:idx val="2"/>
          <c:order val="2"/>
          <c:tx>
            <c:strRef>
              <c:f>Metropolitan!$E$74</c:f>
              <c:strCache>
                <c:ptCount val="1"/>
                <c:pt idx="0">
                  <c:v>Deaths</c:v>
                </c:pt>
              </c:strCache>
            </c:strRef>
          </c:tx>
          <c:spPr>
            <a:ln w="12700">
              <a:solidFill>
                <a:srgbClr val="FF0000"/>
              </a:solidFill>
              <a:prstDash val="solid"/>
            </a:ln>
          </c:spPr>
          <c:marker>
            <c:symbol val="triangle"/>
            <c:size val="5"/>
            <c:spPr>
              <a:solidFill>
                <a:srgbClr val="FF0000"/>
              </a:solidFill>
              <a:ln>
                <a:solidFill>
                  <a:srgbClr val="FF0000"/>
                </a:solidFill>
                <a:prstDash val="solid"/>
              </a:ln>
            </c:spPr>
          </c:marker>
          <c:cat>
            <c:numRef>
              <c:f>Metropolitan!$B$75:$B$79</c:f>
              <c:numCache>
                <c:formatCode>General</c:formatCode>
                <c:ptCount val="5"/>
                <c:pt idx="0">
                  <c:v>2006</c:v>
                </c:pt>
                <c:pt idx="1">
                  <c:v>2007</c:v>
                </c:pt>
                <c:pt idx="2">
                  <c:v>2008</c:v>
                </c:pt>
                <c:pt idx="3">
                  <c:v>2009</c:v>
                </c:pt>
                <c:pt idx="4">
                  <c:v>2010</c:v>
                </c:pt>
              </c:numCache>
            </c:numRef>
          </c:cat>
          <c:val>
            <c:numRef>
              <c:f>Metropolitan!$E$75:$E$79</c:f>
              <c:numCache>
                <c:formatCode>0</c:formatCode>
                <c:ptCount val="5"/>
                <c:pt idx="0" formatCode="General">
                  <c:v>32</c:v>
                </c:pt>
                <c:pt idx="1">
                  <c:v>0</c:v>
                </c:pt>
                <c:pt idx="2">
                  <c:v>0</c:v>
                </c:pt>
                <c:pt idx="3">
                  <c:v>10.000143200278773</c:v>
                </c:pt>
                <c:pt idx="4">
                  <c:v>4</c:v>
                </c:pt>
              </c:numCache>
            </c:numRef>
          </c:val>
        </c:ser>
        <c:dLbls/>
        <c:marker val="1"/>
        <c:axId val="77878016"/>
        <c:axId val="77879552"/>
      </c:lineChart>
      <c:catAx>
        <c:axId val="77866112"/>
        <c:scaling>
          <c:orientation val="minMax"/>
        </c:scaling>
        <c:axPos val="b"/>
        <c:numFmt formatCode="General" sourceLinked="1"/>
        <c:majorTickMark val="cross"/>
        <c:tickLblPos val="nextTo"/>
        <c:spPr>
          <a:ln w="3175">
            <a:solidFill>
              <a:srgbClr val="000000"/>
            </a:solidFill>
            <a:prstDash val="solid"/>
          </a:ln>
        </c:spPr>
        <c:txPr>
          <a:bodyPr rot="0" vert="horz"/>
          <a:lstStyle/>
          <a:p>
            <a:pPr>
              <a:defRPr lang="en-IN" sz="1000" b="0" i="0" u="none" strike="noStrike" baseline="0">
                <a:solidFill>
                  <a:srgbClr val="000000"/>
                </a:solidFill>
                <a:latin typeface="Arial"/>
                <a:ea typeface="Arial"/>
                <a:cs typeface="Arial"/>
              </a:defRPr>
            </a:pPr>
            <a:endParaRPr lang="en-US"/>
          </a:p>
        </c:txPr>
        <c:crossAx val="77867648"/>
        <c:crosses val="autoZero"/>
        <c:lblAlgn val="ctr"/>
        <c:lblOffset val="100"/>
        <c:tickLblSkip val="1"/>
        <c:tickMarkSkip val="1"/>
      </c:catAx>
      <c:valAx>
        <c:axId val="77867648"/>
        <c:scaling>
          <c:orientation val="minMax"/>
        </c:scaling>
        <c:axPos val="l"/>
        <c:title>
          <c:tx>
            <c:rich>
              <a:bodyPr/>
              <a:lstStyle/>
              <a:p>
                <a:pPr>
                  <a:defRPr lang="en-IN" sz="1000" b="1" i="0" u="none" strike="noStrike" baseline="0">
                    <a:solidFill>
                      <a:srgbClr val="000000"/>
                    </a:solidFill>
                    <a:latin typeface="Arial"/>
                    <a:ea typeface="Arial"/>
                    <a:cs typeface="Arial"/>
                  </a:defRPr>
                </a:pPr>
                <a:r>
                  <a:rPr lang="en-US"/>
                  <a:t>Total Cases</a:t>
                </a:r>
              </a:p>
            </c:rich>
          </c:tx>
          <c:layout>
            <c:manualLayout>
              <c:xMode val="edge"/>
              <c:yMode val="edge"/>
              <c:x val="2.3494855021294971E-2"/>
              <c:y val="0.32846760723825458"/>
            </c:manualLayout>
          </c:layout>
          <c:spPr>
            <a:noFill/>
            <a:ln w="25400">
              <a:noFill/>
            </a:ln>
          </c:spPr>
        </c:title>
        <c:numFmt formatCode="General" sourceLinked="1"/>
        <c:majorTickMark val="cross"/>
        <c:tickLblPos val="nextTo"/>
        <c:spPr>
          <a:ln w="3175">
            <a:solidFill>
              <a:srgbClr val="000000"/>
            </a:solidFill>
            <a:prstDash val="solid"/>
          </a:ln>
        </c:spPr>
        <c:txPr>
          <a:bodyPr rot="0" vert="horz"/>
          <a:lstStyle/>
          <a:p>
            <a:pPr>
              <a:defRPr lang="en-IN" sz="1000" b="0" i="0" u="none" strike="noStrike" baseline="0">
                <a:solidFill>
                  <a:srgbClr val="000000"/>
                </a:solidFill>
                <a:latin typeface="Arial"/>
                <a:ea typeface="Arial"/>
                <a:cs typeface="Arial"/>
              </a:defRPr>
            </a:pPr>
            <a:endParaRPr lang="en-US"/>
          </a:p>
        </c:txPr>
        <c:crossAx val="77866112"/>
        <c:crosses val="autoZero"/>
        <c:crossBetween val="between"/>
      </c:valAx>
      <c:catAx>
        <c:axId val="77878016"/>
        <c:scaling>
          <c:orientation val="minMax"/>
        </c:scaling>
        <c:delete val="1"/>
        <c:axPos val="b"/>
        <c:numFmt formatCode="General" sourceLinked="1"/>
        <c:tickLblPos val="none"/>
        <c:crossAx val="77879552"/>
        <c:crosses val="autoZero"/>
        <c:lblAlgn val="ctr"/>
        <c:lblOffset val="100"/>
      </c:catAx>
      <c:valAx>
        <c:axId val="77879552"/>
        <c:scaling>
          <c:orientation val="minMax"/>
        </c:scaling>
        <c:axPos val="r"/>
        <c:title>
          <c:tx>
            <c:rich>
              <a:bodyPr/>
              <a:lstStyle/>
              <a:p>
                <a:pPr>
                  <a:defRPr lang="en-IN" sz="1000" b="1" i="0" u="none" strike="noStrike" baseline="0">
                    <a:solidFill>
                      <a:srgbClr val="000000"/>
                    </a:solidFill>
                    <a:latin typeface="Arial"/>
                    <a:ea typeface="Arial"/>
                    <a:cs typeface="Arial"/>
                  </a:defRPr>
                </a:pPr>
                <a:r>
                  <a:rPr lang="en-US"/>
                  <a:t>Deaths</a:t>
                </a:r>
              </a:p>
            </c:rich>
          </c:tx>
          <c:layout>
            <c:manualLayout>
              <c:xMode val="edge"/>
              <c:yMode val="edge"/>
              <c:x val="0.9442009850291555"/>
              <c:y val="0.38321225975786144"/>
            </c:manualLayout>
          </c:layout>
          <c:spPr>
            <a:noFill/>
            <a:ln w="25400">
              <a:noFill/>
            </a:ln>
          </c:spPr>
        </c:title>
        <c:numFmt formatCode="General" sourceLinked="1"/>
        <c:majorTickMark val="cross"/>
        <c:tickLblPos val="nextTo"/>
        <c:spPr>
          <a:ln w="3175">
            <a:solidFill>
              <a:srgbClr val="000000"/>
            </a:solidFill>
            <a:prstDash val="solid"/>
          </a:ln>
        </c:spPr>
        <c:txPr>
          <a:bodyPr rot="0" vert="horz"/>
          <a:lstStyle/>
          <a:p>
            <a:pPr>
              <a:defRPr lang="en-IN" sz="1000" b="0" i="0" u="none" strike="noStrike" baseline="0">
                <a:solidFill>
                  <a:srgbClr val="000000"/>
                </a:solidFill>
                <a:latin typeface="Arial"/>
                <a:ea typeface="Arial"/>
                <a:cs typeface="Arial"/>
              </a:defRPr>
            </a:pPr>
            <a:endParaRPr lang="en-US"/>
          </a:p>
        </c:txPr>
        <c:crossAx val="77878016"/>
        <c:crosses val="max"/>
        <c:crossBetween val="between"/>
      </c:valAx>
      <c:dTable>
        <c:showHorzBorder val="1"/>
        <c:showVertBorder val="1"/>
        <c:showOutline val="1"/>
        <c:showKeys val="1"/>
        <c:spPr>
          <a:ln w="3175">
            <a:solidFill>
              <a:srgbClr val="000000"/>
            </a:solidFill>
            <a:prstDash val="solid"/>
          </a:ln>
        </c:spPr>
        <c:txPr>
          <a:bodyPr/>
          <a:lstStyle/>
          <a:p>
            <a:pPr rtl="0">
              <a:defRPr lang="en-IN" sz="1000" b="0" i="0" u="none" strike="noStrike" baseline="0">
                <a:solidFill>
                  <a:srgbClr val="000000"/>
                </a:solidFill>
                <a:latin typeface="Arial"/>
                <a:ea typeface="Arial"/>
                <a:cs typeface="Arial"/>
              </a:defRPr>
            </a:pPr>
            <a:endParaRPr lang="en-US"/>
          </a:p>
        </c:txPr>
      </c:dTable>
      <c:spPr>
        <a:solidFill>
          <a:srgbClr val="33CCCC">
            <a:lumMod val="60000"/>
            <a:lumOff val="40000"/>
          </a:srgbClr>
        </a:solidFill>
      </c:spPr>
    </c:plotArea>
    <c:plotVisOnly val="1"/>
    <c:dispBlanksAs val="gap"/>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n-US"/>
    </a:p>
  </c:txPr>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image" Target="../media/image5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E7B0D2-EFFC-43B4-A6A0-4EC2666DB136}" type="datetimeFigureOut">
              <a:rPr lang="en-IN" smtClean="0"/>
              <a:pPr/>
              <a:t>26-04-2021</a:t>
            </a:fld>
            <a:endParaRPr lang="en-I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D73BD4-F047-40CA-B6AF-EFBA204A5A10}" type="slidenum">
              <a:rPr lang="en-IN" smtClean="0"/>
              <a:pPr/>
              <a:t>‹#›</a:t>
            </a:fld>
            <a:endParaRPr lang="en-IN"/>
          </a:p>
        </p:txBody>
      </p:sp>
    </p:spTree>
    <p:extLst>
      <p:ext uri="{BB962C8B-B14F-4D97-AF65-F5344CB8AC3E}">
        <p14:creationId xmlns:p14="http://schemas.microsoft.com/office/powerpoint/2010/main" xmlns="" val="911230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95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BEF57E7-12DA-4141-AC57-ED21529D5855}" type="slidenum">
              <a:rPr lang="en-US" smtClean="0">
                <a:solidFill>
                  <a:prstClr val="black"/>
                </a:solidFill>
              </a:rPr>
              <a:pPr/>
              <a:t>1</a:t>
            </a:fld>
            <a:endParaRPr lang="en-US" smtClean="0">
              <a:solidFill>
                <a:prstClr val="black"/>
              </a:solidFill>
            </a:endParaRPr>
          </a:p>
        </p:txBody>
      </p:sp>
    </p:spTree>
    <p:extLst>
      <p:ext uri="{BB962C8B-B14F-4D97-AF65-F5344CB8AC3E}">
        <p14:creationId xmlns:p14="http://schemas.microsoft.com/office/powerpoint/2010/main" xmlns="" val="2889375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87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BE7A4D9-FB82-4F56-83A3-82865BFD0467}" type="slidenum">
              <a:rPr lang="en-US" smtClean="0"/>
              <a:pPr/>
              <a:t>73</a:t>
            </a:fld>
            <a:endParaRPr lang="en-US" smtClean="0"/>
          </a:p>
        </p:txBody>
      </p:sp>
    </p:spTree>
    <p:extLst>
      <p:ext uri="{BB962C8B-B14F-4D97-AF65-F5344CB8AC3E}">
        <p14:creationId xmlns:p14="http://schemas.microsoft.com/office/powerpoint/2010/main" xmlns="" val="3704246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0935FA-F2A9-41FC-A731-56DA1412214B}" type="datetimeFigureOut">
              <a:rPr lang="en-US" smtClean="0"/>
              <a:pPr/>
              <a:t>4/26/2021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CEB6E-3D64-402D-9898-B74884B0B74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0935FA-F2A9-41FC-A731-56DA1412214B}" type="datetimeFigureOut">
              <a:rPr lang="en-US" smtClean="0"/>
              <a:pPr/>
              <a:t>4/26/2021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CEB6E-3D64-402D-9898-B74884B0B74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0935FA-F2A9-41FC-A731-56DA1412214B}" type="datetimeFigureOut">
              <a:rPr lang="en-US" smtClean="0"/>
              <a:pPr/>
              <a:t>4/26/2021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CEB6E-3D64-402D-9898-B74884B0B74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5E98A967-A3CD-4380-B6E6-6E151501F514}" type="slidenum">
              <a:rPr lang="en-GB"/>
              <a:pPr>
                <a:defRPr/>
              </a:pPr>
              <a:t>‹#›</a:t>
            </a:fld>
            <a:endParaRPr lang="en-GB"/>
          </a:p>
        </p:txBody>
      </p:sp>
    </p:spTree>
    <p:extLst>
      <p:ext uri="{BB962C8B-B14F-4D97-AF65-F5344CB8AC3E}">
        <p14:creationId xmlns:p14="http://schemas.microsoft.com/office/powerpoint/2010/main" xmlns="" val="24725551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C6A4C9-B016-4884-8449-FF973159E963}" type="datetimeFigureOut">
              <a:rPr lang="en-US" smtClean="0">
                <a:solidFill>
                  <a:prstClr val="black">
                    <a:tint val="75000"/>
                  </a:prstClr>
                </a:solidFill>
              </a:rPr>
              <a:pPr/>
              <a:t>4/26/2021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E043F4-B3ED-4309-BA0B-BF8D2B5C6D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833919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C6A4C9-B016-4884-8449-FF973159E963}" type="datetimeFigureOut">
              <a:rPr lang="en-US" smtClean="0">
                <a:solidFill>
                  <a:prstClr val="black">
                    <a:tint val="75000"/>
                  </a:prstClr>
                </a:solidFill>
              </a:rPr>
              <a:pPr/>
              <a:t>4/26/2021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E043F4-B3ED-4309-BA0B-BF8D2B5C6D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2671625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C6A4C9-B016-4884-8449-FF973159E963}" type="datetimeFigureOut">
              <a:rPr lang="en-US" smtClean="0">
                <a:solidFill>
                  <a:prstClr val="black">
                    <a:tint val="75000"/>
                  </a:prstClr>
                </a:solidFill>
              </a:rPr>
              <a:pPr/>
              <a:t>4/26/2021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E043F4-B3ED-4309-BA0B-BF8D2B5C6D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72073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C6A4C9-B016-4884-8449-FF973159E963}" type="datetimeFigureOut">
              <a:rPr lang="en-US" smtClean="0">
                <a:solidFill>
                  <a:prstClr val="black">
                    <a:tint val="75000"/>
                  </a:prstClr>
                </a:solidFill>
              </a:rPr>
              <a:pPr/>
              <a:t>4/26/2021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E043F4-B3ED-4309-BA0B-BF8D2B5C6D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7772378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C6A4C9-B016-4884-8449-FF973159E963}" type="datetimeFigureOut">
              <a:rPr lang="en-US" smtClean="0">
                <a:solidFill>
                  <a:prstClr val="black">
                    <a:tint val="75000"/>
                  </a:prstClr>
                </a:solidFill>
              </a:rPr>
              <a:pPr/>
              <a:t>4/26/2021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CE043F4-B3ED-4309-BA0B-BF8D2B5C6D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0075126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C6A4C9-B016-4884-8449-FF973159E963}" type="datetimeFigureOut">
              <a:rPr lang="en-US" smtClean="0">
                <a:solidFill>
                  <a:prstClr val="black">
                    <a:tint val="75000"/>
                  </a:prstClr>
                </a:solidFill>
              </a:rPr>
              <a:pPr/>
              <a:t>4/26/2021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CE043F4-B3ED-4309-BA0B-BF8D2B5C6D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352970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6A4C9-B016-4884-8449-FF973159E963}" type="datetimeFigureOut">
              <a:rPr lang="en-US" smtClean="0">
                <a:solidFill>
                  <a:prstClr val="black">
                    <a:tint val="75000"/>
                  </a:prstClr>
                </a:solidFill>
              </a:rPr>
              <a:pPr/>
              <a:t>4/26/2021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CE043F4-B3ED-4309-BA0B-BF8D2B5C6D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73297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0935FA-F2A9-41FC-A731-56DA1412214B}" type="datetimeFigureOut">
              <a:rPr lang="en-US" smtClean="0"/>
              <a:pPr/>
              <a:t>4/26/2021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CEB6E-3D64-402D-9898-B74884B0B74E}"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C6A4C9-B016-4884-8449-FF973159E963}" type="datetimeFigureOut">
              <a:rPr lang="en-US" smtClean="0">
                <a:solidFill>
                  <a:prstClr val="black">
                    <a:tint val="75000"/>
                  </a:prstClr>
                </a:solidFill>
              </a:rPr>
              <a:pPr/>
              <a:t>4/26/2021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E043F4-B3ED-4309-BA0B-BF8D2B5C6D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249450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C6A4C9-B016-4884-8449-FF973159E963}" type="datetimeFigureOut">
              <a:rPr lang="en-US" smtClean="0">
                <a:solidFill>
                  <a:prstClr val="black">
                    <a:tint val="75000"/>
                  </a:prstClr>
                </a:solidFill>
              </a:rPr>
              <a:pPr/>
              <a:t>4/26/2021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E043F4-B3ED-4309-BA0B-BF8D2B5C6D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1872824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C6A4C9-B016-4884-8449-FF973159E963}" type="datetimeFigureOut">
              <a:rPr lang="en-US" smtClean="0">
                <a:solidFill>
                  <a:prstClr val="black">
                    <a:tint val="75000"/>
                  </a:prstClr>
                </a:solidFill>
              </a:rPr>
              <a:pPr/>
              <a:t>4/26/2021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E043F4-B3ED-4309-BA0B-BF8D2B5C6D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7069938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C6A4C9-B016-4884-8449-FF973159E963}" type="datetimeFigureOut">
              <a:rPr lang="en-US" smtClean="0">
                <a:solidFill>
                  <a:prstClr val="black">
                    <a:tint val="75000"/>
                  </a:prstClr>
                </a:solidFill>
              </a:rPr>
              <a:pPr/>
              <a:t>4/26/2021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E043F4-B3ED-4309-BA0B-BF8D2B5C6D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1527593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66738" y="1752600"/>
            <a:ext cx="80010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6738" y="3962400"/>
            <a:ext cx="80010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B8447D5F-69B6-41DF-92C6-788CE6F001F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915899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0935FA-F2A9-41FC-A731-56DA1412214B}" type="datetimeFigureOut">
              <a:rPr lang="en-US" smtClean="0"/>
              <a:pPr/>
              <a:t>4/26/2021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CEB6E-3D64-402D-9898-B74884B0B74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0935FA-F2A9-41FC-A731-56DA1412214B}" type="datetimeFigureOut">
              <a:rPr lang="en-US" smtClean="0"/>
              <a:pPr/>
              <a:t>4/26/2021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CEB6E-3D64-402D-9898-B74884B0B74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0935FA-F2A9-41FC-A731-56DA1412214B}" type="datetimeFigureOut">
              <a:rPr lang="en-US" smtClean="0"/>
              <a:pPr/>
              <a:t>4/26/2021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ACEB6E-3D64-402D-9898-B74884B0B74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0935FA-F2A9-41FC-A731-56DA1412214B}" type="datetimeFigureOut">
              <a:rPr lang="en-US" smtClean="0"/>
              <a:pPr/>
              <a:t>4/26/2021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ACEB6E-3D64-402D-9898-B74884B0B74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0935FA-F2A9-41FC-A731-56DA1412214B}" type="datetimeFigureOut">
              <a:rPr lang="en-US" smtClean="0"/>
              <a:pPr/>
              <a:t>4/26/2021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ACEB6E-3D64-402D-9898-B74884B0B74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0935FA-F2A9-41FC-A731-56DA1412214B}" type="datetimeFigureOut">
              <a:rPr lang="en-US" smtClean="0"/>
              <a:pPr/>
              <a:t>4/26/2021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CEB6E-3D64-402D-9898-B74884B0B74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0935FA-F2A9-41FC-A731-56DA1412214B}" type="datetimeFigureOut">
              <a:rPr lang="en-US" smtClean="0"/>
              <a:pPr/>
              <a:t>4/26/2021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CEB6E-3D64-402D-9898-B74884B0B74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bg1">
                <a:lumMod val="7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0935FA-F2A9-41FC-A731-56DA1412214B}" type="datetimeFigureOut">
              <a:rPr lang="en-US" smtClean="0"/>
              <a:pPr/>
              <a:t>4/26/2021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ACEB6E-3D64-402D-9898-B74884B0B74E}" type="slidenum">
              <a:rPr lang="en-US" smtClean="0"/>
              <a:pPr/>
              <a:t>‹#›</a:t>
            </a:fld>
            <a:endParaRPr lang="en-US"/>
          </a:p>
        </p:txBody>
      </p:sp>
      <p:sp>
        <p:nvSpPr>
          <p:cNvPr id="7" name="Rectangle 6"/>
          <p:cNvSpPr/>
          <p:nvPr userDrawn="1"/>
        </p:nvSpPr>
        <p:spPr>
          <a:xfrm>
            <a:off x="6784848" y="304800"/>
            <a:ext cx="2359152" cy="822960"/>
          </a:xfrm>
          <a:prstGeom prst="rect">
            <a:avLst/>
          </a:prstGeom>
          <a:blipFill dpi="0" rotWithShape="1">
            <a:blip r:embed="rId14">
              <a:alphaModFix amt="44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6A4C9-B016-4884-8449-FF973159E963}" type="datetimeFigureOut">
              <a:rPr lang="en-US" smtClean="0">
                <a:solidFill>
                  <a:prstClr val="black">
                    <a:tint val="75000"/>
                  </a:prstClr>
                </a:solidFill>
              </a:rPr>
              <a:pPr/>
              <a:t>4/26/2021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E043F4-B3ED-4309-BA0B-BF8D2B5C6D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522241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rtimlsu@yahoo.co.in"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13.jpeg"/></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Microsoft_Office_Excel_Chart1.xls"/><Relationship Id="rId2" Type="http://schemas.openxmlformats.org/officeDocument/2006/relationships/slideLayout" Target="../slideLayouts/slideLayout14.xml"/><Relationship Id="rId1" Type="http://schemas.openxmlformats.org/officeDocument/2006/relationships/vmlDrawing" Target="../drawings/vmlDrawing1.vml"/></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 Id="rId5" Type="http://schemas.openxmlformats.org/officeDocument/2006/relationships/image" Target="../media/image29.jpeg"/><Relationship Id="rId4" Type="http://schemas.openxmlformats.org/officeDocument/2006/relationships/image" Target="../media/image28.jpeg"/></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 Id="rId5" Type="http://schemas.openxmlformats.org/officeDocument/2006/relationships/image" Target="../media/image30.jpeg"/><Relationship Id="rId4" Type="http://schemas.openxmlformats.org/officeDocument/2006/relationships/image" Target="../media/image34.png"/></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12.xml"/><Relationship Id="rId1" Type="http://schemas.openxmlformats.org/officeDocument/2006/relationships/video" Target="file:///D:\Documents%20and%20Settings\Administrator\My%20Documents\My%20Videos\lid.WMV" TargetMode="Externa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png"/></Relationships>
</file>

<file path=ppt/slides/_rels/slide4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4.xml"/><Relationship Id="rId5" Type="http://schemas.openxmlformats.org/officeDocument/2006/relationships/image" Target="../media/image30.jpeg"/><Relationship Id="rId4" Type="http://schemas.openxmlformats.org/officeDocument/2006/relationships/image" Target="../media/image4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xml"/><Relationship Id="rId6" Type="http://schemas.openxmlformats.org/officeDocument/2006/relationships/image" Target="../media/image49.jpeg"/><Relationship Id="rId5" Type="http://schemas.openxmlformats.org/officeDocument/2006/relationships/image" Target="../media/image48.png"/><Relationship Id="rId4" Type="http://schemas.openxmlformats.org/officeDocument/2006/relationships/image" Target="../media/image47.jpeg"/></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3.png"/><Relationship Id="rId5" Type="http://schemas.openxmlformats.org/officeDocument/2006/relationships/image" Target="../media/image52.jpeg"/><Relationship Id="rId4" Type="http://schemas.openxmlformats.org/officeDocument/2006/relationships/oleObject" Target="../embeddings/oleObject2.bin"/></Relationships>
</file>

<file path=ppt/slides/_rels/slide5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5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9.jpeg"/><Relationship Id="rId7" Type="http://schemas.openxmlformats.org/officeDocument/2006/relationships/image" Target="../media/image63.jpeg"/><Relationship Id="rId2" Type="http://schemas.openxmlformats.org/officeDocument/2006/relationships/image" Target="../media/image58.wmf"/><Relationship Id="rId1" Type="http://schemas.openxmlformats.org/officeDocument/2006/relationships/slideLayout" Target="../slideLayouts/slideLayout2.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65.jpeg"/><Relationship Id="rId7" Type="http://schemas.openxmlformats.org/officeDocument/2006/relationships/image" Target="../media/image69.jpeg"/><Relationship Id="rId2" Type="http://schemas.openxmlformats.org/officeDocument/2006/relationships/image" Target="../media/image64.jpeg"/><Relationship Id="rId1" Type="http://schemas.openxmlformats.org/officeDocument/2006/relationships/slideLayout" Target="../slideLayouts/slideLayout2.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s>
</file>

<file path=ppt/slides/_rels/slide61.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2.xml"/><Relationship Id="rId5" Type="http://schemas.openxmlformats.org/officeDocument/2006/relationships/image" Target="../media/image75.jpeg"/><Relationship Id="rId4" Type="http://schemas.openxmlformats.org/officeDocument/2006/relationships/image" Target="../media/image74.jpeg"/></Relationships>
</file>

<file path=ppt/slides/_rels/slide63.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1.xml"/><Relationship Id="rId5" Type="http://schemas.openxmlformats.org/officeDocument/2006/relationships/hyperlink" Target="Link/Fish.ppt" TargetMode="External"/><Relationship Id="rId4" Type="http://schemas.openxmlformats.org/officeDocument/2006/relationships/hyperlink" Target="Link/ITN.ppt"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5.png"/><Relationship Id="rId4" Type="http://schemas.openxmlformats.org/officeDocument/2006/relationships/image" Target="../media/image8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ctrTitle"/>
          </p:nvPr>
        </p:nvSpPr>
        <p:spPr/>
        <p:txBody>
          <a:bodyPr rtlCol="0">
            <a:normAutofit fontScale="90000"/>
          </a:bodyPr>
          <a:lstStyle/>
          <a:p>
            <a:pPr eaLnBrk="1" fontAlgn="auto" hangingPunct="1">
              <a:spcAft>
                <a:spcPts val="0"/>
              </a:spcAft>
              <a:defRPr/>
            </a:pPr>
            <a:r>
              <a:rPr lang="en-US" dirty="0" smtClean="0"/>
              <a:t>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sz="1800" dirty="0" smtClean="0">
                <a:solidFill>
                  <a:schemeClr val="bg1"/>
                </a:solidFill>
              </a:rPr>
              <a:t/>
            </a:r>
            <a:br>
              <a:rPr lang="en-US" sz="1800" dirty="0" smtClean="0">
                <a:solidFill>
                  <a:schemeClr val="bg1"/>
                </a:solidFill>
              </a:rPr>
            </a:br>
            <a:r>
              <a:rPr lang="en-US" sz="1800" dirty="0" smtClean="0">
                <a:solidFill>
                  <a:schemeClr val="bg1"/>
                </a:solidFill>
              </a:rPr>
              <a:t/>
            </a:r>
            <a:br>
              <a:rPr lang="en-US" sz="1800" dirty="0" smtClean="0">
                <a:solidFill>
                  <a:schemeClr val="bg1"/>
                </a:solidFill>
              </a:rPr>
            </a:br>
            <a:r>
              <a:rPr lang="en-US" sz="1800" dirty="0" smtClean="0">
                <a:solidFill>
                  <a:schemeClr val="bg1"/>
                </a:solidFill>
              </a:rPr>
              <a:t> </a:t>
            </a:r>
          </a:p>
        </p:txBody>
      </p:sp>
      <p:sp>
        <p:nvSpPr>
          <p:cNvPr id="9219" name="Subtitle 7"/>
          <p:cNvSpPr>
            <a:spLocks noGrp="1"/>
          </p:cNvSpPr>
          <p:nvPr>
            <p:ph type="subTitle" idx="1"/>
          </p:nvPr>
        </p:nvSpPr>
        <p:spPr>
          <a:xfrm>
            <a:off x="-151371" y="76200"/>
            <a:ext cx="9370541" cy="6781800"/>
          </a:xfrm>
          <a:solidFill>
            <a:schemeClr val="bg2"/>
          </a:solidFill>
          <a:ln>
            <a:solidFill>
              <a:schemeClr val="tx2">
                <a:lumMod val="60000"/>
                <a:lumOff val="40000"/>
              </a:schemeClr>
            </a:solidFill>
          </a:ln>
        </p:spPr>
        <p:txBody>
          <a:bodyPr rtlCol="0">
            <a:normAutofit fontScale="25000" lnSpcReduction="20000"/>
          </a:bodyPr>
          <a:lstStyle/>
          <a:p>
            <a:pPr eaLnBrk="1" fontAlgn="auto" hangingPunct="1">
              <a:spcBef>
                <a:spcPct val="0"/>
              </a:spcBef>
              <a:spcAft>
                <a:spcPts val="0"/>
              </a:spcAft>
              <a:buFont typeface="Arial" pitchFamily="34" charset="0"/>
              <a:buNone/>
              <a:defRPr/>
            </a:pPr>
            <a:r>
              <a:rPr lang="en-US" sz="2800" dirty="0" smtClean="0">
                <a:solidFill>
                  <a:schemeClr val="bg1"/>
                </a:solidFill>
              </a:rPr>
              <a:t>Indoor Residual Spray -INDIA </a:t>
            </a:r>
          </a:p>
          <a:p>
            <a:pPr eaLnBrk="1" fontAlgn="auto" hangingPunct="1">
              <a:spcBef>
                <a:spcPct val="0"/>
              </a:spcBef>
              <a:spcAft>
                <a:spcPts val="0"/>
              </a:spcAft>
              <a:buFont typeface="Arial" pitchFamily="34" charset="0"/>
              <a:buNone/>
              <a:defRPr/>
            </a:pPr>
            <a:endParaRPr lang="en-US" sz="5100" dirty="0" smtClean="0">
              <a:solidFill>
                <a:schemeClr val="tx2">
                  <a:lumMod val="75000"/>
                </a:schemeClr>
              </a:solidFill>
            </a:endParaRPr>
          </a:p>
          <a:p>
            <a:pPr eaLnBrk="1" fontAlgn="auto" hangingPunct="1">
              <a:spcBef>
                <a:spcPct val="0"/>
              </a:spcBef>
              <a:spcAft>
                <a:spcPts val="0"/>
              </a:spcAft>
              <a:buFont typeface="Arial" pitchFamily="34" charset="0"/>
              <a:buNone/>
              <a:defRPr/>
            </a:pPr>
            <a:endParaRPr lang="en-US" sz="5100" dirty="0" smtClean="0">
              <a:solidFill>
                <a:schemeClr val="tx2">
                  <a:lumMod val="75000"/>
                </a:schemeClr>
              </a:solidFill>
            </a:endParaRPr>
          </a:p>
          <a:p>
            <a:pPr eaLnBrk="1" fontAlgn="auto" hangingPunct="1">
              <a:spcBef>
                <a:spcPct val="0"/>
              </a:spcBef>
              <a:spcAft>
                <a:spcPts val="0"/>
              </a:spcAft>
              <a:buFont typeface="Arial" pitchFamily="34" charset="0"/>
              <a:buNone/>
              <a:defRPr/>
            </a:pPr>
            <a:endParaRPr lang="en-US" sz="5100" dirty="0" smtClean="0">
              <a:solidFill>
                <a:schemeClr val="tx2">
                  <a:lumMod val="75000"/>
                </a:schemeClr>
              </a:solidFill>
            </a:endParaRPr>
          </a:p>
          <a:p>
            <a:pPr eaLnBrk="1" fontAlgn="auto" hangingPunct="1">
              <a:spcBef>
                <a:spcPct val="0"/>
              </a:spcBef>
              <a:spcAft>
                <a:spcPts val="0"/>
              </a:spcAft>
              <a:buFont typeface="Arial" pitchFamily="34" charset="0"/>
              <a:buNone/>
              <a:defRPr/>
            </a:pPr>
            <a:endParaRPr lang="en-US" sz="5100" dirty="0" smtClean="0">
              <a:solidFill>
                <a:schemeClr val="tx2">
                  <a:lumMod val="75000"/>
                </a:schemeClr>
              </a:solidFill>
            </a:endParaRPr>
          </a:p>
          <a:p>
            <a:pPr eaLnBrk="1" fontAlgn="auto" hangingPunct="1">
              <a:spcBef>
                <a:spcPct val="0"/>
              </a:spcBef>
              <a:spcAft>
                <a:spcPts val="0"/>
              </a:spcAft>
              <a:buFont typeface="Arial" pitchFamily="34" charset="0"/>
              <a:buNone/>
              <a:defRPr/>
            </a:pPr>
            <a:endParaRPr lang="en-US" sz="5100" dirty="0" smtClean="0">
              <a:solidFill>
                <a:schemeClr val="tx2">
                  <a:lumMod val="75000"/>
                </a:schemeClr>
              </a:solidFill>
            </a:endParaRPr>
          </a:p>
          <a:p>
            <a:pPr eaLnBrk="1" fontAlgn="auto" hangingPunct="1">
              <a:spcBef>
                <a:spcPct val="0"/>
              </a:spcBef>
              <a:spcAft>
                <a:spcPts val="0"/>
              </a:spcAft>
              <a:buFont typeface="Arial" pitchFamily="34" charset="0"/>
              <a:buNone/>
              <a:defRPr/>
            </a:pPr>
            <a:endParaRPr lang="en-US" sz="5100" dirty="0" smtClean="0">
              <a:solidFill>
                <a:schemeClr val="tx2">
                  <a:lumMod val="75000"/>
                </a:schemeClr>
              </a:solidFill>
            </a:endParaRPr>
          </a:p>
          <a:p>
            <a:pPr eaLnBrk="1" fontAlgn="auto" hangingPunct="1">
              <a:spcBef>
                <a:spcPct val="0"/>
              </a:spcBef>
              <a:spcAft>
                <a:spcPts val="0"/>
              </a:spcAft>
              <a:buFont typeface="Arial" pitchFamily="34" charset="0"/>
              <a:buNone/>
              <a:defRPr/>
            </a:pPr>
            <a:endParaRPr lang="en-US" sz="5100" dirty="0" smtClean="0">
              <a:solidFill>
                <a:schemeClr val="tx2">
                  <a:lumMod val="75000"/>
                </a:schemeClr>
              </a:solidFill>
            </a:endParaRPr>
          </a:p>
          <a:p>
            <a:pPr eaLnBrk="1" fontAlgn="auto" hangingPunct="1">
              <a:spcBef>
                <a:spcPct val="0"/>
              </a:spcBef>
              <a:spcAft>
                <a:spcPts val="0"/>
              </a:spcAft>
              <a:buFont typeface="Arial" pitchFamily="34" charset="0"/>
              <a:buNone/>
              <a:defRPr/>
            </a:pPr>
            <a:endParaRPr lang="en-US" sz="5100" dirty="0" smtClean="0">
              <a:solidFill>
                <a:schemeClr val="tx2">
                  <a:lumMod val="75000"/>
                </a:schemeClr>
              </a:solidFill>
            </a:endParaRPr>
          </a:p>
          <a:p>
            <a:pPr eaLnBrk="1" fontAlgn="auto" hangingPunct="1">
              <a:spcBef>
                <a:spcPct val="0"/>
              </a:spcBef>
              <a:spcAft>
                <a:spcPts val="0"/>
              </a:spcAft>
              <a:buFont typeface="Arial" pitchFamily="34" charset="0"/>
              <a:buNone/>
              <a:defRPr/>
            </a:pPr>
            <a:endParaRPr lang="en-US" sz="5100" dirty="0" smtClean="0">
              <a:solidFill>
                <a:schemeClr val="tx2">
                  <a:lumMod val="75000"/>
                </a:schemeClr>
              </a:solidFill>
            </a:endParaRPr>
          </a:p>
          <a:p>
            <a:pPr eaLnBrk="1" fontAlgn="auto" hangingPunct="1">
              <a:spcBef>
                <a:spcPct val="0"/>
              </a:spcBef>
              <a:spcAft>
                <a:spcPts val="0"/>
              </a:spcAft>
              <a:buFont typeface="Arial" pitchFamily="34" charset="0"/>
              <a:buNone/>
              <a:defRPr/>
            </a:pPr>
            <a:endParaRPr lang="en-US" sz="11200" dirty="0" smtClean="0">
              <a:solidFill>
                <a:schemeClr val="tx2">
                  <a:lumMod val="75000"/>
                </a:schemeClr>
              </a:solidFill>
            </a:endParaRPr>
          </a:p>
          <a:p>
            <a:pPr eaLnBrk="1" fontAlgn="auto" hangingPunct="1">
              <a:spcBef>
                <a:spcPct val="0"/>
              </a:spcBef>
              <a:spcAft>
                <a:spcPts val="0"/>
              </a:spcAft>
              <a:buFont typeface="Arial" pitchFamily="34" charset="0"/>
              <a:buNone/>
              <a:defRPr/>
            </a:pPr>
            <a:endParaRPr lang="en-US" sz="7200" dirty="0" smtClean="0">
              <a:solidFill>
                <a:schemeClr val="tx2">
                  <a:lumMod val="75000"/>
                </a:schemeClr>
              </a:solidFill>
            </a:endParaRPr>
          </a:p>
          <a:p>
            <a:pPr eaLnBrk="1" fontAlgn="auto" hangingPunct="1">
              <a:spcBef>
                <a:spcPct val="0"/>
              </a:spcBef>
              <a:spcAft>
                <a:spcPts val="0"/>
              </a:spcAft>
              <a:buFont typeface="Arial" pitchFamily="34" charset="0"/>
              <a:buNone/>
              <a:defRPr/>
            </a:pPr>
            <a:endParaRPr lang="en-US" sz="7200" dirty="0" smtClean="0">
              <a:solidFill>
                <a:schemeClr val="tx2">
                  <a:lumMod val="75000"/>
                </a:schemeClr>
              </a:solidFill>
            </a:endParaRPr>
          </a:p>
          <a:p>
            <a:pPr eaLnBrk="1" fontAlgn="auto" hangingPunct="1">
              <a:spcBef>
                <a:spcPct val="0"/>
              </a:spcBef>
              <a:spcAft>
                <a:spcPts val="0"/>
              </a:spcAft>
              <a:buFont typeface="Arial" pitchFamily="34" charset="0"/>
              <a:buNone/>
              <a:defRPr/>
            </a:pPr>
            <a:endParaRPr lang="en-US" sz="7200" dirty="0" smtClean="0">
              <a:solidFill>
                <a:schemeClr val="tx2">
                  <a:lumMod val="75000"/>
                </a:schemeClr>
              </a:solidFill>
            </a:endParaRPr>
          </a:p>
          <a:p>
            <a:pPr eaLnBrk="1" fontAlgn="auto" hangingPunct="1">
              <a:spcBef>
                <a:spcPct val="0"/>
              </a:spcBef>
              <a:spcAft>
                <a:spcPts val="0"/>
              </a:spcAft>
              <a:buFont typeface="Arial" pitchFamily="34" charset="0"/>
              <a:buNone/>
              <a:defRPr/>
            </a:pPr>
            <a:endParaRPr lang="en-US" sz="7200" dirty="0" smtClean="0">
              <a:solidFill>
                <a:schemeClr val="tx2">
                  <a:lumMod val="75000"/>
                </a:schemeClr>
              </a:solidFill>
            </a:endParaRPr>
          </a:p>
          <a:p>
            <a:pPr eaLnBrk="1" fontAlgn="auto" hangingPunct="1">
              <a:spcBef>
                <a:spcPct val="0"/>
              </a:spcBef>
              <a:spcAft>
                <a:spcPts val="0"/>
              </a:spcAft>
              <a:buFont typeface="Arial" pitchFamily="34" charset="0"/>
              <a:buNone/>
              <a:defRPr/>
            </a:pPr>
            <a:endParaRPr lang="en-US" sz="7200" dirty="0" smtClean="0">
              <a:solidFill>
                <a:schemeClr val="tx2">
                  <a:lumMod val="75000"/>
                </a:schemeClr>
              </a:solidFill>
            </a:endParaRPr>
          </a:p>
          <a:p>
            <a:pPr>
              <a:spcBef>
                <a:spcPct val="0"/>
              </a:spcBef>
              <a:defRPr/>
            </a:pPr>
            <a:r>
              <a:rPr lang="en-US" sz="19600" dirty="0" smtClean="0">
                <a:solidFill>
                  <a:schemeClr val="tx2">
                    <a:lumMod val="75000"/>
                  </a:schemeClr>
                </a:solidFill>
              </a:rPr>
              <a:t>Prof. </a:t>
            </a:r>
            <a:r>
              <a:rPr lang="en-US" sz="19600" dirty="0" err="1" smtClean="0">
                <a:solidFill>
                  <a:schemeClr val="tx2">
                    <a:lumMod val="75000"/>
                  </a:schemeClr>
                </a:solidFill>
              </a:rPr>
              <a:t>Arti</a:t>
            </a:r>
            <a:r>
              <a:rPr lang="en-US" sz="19600" dirty="0" smtClean="0">
                <a:solidFill>
                  <a:schemeClr val="tx2">
                    <a:lumMod val="75000"/>
                  </a:schemeClr>
                </a:solidFill>
              </a:rPr>
              <a:t> Prasad</a:t>
            </a:r>
          </a:p>
          <a:p>
            <a:pPr>
              <a:spcBef>
                <a:spcPct val="0"/>
              </a:spcBef>
              <a:defRPr/>
            </a:pPr>
            <a:r>
              <a:rPr lang="en-US" sz="9600" dirty="0" smtClean="0">
                <a:solidFill>
                  <a:schemeClr val="tx2">
                    <a:lumMod val="75000"/>
                  </a:schemeClr>
                </a:solidFill>
              </a:rPr>
              <a:t>Head Department of Zoology</a:t>
            </a:r>
          </a:p>
          <a:p>
            <a:pPr>
              <a:spcBef>
                <a:spcPct val="0"/>
              </a:spcBef>
              <a:defRPr/>
            </a:pPr>
            <a:r>
              <a:rPr lang="en-US" sz="9600" dirty="0" smtClean="0">
                <a:solidFill>
                  <a:schemeClr val="tx2">
                    <a:lumMod val="75000"/>
                  </a:schemeClr>
                </a:solidFill>
              </a:rPr>
              <a:t>University College of Science</a:t>
            </a:r>
          </a:p>
          <a:p>
            <a:pPr>
              <a:spcBef>
                <a:spcPct val="0"/>
              </a:spcBef>
              <a:defRPr/>
            </a:pPr>
            <a:r>
              <a:rPr lang="en-US" sz="9600" dirty="0" smtClean="0">
                <a:solidFill>
                  <a:schemeClr val="tx2">
                    <a:lumMod val="75000"/>
                  </a:schemeClr>
                </a:solidFill>
              </a:rPr>
              <a:t>MLSU, Udaipur.</a:t>
            </a:r>
          </a:p>
          <a:p>
            <a:pPr>
              <a:spcBef>
                <a:spcPct val="0"/>
              </a:spcBef>
              <a:defRPr/>
            </a:pPr>
            <a:endParaRPr lang="en-US" sz="9600" b="1" dirty="0" smtClean="0">
              <a:solidFill>
                <a:schemeClr val="tx2">
                  <a:lumMod val="75000"/>
                </a:schemeClr>
              </a:solidFill>
            </a:endParaRPr>
          </a:p>
          <a:p>
            <a:pPr>
              <a:spcBef>
                <a:spcPct val="0"/>
              </a:spcBef>
              <a:defRPr/>
            </a:pPr>
            <a:endParaRPr lang="en-US" sz="9600" b="1" dirty="0" smtClean="0">
              <a:solidFill>
                <a:schemeClr val="tx2">
                  <a:lumMod val="75000"/>
                </a:schemeClr>
              </a:solidFill>
            </a:endParaRPr>
          </a:p>
          <a:p>
            <a:pPr>
              <a:spcBef>
                <a:spcPct val="0"/>
              </a:spcBef>
              <a:defRPr/>
            </a:pPr>
            <a:r>
              <a:rPr lang="en-US" sz="19600" dirty="0" smtClean="0">
                <a:solidFill>
                  <a:schemeClr val="tx2">
                    <a:lumMod val="75000"/>
                  </a:schemeClr>
                </a:solidFill>
                <a:hlinkClick r:id="rId3"/>
              </a:rPr>
              <a:t>Artimlsu@yahoo.co.in</a:t>
            </a:r>
            <a:endParaRPr lang="en-US" sz="11200" dirty="0" smtClean="0">
              <a:solidFill>
                <a:schemeClr val="tx2">
                  <a:lumMod val="75000"/>
                </a:schemeClr>
              </a:solidFill>
            </a:endParaRPr>
          </a:p>
          <a:p>
            <a:pPr eaLnBrk="1" fontAlgn="auto" hangingPunct="1">
              <a:spcBef>
                <a:spcPct val="0"/>
              </a:spcBef>
              <a:spcAft>
                <a:spcPts val="0"/>
              </a:spcAft>
              <a:buFont typeface="Arial" pitchFamily="34" charset="0"/>
              <a:buNone/>
              <a:defRPr/>
            </a:pPr>
            <a:endParaRPr lang="en-US" sz="11200" dirty="0" smtClean="0">
              <a:solidFill>
                <a:schemeClr val="tx2">
                  <a:lumMod val="75000"/>
                </a:schemeClr>
              </a:solidFill>
            </a:endParaRPr>
          </a:p>
          <a:p>
            <a:pPr eaLnBrk="1" fontAlgn="auto" hangingPunct="1">
              <a:spcBef>
                <a:spcPct val="0"/>
              </a:spcBef>
              <a:spcAft>
                <a:spcPts val="0"/>
              </a:spcAft>
              <a:buFont typeface="Arial" pitchFamily="34" charset="0"/>
              <a:buNone/>
              <a:defRPr/>
            </a:pPr>
            <a:endParaRPr lang="en-US" sz="11200" dirty="0" smtClean="0">
              <a:solidFill>
                <a:schemeClr val="bg1"/>
              </a:solidFill>
            </a:endParaRPr>
          </a:p>
          <a:p>
            <a:pPr eaLnBrk="1" fontAlgn="auto" hangingPunct="1">
              <a:spcBef>
                <a:spcPct val="0"/>
              </a:spcBef>
              <a:spcAft>
                <a:spcPts val="0"/>
              </a:spcAft>
              <a:buFont typeface="Arial" pitchFamily="34" charset="0"/>
              <a:buNone/>
              <a:defRPr/>
            </a:pPr>
            <a:endParaRPr lang="en-US" sz="7200" dirty="0" smtClean="0">
              <a:solidFill>
                <a:schemeClr val="bg1"/>
              </a:solidFill>
            </a:endParaRPr>
          </a:p>
          <a:p>
            <a:pPr eaLnBrk="1" fontAlgn="auto" hangingPunct="1">
              <a:spcBef>
                <a:spcPct val="0"/>
              </a:spcBef>
              <a:spcAft>
                <a:spcPts val="0"/>
              </a:spcAft>
              <a:buFont typeface="Arial" pitchFamily="34" charset="0"/>
              <a:buNone/>
              <a:defRPr/>
            </a:pPr>
            <a:r>
              <a:rPr lang="en-US" sz="7200" dirty="0" smtClean="0">
                <a:solidFill>
                  <a:schemeClr val="bg1"/>
                </a:solidFill>
              </a:rPr>
              <a:t/>
            </a:r>
            <a:br>
              <a:rPr lang="en-US" sz="7200" dirty="0" smtClean="0">
                <a:solidFill>
                  <a:schemeClr val="bg1"/>
                </a:solidFill>
              </a:rPr>
            </a:br>
            <a:endParaRPr lang="en-US" sz="2800" dirty="0" smtClean="0">
              <a:solidFill>
                <a:schemeClr val="bg1"/>
              </a:solidFill>
            </a:endParaRPr>
          </a:p>
          <a:p>
            <a:pPr eaLnBrk="1" fontAlgn="auto" hangingPunct="1">
              <a:spcBef>
                <a:spcPct val="0"/>
              </a:spcBef>
              <a:spcAft>
                <a:spcPts val="0"/>
              </a:spcAft>
              <a:buFont typeface="Arial" pitchFamily="34" charset="0"/>
              <a:buNone/>
              <a:defRPr/>
            </a:pPr>
            <a:endParaRPr lang="en-US" sz="2800" dirty="0" smtClean="0">
              <a:solidFill>
                <a:schemeClr val="bg1"/>
              </a:solidFill>
            </a:endParaRPr>
          </a:p>
          <a:p>
            <a:pPr eaLnBrk="1" fontAlgn="auto" hangingPunct="1">
              <a:spcBef>
                <a:spcPct val="0"/>
              </a:spcBef>
              <a:spcAft>
                <a:spcPts val="0"/>
              </a:spcAft>
              <a:buFont typeface="Arial" pitchFamily="34" charset="0"/>
              <a:buNone/>
              <a:defRPr/>
            </a:pPr>
            <a:endParaRPr lang="en-US" sz="2800" dirty="0" smtClean="0">
              <a:solidFill>
                <a:schemeClr val="bg1"/>
              </a:solidFill>
            </a:endParaRPr>
          </a:p>
          <a:p>
            <a:pPr eaLnBrk="1" fontAlgn="auto" hangingPunct="1">
              <a:spcBef>
                <a:spcPct val="0"/>
              </a:spcBef>
              <a:spcAft>
                <a:spcPts val="0"/>
              </a:spcAft>
              <a:buFont typeface="Arial" pitchFamily="34" charset="0"/>
              <a:buNone/>
              <a:defRPr/>
            </a:pPr>
            <a:r>
              <a:rPr lang="en-US" sz="2800" dirty="0" smtClean="0">
                <a:solidFill>
                  <a:schemeClr val="bg1"/>
                </a:solidFill>
              </a:rPr>
              <a:t/>
            </a:r>
            <a:br>
              <a:rPr lang="en-US" sz="2800" dirty="0" smtClean="0">
                <a:solidFill>
                  <a:schemeClr val="bg1"/>
                </a:solidFill>
              </a:rPr>
            </a:br>
            <a:endParaRPr lang="en-IN" dirty="0" smtClean="0"/>
          </a:p>
        </p:txBody>
      </p:sp>
      <p:sp>
        <p:nvSpPr>
          <p:cNvPr id="7173" name="Rectangle 5"/>
          <p:cNvSpPr>
            <a:spLocks noChangeArrowheads="1"/>
          </p:cNvSpPr>
          <p:nvPr/>
        </p:nvSpPr>
        <p:spPr bwMode="auto">
          <a:xfrm>
            <a:off x="76200" y="76200"/>
            <a:ext cx="8915400" cy="6629400"/>
          </a:xfrm>
          <a:prstGeom prst="rect">
            <a:avLst/>
          </a:prstGeom>
          <a:noFill/>
          <a:ln w="57150" cmpd="thinThick">
            <a:solidFill>
              <a:srgbClr val="CCFF99"/>
            </a:solidFill>
            <a:miter lim="800000"/>
            <a:headEnd/>
            <a:tailEnd/>
          </a:ln>
        </p:spPr>
        <p:txBody>
          <a:bodyPr wrap="none" anchor="ctr"/>
          <a:lstStyle/>
          <a:p>
            <a:pPr eaLnBrk="0" hangingPunct="0"/>
            <a:endParaRPr lang="en-US">
              <a:solidFill>
                <a:prstClr val="black"/>
              </a:solidFill>
            </a:endParaRPr>
          </a:p>
        </p:txBody>
      </p:sp>
      <p:sp>
        <p:nvSpPr>
          <p:cNvPr id="8" name="Rounded Rectangle 7"/>
          <p:cNvSpPr/>
          <p:nvPr/>
        </p:nvSpPr>
        <p:spPr>
          <a:xfrm>
            <a:off x="1828800" y="304800"/>
            <a:ext cx="5562600" cy="1981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2000" dirty="0" smtClean="0">
                <a:solidFill>
                  <a:prstClr val="white"/>
                </a:solidFill>
              </a:rPr>
              <a:t>UNIT - II </a:t>
            </a:r>
            <a:r>
              <a:rPr lang="en-IN" sz="2000" dirty="0"/>
              <a:t>: IVM approaches, importance and advantages: Fundamentals of IVM - Appropriate methods in vector management - Criteria for vector control options </a:t>
            </a:r>
            <a:r>
              <a:rPr lang="en-US" sz="2000" dirty="0" smtClean="0">
                <a:solidFill>
                  <a:prstClr val="white"/>
                </a:solidFill>
              </a:rPr>
              <a:t> </a:t>
            </a:r>
            <a:endParaRPr lang="en-US" sz="2000" dirty="0">
              <a:solidFill>
                <a:prstClr val="white"/>
              </a:solidFill>
            </a:endParaRPr>
          </a:p>
        </p:txBody>
      </p:sp>
    </p:spTree>
    <p:extLst>
      <p:ext uri="{BB962C8B-B14F-4D97-AF65-F5344CB8AC3E}">
        <p14:creationId xmlns:p14="http://schemas.microsoft.com/office/powerpoint/2010/main" xmlns="" val="23487860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0" y="228600"/>
            <a:ext cx="9144000" cy="6629400"/>
          </a:xfrm>
        </p:spPr>
        <p:txBody>
          <a:bodyPr/>
          <a:lstStyle/>
          <a:p>
            <a:pPr marL="609600" indent="-609600" algn="ctr" eaLnBrk="1" hangingPunct="1">
              <a:lnSpc>
                <a:spcPct val="90000"/>
              </a:lnSpc>
              <a:buFontTx/>
              <a:buNone/>
            </a:pPr>
            <a:r>
              <a:rPr lang="en-US" b="1" dirty="0" smtClean="0">
                <a:solidFill>
                  <a:srgbClr val="FF0000"/>
                </a:solidFill>
                <a:latin typeface="Tahoma" pitchFamily="34" charset="0"/>
                <a:cs typeface="Times New Roman" pitchFamily="18" charset="0"/>
              </a:rPr>
              <a:t>MOST IMPORTANT ELEMENT OF IVM STRATEGIES</a:t>
            </a:r>
            <a:endParaRPr lang="en-US" dirty="0" smtClean="0">
              <a:solidFill>
                <a:srgbClr val="FF0000"/>
              </a:solidFill>
              <a:latin typeface="Tahoma" pitchFamily="34" charset="0"/>
              <a:cs typeface="Times New Roman" pitchFamily="18" charset="0"/>
            </a:endParaRPr>
          </a:p>
          <a:p>
            <a:pPr marL="609600" indent="-609600" algn="just" eaLnBrk="1" hangingPunct="1">
              <a:lnSpc>
                <a:spcPct val="90000"/>
              </a:lnSpc>
              <a:buFontTx/>
              <a:buNone/>
            </a:pPr>
            <a:endParaRPr lang="en-US" dirty="0" smtClean="0">
              <a:cs typeface="Times New Roman" pitchFamily="18" charset="0"/>
            </a:endParaRPr>
          </a:p>
          <a:p>
            <a:pPr marL="609600" indent="-609600" algn="just" eaLnBrk="1" hangingPunct="1">
              <a:lnSpc>
                <a:spcPct val="90000"/>
              </a:lnSpc>
              <a:buFont typeface="Wingdings" pitchFamily="2" charset="2"/>
              <a:buAutoNum type="arabicPeriod"/>
            </a:pPr>
            <a:r>
              <a:rPr lang="en-US" sz="2400" b="1" dirty="0" smtClean="0">
                <a:cs typeface="Times New Roman" pitchFamily="18" charset="0"/>
              </a:rPr>
              <a:t>Micro-stratification to identify paradigms –</a:t>
            </a:r>
          </a:p>
          <a:p>
            <a:pPr marL="990600" lvl="1" indent="-533400" algn="just" eaLnBrk="1" hangingPunct="1">
              <a:lnSpc>
                <a:spcPct val="90000"/>
              </a:lnSpc>
              <a:buFont typeface="Wingdings" pitchFamily="2" charset="2"/>
              <a:buChar char="§"/>
            </a:pPr>
            <a:r>
              <a:rPr lang="en-US" sz="2400" b="1" dirty="0" smtClean="0">
                <a:cs typeface="Times New Roman" pitchFamily="18" charset="0"/>
              </a:rPr>
              <a:t>Forest, irrigation, industrial, foothills, forest fringe, urban and </a:t>
            </a:r>
            <a:r>
              <a:rPr lang="en-US" sz="2400" b="1" dirty="0" err="1" smtClean="0">
                <a:cs typeface="Times New Roman" pitchFamily="18" charset="0"/>
              </a:rPr>
              <a:t>peri</a:t>
            </a:r>
            <a:r>
              <a:rPr lang="en-US" sz="2400" b="1" dirty="0" smtClean="0">
                <a:cs typeface="Times New Roman" pitchFamily="18" charset="0"/>
              </a:rPr>
              <a:t>-urban</a:t>
            </a:r>
          </a:p>
          <a:p>
            <a:pPr marL="609600" indent="-609600" algn="just" eaLnBrk="1" hangingPunct="1">
              <a:lnSpc>
                <a:spcPct val="90000"/>
              </a:lnSpc>
              <a:buFont typeface="Wingdings" pitchFamily="2" charset="2"/>
              <a:buAutoNum type="arabicPeriod" startAt="2"/>
            </a:pPr>
            <a:r>
              <a:rPr lang="en-US" sz="2400" b="1" dirty="0" smtClean="0">
                <a:cs typeface="Times New Roman" pitchFamily="18" charset="0"/>
              </a:rPr>
              <a:t>Determine the dynamics of transmission </a:t>
            </a:r>
          </a:p>
          <a:p>
            <a:pPr marL="609600" indent="-609600" algn="just" eaLnBrk="1" hangingPunct="1">
              <a:lnSpc>
                <a:spcPct val="90000"/>
              </a:lnSpc>
              <a:buFont typeface="Wingdings" pitchFamily="2" charset="2"/>
              <a:buAutoNum type="arabicPeriod" startAt="2"/>
            </a:pPr>
            <a:r>
              <a:rPr lang="en-US" sz="2400" b="1" dirty="0" smtClean="0">
                <a:cs typeface="Times New Roman" pitchFamily="18" charset="0"/>
              </a:rPr>
              <a:t>Risk factor of transmission</a:t>
            </a:r>
          </a:p>
          <a:p>
            <a:pPr marL="609600" indent="-609600" algn="just" eaLnBrk="1" hangingPunct="1">
              <a:lnSpc>
                <a:spcPct val="90000"/>
              </a:lnSpc>
              <a:buFont typeface="Wingdings" pitchFamily="2" charset="2"/>
              <a:buAutoNum type="arabicPeriod" startAt="2"/>
            </a:pPr>
            <a:r>
              <a:rPr lang="en-US" sz="2400" b="1" dirty="0" smtClean="0">
                <a:cs typeface="Times New Roman" pitchFamily="18" charset="0"/>
              </a:rPr>
              <a:t>IVM control by utilizing old / new tools synergistically – not overlapping </a:t>
            </a:r>
          </a:p>
          <a:p>
            <a:pPr marL="609600" indent="-609600" algn="just" eaLnBrk="1" hangingPunct="1">
              <a:lnSpc>
                <a:spcPct val="90000"/>
              </a:lnSpc>
              <a:buFont typeface="Wingdings" pitchFamily="2" charset="2"/>
              <a:buAutoNum type="arabicPeriod" startAt="2"/>
            </a:pPr>
            <a:r>
              <a:rPr lang="en-US" sz="2400" b="1" dirty="0" smtClean="0">
                <a:cs typeface="Times New Roman" pitchFamily="18" charset="0"/>
              </a:rPr>
              <a:t>Functional inter-</a:t>
            </a:r>
            <a:r>
              <a:rPr lang="en-US" sz="2400" b="1" dirty="0" err="1" smtClean="0">
                <a:cs typeface="Times New Roman" pitchFamily="18" charset="0"/>
              </a:rPr>
              <a:t>sectoral</a:t>
            </a:r>
            <a:r>
              <a:rPr lang="en-US" sz="2400" b="1" dirty="0" smtClean="0">
                <a:cs typeface="Times New Roman" pitchFamily="18" charset="0"/>
              </a:rPr>
              <a:t> co-ordination set up for implementation and also for resource sharing.</a:t>
            </a:r>
          </a:p>
          <a:p>
            <a:pPr marL="609600" indent="-609600" algn="just" eaLnBrk="1" hangingPunct="1">
              <a:lnSpc>
                <a:spcPct val="90000"/>
              </a:lnSpc>
              <a:buFont typeface="Wingdings" pitchFamily="2" charset="2"/>
              <a:buAutoNum type="arabicPeriod" startAt="2"/>
            </a:pPr>
            <a:r>
              <a:rPr lang="en-US" sz="2400" b="1" dirty="0" smtClean="0">
                <a:cs typeface="Times New Roman" pitchFamily="18" charset="0"/>
              </a:rPr>
              <a:t>Community participation</a:t>
            </a:r>
          </a:p>
          <a:p>
            <a:pPr marL="609600" indent="-609600" algn="just" eaLnBrk="1" hangingPunct="1">
              <a:lnSpc>
                <a:spcPct val="90000"/>
              </a:lnSpc>
              <a:buFont typeface="Wingdings" pitchFamily="2" charset="2"/>
              <a:buAutoNum type="arabicPeriod" startAt="2"/>
            </a:pPr>
            <a:r>
              <a:rPr lang="en-US" sz="2400" b="1" dirty="0" smtClean="0">
                <a:cs typeface="Times New Roman" pitchFamily="18" charset="0"/>
              </a:rPr>
              <a:t>IEC activities</a:t>
            </a:r>
          </a:p>
          <a:p>
            <a:pPr marL="609600" indent="-609600" algn="just" eaLnBrk="1" hangingPunct="1">
              <a:lnSpc>
                <a:spcPct val="90000"/>
              </a:lnSpc>
              <a:buFont typeface="Wingdings" pitchFamily="2" charset="2"/>
              <a:buAutoNum type="arabicPeriod" startAt="2"/>
            </a:pPr>
            <a:r>
              <a:rPr lang="en-US" sz="2400" b="1" dirty="0" smtClean="0">
                <a:cs typeface="Times New Roman" pitchFamily="18" charset="0"/>
              </a:rPr>
              <a:t>Capacity building</a:t>
            </a:r>
          </a:p>
          <a:p>
            <a:pPr marL="609600" indent="-609600" algn="just" eaLnBrk="1" hangingPunct="1">
              <a:lnSpc>
                <a:spcPct val="90000"/>
              </a:lnSpc>
              <a:buFont typeface="Wingdings" pitchFamily="2" charset="2"/>
              <a:buAutoNum type="arabicPeriod" startAt="2"/>
            </a:pPr>
            <a:r>
              <a:rPr lang="en-US" sz="2400" b="1" dirty="0" smtClean="0">
                <a:cs typeface="Times New Roman" pitchFamily="18" charset="0"/>
              </a:rPr>
              <a:t>Monitoring &amp; evaluation</a:t>
            </a:r>
          </a:p>
        </p:txBody>
      </p:sp>
    </p:spTree>
    <p:extLst>
      <p:ext uri="{BB962C8B-B14F-4D97-AF65-F5344CB8AC3E}">
        <p14:creationId xmlns:p14="http://schemas.microsoft.com/office/powerpoint/2010/main" xmlns="" val="11947263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solidFill>
            <a:srgbClr val="FFC000"/>
          </a:solidFill>
        </p:spPr>
        <p:txBody>
          <a:bodyPr/>
          <a:lstStyle/>
          <a:p>
            <a:r>
              <a:rPr lang="en-US" dirty="0"/>
              <a:t>“Adaptive Management” in IVM</a:t>
            </a:r>
          </a:p>
        </p:txBody>
      </p:sp>
      <p:sp>
        <p:nvSpPr>
          <p:cNvPr id="11267" name="Rectangle 3"/>
          <p:cNvSpPr>
            <a:spLocks noGrp="1" noChangeArrowheads="1"/>
          </p:cNvSpPr>
          <p:nvPr>
            <p:ph type="body" idx="1"/>
          </p:nvPr>
        </p:nvSpPr>
        <p:spPr/>
        <p:txBody>
          <a:bodyPr/>
          <a:lstStyle/>
          <a:p>
            <a:r>
              <a:rPr lang="en-US"/>
              <a:t>Periodic evaluation and reassessment of the ecological setting</a:t>
            </a:r>
          </a:p>
          <a:p>
            <a:r>
              <a:rPr lang="en-US"/>
              <a:t>Monitoring of disease incidence and transmission</a:t>
            </a:r>
          </a:p>
          <a:p>
            <a:r>
              <a:rPr lang="en-US"/>
              <a:t>Health impact assessments of new developments to be undertaken by other sectors</a:t>
            </a:r>
          </a:p>
          <a:p>
            <a:endParaRPr lang="en-US"/>
          </a:p>
        </p:txBody>
      </p:sp>
    </p:spTree>
    <p:extLst>
      <p:ext uri="{BB962C8B-B14F-4D97-AF65-F5344CB8AC3E}">
        <p14:creationId xmlns:p14="http://schemas.microsoft.com/office/powerpoint/2010/main" xmlns="" val="39368417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228600" y="38100"/>
            <a:ext cx="8915400" cy="6858000"/>
          </a:xfrm>
        </p:spPr>
        <p:txBody>
          <a:bodyPr/>
          <a:lstStyle/>
          <a:p>
            <a:pPr algn="ctr" eaLnBrk="1" hangingPunct="1">
              <a:lnSpc>
                <a:spcPct val="90000"/>
              </a:lnSpc>
              <a:buFont typeface="Wingdings" pitchFamily="2" charset="2"/>
              <a:buChar char="§"/>
            </a:pPr>
            <a:r>
              <a:rPr lang="en-US" sz="2800" b="1" dirty="0" smtClean="0">
                <a:cs typeface="Times New Roman" pitchFamily="18" charset="0"/>
              </a:rPr>
              <a:t>IVM</a:t>
            </a:r>
          </a:p>
          <a:p>
            <a:pPr algn="just" eaLnBrk="1" hangingPunct="1">
              <a:lnSpc>
                <a:spcPct val="90000"/>
              </a:lnSpc>
              <a:buFont typeface="Wingdings" pitchFamily="2" charset="2"/>
              <a:buChar char="§"/>
            </a:pPr>
            <a:endParaRPr lang="en-US" sz="2400" b="1" dirty="0" smtClean="0">
              <a:cs typeface="Times New Roman" pitchFamily="18" charset="0"/>
            </a:endParaRPr>
          </a:p>
          <a:p>
            <a:pPr eaLnBrk="1" hangingPunct="1">
              <a:lnSpc>
                <a:spcPct val="90000"/>
              </a:lnSpc>
              <a:buFont typeface="Wingdings" pitchFamily="2" charset="2"/>
              <a:buChar char="§"/>
            </a:pPr>
            <a:r>
              <a:rPr lang="en-US" sz="2400" b="1" dirty="0" smtClean="0">
                <a:latin typeface="AR ESSENCE" pitchFamily="2" charset="0"/>
                <a:cs typeface="Times New Roman" pitchFamily="18" charset="0"/>
              </a:rPr>
              <a:t>The prevention and control of Malaria, </a:t>
            </a:r>
            <a:r>
              <a:rPr lang="en-US" sz="2400" b="1" dirty="0" err="1" smtClean="0">
                <a:latin typeface="AR ESSENCE" pitchFamily="2" charset="0"/>
                <a:cs typeface="Times New Roman" pitchFamily="18" charset="0"/>
              </a:rPr>
              <a:t>filariasis</a:t>
            </a:r>
            <a:r>
              <a:rPr lang="en-US" sz="2400" b="1" dirty="0" smtClean="0">
                <a:latin typeface="AR ESSENCE" pitchFamily="2" charset="0"/>
                <a:cs typeface="Times New Roman" pitchFamily="18" charset="0"/>
              </a:rPr>
              <a:t>, dengue fever, Japanese encephalitis, and </a:t>
            </a:r>
            <a:r>
              <a:rPr lang="en-US" sz="2400" b="1" dirty="0" err="1" smtClean="0">
                <a:latin typeface="AR ESSENCE" pitchFamily="2" charset="0"/>
                <a:cs typeface="Times New Roman" pitchFamily="18" charset="0"/>
              </a:rPr>
              <a:t>leishmaniasis</a:t>
            </a:r>
            <a:r>
              <a:rPr lang="en-US" sz="2400" b="1" dirty="0" smtClean="0">
                <a:latin typeface="AR ESSENCE" pitchFamily="2" charset="0"/>
                <a:cs typeface="Times New Roman" pitchFamily="18" charset="0"/>
              </a:rPr>
              <a:t> is linked closely to various ecological factors, still depends mainly on anti-vector measures.</a:t>
            </a:r>
            <a:br>
              <a:rPr lang="en-US" sz="2400" b="1" dirty="0" smtClean="0">
                <a:latin typeface="AR ESSENCE" pitchFamily="2" charset="0"/>
                <a:cs typeface="Times New Roman" pitchFamily="18" charset="0"/>
              </a:rPr>
            </a:br>
            <a:endParaRPr lang="en-US" sz="2400" b="1" dirty="0" smtClean="0">
              <a:latin typeface="AR ESSENCE" pitchFamily="2" charset="0"/>
              <a:cs typeface="Times New Roman" pitchFamily="18" charset="0"/>
            </a:endParaRPr>
          </a:p>
          <a:p>
            <a:pPr algn="just" eaLnBrk="1" hangingPunct="1">
              <a:lnSpc>
                <a:spcPct val="90000"/>
              </a:lnSpc>
              <a:buFont typeface="Wingdings" pitchFamily="2" charset="2"/>
              <a:buChar char="§"/>
            </a:pPr>
            <a:r>
              <a:rPr lang="en-US" sz="2400" b="1" dirty="0" smtClean="0">
                <a:latin typeface="AR ESSENCE" pitchFamily="2" charset="0"/>
                <a:cs typeface="Times New Roman" pitchFamily="18" charset="0"/>
              </a:rPr>
              <a:t>Many national vector control operations have been facing technical difficulties on account of increased insecticide resistance in many vector species and operational difficulties on higher cost of the alternative insecticides.</a:t>
            </a:r>
          </a:p>
          <a:p>
            <a:pPr algn="just" eaLnBrk="1" hangingPunct="1">
              <a:lnSpc>
                <a:spcPct val="90000"/>
              </a:lnSpc>
              <a:buFont typeface="Wingdings" pitchFamily="2" charset="2"/>
              <a:buChar char="§"/>
            </a:pPr>
            <a:endParaRPr lang="en-US" sz="2400" b="1" dirty="0" smtClean="0">
              <a:latin typeface="AR ESSENCE" pitchFamily="2" charset="0"/>
              <a:cs typeface="Times New Roman" pitchFamily="18" charset="0"/>
            </a:endParaRPr>
          </a:p>
          <a:p>
            <a:pPr algn="just" eaLnBrk="1" hangingPunct="1">
              <a:lnSpc>
                <a:spcPct val="90000"/>
              </a:lnSpc>
              <a:buFont typeface="Wingdings" pitchFamily="2" charset="2"/>
              <a:buChar char="§"/>
            </a:pPr>
            <a:r>
              <a:rPr lang="en-US" sz="2400" b="1" dirty="0" smtClean="0">
                <a:latin typeface="AR ESSENCE" pitchFamily="2" charset="0"/>
                <a:cs typeface="Times New Roman" pitchFamily="18" charset="0"/>
              </a:rPr>
              <a:t>The benefit of integrated vector control approach has been widely recognized and a variety of control methods/agents are available for use.</a:t>
            </a:r>
          </a:p>
          <a:p>
            <a:pPr algn="just" eaLnBrk="1" hangingPunct="1">
              <a:lnSpc>
                <a:spcPct val="90000"/>
              </a:lnSpc>
              <a:buFont typeface="Wingdings" pitchFamily="2" charset="2"/>
              <a:buNone/>
            </a:pPr>
            <a:endParaRPr lang="en-US" sz="2400" b="1" dirty="0" smtClean="0">
              <a:latin typeface="AR ESSENCE" pitchFamily="2" charset="0"/>
              <a:cs typeface="Times New Roman" pitchFamily="18" charset="0"/>
            </a:endParaRPr>
          </a:p>
        </p:txBody>
      </p:sp>
    </p:spTree>
    <p:extLst>
      <p:ext uri="{BB962C8B-B14F-4D97-AF65-F5344CB8AC3E}">
        <p14:creationId xmlns:p14="http://schemas.microsoft.com/office/powerpoint/2010/main" xmlns="" val="40932877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75"/>
            <a:ext cx="8229600" cy="571500"/>
          </a:xfrm>
          <a:solidFill>
            <a:srgbClr val="FFC000"/>
          </a:solidFill>
        </p:spPr>
        <p:txBody>
          <a:bodyPr>
            <a:normAutofit fontScale="90000"/>
          </a:bodyPr>
          <a:lstStyle/>
          <a:p>
            <a:pPr>
              <a:defRPr/>
            </a:pPr>
            <a:r>
              <a:rPr lang="en-IN" sz="3200" dirty="0" smtClean="0">
                <a:latin typeface="Times New Roman" pitchFamily="18" charset="0"/>
                <a:cs typeface="Times New Roman" pitchFamily="18" charset="0"/>
              </a:rPr>
              <a:t/>
            </a:r>
            <a:br>
              <a:rPr lang="en-IN" sz="3200" dirty="0" smtClean="0">
                <a:latin typeface="Times New Roman" pitchFamily="18" charset="0"/>
                <a:cs typeface="Times New Roman" pitchFamily="18" charset="0"/>
              </a:rPr>
            </a:br>
            <a:r>
              <a:rPr lang="en-IN" sz="3200" dirty="0" smtClean="0">
                <a:latin typeface="Times New Roman" pitchFamily="18" charset="0"/>
                <a:cs typeface="Times New Roman" pitchFamily="18" charset="0"/>
              </a:rPr>
              <a:t>INTEGRATED VECTOR MANAGEMENT</a:t>
            </a:r>
            <a:r>
              <a:rPr lang="en-IN" dirty="0" smtClean="0">
                <a:latin typeface="Algerian" pitchFamily="82" charset="0"/>
              </a:rPr>
              <a:t/>
            </a:r>
            <a:br>
              <a:rPr lang="en-IN" dirty="0" smtClean="0">
                <a:latin typeface="Algerian" pitchFamily="82" charset="0"/>
              </a:rPr>
            </a:br>
            <a:endParaRPr lang="en-IN" dirty="0"/>
          </a:p>
        </p:txBody>
      </p:sp>
      <p:sp>
        <p:nvSpPr>
          <p:cNvPr id="3" name="Content Placeholder 2"/>
          <p:cNvSpPr>
            <a:spLocks noGrp="1"/>
          </p:cNvSpPr>
          <p:nvPr>
            <p:ph idx="1"/>
          </p:nvPr>
        </p:nvSpPr>
        <p:spPr>
          <a:xfrm>
            <a:off x="457200" y="642938"/>
            <a:ext cx="8229600" cy="5929312"/>
          </a:xfrm>
        </p:spPr>
        <p:txBody>
          <a:bodyPr/>
          <a:lstStyle/>
          <a:p>
            <a:pPr>
              <a:buFont typeface="Arial" pitchFamily="34" charset="0"/>
              <a:buChar char="•"/>
              <a:defRPr/>
            </a:pPr>
            <a:r>
              <a:rPr lang="en-IN" sz="2600" dirty="0" smtClean="0">
                <a:cs typeface="Times New Roman" pitchFamily="18" charset="0"/>
              </a:rPr>
              <a:t>Source reduction, filling, streamlining water bodies</a:t>
            </a:r>
            <a:endParaRPr lang="en-IN" sz="2400" dirty="0" smtClean="0">
              <a:cs typeface="Times New Roman" pitchFamily="18" charset="0"/>
            </a:endParaRPr>
          </a:p>
          <a:p>
            <a:pPr>
              <a:buFont typeface="Arial" pitchFamily="34" charset="0"/>
              <a:buChar char="•"/>
              <a:defRPr/>
            </a:pPr>
            <a:r>
              <a:rPr lang="en-IN" sz="2400" dirty="0" smtClean="0">
                <a:cs typeface="Times New Roman" pitchFamily="18" charset="0"/>
              </a:rPr>
              <a:t>Biological Control-Gambusia Fishes &amp; Biolarvicides (Bacillus sphaericus) </a:t>
            </a:r>
          </a:p>
          <a:p>
            <a:pPr>
              <a:buFont typeface="Arial" pitchFamily="34" charset="0"/>
              <a:buChar char="•"/>
              <a:defRPr/>
            </a:pPr>
            <a:r>
              <a:rPr lang="en-US" sz="2400" dirty="0" smtClean="0">
                <a:cs typeface="Times New Roman" pitchFamily="18" charset="0"/>
              </a:rPr>
              <a:t>Impregnated bed nets</a:t>
            </a:r>
            <a:endParaRPr lang="en-IN" sz="2400" dirty="0" smtClean="0">
              <a:cs typeface="Times New Roman" pitchFamily="18" charset="0"/>
            </a:endParaRPr>
          </a:p>
          <a:p>
            <a:pPr>
              <a:buFont typeface="Arial" pitchFamily="34" charset="0"/>
              <a:buChar char="•"/>
              <a:defRPr/>
            </a:pPr>
            <a:r>
              <a:rPr lang="en-US" sz="2400" dirty="0" smtClean="0">
                <a:cs typeface="Times New Roman" pitchFamily="18" charset="0"/>
              </a:rPr>
              <a:t>DDT spraying in and around 30 households  from a diagnosed case of  malaria</a:t>
            </a:r>
          </a:p>
          <a:p>
            <a:pPr>
              <a:buFont typeface="Arial" pitchFamily="34" charset="0"/>
              <a:buChar char="•"/>
              <a:defRPr/>
            </a:pPr>
            <a:r>
              <a:rPr lang="en-US" sz="2400" dirty="0" smtClean="0">
                <a:cs typeface="Times New Roman" pitchFamily="18" charset="0"/>
              </a:rPr>
              <a:t>IEC campaigns</a:t>
            </a:r>
            <a:endParaRPr lang="en-IN" sz="2400" dirty="0" smtClean="0">
              <a:cs typeface="Times New Roman" pitchFamily="18" charset="0"/>
            </a:endParaRPr>
          </a:p>
          <a:p>
            <a:pPr>
              <a:defRPr/>
            </a:pPr>
            <a:endParaRPr lang="en-IN" sz="2600" b="1" dirty="0" smtClean="0">
              <a:latin typeface="Colonna MT" pitchFamily="82" charset="0"/>
            </a:endParaRPr>
          </a:p>
        </p:txBody>
      </p:sp>
      <p:pic>
        <p:nvPicPr>
          <p:cNvPr id="19460"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4267200"/>
            <a:ext cx="4648200" cy="259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61" name="TextBox 5"/>
          <p:cNvSpPr txBox="1">
            <a:spLocks noChangeArrowheads="1"/>
          </p:cNvSpPr>
          <p:nvPr/>
        </p:nvSpPr>
        <p:spPr bwMode="auto">
          <a:xfrm>
            <a:off x="1857375" y="4500563"/>
            <a:ext cx="18415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4400" b="1">
                <a:solidFill>
                  <a:schemeClr val="tx1"/>
                </a:solidFill>
                <a:latin typeface="Times New Roman" pitchFamily="18" charset="0"/>
              </a:defRPr>
            </a:lvl1pPr>
            <a:lvl2pPr marL="742950" indent="-285750" eaLnBrk="0" hangingPunct="0">
              <a:defRPr sz="4400" b="1">
                <a:solidFill>
                  <a:schemeClr val="tx1"/>
                </a:solidFill>
                <a:latin typeface="Times New Roman" pitchFamily="18" charset="0"/>
              </a:defRPr>
            </a:lvl2pPr>
            <a:lvl3pPr marL="1143000" indent="-228600" eaLnBrk="0" hangingPunct="0">
              <a:defRPr sz="4400" b="1">
                <a:solidFill>
                  <a:schemeClr val="tx1"/>
                </a:solidFill>
                <a:latin typeface="Times New Roman" pitchFamily="18" charset="0"/>
              </a:defRPr>
            </a:lvl3pPr>
            <a:lvl4pPr marL="1600200" indent="-228600" eaLnBrk="0" hangingPunct="0">
              <a:defRPr sz="4400" b="1">
                <a:solidFill>
                  <a:schemeClr val="tx1"/>
                </a:solidFill>
                <a:latin typeface="Times New Roman" pitchFamily="18" charset="0"/>
              </a:defRPr>
            </a:lvl4pPr>
            <a:lvl5pPr marL="2057400" indent="-228600" eaLnBrk="0" hangingPunct="0">
              <a:defRPr sz="4400" b="1">
                <a:solidFill>
                  <a:schemeClr val="tx1"/>
                </a:solidFill>
                <a:latin typeface="Times New Roman" pitchFamily="18" charset="0"/>
              </a:defRPr>
            </a:lvl5pPr>
            <a:lvl6pPr marL="2514600" indent="-228600" eaLnBrk="0" fontAlgn="base" hangingPunct="0">
              <a:spcBef>
                <a:spcPct val="0"/>
              </a:spcBef>
              <a:spcAft>
                <a:spcPct val="0"/>
              </a:spcAft>
              <a:defRPr sz="4400" b="1">
                <a:solidFill>
                  <a:schemeClr val="tx1"/>
                </a:solidFill>
                <a:latin typeface="Times New Roman" pitchFamily="18" charset="0"/>
              </a:defRPr>
            </a:lvl6pPr>
            <a:lvl7pPr marL="2971800" indent="-228600" eaLnBrk="0" fontAlgn="base" hangingPunct="0">
              <a:spcBef>
                <a:spcPct val="0"/>
              </a:spcBef>
              <a:spcAft>
                <a:spcPct val="0"/>
              </a:spcAft>
              <a:defRPr sz="4400" b="1">
                <a:solidFill>
                  <a:schemeClr val="tx1"/>
                </a:solidFill>
                <a:latin typeface="Times New Roman" pitchFamily="18" charset="0"/>
              </a:defRPr>
            </a:lvl7pPr>
            <a:lvl8pPr marL="3429000" indent="-228600" eaLnBrk="0" fontAlgn="base" hangingPunct="0">
              <a:spcBef>
                <a:spcPct val="0"/>
              </a:spcBef>
              <a:spcAft>
                <a:spcPct val="0"/>
              </a:spcAft>
              <a:defRPr sz="4400" b="1">
                <a:solidFill>
                  <a:schemeClr val="tx1"/>
                </a:solidFill>
                <a:latin typeface="Times New Roman" pitchFamily="18" charset="0"/>
              </a:defRPr>
            </a:lvl8pPr>
            <a:lvl9pPr marL="3886200" indent="-228600" eaLnBrk="0" fontAlgn="base" hangingPunct="0">
              <a:spcBef>
                <a:spcPct val="0"/>
              </a:spcBef>
              <a:spcAft>
                <a:spcPct val="0"/>
              </a:spcAft>
              <a:defRPr sz="4400" b="1">
                <a:solidFill>
                  <a:schemeClr val="tx1"/>
                </a:solidFill>
                <a:latin typeface="Times New Roman" pitchFamily="18" charset="0"/>
              </a:defRPr>
            </a:lvl9pPr>
          </a:lstStyle>
          <a:p>
            <a:pPr eaLnBrk="1" hangingPunct="1"/>
            <a:endParaRPr lang="en-IN"/>
          </a:p>
        </p:txBody>
      </p:sp>
      <p:sp>
        <p:nvSpPr>
          <p:cNvPr id="19462" name="Rectangle 7"/>
          <p:cNvSpPr>
            <a:spLocks noChangeArrowheads="1"/>
          </p:cNvSpPr>
          <p:nvPr/>
        </p:nvSpPr>
        <p:spPr bwMode="auto">
          <a:xfrm flipH="1">
            <a:off x="457200" y="4262438"/>
            <a:ext cx="34290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IN" sz="2400">
                <a:cs typeface="Times New Roman" pitchFamily="18" charset="0"/>
              </a:rPr>
              <a:t>GAMBUSIA FISHES</a:t>
            </a:r>
          </a:p>
        </p:txBody>
      </p:sp>
      <p:pic>
        <p:nvPicPr>
          <p:cNvPr id="19463"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48200" y="4267200"/>
            <a:ext cx="4495800" cy="259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7"/>
          <p:cNvSpPr/>
          <p:nvPr/>
        </p:nvSpPr>
        <p:spPr>
          <a:xfrm>
            <a:off x="4800600" y="4191000"/>
            <a:ext cx="4114800" cy="400050"/>
          </a:xfrm>
          <a:prstGeom prst="rect">
            <a:avLst/>
          </a:prstGeom>
        </p:spPr>
        <p:txBody>
          <a:bodyPr>
            <a:spAutoFit/>
          </a:bodyPr>
          <a:lstStyle/>
          <a:p>
            <a:pPr>
              <a:defRPr/>
            </a:pPr>
            <a:r>
              <a:rPr lang="en-IN" sz="2000" dirty="0">
                <a:solidFill>
                  <a:schemeClr val="accent4">
                    <a:lumMod val="10000"/>
                  </a:schemeClr>
                </a:solidFill>
              </a:rPr>
              <a:t>Abandoned Cement Tank</a:t>
            </a:r>
          </a:p>
        </p:txBody>
      </p:sp>
    </p:spTree>
    <p:extLst>
      <p:ext uri="{BB962C8B-B14F-4D97-AF65-F5344CB8AC3E}">
        <p14:creationId xmlns:p14="http://schemas.microsoft.com/office/powerpoint/2010/main" xmlns="" val="325515884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Anticipated roles of various sectors in IVM implementation*</a:t>
            </a:r>
          </a:p>
        </p:txBody>
      </p:sp>
      <p:sp>
        <p:nvSpPr>
          <p:cNvPr id="3" name="Content Placeholder 2"/>
          <p:cNvSpPr>
            <a:spLocks noGrp="1"/>
          </p:cNvSpPr>
          <p:nvPr>
            <p:ph idx="1"/>
          </p:nvPr>
        </p:nvSpPr>
        <p:spPr/>
        <p:txBody>
          <a:bodyPr>
            <a:normAutofit fontScale="25000" lnSpcReduction="20000"/>
          </a:bodyPr>
          <a:lstStyle/>
          <a:p>
            <a:pPr marL="0" indent="0">
              <a:buNone/>
            </a:pPr>
            <a:r>
              <a:rPr lang="en-IN" sz="4400" dirty="0" smtClean="0">
                <a:solidFill>
                  <a:srgbClr val="FF0000"/>
                </a:solidFill>
                <a:latin typeface="AR ESSENCE" pitchFamily="2" charset="0"/>
              </a:rPr>
              <a:t>      </a:t>
            </a:r>
            <a:r>
              <a:rPr lang="en-IN" sz="7700" dirty="0" smtClean="0">
                <a:solidFill>
                  <a:srgbClr val="FF0000"/>
                </a:solidFill>
                <a:latin typeface="AR ESSENCE" pitchFamily="2" charset="0"/>
              </a:rPr>
              <a:t>1 .Agriculture</a:t>
            </a:r>
          </a:p>
          <a:p>
            <a:r>
              <a:rPr lang="en-IN" sz="7700" dirty="0" smtClean="0">
                <a:latin typeface="AR ESSENCE" pitchFamily="2" charset="0"/>
              </a:rPr>
              <a:t> </a:t>
            </a:r>
            <a:r>
              <a:rPr lang="en-IN" sz="7700" dirty="0">
                <a:latin typeface="AR ESSENCE" pitchFamily="2" charset="0"/>
              </a:rPr>
              <a:t>FFS approach to implement IPVM, popularizing the concept of dry-wet irrigation through extension education, pesticide </a:t>
            </a:r>
            <a:r>
              <a:rPr lang="en-IN" sz="7700" dirty="0" smtClean="0">
                <a:latin typeface="AR ESSENCE" pitchFamily="2" charset="0"/>
              </a:rPr>
              <a:t>management</a:t>
            </a:r>
          </a:p>
          <a:p>
            <a:r>
              <a:rPr lang="en-IN" sz="7700" dirty="0" smtClean="0">
                <a:latin typeface="AR ESSENCE" pitchFamily="2" charset="0"/>
              </a:rPr>
              <a:t> </a:t>
            </a:r>
            <a:r>
              <a:rPr lang="en-IN" sz="7700" dirty="0" smtClean="0">
                <a:solidFill>
                  <a:srgbClr val="FF0000"/>
                </a:solidFill>
                <a:latin typeface="AR ESSENCE" pitchFamily="2" charset="0"/>
              </a:rPr>
              <a:t>2. </a:t>
            </a:r>
            <a:r>
              <a:rPr lang="en-IN" sz="7700" dirty="0">
                <a:solidFill>
                  <a:srgbClr val="FF0000"/>
                </a:solidFill>
                <a:latin typeface="AR ESSENCE" pitchFamily="2" charset="0"/>
              </a:rPr>
              <a:t>Water resources development </a:t>
            </a:r>
            <a:endParaRPr lang="en-IN" sz="7700" dirty="0" smtClean="0">
              <a:solidFill>
                <a:srgbClr val="FF0000"/>
              </a:solidFill>
              <a:latin typeface="AR ESSENCE" pitchFamily="2" charset="0"/>
            </a:endParaRPr>
          </a:p>
          <a:p>
            <a:r>
              <a:rPr lang="en-IN" sz="7700" dirty="0" smtClean="0">
                <a:latin typeface="AR ESSENCE" pitchFamily="2" charset="0"/>
              </a:rPr>
              <a:t>Maintenance </a:t>
            </a:r>
            <a:r>
              <a:rPr lang="en-IN" sz="7700" dirty="0">
                <a:latin typeface="AR ESSENCE" pitchFamily="2" charset="0"/>
              </a:rPr>
              <a:t>of canal system, intermittent irrigation, design modifications and lining of canals, weeding for proper flow, creating small check-dams away from human settlements, health impact assessment (HIA) </a:t>
            </a:r>
            <a:endParaRPr lang="en-IN" sz="7700" dirty="0" smtClean="0">
              <a:latin typeface="AR ESSENCE" pitchFamily="2" charset="0"/>
            </a:endParaRPr>
          </a:p>
          <a:p>
            <a:r>
              <a:rPr lang="en-IN" sz="7700" dirty="0" smtClean="0">
                <a:solidFill>
                  <a:srgbClr val="FF0000"/>
                </a:solidFill>
                <a:latin typeface="AR ESSENCE" pitchFamily="2" charset="0"/>
              </a:rPr>
              <a:t>3. </a:t>
            </a:r>
            <a:r>
              <a:rPr lang="en-IN" sz="7700" dirty="0">
                <a:solidFill>
                  <a:srgbClr val="FF0000"/>
                </a:solidFill>
                <a:latin typeface="AR ESSENCE" pitchFamily="2" charset="0"/>
              </a:rPr>
              <a:t>Water supply </a:t>
            </a:r>
            <a:endParaRPr lang="en-IN" sz="7700" dirty="0" smtClean="0">
              <a:solidFill>
                <a:srgbClr val="FF0000"/>
              </a:solidFill>
              <a:latin typeface="AR ESSENCE" pitchFamily="2" charset="0"/>
            </a:endParaRPr>
          </a:p>
          <a:p>
            <a:r>
              <a:rPr lang="en-IN" sz="7700" dirty="0" smtClean="0">
                <a:latin typeface="AR ESSENCE" pitchFamily="2" charset="0"/>
              </a:rPr>
              <a:t>Repair </a:t>
            </a:r>
            <a:r>
              <a:rPr lang="en-IN" sz="7700" dirty="0">
                <a:latin typeface="AR ESSENCE" pitchFamily="2" charset="0"/>
              </a:rPr>
              <a:t>of leakages to prevent pooling, restoration of taps, diversion of wastewater to pond/pit, staggering of water supply, mosquito-proofing of water harvesting devices, repair of sluice valves</a:t>
            </a:r>
            <a:r>
              <a:rPr lang="en-IN" sz="7700" dirty="0" smtClean="0">
                <a:latin typeface="AR ESSENCE" pitchFamily="2" charset="0"/>
              </a:rPr>
              <a:t>.</a:t>
            </a:r>
          </a:p>
          <a:p>
            <a:r>
              <a:rPr lang="en-IN" sz="7700" dirty="0" smtClean="0">
                <a:solidFill>
                  <a:srgbClr val="FF0000"/>
                </a:solidFill>
                <a:latin typeface="AR ESSENCE" pitchFamily="2" charset="0"/>
              </a:rPr>
              <a:t> </a:t>
            </a:r>
            <a:r>
              <a:rPr lang="en-IN" sz="7700" dirty="0">
                <a:solidFill>
                  <a:srgbClr val="FF0000"/>
                </a:solidFill>
                <a:latin typeface="AR ESSENCE" pitchFamily="2" charset="0"/>
              </a:rPr>
              <a:t>4 Road and building </a:t>
            </a:r>
            <a:r>
              <a:rPr lang="en-IN" sz="7700" dirty="0" smtClean="0">
                <a:solidFill>
                  <a:srgbClr val="FF0000"/>
                </a:solidFill>
                <a:latin typeface="AR ESSENCE" pitchFamily="2" charset="0"/>
              </a:rPr>
              <a:t>sector</a:t>
            </a:r>
          </a:p>
          <a:p>
            <a:r>
              <a:rPr lang="en-IN" sz="7700" dirty="0" smtClean="0">
                <a:solidFill>
                  <a:srgbClr val="FF0000"/>
                </a:solidFill>
                <a:latin typeface="AR ESSENCE" pitchFamily="2" charset="0"/>
              </a:rPr>
              <a:t> </a:t>
            </a:r>
            <a:r>
              <a:rPr lang="en-IN" sz="7700" dirty="0">
                <a:latin typeface="AR ESSENCE" pitchFamily="2" charset="0"/>
              </a:rPr>
              <a:t>Proper planning as per by-laws, merging pits by breaking bunds, excavations in line with natural slope/gradient, making way for water to flow into natural depression/pond/river, follow-up actions after excavations. </a:t>
            </a:r>
            <a:endParaRPr lang="en-IN" sz="7700" dirty="0" smtClean="0">
              <a:latin typeface="AR ESSENCE" pitchFamily="2" charset="0"/>
            </a:endParaRPr>
          </a:p>
          <a:p>
            <a:r>
              <a:rPr lang="en-IN" sz="7700" dirty="0" smtClean="0">
                <a:solidFill>
                  <a:srgbClr val="FF0000"/>
                </a:solidFill>
                <a:latin typeface="AR ESSENCE" pitchFamily="2" charset="0"/>
              </a:rPr>
              <a:t>5 </a:t>
            </a:r>
            <a:r>
              <a:rPr lang="en-IN" sz="7700" dirty="0">
                <a:solidFill>
                  <a:srgbClr val="FF0000"/>
                </a:solidFill>
                <a:latin typeface="AR ESSENCE" pitchFamily="2" charset="0"/>
              </a:rPr>
              <a:t>Urban development </a:t>
            </a:r>
            <a:endParaRPr lang="en-IN" sz="7700" dirty="0" smtClean="0">
              <a:solidFill>
                <a:srgbClr val="FF0000"/>
              </a:solidFill>
              <a:latin typeface="AR ESSENCE" pitchFamily="2" charset="0"/>
            </a:endParaRPr>
          </a:p>
          <a:p>
            <a:r>
              <a:rPr lang="en-IN" sz="7700" dirty="0" smtClean="0">
                <a:latin typeface="AR ESSENCE" pitchFamily="2" charset="0"/>
              </a:rPr>
              <a:t>Implementation </a:t>
            </a:r>
            <a:r>
              <a:rPr lang="en-IN" sz="7700" dirty="0">
                <a:latin typeface="AR ESSENCE" pitchFamily="2" charset="0"/>
              </a:rPr>
              <a:t>of building by-laws, improved designing to avoid undue water lodging, building use permission after clearance of health dept.; safe rainwater</a:t>
            </a:r>
          </a:p>
        </p:txBody>
      </p:sp>
    </p:spTree>
    <p:extLst>
      <p:ext uri="{BB962C8B-B14F-4D97-AF65-F5344CB8AC3E}">
        <p14:creationId xmlns:p14="http://schemas.microsoft.com/office/powerpoint/2010/main" xmlns="" val="1619503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Autofit/>
          </a:bodyPr>
          <a:lstStyle/>
          <a:p>
            <a:r>
              <a:rPr lang="en-IN" sz="2400" dirty="0"/>
              <a:t>Anticipated roles of various sectors in IVM implementation</a:t>
            </a:r>
          </a:p>
        </p:txBody>
      </p:sp>
      <p:sp>
        <p:nvSpPr>
          <p:cNvPr id="3" name="Content Placeholder 2"/>
          <p:cNvSpPr>
            <a:spLocks noGrp="1"/>
          </p:cNvSpPr>
          <p:nvPr>
            <p:ph idx="1"/>
          </p:nvPr>
        </p:nvSpPr>
        <p:spPr>
          <a:xfrm>
            <a:off x="457200" y="764704"/>
            <a:ext cx="8229600" cy="5361459"/>
          </a:xfrm>
        </p:spPr>
        <p:txBody>
          <a:bodyPr>
            <a:noAutofit/>
          </a:bodyPr>
          <a:lstStyle/>
          <a:p>
            <a:r>
              <a:rPr lang="en-IN" sz="2000" dirty="0" smtClean="0">
                <a:solidFill>
                  <a:srgbClr val="FF0000"/>
                </a:solidFill>
                <a:latin typeface="AR ESSENCE" pitchFamily="2" charset="0"/>
              </a:rPr>
              <a:t> </a:t>
            </a:r>
            <a:r>
              <a:rPr lang="en-IN" sz="2000" dirty="0">
                <a:solidFill>
                  <a:srgbClr val="FF0000"/>
                </a:solidFill>
                <a:latin typeface="AR ESSENCE" pitchFamily="2" charset="0"/>
              </a:rPr>
              <a:t>6 </a:t>
            </a:r>
            <a:r>
              <a:rPr lang="en-IN" sz="2000" dirty="0" smtClean="0">
                <a:solidFill>
                  <a:srgbClr val="FF0000"/>
                </a:solidFill>
                <a:latin typeface="AR ESSENCE" pitchFamily="2" charset="0"/>
              </a:rPr>
              <a:t>Industry/mining</a:t>
            </a:r>
          </a:p>
          <a:p>
            <a:r>
              <a:rPr lang="en-IN" sz="2000" dirty="0" smtClean="0">
                <a:latin typeface="AR ESSENCE" pitchFamily="2" charset="0"/>
              </a:rPr>
              <a:t> </a:t>
            </a:r>
            <a:r>
              <a:rPr lang="en-IN" sz="2000" dirty="0">
                <a:latin typeface="AR ESSENCE" pitchFamily="2" charset="0"/>
              </a:rPr>
              <a:t>Improving drainage/sewerage system, safe disposal of solid waste/used containers, mosquito-proofing of dwellings, safe water storage/disposal, use of ITN/LLIN</a:t>
            </a:r>
            <a:r>
              <a:rPr lang="en-IN" sz="2000" dirty="0" smtClean="0">
                <a:latin typeface="AR ESSENCE" pitchFamily="2" charset="0"/>
              </a:rPr>
              <a:t>.</a:t>
            </a:r>
          </a:p>
          <a:p>
            <a:r>
              <a:rPr lang="en-IN" sz="2000" dirty="0" smtClean="0">
                <a:solidFill>
                  <a:srgbClr val="FF0000"/>
                </a:solidFill>
                <a:latin typeface="AR ESSENCE" pitchFamily="2" charset="0"/>
              </a:rPr>
              <a:t> </a:t>
            </a:r>
            <a:r>
              <a:rPr lang="en-IN" sz="2000" dirty="0">
                <a:solidFill>
                  <a:srgbClr val="FF0000"/>
                </a:solidFill>
                <a:latin typeface="AR ESSENCE" pitchFamily="2" charset="0"/>
              </a:rPr>
              <a:t>7 Railways </a:t>
            </a:r>
            <a:endParaRPr lang="en-IN" sz="2000" dirty="0" smtClean="0">
              <a:solidFill>
                <a:srgbClr val="FF0000"/>
              </a:solidFill>
              <a:latin typeface="AR ESSENCE" pitchFamily="2" charset="0"/>
            </a:endParaRPr>
          </a:p>
          <a:p>
            <a:r>
              <a:rPr lang="en-IN" sz="2000" dirty="0" smtClean="0">
                <a:latin typeface="AR ESSENCE" pitchFamily="2" charset="0"/>
              </a:rPr>
              <a:t>Proper </a:t>
            </a:r>
            <a:r>
              <a:rPr lang="en-IN" sz="2000" dirty="0">
                <a:latin typeface="AR ESSENCE" pitchFamily="2" charset="0"/>
              </a:rPr>
              <a:t>excavations, maintenance of yards and dumps and anti-larval activities within their jurisdiction; HIA for health safeguards. </a:t>
            </a:r>
            <a:endParaRPr lang="en-IN" sz="2000" dirty="0" smtClean="0">
              <a:latin typeface="AR ESSENCE" pitchFamily="2" charset="0"/>
            </a:endParaRPr>
          </a:p>
          <a:p>
            <a:r>
              <a:rPr lang="en-IN" sz="2000" dirty="0" smtClean="0">
                <a:solidFill>
                  <a:srgbClr val="FF0000"/>
                </a:solidFill>
                <a:latin typeface="AR ESSENCE" pitchFamily="2" charset="0"/>
              </a:rPr>
              <a:t>8 </a:t>
            </a:r>
            <a:r>
              <a:rPr lang="en-IN" sz="2000" dirty="0">
                <a:solidFill>
                  <a:srgbClr val="FF0000"/>
                </a:solidFill>
                <a:latin typeface="AR ESSENCE" pitchFamily="2" charset="0"/>
              </a:rPr>
              <a:t>Environment/ </a:t>
            </a:r>
            <a:r>
              <a:rPr lang="en-IN" sz="2000" dirty="0" smtClean="0">
                <a:solidFill>
                  <a:srgbClr val="FF0000"/>
                </a:solidFill>
                <a:latin typeface="AR ESSENCE" pitchFamily="2" charset="0"/>
              </a:rPr>
              <a:t>Forest</a:t>
            </a:r>
          </a:p>
          <a:p>
            <a:r>
              <a:rPr lang="en-IN" sz="2000" dirty="0" smtClean="0">
                <a:latin typeface="AR ESSENCE" pitchFamily="2" charset="0"/>
              </a:rPr>
              <a:t> </a:t>
            </a:r>
            <a:r>
              <a:rPr lang="en-IN" sz="2000" dirty="0">
                <a:latin typeface="AR ESSENCE" pitchFamily="2" charset="0"/>
              </a:rPr>
              <a:t>Pesticide management policies, environment management policies, reclamation of swampy areas, social forestry. </a:t>
            </a:r>
            <a:endParaRPr lang="en-IN" sz="2000" dirty="0" smtClean="0">
              <a:latin typeface="AR ESSENCE" pitchFamily="2" charset="0"/>
            </a:endParaRPr>
          </a:p>
          <a:p>
            <a:r>
              <a:rPr lang="en-IN" sz="2000" dirty="0" smtClean="0">
                <a:solidFill>
                  <a:srgbClr val="FF0000"/>
                </a:solidFill>
                <a:latin typeface="AR ESSENCE" pitchFamily="2" charset="0"/>
              </a:rPr>
              <a:t>9 </a:t>
            </a:r>
            <a:r>
              <a:rPr lang="en-IN" sz="2000" dirty="0">
                <a:solidFill>
                  <a:srgbClr val="FF0000"/>
                </a:solidFill>
                <a:latin typeface="AR ESSENCE" pitchFamily="2" charset="0"/>
              </a:rPr>
              <a:t>Fisheries Institutional </a:t>
            </a:r>
            <a:endParaRPr lang="en-IN" sz="2000" dirty="0" smtClean="0">
              <a:solidFill>
                <a:srgbClr val="FF0000"/>
              </a:solidFill>
              <a:latin typeface="AR ESSENCE" pitchFamily="2" charset="0"/>
            </a:endParaRPr>
          </a:p>
          <a:p>
            <a:r>
              <a:rPr lang="en-IN" sz="2000" dirty="0" smtClean="0">
                <a:latin typeface="AR ESSENCE" pitchFamily="2" charset="0"/>
              </a:rPr>
              <a:t>help/training </a:t>
            </a:r>
            <a:r>
              <a:rPr lang="en-IN" sz="2000" dirty="0">
                <a:latin typeface="AR ESSENCE" pitchFamily="2" charset="0"/>
              </a:rPr>
              <a:t>in mass producing </a:t>
            </a:r>
            <a:r>
              <a:rPr lang="en-IN" sz="2000" dirty="0" err="1">
                <a:latin typeface="AR ESSENCE" pitchFamily="2" charset="0"/>
              </a:rPr>
              <a:t>larvivorous</a:t>
            </a:r>
            <a:r>
              <a:rPr lang="en-IN" sz="2000" dirty="0">
                <a:latin typeface="AR ESSENCE" pitchFamily="2" charset="0"/>
              </a:rPr>
              <a:t> fishes, promotion of composite fish farming schemes at community level. </a:t>
            </a:r>
            <a:endParaRPr lang="en-IN" sz="2000" dirty="0" smtClean="0">
              <a:latin typeface="AR ESSENCE" pitchFamily="2" charset="0"/>
            </a:endParaRPr>
          </a:p>
          <a:p>
            <a:r>
              <a:rPr lang="en-IN" sz="2000" dirty="0" smtClean="0">
                <a:solidFill>
                  <a:srgbClr val="FF0000"/>
                </a:solidFill>
                <a:latin typeface="AR ESSENCE" pitchFamily="2" charset="0"/>
              </a:rPr>
              <a:t>10 </a:t>
            </a:r>
            <a:r>
              <a:rPr lang="en-IN" sz="2000" dirty="0">
                <a:solidFill>
                  <a:srgbClr val="FF0000"/>
                </a:solidFill>
                <a:latin typeface="AR ESSENCE" pitchFamily="2" charset="0"/>
              </a:rPr>
              <a:t>Remote sensing </a:t>
            </a:r>
            <a:endParaRPr lang="en-IN" sz="2000" dirty="0" smtClean="0">
              <a:solidFill>
                <a:srgbClr val="FF0000"/>
              </a:solidFill>
              <a:latin typeface="AR ESSENCE" pitchFamily="2" charset="0"/>
            </a:endParaRPr>
          </a:p>
          <a:p>
            <a:r>
              <a:rPr lang="en-IN" sz="2000" dirty="0" smtClean="0">
                <a:latin typeface="AR ESSENCE" pitchFamily="2" charset="0"/>
              </a:rPr>
              <a:t>Technical/training </a:t>
            </a:r>
            <a:r>
              <a:rPr lang="en-IN" sz="2000" dirty="0">
                <a:latin typeface="AR ESSENCE" pitchFamily="2" charset="0"/>
              </a:rPr>
              <a:t>help in mapping environmental changes and disease risk using GIS</a:t>
            </a:r>
            <a:r>
              <a:rPr lang="en-IN" sz="2000" dirty="0" smtClean="0">
                <a:latin typeface="AR ESSENCE" pitchFamily="2" charset="0"/>
              </a:rPr>
              <a:t>.</a:t>
            </a:r>
          </a:p>
          <a:p>
            <a:r>
              <a:rPr lang="en-IN" sz="2000" dirty="0" smtClean="0">
                <a:latin typeface="AR ESSENCE" pitchFamily="2" charset="0"/>
              </a:rPr>
              <a:t> </a:t>
            </a:r>
            <a:endParaRPr lang="en-IN" sz="2000" dirty="0">
              <a:latin typeface="AR ESSENCE" pitchFamily="2" charset="0"/>
            </a:endParaRPr>
          </a:p>
        </p:txBody>
      </p:sp>
    </p:spTree>
    <p:extLst>
      <p:ext uri="{BB962C8B-B14F-4D97-AF65-F5344CB8AC3E}">
        <p14:creationId xmlns:p14="http://schemas.microsoft.com/office/powerpoint/2010/main" xmlns="" val="902730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fontScale="90000"/>
          </a:bodyPr>
          <a:lstStyle/>
          <a:p>
            <a:r>
              <a:rPr lang="en-IN" sz="2800" dirty="0"/>
              <a:t>Anticipated roles of various sectors in IVM implementation</a:t>
            </a:r>
          </a:p>
        </p:txBody>
      </p:sp>
      <p:sp>
        <p:nvSpPr>
          <p:cNvPr id="3" name="Content Placeholder 2"/>
          <p:cNvSpPr>
            <a:spLocks noGrp="1"/>
          </p:cNvSpPr>
          <p:nvPr>
            <p:ph idx="1"/>
          </p:nvPr>
        </p:nvSpPr>
        <p:spPr>
          <a:xfrm>
            <a:off x="457200" y="908720"/>
            <a:ext cx="8229600" cy="5949280"/>
          </a:xfrm>
        </p:spPr>
        <p:txBody>
          <a:bodyPr>
            <a:noAutofit/>
          </a:bodyPr>
          <a:lstStyle/>
          <a:p>
            <a:r>
              <a:rPr lang="en-IN" sz="2400" dirty="0">
                <a:solidFill>
                  <a:srgbClr val="FF0000"/>
                </a:solidFill>
                <a:latin typeface="AR ESSENCE" pitchFamily="2" charset="0"/>
              </a:rPr>
              <a:t>11 Private pest control agencies </a:t>
            </a:r>
            <a:r>
              <a:rPr lang="en-IN" sz="2400" dirty="0" smtClean="0">
                <a:latin typeface="AR ESSENCE" pitchFamily="2" charset="0"/>
              </a:rPr>
              <a:t>-Judicious </a:t>
            </a:r>
            <a:r>
              <a:rPr lang="en-IN" sz="2400" dirty="0">
                <a:latin typeface="AR ESSENCE" pitchFamily="2" charset="0"/>
              </a:rPr>
              <a:t>use of insecticides, promotion of IVM-based sustainable preventive and control methods. </a:t>
            </a:r>
          </a:p>
          <a:p>
            <a:r>
              <a:rPr lang="en-IN" sz="2400" dirty="0">
                <a:solidFill>
                  <a:srgbClr val="FF0000"/>
                </a:solidFill>
                <a:latin typeface="AR ESSENCE" pitchFamily="2" charset="0"/>
              </a:rPr>
              <a:t>12 Planning </a:t>
            </a:r>
            <a:r>
              <a:rPr lang="en-IN" sz="2400" dirty="0" smtClean="0">
                <a:solidFill>
                  <a:srgbClr val="FF0000"/>
                </a:solidFill>
                <a:latin typeface="AR ESSENCE" pitchFamily="2" charset="0"/>
              </a:rPr>
              <a:t>departments-  </a:t>
            </a:r>
            <a:r>
              <a:rPr lang="en-IN" sz="2400" dirty="0">
                <a:latin typeface="AR ESSENCE" pitchFamily="2" charset="0"/>
              </a:rPr>
              <a:t>Involvement of health agencies at planning stage for HIA and to incorporate appropriate mitigating actions in development projects. </a:t>
            </a:r>
          </a:p>
          <a:p>
            <a:r>
              <a:rPr lang="en-IN" sz="2400" dirty="0">
                <a:solidFill>
                  <a:srgbClr val="FF0000"/>
                </a:solidFill>
                <a:latin typeface="AR ESSENCE" pitchFamily="2" charset="0"/>
              </a:rPr>
              <a:t>13 Sea/air ports </a:t>
            </a:r>
            <a:r>
              <a:rPr lang="en-IN" sz="2400" dirty="0">
                <a:latin typeface="AR ESSENCE" pitchFamily="2" charset="0"/>
              </a:rPr>
              <a:t>Vector surveillance and control measures. </a:t>
            </a:r>
          </a:p>
          <a:p>
            <a:r>
              <a:rPr lang="en-IN" sz="2400" dirty="0">
                <a:solidFill>
                  <a:srgbClr val="FF0000"/>
                </a:solidFill>
                <a:latin typeface="AR ESSENCE" pitchFamily="2" charset="0"/>
              </a:rPr>
              <a:t>14 Education </a:t>
            </a:r>
            <a:r>
              <a:rPr lang="en-IN" sz="2400" dirty="0" smtClean="0">
                <a:solidFill>
                  <a:srgbClr val="FF0000"/>
                </a:solidFill>
                <a:latin typeface="AR ESSENCE" pitchFamily="2" charset="0"/>
              </a:rPr>
              <a:t>- </a:t>
            </a:r>
            <a:r>
              <a:rPr lang="en-IN" sz="2400" dirty="0" smtClean="0">
                <a:latin typeface="AR ESSENCE" pitchFamily="2" charset="0"/>
              </a:rPr>
              <a:t>Developing </a:t>
            </a:r>
            <a:r>
              <a:rPr lang="en-IN" sz="2400" dirty="0">
                <a:latin typeface="AR ESSENCE" pitchFamily="2" charset="0"/>
              </a:rPr>
              <a:t>training materials in local languages, school health activities incorporating vector control. </a:t>
            </a:r>
          </a:p>
          <a:p>
            <a:r>
              <a:rPr lang="en-IN" sz="2400" dirty="0">
                <a:solidFill>
                  <a:srgbClr val="FF0000"/>
                </a:solidFill>
                <a:latin typeface="AR ESSENCE" pitchFamily="2" charset="0"/>
              </a:rPr>
              <a:t>15 Mass media </a:t>
            </a:r>
            <a:r>
              <a:rPr lang="en-IN" sz="2400" dirty="0" smtClean="0">
                <a:latin typeface="AR ESSENCE" pitchFamily="2" charset="0"/>
              </a:rPr>
              <a:t>-IEC </a:t>
            </a:r>
            <a:r>
              <a:rPr lang="en-IN" sz="2400" dirty="0">
                <a:latin typeface="AR ESSENCE" pitchFamily="2" charset="0"/>
              </a:rPr>
              <a:t>activities, advocacy.</a:t>
            </a:r>
          </a:p>
          <a:p>
            <a:pPr marL="0" indent="0">
              <a:buNone/>
            </a:pPr>
            <a:r>
              <a:rPr lang="en-IN" sz="2400" dirty="0" smtClean="0">
                <a:solidFill>
                  <a:srgbClr val="FF0000"/>
                </a:solidFill>
                <a:latin typeface="AR ESSENCE" pitchFamily="2" charset="0"/>
              </a:rPr>
              <a:t>   16 </a:t>
            </a:r>
            <a:r>
              <a:rPr lang="en-IN" sz="2400" dirty="0">
                <a:solidFill>
                  <a:srgbClr val="FF0000"/>
                </a:solidFill>
                <a:latin typeface="AR ESSENCE" pitchFamily="2" charset="0"/>
              </a:rPr>
              <a:t>Village Councils </a:t>
            </a:r>
            <a:r>
              <a:rPr lang="en-IN" sz="2400" dirty="0" smtClean="0">
                <a:solidFill>
                  <a:srgbClr val="FF0000"/>
                </a:solidFill>
                <a:latin typeface="AR ESSENCE" pitchFamily="2" charset="0"/>
              </a:rPr>
              <a:t>-</a:t>
            </a:r>
            <a:r>
              <a:rPr lang="en-IN" sz="2400" dirty="0" smtClean="0">
                <a:latin typeface="AR ESSENCE" pitchFamily="2" charset="0"/>
              </a:rPr>
              <a:t>Overall </a:t>
            </a:r>
            <a:r>
              <a:rPr lang="en-IN" sz="2400" dirty="0">
                <a:latin typeface="AR ESSENCE" pitchFamily="2" charset="0"/>
              </a:rPr>
              <a:t>cooperation in the </a:t>
            </a:r>
            <a:r>
              <a:rPr lang="en-IN" sz="2400" dirty="0" err="1">
                <a:latin typeface="AR ESSENCE" pitchFamily="2" charset="0"/>
              </a:rPr>
              <a:t>ongoing</a:t>
            </a:r>
            <a:r>
              <a:rPr lang="en-IN" sz="2400" dirty="0">
                <a:latin typeface="AR ESSENCE" pitchFamily="2" charset="0"/>
              </a:rPr>
              <a:t> health programme and to ensure public participation as and when needed.</a:t>
            </a:r>
          </a:p>
          <a:p>
            <a:r>
              <a:rPr lang="en-IN" sz="2400" dirty="0" smtClean="0">
                <a:solidFill>
                  <a:srgbClr val="FF0000"/>
                </a:solidFill>
                <a:latin typeface="AR ESSENCE" pitchFamily="2" charset="0"/>
              </a:rPr>
              <a:t>17 </a:t>
            </a:r>
            <a:r>
              <a:rPr lang="en-IN" sz="2400" dirty="0">
                <a:solidFill>
                  <a:srgbClr val="FF0000"/>
                </a:solidFill>
                <a:latin typeface="AR ESSENCE" pitchFamily="2" charset="0"/>
              </a:rPr>
              <a:t>Local Govt.</a:t>
            </a:r>
            <a:r>
              <a:rPr lang="en-IN" sz="2400" dirty="0">
                <a:latin typeface="AR ESSENCE" pitchFamily="2" charset="0"/>
              </a:rPr>
              <a:t> </a:t>
            </a:r>
            <a:r>
              <a:rPr lang="en-IN" sz="2400" dirty="0" smtClean="0">
                <a:latin typeface="AR ESSENCE" pitchFamily="2" charset="0"/>
              </a:rPr>
              <a:t> Update </a:t>
            </a:r>
            <a:r>
              <a:rPr lang="en-IN" sz="2400" dirty="0">
                <a:latin typeface="AR ESSENCE" pitchFamily="2" charset="0"/>
              </a:rPr>
              <a:t>public health by-laws. </a:t>
            </a:r>
          </a:p>
        </p:txBody>
      </p:sp>
    </p:spTree>
    <p:extLst>
      <p:ext uri="{BB962C8B-B14F-4D97-AF65-F5344CB8AC3E}">
        <p14:creationId xmlns:p14="http://schemas.microsoft.com/office/powerpoint/2010/main" xmlns="" val="413026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fontScale="90000"/>
          </a:bodyPr>
          <a:lstStyle/>
          <a:p>
            <a:r>
              <a:rPr lang="en-IN" sz="2800" dirty="0"/>
              <a:t>Anticipated roles of various sectors in IVM implementation</a:t>
            </a:r>
          </a:p>
        </p:txBody>
      </p:sp>
      <p:sp>
        <p:nvSpPr>
          <p:cNvPr id="3" name="Content Placeholder 2"/>
          <p:cNvSpPr>
            <a:spLocks noGrp="1"/>
          </p:cNvSpPr>
          <p:nvPr>
            <p:ph idx="1"/>
          </p:nvPr>
        </p:nvSpPr>
        <p:spPr>
          <a:xfrm>
            <a:off x="457200" y="908720"/>
            <a:ext cx="8229600" cy="5949280"/>
          </a:xfrm>
        </p:spPr>
        <p:txBody>
          <a:bodyPr>
            <a:noAutofit/>
          </a:bodyPr>
          <a:lstStyle/>
          <a:p>
            <a:r>
              <a:rPr lang="en-IN" sz="2400" dirty="0">
                <a:solidFill>
                  <a:srgbClr val="FF0000"/>
                </a:solidFill>
                <a:latin typeface="AR ESSENCE" pitchFamily="2" charset="0"/>
              </a:rPr>
              <a:t>11 Private pest control agencies </a:t>
            </a:r>
            <a:r>
              <a:rPr lang="en-IN" sz="2400" dirty="0" smtClean="0">
                <a:latin typeface="AR ESSENCE" pitchFamily="2" charset="0"/>
              </a:rPr>
              <a:t>-Judicious </a:t>
            </a:r>
            <a:r>
              <a:rPr lang="en-IN" sz="2400" dirty="0">
                <a:latin typeface="AR ESSENCE" pitchFamily="2" charset="0"/>
              </a:rPr>
              <a:t>use of insecticides, promotion of IVM-based sustainable preventive and control methods. </a:t>
            </a:r>
          </a:p>
          <a:p>
            <a:r>
              <a:rPr lang="en-IN" sz="2400" dirty="0">
                <a:solidFill>
                  <a:srgbClr val="FF0000"/>
                </a:solidFill>
                <a:latin typeface="AR ESSENCE" pitchFamily="2" charset="0"/>
              </a:rPr>
              <a:t>12 Planning </a:t>
            </a:r>
            <a:r>
              <a:rPr lang="en-IN" sz="2400" dirty="0" smtClean="0">
                <a:solidFill>
                  <a:srgbClr val="FF0000"/>
                </a:solidFill>
                <a:latin typeface="AR ESSENCE" pitchFamily="2" charset="0"/>
              </a:rPr>
              <a:t>departments-  </a:t>
            </a:r>
            <a:r>
              <a:rPr lang="en-IN" sz="2400" dirty="0">
                <a:latin typeface="AR ESSENCE" pitchFamily="2" charset="0"/>
              </a:rPr>
              <a:t>Involvement of health agencies at planning stage for HIA and to incorporate appropriate mitigating actions in development projects. </a:t>
            </a:r>
          </a:p>
          <a:p>
            <a:r>
              <a:rPr lang="en-IN" sz="2400" dirty="0">
                <a:solidFill>
                  <a:srgbClr val="FF0000"/>
                </a:solidFill>
                <a:latin typeface="AR ESSENCE" pitchFamily="2" charset="0"/>
              </a:rPr>
              <a:t>13 Sea/air ports </a:t>
            </a:r>
            <a:r>
              <a:rPr lang="en-IN" sz="2400" dirty="0">
                <a:latin typeface="AR ESSENCE" pitchFamily="2" charset="0"/>
              </a:rPr>
              <a:t>Vector surveillance and control measures. </a:t>
            </a:r>
          </a:p>
          <a:p>
            <a:r>
              <a:rPr lang="en-IN" sz="2400" dirty="0">
                <a:solidFill>
                  <a:srgbClr val="FF0000"/>
                </a:solidFill>
                <a:latin typeface="AR ESSENCE" pitchFamily="2" charset="0"/>
              </a:rPr>
              <a:t>14 Education </a:t>
            </a:r>
            <a:r>
              <a:rPr lang="en-IN" sz="2400" dirty="0" smtClean="0">
                <a:solidFill>
                  <a:srgbClr val="FF0000"/>
                </a:solidFill>
                <a:latin typeface="AR ESSENCE" pitchFamily="2" charset="0"/>
              </a:rPr>
              <a:t>- </a:t>
            </a:r>
            <a:r>
              <a:rPr lang="en-IN" sz="2400" dirty="0" smtClean="0">
                <a:latin typeface="AR ESSENCE" pitchFamily="2" charset="0"/>
              </a:rPr>
              <a:t>Developing </a:t>
            </a:r>
            <a:r>
              <a:rPr lang="en-IN" sz="2400" dirty="0">
                <a:latin typeface="AR ESSENCE" pitchFamily="2" charset="0"/>
              </a:rPr>
              <a:t>training materials in local languages, school health activities incorporating vector control. </a:t>
            </a:r>
          </a:p>
          <a:p>
            <a:r>
              <a:rPr lang="en-IN" sz="2400" dirty="0">
                <a:solidFill>
                  <a:srgbClr val="FF0000"/>
                </a:solidFill>
                <a:latin typeface="AR ESSENCE" pitchFamily="2" charset="0"/>
              </a:rPr>
              <a:t>15 Mass media </a:t>
            </a:r>
            <a:r>
              <a:rPr lang="en-IN" sz="2400" dirty="0" smtClean="0">
                <a:latin typeface="AR ESSENCE" pitchFamily="2" charset="0"/>
              </a:rPr>
              <a:t>-IEC </a:t>
            </a:r>
            <a:r>
              <a:rPr lang="en-IN" sz="2400" dirty="0">
                <a:latin typeface="AR ESSENCE" pitchFamily="2" charset="0"/>
              </a:rPr>
              <a:t>activities, advocacy.</a:t>
            </a:r>
          </a:p>
          <a:p>
            <a:pPr marL="0" indent="0">
              <a:buNone/>
            </a:pPr>
            <a:r>
              <a:rPr lang="en-IN" sz="2400" dirty="0" smtClean="0">
                <a:solidFill>
                  <a:srgbClr val="FF0000"/>
                </a:solidFill>
                <a:latin typeface="AR ESSENCE" pitchFamily="2" charset="0"/>
              </a:rPr>
              <a:t>    </a:t>
            </a:r>
            <a:r>
              <a:rPr lang="en-IN" sz="2400" dirty="0">
                <a:solidFill>
                  <a:srgbClr val="FF0000"/>
                </a:solidFill>
                <a:latin typeface="AR ESSENCE" pitchFamily="2" charset="0"/>
              </a:rPr>
              <a:t>16 Village Councils </a:t>
            </a:r>
            <a:r>
              <a:rPr lang="en-IN" sz="2400" dirty="0" smtClean="0">
                <a:solidFill>
                  <a:srgbClr val="FF0000"/>
                </a:solidFill>
                <a:latin typeface="AR ESSENCE" pitchFamily="2" charset="0"/>
              </a:rPr>
              <a:t>-</a:t>
            </a:r>
            <a:r>
              <a:rPr lang="en-IN" sz="2400" dirty="0" smtClean="0">
                <a:latin typeface="AR ESSENCE" pitchFamily="2" charset="0"/>
              </a:rPr>
              <a:t>Overall </a:t>
            </a:r>
            <a:r>
              <a:rPr lang="en-IN" sz="2400" dirty="0">
                <a:latin typeface="AR ESSENCE" pitchFamily="2" charset="0"/>
              </a:rPr>
              <a:t>cooperation in the </a:t>
            </a:r>
            <a:r>
              <a:rPr lang="en-IN" sz="2400" dirty="0" err="1">
                <a:latin typeface="AR ESSENCE" pitchFamily="2" charset="0"/>
              </a:rPr>
              <a:t>ongoing</a:t>
            </a:r>
            <a:r>
              <a:rPr lang="en-IN" sz="2400" dirty="0">
                <a:latin typeface="AR ESSENCE" pitchFamily="2" charset="0"/>
              </a:rPr>
              <a:t> health programme and to ensure public participation as and when needed.</a:t>
            </a:r>
          </a:p>
          <a:p>
            <a:r>
              <a:rPr lang="en-IN" sz="2400" dirty="0" smtClean="0">
                <a:solidFill>
                  <a:srgbClr val="FF0000"/>
                </a:solidFill>
                <a:latin typeface="AR ESSENCE" pitchFamily="2" charset="0"/>
              </a:rPr>
              <a:t>17 </a:t>
            </a:r>
            <a:r>
              <a:rPr lang="en-IN" sz="2400" dirty="0">
                <a:solidFill>
                  <a:srgbClr val="FF0000"/>
                </a:solidFill>
                <a:latin typeface="AR ESSENCE" pitchFamily="2" charset="0"/>
              </a:rPr>
              <a:t>Local Govt.</a:t>
            </a:r>
            <a:r>
              <a:rPr lang="en-IN" sz="2400" dirty="0">
                <a:latin typeface="AR ESSENCE" pitchFamily="2" charset="0"/>
              </a:rPr>
              <a:t> </a:t>
            </a:r>
            <a:r>
              <a:rPr lang="en-IN" sz="2400" dirty="0" smtClean="0">
                <a:latin typeface="AR ESSENCE" pitchFamily="2" charset="0"/>
              </a:rPr>
              <a:t> Update </a:t>
            </a:r>
            <a:r>
              <a:rPr lang="en-IN" sz="2400" dirty="0">
                <a:latin typeface="AR ESSENCE" pitchFamily="2" charset="0"/>
              </a:rPr>
              <a:t>public health by-laws. </a:t>
            </a:r>
          </a:p>
        </p:txBody>
      </p:sp>
    </p:spTree>
    <p:extLst>
      <p:ext uri="{BB962C8B-B14F-4D97-AF65-F5344CB8AC3E}">
        <p14:creationId xmlns:p14="http://schemas.microsoft.com/office/powerpoint/2010/main" xmlns="" val="3905956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5478" name="Group 6"/>
          <p:cNvGraphicFramePr>
            <a:graphicFrameLocks noGrp="1"/>
          </p:cNvGraphicFramePr>
          <p:nvPr/>
        </p:nvGraphicFramePr>
        <p:xfrm>
          <a:off x="685800" y="3733800"/>
          <a:ext cx="7772400" cy="2310384"/>
        </p:xfrm>
        <a:graphic>
          <a:graphicData uri="http://schemas.openxmlformats.org/drawingml/2006/table">
            <a:tbl>
              <a:tblPr/>
              <a:tblGrid>
                <a:gridCol w="7772400"/>
              </a:tblGrid>
              <a:tr h="2209800">
                <a:tc>
                  <a:txBody>
                    <a:bodyPr/>
                    <a:lstStyle/>
                    <a:p>
                      <a:pPr marL="342900" indent="-342900" algn="ctr" eaLnBrk="0" hangingPunct="0">
                        <a:spcBef>
                          <a:spcPct val="20000"/>
                        </a:spcBef>
                      </a:pPr>
                      <a:r>
                        <a:rPr lang="en-US" sz="2800" b="1" dirty="0" smtClean="0">
                          <a:solidFill>
                            <a:srgbClr val="00AEEF"/>
                          </a:solidFill>
                          <a:latin typeface="Times New Roman" charset="0"/>
                          <a:cs typeface="Times New Roman" charset="0"/>
                        </a:rPr>
                        <a:t>INTEGRATED VECTOR MANAGEMENT    </a:t>
                      </a:r>
                    </a:p>
                    <a:p>
                      <a:pPr marL="342900" indent="-342900" algn="ctr" eaLnBrk="0" hangingPunct="0">
                        <a:spcBef>
                          <a:spcPct val="20000"/>
                        </a:spcBef>
                      </a:pPr>
                      <a:r>
                        <a:rPr lang="en-US" sz="2800" b="1" dirty="0" smtClean="0">
                          <a:latin typeface="Times New Roman" charset="0"/>
                          <a:cs typeface="Times New Roman" charset="0"/>
                        </a:rPr>
                        <a:t>An Evidence-based decision making process, rationalizing the use of vector control methods and emphasizing the engagement of communities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 name="Rounded Rectangle 13"/>
          <p:cNvSpPr/>
          <p:nvPr/>
        </p:nvSpPr>
        <p:spPr>
          <a:xfrm>
            <a:off x="5054600" y="1640058"/>
            <a:ext cx="1676400" cy="1371600"/>
          </a:xfrm>
          <a:prstGeom prst="roundRect">
            <a:avLst/>
          </a:prstGeom>
          <a:solidFill>
            <a:srgbClr val="00AEE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3F3E40"/>
                </a:solidFill>
              </a:rPr>
              <a:t>Legislative control</a:t>
            </a:r>
            <a:endParaRPr lang="en-US" sz="2400" b="1" dirty="0">
              <a:solidFill>
                <a:srgbClr val="3F3E40"/>
              </a:solidFill>
            </a:endParaRPr>
          </a:p>
        </p:txBody>
      </p:sp>
      <p:sp>
        <p:nvSpPr>
          <p:cNvPr id="16" name="Rounded Rectangle 15"/>
          <p:cNvSpPr/>
          <p:nvPr/>
        </p:nvSpPr>
        <p:spPr>
          <a:xfrm>
            <a:off x="2565400" y="1640058"/>
            <a:ext cx="2286000" cy="1371600"/>
          </a:xfrm>
          <a:prstGeom prst="roundRect">
            <a:avLst/>
          </a:prstGeom>
          <a:solidFill>
            <a:srgbClr val="00AEE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3F3E40"/>
                </a:solidFill>
              </a:rPr>
              <a:t>Environmental Control</a:t>
            </a:r>
            <a:endParaRPr lang="en-US" sz="2400" b="1" dirty="0">
              <a:solidFill>
                <a:srgbClr val="3F3E40"/>
              </a:solidFill>
            </a:endParaRPr>
          </a:p>
        </p:txBody>
      </p:sp>
      <p:sp>
        <p:nvSpPr>
          <p:cNvPr id="17" name="Rounded Rectangle 16"/>
          <p:cNvSpPr/>
          <p:nvPr/>
        </p:nvSpPr>
        <p:spPr>
          <a:xfrm>
            <a:off x="6934200" y="1640058"/>
            <a:ext cx="1676400" cy="1371600"/>
          </a:xfrm>
          <a:prstGeom prst="roundRect">
            <a:avLst/>
          </a:prstGeom>
          <a:solidFill>
            <a:srgbClr val="00AEE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3F3E40"/>
                </a:solidFill>
              </a:rPr>
              <a:t>Biological Control</a:t>
            </a:r>
            <a:endParaRPr lang="en-US" sz="2400" b="1" dirty="0">
              <a:solidFill>
                <a:srgbClr val="3F3E40"/>
              </a:solidFill>
            </a:endParaRPr>
          </a:p>
        </p:txBody>
      </p:sp>
      <p:sp>
        <p:nvSpPr>
          <p:cNvPr id="18" name="Rounded Rectangle 17"/>
          <p:cNvSpPr/>
          <p:nvPr/>
        </p:nvSpPr>
        <p:spPr>
          <a:xfrm>
            <a:off x="457200" y="1640058"/>
            <a:ext cx="1905000" cy="1371600"/>
          </a:xfrm>
          <a:prstGeom prst="roundRect">
            <a:avLst/>
          </a:prstGeom>
          <a:solidFill>
            <a:srgbClr val="00AEE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3F3E40"/>
                </a:solidFill>
              </a:rPr>
              <a:t>Chemical Control</a:t>
            </a:r>
            <a:endParaRPr lang="en-US" sz="2400" b="1" dirty="0">
              <a:solidFill>
                <a:srgbClr val="3F3E40"/>
              </a:solidFill>
            </a:endParaRPr>
          </a:p>
        </p:txBody>
      </p:sp>
      <p:sp>
        <p:nvSpPr>
          <p:cNvPr id="23" name="Rectangle 4"/>
          <p:cNvSpPr txBox="1">
            <a:spLocks noChangeArrowheads="1"/>
          </p:cNvSpPr>
          <p:nvPr/>
        </p:nvSpPr>
        <p:spPr bwMode="auto">
          <a:xfrm>
            <a:off x="0" y="363275"/>
            <a:ext cx="6731000" cy="822960"/>
          </a:xfrm>
          <a:prstGeom prst="rect">
            <a:avLst/>
          </a:prstGeom>
          <a:solidFill>
            <a:srgbClr val="3F3E40"/>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274320" lvl="0">
              <a:spcBef>
                <a:spcPct val="0"/>
              </a:spcBef>
              <a:defRPr/>
            </a:pPr>
            <a:r>
              <a:rPr lang="en-US" altLang="en-US" sz="2400" dirty="0" smtClean="0">
                <a:ln>
                  <a:solidFill>
                    <a:srgbClr val="00AEEF"/>
                  </a:solidFill>
                </a:ln>
                <a:solidFill>
                  <a:srgbClr val="00AEEF"/>
                </a:solidFill>
                <a:latin typeface="Kalinga" pitchFamily="34" charset="0"/>
                <a:ea typeface="+mj-ea"/>
                <a:cs typeface="Kalinga" pitchFamily="34" charset="0"/>
              </a:rPr>
              <a:t>SELECTION OF VECTOR CONTROL OPTIONS</a:t>
            </a:r>
          </a:p>
        </p:txBody>
      </p:sp>
      <p:cxnSp>
        <p:nvCxnSpPr>
          <p:cNvPr id="31" name="Straight Arrow Connector 30"/>
          <p:cNvCxnSpPr>
            <a:stCxn id="18" idx="2"/>
          </p:cNvCxnSpPr>
          <p:nvPr/>
        </p:nvCxnSpPr>
        <p:spPr>
          <a:xfrm rot="16200000" flipH="1">
            <a:off x="1053825" y="3367533"/>
            <a:ext cx="715215" cy="3464"/>
          </a:xfrm>
          <a:prstGeom prst="straightConnector1">
            <a:avLst/>
          </a:prstGeom>
          <a:ln w="28575">
            <a:solidFill>
              <a:srgbClr val="3F3E40"/>
            </a:solidFill>
            <a:tailEnd type="arrow"/>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rot="16200000" flipH="1">
            <a:off x="3384853" y="3362313"/>
            <a:ext cx="715215" cy="3464"/>
          </a:xfrm>
          <a:prstGeom prst="straightConnector1">
            <a:avLst/>
          </a:prstGeom>
          <a:ln w="28575">
            <a:solidFill>
              <a:srgbClr val="3F3E40"/>
            </a:solidFill>
            <a:tailEnd type="arrow"/>
          </a:ln>
        </p:spPr>
        <p:style>
          <a:lnRef idx="1">
            <a:schemeClr val="dk1"/>
          </a:lnRef>
          <a:fillRef idx="0">
            <a:schemeClr val="dk1"/>
          </a:fillRef>
          <a:effectRef idx="0">
            <a:schemeClr val="dk1"/>
          </a:effectRef>
          <a:fontRef idx="minor">
            <a:schemeClr val="tx1"/>
          </a:fontRef>
        </p:style>
      </p:cxnSp>
      <p:cxnSp>
        <p:nvCxnSpPr>
          <p:cNvPr id="33" name="Straight Arrow Connector 32"/>
          <p:cNvCxnSpPr/>
          <p:nvPr/>
        </p:nvCxnSpPr>
        <p:spPr>
          <a:xfrm rot="16200000" flipH="1">
            <a:off x="5563481" y="3360607"/>
            <a:ext cx="715215" cy="3464"/>
          </a:xfrm>
          <a:prstGeom prst="straightConnector1">
            <a:avLst/>
          </a:prstGeom>
          <a:ln w="28575">
            <a:solidFill>
              <a:srgbClr val="3F3E40"/>
            </a:solidFill>
            <a:tailEnd type="arrow"/>
          </a:ln>
        </p:spPr>
        <p:style>
          <a:lnRef idx="1">
            <a:schemeClr val="dk1"/>
          </a:lnRef>
          <a:fillRef idx="0">
            <a:schemeClr val="dk1"/>
          </a:fillRef>
          <a:effectRef idx="0">
            <a:schemeClr val="dk1"/>
          </a:effectRef>
          <a:fontRef idx="minor">
            <a:schemeClr val="tx1"/>
          </a:fontRef>
        </p:style>
      </p:cxnSp>
      <p:cxnSp>
        <p:nvCxnSpPr>
          <p:cNvPr id="34" name="Straight Arrow Connector 33"/>
          <p:cNvCxnSpPr/>
          <p:nvPr/>
        </p:nvCxnSpPr>
        <p:spPr>
          <a:xfrm rot="16200000" flipH="1">
            <a:off x="7440771" y="3360607"/>
            <a:ext cx="715215" cy="3464"/>
          </a:xfrm>
          <a:prstGeom prst="straightConnector1">
            <a:avLst/>
          </a:prstGeom>
          <a:ln w="28575">
            <a:solidFill>
              <a:srgbClr val="3F3E40"/>
            </a:solidFill>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35199148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p:cNvSpPr>
            <a:spLocks noChangeArrowheads="1"/>
          </p:cNvSpPr>
          <p:nvPr/>
        </p:nvSpPr>
        <p:spPr bwMode="auto">
          <a:xfrm>
            <a:off x="42863" y="2547938"/>
            <a:ext cx="1547812" cy="685800"/>
          </a:xfrm>
          <a:prstGeom prst="flowChartAlternateProcess">
            <a:avLst/>
          </a:prstGeom>
          <a:noFill/>
          <a:ln w="28575" cap="sq">
            <a:solidFill>
              <a:srgbClr val="B60F02"/>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9699" name="AutoShape 3"/>
          <p:cNvSpPr>
            <a:spLocks noChangeArrowheads="1"/>
          </p:cNvSpPr>
          <p:nvPr/>
        </p:nvSpPr>
        <p:spPr bwMode="auto">
          <a:xfrm>
            <a:off x="2971800" y="2590800"/>
            <a:ext cx="1219200" cy="685800"/>
          </a:xfrm>
          <a:prstGeom prst="flowChartAlternateProcess">
            <a:avLst/>
          </a:prstGeom>
          <a:noFill/>
          <a:ln w="28575"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9700" name="AutoShape 4"/>
          <p:cNvSpPr>
            <a:spLocks noChangeArrowheads="1"/>
          </p:cNvSpPr>
          <p:nvPr/>
        </p:nvSpPr>
        <p:spPr bwMode="auto">
          <a:xfrm>
            <a:off x="5562600" y="2590800"/>
            <a:ext cx="1219200" cy="685800"/>
          </a:xfrm>
          <a:prstGeom prst="flowChartAlternateProcess">
            <a:avLst/>
          </a:prstGeom>
          <a:noFill/>
          <a:ln w="28575"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9701" name="AutoShape 5"/>
          <p:cNvSpPr>
            <a:spLocks noChangeArrowheads="1"/>
          </p:cNvSpPr>
          <p:nvPr/>
        </p:nvSpPr>
        <p:spPr bwMode="auto">
          <a:xfrm>
            <a:off x="4319588" y="2590800"/>
            <a:ext cx="1143000" cy="685800"/>
          </a:xfrm>
          <a:prstGeom prst="flowChartAlternateProcess">
            <a:avLst/>
          </a:prstGeom>
          <a:noFill/>
          <a:ln w="28575"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9702" name="AutoShape 6"/>
          <p:cNvSpPr>
            <a:spLocks noChangeArrowheads="1"/>
          </p:cNvSpPr>
          <p:nvPr/>
        </p:nvSpPr>
        <p:spPr bwMode="auto">
          <a:xfrm>
            <a:off x="76200" y="4267200"/>
            <a:ext cx="1600200" cy="762000"/>
          </a:xfrm>
          <a:prstGeom prst="flowChartAlternateProcess">
            <a:avLst/>
          </a:prstGeom>
          <a:noFill/>
          <a:ln w="28575" cap="sq">
            <a:solidFill>
              <a:srgbClr val="B60F02"/>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9703" name="AutoShape 7"/>
          <p:cNvSpPr>
            <a:spLocks noChangeArrowheads="1"/>
          </p:cNvSpPr>
          <p:nvPr/>
        </p:nvSpPr>
        <p:spPr bwMode="auto">
          <a:xfrm>
            <a:off x="2895600" y="4267200"/>
            <a:ext cx="1600200" cy="838200"/>
          </a:xfrm>
          <a:prstGeom prst="flowChartAlternateProcess">
            <a:avLst/>
          </a:prstGeom>
          <a:noFill/>
          <a:ln w="28575" cap="sq">
            <a:solidFill>
              <a:srgbClr val="B60F02"/>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nvGrpSpPr>
          <p:cNvPr id="29704" name="Group 8"/>
          <p:cNvGrpSpPr>
            <a:grpSpLocks/>
          </p:cNvGrpSpPr>
          <p:nvPr/>
        </p:nvGrpSpPr>
        <p:grpSpPr bwMode="auto">
          <a:xfrm>
            <a:off x="0" y="457200"/>
            <a:ext cx="8837613" cy="4648200"/>
            <a:chOff x="0" y="288"/>
            <a:chExt cx="5567" cy="2928"/>
          </a:xfrm>
        </p:grpSpPr>
        <p:grpSp>
          <p:nvGrpSpPr>
            <p:cNvPr id="29706" name="Group 9"/>
            <p:cNvGrpSpPr>
              <a:grpSpLocks/>
            </p:cNvGrpSpPr>
            <p:nvPr/>
          </p:nvGrpSpPr>
          <p:grpSpPr bwMode="auto">
            <a:xfrm>
              <a:off x="0" y="288"/>
              <a:ext cx="5535" cy="2928"/>
              <a:chOff x="0" y="288"/>
              <a:chExt cx="5535" cy="2928"/>
            </a:xfrm>
          </p:grpSpPr>
          <p:sp>
            <p:nvSpPr>
              <p:cNvPr id="29708" name="Freeform 10"/>
              <p:cNvSpPr>
                <a:spLocks/>
              </p:cNvSpPr>
              <p:nvPr/>
            </p:nvSpPr>
            <p:spPr bwMode="auto">
              <a:xfrm>
                <a:off x="144" y="2442"/>
                <a:ext cx="4237" cy="4"/>
              </a:xfrm>
              <a:custGeom>
                <a:avLst/>
                <a:gdLst>
                  <a:gd name="T0" fmla="*/ 0 w 4237"/>
                  <a:gd name="T1" fmla="*/ 0 h 4"/>
                  <a:gd name="T2" fmla="*/ 4237 w 4237"/>
                  <a:gd name="T3" fmla="*/ 4 h 4"/>
                  <a:gd name="T4" fmla="*/ 0 60000 65536"/>
                  <a:gd name="T5" fmla="*/ 0 60000 65536"/>
                  <a:gd name="T6" fmla="*/ 0 w 4237"/>
                  <a:gd name="T7" fmla="*/ 0 h 4"/>
                  <a:gd name="T8" fmla="*/ 4237 w 4237"/>
                  <a:gd name="T9" fmla="*/ 4 h 4"/>
                </a:gdLst>
                <a:ahLst/>
                <a:cxnLst>
                  <a:cxn ang="T4">
                    <a:pos x="T0" y="T1"/>
                  </a:cxn>
                  <a:cxn ang="T5">
                    <a:pos x="T2" y="T3"/>
                  </a:cxn>
                </a:cxnLst>
                <a:rect l="T6" t="T7" r="T8" b="T9"/>
                <a:pathLst>
                  <a:path w="4237" h="4">
                    <a:moveTo>
                      <a:pt x="0" y="0"/>
                    </a:moveTo>
                    <a:lnTo>
                      <a:pt x="4237" y="4"/>
                    </a:lnTo>
                  </a:path>
                </a:pathLst>
              </a:custGeom>
              <a:noFill/>
              <a:ln w="28575" cap="sq">
                <a:solidFill>
                  <a:srgbClr val="B60F02"/>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9709" name="Freeform 11"/>
              <p:cNvSpPr>
                <a:spLocks/>
              </p:cNvSpPr>
              <p:nvPr/>
            </p:nvSpPr>
            <p:spPr bwMode="auto">
              <a:xfrm>
                <a:off x="240" y="2025"/>
                <a:ext cx="6" cy="427"/>
              </a:xfrm>
              <a:custGeom>
                <a:avLst/>
                <a:gdLst>
                  <a:gd name="T0" fmla="*/ 0 w 6"/>
                  <a:gd name="T1" fmla="*/ 0 h 427"/>
                  <a:gd name="T2" fmla="*/ 6 w 6"/>
                  <a:gd name="T3" fmla="*/ 427 h 427"/>
                  <a:gd name="T4" fmla="*/ 0 60000 65536"/>
                  <a:gd name="T5" fmla="*/ 0 60000 65536"/>
                  <a:gd name="T6" fmla="*/ 0 w 6"/>
                  <a:gd name="T7" fmla="*/ 0 h 427"/>
                  <a:gd name="T8" fmla="*/ 6 w 6"/>
                  <a:gd name="T9" fmla="*/ 427 h 427"/>
                </a:gdLst>
                <a:ahLst/>
                <a:cxnLst>
                  <a:cxn ang="T4">
                    <a:pos x="T0" y="T1"/>
                  </a:cxn>
                  <a:cxn ang="T5">
                    <a:pos x="T2" y="T3"/>
                  </a:cxn>
                </a:cxnLst>
                <a:rect l="T6" t="T7" r="T8" b="T9"/>
                <a:pathLst>
                  <a:path w="6" h="427">
                    <a:moveTo>
                      <a:pt x="0" y="0"/>
                    </a:moveTo>
                    <a:lnTo>
                      <a:pt x="6" y="427"/>
                    </a:lnTo>
                  </a:path>
                </a:pathLst>
              </a:custGeom>
              <a:noFill/>
              <a:ln w="28575" cap="sq">
                <a:solidFill>
                  <a:srgbClr val="B60F02"/>
                </a:solidFill>
                <a:round/>
                <a:headEnd type="none" w="sm" len="sm"/>
                <a:tailEnd type="triangle" w="sm" len="sm"/>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9710" name="Line 12"/>
              <p:cNvSpPr>
                <a:spLocks noChangeShapeType="1"/>
              </p:cNvSpPr>
              <p:nvPr/>
            </p:nvSpPr>
            <p:spPr bwMode="auto">
              <a:xfrm>
                <a:off x="2352" y="2448"/>
                <a:ext cx="0" cy="240"/>
              </a:xfrm>
              <a:prstGeom prst="line">
                <a:avLst/>
              </a:prstGeom>
              <a:noFill/>
              <a:ln w="28575" cap="sq">
                <a:solidFill>
                  <a:srgbClr val="B60F02"/>
                </a:solidFill>
                <a:round/>
                <a:headEnd type="none" w="sm" len="sm"/>
                <a:tailEnd type="triangle" w="sm" len="sm"/>
              </a:ln>
              <a:extLst>
                <a:ext uri="{909E8E84-426E-40DD-AFC4-6F175D3DCCD1}">
                  <a14:hiddenFill xmlns:a14="http://schemas.microsoft.com/office/drawing/2010/main" xmlns="">
                    <a:noFill/>
                  </a14:hiddenFill>
                </a:ext>
              </a:extLst>
            </p:spPr>
            <p:txBody>
              <a:bodyPr/>
              <a:lstStyle/>
              <a:p>
                <a:endParaRPr lang="en-IN"/>
              </a:p>
            </p:txBody>
          </p:sp>
          <p:sp>
            <p:nvSpPr>
              <p:cNvPr id="29711" name="Line 13"/>
              <p:cNvSpPr>
                <a:spLocks noChangeShapeType="1"/>
              </p:cNvSpPr>
              <p:nvPr/>
            </p:nvSpPr>
            <p:spPr bwMode="auto">
              <a:xfrm>
                <a:off x="144" y="2448"/>
                <a:ext cx="0" cy="240"/>
              </a:xfrm>
              <a:prstGeom prst="line">
                <a:avLst/>
              </a:prstGeom>
              <a:noFill/>
              <a:ln w="28575" cap="sq">
                <a:solidFill>
                  <a:srgbClr val="B60F02"/>
                </a:solidFill>
                <a:round/>
                <a:headEnd type="none" w="sm" len="sm"/>
                <a:tailEnd type="triangle" w="sm" len="sm"/>
              </a:ln>
              <a:extLst>
                <a:ext uri="{909E8E84-426E-40DD-AFC4-6F175D3DCCD1}">
                  <a14:hiddenFill xmlns:a14="http://schemas.microsoft.com/office/drawing/2010/main" xmlns="">
                    <a:noFill/>
                  </a14:hiddenFill>
                </a:ext>
              </a:extLst>
            </p:spPr>
            <p:txBody>
              <a:bodyPr/>
              <a:lstStyle/>
              <a:p>
                <a:endParaRPr lang="en-IN"/>
              </a:p>
            </p:txBody>
          </p:sp>
          <p:sp>
            <p:nvSpPr>
              <p:cNvPr id="29712" name="Rectangle 14"/>
              <p:cNvSpPr>
                <a:spLocks noChangeArrowheads="1"/>
              </p:cNvSpPr>
              <p:nvPr/>
            </p:nvSpPr>
            <p:spPr bwMode="auto">
              <a:xfrm>
                <a:off x="48" y="2726"/>
                <a:ext cx="1008" cy="4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rgbClr val="000000"/>
                    </a:solidFill>
                    <a:miter lim="800000"/>
                    <a:headEnd type="none" w="sm" len="sm"/>
                    <a:tailEnd type="none" w="sm" len="sm"/>
                  </a14:hiddenLine>
                </a:ext>
              </a:extLst>
            </p:spPr>
            <p:txBody>
              <a:bodyPr>
                <a:spAutoFit/>
              </a:bodyPr>
              <a:lstStyle/>
              <a:p>
                <a:pPr algn="ctr" eaLnBrk="0" hangingPunct="0"/>
                <a:r>
                  <a:rPr lang="en-US" sz="2000" b="1">
                    <a:solidFill>
                      <a:schemeClr val="folHlink"/>
                    </a:solidFill>
                    <a:latin typeface="Monotype Corsiva" pitchFamily="66" charset="0"/>
                  </a:rPr>
                  <a:t>Environmental </a:t>
                </a:r>
              </a:p>
              <a:p>
                <a:pPr algn="ctr" eaLnBrk="0" hangingPunct="0"/>
                <a:r>
                  <a:rPr lang="en-US" sz="2000" b="1">
                    <a:solidFill>
                      <a:schemeClr val="folHlink"/>
                    </a:solidFill>
                    <a:latin typeface="Monotype Corsiva" pitchFamily="66" charset="0"/>
                  </a:rPr>
                  <a:t>modification</a:t>
                </a:r>
              </a:p>
            </p:txBody>
          </p:sp>
          <p:sp>
            <p:nvSpPr>
              <p:cNvPr id="29713" name="Rectangle 15"/>
              <p:cNvSpPr>
                <a:spLocks noChangeArrowheads="1"/>
              </p:cNvSpPr>
              <p:nvPr/>
            </p:nvSpPr>
            <p:spPr bwMode="auto">
              <a:xfrm>
                <a:off x="1824" y="2738"/>
                <a:ext cx="1001" cy="4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rgbClr val="000000"/>
                    </a:solidFill>
                    <a:miter lim="800000"/>
                    <a:headEnd type="none" w="sm" len="sm"/>
                    <a:tailEnd type="none" w="sm" len="sm"/>
                  </a14:hiddenLine>
                </a:ext>
              </a:extLst>
            </p:spPr>
            <p:txBody>
              <a:bodyPr wrap="none">
                <a:spAutoFit/>
              </a:bodyPr>
              <a:lstStyle/>
              <a:p>
                <a:pPr algn="ctr" eaLnBrk="0" hangingPunct="0"/>
                <a:r>
                  <a:rPr lang="en-US" sz="2000" b="1">
                    <a:solidFill>
                      <a:schemeClr val="folHlink"/>
                    </a:solidFill>
                    <a:latin typeface="Monotype Corsiva" pitchFamily="66" charset="0"/>
                  </a:rPr>
                  <a:t>Environmental </a:t>
                </a:r>
              </a:p>
              <a:p>
                <a:pPr algn="ctr" eaLnBrk="0" hangingPunct="0"/>
                <a:r>
                  <a:rPr lang="en-US" sz="2000" b="1">
                    <a:solidFill>
                      <a:schemeClr val="folHlink"/>
                    </a:solidFill>
                    <a:latin typeface="Monotype Corsiva" pitchFamily="66" charset="0"/>
                  </a:rPr>
                  <a:t>manipulation</a:t>
                </a:r>
              </a:p>
            </p:txBody>
          </p:sp>
          <p:sp>
            <p:nvSpPr>
              <p:cNvPr id="29714" name="Rectangle 16"/>
              <p:cNvSpPr>
                <a:spLocks noChangeArrowheads="1"/>
              </p:cNvSpPr>
              <p:nvPr/>
            </p:nvSpPr>
            <p:spPr bwMode="auto">
              <a:xfrm>
                <a:off x="3717" y="2736"/>
                <a:ext cx="1173" cy="4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rgbClr val="000000"/>
                    </a:solidFill>
                    <a:miter lim="800000"/>
                    <a:headEnd type="none" w="sm" len="sm"/>
                    <a:tailEnd type="none" w="sm" len="sm"/>
                  </a14:hiddenLine>
                </a:ext>
              </a:extLst>
            </p:spPr>
            <p:txBody>
              <a:bodyPr wrap="none">
                <a:spAutoFit/>
              </a:bodyPr>
              <a:lstStyle/>
              <a:p>
                <a:pPr algn="ctr" eaLnBrk="0" hangingPunct="0"/>
                <a:r>
                  <a:rPr lang="en-US" sz="2000" b="1">
                    <a:solidFill>
                      <a:schemeClr val="folHlink"/>
                    </a:solidFill>
                    <a:latin typeface="Monotype Corsiva" pitchFamily="66" charset="0"/>
                  </a:rPr>
                  <a:t>Changes in </a:t>
                </a:r>
              </a:p>
              <a:p>
                <a:pPr algn="ctr" eaLnBrk="0" hangingPunct="0"/>
                <a:r>
                  <a:rPr lang="en-US" sz="2000" b="1">
                    <a:solidFill>
                      <a:schemeClr val="folHlink"/>
                    </a:solidFill>
                    <a:latin typeface="Monotype Corsiva" pitchFamily="66" charset="0"/>
                  </a:rPr>
                  <a:t>human habitations</a:t>
                </a:r>
              </a:p>
            </p:txBody>
          </p:sp>
          <p:sp>
            <p:nvSpPr>
              <p:cNvPr id="29715" name="Line 17"/>
              <p:cNvSpPr>
                <a:spLocks noChangeShapeType="1"/>
              </p:cNvSpPr>
              <p:nvPr/>
            </p:nvSpPr>
            <p:spPr bwMode="auto">
              <a:xfrm>
                <a:off x="4386" y="2457"/>
                <a:ext cx="0" cy="240"/>
              </a:xfrm>
              <a:prstGeom prst="line">
                <a:avLst/>
              </a:prstGeom>
              <a:noFill/>
              <a:ln w="28575" cap="sq">
                <a:solidFill>
                  <a:srgbClr val="B60F02"/>
                </a:solidFill>
                <a:round/>
                <a:headEnd type="none" w="sm" len="sm"/>
                <a:tailEnd type="triangle" w="sm" len="sm"/>
              </a:ln>
              <a:extLst>
                <a:ext uri="{909E8E84-426E-40DD-AFC4-6F175D3DCCD1}">
                  <a14:hiddenFill xmlns:a14="http://schemas.microsoft.com/office/drawing/2010/main" xmlns="">
                    <a:noFill/>
                  </a14:hiddenFill>
                </a:ext>
              </a:extLst>
            </p:spPr>
            <p:txBody>
              <a:bodyPr/>
              <a:lstStyle/>
              <a:p>
                <a:endParaRPr lang="en-IN"/>
              </a:p>
            </p:txBody>
          </p:sp>
          <p:sp>
            <p:nvSpPr>
              <p:cNvPr id="29716" name="AutoShape 18"/>
              <p:cNvSpPr>
                <a:spLocks noChangeArrowheads="1"/>
              </p:cNvSpPr>
              <p:nvPr/>
            </p:nvSpPr>
            <p:spPr bwMode="auto">
              <a:xfrm>
                <a:off x="3744" y="2688"/>
                <a:ext cx="1152" cy="528"/>
              </a:xfrm>
              <a:prstGeom prst="flowChartAlternateProcess">
                <a:avLst/>
              </a:prstGeom>
              <a:noFill/>
              <a:ln w="28575" cap="sq">
                <a:solidFill>
                  <a:srgbClr val="B60F02"/>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nvGrpSpPr>
              <p:cNvPr id="29717" name="Group 19"/>
              <p:cNvGrpSpPr>
                <a:grpSpLocks/>
              </p:cNvGrpSpPr>
              <p:nvPr/>
            </p:nvGrpSpPr>
            <p:grpSpPr bwMode="auto">
              <a:xfrm>
                <a:off x="0" y="288"/>
                <a:ext cx="5535" cy="1794"/>
                <a:chOff x="0" y="288"/>
                <a:chExt cx="5535" cy="1794"/>
              </a:xfrm>
            </p:grpSpPr>
            <p:sp>
              <p:nvSpPr>
                <p:cNvPr id="29718" name="AutoShape 20"/>
                <p:cNvSpPr>
                  <a:spLocks noChangeArrowheads="1"/>
                </p:cNvSpPr>
                <p:nvPr/>
              </p:nvSpPr>
              <p:spPr bwMode="auto">
                <a:xfrm>
                  <a:off x="1584" y="288"/>
                  <a:ext cx="2496" cy="720"/>
                </a:xfrm>
                <a:prstGeom prst="flowChartAlternateProcess">
                  <a:avLst/>
                </a:prstGeom>
                <a:noFill/>
                <a:ln w="28575"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algn="ctr" eaLnBrk="0" hangingPunct="0"/>
                  <a:endParaRPr lang="en-GB"/>
                </a:p>
              </p:txBody>
            </p:sp>
            <p:sp>
              <p:nvSpPr>
                <p:cNvPr id="29719" name="Rectangle 21"/>
                <p:cNvSpPr>
                  <a:spLocks noChangeArrowheads="1"/>
                </p:cNvSpPr>
                <p:nvPr/>
              </p:nvSpPr>
              <p:spPr bwMode="auto">
                <a:xfrm>
                  <a:off x="1632" y="336"/>
                  <a:ext cx="2352" cy="6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rgbClr val="000000"/>
                      </a:solidFill>
                      <a:miter lim="800000"/>
                      <a:headEnd type="none" w="sm" len="sm"/>
                      <a:tailEnd type="none" w="sm" len="sm"/>
                    </a14:hiddenLine>
                  </a:ext>
                </a:extLst>
              </p:spPr>
              <p:txBody>
                <a:bodyPr>
                  <a:spAutoFit/>
                </a:bodyPr>
                <a:lstStyle/>
                <a:p>
                  <a:pPr algn="ctr" eaLnBrk="0" hangingPunct="0"/>
                  <a:r>
                    <a:rPr lang="en-US" sz="3200" b="1">
                      <a:solidFill>
                        <a:schemeClr val="tx2"/>
                      </a:solidFill>
                      <a:latin typeface="Monotype Corsiva" pitchFamily="66" charset="0"/>
                    </a:rPr>
                    <a:t>VECTOR </a:t>
                  </a:r>
                </a:p>
                <a:p>
                  <a:pPr algn="ctr" eaLnBrk="0" hangingPunct="0"/>
                  <a:r>
                    <a:rPr lang="en-US" sz="3200" b="1">
                      <a:solidFill>
                        <a:schemeClr val="tx2"/>
                      </a:solidFill>
                      <a:latin typeface="Monotype Corsiva" pitchFamily="66" charset="0"/>
                    </a:rPr>
                    <a:t>MANAGEMENT</a:t>
                  </a:r>
                </a:p>
              </p:txBody>
            </p:sp>
            <p:cxnSp>
              <p:nvCxnSpPr>
                <p:cNvPr id="29720" name="AutoShape 22"/>
                <p:cNvCxnSpPr>
                  <a:cxnSpLocks noChangeShapeType="1"/>
                  <a:stCxn id="29718" idx="2"/>
                </p:cNvCxnSpPr>
                <p:nvPr/>
              </p:nvCxnSpPr>
              <p:spPr bwMode="auto">
                <a:xfrm>
                  <a:off x="2832" y="1017"/>
                  <a:ext cx="0" cy="384"/>
                </a:xfrm>
                <a:prstGeom prst="straightConnector1">
                  <a:avLst/>
                </a:prstGeom>
                <a:noFill/>
                <a:ln w="28575" cap="sq">
                  <a:solidFill>
                    <a:schemeClr val="tx1"/>
                  </a:solidFill>
                  <a:round/>
                  <a:headEnd type="none" w="sm" len="sm"/>
                  <a:tailEnd type="none" w="sm" len="sm"/>
                </a:ln>
                <a:extLst>
                  <a:ext uri="{909E8E84-426E-40DD-AFC4-6F175D3DCCD1}">
                    <a14:hiddenFill xmlns:a14="http://schemas.microsoft.com/office/drawing/2010/main" xmlns="">
                      <a:noFill/>
                    </a14:hiddenFill>
                  </a:ext>
                </a:extLst>
              </p:spPr>
            </p:cxnSp>
            <p:cxnSp>
              <p:nvCxnSpPr>
                <p:cNvPr id="29721" name="AutoShape 23"/>
                <p:cNvCxnSpPr>
                  <a:cxnSpLocks noChangeShapeType="1"/>
                </p:cNvCxnSpPr>
                <p:nvPr/>
              </p:nvCxnSpPr>
              <p:spPr bwMode="auto">
                <a:xfrm>
                  <a:off x="240" y="1392"/>
                  <a:ext cx="4608" cy="0"/>
                </a:xfrm>
                <a:prstGeom prst="straightConnector1">
                  <a:avLst/>
                </a:prstGeom>
                <a:noFill/>
                <a:ln w="28575" cap="sq">
                  <a:solidFill>
                    <a:schemeClr val="tx1"/>
                  </a:solidFill>
                  <a:round/>
                  <a:headEnd type="none" w="sm" len="sm"/>
                  <a:tailEnd type="none" w="sm" len="sm"/>
                </a:ln>
                <a:extLst>
                  <a:ext uri="{909E8E84-426E-40DD-AFC4-6F175D3DCCD1}">
                    <a14:hiddenFill xmlns:a14="http://schemas.microsoft.com/office/drawing/2010/main" xmlns="">
                      <a:noFill/>
                    </a14:hiddenFill>
                  </a:ext>
                </a:extLst>
              </p:spPr>
            </p:cxnSp>
            <p:sp>
              <p:nvSpPr>
                <p:cNvPr id="29722" name="Line 24"/>
                <p:cNvSpPr>
                  <a:spLocks noChangeShapeType="1"/>
                </p:cNvSpPr>
                <p:nvPr/>
              </p:nvSpPr>
              <p:spPr bwMode="auto">
                <a:xfrm>
                  <a:off x="240" y="1392"/>
                  <a:ext cx="0" cy="192"/>
                </a:xfrm>
                <a:prstGeom prst="line">
                  <a:avLst/>
                </a:prstGeom>
                <a:noFill/>
                <a:ln w="28575" cap="sq">
                  <a:solidFill>
                    <a:srgbClr val="B60F02"/>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IN"/>
                </a:p>
              </p:txBody>
            </p:sp>
            <p:sp>
              <p:nvSpPr>
                <p:cNvPr id="29723" name="Rectangle 25"/>
                <p:cNvSpPr>
                  <a:spLocks noChangeArrowheads="1"/>
                </p:cNvSpPr>
                <p:nvPr/>
              </p:nvSpPr>
              <p:spPr bwMode="auto">
                <a:xfrm>
                  <a:off x="0" y="1605"/>
                  <a:ext cx="993" cy="4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rgbClr val="000000"/>
                      </a:solidFill>
                      <a:miter lim="800000"/>
                      <a:headEnd type="none" w="sm" len="sm"/>
                      <a:tailEnd type="none" w="sm" len="sm"/>
                    </a14:hiddenLine>
                  </a:ext>
                </a:extLst>
              </p:spPr>
              <p:txBody>
                <a:bodyPr>
                  <a:spAutoFit/>
                </a:bodyPr>
                <a:lstStyle/>
                <a:p>
                  <a:pPr algn="ctr" eaLnBrk="0" hangingPunct="0"/>
                  <a:r>
                    <a:rPr lang="en-US" sz="2000" b="1">
                      <a:solidFill>
                        <a:srgbClr val="B60F02"/>
                      </a:solidFill>
                      <a:latin typeface="Monotype Corsiva" pitchFamily="66" charset="0"/>
                    </a:rPr>
                    <a:t>Environmental Management</a:t>
                  </a:r>
                </a:p>
              </p:txBody>
            </p:sp>
            <p:sp>
              <p:nvSpPr>
                <p:cNvPr id="29724" name="Line 26"/>
                <p:cNvSpPr>
                  <a:spLocks noChangeShapeType="1"/>
                </p:cNvSpPr>
                <p:nvPr/>
              </p:nvSpPr>
              <p:spPr bwMode="auto">
                <a:xfrm>
                  <a:off x="3888" y="1392"/>
                  <a:ext cx="0" cy="192"/>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IN"/>
                </a:p>
              </p:txBody>
            </p:sp>
            <p:sp>
              <p:nvSpPr>
                <p:cNvPr id="29725" name="Rectangle 27"/>
                <p:cNvSpPr>
                  <a:spLocks noChangeArrowheads="1"/>
                </p:cNvSpPr>
                <p:nvPr/>
              </p:nvSpPr>
              <p:spPr bwMode="auto">
                <a:xfrm>
                  <a:off x="1077" y="1629"/>
                  <a:ext cx="700" cy="4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rgbClr val="000000"/>
                      </a:solidFill>
                      <a:miter lim="800000"/>
                      <a:headEnd type="none" w="sm" len="sm"/>
                      <a:tailEnd type="none" w="sm" len="sm"/>
                    </a14:hiddenLine>
                  </a:ext>
                </a:extLst>
              </p:spPr>
              <p:txBody>
                <a:bodyPr wrap="none">
                  <a:spAutoFit/>
                </a:bodyPr>
                <a:lstStyle/>
                <a:p>
                  <a:pPr algn="ctr" eaLnBrk="0" hangingPunct="0"/>
                  <a:r>
                    <a:rPr lang="en-US" sz="2000" b="1">
                      <a:solidFill>
                        <a:schemeClr val="tx2"/>
                      </a:solidFill>
                      <a:latin typeface="Monotype Corsiva" pitchFamily="66" charset="0"/>
                    </a:rPr>
                    <a:t>Personal </a:t>
                  </a:r>
                </a:p>
                <a:p>
                  <a:pPr algn="ctr" eaLnBrk="0" hangingPunct="0"/>
                  <a:r>
                    <a:rPr lang="en-US" sz="2000" b="1">
                      <a:solidFill>
                        <a:schemeClr val="tx2"/>
                      </a:solidFill>
                      <a:latin typeface="Monotype Corsiva" pitchFamily="66" charset="0"/>
                    </a:rPr>
                    <a:t>Protection</a:t>
                  </a:r>
                </a:p>
              </p:txBody>
            </p:sp>
            <p:sp>
              <p:nvSpPr>
                <p:cNvPr id="29726" name="AutoShape 28"/>
                <p:cNvSpPr>
                  <a:spLocks noChangeArrowheads="1"/>
                </p:cNvSpPr>
                <p:nvPr/>
              </p:nvSpPr>
              <p:spPr bwMode="auto">
                <a:xfrm>
                  <a:off x="4383" y="1620"/>
                  <a:ext cx="1152" cy="432"/>
                </a:xfrm>
                <a:prstGeom prst="flowChartAlternateProcess">
                  <a:avLst/>
                </a:prstGeom>
                <a:noFill/>
                <a:ln w="28575"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9727" name="AutoShape 29"/>
                <p:cNvSpPr>
                  <a:spLocks noChangeArrowheads="1"/>
                </p:cNvSpPr>
                <p:nvPr/>
              </p:nvSpPr>
              <p:spPr bwMode="auto">
                <a:xfrm>
                  <a:off x="1056" y="1629"/>
                  <a:ext cx="768" cy="432"/>
                </a:xfrm>
                <a:prstGeom prst="flowChartAlternateProcess">
                  <a:avLst/>
                </a:prstGeom>
                <a:noFill/>
                <a:ln w="28575"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9728" name="Line 30"/>
                <p:cNvSpPr>
                  <a:spLocks noChangeShapeType="1"/>
                </p:cNvSpPr>
                <p:nvPr/>
              </p:nvSpPr>
              <p:spPr bwMode="auto">
                <a:xfrm>
                  <a:off x="1440" y="1392"/>
                  <a:ext cx="0" cy="192"/>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IN"/>
                </a:p>
              </p:txBody>
            </p:sp>
            <p:sp>
              <p:nvSpPr>
                <p:cNvPr id="29729" name="Line 31"/>
                <p:cNvSpPr>
                  <a:spLocks noChangeShapeType="1"/>
                </p:cNvSpPr>
                <p:nvPr/>
              </p:nvSpPr>
              <p:spPr bwMode="auto">
                <a:xfrm>
                  <a:off x="2256" y="1392"/>
                  <a:ext cx="0" cy="192"/>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IN"/>
                </a:p>
              </p:txBody>
            </p:sp>
            <p:sp>
              <p:nvSpPr>
                <p:cNvPr id="29730" name="Rectangle 32"/>
                <p:cNvSpPr>
                  <a:spLocks noChangeArrowheads="1"/>
                </p:cNvSpPr>
                <p:nvPr/>
              </p:nvSpPr>
              <p:spPr bwMode="auto">
                <a:xfrm>
                  <a:off x="1893" y="1640"/>
                  <a:ext cx="712" cy="4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rgbClr val="000000"/>
                      </a:solidFill>
                      <a:miter lim="800000"/>
                      <a:headEnd type="none" w="sm" len="sm"/>
                      <a:tailEnd type="none" w="sm" len="sm"/>
                    </a14:hiddenLine>
                  </a:ext>
                </a:extLst>
              </p:spPr>
              <p:txBody>
                <a:bodyPr wrap="none">
                  <a:spAutoFit/>
                </a:bodyPr>
                <a:lstStyle/>
                <a:p>
                  <a:pPr algn="ctr" eaLnBrk="0" hangingPunct="0"/>
                  <a:r>
                    <a:rPr lang="en-US" sz="2000" b="1">
                      <a:solidFill>
                        <a:schemeClr val="tx2"/>
                      </a:solidFill>
                      <a:latin typeface="Monotype Corsiva" pitchFamily="66" charset="0"/>
                    </a:rPr>
                    <a:t>Biological </a:t>
                  </a:r>
                </a:p>
                <a:p>
                  <a:pPr algn="ctr" eaLnBrk="0" hangingPunct="0"/>
                  <a:r>
                    <a:rPr lang="en-US" sz="2000" b="1">
                      <a:solidFill>
                        <a:schemeClr val="tx2"/>
                      </a:solidFill>
                      <a:latin typeface="Monotype Corsiva" pitchFamily="66" charset="0"/>
                    </a:rPr>
                    <a:t>Control</a:t>
                  </a:r>
                </a:p>
              </p:txBody>
            </p:sp>
            <p:sp>
              <p:nvSpPr>
                <p:cNvPr id="29731" name="Rectangle 33"/>
                <p:cNvSpPr>
                  <a:spLocks noChangeArrowheads="1"/>
                </p:cNvSpPr>
                <p:nvPr/>
              </p:nvSpPr>
              <p:spPr bwMode="auto">
                <a:xfrm>
                  <a:off x="2679" y="1628"/>
                  <a:ext cx="741" cy="4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rgbClr val="000000"/>
                      </a:solidFill>
                      <a:miter lim="800000"/>
                      <a:headEnd type="none" w="sm" len="sm"/>
                      <a:tailEnd type="none" w="sm" len="sm"/>
                    </a14:hiddenLine>
                  </a:ext>
                </a:extLst>
              </p:spPr>
              <p:txBody>
                <a:bodyPr>
                  <a:spAutoFit/>
                </a:bodyPr>
                <a:lstStyle/>
                <a:p>
                  <a:pPr algn="ctr" eaLnBrk="0" hangingPunct="0"/>
                  <a:r>
                    <a:rPr lang="en-US" sz="2000" b="1">
                      <a:solidFill>
                        <a:schemeClr val="tx2"/>
                      </a:solidFill>
                      <a:latin typeface="Monotype Corsiva" pitchFamily="66" charset="0"/>
                    </a:rPr>
                    <a:t>Chemical </a:t>
                  </a:r>
                </a:p>
                <a:p>
                  <a:pPr algn="ctr" eaLnBrk="0" hangingPunct="0"/>
                  <a:r>
                    <a:rPr lang="en-US" sz="2000" b="1">
                      <a:solidFill>
                        <a:schemeClr val="tx2"/>
                      </a:solidFill>
                      <a:latin typeface="Monotype Corsiva" pitchFamily="66" charset="0"/>
                    </a:rPr>
                    <a:t>Control</a:t>
                  </a:r>
                </a:p>
              </p:txBody>
            </p:sp>
            <p:sp>
              <p:nvSpPr>
                <p:cNvPr id="29732" name="Line 34"/>
                <p:cNvSpPr>
                  <a:spLocks noChangeShapeType="1"/>
                </p:cNvSpPr>
                <p:nvPr/>
              </p:nvSpPr>
              <p:spPr bwMode="auto">
                <a:xfrm>
                  <a:off x="3072" y="1392"/>
                  <a:ext cx="0" cy="192"/>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IN"/>
                </a:p>
              </p:txBody>
            </p:sp>
            <p:sp>
              <p:nvSpPr>
                <p:cNvPr id="29733" name="Rectangle 35"/>
                <p:cNvSpPr>
                  <a:spLocks noChangeArrowheads="1"/>
                </p:cNvSpPr>
                <p:nvPr/>
              </p:nvSpPr>
              <p:spPr bwMode="auto">
                <a:xfrm>
                  <a:off x="3504" y="1629"/>
                  <a:ext cx="769" cy="4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rgbClr val="000000"/>
                      </a:solidFill>
                      <a:miter lim="800000"/>
                      <a:headEnd type="none" w="sm" len="sm"/>
                      <a:tailEnd type="none" w="sm" len="sm"/>
                    </a14:hiddenLine>
                  </a:ext>
                </a:extLst>
              </p:spPr>
              <p:txBody>
                <a:bodyPr wrap="none">
                  <a:spAutoFit/>
                </a:bodyPr>
                <a:lstStyle/>
                <a:p>
                  <a:pPr algn="ctr" eaLnBrk="0" hangingPunct="0"/>
                  <a:r>
                    <a:rPr lang="en-US" sz="2000" b="1">
                      <a:solidFill>
                        <a:schemeClr val="tx2"/>
                      </a:solidFill>
                      <a:latin typeface="Monotype Corsiva" pitchFamily="66" charset="0"/>
                    </a:rPr>
                    <a:t>Legislative </a:t>
                  </a:r>
                </a:p>
                <a:p>
                  <a:pPr algn="ctr" eaLnBrk="0" hangingPunct="0"/>
                  <a:r>
                    <a:rPr lang="en-US" sz="2000" b="1">
                      <a:solidFill>
                        <a:schemeClr val="tx2"/>
                      </a:solidFill>
                      <a:latin typeface="Monotype Corsiva" pitchFamily="66" charset="0"/>
                    </a:rPr>
                    <a:t>Measures</a:t>
                  </a:r>
                </a:p>
              </p:txBody>
            </p:sp>
            <p:sp>
              <p:nvSpPr>
                <p:cNvPr id="29734" name="Line 36"/>
                <p:cNvSpPr>
                  <a:spLocks noChangeShapeType="1"/>
                </p:cNvSpPr>
                <p:nvPr/>
              </p:nvSpPr>
              <p:spPr bwMode="auto">
                <a:xfrm>
                  <a:off x="4848" y="1392"/>
                  <a:ext cx="0" cy="192"/>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IN"/>
                </a:p>
              </p:txBody>
            </p:sp>
          </p:grpSp>
        </p:grpSp>
        <p:sp>
          <p:nvSpPr>
            <p:cNvPr id="29707" name="Rectangle 37"/>
            <p:cNvSpPr>
              <a:spLocks noChangeArrowheads="1"/>
            </p:cNvSpPr>
            <p:nvPr/>
          </p:nvSpPr>
          <p:spPr bwMode="auto">
            <a:xfrm>
              <a:off x="4401" y="1718"/>
              <a:ext cx="116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rgbClr val="000000"/>
                  </a:solidFill>
                  <a:miter lim="800000"/>
                  <a:headEnd type="none" w="sm" len="sm"/>
                  <a:tailEnd type="none" w="sm" len="sm"/>
                </a14:hiddenLine>
              </a:ext>
            </a:extLst>
          </p:spPr>
          <p:txBody>
            <a:bodyPr wrap="none">
              <a:spAutoFit/>
            </a:bodyPr>
            <a:lstStyle/>
            <a:p>
              <a:pPr algn="ctr" eaLnBrk="0" hangingPunct="0"/>
              <a:r>
                <a:rPr lang="en-US" sz="2000" b="1">
                  <a:solidFill>
                    <a:schemeClr val="tx2"/>
                  </a:solidFill>
                  <a:latin typeface="Monotype Corsiva" pitchFamily="66" charset="0"/>
                </a:rPr>
                <a:t>Health Education </a:t>
              </a:r>
            </a:p>
          </p:txBody>
        </p:sp>
      </p:grpSp>
      <p:pic>
        <p:nvPicPr>
          <p:cNvPr id="72742" name="Picture 38" descr="image009"/>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2362200" cy="1865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24429177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5" fill="hold" nodeType="withEffect">
                                  <p:stCondLst>
                                    <p:cond delay="0"/>
                                  </p:stCondLst>
                                  <p:childTnLst>
                                    <p:set>
                                      <p:cBhvr>
                                        <p:cTn id="6" dur="1" fill="hold">
                                          <p:stCondLst>
                                            <p:cond delay="0"/>
                                          </p:stCondLst>
                                        </p:cTn>
                                        <p:tgtEl>
                                          <p:spTgt spid="72742"/>
                                        </p:tgtEl>
                                        <p:attrNameLst>
                                          <p:attrName>style.visibility</p:attrName>
                                        </p:attrNameLst>
                                      </p:cBhvr>
                                      <p:to>
                                        <p:strVal val="visible"/>
                                      </p:to>
                                    </p:set>
                                    <p:animEffect transition="in" filter="checkerboard(down)">
                                      <p:cBhvr>
                                        <p:cTn id="7" dur="500"/>
                                        <p:tgtEl>
                                          <p:spTgt spid="727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Autofit/>
          </a:bodyPr>
          <a:lstStyle/>
          <a:p>
            <a:r>
              <a:rPr lang="en-IN" sz="2400" dirty="0"/>
              <a:t>Unit II : IVM approaches, importance and advantages: Fundamentals of IVM - Appropriate methods in vector management - Criteria for vector control options </a:t>
            </a:r>
          </a:p>
        </p:txBody>
      </p:sp>
      <p:sp>
        <p:nvSpPr>
          <p:cNvPr id="3" name="Content Placeholder 2"/>
          <p:cNvSpPr>
            <a:spLocks noGrp="1"/>
          </p:cNvSpPr>
          <p:nvPr>
            <p:ph idx="1"/>
          </p:nvPr>
        </p:nvSpPr>
        <p:spPr/>
        <p:txBody>
          <a:bodyPr>
            <a:normAutofit fontScale="25000" lnSpcReduction="20000"/>
          </a:bodyPr>
          <a:lstStyle/>
          <a:p>
            <a:endParaRPr lang="en-IN" dirty="0" smtClean="0"/>
          </a:p>
          <a:p>
            <a:r>
              <a:rPr lang="en-IN" sz="9600" b="1" dirty="0">
                <a:solidFill>
                  <a:srgbClr val="0070C0"/>
                </a:solidFill>
              </a:rPr>
              <a:t>INTEGRATED VECTOR MANAGEMENT    </a:t>
            </a:r>
          </a:p>
          <a:p>
            <a:r>
              <a:rPr lang="en-IN" sz="9600" b="1" dirty="0">
                <a:solidFill>
                  <a:srgbClr val="0070C0"/>
                </a:solidFill>
              </a:rPr>
              <a:t>An Evidence-based decision making process, rationalizing the use of vector control methods and emphasizing the engagement of communities</a:t>
            </a:r>
          </a:p>
          <a:p>
            <a:endParaRPr lang="en-IN" sz="6400" b="1" dirty="0" smtClean="0">
              <a:solidFill>
                <a:srgbClr val="C00000"/>
              </a:solidFill>
            </a:endParaRPr>
          </a:p>
          <a:p>
            <a:r>
              <a:rPr lang="en-IN" sz="6400" b="1" dirty="0" smtClean="0"/>
              <a:t>Integrated </a:t>
            </a:r>
            <a:r>
              <a:rPr lang="en-IN" sz="6400" b="1" dirty="0"/>
              <a:t>vector management (IVM) is a rational decision-making process to</a:t>
            </a:r>
          </a:p>
          <a:p>
            <a:r>
              <a:rPr lang="en-IN" sz="6400" b="1" dirty="0"/>
              <a:t>optimize the use of resources for vector control</a:t>
            </a:r>
            <a:r>
              <a:rPr lang="en-IN" sz="6400" b="1" dirty="0" smtClean="0"/>
              <a:t>.</a:t>
            </a:r>
          </a:p>
          <a:p>
            <a:r>
              <a:rPr lang="en-IN" sz="6400" b="1" dirty="0" smtClean="0"/>
              <a:t> </a:t>
            </a:r>
            <a:r>
              <a:rPr lang="en-IN" sz="6400" b="1" dirty="0"/>
              <a:t>It requires a management </a:t>
            </a:r>
            <a:r>
              <a:rPr lang="en-IN" sz="6400" b="1" dirty="0" smtClean="0"/>
              <a:t>approach that </a:t>
            </a:r>
            <a:r>
              <a:rPr lang="en-IN" sz="6400" b="1" dirty="0"/>
              <a:t>improves the efficacy, cost effectiveness, ecological soundness and</a:t>
            </a:r>
          </a:p>
          <a:p>
            <a:r>
              <a:rPr lang="en-IN" sz="6400" b="1" dirty="0"/>
              <a:t>sustainability of vector control interventions with the available tools and resources.</a:t>
            </a:r>
          </a:p>
          <a:p>
            <a:r>
              <a:rPr lang="en-IN" sz="6400" b="1" dirty="0"/>
              <a:t>Integrated approach is vital in successfully combating vector-borne diseases.</a:t>
            </a:r>
          </a:p>
          <a:p>
            <a:r>
              <a:rPr lang="en-IN" sz="6400" b="1" dirty="0"/>
              <a:t>Various key elements of IVM are advocacy, social mobilization, strengthening of</a:t>
            </a:r>
          </a:p>
          <a:p>
            <a:r>
              <a:rPr lang="en-IN" sz="6400" b="1" dirty="0"/>
              <a:t>regulatory and legislative controls for public health, empowerment of communities,</a:t>
            </a:r>
          </a:p>
          <a:p>
            <a:r>
              <a:rPr lang="en-IN" sz="6400" b="1" dirty="0"/>
              <a:t>collaboration within health and other sectors in planning and decision-making, use</a:t>
            </a:r>
          </a:p>
          <a:p>
            <a:r>
              <a:rPr lang="en-IN" sz="6400" b="1" dirty="0"/>
              <a:t>of available resources for vector control, implementation of evidence-based</a:t>
            </a:r>
          </a:p>
          <a:p>
            <a:r>
              <a:rPr lang="en-IN" sz="6400" b="1" dirty="0"/>
              <a:t>strategies and capacity-building</a:t>
            </a:r>
          </a:p>
        </p:txBody>
      </p:sp>
    </p:spTree>
    <p:extLst>
      <p:ext uri="{BB962C8B-B14F-4D97-AF65-F5344CB8AC3E}">
        <p14:creationId xmlns:p14="http://schemas.microsoft.com/office/powerpoint/2010/main" xmlns="" val="11841442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1370568"/>
            <a:ext cx="8229600" cy="685800"/>
          </a:xfrm>
          <a:prstGeom prst="rect">
            <a:avLst/>
          </a:prstGeom>
          <a:gradFill flip="none" rotWithShape="1">
            <a:gsLst>
              <a:gs pos="0">
                <a:srgbClr val="00AEEF">
                  <a:tint val="66000"/>
                  <a:satMod val="160000"/>
                </a:srgbClr>
              </a:gs>
              <a:gs pos="50000">
                <a:srgbClr val="00AEEF">
                  <a:tint val="44500"/>
                  <a:satMod val="160000"/>
                </a:srgbClr>
              </a:gs>
              <a:gs pos="100000">
                <a:srgbClr val="00AEEF">
                  <a:tint val="23500"/>
                  <a:satMod val="160000"/>
                </a:srgbClr>
              </a:gs>
            </a:gsLst>
            <a:path path="circle">
              <a:fillToRect l="50000" t="50000" r="50000" b="50000"/>
            </a:path>
            <a:tileRect/>
          </a:gradFill>
          <a:ln>
            <a:solidFill>
              <a:schemeClr val="accent1"/>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dirty="0" smtClean="0">
                <a:ea typeface="+mj-ea"/>
                <a:cs typeface="+mj-cs"/>
              </a:rPr>
              <a:t>Vector</a:t>
            </a:r>
            <a:r>
              <a:rPr kumimoji="0" lang="en-US" sz="2800" b="0" i="0" u="none" strike="noStrike" kern="1200" cap="none" spc="0" normalizeH="0" baseline="0" noProof="0" dirty="0" smtClean="0">
                <a:ln>
                  <a:noFill/>
                </a:ln>
                <a:solidFill>
                  <a:schemeClr val="tx1"/>
                </a:solidFill>
                <a:effectLst/>
                <a:uLnTx/>
                <a:uFillTx/>
                <a:ea typeface="+mj-ea"/>
                <a:cs typeface="+mj-cs"/>
              </a:rPr>
              <a:t> Control Measures </a:t>
            </a:r>
            <a:endParaRPr kumimoji="0" lang="en-US" sz="2800" b="0" i="0" u="none" strike="noStrike" kern="1200" cap="none" spc="0" normalizeH="0" baseline="0" noProof="0" dirty="0">
              <a:ln>
                <a:noFill/>
              </a:ln>
              <a:solidFill>
                <a:schemeClr val="tx1"/>
              </a:solidFill>
              <a:effectLst/>
              <a:uLnTx/>
              <a:uFillTx/>
              <a:ea typeface="+mj-ea"/>
              <a:cs typeface="+mj-cs"/>
            </a:endParaRPr>
          </a:p>
        </p:txBody>
      </p:sp>
      <p:cxnSp>
        <p:nvCxnSpPr>
          <p:cNvPr id="6" name="Straight Connector 5"/>
          <p:cNvCxnSpPr>
            <a:stCxn id="5" idx="2"/>
          </p:cNvCxnSpPr>
          <p:nvPr/>
        </p:nvCxnSpPr>
        <p:spPr>
          <a:xfrm rot="5400000">
            <a:off x="4343400" y="2284968"/>
            <a:ext cx="457200" cy="1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09600" y="2742168"/>
            <a:ext cx="8229600" cy="3811032"/>
            <a:chOff x="609600" y="2057400"/>
            <a:chExt cx="8229600" cy="3811032"/>
          </a:xfrm>
          <a:gradFill flip="none" rotWithShape="1">
            <a:gsLst>
              <a:gs pos="0">
                <a:srgbClr val="00AEEF">
                  <a:tint val="66000"/>
                  <a:satMod val="160000"/>
                </a:srgbClr>
              </a:gs>
              <a:gs pos="50000">
                <a:srgbClr val="00AEEF">
                  <a:tint val="44500"/>
                  <a:satMod val="160000"/>
                </a:srgbClr>
              </a:gs>
              <a:gs pos="100000">
                <a:srgbClr val="00AEEF">
                  <a:tint val="23500"/>
                  <a:satMod val="160000"/>
                </a:srgbClr>
              </a:gs>
            </a:gsLst>
            <a:path path="circle">
              <a:fillToRect l="50000" t="50000" r="50000" b="50000"/>
            </a:path>
            <a:tileRect/>
          </a:gradFill>
        </p:grpSpPr>
        <p:sp>
          <p:nvSpPr>
            <p:cNvPr id="8" name="TextBox 7"/>
            <p:cNvSpPr txBox="1"/>
            <p:nvPr/>
          </p:nvSpPr>
          <p:spPr>
            <a:xfrm>
              <a:off x="4851400" y="2057400"/>
              <a:ext cx="1600200" cy="369332"/>
            </a:xfrm>
            <a:prstGeom prst="rect">
              <a:avLst/>
            </a:prstGeom>
            <a:grpFill/>
            <a:ln>
              <a:solidFill>
                <a:schemeClr val="tx2"/>
              </a:solidFill>
            </a:ln>
          </p:spPr>
          <p:txBody>
            <a:bodyPr wrap="square" rtlCol="0">
              <a:spAutoFit/>
            </a:bodyPr>
            <a:lstStyle/>
            <a:p>
              <a:pPr algn="ctr"/>
              <a:r>
                <a:rPr lang="en-US" dirty="0" smtClean="0"/>
                <a:t>Anti Larval</a:t>
              </a:r>
              <a:endParaRPr lang="en-US" dirty="0"/>
            </a:p>
          </p:txBody>
        </p:sp>
        <p:sp>
          <p:nvSpPr>
            <p:cNvPr id="9" name="TextBox 8"/>
            <p:cNvSpPr txBox="1"/>
            <p:nvPr/>
          </p:nvSpPr>
          <p:spPr>
            <a:xfrm>
              <a:off x="6629400" y="2070100"/>
              <a:ext cx="2209800" cy="369332"/>
            </a:xfrm>
            <a:prstGeom prst="rect">
              <a:avLst/>
            </a:prstGeom>
            <a:grpFill/>
            <a:ln>
              <a:solidFill>
                <a:schemeClr val="tx2"/>
              </a:solidFill>
            </a:ln>
          </p:spPr>
          <p:txBody>
            <a:bodyPr wrap="square" rtlCol="0">
              <a:spAutoFit/>
            </a:bodyPr>
            <a:lstStyle/>
            <a:p>
              <a:pPr algn="ctr"/>
              <a:r>
                <a:rPr lang="en-US" dirty="0" smtClean="0"/>
                <a:t>Legislative Control</a:t>
              </a:r>
              <a:endParaRPr lang="en-US" dirty="0"/>
            </a:p>
          </p:txBody>
        </p:sp>
        <p:sp>
          <p:nvSpPr>
            <p:cNvPr id="10" name="TextBox 9"/>
            <p:cNvSpPr txBox="1"/>
            <p:nvPr/>
          </p:nvSpPr>
          <p:spPr>
            <a:xfrm>
              <a:off x="685800" y="2070100"/>
              <a:ext cx="1524000" cy="369332"/>
            </a:xfrm>
            <a:prstGeom prst="rect">
              <a:avLst/>
            </a:prstGeom>
            <a:grpFill/>
            <a:ln>
              <a:solidFill>
                <a:schemeClr val="tx2"/>
              </a:solidFill>
            </a:ln>
          </p:spPr>
          <p:txBody>
            <a:bodyPr wrap="square" rtlCol="0">
              <a:spAutoFit/>
            </a:bodyPr>
            <a:lstStyle/>
            <a:p>
              <a:pPr algn="ctr"/>
              <a:r>
                <a:rPr lang="en-US" dirty="0" smtClean="0"/>
                <a:t>Protection</a:t>
              </a:r>
              <a:endParaRPr lang="en-US" dirty="0"/>
            </a:p>
          </p:txBody>
        </p:sp>
        <p:sp>
          <p:nvSpPr>
            <p:cNvPr id="11" name="TextBox 10"/>
            <p:cNvSpPr txBox="1"/>
            <p:nvPr/>
          </p:nvSpPr>
          <p:spPr>
            <a:xfrm>
              <a:off x="2794000" y="2082800"/>
              <a:ext cx="1600200" cy="369332"/>
            </a:xfrm>
            <a:prstGeom prst="rect">
              <a:avLst/>
            </a:prstGeom>
            <a:grpFill/>
            <a:ln>
              <a:solidFill>
                <a:schemeClr val="tx2"/>
              </a:solidFill>
            </a:ln>
          </p:spPr>
          <p:txBody>
            <a:bodyPr wrap="square" rtlCol="0">
              <a:spAutoFit/>
            </a:bodyPr>
            <a:lstStyle/>
            <a:p>
              <a:pPr algn="ctr"/>
              <a:r>
                <a:rPr lang="en-US" dirty="0" smtClean="0"/>
                <a:t>Anti Adult</a:t>
              </a:r>
              <a:endParaRPr lang="en-US" dirty="0"/>
            </a:p>
          </p:txBody>
        </p:sp>
        <p:sp>
          <p:nvSpPr>
            <p:cNvPr id="12" name="TextBox 11"/>
            <p:cNvSpPr txBox="1"/>
            <p:nvPr/>
          </p:nvSpPr>
          <p:spPr>
            <a:xfrm>
              <a:off x="609600" y="3441700"/>
              <a:ext cx="1676400" cy="369332"/>
            </a:xfrm>
            <a:prstGeom prst="rect">
              <a:avLst/>
            </a:prstGeom>
            <a:grpFill/>
            <a:ln>
              <a:solidFill>
                <a:schemeClr val="tx2"/>
              </a:solidFill>
            </a:ln>
          </p:spPr>
          <p:txBody>
            <a:bodyPr wrap="square" rtlCol="0">
              <a:spAutoFit/>
            </a:bodyPr>
            <a:lstStyle/>
            <a:p>
              <a:pPr algn="ctr"/>
              <a:r>
                <a:rPr lang="en-US" dirty="0" smtClean="0"/>
                <a:t>Mosquito net </a:t>
              </a:r>
              <a:endParaRPr lang="en-US" dirty="0"/>
            </a:p>
          </p:txBody>
        </p:sp>
        <p:sp>
          <p:nvSpPr>
            <p:cNvPr id="13" name="TextBox 12"/>
            <p:cNvSpPr txBox="1"/>
            <p:nvPr/>
          </p:nvSpPr>
          <p:spPr>
            <a:xfrm>
              <a:off x="609600" y="3898900"/>
              <a:ext cx="1676400" cy="369332"/>
            </a:xfrm>
            <a:prstGeom prst="rect">
              <a:avLst/>
            </a:prstGeom>
            <a:grpFill/>
            <a:ln>
              <a:solidFill>
                <a:schemeClr val="tx2"/>
              </a:solidFill>
            </a:ln>
          </p:spPr>
          <p:txBody>
            <a:bodyPr wrap="square" rtlCol="0">
              <a:spAutoFit/>
            </a:bodyPr>
            <a:lstStyle/>
            <a:p>
              <a:pPr algn="ctr"/>
              <a:r>
                <a:rPr lang="en-US" dirty="0" smtClean="0"/>
                <a:t>Screening</a:t>
              </a:r>
              <a:endParaRPr lang="en-US" dirty="0"/>
            </a:p>
          </p:txBody>
        </p:sp>
        <p:sp>
          <p:nvSpPr>
            <p:cNvPr id="14" name="TextBox 13"/>
            <p:cNvSpPr txBox="1"/>
            <p:nvPr/>
          </p:nvSpPr>
          <p:spPr>
            <a:xfrm>
              <a:off x="609600" y="4356100"/>
              <a:ext cx="1676400" cy="369332"/>
            </a:xfrm>
            <a:prstGeom prst="rect">
              <a:avLst/>
            </a:prstGeom>
            <a:grpFill/>
            <a:ln>
              <a:solidFill>
                <a:schemeClr val="tx2"/>
              </a:solidFill>
            </a:ln>
          </p:spPr>
          <p:txBody>
            <a:bodyPr wrap="square" rtlCol="0">
              <a:spAutoFit/>
            </a:bodyPr>
            <a:lstStyle/>
            <a:p>
              <a:pPr algn="ctr"/>
              <a:r>
                <a:rPr lang="en-US" dirty="0" smtClean="0"/>
                <a:t>Repellants</a:t>
              </a:r>
              <a:endParaRPr lang="en-US" dirty="0"/>
            </a:p>
          </p:txBody>
        </p:sp>
        <p:cxnSp>
          <p:nvCxnSpPr>
            <p:cNvPr id="15" name="Straight Arrow Connector 14"/>
            <p:cNvCxnSpPr>
              <a:stCxn id="10" idx="2"/>
              <a:endCxn id="12" idx="0"/>
            </p:cNvCxnSpPr>
            <p:nvPr/>
          </p:nvCxnSpPr>
          <p:spPr>
            <a:xfrm rot="5400000">
              <a:off x="946666" y="2940566"/>
              <a:ext cx="1002268" cy="1588"/>
            </a:xfrm>
            <a:prstGeom prst="straightConnector1">
              <a:avLst/>
            </a:prstGeom>
            <a:grpFill/>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705100" y="3467100"/>
              <a:ext cx="1739900" cy="369332"/>
            </a:xfrm>
            <a:prstGeom prst="rect">
              <a:avLst/>
            </a:prstGeom>
            <a:grpFill/>
            <a:ln>
              <a:solidFill>
                <a:schemeClr val="tx2"/>
              </a:solidFill>
            </a:ln>
          </p:spPr>
          <p:txBody>
            <a:bodyPr wrap="square" rtlCol="0">
              <a:spAutoFit/>
            </a:bodyPr>
            <a:lstStyle/>
            <a:p>
              <a:pPr algn="ctr"/>
              <a:r>
                <a:rPr lang="en-US" dirty="0" smtClean="0"/>
                <a:t>Space spray</a:t>
              </a:r>
              <a:endParaRPr lang="en-US" dirty="0"/>
            </a:p>
          </p:txBody>
        </p:sp>
        <p:sp>
          <p:nvSpPr>
            <p:cNvPr id="17" name="TextBox 16"/>
            <p:cNvSpPr txBox="1"/>
            <p:nvPr/>
          </p:nvSpPr>
          <p:spPr>
            <a:xfrm>
              <a:off x="2705100" y="3924300"/>
              <a:ext cx="1739900" cy="369332"/>
            </a:xfrm>
            <a:prstGeom prst="rect">
              <a:avLst/>
            </a:prstGeom>
            <a:grpFill/>
            <a:ln>
              <a:solidFill>
                <a:schemeClr val="tx2"/>
              </a:solidFill>
            </a:ln>
          </p:spPr>
          <p:txBody>
            <a:bodyPr wrap="square" rtlCol="0">
              <a:spAutoFit/>
            </a:bodyPr>
            <a:lstStyle/>
            <a:p>
              <a:pPr algn="ctr"/>
              <a:r>
                <a:rPr lang="en-US" dirty="0" smtClean="0"/>
                <a:t>Residual spray</a:t>
              </a:r>
              <a:endParaRPr lang="en-US" dirty="0"/>
            </a:p>
          </p:txBody>
        </p:sp>
        <p:sp>
          <p:nvSpPr>
            <p:cNvPr id="18" name="TextBox 17"/>
            <p:cNvSpPr txBox="1"/>
            <p:nvPr/>
          </p:nvSpPr>
          <p:spPr>
            <a:xfrm>
              <a:off x="2715491" y="4800600"/>
              <a:ext cx="1739900" cy="369332"/>
            </a:xfrm>
            <a:prstGeom prst="rect">
              <a:avLst/>
            </a:prstGeom>
            <a:grpFill/>
            <a:ln>
              <a:solidFill>
                <a:schemeClr val="tx2"/>
              </a:solidFill>
            </a:ln>
          </p:spPr>
          <p:txBody>
            <a:bodyPr wrap="square" rtlCol="0">
              <a:spAutoFit/>
            </a:bodyPr>
            <a:lstStyle/>
            <a:p>
              <a:pPr algn="ctr"/>
              <a:r>
                <a:rPr lang="en-US" dirty="0" smtClean="0"/>
                <a:t>Genetic</a:t>
              </a:r>
              <a:endParaRPr lang="en-US" dirty="0"/>
            </a:p>
          </p:txBody>
        </p:sp>
        <p:sp>
          <p:nvSpPr>
            <p:cNvPr id="19" name="TextBox 18"/>
            <p:cNvSpPr txBox="1"/>
            <p:nvPr/>
          </p:nvSpPr>
          <p:spPr>
            <a:xfrm>
              <a:off x="4800600" y="3454400"/>
              <a:ext cx="1676400" cy="369332"/>
            </a:xfrm>
            <a:prstGeom prst="rect">
              <a:avLst/>
            </a:prstGeom>
            <a:grpFill/>
            <a:ln>
              <a:solidFill>
                <a:schemeClr val="tx1"/>
              </a:solidFill>
            </a:ln>
          </p:spPr>
          <p:txBody>
            <a:bodyPr wrap="square" rtlCol="0">
              <a:spAutoFit/>
            </a:bodyPr>
            <a:lstStyle/>
            <a:p>
              <a:pPr algn="ctr"/>
              <a:r>
                <a:rPr lang="en-US" dirty="0" smtClean="0"/>
                <a:t>Environmental</a:t>
              </a:r>
              <a:endParaRPr lang="en-US" dirty="0"/>
            </a:p>
          </p:txBody>
        </p:sp>
        <p:sp>
          <p:nvSpPr>
            <p:cNvPr id="20" name="TextBox 19"/>
            <p:cNvSpPr txBox="1"/>
            <p:nvPr/>
          </p:nvSpPr>
          <p:spPr>
            <a:xfrm>
              <a:off x="4800600" y="4343400"/>
              <a:ext cx="1676400" cy="369332"/>
            </a:xfrm>
            <a:prstGeom prst="rect">
              <a:avLst/>
            </a:prstGeom>
            <a:grpFill/>
            <a:ln>
              <a:solidFill>
                <a:schemeClr val="tx2"/>
              </a:solidFill>
            </a:ln>
          </p:spPr>
          <p:txBody>
            <a:bodyPr wrap="square" rtlCol="0">
              <a:spAutoFit/>
            </a:bodyPr>
            <a:lstStyle/>
            <a:p>
              <a:pPr algn="ctr"/>
              <a:r>
                <a:rPr lang="en-US" dirty="0" smtClean="0"/>
                <a:t>Chemical</a:t>
              </a:r>
              <a:endParaRPr lang="en-US" dirty="0"/>
            </a:p>
          </p:txBody>
        </p:sp>
        <p:sp>
          <p:nvSpPr>
            <p:cNvPr id="21" name="TextBox 20"/>
            <p:cNvSpPr txBox="1"/>
            <p:nvPr/>
          </p:nvSpPr>
          <p:spPr>
            <a:xfrm>
              <a:off x="4800600" y="3886200"/>
              <a:ext cx="1676400" cy="369332"/>
            </a:xfrm>
            <a:prstGeom prst="rect">
              <a:avLst/>
            </a:prstGeom>
            <a:grpFill/>
            <a:ln>
              <a:solidFill>
                <a:schemeClr val="tx2"/>
              </a:solidFill>
            </a:ln>
          </p:spPr>
          <p:txBody>
            <a:bodyPr wrap="square" rtlCol="0">
              <a:spAutoFit/>
            </a:bodyPr>
            <a:lstStyle/>
            <a:p>
              <a:pPr algn="ctr"/>
              <a:r>
                <a:rPr lang="en-US" dirty="0" smtClean="0"/>
                <a:t>Biological</a:t>
              </a:r>
              <a:endParaRPr lang="en-US" dirty="0"/>
            </a:p>
          </p:txBody>
        </p:sp>
        <p:cxnSp>
          <p:nvCxnSpPr>
            <p:cNvPr id="22" name="Straight Arrow Connector 21"/>
            <p:cNvCxnSpPr>
              <a:stCxn id="11" idx="2"/>
              <a:endCxn id="16" idx="0"/>
            </p:cNvCxnSpPr>
            <p:nvPr/>
          </p:nvCxnSpPr>
          <p:spPr>
            <a:xfrm rot="5400000">
              <a:off x="3077091" y="2950091"/>
              <a:ext cx="1014968" cy="19050"/>
            </a:xfrm>
            <a:prstGeom prst="straightConnector1">
              <a:avLst/>
            </a:prstGeom>
            <a:grpFill/>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8" idx="2"/>
              <a:endCxn id="19" idx="0"/>
            </p:cNvCxnSpPr>
            <p:nvPr/>
          </p:nvCxnSpPr>
          <p:spPr>
            <a:xfrm rot="5400000">
              <a:off x="5131316" y="2934216"/>
              <a:ext cx="1027668" cy="12700"/>
            </a:xfrm>
            <a:prstGeom prst="straightConnector1">
              <a:avLst/>
            </a:prstGeom>
            <a:grpFill/>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9" idx="2"/>
            </p:cNvCxnSpPr>
            <p:nvPr/>
          </p:nvCxnSpPr>
          <p:spPr>
            <a:xfrm rot="5400000">
              <a:off x="6185416" y="3950216"/>
              <a:ext cx="3059668" cy="38100"/>
            </a:xfrm>
            <a:prstGeom prst="straightConnector1">
              <a:avLst/>
            </a:prstGeom>
            <a:grpFill/>
            <a:ln>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4200" y="5499100"/>
              <a:ext cx="1676400" cy="369332"/>
            </a:xfrm>
            <a:prstGeom prst="rect">
              <a:avLst/>
            </a:prstGeom>
            <a:grpFill/>
            <a:ln>
              <a:solidFill>
                <a:schemeClr val="tx2"/>
              </a:solidFill>
            </a:ln>
          </p:spPr>
          <p:txBody>
            <a:bodyPr wrap="square" rtlCol="0">
              <a:spAutoFit/>
            </a:bodyPr>
            <a:lstStyle/>
            <a:p>
              <a:pPr algn="ctr"/>
              <a:r>
                <a:rPr lang="en-US" dirty="0" smtClean="0"/>
                <a:t>Civic Law</a:t>
              </a:r>
              <a:endParaRPr lang="en-US" dirty="0"/>
            </a:p>
          </p:txBody>
        </p:sp>
        <p:cxnSp>
          <p:nvCxnSpPr>
            <p:cNvPr id="26" name="Elbow Connector 25"/>
            <p:cNvCxnSpPr>
              <a:stCxn id="10" idx="0"/>
              <a:endCxn id="9" idx="0"/>
            </p:cNvCxnSpPr>
            <p:nvPr/>
          </p:nvCxnSpPr>
          <p:spPr>
            <a:xfrm rot="5400000" flipH="1" flipV="1">
              <a:off x="4591050" y="-1073150"/>
              <a:ext cx="1588" cy="6286500"/>
            </a:xfrm>
            <a:prstGeom prst="bentConnector3">
              <a:avLst>
                <a:gd name="adj1" fmla="val 15295156"/>
              </a:avLst>
            </a:prstGeom>
            <a:grpFill/>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11" idx="0"/>
              <a:endCxn id="8" idx="0"/>
            </p:cNvCxnSpPr>
            <p:nvPr/>
          </p:nvCxnSpPr>
          <p:spPr>
            <a:xfrm rot="5400000" flipH="1" flipV="1">
              <a:off x="4610100" y="1041400"/>
              <a:ext cx="25400" cy="2057400"/>
            </a:xfrm>
            <a:prstGeom prst="bentConnector3">
              <a:avLst>
                <a:gd name="adj1" fmla="val 1000000"/>
              </a:avLst>
            </a:prstGeom>
            <a:grpFill/>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707409" y="4343400"/>
              <a:ext cx="1739900" cy="369332"/>
            </a:xfrm>
            <a:prstGeom prst="rect">
              <a:avLst/>
            </a:prstGeom>
            <a:grpFill/>
            <a:ln>
              <a:solidFill>
                <a:schemeClr val="tx2"/>
              </a:solidFill>
            </a:ln>
          </p:spPr>
          <p:txBody>
            <a:bodyPr wrap="square" rtlCol="0">
              <a:spAutoFit/>
            </a:bodyPr>
            <a:lstStyle/>
            <a:p>
              <a:pPr algn="ctr"/>
              <a:r>
                <a:rPr lang="en-US" dirty="0" smtClean="0"/>
                <a:t>LLINs</a:t>
              </a:r>
              <a:endParaRPr lang="en-US" dirty="0"/>
            </a:p>
          </p:txBody>
        </p:sp>
        <p:sp>
          <p:nvSpPr>
            <p:cNvPr id="29" name="TextBox 28"/>
            <p:cNvSpPr txBox="1"/>
            <p:nvPr/>
          </p:nvSpPr>
          <p:spPr>
            <a:xfrm>
              <a:off x="4800600" y="4800600"/>
              <a:ext cx="1676400" cy="369332"/>
            </a:xfrm>
            <a:prstGeom prst="rect">
              <a:avLst/>
            </a:prstGeom>
            <a:grpFill/>
            <a:ln>
              <a:solidFill>
                <a:schemeClr val="tx2"/>
              </a:solidFill>
            </a:ln>
          </p:spPr>
          <p:txBody>
            <a:bodyPr wrap="square" rtlCol="0">
              <a:spAutoFit/>
            </a:bodyPr>
            <a:lstStyle/>
            <a:p>
              <a:pPr algn="ctr"/>
              <a:r>
                <a:rPr lang="en-US" dirty="0" smtClean="0"/>
                <a:t>IGR</a:t>
              </a:r>
              <a:endParaRPr lang="en-US" dirty="0"/>
            </a:p>
          </p:txBody>
        </p:sp>
      </p:grpSp>
      <p:sp>
        <p:nvSpPr>
          <p:cNvPr id="30" name="Title 1"/>
          <p:cNvSpPr>
            <a:spLocks noGrp="1"/>
          </p:cNvSpPr>
          <p:nvPr>
            <p:ph type="title"/>
          </p:nvPr>
        </p:nvSpPr>
        <p:spPr>
          <a:xfrm>
            <a:off x="0" y="304800"/>
            <a:ext cx="6492240" cy="822960"/>
          </a:xfrm>
          <a:solidFill>
            <a:srgbClr val="3F3E40"/>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274320" algn="l">
              <a:defRPr/>
            </a:pPr>
            <a:r>
              <a:rPr lang="en-US" altLang="en-US" sz="2800" dirty="0" smtClean="0">
                <a:ln>
                  <a:solidFill>
                    <a:srgbClr val="00AEEF"/>
                  </a:solidFill>
                </a:ln>
                <a:solidFill>
                  <a:srgbClr val="00AEEF"/>
                </a:solidFill>
                <a:latin typeface="Kalinga" pitchFamily="34" charset="0"/>
                <a:cs typeface="Kalinga" pitchFamily="34" charset="0"/>
              </a:rPr>
              <a:t>VECTOR CONTROL MEASURES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a:t>Elements of IVM</a:t>
            </a:r>
          </a:p>
        </p:txBody>
      </p:sp>
      <p:sp>
        <p:nvSpPr>
          <p:cNvPr id="9219" name="Rectangle 3"/>
          <p:cNvSpPr>
            <a:spLocks noGrp="1" noChangeArrowheads="1"/>
          </p:cNvSpPr>
          <p:nvPr>
            <p:ph type="body" idx="1"/>
          </p:nvPr>
        </p:nvSpPr>
        <p:spPr>
          <a:xfrm>
            <a:off x="457200" y="1219200"/>
            <a:ext cx="8229600" cy="5334000"/>
          </a:xfrm>
        </p:spPr>
        <p:txBody>
          <a:bodyPr/>
          <a:lstStyle/>
          <a:p>
            <a:pPr>
              <a:lnSpc>
                <a:spcPct val="80000"/>
              </a:lnSpc>
            </a:pPr>
            <a:r>
              <a:rPr lang="en-US" sz="2400" b="1" i="1" dirty="0"/>
              <a:t>Environmental management</a:t>
            </a:r>
            <a:r>
              <a:rPr lang="en-US" sz="2400" dirty="0"/>
              <a:t> strategies</a:t>
            </a:r>
          </a:p>
          <a:p>
            <a:pPr lvl="1">
              <a:lnSpc>
                <a:spcPct val="80000"/>
              </a:lnSpc>
            </a:pPr>
            <a:r>
              <a:rPr lang="en-US" sz="2200" dirty="0"/>
              <a:t>Reduce or eliminate vector breeding grounds altogether</a:t>
            </a:r>
          </a:p>
          <a:p>
            <a:pPr lvl="1">
              <a:lnSpc>
                <a:spcPct val="80000"/>
              </a:lnSpc>
            </a:pPr>
            <a:r>
              <a:rPr lang="en-US" sz="2200" dirty="0"/>
              <a:t>Improve design or operation of water resources development projects</a:t>
            </a:r>
          </a:p>
          <a:p>
            <a:pPr>
              <a:lnSpc>
                <a:spcPct val="80000"/>
              </a:lnSpc>
            </a:pPr>
            <a:r>
              <a:rPr lang="en-US" sz="2400" b="1" i="1" dirty="0"/>
              <a:t>Biological controls</a:t>
            </a:r>
          </a:p>
          <a:p>
            <a:pPr lvl="1">
              <a:lnSpc>
                <a:spcPct val="80000"/>
              </a:lnSpc>
            </a:pPr>
            <a:r>
              <a:rPr lang="en-US" sz="2200" dirty="0"/>
              <a:t>use bacterial </a:t>
            </a:r>
            <a:r>
              <a:rPr lang="en-US" sz="2200" dirty="0" err="1"/>
              <a:t>larvicides</a:t>
            </a:r>
            <a:r>
              <a:rPr lang="en-US" sz="2200" dirty="0"/>
              <a:t> and </a:t>
            </a:r>
            <a:r>
              <a:rPr lang="en-US" sz="2200" dirty="0" err="1"/>
              <a:t>larvivorous</a:t>
            </a:r>
            <a:r>
              <a:rPr lang="en-US" sz="2200" dirty="0"/>
              <a:t> fish that target and kill vector larvae without generating the ecological impacts of chemicals</a:t>
            </a:r>
          </a:p>
          <a:p>
            <a:pPr>
              <a:lnSpc>
                <a:spcPct val="80000"/>
              </a:lnSpc>
            </a:pPr>
            <a:r>
              <a:rPr lang="en-US" sz="2400" b="1" i="1" dirty="0"/>
              <a:t>Chemical methods</a:t>
            </a:r>
          </a:p>
          <a:p>
            <a:pPr>
              <a:lnSpc>
                <a:spcPct val="80000"/>
              </a:lnSpc>
            </a:pPr>
            <a:r>
              <a:rPr lang="en-US" sz="2400" dirty="0"/>
              <a:t>When other measures are ineffective or not cost effective make judicious use of vector control chemicals</a:t>
            </a:r>
          </a:p>
          <a:p>
            <a:pPr lvl="1">
              <a:lnSpc>
                <a:spcPct val="80000"/>
              </a:lnSpc>
            </a:pPr>
            <a:r>
              <a:rPr lang="en-US" sz="2200" dirty="0"/>
              <a:t>indoor residual sprays</a:t>
            </a:r>
          </a:p>
          <a:p>
            <a:pPr lvl="1">
              <a:lnSpc>
                <a:spcPct val="80000"/>
              </a:lnSpc>
            </a:pPr>
            <a:r>
              <a:rPr lang="en-US" sz="2200" dirty="0"/>
              <a:t>space spraying</a:t>
            </a:r>
          </a:p>
          <a:p>
            <a:pPr lvl="1">
              <a:lnSpc>
                <a:spcPct val="80000"/>
              </a:lnSpc>
            </a:pPr>
            <a:r>
              <a:rPr lang="en-US" sz="2200" dirty="0"/>
              <a:t>chemical </a:t>
            </a:r>
            <a:r>
              <a:rPr lang="en-US" sz="2200" dirty="0" err="1"/>
              <a:t>larvicides</a:t>
            </a:r>
            <a:r>
              <a:rPr lang="en-US" sz="2200" dirty="0"/>
              <a:t> and </a:t>
            </a:r>
            <a:r>
              <a:rPr lang="en-US" sz="2200" dirty="0" err="1"/>
              <a:t>adulticides</a:t>
            </a:r>
            <a:endParaRPr lang="en-US" sz="2200" dirty="0"/>
          </a:p>
          <a:p>
            <a:pPr lvl="1">
              <a:lnSpc>
                <a:spcPct val="80000"/>
              </a:lnSpc>
            </a:pPr>
            <a:r>
              <a:rPr lang="en-US" sz="2200" dirty="0"/>
              <a:t>reduce disease transmission by shortening or interrupting vector lifespans</a:t>
            </a:r>
          </a:p>
        </p:txBody>
      </p:sp>
    </p:spTree>
    <p:extLst>
      <p:ext uri="{BB962C8B-B14F-4D97-AF65-F5344CB8AC3E}">
        <p14:creationId xmlns:p14="http://schemas.microsoft.com/office/powerpoint/2010/main" xmlns="" val="35172482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r>
              <a:rPr lang="en-US" sz="5300" b="1" i="1"/>
              <a:t>IVM:</a:t>
            </a:r>
            <a:br>
              <a:rPr lang="en-US" sz="5300" b="1" i="1"/>
            </a:br>
            <a:r>
              <a:rPr lang="en-US" b="1" i="1">
                <a:latin typeface="Arial Narrow" pitchFamily="34" charset="0"/>
              </a:rPr>
              <a:t>Personal protection/prevention</a:t>
            </a:r>
          </a:p>
        </p:txBody>
      </p:sp>
      <p:sp>
        <p:nvSpPr>
          <p:cNvPr id="10243" name="Rectangle 3"/>
          <p:cNvSpPr>
            <a:spLocks noGrp="1" noChangeArrowheads="1"/>
          </p:cNvSpPr>
          <p:nvPr>
            <p:ph type="body" idx="1"/>
          </p:nvPr>
        </p:nvSpPr>
        <p:spPr>
          <a:xfrm>
            <a:off x="457200" y="1874838"/>
            <a:ext cx="8229600" cy="4525962"/>
          </a:xfrm>
        </p:spPr>
        <p:txBody>
          <a:bodyPr/>
          <a:lstStyle/>
          <a:p>
            <a:pPr>
              <a:lnSpc>
                <a:spcPct val="80000"/>
              </a:lnSpc>
              <a:buFontTx/>
              <a:buNone/>
            </a:pPr>
            <a:r>
              <a:rPr lang="en-US" sz="3500">
                <a:latin typeface="Arial Narrow" pitchFamily="34" charset="0"/>
              </a:rPr>
              <a:t>Combines the use of </a:t>
            </a:r>
          </a:p>
          <a:p>
            <a:pPr lvl="2">
              <a:lnSpc>
                <a:spcPct val="80000"/>
              </a:lnSpc>
            </a:pPr>
            <a:r>
              <a:rPr lang="en-US" sz="3100">
                <a:latin typeface="Arial Narrow" pitchFamily="34" charset="0"/>
              </a:rPr>
              <a:t>environmental management tools</a:t>
            </a:r>
          </a:p>
          <a:p>
            <a:pPr lvl="2">
              <a:lnSpc>
                <a:spcPct val="80000"/>
              </a:lnSpc>
            </a:pPr>
            <a:r>
              <a:rPr lang="en-US" sz="3100">
                <a:latin typeface="Arial Narrow" pitchFamily="34" charset="0"/>
              </a:rPr>
              <a:t>physical barriers</a:t>
            </a:r>
          </a:p>
          <a:p>
            <a:pPr lvl="2">
              <a:lnSpc>
                <a:spcPct val="80000"/>
              </a:lnSpc>
            </a:pPr>
            <a:r>
              <a:rPr lang="en-US" sz="3100">
                <a:latin typeface="Arial Narrow" pitchFamily="34" charset="0"/>
              </a:rPr>
              <a:t>chemical tools for new synergies</a:t>
            </a:r>
          </a:p>
          <a:p>
            <a:pPr lvl="3">
              <a:lnSpc>
                <a:spcPct val="80000"/>
              </a:lnSpc>
            </a:pPr>
            <a:r>
              <a:rPr lang="en-US" sz="2600">
                <a:latin typeface="Arial Narrow" pitchFamily="34" charset="0"/>
              </a:rPr>
              <a:t>e.g. insecticide-treated nets (ITNs). </a:t>
            </a:r>
          </a:p>
          <a:p>
            <a:pPr lvl="1">
              <a:lnSpc>
                <a:spcPct val="80000"/>
              </a:lnSpc>
            </a:pPr>
            <a:r>
              <a:rPr lang="en-US" sz="3100">
                <a:latin typeface="Arial Narrow" pitchFamily="34" charset="0"/>
              </a:rPr>
              <a:t>Supports more accessible and affordable disease diagnosis and treatment with effective anti-malarial drugs, within the framework of a multi-disease control approach. </a:t>
            </a:r>
            <a:endParaRPr lang="en-US" sz="2600" b="1" i="1"/>
          </a:p>
          <a:p>
            <a:pPr>
              <a:lnSpc>
                <a:spcPct val="80000"/>
              </a:lnSpc>
            </a:pPr>
            <a:endParaRPr lang="en-US" sz="2000"/>
          </a:p>
        </p:txBody>
      </p:sp>
    </p:spTree>
    <p:extLst>
      <p:ext uri="{BB962C8B-B14F-4D97-AF65-F5344CB8AC3E}">
        <p14:creationId xmlns:p14="http://schemas.microsoft.com/office/powerpoint/2010/main" xmlns="" val="38009723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“Adaptive Management” in IVM</a:t>
            </a:r>
          </a:p>
        </p:txBody>
      </p:sp>
      <p:sp>
        <p:nvSpPr>
          <p:cNvPr id="11267" name="Rectangle 3"/>
          <p:cNvSpPr>
            <a:spLocks noGrp="1" noChangeArrowheads="1"/>
          </p:cNvSpPr>
          <p:nvPr>
            <p:ph type="body" idx="1"/>
          </p:nvPr>
        </p:nvSpPr>
        <p:spPr/>
        <p:txBody>
          <a:bodyPr/>
          <a:lstStyle/>
          <a:p>
            <a:r>
              <a:rPr lang="en-US"/>
              <a:t>Periodic evaluation and reassessment of the ecological setting</a:t>
            </a:r>
          </a:p>
          <a:p>
            <a:r>
              <a:rPr lang="en-US"/>
              <a:t>Monitoring of disease incidence and transmission</a:t>
            </a:r>
          </a:p>
          <a:p>
            <a:r>
              <a:rPr lang="en-US"/>
              <a:t>Health impact assessments of new developments to be undertaken by other sectors</a:t>
            </a:r>
          </a:p>
          <a:p>
            <a:endParaRPr lang="en-US"/>
          </a:p>
        </p:txBody>
      </p:sp>
    </p:spTree>
    <p:extLst>
      <p:ext uri="{BB962C8B-B14F-4D97-AF65-F5344CB8AC3E}">
        <p14:creationId xmlns:p14="http://schemas.microsoft.com/office/powerpoint/2010/main" xmlns="" val="20460488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75"/>
            <a:ext cx="8229600" cy="571500"/>
          </a:xfrm>
        </p:spPr>
        <p:txBody>
          <a:bodyPr>
            <a:normAutofit fontScale="90000"/>
          </a:bodyPr>
          <a:lstStyle/>
          <a:p>
            <a:pPr>
              <a:defRPr/>
            </a:pPr>
            <a:r>
              <a:rPr lang="en-IN" sz="3200" dirty="0" smtClean="0">
                <a:latin typeface="Times New Roman" pitchFamily="18" charset="0"/>
                <a:cs typeface="Times New Roman" pitchFamily="18" charset="0"/>
              </a:rPr>
              <a:t/>
            </a:r>
            <a:br>
              <a:rPr lang="en-IN" sz="3200" dirty="0" smtClean="0">
                <a:latin typeface="Times New Roman" pitchFamily="18" charset="0"/>
                <a:cs typeface="Times New Roman" pitchFamily="18" charset="0"/>
              </a:rPr>
            </a:br>
            <a:r>
              <a:rPr lang="en-IN" sz="3200" dirty="0" smtClean="0">
                <a:latin typeface="Times New Roman" pitchFamily="18" charset="0"/>
                <a:cs typeface="Times New Roman" pitchFamily="18" charset="0"/>
              </a:rPr>
              <a:t>INTEGRATED VECTOR MANAGEMENT</a:t>
            </a:r>
            <a:r>
              <a:rPr lang="en-IN" dirty="0" smtClean="0">
                <a:latin typeface="Algerian" pitchFamily="82" charset="0"/>
              </a:rPr>
              <a:t/>
            </a:r>
            <a:br>
              <a:rPr lang="en-IN" dirty="0" smtClean="0">
                <a:latin typeface="Algerian" pitchFamily="82" charset="0"/>
              </a:rPr>
            </a:br>
            <a:endParaRPr lang="en-IN" dirty="0"/>
          </a:p>
        </p:txBody>
      </p:sp>
      <p:sp>
        <p:nvSpPr>
          <p:cNvPr id="3" name="Content Placeholder 2"/>
          <p:cNvSpPr>
            <a:spLocks noGrp="1"/>
          </p:cNvSpPr>
          <p:nvPr>
            <p:ph idx="1"/>
          </p:nvPr>
        </p:nvSpPr>
        <p:spPr>
          <a:xfrm>
            <a:off x="457200" y="642938"/>
            <a:ext cx="8229600" cy="5929312"/>
          </a:xfrm>
        </p:spPr>
        <p:txBody>
          <a:bodyPr/>
          <a:lstStyle/>
          <a:p>
            <a:pPr>
              <a:buFont typeface="Arial" pitchFamily="34" charset="0"/>
              <a:buChar char="•"/>
              <a:defRPr/>
            </a:pPr>
            <a:r>
              <a:rPr lang="en-IN" sz="2600" dirty="0" smtClean="0">
                <a:cs typeface="Times New Roman" pitchFamily="18" charset="0"/>
              </a:rPr>
              <a:t>Source reduction, filling, streamlining water bodies</a:t>
            </a:r>
            <a:endParaRPr lang="en-IN" sz="2400" dirty="0" smtClean="0">
              <a:cs typeface="Times New Roman" pitchFamily="18" charset="0"/>
            </a:endParaRPr>
          </a:p>
          <a:p>
            <a:pPr>
              <a:buFont typeface="Arial" pitchFamily="34" charset="0"/>
              <a:buChar char="•"/>
              <a:defRPr/>
            </a:pPr>
            <a:r>
              <a:rPr lang="en-IN" sz="2400" dirty="0" smtClean="0">
                <a:cs typeface="Times New Roman" pitchFamily="18" charset="0"/>
              </a:rPr>
              <a:t>Biological Control-Gambusia Fishes &amp; Biolarvicides (Bacillus sphaericus) </a:t>
            </a:r>
          </a:p>
          <a:p>
            <a:pPr>
              <a:buFont typeface="Arial" pitchFamily="34" charset="0"/>
              <a:buChar char="•"/>
              <a:defRPr/>
            </a:pPr>
            <a:r>
              <a:rPr lang="en-US" sz="2400" dirty="0" smtClean="0">
                <a:cs typeface="Times New Roman" pitchFamily="18" charset="0"/>
              </a:rPr>
              <a:t>Impregnated bed nets</a:t>
            </a:r>
            <a:endParaRPr lang="en-IN" sz="2400" dirty="0" smtClean="0">
              <a:cs typeface="Times New Roman" pitchFamily="18" charset="0"/>
            </a:endParaRPr>
          </a:p>
          <a:p>
            <a:pPr>
              <a:buFont typeface="Arial" pitchFamily="34" charset="0"/>
              <a:buChar char="•"/>
              <a:defRPr/>
            </a:pPr>
            <a:r>
              <a:rPr lang="en-US" sz="2400" dirty="0" smtClean="0">
                <a:cs typeface="Times New Roman" pitchFamily="18" charset="0"/>
              </a:rPr>
              <a:t>DDT spraying in and around 30 households  from a diagnosed case of  malaria</a:t>
            </a:r>
          </a:p>
          <a:p>
            <a:pPr>
              <a:buFont typeface="Arial" pitchFamily="34" charset="0"/>
              <a:buChar char="•"/>
              <a:defRPr/>
            </a:pPr>
            <a:r>
              <a:rPr lang="en-US" sz="2400" dirty="0" smtClean="0">
                <a:cs typeface="Times New Roman" pitchFamily="18" charset="0"/>
              </a:rPr>
              <a:t>IEC campaigns</a:t>
            </a:r>
            <a:endParaRPr lang="en-IN" sz="2400" dirty="0" smtClean="0">
              <a:cs typeface="Times New Roman" pitchFamily="18" charset="0"/>
            </a:endParaRPr>
          </a:p>
          <a:p>
            <a:pPr>
              <a:defRPr/>
            </a:pPr>
            <a:endParaRPr lang="en-IN" sz="2600" b="1" dirty="0" smtClean="0">
              <a:latin typeface="Colonna MT" pitchFamily="82" charset="0"/>
            </a:endParaRPr>
          </a:p>
        </p:txBody>
      </p:sp>
      <p:pic>
        <p:nvPicPr>
          <p:cNvPr id="19460"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4267200"/>
            <a:ext cx="4648200" cy="259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61" name="TextBox 5"/>
          <p:cNvSpPr txBox="1">
            <a:spLocks noChangeArrowheads="1"/>
          </p:cNvSpPr>
          <p:nvPr/>
        </p:nvSpPr>
        <p:spPr bwMode="auto">
          <a:xfrm>
            <a:off x="1857375" y="4500563"/>
            <a:ext cx="18415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4400" b="1">
                <a:solidFill>
                  <a:schemeClr val="tx1"/>
                </a:solidFill>
                <a:latin typeface="Times New Roman" pitchFamily="18" charset="0"/>
              </a:defRPr>
            </a:lvl1pPr>
            <a:lvl2pPr marL="742950" indent="-285750" eaLnBrk="0" hangingPunct="0">
              <a:defRPr sz="4400" b="1">
                <a:solidFill>
                  <a:schemeClr val="tx1"/>
                </a:solidFill>
                <a:latin typeface="Times New Roman" pitchFamily="18" charset="0"/>
              </a:defRPr>
            </a:lvl2pPr>
            <a:lvl3pPr marL="1143000" indent="-228600" eaLnBrk="0" hangingPunct="0">
              <a:defRPr sz="4400" b="1">
                <a:solidFill>
                  <a:schemeClr val="tx1"/>
                </a:solidFill>
                <a:latin typeface="Times New Roman" pitchFamily="18" charset="0"/>
              </a:defRPr>
            </a:lvl3pPr>
            <a:lvl4pPr marL="1600200" indent="-228600" eaLnBrk="0" hangingPunct="0">
              <a:defRPr sz="4400" b="1">
                <a:solidFill>
                  <a:schemeClr val="tx1"/>
                </a:solidFill>
                <a:latin typeface="Times New Roman" pitchFamily="18" charset="0"/>
              </a:defRPr>
            </a:lvl4pPr>
            <a:lvl5pPr marL="2057400" indent="-228600" eaLnBrk="0" hangingPunct="0">
              <a:defRPr sz="4400" b="1">
                <a:solidFill>
                  <a:schemeClr val="tx1"/>
                </a:solidFill>
                <a:latin typeface="Times New Roman" pitchFamily="18" charset="0"/>
              </a:defRPr>
            </a:lvl5pPr>
            <a:lvl6pPr marL="2514600" indent="-228600" eaLnBrk="0" fontAlgn="base" hangingPunct="0">
              <a:spcBef>
                <a:spcPct val="0"/>
              </a:spcBef>
              <a:spcAft>
                <a:spcPct val="0"/>
              </a:spcAft>
              <a:defRPr sz="4400" b="1">
                <a:solidFill>
                  <a:schemeClr val="tx1"/>
                </a:solidFill>
                <a:latin typeface="Times New Roman" pitchFamily="18" charset="0"/>
              </a:defRPr>
            </a:lvl6pPr>
            <a:lvl7pPr marL="2971800" indent="-228600" eaLnBrk="0" fontAlgn="base" hangingPunct="0">
              <a:spcBef>
                <a:spcPct val="0"/>
              </a:spcBef>
              <a:spcAft>
                <a:spcPct val="0"/>
              </a:spcAft>
              <a:defRPr sz="4400" b="1">
                <a:solidFill>
                  <a:schemeClr val="tx1"/>
                </a:solidFill>
                <a:latin typeface="Times New Roman" pitchFamily="18" charset="0"/>
              </a:defRPr>
            </a:lvl7pPr>
            <a:lvl8pPr marL="3429000" indent="-228600" eaLnBrk="0" fontAlgn="base" hangingPunct="0">
              <a:spcBef>
                <a:spcPct val="0"/>
              </a:spcBef>
              <a:spcAft>
                <a:spcPct val="0"/>
              </a:spcAft>
              <a:defRPr sz="4400" b="1">
                <a:solidFill>
                  <a:schemeClr val="tx1"/>
                </a:solidFill>
                <a:latin typeface="Times New Roman" pitchFamily="18" charset="0"/>
              </a:defRPr>
            </a:lvl8pPr>
            <a:lvl9pPr marL="3886200" indent="-228600" eaLnBrk="0" fontAlgn="base" hangingPunct="0">
              <a:spcBef>
                <a:spcPct val="0"/>
              </a:spcBef>
              <a:spcAft>
                <a:spcPct val="0"/>
              </a:spcAft>
              <a:defRPr sz="4400" b="1">
                <a:solidFill>
                  <a:schemeClr val="tx1"/>
                </a:solidFill>
                <a:latin typeface="Times New Roman" pitchFamily="18" charset="0"/>
              </a:defRPr>
            </a:lvl9pPr>
          </a:lstStyle>
          <a:p>
            <a:pPr eaLnBrk="1" hangingPunct="1"/>
            <a:endParaRPr lang="en-IN"/>
          </a:p>
        </p:txBody>
      </p:sp>
      <p:sp>
        <p:nvSpPr>
          <p:cNvPr id="19462" name="Rectangle 7"/>
          <p:cNvSpPr>
            <a:spLocks noChangeArrowheads="1"/>
          </p:cNvSpPr>
          <p:nvPr/>
        </p:nvSpPr>
        <p:spPr bwMode="auto">
          <a:xfrm flipH="1">
            <a:off x="457200" y="4262438"/>
            <a:ext cx="34290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IN" sz="2400">
                <a:cs typeface="Times New Roman" pitchFamily="18" charset="0"/>
              </a:rPr>
              <a:t>GAMBUSIA FISHES</a:t>
            </a:r>
          </a:p>
        </p:txBody>
      </p:sp>
      <p:pic>
        <p:nvPicPr>
          <p:cNvPr id="19463"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48200" y="4267200"/>
            <a:ext cx="4495800" cy="259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7"/>
          <p:cNvSpPr/>
          <p:nvPr/>
        </p:nvSpPr>
        <p:spPr>
          <a:xfrm>
            <a:off x="4800600" y="4191000"/>
            <a:ext cx="4114800" cy="400050"/>
          </a:xfrm>
          <a:prstGeom prst="rect">
            <a:avLst/>
          </a:prstGeom>
        </p:spPr>
        <p:txBody>
          <a:bodyPr>
            <a:spAutoFit/>
          </a:bodyPr>
          <a:lstStyle/>
          <a:p>
            <a:pPr>
              <a:defRPr/>
            </a:pPr>
            <a:r>
              <a:rPr lang="en-IN" sz="2000" dirty="0">
                <a:solidFill>
                  <a:schemeClr val="accent4">
                    <a:lumMod val="10000"/>
                  </a:schemeClr>
                </a:solidFill>
              </a:rPr>
              <a:t>Abandoned Cement Tank</a:t>
            </a:r>
          </a:p>
        </p:txBody>
      </p:sp>
    </p:spTree>
    <p:extLst>
      <p:ext uri="{BB962C8B-B14F-4D97-AF65-F5344CB8AC3E}">
        <p14:creationId xmlns:p14="http://schemas.microsoft.com/office/powerpoint/2010/main" xmlns="" val="3088227023"/>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600200" y="0"/>
            <a:ext cx="7162800" cy="1371600"/>
          </a:xfrm>
        </p:spPr>
        <p:txBody>
          <a:bodyPr/>
          <a:lstStyle/>
          <a:p>
            <a:pPr eaLnBrk="1" hangingPunct="1"/>
            <a:r>
              <a:rPr lang="en-US" sz="4000" b="1" u="sng" smtClean="0">
                <a:latin typeface="Monotype Corsiva" pitchFamily="66" charset="0"/>
              </a:rPr>
              <a:t>Environmental </a:t>
            </a:r>
            <a:br>
              <a:rPr lang="en-US" sz="4000" b="1" u="sng" smtClean="0">
                <a:latin typeface="Monotype Corsiva" pitchFamily="66" charset="0"/>
              </a:rPr>
            </a:br>
            <a:r>
              <a:rPr lang="en-US" sz="4000" b="1" u="sng" smtClean="0">
                <a:latin typeface="Monotype Corsiva" pitchFamily="66" charset="0"/>
              </a:rPr>
              <a:t>Management</a:t>
            </a:r>
          </a:p>
        </p:txBody>
      </p:sp>
      <p:sp>
        <p:nvSpPr>
          <p:cNvPr id="30723" name="Rectangle 3"/>
          <p:cNvSpPr>
            <a:spLocks noGrp="1" noChangeArrowheads="1"/>
          </p:cNvSpPr>
          <p:nvPr>
            <p:ph type="body" sz="half" idx="1"/>
          </p:nvPr>
        </p:nvSpPr>
        <p:spPr>
          <a:xfrm>
            <a:off x="503238" y="2019300"/>
            <a:ext cx="5094287" cy="3186113"/>
          </a:xfrm>
        </p:spPr>
        <p:txBody>
          <a:bodyPr/>
          <a:lstStyle/>
          <a:p>
            <a:pPr indent="1588" eaLnBrk="1" hangingPunct="1">
              <a:buFontTx/>
              <a:buNone/>
            </a:pPr>
            <a:r>
              <a:rPr lang="en-US" sz="2400" smtClean="0">
                <a:solidFill>
                  <a:srgbClr val="B60F02"/>
                </a:solidFill>
                <a:latin typeface="Monotype Corsiva" pitchFamily="66" charset="0"/>
              </a:rPr>
              <a:t> </a:t>
            </a:r>
            <a:r>
              <a:rPr lang="en-US" b="1" smtClean="0">
                <a:solidFill>
                  <a:srgbClr val="B60F02"/>
                </a:solidFill>
                <a:latin typeface="Monotype Corsiva" pitchFamily="66" charset="0"/>
              </a:rPr>
              <a:t>Control of immature stages of vector is important :</a:t>
            </a:r>
          </a:p>
          <a:p>
            <a:pPr indent="1588" eaLnBrk="1" hangingPunct="1">
              <a:buFontTx/>
              <a:buNone/>
            </a:pPr>
            <a:r>
              <a:rPr lang="en-US" b="1" smtClean="0">
                <a:solidFill>
                  <a:schemeClr val="folHlink"/>
                </a:solidFill>
                <a:latin typeface="Monotype Corsiva" pitchFamily="66" charset="0"/>
              </a:rPr>
              <a:t> (i) Environmental   modification: </a:t>
            </a:r>
          </a:p>
          <a:p>
            <a:pPr marL="744538" lvl="1" eaLnBrk="1" hangingPunct="1"/>
            <a:r>
              <a:rPr lang="en-US" sz="2800" b="1" smtClean="0">
                <a:solidFill>
                  <a:srgbClr val="B60F02"/>
                </a:solidFill>
                <a:latin typeface="Monotype Corsiva" pitchFamily="66" charset="0"/>
              </a:rPr>
              <a:t>Long</a:t>
            </a:r>
            <a:r>
              <a:rPr lang="en-US" sz="2800" b="1" smtClean="0"/>
              <a:t> </a:t>
            </a:r>
            <a:r>
              <a:rPr lang="en-US" sz="2800" b="1" smtClean="0">
                <a:solidFill>
                  <a:srgbClr val="B60F02"/>
                </a:solidFill>
                <a:latin typeface="Monotype Corsiva" pitchFamily="66" charset="0"/>
              </a:rPr>
              <a:t>lasting physical transformation of vector habitats. </a:t>
            </a:r>
          </a:p>
        </p:txBody>
      </p:sp>
      <p:sp>
        <p:nvSpPr>
          <p:cNvPr id="30724" name="Rectangle 4"/>
          <p:cNvSpPr>
            <a:spLocks noGrp="1" noChangeArrowheads="1"/>
          </p:cNvSpPr>
          <p:nvPr>
            <p:ph type="body" sz="half" idx="2"/>
          </p:nvPr>
        </p:nvSpPr>
        <p:spPr>
          <a:xfrm>
            <a:off x="1676400" y="5181600"/>
            <a:ext cx="6858000" cy="1600200"/>
          </a:xfrm>
        </p:spPr>
        <p:txBody>
          <a:bodyPr>
            <a:normAutofit lnSpcReduction="10000"/>
          </a:bodyPr>
          <a:lstStyle/>
          <a:p>
            <a:pPr lvl="1" eaLnBrk="1" hangingPunct="1">
              <a:lnSpc>
                <a:spcPct val="80000"/>
              </a:lnSpc>
            </a:pPr>
            <a:r>
              <a:rPr lang="en-US" sz="2800" b="1" smtClean="0">
                <a:solidFill>
                  <a:srgbClr val="B60F02"/>
                </a:solidFill>
                <a:latin typeface="Monotype Corsiva" pitchFamily="66" charset="0"/>
              </a:rPr>
              <a:t>Ex. </a:t>
            </a:r>
          </a:p>
          <a:p>
            <a:pPr lvl="2" eaLnBrk="1" hangingPunct="1">
              <a:lnSpc>
                <a:spcPct val="80000"/>
              </a:lnSpc>
            </a:pPr>
            <a:r>
              <a:rPr lang="en-US" sz="2800" b="1" smtClean="0">
                <a:solidFill>
                  <a:schemeClr val="tx2"/>
                </a:solidFill>
                <a:latin typeface="Monotype Corsiva" pitchFamily="66" charset="0"/>
              </a:rPr>
              <a:t>Improved water supply, </a:t>
            </a:r>
          </a:p>
          <a:p>
            <a:pPr lvl="2" eaLnBrk="1" hangingPunct="1">
              <a:lnSpc>
                <a:spcPct val="80000"/>
              </a:lnSpc>
            </a:pPr>
            <a:r>
              <a:rPr lang="en-US" sz="2800" b="1" smtClean="0">
                <a:solidFill>
                  <a:schemeClr val="tx2"/>
                </a:solidFill>
                <a:latin typeface="Monotype Corsiva" pitchFamily="66" charset="0"/>
              </a:rPr>
              <a:t>Mosquito proofing of overhead tanks, cisterns or underground reservoirs.</a:t>
            </a:r>
            <a:endParaRPr lang="en-US" sz="2800" b="1" smtClean="0"/>
          </a:p>
        </p:txBody>
      </p:sp>
      <p:pic>
        <p:nvPicPr>
          <p:cNvPr id="73733" name="Picture 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181600" y="2073275"/>
            <a:ext cx="3398838" cy="3052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pic>
      <p:pic>
        <p:nvPicPr>
          <p:cNvPr id="73734" name="Picture 6" descr="image009"/>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2362200" cy="1865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3997316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73734"/>
                                        </p:tgtEl>
                                        <p:attrNameLst>
                                          <p:attrName>style.visibility</p:attrName>
                                        </p:attrNameLst>
                                      </p:cBhvr>
                                      <p:to>
                                        <p:strVal val="visible"/>
                                      </p:to>
                                    </p:set>
                                    <p:animEffect transition="in" filter="box(out)">
                                      <p:cBhvr>
                                        <p:cTn id="7" dur="500"/>
                                        <p:tgtEl>
                                          <p:spTgt spid="73734"/>
                                        </p:tgtEl>
                                      </p:cBhvr>
                                    </p:animEffect>
                                  </p:childTnLst>
                                </p:cTn>
                              </p:par>
                              <p:par>
                                <p:cTn id="8" presetID="4" presetClass="entr" presetSubtype="16" fill="hold" nodeType="withEffect">
                                  <p:stCondLst>
                                    <p:cond delay="0"/>
                                  </p:stCondLst>
                                  <p:childTnLst>
                                    <p:set>
                                      <p:cBhvr>
                                        <p:cTn id="9" dur="1" fill="hold">
                                          <p:stCondLst>
                                            <p:cond delay="0"/>
                                          </p:stCondLst>
                                        </p:cTn>
                                        <p:tgtEl>
                                          <p:spTgt spid="73733"/>
                                        </p:tgtEl>
                                        <p:attrNameLst>
                                          <p:attrName>style.visibility</p:attrName>
                                        </p:attrNameLst>
                                      </p:cBhvr>
                                      <p:to>
                                        <p:strVal val="visible"/>
                                      </p:to>
                                    </p:set>
                                    <p:animEffect transition="in" filter="box(in)">
                                      <p:cBhvr>
                                        <p:cTn id="10" dur="500"/>
                                        <p:tgtEl>
                                          <p:spTgt spid="737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xfrm>
            <a:off x="533400" y="1936750"/>
            <a:ext cx="4954588" cy="4111625"/>
          </a:xfrm>
        </p:spPr>
        <p:txBody>
          <a:bodyPr/>
          <a:lstStyle/>
          <a:p>
            <a:pPr lvl="1" indent="-506413" eaLnBrk="1" hangingPunct="1">
              <a:lnSpc>
                <a:spcPct val="90000"/>
              </a:lnSpc>
              <a:buFontTx/>
              <a:buNone/>
            </a:pPr>
            <a:r>
              <a:rPr lang="en-US" sz="3600" b="1" smtClean="0">
                <a:solidFill>
                  <a:schemeClr val="folHlink"/>
                </a:solidFill>
                <a:latin typeface="Monotype Corsiva" pitchFamily="66" charset="0"/>
              </a:rPr>
              <a:t>(</a:t>
            </a:r>
            <a:r>
              <a:rPr lang="en-US" sz="3600" smtClean="0">
                <a:solidFill>
                  <a:schemeClr val="folHlink"/>
                </a:solidFill>
                <a:latin typeface="Monotype Corsiva" pitchFamily="66" charset="0"/>
              </a:rPr>
              <a:t>ii) Environmental manipulation:</a:t>
            </a:r>
            <a:r>
              <a:rPr lang="en-US" smtClean="0">
                <a:solidFill>
                  <a:schemeClr val="folHlink"/>
                </a:solidFill>
                <a:latin typeface="Monotype Corsiva" pitchFamily="66" charset="0"/>
              </a:rPr>
              <a:t> </a:t>
            </a:r>
          </a:p>
          <a:p>
            <a:pPr lvl="1" indent="-506413" eaLnBrk="1" hangingPunct="1">
              <a:lnSpc>
                <a:spcPct val="90000"/>
              </a:lnSpc>
              <a:buFontTx/>
              <a:buNone/>
            </a:pPr>
            <a:endParaRPr lang="en-US" sz="200" smtClean="0">
              <a:solidFill>
                <a:schemeClr val="folHlink"/>
              </a:solidFill>
              <a:latin typeface="Monotype Corsiva" pitchFamily="66" charset="0"/>
            </a:endParaRPr>
          </a:p>
          <a:p>
            <a:pPr lvl="1" indent="-506413" eaLnBrk="1" hangingPunct="1">
              <a:lnSpc>
                <a:spcPct val="90000"/>
              </a:lnSpc>
            </a:pPr>
            <a:r>
              <a:rPr lang="en-US" sz="3600" smtClean="0">
                <a:solidFill>
                  <a:srgbClr val="B60F02"/>
                </a:solidFill>
                <a:latin typeface="Monotype Corsiva" pitchFamily="66" charset="0"/>
              </a:rPr>
              <a:t>Management of essential &amp; non-essential containers </a:t>
            </a:r>
            <a:endParaRPr lang="en-US" sz="3200" smtClean="0">
              <a:solidFill>
                <a:srgbClr val="B60F02"/>
              </a:solidFill>
              <a:latin typeface="Monotype Corsiva" pitchFamily="66" charset="0"/>
            </a:endParaRPr>
          </a:p>
          <a:p>
            <a:pPr lvl="1" indent="-506413" eaLnBrk="1" hangingPunct="1">
              <a:lnSpc>
                <a:spcPct val="90000"/>
              </a:lnSpc>
              <a:buFontTx/>
              <a:buNone/>
            </a:pPr>
            <a:endParaRPr lang="en-US" sz="200" smtClean="0">
              <a:solidFill>
                <a:srgbClr val="B60F02"/>
              </a:solidFill>
              <a:latin typeface="Monotype Corsiva" pitchFamily="66" charset="0"/>
            </a:endParaRPr>
          </a:p>
          <a:p>
            <a:pPr lvl="1" indent="-506413" eaLnBrk="1" hangingPunct="1">
              <a:lnSpc>
                <a:spcPct val="90000"/>
              </a:lnSpc>
            </a:pPr>
            <a:r>
              <a:rPr lang="en-US" sz="3600" smtClean="0">
                <a:solidFill>
                  <a:srgbClr val="B60F02"/>
                </a:solidFill>
                <a:latin typeface="Monotype Corsiva" pitchFamily="66" charset="0"/>
              </a:rPr>
              <a:t>Management/removal of natural breeding sites.</a:t>
            </a:r>
          </a:p>
        </p:txBody>
      </p:sp>
      <p:pic>
        <p:nvPicPr>
          <p:cNvPr id="31747" name="Picture 3" descr="bucket"/>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529263" y="4533900"/>
            <a:ext cx="3429000" cy="2170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48" name="Picture 4" descr="mosquito_breedi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948363" y="1885950"/>
            <a:ext cx="2514600" cy="2465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4757" name="Line 5"/>
          <p:cNvSpPr>
            <a:spLocks noChangeShapeType="1"/>
          </p:cNvSpPr>
          <p:nvPr/>
        </p:nvSpPr>
        <p:spPr bwMode="auto">
          <a:xfrm>
            <a:off x="5872163" y="1809750"/>
            <a:ext cx="2590800" cy="2667000"/>
          </a:xfrm>
          <a:prstGeom prst="line">
            <a:avLst/>
          </a:prstGeom>
          <a:noFill/>
          <a:ln w="38100">
            <a:solidFill>
              <a:srgbClr val="B60F02"/>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IN"/>
          </a:p>
        </p:txBody>
      </p:sp>
      <p:sp>
        <p:nvSpPr>
          <p:cNvPr id="74758" name="Line 6"/>
          <p:cNvSpPr>
            <a:spLocks noChangeShapeType="1"/>
          </p:cNvSpPr>
          <p:nvPr/>
        </p:nvSpPr>
        <p:spPr bwMode="auto">
          <a:xfrm flipH="1">
            <a:off x="5872163" y="1809750"/>
            <a:ext cx="2667000" cy="2667000"/>
          </a:xfrm>
          <a:prstGeom prst="line">
            <a:avLst/>
          </a:prstGeom>
          <a:noFill/>
          <a:ln w="38100">
            <a:solidFill>
              <a:srgbClr val="B60F02"/>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IN"/>
          </a:p>
        </p:txBody>
      </p:sp>
      <p:pic>
        <p:nvPicPr>
          <p:cNvPr id="74759" name="Picture 7" descr="image009"/>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2362200" cy="1865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752" name="Rectangle 8"/>
          <p:cNvSpPr>
            <a:spLocks noGrp="1" noChangeArrowheads="1"/>
          </p:cNvSpPr>
          <p:nvPr>
            <p:ph type="title"/>
          </p:nvPr>
        </p:nvSpPr>
        <p:spPr>
          <a:xfrm>
            <a:off x="1600200" y="0"/>
            <a:ext cx="7162800" cy="1371600"/>
          </a:xfrm>
          <a:noFill/>
        </p:spPr>
        <p:txBody>
          <a:bodyPr anchor="b"/>
          <a:lstStyle/>
          <a:p>
            <a:pPr eaLnBrk="1" hangingPunct="1"/>
            <a:r>
              <a:rPr lang="en-US" sz="4000" b="1" u="sng" smtClean="0">
                <a:latin typeface="Monotype Corsiva" pitchFamily="66" charset="0"/>
              </a:rPr>
              <a:t>Environmental </a:t>
            </a:r>
            <a:br>
              <a:rPr lang="en-US" sz="4000" b="1" u="sng" smtClean="0">
                <a:latin typeface="Monotype Corsiva" pitchFamily="66" charset="0"/>
              </a:rPr>
            </a:br>
            <a:r>
              <a:rPr lang="en-US" sz="4000" b="1" u="sng" smtClean="0">
                <a:latin typeface="Monotype Corsiva" pitchFamily="66" charset="0"/>
              </a:rPr>
              <a:t>Management</a:t>
            </a:r>
          </a:p>
        </p:txBody>
      </p:sp>
    </p:spTree>
    <p:extLst>
      <p:ext uri="{BB962C8B-B14F-4D97-AF65-F5344CB8AC3E}">
        <p14:creationId xmlns:p14="http://schemas.microsoft.com/office/powerpoint/2010/main" xmlns="" val="4711038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74759"/>
                                        </p:tgtEl>
                                        <p:attrNameLst>
                                          <p:attrName>style.visibility</p:attrName>
                                        </p:attrNameLst>
                                      </p:cBhvr>
                                      <p:to>
                                        <p:strVal val="visible"/>
                                      </p:to>
                                    </p:set>
                                    <p:animEffect transition="in" filter="blinds(horizontal)">
                                      <p:cBhvr>
                                        <p:cTn id="7" dur="500"/>
                                        <p:tgtEl>
                                          <p:spTgt spid="74759"/>
                                        </p:tgtEl>
                                      </p:cBhvr>
                                    </p:animEffect>
                                  </p:childTnLst>
                                </p:cTn>
                              </p:par>
                              <p:par>
                                <p:cTn id="8" presetID="6" presetClass="emph" presetSubtype="0" fill="hold" grpId="0" nodeType="withEffect">
                                  <p:stCondLst>
                                    <p:cond delay="0"/>
                                  </p:stCondLst>
                                  <p:childTnLst>
                                    <p:animScale>
                                      <p:cBhvr>
                                        <p:cTn id="9" dur="2000" fill="hold"/>
                                        <p:tgtEl>
                                          <p:spTgt spid="74758"/>
                                        </p:tgtEl>
                                      </p:cBhvr>
                                      <p:by x="125000" y="125000"/>
                                    </p:animScale>
                                  </p:childTnLst>
                                </p:cTn>
                              </p:par>
                              <p:par>
                                <p:cTn id="10" presetID="6" presetClass="emph" presetSubtype="0" fill="hold" grpId="0" nodeType="withEffect">
                                  <p:stCondLst>
                                    <p:cond delay="0"/>
                                  </p:stCondLst>
                                  <p:childTnLst>
                                    <p:animScale>
                                      <p:cBhvr>
                                        <p:cTn id="11" dur="2000" fill="hold"/>
                                        <p:tgtEl>
                                          <p:spTgt spid="74757"/>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7" grpId="0" animBg="1"/>
      <p:bldP spid="7475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body" idx="1"/>
          </p:nvPr>
        </p:nvSpPr>
        <p:spPr>
          <a:xfrm>
            <a:off x="587375" y="1985963"/>
            <a:ext cx="5973763" cy="3219450"/>
          </a:xfrm>
        </p:spPr>
        <p:txBody>
          <a:bodyPr/>
          <a:lstStyle/>
          <a:p>
            <a:pPr lvl="1" eaLnBrk="1" hangingPunct="1">
              <a:buFontTx/>
              <a:buNone/>
            </a:pPr>
            <a:r>
              <a:rPr lang="en-US" sz="3600" smtClean="0">
                <a:solidFill>
                  <a:schemeClr val="folHlink"/>
                </a:solidFill>
                <a:latin typeface="Monotype Corsiva" pitchFamily="66" charset="0"/>
              </a:rPr>
              <a:t>(iii) Changes in human habitations</a:t>
            </a:r>
          </a:p>
          <a:p>
            <a:pPr lvl="1" eaLnBrk="1" hangingPunct="1"/>
            <a:r>
              <a:rPr lang="en-US" sz="3600" smtClean="0">
                <a:solidFill>
                  <a:srgbClr val="B60F02"/>
                </a:solidFill>
                <a:latin typeface="Monotype Corsiva" pitchFamily="66" charset="0"/>
              </a:rPr>
              <a:t>Mosquito proofing of houses with screens on doors/windows.</a:t>
            </a:r>
          </a:p>
          <a:p>
            <a:pPr eaLnBrk="1" hangingPunct="1">
              <a:buFontTx/>
              <a:buNone/>
            </a:pPr>
            <a:endParaRPr lang="en-US" sz="3600" smtClean="0">
              <a:solidFill>
                <a:srgbClr val="B60F02"/>
              </a:solidFill>
              <a:latin typeface="Monotype Corsiva" pitchFamily="66" charset="0"/>
            </a:endParaRPr>
          </a:p>
        </p:txBody>
      </p:sp>
      <p:pic>
        <p:nvPicPr>
          <p:cNvPr id="75779" name="Picture 3" descr="MosquitoScreenDoor-190x26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715000" y="2133600"/>
            <a:ext cx="2906713" cy="403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772" name="Rectangle 4"/>
          <p:cNvSpPr>
            <a:spLocks noGrp="1" noChangeArrowheads="1"/>
          </p:cNvSpPr>
          <p:nvPr>
            <p:ph type="title"/>
          </p:nvPr>
        </p:nvSpPr>
        <p:spPr>
          <a:xfrm>
            <a:off x="1600200" y="0"/>
            <a:ext cx="7162800" cy="1371600"/>
          </a:xfrm>
          <a:noFill/>
        </p:spPr>
        <p:txBody>
          <a:bodyPr anchor="b"/>
          <a:lstStyle/>
          <a:p>
            <a:pPr eaLnBrk="1" hangingPunct="1"/>
            <a:r>
              <a:rPr lang="en-US" sz="4000" b="1" u="sng" smtClean="0">
                <a:latin typeface="Monotype Corsiva" pitchFamily="66" charset="0"/>
              </a:rPr>
              <a:t>Environmental </a:t>
            </a:r>
            <a:br>
              <a:rPr lang="en-US" sz="4000" b="1" u="sng" smtClean="0">
                <a:latin typeface="Monotype Corsiva" pitchFamily="66" charset="0"/>
              </a:rPr>
            </a:br>
            <a:r>
              <a:rPr lang="en-US" sz="4000" b="1" u="sng" smtClean="0">
                <a:latin typeface="Monotype Corsiva" pitchFamily="66" charset="0"/>
              </a:rPr>
              <a:t>Management</a:t>
            </a:r>
          </a:p>
        </p:txBody>
      </p:sp>
      <p:pic>
        <p:nvPicPr>
          <p:cNvPr id="75781" name="Picture 5" descr="image009"/>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2362200" cy="1865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0309922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75781"/>
                                        </p:tgtEl>
                                        <p:attrNameLst>
                                          <p:attrName>style.visibility</p:attrName>
                                        </p:attrNameLst>
                                      </p:cBhvr>
                                      <p:to>
                                        <p:strVal val="visible"/>
                                      </p:to>
                                    </p:set>
                                    <p:animEffect transition="in" filter="box(in)">
                                      <p:cBhvr>
                                        <p:cTn id="7" dur="500"/>
                                        <p:tgtEl>
                                          <p:spTgt spid="75781"/>
                                        </p:tgtEl>
                                      </p:cBhvr>
                                    </p:animEffect>
                                  </p:childTnLst>
                                </p:cTn>
                              </p:par>
                              <p:par>
                                <p:cTn id="8" presetID="26" presetClass="emph" presetSubtype="0" fill="hold" nodeType="withEffect">
                                  <p:stCondLst>
                                    <p:cond delay="0"/>
                                  </p:stCondLst>
                                  <p:childTnLst>
                                    <p:animEffect transition="out" filter="fade">
                                      <p:cBhvr>
                                        <p:cTn id="9" dur="500" tmFilter="0, 0; .2, .5; .8, .5; 1, 0"/>
                                        <p:tgtEl>
                                          <p:spTgt spid="75779"/>
                                        </p:tgtEl>
                                      </p:cBhvr>
                                    </p:animEffect>
                                    <p:animScale>
                                      <p:cBhvr>
                                        <p:cTn id="10" dur="250" autoRev="1" fill="hold"/>
                                        <p:tgtEl>
                                          <p:spTgt spid="7577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body" idx="1"/>
          </p:nvPr>
        </p:nvSpPr>
        <p:spPr/>
        <p:txBody>
          <a:bodyPr/>
          <a:lstStyle/>
          <a:p>
            <a:endParaRPr lang="en-US" smtClean="0"/>
          </a:p>
        </p:txBody>
      </p:sp>
      <p:sp>
        <p:nvSpPr>
          <p:cNvPr id="21507" name="Rectangle 3"/>
          <p:cNvSpPr>
            <a:spLocks noGrp="1" noChangeArrowheads="1"/>
          </p:cNvSpPr>
          <p:nvPr>
            <p:ph type="title"/>
          </p:nvPr>
        </p:nvSpPr>
        <p:spPr/>
        <p:txBody>
          <a:bodyPr/>
          <a:lstStyle/>
          <a:p>
            <a:r>
              <a:rPr lang="en-US" sz="1600" b="1" smtClean="0">
                <a:solidFill>
                  <a:schemeClr val="tx1"/>
                </a:solidFill>
              </a:rPr>
              <a:t>ENVIRONMENTAL MODIFICATION and malaria control   </a:t>
            </a:r>
          </a:p>
        </p:txBody>
      </p:sp>
      <p:sp>
        <p:nvSpPr>
          <p:cNvPr id="46084" name="Rectangle 4"/>
          <p:cNvSpPr>
            <a:spLocks noChangeArrowheads="1"/>
          </p:cNvSpPr>
          <p:nvPr/>
        </p:nvSpPr>
        <p:spPr bwMode="auto">
          <a:xfrm>
            <a:off x="1295400" y="282575"/>
            <a:ext cx="5638800" cy="779463"/>
          </a:xfrm>
          <a:prstGeom prst="rect">
            <a:avLst/>
          </a:prstGeom>
          <a:noFill/>
          <a:ln w="9525">
            <a:noFill/>
            <a:miter lim="800000"/>
            <a:headEnd/>
            <a:tailEnd/>
          </a:ln>
          <a:effectLst/>
        </p:spPr>
        <p:txBody>
          <a:bodyPr lIns="104927" tIns="52464" rIns="104927" bIns="52464" anchor="ctr"/>
          <a:lstStyle/>
          <a:p>
            <a:pPr algn="ctr">
              <a:tabLst>
                <a:tab pos="2514600" algn="ctr"/>
              </a:tabLst>
              <a:defRPr/>
            </a:pPr>
            <a:r>
              <a:rPr lang="en-US" sz="2400" dirty="0">
                <a:effectLst>
                  <a:outerShdw blurRad="38100" dist="38100" dir="2700000" algn="tl">
                    <a:srgbClr val="000000"/>
                  </a:outerShdw>
                </a:effectLst>
                <a:latin typeface="Arial Black" pitchFamily="34" charset="0"/>
              </a:rPr>
              <a:t>SCENARIO</a:t>
            </a:r>
          </a:p>
        </p:txBody>
      </p:sp>
      <p:pic>
        <p:nvPicPr>
          <p:cNvPr id="21509" name="Picture 5" descr="Sabarmati_1"/>
          <p:cNvPicPr>
            <a:picLocks noChangeAspect="1" noChangeArrowheads="1"/>
          </p:cNvPicPr>
          <p:nvPr/>
        </p:nvPicPr>
        <p:blipFill>
          <a:blip r:embed="rId2" cstate="print"/>
          <a:srcRect r="1134"/>
          <a:stretch>
            <a:fillRect/>
          </a:stretch>
        </p:blipFill>
        <p:spPr bwMode="auto">
          <a:xfrm>
            <a:off x="0" y="1600200"/>
            <a:ext cx="4114800" cy="2695575"/>
          </a:xfrm>
          <a:prstGeom prst="rect">
            <a:avLst/>
          </a:prstGeom>
          <a:noFill/>
          <a:ln w="9525">
            <a:noFill/>
            <a:miter lim="800000"/>
            <a:headEnd/>
            <a:tailEnd/>
          </a:ln>
        </p:spPr>
      </p:pic>
      <p:pic>
        <p:nvPicPr>
          <p:cNvPr id="21510" name="Picture 6" descr="Sabarmati"/>
          <p:cNvPicPr>
            <a:picLocks noChangeAspect="1" noChangeArrowheads="1"/>
          </p:cNvPicPr>
          <p:nvPr/>
        </p:nvPicPr>
        <p:blipFill>
          <a:blip r:embed="rId3" cstate="print"/>
          <a:srcRect t="13828"/>
          <a:stretch>
            <a:fillRect/>
          </a:stretch>
        </p:blipFill>
        <p:spPr bwMode="auto">
          <a:xfrm>
            <a:off x="4343400" y="1600200"/>
            <a:ext cx="4800600" cy="2286000"/>
          </a:xfrm>
          <a:prstGeom prst="rect">
            <a:avLst/>
          </a:prstGeom>
          <a:noFill/>
          <a:ln w="9525">
            <a:noFill/>
            <a:miter lim="800000"/>
            <a:headEnd/>
            <a:tailEnd/>
          </a:ln>
        </p:spPr>
      </p:pic>
      <p:pic>
        <p:nvPicPr>
          <p:cNvPr id="21511" name="Picture 7" descr="Sabarmati_2"/>
          <p:cNvPicPr>
            <a:picLocks noChangeAspect="1" noChangeArrowheads="1"/>
          </p:cNvPicPr>
          <p:nvPr/>
        </p:nvPicPr>
        <p:blipFill>
          <a:blip r:embed="rId4" cstate="print"/>
          <a:srcRect/>
          <a:stretch>
            <a:fillRect/>
          </a:stretch>
        </p:blipFill>
        <p:spPr bwMode="auto">
          <a:xfrm>
            <a:off x="0" y="4495800"/>
            <a:ext cx="3810000" cy="2133600"/>
          </a:xfrm>
          <a:prstGeom prst="rect">
            <a:avLst/>
          </a:prstGeom>
          <a:noFill/>
          <a:ln w="9525">
            <a:noFill/>
            <a:miter lim="800000"/>
            <a:headEnd/>
            <a:tailEnd/>
          </a:ln>
        </p:spPr>
      </p:pic>
      <p:sp>
        <p:nvSpPr>
          <p:cNvPr id="21512" name="Text Box 8"/>
          <p:cNvSpPr txBox="1">
            <a:spLocks noChangeArrowheads="1"/>
          </p:cNvSpPr>
          <p:nvPr/>
        </p:nvSpPr>
        <p:spPr bwMode="auto">
          <a:xfrm>
            <a:off x="620713" y="3098800"/>
            <a:ext cx="2222500" cy="228600"/>
          </a:xfrm>
          <a:prstGeom prst="rect">
            <a:avLst/>
          </a:prstGeom>
          <a:noFill/>
          <a:ln w="9525">
            <a:noFill/>
            <a:miter lim="800000"/>
            <a:headEnd/>
            <a:tailEnd/>
          </a:ln>
        </p:spPr>
        <p:txBody>
          <a:bodyPr>
            <a:spAutoFit/>
          </a:bodyPr>
          <a:lstStyle/>
          <a:p>
            <a:pPr algn="ctr" defTabSz="1049338" eaLnBrk="0" hangingPunct="0">
              <a:spcBef>
                <a:spcPct val="50000"/>
              </a:spcBef>
            </a:pPr>
            <a:r>
              <a:rPr lang="en-US" sz="900">
                <a:solidFill>
                  <a:srgbClr val="66FF33"/>
                </a:solidFill>
                <a:latin typeface="Tahoma" pitchFamily="34" charset="0"/>
              </a:rPr>
              <a:t>Sabarmati: erstwhile</a:t>
            </a:r>
          </a:p>
        </p:txBody>
      </p:sp>
      <p:sp>
        <p:nvSpPr>
          <p:cNvPr id="21513" name="Text Box 9"/>
          <p:cNvSpPr txBox="1">
            <a:spLocks noChangeArrowheads="1"/>
          </p:cNvSpPr>
          <p:nvPr/>
        </p:nvSpPr>
        <p:spPr bwMode="auto">
          <a:xfrm>
            <a:off x="5257800" y="2590800"/>
            <a:ext cx="2667000" cy="338138"/>
          </a:xfrm>
          <a:prstGeom prst="rect">
            <a:avLst/>
          </a:prstGeom>
          <a:noFill/>
          <a:ln w="9525">
            <a:noFill/>
            <a:miter lim="800000"/>
            <a:headEnd/>
            <a:tailEnd/>
          </a:ln>
        </p:spPr>
        <p:txBody>
          <a:bodyPr>
            <a:spAutoFit/>
          </a:bodyPr>
          <a:lstStyle/>
          <a:p>
            <a:pPr algn="ctr" defTabSz="1049338" eaLnBrk="0" hangingPunct="0">
              <a:spcBef>
                <a:spcPct val="50000"/>
              </a:spcBef>
            </a:pPr>
            <a:r>
              <a:rPr lang="en-US" sz="1600">
                <a:solidFill>
                  <a:srgbClr val="66FF33"/>
                </a:solidFill>
                <a:latin typeface="Tahoma" pitchFamily="34" charset="0"/>
              </a:rPr>
              <a:t>Intervention:Channelization</a:t>
            </a:r>
          </a:p>
        </p:txBody>
      </p:sp>
      <p:sp>
        <p:nvSpPr>
          <p:cNvPr id="46090" name="Text Box 10"/>
          <p:cNvSpPr txBox="1">
            <a:spLocks noChangeArrowheads="1"/>
          </p:cNvSpPr>
          <p:nvPr/>
        </p:nvSpPr>
        <p:spPr bwMode="auto">
          <a:xfrm>
            <a:off x="914400" y="4648200"/>
            <a:ext cx="2209800" cy="254000"/>
          </a:xfrm>
          <a:prstGeom prst="rect">
            <a:avLst/>
          </a:prstGeom>
          <a:noFill/>
          <a:ln w="9525">
            <a:noFill/>
            <a:miter lim="800000"/>
            <a:headEnd/>
            <a:tailEnd/>
          </a:ln>
          <a:effectLst/>
        </p:spPr>
        <p:txBody>
          <a:bodyPr>
            <a:spAutoFit/>
          </a:bodyPr>
          <a:lstStyle/>
          <a:p>
            <a:pPr algn="ctr" defTabSz="1049338" eaLnBrk="0" hangingPunct="0">
              <a:spcBef>
                <a:spcPct val="50000"/>
              </a:spcBef>
              <a:defRPr/>
            </a:pPr>
            <a:r>
              <a:rPr lang="en-US" sz="1050" dirty="0">
                <a:latin typeface="Tahoma" pitchFamily="34" charset="0"/>
              </a:rPr>
              <a:t>Narmada Fed Sabarmati</a:t>
            </a:r>
          </a:p>
        </p:txBody>
      </p:sp>
      <p:graphicFrame>
        <p:nvGraphicFramePr>
          <p:cNvPr id="11" name="Chart 10"/>
          <p:cNvGraphicFramePr>
            <a:graphicFrameLocks/>
          </p:cNvGraphicFramePr>
          <p:nvPr/>
        </p:nvGraphicFramePr>
        <p:xfrm>
          <a:off x="4114800" y="3962400"/>
          <a:ext cx="5029200" cy="2895600"/>
        </p:xfrm>
        <a:graphic>
          <a:graphicData uri="http://schemas.openxmlformats.org/drawingml/2006/chart">
            <c:chart xmlns:c="http://schemas.openxmlformats.org/drawingml/2006/chart" xmlns:r="http://schemas.openxmlformats.org/officeDocument/2006/relationships" r:id="rId5"/>
          </a:graphicData>
        </a:graphic>
      </p:graphicFrame>
      <p:sp>
        <p:nvSpPr>
          <p:cNvPr id="12" name="Right Arrow 11"/>
          <p:cNvSpPr/>
          <p:nvPr/>
        </p:nvSpPr>
        <p:spPr>
          <a:xfrm rot="16200000">
            <a:off x="2705100" y="4076700"/>
            <a:ext cx="1295400" cy="914400"/>
          </a:xfrm>
          <a:prstGeom prst="rightArrow">
            <a:avLst>
              <a:gd name="adj1" fmla="val 50000"/>
              <a:gd name="adj2" fmla="val 5307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ight Arrow 12"/>
          <p:cNvSpPr/>
          <p:nvPr/>
        </p:nvSpPr>
        <p:spPr>
          <a:xfrm>
            <a:off x="3352800" y="2209800"/>
            <a:ext cx="21336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Oval 13"/>
          <p:cNvSpPr/>
          <p:nvPr/>
        </p:nvSpPr>
        <p:spPr>
          <a:xfrm>
            <a:off x="1524000" y="0"/>
            <a:ext cx="57150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effectLst>
                  <a:outerShdw blurRad="38100" dist="38100" dir="2700000" algn="tl">
                    <a:srgbClr val="000000"/>
                  </a:outerShdw>
                </a:effectLst>
                <a:latin typeface="Arial Black" pitchFamily="34" charset="0"/>
              </a:rPr>
              <a:t>Environmental Control</a:t>
            </a:r>
          </a:p>
          <a:p>
            <a:pPr algn="ctr">
              <a:defRPr/>
            </a:pPr>
            <a:r>
              <a:rPr lang="en-US" sz="1400" dirty="0" smtClean="0">
                <a:effectLst>
                  <a:outerShdw blurRad="38100" dist="38100" dir="2700000" algn="tl">
                    <a:srgbClr val="000000"/>
                  </a:outerShdw>
                </a:effectLst>
                <a:latin typeface="Arial Black" pitchFamily="34" charset="0"/>
              </a:rPr>
              <a:t>SABARMATI </a:t>
            </a:r>
            <a:r>
              <a:rPr lang="en-US" sz="1400" dirty="0">
                <a:effectLst>
                  <a:outerShdw blurRad="38100" dist="38100" dir="2700000" algn="tl">
                    <a:srgbClr val="000000"/>
                  </a:outerShdw>
                </a:effectLst>
                <a:latin typeface="Arial Black" pitchFamily="34" charset="0"/>
              </a:rPr>
              <a:t>RIVER’S CHANGING SCENIRIO  </a:t>
            </a:r>
            <a:endParaRPr lang="en-US" sz="1400" dirty="0"/>
          </a:p>
        </p:txBody>
      </p:sp>
      <p:sp>
        <p:nvSpPr>
          <p:cNvPr id="15" name="Down Arrow 14"/>
          <p:cNvSpPr/>
          <p:nvPr/>
        </p:nvSpPr>
        <p:spPr>
          <a:xfrm>
            <a:off x="6705600" y="3048000"/>
            <a:ext cx="838200" cy="990600"/>
          </a:xfrm>
          <a:prstGeom prst="downArrow">
            <a:avLst>
              <a:gd name="adj1" fmla="val 50000"/>
              <a:gd name="adj2" fmla="val 5659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xmlns="" val="25056227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p:cNvSpPr>
            <a:spLocks noChangeArrowheads="1"/>
          </p:cNvSpPr>
          <p:nvPr/>
        </p:nvSpPr>
        <p:spPr bwMode="auto">
          <a:xfrm>
            <a:off x="2514600" y="533400"/>
            <a:ext cx="3962400" cy="1143000"/>
          </a:xfrm>
          <a:prstGeom prst="flowChartAlternateProcess">
            <a:avLst/>
          </a:prstGeom>
          <a:noFill/>
          <a:ln w="28575"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algn="ctr" eaLnBrk="0" hangingPunct="0"/>
            <a:endParaRPr lang="en-GB"/>
          </a:p>
        </p:txBody>
      </p:sp>
      <p:sp>
        <p:nvSpPr>
          <p:cNvPr id="33795" name="Rectangle 3"/>
          <p:cNvSpPr>
            <a:spLocks noChangeArrowheads="1"/>
          </p:cNvSpPr>
          <p:nvPr/>
        </p:nvSpPr>
        <p:spPr bwMode="auto">
          <a:xfrm>
            <a:off x="2590800" y="609600"/>
            <a:ext cx="37338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rgbClr val="000000"/>
                </a:solidFill>
                <a:miter lim="800000"/>
                <a:headEnd type="none" w="sm" len="sm"/>
                <a:tailEnd type="none" w="sm" len="sm"/>
              </a14:hiddenLine>
            </a:ext>
          </a:extLst>
        </p:spPr>
        <p:txBody>
          <a:bodyPr>
            <a:spAutoFit/>
          </a:bodyPr>
          <a:lstStyle/>
          <a:p>
            <a:pPr algn="ctr" eaLnBrk="0" hangingPunct="0"/>
            <a:r>
              <a:rPr lang="en-US" sz="3200" b="1">
                <a:solidFill>
                  <a:schemeClr val="tx2"/>
                </a:solidFill>
                <a:latin typeface="Monotype Corsiva" pitchFamily="66" charset="0"/>
              </a:rPr>
              <a:t>VECTOR </a:t>
            </a:r>
          </a:p>
          <a:p>
            <a:pPr algn="ctr" eaLnBrk="0" hangingPunct="0"/>
            <a:r>
              <a:rPr lang="en-US" sz="3200" b="1">
                <a:solidFill>
                  <a:schemeClr val="tx2"/>
                </a:solidFill>
                <a:latin typeface="Monotype Corsiva" pitchFamily="66" charset="0"/>
              </a:rPr>
              <a:t>MANAGEMENT</a:t>
            </a:r>
          </a:p>
        </p:txBody>
      </p:sp>
      <p:cxnSp>
        <p:nvCxnSpPr>
          <p:cNvPr id="33796" name="AutoShape 4"/>
          <p:cNvCxnSpPr>
            <a:cxnSpLocks noChangeShapeType="1"/>
            <a:stCxn id="33794" idx="2"/>
          </p:cNvCxnSpPr>
          <p:nvPr/>
        </p:nvCxnSpPr>
        <p:spPr bwMode="auto">
          <a:xfrm>
            <a:off x="4495800" y="1690688"/>
            <a:ext cx="0" cy="609600"/>
          </a:xfrm>
          <a:prstGeom prst="straightConnector1">
            <a:avLst/>
          </a:prstGeom>
          <a:noFill/>
          <a:ln w="28575" cap="sq">
            <a:solidFill>
              <a:schemeClr val="tx1"/>
            </a:solidFill>
            <a:round/>
            <a:headEnd type="none" w="sm" len="sm"/>
            <a:tailEnd type="none" w="sm" len="sm"/>
          </a:ln>
          <a:extLst>
            <a:ext uri="{909E8E84-426E-40DD-AFC4-6F175D3DCCD1}">
              <a14:hiddenFill xmlns:a14="http://schemas.microsoft.com/office/drawing/2010/main" xmlns="">
                <a:noFill/>
              </a14:hiddenFill>
            </a:ext>
          </a:extLst>
        </p:spPr>
      </p:cxnSp>
      <p:cxnSp>
        <p:nvCxnSpPr>
          <p:cNvPr id="33797" name="AutoShape 5"/>
          <p:cNvCxnSpPr>
            <a:cxnSpLocks noChangeShapeType="1"/>
          </p:cNvCxnSpPr>
          <p:nvPr/>
        </p:nvCxnSpPr>
        <p:spPr bwMode="auto">
          <a:xfrm>
            <a:off x="381000" y="2286000"/>
            <a:ext cx="7543800" cy="1588"/>
          </a:xfrm>
          <a:prstGeom prst="straightConnector1">
            <a:avLst/>
          </a:prstGeom>
          <a:noFill/>
          <a:ln w="28575" cap="sq">
            <a:solidFill>
              <a:schemeClr val="tx1"/>
            </a:solidFill>
            <a:round/>
            <a:headEnd type="none" w="sm" len="sm"/>
            <a:tailEnd type="none" w="sm" len="sm"/>
          </a:ln>
          <a:extLst>
            <a:ext uri="{909E8E84-426E-40DD-AFC4-6F175D3DCCD1}">
              <a14:hiddenFill xmlns:a14="http://schemas.microsoft.com/office/drawing/2010/main" xmlns="">
                <a:noFill/>
              </a14:hiddenFill>
            </a:ext>
          </a:extLst>
        </p:spPr>
      </p:cxnSp>
      <p:sp>
        <p:nvSpPr>
          <p:cNvPr id="33798" name="AutoShape 6"/>
          <p:cNvSpPr>
            <a:spLocks noChangeArrowheads="1"/>
          </p:cNvSpPr>
          <p:nvPr/>
        </p:nvSpPr>
        <p:spPr bwMode="auto">
          <a:xfrm>
            <a:off x="71438" y="2590800"/>
            <a:ext cx="1547812" cy="685800"/>
          </a:xfrm>
          <a:prstGeom prst="flowChartAlternateProcess">
            <a:avLst/>
          </a:prstGeom>
          <a:noFill/>
          <a:ln w="28575"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3799" name="Line 7"/>
          <p:cNvSpPr>
            <a:spLocks noChangeShapeType="1"/>
          </p:cNvSpPr>
          <p:nvPr/>
        </p:nvSpPr>
        <p:spPr bwMode="auto">
          <a:xfrm>
            <a:off x="381000" y="2286000"/>
            <a:ext cx="0" cy="30480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IN"/>
          </a:p>
        </p:txBody>
      </p:sp>
      <p:sp>
        <p:nvSpPr>
          <p:cNvPr id="33800" name="Rectangle 8"/>
          <p:cNvSpPr>
            <a:spLocks noChangeArrowheads="1"/>
          </p:cNvSpPr>
          <p:nvPr/>
        </p:nvSpPr>
        <p:spPr bwMode="auto">
          <a:xfrm>
            <a:off x="23813" y="2590800"/>
            <a:ext cx="1576387"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rgbClr val="000000"/>
                </a:solidFill>
                <a:miter lim="800000"/>
                <a:headEnd type="none" w="sm" len="sm"/>
                <a:tailEnd type="none" w="sm" len="sm"/>
              </a14:hiddenLine>
            </a:ext>
          </a:extLst>
        </p:spPr>
        <p:txBody>
          <a:bodyPr>
            <a:spAutoFit/>
          </a:bodyPr>
          <a:lstStyle/>
          <a:p>
            <a:pPr algn="ctr" eaLnBrk="0" hangingPunct="0"/>
            <a:r>
              <a:rPr lang="en-US" sz="2000" b="1">
                <a:solidFill>
                  <a:schemeClr val="tx2"/>
                </a:solidFill>
                <a:latin typeface="Monotype Corsiva" pitchFamily="66" charset="0"/>
              </a:rPr>
              <a:t>Environmental Management</a:t>
            </a:r>
          </a:p>
        </p:txBody>
      </p:sp>
      <p:sp>
        <p:nvSpPr>
          <p:cNvPr id="33801" name="Line 9"/>
          <p:cNvSpPr>
            <a:spLocks noChangeShapeType="1"/>
          </p:cNvSpPr>
          <p:nvPr/>
        </p:nvSpPr>
        <p:spPr bwMode="auto">
          <a:xfrm>
            <a:off x="6172200" y="2286000"/>
            <a:ext cx="0" cy="30480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IN"/>
          </a:p>
        </p:txBody>
      </p:sp>
      <p:sp>
        <p:nvSpPr>
          <p:cNvPr id="33802" name="Rectangle 10"/>
          <p:cNvSpPr>
            <a:spLocks noChangeArrowheads="1"/>
          </p:cNvSpPr>
          <p:nvPr/>
        </p:nvSpPr>
        <p:spPr bwMode="auto">
          <a:xfrm>
            <a:off x="1752600" y="2590800"/>
            <a:ext cx="111125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rgbClr val="000000"/>
                </a:solidFill>
                <a:miter lim="800000"/>
                <a:headEnd type="none" w="sm" len="sm"/>
                <a:tailEnd type="none" w="sm" len="sm"/>
              </a14:hiddenLine>
            </a:ext>
          </a:extLst>
        </p:spPr>
        <p:txBody>
          <a:bodyPr wrap="none">
            <a:spAutoFit/>
          </a:bodyPr>
          <a:lstStyle/>
          <a:p>
            <a:pPr algn="ctr" eaLnBrk="0" hangingPunct="0"/>
            <a:r>
              <a:rPr lang="en-US" sz="2000" b="1">
                <a:solidFill>
                  <a:srgbClr val="B60F02"/>
                </a:solidFill>
                <a:latin typeface="Monotype Corsiva" pitchFamily="66" charset="0"/>
              </a:rPr>
              <a:t>Personal </a:t>
            </a:r>
          </a:p>
          <a:p>
            <a:pPr algn="ctr" eaLnBrk="0" hangingPunct="0"/>
            <a:r>
              <a:rPr lang="en-US" sz="2000" b="1">
                <a:solidFill>
                  <a:srgbClr val="B60F02"/>
                </a:solidFill>
                <a:latin typeface="Monotype Corsiva" pitchFamily="66" charset="0"/>
              </a:rPr>
              <a:t>Protection</a:t>
            </a:r>
          </a:p>
        </p:txBody>
      </p:sp>
      <p:sp>
        <p:nvSpPr>
          <p:cNvPr id="33803" name="AutoShape 11"/>
          <p:cNvSpPr>
            <a:spLocks noChangeArrowheads="1"/>
          </p:cNvSpPr>
          <p:nvPr/>
        </p:nvSpPr>
        <p:spPr bwMode="auto">
          <a:xfrm>
            <a:off x="2971800" y="2590800"/>
            <a:ext cx="1219200" cy="685800"/>
          </a:xfrm>
          <a:prstGeom prst="flowChartAlternateProcess">
            <a:avLst/>
          </a:prstGeom>
          <a:noFill/>
          <a:ln w="28575"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3804" name="AutoShape 12"/>
          <p:cNvSpPr>
            <a:spLocks noChangeArrowheads="1"/>
          </p:cNvSpPr>
          <p:nvPr/>
        </p:nvSpPr>
        <p:spPr bwMode="auto">
          <a:xfrm>
            <a:off x="7086600" y="2590800"/>
            <a:ext cx="1828800" cy="685800"/>
          </a:xfrm>
          <a:prstGeom prst="flowChartAlternateProcess">
            <a:avLst/>
          </a:prstGeom>
          <a:noFill/>
          <a:ln w="28575"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3805" name="AutoShape 13"/>
          <p:cNvSpPr>
            <a:spLocks noChangeArrowheads="1"/>
          </p:cNvSpPr>
          <p:nvPr/>
        </p:nvSpPr>
        <p:spPr bwMode="auto">
          <a:xfrm>
            <a:off x="5562600" y="2590800"/>
            <a:ext cx="1219200" cy="685800"/>
          </a:xfrm>
          <a:prstGeom prst="flowChartAlternateProcess">
            <a:avLst/>
          </a:prstGeom>
          <a:noFill/>
          <a:ln w="28575"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3806" name="AutoShape 14"/>
          <p:cNvSpPr>
            <a:spLocks noChangeArrowheads="1"/>
          </p:cNvSpPr>
          <p:nvPr/>
        </p:nvSpPr>
        <p:spPr bwMode="auto">
          <a:xfrm>
            <a:off x="1676400" y="2590800"/>
            <a:ext cx="1219200" cy="685800"/>
          </a:xfrm>
          <a:prstGeom prst="flowChartAlternateProcess">
            <a:avLst/>
          </a:prstGeom>
          <a:noFill/>
          <a:ln w="28575" cap="sq">
            <a:solidFill>
              <a:srgbClr val="B60F02"/>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3807" name="AutoShape 15"/>
          <p:cNvSpPr>
            <a:spLocks noChangeArrowheads="1"/>
          </p:cNvSpPr>
          <p:nvPr/>
        </p:nvSpPr>
        <p:spPr bwMode="auto">
          <a:xfrm>
            <a:off x="4319588" y="2590800"/>
            <a:ext cx="1143000" cy="685800"/>
          </a:xfrm>
          <a:prstGeom prst="flowChartAlternateProcess">
            <a:avLst/>
          </a:prstGeom>
          <a:noFill/>
          <a:ln w="28575"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3808" name="Line 16"/>
          <p:cNvSpPr>
            <a:spLocks noChangeShapeType="1"/>
          </p:cNvSpPr>
          <p:nvPr/>
        </p:nvSpPr>
        <p:spPr bwMode="auto">
          <a:xfrm>
            <a:off x="2286000" y="2286000"/>
            <a:ext cx="0" cy="304800"/>
          </a:xfrm>
          <a:prstGeom prst="line">
            <a:avLst/>
          </a:prstGeom>
          <a:noFill/>
          <a:ln w="28575" cap="sq">
            <a:solidFill>
              <a:srgbClr val="B60F02"/>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IN"/>
          </a:p>
        </p:txBody>
      </p:sp>
      <p:sp>
        <p:nvSpPr>
          <p:cNvPr id="33809" name="Line 17"/>
          <p:cNvSpPr>
            <a:spLocks noChangeShapeType="1"/>
          </p:cNvSpPr>
          <p:nvPr/>
        </p:nvSpPr>
        <p:spPr bwMode="auto">
          <a:xfrm>
            <a:off x="3581400" y="2286000"/>
            <a:ext cx="0" cy="30480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IN"/>
          </a:p>
        </p:txBody>
      </p:sp>
      <p:sp>
        <p:nvSpPr>
          <p:cNvPr id="33810" name="Rectangle 18"/>
          <p:cNvSpPr>
            <a:spLocks noChangeArrowheads="1"/>
          </p:cNvSpPr>
          <p:nvPr/>
        </p:nvSpPr>
        <p:spPr bwMode="auto">
          <a:xfrm>
            <a:off x="3048000" y="2593975"/>
            <a:ext cx="11303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rgbClr val="000000"/>
                </a:solidFill>
                <a:miter lim="800000"/>
                <a:headEnd type="none" w="sm" len="sm"/>
                <a:tailEnd type="none" w="sm" len="sm"/>
              </a14:hiddenLine>
            </a:ext>
          </a:extLst>
        </p:spPr>
        <p:txBody>
          <a:bodyPr wrap="none">
            <a:spAutoFit/>
          </a:bodyPr>
          <a:lstStyle/>
          <a:p>
            <a:pPr algn="ctr" eaLnBrk="0" hangingPunct="0"/>
            <a:r>
              <a:rPr lang="en-US" sz="2000" b="1">
                <a:solidFill>
                  <a:schemeClr val="tx2"/>
                </a:solidFill>
                <a:latin typeface="Monotype Corsiva" pitchFamily="66" charset="0"/>
              </a:rPr>
              <a:t>Biological </a:t>
            </a:r>
          </a:p>
          <a:p>
            <a:pPr algn="ctr" eaLnBrk="0" hangingPunct="0"/>
            <a:r>
              <a:rPr lang="en-US" sz="2000" b="1">
                <a:solidFill>
                  <a:schemeClr val="tx2"/>
                </a:solidFill>
                <a:latin typeface="Monotype Corsiva" pitchFamily="66" charset="0"/>
              </a:rPr>
              <a:t>Control</a:t>
            </a:r>
          </a:p>
        </p:txBody>
      </p:sp>
      <p:sp>
        <p:nvSpPr>
          <p:cNvPr id="33811" name="Rectangle 19"/>
          <p:cNvSpPr>
            <a:spLocks noChangeArrowheads="1"/>
          </p:cNvSpPr>
          <p:nvPr/>
        </p:nvSpPr>
        <p:spPr bwMode="auto">
          <a:xfrm>
            <a:off x="4252913" y="2574925"/>
            <a:ext cx="1176337"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rgbClr val="000000"/>
                </a:solidFill>
                <a:miter lim="800000"/>
                <a:headEnd type="none" w="sm" len="sm"/>
                <a:tailEnd type="none" w="sm" len="sm"/>
              </a14:hiddenLine>
            </a:ext>
          </a:extLst>
        </p:spPr>
        <p:txBody>
          <a:bodyPr>
            <a:spAutoFit/>
          </a:bodyPr>
          <a:lstStyle/>
          <a:p>
            <a:pPr algn="ctr" eaLnBrk="0" hangingPunct="0"/>
            <a:r>
              <a:rPr lang="en-US" sz="2000" b="1">
                <a:solidFill>
                  <a:schemeClr val="tx2"/>
                </a:solidFill>
                <a:latin typeface="Monotype Corsiva" pitchFamily="66" charset="0"/>
              </a:rPr>
              <a:t>Chemical </a:t>
            </a:r>
          </a:p>
          <a:p>
            <a:pPr algn="ctr" eaLnBrk="0" hangingPunct="0"/>
            <a:r>
              <a:rPr lang="en-US" sz="2000" b="1">
                <a:solidFill>
                  <a:schemeClr val="tx2"/>
                </a:solidFill>
                <a:latin typeface="Monotype Corsiva" pitchFamily="66" charset="0"/>
              </a:rPr>
              <a:t>Control</a:t>
            </a:r>
          </a:p>
        </p:txBody>
      </p:sp>
      <p:sp>
        <p:nvSpPr>
          <p:cNvPr id="33812" name="Line 20"/>
          <p:cNvSpPr>
            <a:spLocks noChangeShapeType="1"/>
          </p:cNvSpPr>
          <p:nvPr/>
        </p:nvSpPr>
        <p:spPr bwMode="auto">
          <a:xfrm>
            <a:off x="4876800" y="2286000"/>
            <a:ext cx="0" cy="30480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IN"/>
          </a:p>
        </p:txBody>
      </p:sp>
      <p:sp>
        <p:nvSpPr>
          <p:cNvPr id="33813" name="Rectangle 21"/>
          <p:cNvSpPr>
            <a:spLocks noChangeArrowheads="1"/>
          </p:cNvSpPr>
          <p:nvPr/>
        </p:nvSpPr>
        <p:spPr bwMode="auto">
          <a:xfrm>
            <a:off x="5562600" y="2590800"/>
            <a:ext cx="1220788"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rgbClr val="000000"/>
                </a:solidFill>
                <a:miter lim="800000"/>
                <a:headEnd type="none" w="sm" len="sm"/>
                <a:tailEnd type="none" w="sm" len="sm"/>
              </a14:hiddenLine>
            </a:ext>
          </a:extLst>
        </p:spPr>
        <p:txBody>
          <a:bodyPr wrap="none">
            <a:spAutoFit/>
          </a:bodyPr>
          <a:lstStyle/>
          <a:p>
            <a:pPr algn="ctr" eaLnBrk="0" hangingPunct="0"/>
            <a:r>
              <a:rPr lang="en-US" sz="2000" b="1">
                <a:solidFill>
                  <a:schemeClr val="tx2"/>
                </a:solidFill>
                <a:latin typeface="Monotype Corsiva" pitchFamily="66" charset="0"/>
              </a:rPr>
              <a:t>Legislative </a:t>
            </a:r>
          </a:p>
          <a:p>
            <a:pPr algn="ctr" eaLnBrk="0" hangingPunct="0"/>
            <a:r>
              <a:rPr lang="en-US" sz="2000" b="1">
                <a:solidFill>
                  <a:schemeClr val="tx2"/>
                </a:solidFill>
                <a:latin typeface="Monotype Corsiva" pitchFamily="66" charset="0"/>
              </a:rPr>
              <a:t>Measures</a:t>
            </a:r>
          </a:p>
        </p:txBody>
      </p:sp>
      <p:sp>
        <p:nvSpPr>
          <p:cNvPr id="33814" name="Line 22"/>
          <p:cNvSpPr>
            <a:spLocks noChangeShapeType="1"/>
          </p:cNvSpPr>
          <p:nvPr/>
        </p:nvSpPr>
        <p:spPr bwMode="auto">
          <a:xfrm>
            <a:off x="7924800" y="2286000"/>
            <a:ext cx="0" cy="30480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IN"/>
          </a:p>
        </p:txBody>
      </p:sp>
      <p:sp>
        <p:nvSpPr>
          <p:cNvPr id="33815" name="Rectangle 23"/>
          <p:cNvSpPr>
            <a:spLocks noChangeArrowheads="1"/>
          </p:cNvSpPr>
          <p:nvPr/>
        </p:nvSpPr>
        <p:spPr bwMode="auto">
          <a:xfrm>
            <a:off x="7086600" y="2727325"/>
            <a:ext cx="18510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rgbClr val="000000"/>
                </a:solidFill>
                <a:miter lim="800000"/>
                <a:headEnd type="none" w="sm" len="sm"/>
                <a:tailEnd type="none" w="sm" len="sm"/>
              </a14:hiddenLine>
            </a:ext>
          </a:extLst>
        </p:spPr>
        <p:txBody>
          <a:bodyPr wrap="none">
            <a:spAutoFit/>
          </a:bodyPr>
          <a:lstStyle/>
          <a:p>
            <a:pPr algn="ctr" eaLnBrk="0" hangingPunct="0"/>
            <a:r>
              <a:rPr lang="en-US" sz="2000" b="1">
                <a:solidFill>
                  <a:schemeClr val="tx2"/>
                </a:solidFill>
                <a:latin typeface="Monotype Corsiva" pitchFamily="66" charset="0"/>
              </a:rPr>
              <a:t>Health Education </a:t>
            </a:r>
          </a:p>
        </p:txBody>
      </p:sp>
      <p:sp>
        <p:nvSpPr>
          <p:cNvPr id="33816" name="Line 24"/>
          <p:cNvSpPr>
            <a:spLocks noChangeShapeType="1"/>
          </p:cNvSpPr>
          <p:nvPr/>
        </p:nvSpPr>
        <p:spPr bwMode="auto">
          <a:xfrm flipH="1">
            <a:off x="1371600" y="3276600"/>
            <a:ext cx="762000" cy="1143000"/>
          </a:xfrm>
          <a:prstGeom prst="line">
            <a:avLst/>
          </a:prstGeom>
          <a:noFill/>
          <a:ln w="28575" cap="sq">
            <a:solidFill>
              <a:srgbClr val="B60F02"/>
            </a:solidFill>
            <a:round/>
            <a:headEnd type="none" w="sm" len="sm"/>
            <a:tailEnd type="triangle" w="sm" len="sm"/>
          </a:ln>
          <a:extLst>
            <a:ext uri="{909E8E84-426E-40DD-AFC4-6F175D3DCCD1}">
              <a14:hiddenFill xmlns:a14="http://schemas.microsoft.com/office/drawing/2010/main" xmlns="">
                <a:noFill/>
              </a14:hiddenFill>
            </a:ext>
          </a:extLst>
        </p:spPr>
        <p:txBody>
          <a:bodyPr/>
          <a:lstStyle/>
          <a:p>
            <a:endParaRPr lang="en-IN"/>
          </a:p>
        </p:txBody>
      </p:sp>
      <p:sp>
        <p:nvSpPr>
          <p:cNvPr id="33817" name="Line 25"/>
          <p:cNvSpPr>
            <a:spLocks noChangeShapeType="1"/>
          </p:cNvSpPr>
          <p:nvPr/>
        </p:nvSpPr>
        <p:spPr bwMode="auto">
          <a:xfrm>
            <a:off x="2133600" y="3276600"/>
            <a:ext cx="1066800" cy="1295400"/>
          </a:xfrm>
          <a:prstGeom prst="line">
            <a:avLst/>
          </a:prstGeom>
          <a:noFill/>
          <a:ln w="28575" cap="sq">
            <a:solidFill>
              <a:srgbClr val="B60F02"/>
            </a:solidFill>
            <a:round/>
            <a:headEnd type="none" w="sm" len="sm"/>
            <a:tailEnd type="triangle" w="sm" len="sm"/>
          </a:ln>
          <a:extLst>
            <a:ext uri="{909E8E84-426E-40DD-AFC4-6F175D3DCCD1}">
              <a14:hiddenFill xmlns:a14="http://schemas.microsoft.com/office/drawing/2010/main" xmlns="">
                <a:noFill/>
              </a14:hiddenFill>
            </a:ext>
          </a:extLst>
        </p:spPr>
        <p:txBody>
          <a:bodyPr/>
          <a:lstStyle/>
          <a:p>
            <a:endParaRPr lang="en-IN"/>
          </a:p>
        </p:txBody>
      </p:sp>
      <p:sp>
        <p:nvSpPr>
          <p:cNvPr id="33818" name="Line 26"/>
          <p:cNvSpPr>
            <a:spLocks noChangeShapeType="1"/>
          </p:cNvSpPr>
          <p:nvPr/>
        </p:nvSpPr>
        <p:spPr bwMode="auto">
          <a:xfrm>
            <a:off x="2133600" y="3276600"/>
            <a:ext cx="4876800" cy="1676400"/>
          </a:xfrm>
          <a:prstGeom prst="line">
            <a:avLst/>
          </a:prstGeom>
          <a:noFill/>
          <a:ln w="28575" cap="sq">
            <a:solidFill>
              <a:srgbClr val="B60F02"/>
            </a:solidFill>
            <a:round/>
            <a:headEnd type="none" w="sm" len="sm"/>
            <a:tailEnd type="triangle" w="sm" len="sm"/>
          </a:ln>
          <a:extLst>
            <a:ext uri="{909E8E84-426E-40DD-AFC4-6F175D3DCCD1}">
              <a14:hiddenFill xmlns:a14="http://schemas.microsoft.com/office/drawing/2010/main" xmlns="">
                <a:noFill/>
              </a14:hiddenFill>
            </a:ext>
          </a:extLst>
        </p:spPr>
        <p:txBody>
          <a:bodyPr/>
          <a:lstStyle/>
          <a:p>
            <a:endParaRPr lang="en-IN"/>
          </a:p>
        </p:txBody>
      </p:sp>
      <p:sp>
        <p:nvSpPr>
          <p:cNvPr id="33819" name="AutoShape 27"/>
          <p:cNvSpPr>
            <a:spLocks noChangeArrowheads="1"/>
          </p:cNvSpPr>
          <p:nvPr/>
        </p:nvSpPr>
        <p:spPr bwMode="auto">
          <a:xfrm>
            <a:off x="685800" y="4419600"/>
            <a:ext cx="2133600" cy="838200"/>
          </a:xfrm>
          <a:prstGeom prst="flowChartAlternateProcess">
            <a:avLst/>
          </a:prstGeom>
          <a:noFill/>
          <a:ln w="28575" cap="sq">
            <a:solidFill>
              <a:srgbClr val="B60F02"/>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3820" name="Rectangle 28"/>
          <p:cNvSpPr>
            <a:spLocks noChangeArrowheads="1"/>
          </p:cNvSpPr>
          <p:nvPr/>
        </p:nvSpPr>
        <p:spPr bwMode="auto">
          <a:xfrm>
            <a:off x="457200" y="4495800"/>
            <a:ext cx="25908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p>
            <a:pPr algn="ctr" eaLnBrk="0" hangingPunct="0"/>
            <a:r>
              <a:rPr lang="en-US" sz="2000" b="1">
                <a:solidFill>
                  <a:schemeClr val="folHlink"/>
                </a:solidFill>
                <a:latin typeface="Monotype Corsiva" pitchFamily="66" charset="0"/>
              </a:rPr>
              <a:t>Protective</a:t>
            </a:r>
          </a:p>
          <a:p>
            <a:pPr algn="ctr" eaLnBrk="0" hangingPunct="0"/>
            <a:r>
              <a:rPr lang="en-US" sz="2000" b="1">
                <a:solidFill>
                  <a:schemeClr val="folHlink"/>
                </a:solidFill>
                <a:latin typeface="Monotype Corsiva" pitchFamily="66" charset="0"/>
              </a:rPr>
              <a:t> clothing &amp; repellents</a:t>
            </a:r>
          </a:p>
        </p:txBody>
      </p:sp>
      <p:sp>
        <p:nvSpPr>
          <p:cNvPr id="33821" name="Rectangle 29"/>
          <p:cNvSpPr>
            <a:spLocks noChangeArrowheads="1"/>
          </p:cNvSpPr>
          <p:nvPr/>
        </p:nvSpPr>
        <p:spPr bwMode="auto">
          <a:xfrm>
            <a:off x="3200400" y="4545013"/>
            <a:ext cx="2468563" cy="1006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p>
            <a:pPr algn="ctr" eaLnBrk="0" hangingPunct="0"/>
            <a:r>
              <a:rPr lang="en-US" sz="2000" b="1">
                <a:solidFill>
                  <a:schemeClr val="folHlink"/>
                </a:solidFill>
                <a:latin typeface="Monotype Corsiva" pitchFamily="66" charset="0"/>
              </a:rPr>
              <a:t>Mosquito coils, </a:t>
            </a:r>
          </a:p>
          <a:p>
            <a:pPr algn="ctr" eaLnBrk="0" hangingPunct="0"/>
            <a:r>
              <a:rPr lang="en-US" sz="2000" b="1">
                <a:solidFill>
                  <a:schemeClr val="folHlink"/>
                </a:solidFill>
                <a:latin typeface="Monotype Corsiva" pitchFamily="66" charset="0"/>
              </a:rPr>
              <a:t>pyrethrum</a:t>
            </a:r>
            <a:r>
              <a:rPr lang="en-US" sz="2000" b="1">
                <a:solidFill>
                  <a:srgbClr val="B60F02"/>
                </a:solidFill>
                <a:latin typeface="Monotype Corsiva" pitchFamily="66" charset="0"/>
              </a:rPr>
              <a:t> </a:t>
            </a:r>
            <a:r>
              <a:rPr lang="en-US" sz="2000" b="1">
                <a:solidFill>
                  <a:schemeClr val="folHlink"/>
                </a:solidFill>
                <a:latin typeface="Monotype Corsiva" pitchFamily="66" charset="0"/>
              </a:rPr>
              <a:t>space spray</a:t>
            </a:r>
            <a:r>
              <a:rPr lang="en-US" sz="2000" b="1">
                <a:solidFill>
                  <a:srgbClr val="B60F02"/>
                </a:solidFill>
                <a:latin typeface="Monotype Corsiva" pitchFamily="66" charset="0"/>
              </a:rPr>
              <a:t> </a:t>
            </a:r>
            <a:r>
              <a:rPr lang="en-US" sz="2000" b="1">
                <a:solidFill>
                  <a:schemeClr val="folHlink"/>
                </a:solidFill>
                <a:latin typeface="Monotype Corsiva" pitchFamily="66" charset="0"/>
              </a:rPr>
              <a:t>&amp; </a:t>
            </a:r>
          </a:p>
          <a:p>
            <a:pPr algn="ctr" eaLnBrk="0" hangingPunct="0"/>
            <a:r>
              <a:rPr lang="en-US" sz="2000" b="1">
                <a:solidFill>
                  <a:schemeClr val="folHlink"/>
                </a:solidFill>
                <a:latin typeface="Monotype Corsiva" pitchFamily="66" charset="0"/>
              </a:rPr>
              <a:t>aerosols</a:t>
            </a:r>
          </a:p>
        </p:txBody>
      </p:sp>
      <p:sp>
        <p:nvSpPr>
          <p:cNvPr id="33822" name="Rectangle 30"/>
          <p:cNvSpPr>
            <a:spLocks noChangeArrowheads="1"/>
          </p:cNvSpPr>
          <p:nvPr/>
        </p:nvSpPr>
        <p:spPr bwMode="auto">
          <a:xfrm>
            <a:off x="6324600" y="5029200"/>
            <a:ext cx="187325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p>
            <a:pPr algn="ctr" eaLnBrk="0" hangingPunct="0"/>
            <a:r>
              <a:rPr lang="en-US" sz="2000" b="1">
                <a:solidFill>
                  <a:schemeClr val="folHlink"/>
                </a:solidFill>
                <a:latin typeface="Monotype Corsiva" pitchFamily="66" charset="0"/>
              </a:rPr>
              <a:t>Insecticide treated </a:t>
            </a:r>
          </a:p>
          <a:p>
            <a:pPr algn="ctr" eaLnBrk="0" hangingPunct="0"/>
            <a:r>
              <a:rPr lang="en-US" sz="2000" b="1">
                <a:solidFill>
                  <a:schemeClr val="folHlink"/>
                </a:solidFill>
                <a:latin typeface="Monotype Corsiva" pitchFamily="66" charset="0"/>
              </a:rPr>
              <a:t>mosquito nets</a:t>
            </a:r>
          </a:p>
        </p:txBody>
      </p:sp>
      <p:sp>
        <p:nvSpPr>
          <p:cNvPr id="33823" name="AutoShape 31"/>
          <p:cNvSpPr>
            <a:spLocks noChangeArrowheads="1"/>
          </p:cNvSpPr>
          <p:nvPr/>
        </p:nvSpPr>
        <p:spPr bwMode="auto">
          <a:xfrm>
            <a:off x="3124200" y="4572000"/>
            <a:ext cx="2590800" cy="914400"/>
          </a:xfrm>
          <a:prstGeom prst="flowChartAlternateProcess">
            <a:avLst/>
          </a:prstGeom>
          <a:noFill/>
          <a:ln w="28575" cap="sq">
            <a:solidFill>
              <a:srgbClr val="B60F02"/>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3824" name="AutoShape 32"/>
          <p:cNvSpPr>
            <a:spLocks noChangeArrowheads="1"/>
          </p:cNvSpPr>
          <p:nvPr/>
        </p:nvSpPr>
        <p:spPr bwMode="auto">
          <a:xfrm>
            <a:off x="6248400" y="4953000"/>
            <a:ext cx="1981200" cy="762000"/>
          </a:xfrm>
          <a:prstGeom prst="flowChartAlternateProcess">
            <a:avLst/>
          </a:prstGeom>
          <a:noFill/>
          <a:ln w="28575" cap="sq">
            <a:solidFill>
              <a:srgbClr val="B60F02"/>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nvGrpSpPr>
          <p:cNvPr id="2" name="Group 33"/>
          <p:cNvGrpSpPr>
            <a:grpSpLocks/>
          </p:cNvGrpSpPr>
          <p:nvPr/>
        </p:nvGrpSpPr>
        <p:grpSpPr bwMode="auto">
          <a:xfrm>
            <a:off x="0" y="0"/>
            <a:ext cx="2057400" cy="1658938"/>
            <a:chOff x="0" y="0"/>
            <a:chExt cx="1296" cy="1045"/>
          </a:xfrm>
        </p:grpSpPr>
        <p:pic>
          <p:nvPicPr>
            <p:cNvPr id="33826" name="Picture 34" descr="avoid_bites"/>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296" cy="1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827" name="Rectangle 35"/>
            <p:cNvSpPr>
              <a:spLocks noChangeArrowheads="1"/>
            </p:cNvSpPr>
            <p:nvPr/>
          </p:nvSpPr>
          <p:spPr bwMode="auto">
            <a:xfrm>
              <a:off x="0" y="0"/>
              <a:ext cx="1296" cy="1035"/>
            </a:xfrm>
            <a:prstGeom prst="rect">
              <a:avLst/>
            </a:prstGeom>
            <a:noFill/>
            <a:ln w="9525">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Tree>
    <p:extLst>
      <p:ext uri="{BB962C8B-B14F-4D97-AF65-F5344CB8AC3E}">
        <p14:creationId xmlns:p14="http://schemas.microsoft.com/office/powerpoint/2010/main" xmlns="" val="285147751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0" y="228600"/>
            <a:ext cx="9144000" cy="6629400"/>
          </a:xfrm>
        </p:spPr>
        <p:txBody>
          <a:bodyPr>
            <a:normAutofit/>
          </a:bodyPr>
          <a:lstStyle/>
          <a:p>
            <a:pPr algn="ctr" eaLnBrk="1" hangingPunct="1">
              <a:lnSpc>
                <a:spcPct val="80000"/>
              </a:lnSpc>
              <a:buFontTx/>
              <a:buNone/>
            </a:pPr>
            <a:r>
              <a:rPr lang="en-US" sz="2800" b="1" dirty="0" smtClean="0">
                <a:solidFill>
                  <a:srgbClr val="FF0000"/>
                </a:solidFill>
                <a:latin typeface="Tahoma" pitchFamily="34" charset="0"/>
                <a:cs typeface="Times New Roman" pitchFamily="18" charset="0"/>
              </a:rPr>
              <a:t>OPERATIONAL AND TECHNICAL PROBLEMS</a:t>
            </a:r>
            <a:endParaRPr lang="en-US" sz="2800" dirty="0" smtClean="0">
              <a:solidFill>
                <a:srgbClr val="FF0000"/>
              </a:solidFill>
              <a:latin typeface="Tahoma" pitchFamily="34" charset="0"/>
              <a:cs typeface="Times New Roman" pitchFamily="18" charset="0"/>
            </a:endParaRPr>
          </a:p>
          <a:p>
            <a:pPr algn="just" eaLnBrk="1" hangingPunct="1">
              <a:lnSpc>
                <a:spcPct val="80000"/>
              </a:lnSpc>
              <a:buFontTx/>
              <a:buNone/>
            </a:pPr>
            <a:endParaRPr lang="en-US" sz="2400" dirty="0" smtClean="0">
              <a:cs typeface="Times New Roman" pitchFamily="18" charset="0"/>
            </a:endParaRPr>
          </a:p>
          <a:p>
            <a:pPr algn="just" eaLnBrk="1" hangingPunct="1">
              <a:lnSpc>
                <a:spcPct val="80000"/>
              </a:lnSpc>
              <a:buFont typeface="Wingdings" pitchFamily="2" charset="2"/>
              <a:buChar char="§"/>
            </a:pPr>
            <a:r>
              <a:rPr lang="en-US" sz="2800" dirty="0" smtClean="0">
                <a:latin typeface="AR ESSENCE" pitchFamily="2" charset="0"/>
                <a:cs typeface="Times New Roman" pitchFamily="18" charset="0"/>
              </a:rPr>
              <a:t>In the South-east Asian countries, malaria vector control is based heavily on indoor residual sprays with insecticides, which in the past few years covered about 33.6% of the total population of one billion exposed to the risk of malaria</a:t>
            </a:r>
            <a:r>
              <a:rPr lang="en-US" sz="2800" i="1" dirty="0" smtClean="0">
                <a:latin typeface="AR ESSENCE" pitchFamily="2" charset="0"/>
                <a:cs typeface="Times New Roman" pitchFamily="18" charset="0"/>
              </a:rPr>
              <a:t>. </a:t>
            </a:r>
          </a:p>
          <a:p>
            <a:pPr algn="just" eaLnBrk="1" hangingPunct="1">
              <a:lnSpc>
                <a:spcPct val="80000"/>
              </a:lnSpc>
              <a:buFont typeface="Wingdings" pitchFamily="2" charset="2"/>
              <a:buChar char="§"/>
            </a:pPr>
            <a:r>
              <a:rPr lang="en-US" sz="2800" dirty="0" smtClean="0">
                <a:latin typeface="AR ESSENCE" pitchFamily="2" charset="0"/>
                <a:cs typeface="Times New Roman" pitchFamily="18" charset="0"/>
              </a:rPr>
              <a:t>Anti-vector operations are carried out as an component of national  </a:t>
            </a:r>
            <a:r>
              <a:rPr lang="en-US" sz="2800" dirty="0" err="1" smtClean="0">
                <a:latin typeface="AR ESSENCE" pitchFamily="2" charset="0"/>
                <a:cs typeface="Times New Roman" pitchFamily="18" charset="0"/>
              </a:rPr>
              <a:t>programme</a:t>
            </a:r>
            <a:r>
              <a:rPr lang="en-US" sz="2800" dirty="0" smtClean="0">
                <a:latin typeface="AR ESSENCE" pitchFamily="2" charset="0"/>
                <a:cs typeface="Times New Roman" pitchFamily="18" charset="0"/>
              </a:rPr>
              <a:t> of vector-borne diseases. </a:t>
            </a:r>
          </a:p>
          <a:p>
            <a:pPr algn="just" eaLnBrk="1" hangingPunct="1">
              <a:lnSpc>
                <a:spcPct val="80000"/>
              </a:lnSpc>
              <a:buFont typeface="Wingdings" pitchFamily="2" charset="2"/>
              <a:buChar char="§"/>
            </a:pPr>
            <a:r>
              <a:rPr lang="en-US" sz="2800" dirty="0" smtClean="0">
                <a:latin typeface="AR ESSENCE" pitchFamily="2" charset="0"/>
                <a:cs typeface="Times New Roman" pitchFamily="18" charset="0"/>
              </a:rPr>
              <a:t>Great emphasis is laid on organization, system or strategy.</a:t>
            </a:r>
          </a:p>
          <a:p>
            <a:pPr algn="just" eaLnBrk="1" hangingPunct="1">
              <a:lnSpc>
                <a:spcPct val="80000"/>
              </a:lnSpc>
              <a:buFont typeface="Wingdings" pitchFamily="2" charset="2"/>
              <a:buChar char="§"/>
            </a:pPr>
            <a:r>
              <a:rPr lang="en-US" sz="2800" dirty="0" smtClean="0">
                <a:latin typeface="AR ESSENCE" pitchFamily="2" charset="0"/>
                <a:cs typeface="Times New Roman" pitchFamily="18" charset="0"/>
              </a:rPr>
              <a:t>The government </a:t>
            </a:r>
            <a:r>
              <a:rPr lang="en-US" sz="2800" dirty="0" err="1" smtClean="0">
                <a:latin typeface="AR ESSENCE" pitchFamily="2" charset="0"/>
                <a:cs typeface="Times New Roman" pitchFamily="18" charset="0"/>
              </a:rPr>
              <a:t>programme</a:t>
            </a:r>
            <a:r>
              <a:rPr lang="en-US" sz="2800" dirty="0" smtClean="0">
                <a:latin typeface="AR ESSENCE" pitchFamily="2" charset="0"/>
                <a:cs typeface="Times New Roman" pitchFamily="18" charset="0"/>
              </a:rPr>
              <a:t> are coverage-oriented, and not result-oriented.</a:t>
            </a:r>
          </a:p>
          <a:p>
            <a:pPr algn="just" eaLnBrk="1" hangingPunct="1">
              <a:lnSpc>
                <a:spcPct val="80000"/>
              </a:lnSpc>
              <a:buFont typeface="Wingdings" pitchFamily="2" charset="2"/>
              <a:buChar char="§"/>
            </a:pPr>
            <a:r>
              <a:rPr lang="en-US" sz="2800" dirty="0" smtClean="0">
                <a:latin typeface="AR ESSENCE" pitchFamily="2" charset="0"/>
                <a:cs typeface="Times New Roman" pitchFamily="18" charset="0"/>
              </a:rPr>
              <a:t>Very often, failures encountered in the control </a:t>
            </a:r>
            <a:r>
              <a:rPr lang="en-US" sz="2800" dirty="0" err="1" smtClean="0">
                <a:latin typeface="AR ESSENCE" pitchFamily="2" charset="0"/>
                <a:cs typeface="Times New Roman" pitchFamily="18" charset="0"/>
              </a:rPr>
              <a:t>programmes</a:t>
            </a:r>
            <a:r>
              <a:rPr lang="en-US" sz="2800" dirty="0" smtClean="0">
                <a:latin typeface="AR ESSENCE" pitchFamily="2" charset="0"/>
                <a:cs typeface="Times New Roman" pitchFamily="18" charset="0"/>
              </a:rPr>
              <a:t> are largely due to lack of operational and managerial skills rather than technical.</a:t>
            </a:r>
          </a:p>
          <a:p>
            <a:pPr algn="just" eaLnBrk="1" hangingPunct="1">
              <a:lnSpc>
                <a:spcPct val="80000"/>
              </a:lnSpc>
              <a:buFont typeface="Wingdings" pitchFamily="2" charset="2"/>
              <a:buChar char="§"/>
            </a:pPr>
            <a:r>
              <a:rPr lang="en-US" sz="2800" dirty="0" smtClean="0">
                <a:latin typeface="AR ESSENCE" pitchFamily="2" charset="0"/>
                <a:cs typeface="Times New Roman" pitchFamily="18" charset="0"/>
              </a:rPr>
              <a:t> </a:t>
            </a:r>
          </a:p>
        </p:txBody>
      </p:sp>
    </p:spTree>
    <p:extLst>
      <p:ext uri="{BB962C8B-B14F-4D97-AF65-F5344CB8AC3E}">
        <p14:creationId xmlns:p14="http://schemas.microsoft.com/office/powerpoint/2010/main" xmlns="" val="20579219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600200" y="114300"/>
            <a:ext cx="6124575" cy="827088"/>
          </a:xfrm>
        </p:spPr>
        <p:txBody>
          <a:bodyPr/>
          <a:lstStyle/>
          <a:p>
            <a:pPr eaLnBrk="1" hangingPunct="1"/>
            <a:r>
              <a:rPr lang="en-US" b="1" u="sng" smtClean="0">
                <a:latin typeface="Monotype Corsiva" pitchFamily="66" charset="0"/>
              </a:rPr>
              <a:t>Personal Protection</a:t>
            </a:r>
          </a:p>
        </p:txBody>
      </p:sp>
      <p:sp>
        <p:nvSpPr>
          <p:cNvPr id="34819" name="Rectangle 3"/>
          <p:cNvSpPr>
            <a:spLocks noGrp="1" noChangeArrowheads="1"/>
          </p:cNvSpPr>
          <p:nvPr>
            <p:ph type="body" idx="1"/>
          </p:nvPr>
        </p:nvSpPr>
        <p:spPr>
          <a:xfrm>
            <a:off x="457200" y="2133600"/>
            <a:ext cx="8458200" cy="1981200"/>
          </a:xfrm>
        </p:spPr>
        <p:txBody>
          <a:bodyPr/>
          <a:lstStyle/>
          <a:p>
            <a:pPr eaLnBrk="1" hangingPunct="1">
              <a:lnSpc>
                <a:spcPct val="90000"/>
              </a:lnSpc>
            </a:pPr>
            <a:r>
              <a:rPr lang="en-US" sz="3600" smtClean="0">
                <a:solidFill>
                  <a:schemeClr val="folHlink"/>
                </a:solidFill>
                <a:latin typeface="Monotype Corsiva" pitchFamily="66" charset="0"/>
              </a:rPr>
              <a:t>Protective clothing</a:t>
            </a:r>
            <a:r>
              <a:rPr lang="en-US" sz="3600" smtClean="0">
                <a:solidFill>
                  <a:srgbClr val="B60F02"/>
                </a:solidFill>
                <a:latin typeface="Monotype Corsiva" pitchFamily="66" charset="0"/>
              </a:rPr>
              <a:t> and </a:t>
            </a:r>
            <a:r>
              <a:rPr lang="en-US" sz="3600" smtClean="0">
                <a:solidFill>
                  <a:schemeClr val="folHlink"/>
                </a:solidFill>
                <a:latin typeface="Monotype Corsiva" pitchFamily="66" charset="0"/>
              </a:rPr>
              <a:t>repellents</a:t>
            </a:r>
          </a:p>
          <a:p>
            <a:pPr eaLnBrk="1" hangingPunct="1">
              <a:lnSpc>
                <a:spcPct val="90000"/>
              </a:lnSpc>
            </a:pPr>
            <a:endParaRPr lang="en-US" sz="1200" smtClean="0">
              <a:solidFill>
                <a:srgbClr val="B60F02"/>
              </a:solidFill>
              <a:latin typeface="Monotype Corsiva" pitchFamily="66" charset="0"/>
            </a:endParaRPr>
          </a:p>
          <a:p>
            <a:pPr eaLnBrk="1" hangingPunct="1">
              <a:lnSpc>
                <a:spcPct val="90000"/>
              </a:lnSpc>
            </a:pPr>
            <a:r>
              <a:rPr lang="en-US" sz="3600" smtClean="0">
                <a:solidFill>
                  <a:srgbClr val="B60F02"/>
                </a:solidFill>
                <a:latin typeface="Monotype Corsiva" pitchFamily="66" charset="0"/>
              </a:rPr>
              <a:t>Household insecticide products namely, </a:t>
            </a:r>
            <a:r>
              <a:rPr lang="en-US" sz="3600" smtClean="0">
                <a:solidFill>
                  <a:schemeClr val="folHlink"/>
                </a:solidFill>
                <a:latin typeface="Monotype Corsiva" pitchFamily="66" charset="0"/>
              </a:rPr>
              <a:t>mosquito coils, pyrethrum</a:t>
            </a:r>
            <a:r>
              <a:rPr lang="en-US" sz="3600" smtClean="0">
                <a:solidFill>
                  <a:srgbClr val="B60F02"/>
                </a:solidFill>
                <a:latin typeface="Monotype Corsiva" pitchFamily="66" charset="0"/>
              </a:rPr>
              <a:t> </a:t>
            </a:r>
            <a:r>
              <a:rPr lang="en-US" sz="3600" smtClean="0">
                <a:solidFill>
                  <a:schemeClr val="folHlink"/>
                </a:solidFill>
                <a:latin typeface="Monotype Corsiva" pitchFamily="66" charset="0"/>
              </a:rPr>
              <a:t>space spray</a:t>
            </a:r>
            <a:r>
              <a:rPr lang="en-US" sz="3600" smtClean="0">
                <a:solidFill>
                  <a:srgbClr val="B60F02"/>
                </a:solidFill>
                <a:latin typeface="Monotype Corsiva" pitchFamily="66" charset="0"/>
              </a:rPr>
              <a:t> and </a:t>
            </a:r>
            <a:r>
              <a:rPr lang="en-US" sz="3600" smtClean="0">
                <a:solidFill>
                  <a:schemeClr val="folHlink"/>
                </a:solidFill>
                <a:latin typeface="Monotype Corsiva" pitchFamily="66" charset="0"/>
              </a:rPr>
              <a:t>aerosols</a:t>
            </a:r>
            <a:r>
              <a:rPr lang="en-US" sz="3600" smtClean="0">
                <a:solidFill>
                  <a:srgbClr val="B60F02"/>
                </a:solidFill>
                <a:latin typeface="Monotype Corsiva" pitchFamily="66" charset="0"/>
              </a:rPr>
              <a:t> </a:t>
            </a:r>
          </a:p>
        </p:txBody>
      </p:sp>
      <p:pic>
        <p:nvPicPr>
          <p:cNvPr id="77828" name="Picture 4" descr="piconstand"/>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438400" y="4724400"/>
            <a:ext cx="1752600" cy="1668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 name="Group 5"/>
          <p:cNvGrpSpPr>
            <a:grpSpLocks/>
          </p:cNvGrpSpPr>
          <p:nvPr/>
        </p:nvGrpSpPr>
        <p:grpSpPr bwMode="auto">
          <a:xfrm>
            <a:off x="5334000" y="4343400"/>
            <a:ext cx="2590800" cy="2333625"/>
            <a:chOff x="2784" y="2352"/>
            <a:chExt cx="2352" cy="1758"/>
          </a:xfrm>
        </p:grpSpPr>
        <p:pic>
          <p:nvPicPr>
            <p:cNvPr id="34826" name="Picture 6" descr="home%20product"/>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784" y="2352"/>
              <a:ext cx="2346" cy="17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827" name="Rectangle 7"/>
            <p:cNvSpPr>
              <a:spLocks noChangeArrowheads="1"/>
            </p:cNvSpPr>
            <p:nvPr/>
          </p:nvSpPr>
          <p:spPr bwMode="auto">
            <a:xfrm>
              <a:off x="2784" y="2358"/>
              <a:ext cx="2352" cy="1746"/>
            </a:xfrm>
            <a:prstGeom prst="rect">
              <a:avLst/>
            </a:prstGeom>
            <a:noFill/>
            <a:ln w="38100" cap="sq">
              <a:solidFill>
                <a:srgbClr val="B60F02"/>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3" name="Group 8"/>
          <p:cNvGrpSpPr>
            <a:grpSpLocks/>
          </p:cNvGrpSpPr>
          <p:nvPr/>
        </p:nvGrpSpPr>
        <p:grpSpPr bwMode="auto">
          <a:xfrm>
            <a:off x="0" y="0"/>
            <a:ext cx="2057400" cy="1658938"/>
            <a:chOff x="0" y="0"/>
            <a:chExt cx="1296" cy="1045"/>
          </a:xfrm>
        </p:grpSpPr>
        <p:pic>
          <p:nvPicPr>
            <p:cNvPr id="34824" name="Picture 9" descr="avoid_bites"/>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1296" cy="1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825" name="Rectangle 10"/>
            <p:cNvSpPr>
              <a:spLocks noChangeArrowheads="1"/>
            </p:cNvSpPr>
            <p:nvPr/>
          </p:nvSpPr>
          <p:spPr bwMode="auto">
            <a:xfrm>
              <a:off x="0" y="0"/>
              <a:ext cx="1296" cy="1035"/>
            </a:xfrm>
            <a:prstGeom prst="rect">
              <a:avLst/>
            </a:prstGeom>
            <a:noFill/>
            <a:ln w="9525">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pic>
        <p:nvPicPr>
          <p:cNvPr id="77835" name="Picture 11" descr="Picture1"/>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581775" y="1114425"/>
            <a:ext cx="1444625"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1428313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26" presetClass="emph" presetSubtype="0" fill="hold" nodeType="withEffect">
                                  <p:stCondLst>
                                    <p:cond delay="0"/>
                                  </p:stCondLst>
                                  <p:childTnLst>
                                    <p:animEffect transition="out" filter="fade">
                                      <p:cBhvr>
                                        <p:cTn id="9" dur="500" tmFilter="0, 0; .2, .5; .8, .5; 1, 0"/>
                                        <p:tgtEl>
                                          <p:spTgt spid="77828"/>
                                        </p:tgtEl>
                                      </p:cBhvr>
                                    </p:animEffect>
                                    <p:animScale>
                                      <p:cBhvr>
                                        <p:cTn id="10" dur="250" autoRev="1" fill="hold"/>
                                        <p:tgtEl>
                                          <p:spTgt spid="77828"/>
                                        </p:tgtEl>
                                      </p:cBhvr>
                                      <p:by x="105000" y="105000"/>
                                    </p:animScale>
                                  </p:childTnLst>
                                </p:cTn>
                              </p:par>
                              <p:par>
                                <p:cTn id="11" presetID="26" presetClass="emph" presetSubtype="0" fill="hold" nodeType="withEffect">
                                  <p:stCondLst>
                                    <p:cond delay="0"/>
                                  </p:stCondLst>
                                  <p:childTnLst>
                                    <p:animEffect transition="out" filter="fade">
                                      <p:cBhvr>
                                        <p:cTn id="12" dur="500" tmFilter="0, 0; .2, .5; .8, .5; 1, 0"/>
                                        <p:tgtEl>
                                          <p:spTgt spid="2"/>
                                        </p:tgtEl>
                                      </p:cBhvr>
                                    </p:animEffect>
                                    <p:animScale>
                                      <p:cBhvr>
                                        <p:cTn id="13" dur="250" autoRev="1" fill="hold"/>
                                        <p:tgtEl>
                                          <p:spTgt spid="2"/>
                                        </p:tgtEl>
                                      </p:cBhvr>
                                      <p:by x="105000" y="105000"/>
                                    </p:animScale>
                                  </p:childTnLst>
                                </p:cTn>
                              </p:par>
                              <p:par>
                                <p:cTn id="14" presetID="4" presetClass="entr" presetSubtype="16" fill="hold" nodeType="withEffect">
                                  <p:stCondLst>
                                    <p:cond delay="0"/>
                                  </p:stCondLst>
                                  <p:childTnLst>
                                    <p:set>
                                      <p:cBhvr>
                                        <p:cTn id="15" dur="1" fill="hold">
                                          <p:stCondLst>
                                            <p:cond delay="0"/>
                                          </p:stCondLst>
                                        </p:cTn>
                                        <p:tgtEl>
                                          <p:spTgt spid="77835"/>
                                        </p:tgtEl>
                                        <p:attrNameLst>
                                          <p:attrName>style.visibility</p:attrName>
                                        </p:attrNameLst>
                                      </p:cBhvr>
                                      <p:to>
                                        <p:strVal val="visible"/>
                                      </p:to>
                                    </p:set>
                                    <p:animEffect transition="in" filter="box(in)">
                                      <p:cBhvr>
                                        <p:cTn id="16" dur="500"/>
                                        <p:tgtEl>
                                          <p:spTgt spid="778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body" sz="half" idx="1"/>
          </p:nvPr>
        </p:nvSpPr>
        <p:spPr>
          <a:xfrm>
            <a:off x="228600" y="1828800"/>
            <a:ext cx="4495800" cy="2819400"/>
          </a:xfrm>
        </p:spPr>
        <p:txBody>
          <a:bodyPr/>
          <a:lstStyle/>
          <a:p>
            <a:pPr eaLnBrk="1" hangingPunct="1"/>
            <a:r>
              <a:rPr lang="en-US" sz="3200" b="1" smtClean="0">
                <a:solidFill>
                  <a:schemeClr val="folHlink"/>
                </a:solidFill>
                <a:latin typeface="Monotype Corsiva" pitchFamily="66" charset="0"/>
              </a:rPr>
              <a:t>Insecticide treated mosquito nets</a:t>
            </a:r>
            <a:r>
              <a:rPr lang="en-US" sz="3200" b="1" smtClean="0">
                <a:solidFill>
                  <a:srgbClr val="B60F02"/>
                </a:solidFill>
                <a:latin typeface="Monotype Corsiva" pitchFamily="66" charset="0"/>
              </a:rPr>
              <a:t> have limited utility since the vector species bite during the day time. </a:t>
            </a:r>
            <a:endParaRPr lang="en-US" sz="800" b="1" smtClean="0">
              <a:solidFill>
                <a:srgbClr val="B60F02"/>
              </a:solidFill>
              <a:latin typeface="Monotype Corsiva" pitchFamily="66" charset="0"/>
            </a:endParaRPr>
          </a:p>
        </p:txBody>
      </p:sp>
      <p:sp>
        <p:nvSpPr>
          <p:cNvPr id="35843" name="Rectangle 3"/>
          <p:cNvSpPr>
            <a:spLocks noGrp="1" noChangeArrowheads="1"/>
          </p:cNvSpPr>
          <p:nvPr>
            <p:ph type="body" sz="half" idx="2"/>
          </p:nvPr>
        </p:nvSpPr>
        <p:spPr>
          <a:xfrm>
            <a:off x="1676400" y="4648200"/>
            <a:ext cx="6781800" cy="2057400"/>
          </a:xfrm>
        </p:spPr>
        <p:txBody>
          <a:bodyPr/>
          <a:lstStyle/>
          <a:p>
            <a:pPr eaLnBrk="1" hangingPunct="1"/>
            <a:r>
              <a:rPr lang="en-US" sz="3200" b="1" smtClean="0">
                <a:solidFill>
                  <a:srgbClr val="B60F02"/>
                </a:solidFill>
                <a:latin typeface="Monotype Corsiva" pitchFamily="66" charset="0"/>
              </a:rPr>
              <a:t>However, it can be effectively used to protect infants and night workers while sleeping in daytime.</a:t>
            </a:r>
            <a:endParaRPr lang="en-US" b="1" smtClean="0"/>
          </a:p>
        </p:txBody>
      </p:sp>
      <p:sp>
        <p:nvSpPr>
          <p:cNvPr id="35844" name="Rectangle 4"/>
          <p:cNvSpPr>
            <a:spLocks noChangeArrowheads="1"/>
          </p:cNvSpPr>
          <p:nvPr/>
        </p:nvSpPr>
        <p:spPr bwMode="auto">
          <a:xfrm>
            <a:off x="685800" y="114300"/>
            <a:ext cx="77724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r>
              <a:rPr lang="en-US" sz="4400" b="1" u="sng">
                <a:solidFill>
                  <a:schemeClr val="tx2"/>
                </a:solidFill>
                <a:latin typeface="Monotype Corsiva" pitchFamily="66" charset="0"/>
              </a:rPr>
              <a:t>Personal Protection</a:t>
            </a:r>
          </a:p>
        </p:txBody>
      </p:sp>
      <p:grpSp>
        <p:nvGrpSpPr>
          <p:cNvPr id="2" name="Group 5"/>
          <p:cNvGrpSpPr>
            <a:grpSpLocks/>
          </p:cNvGrpSpPr>
          <p:nvPr/>
        </p:nvGrpSpPr>
        <p:grpSpPr bwMode="auto">
          <a:xfrm>
            <a:off x="0" y="0"/>
            <a:ext cx="2057400" cy="1658938"/>
            <a:chOff x="0" y="0"/>
            <a:chExt cx="1296" cy="1045"/>
          </a:xfrm>
        </p:grpSpPr>
        <p:pic>
          <p:nvPicPr>
            <p:cNvPr id="35847" name="Picture 6" descr="avoid_bites"/>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296" cy="1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48" name="Rectangle 7"/>
            <p:cNvSpPr>
              <a:spLocks noChangeArrowheads="1"/>
            </p:cNvSpPr>
            <p:nvPr/>
          </p:nvSpPr>
          <p:spPr bwMode="auto">
            <a:xfrm>
              <a:off x="0" y="0"/>
              <a:ext cx="1296" cy="1035"/>
            </a:xfrm>
            <a:prstGeom prst="rect">
              <a:avLst/>
            </a:prstGeom>
            <a:noFill/>
            <a:ln w="9525">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pic>
        <p:nvPicPr>
          <p:cNvPr id="78856" name="Picture 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953000" y="1676400"/>
            <a:ext cx="3246438" cy="279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xmlns="" val="101468670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78856"/>
                                        </p:tgtEl>
                                        <p:attrNameLst>
                                          <p:attrName>style.visibility</p:attrName>
                                        </p:attrNameLst>
                                      </p:cBhvr>
                                      <p:to>
                                        <p:strVal val="visible"/>
                                      </p:to>
                                    </p:set>
                                    <p:animEffect transition="in" filter="diamond(in)">
                                      <p:cBhvr>
                                        <p:cTn id="7" dur="1000"/>
                                        <p:tgtEl>
                                          <p:spTgt spid="78856"/>
                                        </p:tgtEl>
                                      </p:cBhvr>
                                    </p:animEffect>
                                  </p:childTnLst>
                                </p:cTn>
                              </p:par>
                              <p:par>
                                <p:cTn id="8" presetID="7"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1000" fill="hold"/>
                                        <p:tgtEl>
                                          <p:spTgt spid="2"/>
                                        </p:tgtEl>
                                        <p:attrNameLst>
                                          <p:attrName>ppt_x</p:attrName>
                                        </p:attrNameLst>
                                      </p:cBhvr>
                                      <p:tavLst>
                                        <p:tav tm="0">
                                          <p:val>
                                            <p:strVal val="0-#ppt_w/2"/>
                                          </p:val>
                                        </p:tav>
                                        <p:tav tm="100000">
                                          <p:val>
                                            <p:strVal val="#ppt_x"/>
                                          </p:val>
                                        </p:tav>
                                      </p:tavLst>
                                    </p:anim>
                                    <p:anim calcmode="lin" valueType="num">
                                      <p:cBhvr additive="base">
                                        <p:cTn id="11"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2"/>
          <p:cNvSpPr>
            <a:spLocks noChangeArrowheads="1"/>
          </p:cNvSpPr>
          <p:nvPr/>
        </p:nvSpPr>
        <p:spPr bwMode="auto">
          <a:xfrm>
            <a:off x="2514600" y="533400"/>
            <a:ext cx="3962400" cy="1143000"/>
          </a:xfrm>
          <a:prstGeom prst="flowChartAlternateProcess">
            <a:avLst/>
          </a:prstGeom>
          <a:noFill/>
          <a:ln w="28575"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algn="ctr" eaLnBrk="0" hangingPunct="0"/>
            <a:endParaRPr lang="en-GB"/>
          </a:p>
        </p:txBody>
      </p:sp>
      <p:sp>
        <p:nvSpPr>
          <p:cNvPr id="36867" name="Rectangle 3"/>
          <p:cNvSpPr>
            <a:spLocks noChangeArrowheads="1"/>
          </p:cNvSpPr>
          <p:nvPr/>
        </p:nvSpPr>
        <p:spPr bwMode="auto">
          <a:xfrm>
            <a:off x="2590800" y="609600"/>
            <a:ext cx="37338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rgbClr val="000000"/>
                </a:solidFill>
                <a:miter lim="800000"/>
                <a:headEnd type="none" w="sm" len="sm"/>
                <a:tailEnd type="none" w="sm" len="sm"/>
              </a14:hiddenLine>
            </a:ext>
          </a:extLst>
        </p:spPr>
        <p:txBody>
          <a:bodyPr>
            <a:spAutoFit/>
          </a:bodyPr>
          <a:lstStyle/>
          <a:p>
            <a:pPr algn="ctr" eaLnBrk="0" hangingPunct="0"/>
            <a:r>
              <a:rPr lang="en-US" sz="3200" b="1">
                <a:solidFill>
                  <a:schemeClr val="tx2"/>
                </a:solidFill>
                <a:latin typeface="Monotype Corsiva" pitchFamily="66" charset="0"/>
              </a:rPr>
              <a:t>VECTOR </a:t>
            </a:r>
          </a:p>
          <a:p>
            <a:pPr algn="ctr" eaLnBrk="0" hangingPunct="0"/>
            <a:r>
              <a:rPr lang="en-US" sz="3200" b="1">
                <a:solidFill>
                  <a:schemeClr val="tx2"/>
                </a:solidFill>
                <a:latin typeface="Monotype Corsiva" pitchFamily="66" charset="0"/>
              </a:rPr>
              <a:t>MANAGEMENT</a:t>
            </a:r>
          </a:p>
        </p:txBody>
      </p:sp>
      <p:cxnSp>
        <p:nvCxnSpPr>
          <p:cNvPr id="36868" name="AutoShape 4"/>
          <p:cNvCxnSpPr>
            <a:cxnSpLocks noChangeShapeType="1"/>
            <a:stCxn id="36866" idx="2"/>
          </p:cNvCxnSpPr>
          <p:nvPr/>
        </p:nvCxnSpPr>
        <p:spPr bwMode="auto">
          <a:xfrm>
            <a:off x="4495800" y="1690688"/>
            <a:ext cx="0" cy="609600"/>
          </a:xfrm>
          <a:prstGeom prst="straightConnector1">
            <a:avLst/>
          </a:prstGeom>
          <a:noFill/>
          <a:ln w="28575" cap="sq">
            <a:solidFill>
              <a:schemeClr val="tx1"/>
            </a:solidFill>
            <a:round/>
            <a:headEnd type="none" w="sm" len="sm"/>
            <a:tailEnd type="none" w="sm" len="sm"/>
          </a:ln>
          <a:extLst>
            <a:ext uri="{909E8E84-426E-40DD-AFC4-6F175D3DCCD1}">
              <a14:hiddenFill xmlns:a14="http://schemas.microsoft.com/office/drawing/2010/main" xmlns="">
                <a:noFill/>
              </a14:hiddenFill>
            </a:ext>
          </a:extLst>
        </p:spPr>
      </p:cxnSp>
      <p:cxnSp>
        <p:nvCxnSpPr>
          <p:cNvPr id="36869" name="AutoShape 5"/>
          <p:cNvCxnSpPr>
            <a:cxnSpLocks noChangeShapeType="1"/>
          </p:cNvCxnSpPr>
          <p:nvPr/>
        </p:nvCxnSpPr>
        <p:spPr bwMode="auto">
          <a:xfrm>
            <a:off x="381000" y="2286000"/>
            <a:ext cx="7543800" cy="1588"/>
          </a:xfrm>
          <a:prstGeom prst="straightConnector1">
            <a:avLst/>
          </a:prstGeom>
          <a:noFill/>
          <a:ln w="28575" cap="sq">
            <a:solidFill>
              <a:schemeClr val="tx1"/>
            </a:solidFill>
            <a:round/>
            <a:headEnd type="none" w="sm" len="sm"/>
            <a:tailEnd type="none" w="sm" len="sm"/>
          </a:ln>
          <a:extLst>
            <a:ext uri="{909E8E84-426E-40DD-AFC4-6F175D3DCCD1}">
              <a14:hiddenFill xmlns:a14="http://schemas.microsoft.com/office/drawing/2010/main" xmlns="">
                <a:noFill/>
              </a14:hiddenFill>
            </a:ext>
          </a:extLst>
        </p:spPr>
      </p:cxnSp>
      <p:sp>
        <p:nvSpPr>
          <p:cNvPr id="36870" name="AutoShape 6"/>
          <p:cNvSpPr>
            <a:spLocks noChangeArrowheads="1"/>
          </p:cNvSpPr>
          <p:nvPr/>
        </p:nvSpPr>
        <p:spPr bwMode="auto">
          <a:xfrm>
            <a:off x="71438" y="2590800"/>
            <a:ext cx="1547812" cy="685800"/>
          </a:xfrm>
          <a:prstGeom prst="flowChartAlternateProcess">
            <a:avLst/>
          </a:prstGeom>
          <a:noFill/>
          <a:ln w="28575"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6871" name="Line 7"/>
          <p:cNvSpPr>
            <a:spLocks noChangeShapeType="1"/>
          </p:cNvSpPr>
          <p:nvPr/>
        </p:nvSpPr>
        <p:spPr bwMode="auto">
          <a:xfrm>
            <a:off x="381000" y="2286000"/>
            <a:ext cx="0" cy="30480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IN"/>
          </a:p>
        </p:txBody>
      </p:sp>
      <p:sp>
        <p:nvSpPr>
          <p:cNvPr id="36872" name="Rectangle 8"/>
          <p:cNvSpPr>
            <a:spLocks noChangeArrowheads="1"/>
          </p:cNvSpPr>
          <p:nvPr/>
        </p:nvSpPr>
        <p:spPr bwMode="auto">
          <a:xfrm>
            <a:off x="23813" y="2590800"/>
            <a:ext cx="1576387"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rgbClr val="000000"/>
                </a:solidFill>
                <a:miter lim="800000"/>
                <a:headEnd type="none" w="sm" len="sm"/>
                <a:tailEnd type="none" w="sm" len="sm"/>
              </a14:hiddenLine>
            </a:ext>
          </a:extLst>
        </p:spPr>
        <p:txBody>
          <a:bodyPr>
            <a:spAutoFit/>
          </a:bodyPr>
          <a:lstStyle/>
          <a:p>
            <a:pPr algn="ctr" eaLnBrk="0" hangingPunct="0"/>
            <a:r>
              <a:rPr lang="en-US" sz="2000" b="1">
                <a:solidFill>
                  <a:schemeClr val="tx2"/>
                </a:solidFill>
                <a:latin typeface="Monotype Corsiva" pitchFamily="66" charset="0"/>
              </a:rPr>
              <a:t>Environmental Management</a:t>
            </a:r>
          </a:p>
        </p:txBody>
      </p:sp>
      <p:sp>
        <p:nvSpPr>
          <p:cNvPr id="36873" name="Line 9"/>
          <p:cNvSpPr>
            <a:spLocks noChangeShapeType="1"/>
          </p:cNvSpPr>
          <p:nvPr/>
        </p:nvSpPr>
        <p:spPr bwMode="auto">
          <a:xfrm>
            <a:off x="6172200" y="2286000"/>
            <a:ext cx="0" cy="30480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IN"/>
          </a:p>
        </p:txBody>
      </p:sp>
      <p:sp>
        <p:nvSpPr>
          <p:cNvPr id="36874" name="Rectangle 10"/>
          <p:cNvSpPr>
            <a:spLocks noChangeArrowheads="1"/>
          </p:cNvSpPr>
          <p:nvPr/>
        </p:nvSpPr>
        <p:spPr bwMode="auto">
          <a:xfrm>
            <a:off x="1752600" y="2590800"/>
            <a:ext cx="111125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rgbClr val="000000"/>
                </a:solidFill>
                <a:miter lim="800000"/>
                <a:headEnd type="none" w="sm" len="sm"/>
                <a:tailEnd type="none" w="sm" len="sm"/>
              </a14:hiddenLine>
            </a:ext>
          </a:extLst>
        </p:spPr>
        <p:txBody>
          <a:bodyPr wrap="none">
            <a:spAutoFit/>
          </a:bodyPr>
          <a:lstStyle/>
          <a:p>
            <a:pPr algn="ctr" eaLnBrk="0" hangingPunct="0"/>
            <a:r>
              <a:rPr lang="en-US" sz="2000" b="1">
                <a:solidFill>
                  <a:schemeClr val="tx2"/>
                </a:solidFill>
                <a:latin typeface="Monotype Corsiva" pitchFamily="66" charset="0"/>
              </a:rPr>
              <a:t>Personal </a:t>
            </a:r>
          </a:p>
          <a:p>
            <a:pPr algn="ctr" eaLnBrk="0" hangingPunct="0"/>
            <a:r>
              <a:rPr lang="en-US" sz="2000" b="1">
                <a:solidFill>
                  <a:schemeClr val="tx2"/>
                </a:solidFill>
                <a:latin typeface="Monotype Corsiva" pitchFamily="66" charset="0"/>
              </a:rPr>
              <a:t>Protection</a:t>
            </a:r>
          </a:p>
        </p:txBody>
      </p:sp>
      <p:sp>
        <p:nvSpPr>
          <p:cNvPr id="36875" name="AutoShape 11"/>
          <p:cNvSpPr>
            <a:spLocks noChangeArrowheads="1"/>
          </p:cNvSpPr>
          <p:nvPr/>
        </p:nvSpPr>
        <p:spPr bwMode="auto">
          <a:xfrm>
            <a:off x="2971800" y="2590800"/>
            <a:ext cx="1219200" cy="685800"/>
          </a:xfrm>
          <a:prstGeom prst="flowChartAlternateProcess">
            <a:avLst/>
          </a:prstGeom>
          <a:noFill/>
          <a:ln w="28575" cap="sq">
            <a:solidFill>
              <a:srgbClr val="B60F02"/>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6876" name="AutoShape 12"/>
          <p:cNvSpPr>
            <a:spLocks noChangeArrowheads="1"/>
          </p:cNvSpPr>
          <p:nvPr/>
        </p:nvSpPr>
        <p:spPr bwMode="auto">
          <a:xfrm>
            <a:off x="7086600" y="2590800"/>
            <a:ext cx="1828800" cy="685800"/>
          </a:xfrm>
          <a:prstGeom prst="flowChartAlternateProcess">
            <a:avLst/>
          </a:prstGeom>
          <a:noFill/>
          <a:ln w="28575"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6877" name="AutoShape 13"/>
          <p:cNvSpPr>
            <a:spLocks noChangeArrowheads="1"/>
          </p:cNvSpPr>
          <p:nvPr/>
        </p:nvSpPr>
        <p:spPr bwMode="auto">
          <a:xfrm>
            <a:off x="5562600" y="2590800"/>
            <a:ext cx="1219200" cy="685800"/>
          </a:xfrm>
          <a:prstGeom prst="flowChartAlternateProcess">
            <a:avLst/>
          </a:prstGeom>
          <a:noFill/>
          <a:ln w="28575"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6878" name="AutoShape 14"/>
          <p:cNvSpPr>
            <a:spLocks noChangeArrowheads="1"/>
          </p:cNvSpPr>
          <p:nvPr/>
        </p:nvSpPr>
        <p:spPr bwMode="auto">
          <a:xfrm>
            <a:off x="1676400" y="2590800"/>
            <a:ext cx="1219200" cy="685800"/>
          </a:xfrm>
          <a:prstGeom prst="flowChartAlternateProcess">
            <a:avLst/>
          </a:prstGeom>
          <a:noFill/>
          <a:ln w="28575"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6879" name="AutoShape 15"/>
          <p:cNvSpPr>
            <a:spLocks noChangeArrowheads="1"/>
          </p:cNvSpPr>
          <p:nvPr/>
        </p:nvSpPr>
        <p:spPr bwMode="auto">
          <a:xfrm>
            <a:off x="4319588" y="2590800"/>
            <a:ext cx="1143000" cy="685800"/>
          </a:xfrm>
          <a:prstGeom prst="flowChartAlternateProcess">
            <a:avLst/>
          </a:prstGeom>
          <a:noFill/>
          <a:ln w="28575"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6880" name="Line 16"/>
          <p:cNvSpPr>
            <a:spLocks noChangeShapeType="1"/>
          </p:cNvSpPr>
          <p:nvPr/>
        </p:nvSpPr>
        <p:spPr bwMode="auto">
          <a:xfrm>
            <a:off x="2286000" y="2286000"/>
            <a:ext cx="0" cy="30480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IN"/>
          </a:p>
        </p:txBody>
      </p:sp>
      <p:sp>
        <p:nvSpPr>
          <p:cNvPr id="36881" name="Line 17"/>
          <p:cNvSpPr>
            <a:spLocks noChangeShapeType="1"/>
          </p:cNvSpPr>
          <p:nvPr/>
        </p:nvSpPr>
        <p:spPr bwMode="auto">
          <a:xfrm>
            <a:off x="3581400" y="2286000"/>
            <a:ext cx="0" cy="304800"/>
          </a:xfrm>
          <a:prstGeom prst="line">
            <a:avLst/>
          </a:prstGeom>
          <a:noFill/>
          <a:ln w="28575" cap="sq">
            <a:solidFill>
              <a:srgbClr val="B60F02"/>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IN"/>
          </a:p>
        </p:txBody>
      </p:sp>
      <p:sp>
        <p:nvSpPr>
          <p:cNvPr id="36882" name="Rectangle 18"/>
          <p:cNvSpPr>
            <a:spLocks noChangeArrowheads="1"/>
          </p:cNvSpPr>
          <p:nvPr/>
        </p:nvSpPr>
        <p:spPr bwMode="auto">
          <a:xfrm>
            <a:off x="2971800" y="2590800"/>
            <a:ext cx="11303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rgbClr val="000000"/>
                </a:solidFill>
                <a:miter lim="800000"/>
                <a:headEnd type="none" w="sm" len="sm"/>
                <a:tailEnd type="none" w="sm" len="sm"/>
              </a14:hiddenLine>
            </a:ext>
          </a:extLst>
        </p:spPr>
        <p:txBody>
          <a:bodyPr wrap="none">
            <a:spAutoFit/>
          </a:bodyPr>
          <a:lstStyle/>
          <a:p>
            <a:pPr algn="ctr" eaLnBrk="0" hangingPunct="0"/>
            <a:r>
              <a:rPr lang="en-US" sz="2000" b="1">
                <a:solidFill>
                  <a:srgbClr val="B60F02"/>
                </a:solidFill>
                <a:latin typeface="Monotype Corsiva" pitchFamily="66" charset="0"/>
              </a:rPr>
              <a:t>Biological </a:t>
            </a:r>
          </a:p>
          <a:p>
            <a:pPr algn="ctr" eaLnBrk="0" hangingPunct="0"/>
            <a:r>
              <a:rPr lang="en-US" sz="2000" b="1">
                <a:solidFill>
                  <a:srgbClr val="B60F02"/>
                </a:solidFill>
                <a:latin typeface="Monotype Corsiva" pitchFamily="66" charset="0"/>
              </a:rPr>
              <a:t>Control</a:t>
            </a:r>
          </a:p>
        </p:txBody>
      </p:sp>
      <p:sp>
        <p:nvSpPr>
          <p:cNvPr id="36883" name="Rectangle 19"/>
          <p:cNvSpPr>
            <a:spLocks noChangeArrowheads="1"/>
          </p:cNvSpPr>
          <p:nvPr/>
        </p:nvSpPr>
        <p:spPr bwMode="auto">
          <a:xfrm>
            <a:off x="4252913" y="2574925"/>
            <a:ext cx="1176337"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rgbClr val="000000"/>
                </a:solidFill>
                <a:miter lim="800000"/>
                <a:headEnd type="none" w="sm" len="sm"/>
                <a:tailEnd type="none" w="sm" len="sm"/>
              </a14:hiddenLine>
            </a:ext>
          </a:extLst>
        </p:spPr>
        <p:txBody>
          <a:bodyPr>
            <a:spAutoFit/>
          </a:bodyPr>
          <a:lstStyle/>
          <a:p>
            <a:pPr algn="ctr" eaLnBrk="0" hangingPunct="0"/>
            <a:r>
              <a:rPr lang="en-US" sz="2000" b="1">
                <a:solidFill>
                  <a:schemeClr val="tx2"/>
                </a:solidFill>
                <a:latin typeface="Monotype Corsiva" pitchFamily="66" charset="0"/>
              </a:rPr>
              <a:t>Chemical </a:t>
            </a:r>
          </a:p>
          <a:p>
            <a:pPr algn="ctr" eaLnBrk="0" hangingPunct="0"/>
            <a:r>
              <a:rPr lang="en-US" sz="2000" b="1">
                <a:solidFill>
                  <a:schemeClr val="tx2"/>
                </a:solidFill>
                <a:latin typeface="Monotype Corsiva" pitchFamily="66" charset="0"/>
              </a:rPr>
              <a:t>Control</a:t>
            </a:r>
          </a:p>
        </p:txBody>
      </p:sp>
      <p:sp>
        <p:nvSpPr>
          <p:cNvPr id="36884" name="Line 20"/>
          <p:cNvSpPr>
            <a:spLocks noChangeShapeType="1"/>
          </p:cNvSpPr>
          <p:nvPr/>
        </p:nvSpPr>
        <p:spPr bwMode="auto">
          <a:xfrm>
            <a:off x="4876800" y="2286000"/>
            <a:ext cx="0" cy="30480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IN"/>
          </a:p>
        </p:txBody>
      </p:sp>
      <p:sp>
        <p:nvSpPr>
          <p:cNvPr id="36885" name="Rectangle 21"/>
          <p:cNvSpPr>
            <a:spLocks noChangeArrowheads="1"/>
          </p:cNvSpPr>
          <p:nvPr/>
        </p:nvSpPr>
        <p:spPr bwMode="auto">
          <a:xfrm>
            <a:off x="5562600" y="2590800"/>
            <a:ext cx="1220788"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rgbClr val="000000"/>
                </a:solidFill>
                <a:miter lim="800000"/>
                <a:headEnd type="none" w="sm" len="sm"/>
                <a:tailEnd type="none" w="sm" len="sm"/>
              </a14:hiddenLine>
            </a:ext>
          </a:extLst>
        </p:spPr>
        <p:txBody>
          <a:bodyPr wrap="none">
            <a:spAutoFit/>
          </a:bodyPr>
          <a:lstStyle/>
          <a:p>
            <a:pPr algn="ctr" eaLnBrk="0" hangingPunct="0"/>
            <a:r>
              <a:rPr lang="en-US" sz="2000" b="1">
                <a:solidFill>
                  <a:schemeClr val="tx2"/>
                </a:solidFill>
                <a:latin typeface="Monotype Corsiva" pitchFamily="66" charset="0"/>
              </a:rPr>
              <a:t>Legislative </a:t>
            </a:r>
          </a:p>
          <a:p>
            <a:pPr algn="ctr" eaLnBrk="0" hangingPunct="0"/>
            <a:r>
              <a:rPr lang="en-US" sz="2000" b="1">
                <a:solidFill>
                  <a:schemeClr val="tx2"/>
                </a:solidFill>
                <a:latin typeface="Monotype Corsiva" pitchFamily="66" charset="0"/>
              </a:rPr>
              <a:t>Measures</a:t>
            </a:r>
          </a:p>
        </p:txBody>
      </p:sp>
      <p:sp>
        <p:nvSpPr>
          <p:cNvPr id="36886" name="Line 22"/>
          <p:cNvSpPr>
            <a:spLocks noChangeShapeType="1"/>
          </p:cNvSpPr>
          <p:nvPr/>
        </p:nvSpPr>
        <p:spPr bwMode="auto">
          <a:xfrm>
            <a:off x="7924800" y="2286000"/>
            <a:ext cx="0" cy="30480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IN"/>
          </a:p>
        </p:txBody>
      </p:sp>
      <p:sp>
        <p:nvSpPr>
          <p:cNvPr id="36887" name="Rectangle 23"/>
          <p:cNvSpPr>
            <a:spLocks noChangeArrowheads="1"/>
          </p:cNvSpPr>
          <p:nvPr/>
        </p:nvSpPr>
        <p:spPr bwMode="auto">
          <a:xfrm>
            <a:off x="7086600" y="2727325"/>
            <a:ext cx="18510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rgbClr val="000000"/>
                </a:solidFill>
                <a:miter lim="800000"/>
                <a:headEnd type="none" w="sm" len="sm"/>
                <a:tailEnd type="none" w="sm" len="sm"/>
              </a14:hiddenLine>
            </a:ext>
          </a:extLst>
        </p:spPr>
        <p:txBody>
          <a:bodyPr wrap="none">
            <a:spAutoFit/>
          </a:bodyPr>
          <a:lstStyle/>
          <a:p>
            <a:pPr algn="ctr" eaLnBrk="0" hangingPunct="0"/>
            <a:r>
              <a:rPr lang="en-US" sz="2000" b="1">
                <a:solidFill>
                  <a:schemeClr val="tx2"/>
                </a:solidFill>
                <a:latin typeface="Monotype Corsiva" pitchFamily="66" charset="0"/>
              </a:rPr>
              <a:t>Health Education </a:t>
            </a:r>
          </a:p>
        </p:txBody>
      </p:sp>
      <p:sp>
        <p:nvSpPr>
          <p:cNvPr id="36888" name="Line 24"/>
          <p:cNvSpPr>
            <a:spLocks noChangeShapeType="1"/>
          </p:cNvSpPr>
          <p:nvPr/>
        </p:nvSpPr>
        <p:spPr bwMode="auto">
          <a:xfrm flipH="1">
            <a:off x="2819400" y="3276600"/>
            <a:ext cx="762000" cy="1143000"/>
          </a:xfrm>
          <a:prstGeom prst="line">
            <a:avLst/>
          </a:prstGeom>
          <a:noFill/>
          <a:ln w="28575" cap="sq">
            <a:solidFill>
              <a:srgbClr val="B60F02"/>
            </a:solidFill>
            <a:round/>
            <a:headEnd type="none" w="sm" len="sm"/>
            <a:tailEnd type="triangle" w="sm" len="sm"/>
          </a:ln>
          <a:extLst>
            <a:ext uri="{909E8E84-426E-40DD-AFC4-6F175D3DCCD1}">
              <a14:hiddenFill xmlns:a14="http://schemas.microsoft.com/office/drawing/2010/main" xmlns="">
                <a:noFill/>
              </a14:hiddenFill>
            </a:ext>
          </a:extLst>
        </p:spPr>
        <p:txBody>
          <a:bodyPr/>
          <a:lstStyle/>
          <a:p>
            <a:endParaRPr lang="en-IN"/>
          </a:p>
        </p:txBody>
      </p:sp>
      <p:sp>
        <p:nvSpPr>
          <p:cNvPr id="36889" name="Line 25"/>
          <p:cNvSpPr>
            <a:spLocks noChangeShapeType="1"/>
          </p:cNvSpPr>
          <p:nvPr/>
        </p:nvSpPr>
        <p:spPr bwMode="auto">
          <a:xfrm>
            <a:off x="3581400" y="3276600"/>
            <a:ext cx="1066800" cy="1295400"/>
          </a:xfrm>
          <a:prstGeom prst="line">
            <a:avLst/>
          </a:prstGeom>
          <a:noFill/>
          <a:ln w="28575" cap="sq">
            <a:solidFill>
              <a:srgbClr val="B60F02"/>
            </a:solidFill>
            <a:round/>
            <a:headEnd type="none" w="sm" len="sm"/>
            <a:tailEnd type="triangle" w="sm" len="sm"/>
          </a:ln>
          <a:extLst>
            <a:ext uri="{909E8E84-426E-40DD-AFC4-6F175D3DCCD1}">
              <a14:hiddenFill xmlns:a14="http://schemas.microsoft.com/office/drawing/2010/main" xmlns="">
                <a:noFill/>
              </a14:hiddenFill>
            </a:ext>
          </a:extLst>
        </p:spPr>
        <p:txBody>
          <a:bodyPr/>
          <a:lstStyle/>
          <a:p>
            <a:endParaRPr lang="en-IN"/>
          </a:p>
        </p:txBody>
      </p:sp>
      <p:sp>
        <p:nvSpPr>
          <p:cNvPr id="36890" name="Rectangle 26"/>
          <p:cNvSpPr>
            <a:spLocks noChangeArrowheads="1"/>
          </p:cNvSpPr>
          <p:nvPr/>
        </p:nvSpPr>
        <p:spPr bwMode="auto">
          <a:xfrm>
            <a:off x="1508125" y="4619625"/>
            <a:ext cx="16637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p>
            <a:pPr algn="ctr" eaLnBrk="0" hangingPunct="0"/>
            <a:r>
              <a:rPr lang="en-US" sz="2000" b="1">
                <a:solidFill>
                  <a:schemeClr val="folHlink"/>
                </a:solidFill>
                <a:latin typeface="Monotype Corsiva" pitchFamily="66" charset="0"/>
              </a:rPr>
              <a:t>Larvivorous fish</a:t>
            </a:r>
          </a:p>
        </p:txBody>
      </p:sp>
      <p:sp>
        <p:nvSpPr>
          <p:cNvPr id="36891" name="Rectangle 27"/>
          <p:cNvSpPr>
            <a:spLocks noChangeArrowheads="1"/>
          </p:cNvSpPr>
          <p:nvPr/>
        </p:nvSpPr>
        <p:spPr bwMode="auto">
          <a:xfrm>
            <a:off x="3962400" y="4725988"/>
            <a:ext cx="32004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p>
            <a:pPr algn="ctr" eaLnBrk="0" hangingPunct="0"/>
            <a:r>
              <a:rPr lang="en-US" sz="2000" b="1">
                <a:solidFill>
                  <a:schemeClr val="folHlink"/>
                </a:solidFill>
                <a:latin typeface="Monotype Corsiva" pitchFamily="66" charset="0"/>
              </a:rPr>
              <a:t>Endotoxin</a:t>
            </a:r>
            <a:r>
              <a:rPr lang="en-US" sz="2000" b="1">
                <a:latin typeface="Monotype Corsiva" pitchFamily="66" charset="0"/>
              </a:rPr>
              <a:t> </a:t>
            </a:r>
            <a:r>
              <a:rPr lang="en-US" sz="2000" b="1">
                <a:solidFill>
                  <a:schemeClr val="folHlink"/>
                </a:solidFill>
                <a:latin typeface="Monotype Corsiva" pitchFamily="66" charset="0"/>
              </a:rPr>
              <a:t>producing bacteria</a:t>
            </a:r>
          </a:p>
        </p:txBody>
      </p:sp>
      <p:sp>
        <p:nvSpPr>
          <p:cNvPr id="36892" name="AutoShape 28"/>
          <p:cNvSpPr>
            <a:spLocks noChangeArrowheads="1"/>
          </p:cNvSpPr>
          <p:nvPr/>
        </p:nvSpPr>
        <p:spPr bwMode="auto">
          <a:xfrm>
            <a:off x="1524000" y="4495800"/>
            <a:ext cx="1676400" cy="609600"/>
          </a:xfrm>
          <a:prstGeom prst="flowChartAlternateProcess">
            <a:avLst/>
          </a:prstGeom>
          <a:noFill/>
          <a:ln w="28575" cap="sq">
            <a:solidFill>
              <a:srgbClr val="B60F02"/>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6893" name="AutoShape 29"/>
          <p:cNvSpPr>
            <a:spLocks noChangeArrowheads="1"/>
          </p:cNvSpPr>
          <p:nvPr/>
        </p:nvSpPr>
        <p:spPr bwMode="auto">
          <a:xfrm>
            <a:off x="3962400" y="4648200"/>
            <a:ext cx="3200400" cy="533400"/>
          </a:xfrm>
          <a:prstGeom prst="flowChartAlternateProcess">
            <a:avLst/>
          </a:prstGeom>
          <a:noFill/>
          <a:ln w="28575" cap="sq">
            <a:solidFill>
              <a:srgbClr val="B60F02"/>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pic>
        <p:nvPicPr>
          <p:cNvPr id="79902" name="Picture 30" descr="ag00007_"/>
          <p:cNvPicPr>
            <a:picLocks noChangeAspect="1" noChangeArrowheads="1" noCrop="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449388" cy="167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57026941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fill="hold" nodeType="withEffect">
                                  <p:stCondLst>
                                    <p:cond delay="0"/>
                                  </p:stCondLst>
                                  <p:childTnLst>
                                    <p:animScale>
                                      <p:cBhvr>
                                        <p:cTn id="6" dur="2000" fill="hold"/>
                                        <p:tgtEl>
                                          <p:spTgt spid="79902"/>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219200" y="114300"/>
            <a:ext cx="6489700" cy="925513"/>
          </a:xfrm>
        </p:spPr>
        <p:txBody>
          <a:bodyPr/>
          <a:lstStyle/>
          <a:p>
            <a:pPr eaLnBrk="1" hangingPunct="1"/>
            <a:r>
              <a:rPr lang="en-US" b="1" u="sng" smtClean="0">
                <a:latin typeface="Monotype Corsiva" pitchFamily="66" charset="0"/>
              </a:rPr>
              <a:t>Biological Control</a:t>
            </a:r>
          </a:p>
        </p:txBody>
      </p:sp>
      <p:sp>
        <p:nvSpPr>
          <p:cNvPr id="37891" name="Rectangle 3"/>
          <p:cNvSpPr>
            <a:spLocks noGrp="1" noChangeArrowheads="1"/>
          </p:cNvSpPr>
          <p:nvPr>
            <p:ph type="body" sz="half" idx="1"/>
          </p:nvPr>
        </p:nvSpPr>
        <p:spPr>
          <a:xfrm>
            <a:off x="228600" y="1752600"/>
            <a:ext cx="4953000" cy="2057400"/>
          </a:xfrm>
        </p:spPr>
        <p:txBody>
          <a:bodyPr>
            <a:normAutofit lnSpcReduction="10000"/>
          </a:bodyPr>
          <a:lstStyle/>
          <a:p>
            <a:pPr eaLnBrk="1" hangingPunct="1"/>
            <a:r>
              <a:rPr lang="en-US" sz="3200" b="1" smtClean="0">
                <a:solidFill>
                  <a:schemeClr val="folHlink"/>
                </a:solidFill>
                <a:latin typeface="Monotype Corsiva" pitchFamily="66" charset="0"/>
              </a:rPr>
              <a:t>Larvivorous fish</a:t>
            </a:r>
            <a:r>
              <a:rPr lang="en-US" sz="3200" b="1" smtClean="0"/>
              <a:t> </a:t>
            </a:r>
          </a:p>
          <a:p>
            <a:pPr eaLnBrk="1" hangingPunct="1">
              <a:buFontTx/>
              <a:buNone/>
            </a:pPr>
            <a:r>
              <a:rPr lang="en-US" sz="3200" b="1" smtClean="0">
                <a:solidFill>
                  <a:srgbClr val="B60F02"/>
                </a:solidFill>
                <a:latin typeface="Monotype Corsiva" pitchFamily="66" charset="0"/>
              </a:rPr>
              <a:t>   (e.g., Gambusia / Guppy) in large water bodies or large water containers.</a:t>
            </a:r>
          </a:p>
        </p:txBody>
      </p:sp>
      <p:sp>
        <p:nvSpPr>
          <p:cNvPr id="37892" name="Rectangle 4"/>
          <p:cNvSpPr>
            <a:spLocks noGrp="1" noChangeArrowheads="1"/>
          </p:cNvSpPr>
          <p:nvPr>
            <p:ph type="body" sz="half" idx="2"/>
          </p:nvPr>
        </p:nvSpPr>
        <p:spPr>
          <a:xfrm>
            <a:off x="3581400" y="3962400"/>
            <a:ext cx="5029200" cy="2590800"/>
          </a:xfrm>
        </p:spPr>
        <p:txBody>
          <a:bodyPr/>
          <a:lstStyle/>
          <a:p>
            <a:pPr eaLnBrk="1" hangingPunct="1"/>
            <a:r>
              <a:rPr lang="en-US" b="1" smtClean="0">
                <a:solidFill>
                  <a:schemeClr val="folHlink"/>
                </a:solidFill>
                <a:latin typeface="Monotype Corsiva" pitchFamily="66" charset="0"/>
              </a:rPr>
              <a:t>Endotoxin</a:t>
            </a:r>
            <a:r>
              <a:rPr lang="en-US" b="1" smtClean="0"/>
              <a:t> </a:t>
            </a:r>
            <a:r>
              <a:rPr lang="en-US" b="1" smtClean="0">
                <a:solidFill>
                  <a:srgbClr val="B60F02"/>
                </a:solidFill>
                <a:latin typeface="Monotype Corsiva" pitchFamily="66" charset="0"/>
              </a:rPr>
              <a:t>producing bacteria, Bacillus thuringiensis israelensis serotype H-14 (Bt H-14) has been found an effective mosquito control agent.</a:t>
            </a:r>
            <a:endParaRPr lang="en-US" b="1" smtClean="0"/>
          </a:p>
        </p:txBody>
      </p:sp>
      <p:pic>
        <p:nvPicPr>
          <p:cNvPr id="80901" name="Picture 5" descr="180px-Bt_plants"/>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05000" y="4114800"/>
            <a:ext cx="1524000" cy="2446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894" name="Text Box 6"/>
          <p:cNvSpPr txBox="1">
            <a:spLocks noChangeArrowheads="1"/>
          </p:cNvSpPr>
          <p:nvPr/>
        </p:nvSpPr>
        <p:spPr bwMode="auto">
          <a:xfrm>
            <a:off x="441325" y="1106488"/>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GB" sz="2400"/>
          </a:p>
        </p:txBody>
      </p:sp>
      <p:pic>
        <p:nvPicPr>
          <p:cNvPr id="37895" name="Picture 7" descr="ag00007_"/>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1449388" cy="167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0904" name="Picture 8" descr="malaria_activity1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029200" y="1600200"/>
            <a:ext cx="2832100" cy="2168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1556593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2" fill="hold" nodeType="withEffect">
                                  <p:stCondLst>
                                    <p:cond delay="0"/>
                                  </p:stCondLst>
                                  <p:childTnLst>
                                    <p:set>
                                      <p:cBhvr>
                                        <p:cTn id="6" dur="1" fill="hold">
                                          <p:stCondLst>
                                            <p:cond delay="0"/>
                                          </p:stCondLst>
                                        </p:cTn>
                                        <p:tgtEl>
                                          <p:spTgt spid="80904"/>
                                        </p:tgtEl>
                                        <p:attrNameLst>
                                          <p:attrName>style.visibility</p:attrName>
                                        </p:attrNameLst>
                                      </p:cBhvr>
                                      <p:to>
                                        <p:strVal val="visible"/>
                                      </p:to>
                                    </p:set>
                                    <p:anim calcmode="lin" valueType="num">
                                      <p:cBhvr additive="base">
                                        <p:cTn id="7" dur="1000" fill="hold"/>
                                        <p:tgtEl>
                                          <p:spTgt spid="80904"/>
                                        </p:tgtEl>
                                        <p:attrNameLst>
                                          <p:attrName>ppt_x</p:attrName>
                                        </p:attrNameLst>
                                      </p:cBhvr>
                                      <p:tavLst>
                                        <p:tav tm="0">
                                          <p:val>
                                            <p:strVal val="1+#ppt_w/2"/>
                                          </p:val>
                                        </p:tav>
                                        <p:tav tm="100000">
                                          <p:val>
                                            <p:strVal val="#ppt_x"/>
                                          </p:val>
                                        </p:tav>
                                      </p:tavLst>
                                    </p:anim>
                                    <p:anim calcmode="lin" valueType="num">
                                      <p:cBhvr additive="base">
                                        <p:cTn id="8" dur="1000" fill="hold"/>
                                        <p:tgtEl>
                                          <p:spTgt spid="80904"/>
                                        </p:tgtEl>
                                        <p:attrNameLst>
                                          <p:attrName>ppt_y</p:attrName>
                                        </p:attrNameLst>
                                      </p:cBhvr>
                                      <p:tavLst>
                                        <p:tav tm="0">
                                          <p:val>
                                            <p:strVal val="#ppt_y"/>
                                          </p:val>
                                        </p:tav>
                                        <p:tav tm="100000">
                                          <p:val>
                                            <p:strVal val="#ppt_y"/>
                                          </p:val>
                                        </p:tav>
                                      </p:tavLst>
                                    </p:anim>
                                  </p:childTnLst>
                                </p:cTn>
                              </p:par>
                              <p:par>
                                <p:cTn id="9" presetID="7" presetClass="entr" presetSubtype="4" fill="hold" nodeType="withEffect">
                                  <p:stCondLst>
                                    <p:cond delay="0"/>
                                  </p:stCondLst>
                                  <p:childTnLst>
                                    <p:set>
                                      <p:cBhvr>
                                        <p:cTn id="10" dur="1" fill="hold">
                                          <p:stCondLst>
                                            <p:cond delay="0"/>
                                          </p:stCondLst>
                                        </p:cTn>
                                        <p:tgtEl>
                                          <p:spTgt spid="80901"/>
                                        </p:tgtEl>
                                        <p:attrNameLst>
                                          <p:attrName>style.visibility</p:attrName>
                                        </p:attrNameLst>
                                      </p:cBhvr>
                                      <p:to>
                                        <p:strVal val="visible"/>
                                      </p:to>
                                    </p:set>
                                    <p:anim calcmode="lin" valueType="num">
                                      <p:cBhvr additive="base">
                                        <p:cTn id="11" dur="1000" fill="hold"/>
                                        <p:tgtEl>
                                          <p:spTgt spid="80901"/>
                                        </p:tgtEl>
                                        <p:attrNameLst>
                                          <p:attrName>ppt_x</p:attrName>
                                        </p:attrNameLst>
                                      </p:cBhvr>
                                      <p:tavLst>
                                        <p:tav tm="0">
                                          <p:val>
                                            <p:strVal val="#ppt_x"/>
                                          </p:val>
                                        </p:tav>
                                        <p:tav tm="100000">
                                          <p:val>
                                            <p:strVal val="#ppt_x"/>
                                          </p:val>
                                        </p:tav>
                                      </p:tavLst>
                                    </p:anim>
                                    <p:anim calcmode="lin" valueType="num">
                                      <p:cBhvr additive="base">
                                        <p:cTn id="12" dur="1000" fill="hold"/>
                                        <p:tgtEl>
                                          <p:spTgt spid="809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p:cNvSpPr>
            <a:spLocks noChangeArrowheads="1"/>
          </p:cNvSpPr>
          <p:nvPr/>
        </p:nvSpPr>
        <p:spPr bwMode="auto">
          <a:xfrm>
            <a:off x="2514600" y="533400"/>
            <a:ext cx="3962400" cy="1143000"/>
          </a:xfrm>
          <a:prstGeom prst="flowChartAlternateProcess">
            <a:avLst/>
          </a:prstGeom>
          <a:noFill/>
          <a:ln w="28575"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algn="ctr" eaLnBrk="0" hangingPunct="0"/>
            <a:endParaRPr lang="en-GB"/>
          </a:p>
        </p:txBody>
      </p:sp>
      <p:sp>
        <p:nvSpPr>
          <p:cNvPr id="38915" name="Rectangle 3"/>
          <p:cNvSpPr>
            <a:spLocks noChangeArrowheads="1"/>
          </p:cNvSpPr>
          <p:nvPr/>
        </p:nvSpPr>
        <p:spPr bwMode="auto">
          <a:xfrm>
            <a:off x="2590800" y="609600"/>
            <a:ext cx="37338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rgbClr val="000000"/>
                </a:solidFill>
                <a:miter lim="800000"/>
                <a:headEnd type="none" w="sm" len="sm"/>
                <a:tailEnd type="none" w="sm" len="sm"/>
              </a14:hiddenLine>
            </a:ext>
          </a:extLst>
        </p:spPr>
        <p:txBody>
          <a:bodyPr>
            <a:spAutoFit/>
          </a:bodyPr>
          <a:lstStyle/>
          <a:p>
            <a:pPr algn="ctr" eaLnBrk="0" hangingPunct="0"/>
            <a:r>
              <a:rPr lang="en-US" sz="3200" b="1">
                <a:solidFill>
                  <a:schemeClr val="tx2"/>
                </a:solidFill>
                <a:latin typeface="Monotype Corsiva" pitchFamily="66" charset="0"/>
              </a:rPr>
              <a:t>VECTOR </a:t>
            </a:r>
          </a:p>
          <a:p>
            <a:pPr algn="ctr" eaLnBrk="0" hangingPunct="0"/>
            <a:r>
              <a:rPr lang="en-US" sz="3200" b="1">
                <a:solidFill>
                  <a:schemeClr val="tx2"/>
                </a:solidFill>
                <a:latin typeface="Monotype Corsiva" pitchFamily="66" charset="0"/>
              </a:rPr>
              <a:t>MANAGEMENT</a:t>
            </a:r>
          </a:p>
        </p:txBody>
      </p:sp>
      <p:cxnSp>
        <p:nvCxnSpPr>
          <p:cNvPr id="38916" name="AutoShape 4"/>
          <p:cNvCxnSpPr>
            <a:cxnSpLocks noChangeShapeType="1"/>
            <a:stCxn id="38914" idx="2"/>
          </p:cNvCxnSpPr>
          <p:nvPr/>
        </p:nvCxnSpPr>
        <p:spPr bwMode="auto">
          <a:xfrm>
            <a:off x="4495800" y="1690688"/>
            <a:ext cx="0" cy="609600"/>
          </a:xfrm>
          <a:prstGeom prst="straightConnector1">
            <a:avLst/>
          </a:prstGeom>
          <a:noFill/>
          <a:ln w="28575" cap="sq">
            <a:solidFill>
              <a:schemeClr val="tx1"/>
            </a:solidFill>
            <a:round/>
            <a:headEnd type="none" w="sm" len="sm"/>
            <a:tailEnd type="none" w="sm" len="sm"/>
          </a:ln>
          <a:extLst>
            <a:ext uri="{909E8E84-426E-40DD-AFC4-6F175D3DCCD1}">
              <a14:hiddenFill xmlns:a14="http://schemas.microsoft.com/office/drawing/2010/main" xmlns="">
                <a:noFill/>
              </a14:hiddenFill>
            </a:ext>
          </a:extLst>
        </p:spPr>
      </p:cxnSp>
      <p:cxnSp>
        <p:nvCxnSpPr>
          <p:cNvPr id="38917" name="AutoShape 5"/>
          <p:cNvCxnSpPr>
            <a:cxnSpLocks noChangeShapeType="1"/>
          </p:cNvCxnSpPr>
          <p:nvPr/>
        </p:nvCxnSpPr>
        <p:spPr bwMode="auto">
          <a:xfrm>
            <a:off x="381000" y="2286000"/>
            <a:ext cx="7543800" cy="1588"/>
          </a:xfrm>
          <a:prstGeom prst="straightConnector1">
            <a:avLst/>
          </a:prstGeom>
          <a:noFill/>
          <a:ln w="28575" cap="sq">
            <a:solidFill>
              <a:schemeClr val="tx1"/>
            </a:solidFill>
            <a:round/>
            <a:headEnd type="none" w="sm" len="sm"/>
            <a:tailEnd type="none" w="sm" len="sm"/>
          </a:ln>
          <a:extLst>
            <a:ext uri="{909E8E84-426E-40DD-AFC4-6F175D3DCCD1}">
              <a14:hiddenFill xmlns:a14="http://schemas.microsoft.com/office/drawing/2010/main" xmlns="">
                <a:noFill/>
              </a14:hiddenFill>
            </a:ext>
          </a:extLst>
        </p:spPr>
      </p:cxnSp>
      <p:sp>
        <p:nvSpPr>
          <p:cNvPr id="38918" name="AutoShape 6"/>
          <p:cNvSpPr>
            <a:spLocks noChangeArrowheads="1"/>
          </p:cNvSpPr>
          <p:nvPr/>
        </p:nvSpPr>
        <p:spPr bwMode="auto">
          <a:xfrm>
            <a:off x="71438" y="2590800"/>
            <a:ext cx="1547812" cy="685800"/>
          </a:xfrm>
          <a:prstGeom prst="flowChartAlternateProcess">
            <a:avLst/>
          </a:prstGeom>
          <a:noFill/>
          <a:ln w="28575"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8919" name="Line 7"/>
          <p:cNvSpPr>
            <a:spLocks noChangeShapeType="1"/>
          </p:cNvSpPr>
          <p:nvPr/>
        </p:nvSpPr>
        <p:spPr bwMode="auto">
          <a:xfrm>
            <a:off x="381000" y="2286000"/>
            <a:ext cx="0" cy="30480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IN"/>
          </a:p>
        </p:txBody>
      </p:sp>
      <p:sp>
        <p:nvSpPr>
          <p:cNvPr id="38920" name="Rectangle 8"/>
          <p:cNvSpPr>
            <a:spLocks noChangeArrowheads="1"/>
          </p:cNvSpPr>
          <p:nvPr/>
        </p:nvSpPr>
        <p:spPr bwMode="auto">
          <a:xfrm>
            <a:off x="23813" y="2590800"/>
            <a:ext cx="1576387"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rgbClr val="000000"/>
                </a:solidFill>
                <a:miter lim="800000"/>
                <a:headEnd type="none" w="sm" len="sm"/>
                <a:tailEnd type="none" w="sm" len="sm"/>
              </a14:hiddenLine>
            </a:ext>
          </a:extLst>
        </p:spPr>
        <p:txBody>
          <a:bodyPr>
            <a:spAutoFit/>
          </a:bodyPr>
          <a:lstStyle/>
          <a:p>
            <a:pPr algn="ctr" eaLnBrk="0" hangingPunct="0"/>
            <a:r>
              <a:rPr lang="en-US" sz="2000" b="1">
                <a:solidFill>
                  <a:schemeClr val="tx2"/>
                </a:solidFill>
                <a:latin typeface="Monotype Corsiva" pitchFamily="66" charset="0"/>
              </a:rPr>
              <a:t>Environmental Management</a:t>
            </a:r>
          </a:p>
        </p:txBody>
      </p:sp>
      <p:sp>
        <p:nvSpPr>
          <p:cNvPr id="38921" name="Line 9"/>
          <p:cNvSpPr>
            <a:spLocks noChangeShapeType="1"/>
          </p:cNvSpPr>
          <p:nvPr/>
        </p:nvSpPr>
        <p:spPr bwMode="auto">
          <a:xfrm>
            <a:off x="6172200" y="2286000"/>
            <a:ext cx="0" cy="30480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IN"/>
          </a:p>
        </p:txBody>
      </p:sp>
      <p:sp>
        <p:nvSpPr>
          <p:cNvPr id="38922" name="Line 10"/>
          <p:cNvSpPr>
            <a:spLocks noChangeShapeType="1"/>
          </p:cNvSpPr>
          <p:nvPr/>
        </p:nvSpPr>
        <p:spPr bwMode="auto">
          <a:xfrm>
            <a:off x="6138863" y="4286250"/>
            <a:ext cx="0" cy="381000"/>
          </a:xfrm>
          <a:prstGeom prst="line">
            <a:avLst/>
          </a:prstGeom>
          <a:noFill/>
          <a:ln w="28575" cap="sq">
            <a:solidFill>
              <a:srgbClr val="B60F02"/>
            </a:solidFill>
            <a:round/>
            <a:headEnd type="none" w="sm" len="sm"/>
            <a:tailEnd type="triangle" w="sm" len="sm"/>
          </a:ln>
          <a:extLst>
            <a:ext uri="{909E8E84-426E-40DD-AFC4-6F175D3DCCD1}">
              <a14:hiddenFill xmlns:a14="http://schemas.microsoft.com/office/drawing/2010/main" xmlns="">
                <a:noFill/>
              </a14:hiddenFill>
            </a:ext>
          </a:extLst>
        </p:spPr>
        <p:txBody>
          <a:bodyPr/>
          <a:lstStyle/>
          <a:p>
            <a:endParaRPr lang="en-IN"/>
          </a:p>
        </p:txBody>
      </p:sp>
      <p:sp>
        <p:nvSpPr>
          <p:cNvPr id="38923" name="Freeform 11"/>
          <p:cNvSpPr>
            <a:spLocks/>
          </p:cNvSpPr>
          <p:nvPr/>
        </p:nvSpPr>
        <p:spPr bwMode="auto">
          <a:xfrm>
            <a:off x="4856163" y="3276600"/>
            <a:ext cx="1587" cy="617538"/>
          </a:xfrm>
          <a:custGeom>
            <a:avLst/>
            <a:gdLst>
              <a:gd name="T0" fmla="*/ 1 w 1"/>
              <a:gd name="T1" fmla="*/ 0 h 389"/>
              <a:gd name="T2" fmla="*/ 0 w 1"/>
              <a:gd name="T3" fmla="*/ 389 h 389"/>
              <a:gd name="T4" fmla="*/ 0 60000 65536"/>
              <a:gd name="T5" fmla="*/ 0 60000 65536"/>
              <a:gd name="T6" fmla="*/ 0 w 1"/>
              <a:gd name="T7" fmla="*/ 0 h 389"/>
              <a:gd name="T8" fmla="*/ 1 w 1"/>
              <a:gd name="T9" fmla="*/ 389 h 389"/>
            </a:gdLst>
            <a:ahLst/>
            <a:cxnLst>
              <a:cxn ang="T4">
                <a:pos x="T0" y="T1"/>
              </a:cxn>
              <a:cxn ang="T5">
                <a:pos x="T2" y="T3"/>
              </a:cxn>
            </a:cxnLst>
            <a:rect l="T6" t="T7" r="T8" b="T9"/>
            <a:pathLst>
              <a:path w="1" h="389">
                <a:moveTo>
                  <a:pt x="1" y="0"/>
                </a:moveTo>
                <a:lnTo>
                  <a:pt x="0" y="389"/>
                </a:lnTo>
              </a:path>
            </a:pathLst>
          </a:custGeom>
          <a:noFill/>
          <a:ln w="28575" cap="sq">
            <a:solidFill>
              <a:srgbClr val="B60F02"/>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8924" name="Line 12"/>
          <p:cNvSpPr>
            <a:spLocks noChangeShapeType="1"/>
          </p:cNvSpPr>
          <p:nvPr/>
        </p:nvSpPr>
        <p:spPr bwMode="auto">
          <a:xfrm>
            <a:off x="8210550" y="4281488"/>
            <a:ext cx="0" cy="381000"/>
          </a:xfrm>
          <a:prstGeom prst="line">
            <a:avLst/>
          </a:prstGeom>
          <a:noFill/>
          <a:ln w="28575" cap="sq">
            <a:solidFill>
              <a:srgbClr val="B60F02"/>
            </a:solidFill>
            <a:round/>
            <a:headEnd type="none" w="sm" len="sm"/>
            <a:tailEnd type="triangle" w="sm" len="sm"/>
          </a:ln>
          <a:extLst>
            <a:ext uri="{909E8E84-426E-40DD-AFC4-6F175D3DCCD1}">
              <a14:hiddenFill xmlns:a14="http://schemas.microsoft.com/office/drawing/2010/main" xmlns="">
                <a:noFill/>
              </a14:hiddenFill>
            </a:ext>
          </a:extLst>
        </p:spPr>
        <p:txBody>
          <a:bodyPr/>
          <a:lstStyle/>
          <a:p>
            <a:endParaRPr lang="en-IN"/>
          </a:p>
        </p:txBody>
      </p:sp>
      <p:sp>
        <p:nvSpPr>
          <p:cNvPr id="38925" name="AutoShape 13"/>
          <p:cNvSpPr>
            <a:spLocks noChangeArrowheads="1"/>
          </p:cNvSpPr>
          <p:nvPr/>
        </p:nvSpPr>
        <p:spPr bwMode="auto">
          <a:xfrm>
            <a:off x="5548313" y="4648200"/>
            <a:ext cx="1219200" cy="533400"/>
          </a:xfrm>
          <a:prstGeom prst="flowChartAlternateProcess">
            <a:avLst/>
          </a:prstGeom>
          <a:noFill/>
          <a:ln w="28575" cap="sq">
            <a:solidFill>
              <a:srgbClr val="B60F02"/>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8926" name="Rectangle 14"/>
          <p:cNvSpPr>
            <a:spLocks noChangeArrowheads="1"/>
          </p:cNvSpPr>
          <p:nvPr/>
        </p:nvSpPr>
        <p:spPr bwMode="auto">
          <a:xfrm>
            <a:off x="1752600" y="2590800"/>
            <a:ext cx="111125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rgbClr val="000000"/>
                </a:solidFill>
                <a:miter lim="800000"/>
                <a:headEnd type="none" w="sm" len="sm"/>
                <a:tailEnd type="none" w="sm" len="sm"/>
              </a14:hiddenLine>
            </a:ext>
          </a:extLst>
        </p:spPr>
        <p:txBody>
          <a:bodyPr wrap="none">
            <a:spAutoFit/>
          </a:bodyPr>
          <a:lstStyle/>
          <a:p>
            <a:pPr algn="ctr" eaLnBrk="0" hangingPunct="0"/>
            <a:r>
              <a:rPr lang="en-US" sz="2000" b="1">
                <a:solidFill>
                  <a:schemeClr val="tx2"/>
                </a:solidFill>
                <a:latin typeface="Monotype Corsiva" pitchFamily="66" charset="0"/>
              </a:rPr>
              <a:t>Personal </a:t>
            </a:r>
          </a:p>
          <a:p>
            <a:pPr algn="ctr" eaLnBrk="0" hangingPunct="0"/>
            <a:r>
              <a:rPr lang="en-US" sz="2000" b="1">
                <a:solidFill>
                  <a:schemeClr val="tx2"/>
                </a:solidFill>
                <a:latin typeface="Monotype Corsiva" pitchFamily="66" charset="0"/>
              </a:rPr>
              <a:t>Protection</a:t>
            </a:r>
          </a:p>
        </p:txBody>
      </p:sp>
      <p:sp>
        <p:nvSpPr>
          <p:cNvPr id="38927" name="AutoShape 15"/>
          <p:cNvSpPr>
            <a:spLocks noChangeArrowheads="1"/>
          </p:cNvSpPr>
          <p:nvPr/>
        </p:nvSpPr>
        <p:spPr bwMode="auto">
          <a:xfrm>
            <a:off x="2971800" y="2590800"/>
            <a:ext cx="1219200" cy="685800"/>
          </a:xfrm>
          <a:prstGeom prst="flowChartAlternateProcess">
            <a:avLst/>
          </a:prstGeom>
          <a:noFill/>
          <a:ln w="28575"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8928" name="AutoShape 16"/>
          <p:cNvSpPr>
            <a:spLocks noChangeArrowheads="1"/>
          </p:cNvSpPr>
          <p:nvPr/>
        </p:nvSpPr>
        <p:spPr bwMode="auto">
          <a:xfrm>
            <a:off x="7086600" y="2590800"/>
            <a:ext cx="1828800" cy="685800"/>
          </a:xfrm>
          <a:prstGeom prst="flowChartAlternateProcess">
            <a:avLst/>
          </a:prstGeom>
          <a:noFill/>
          <a:ln w="28575"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8929" name="AutoShape 17"/>
          <p:cNvSpPr>
            <a:spLocks noChangeArrowheads="1"/>
          </p:cNvSpPr>
          <p:nvPr/>
        </p:nvSpPr>
        <p:spPr bwMode="auto">
          <a:xfrm>
            <a:off x="5562600" y="2590800"/>
            <a:ext cx="1219200" cy="685800"/>
          </a:xfrm>
          <a:prstGeom prst="flowChartAlternateProcess">
            <a:avLst/>
          </a:prstGeom>
          <a:noFill/>
          <a:ln w="28575"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8930" name="AutoShape 18"/>
          <p:cNvSpPr>
            <a:spLocks noChangeArrowheads="1"/>
          </p:cNvSpPr>
          <p:nvPr/>
        </p:nvSpPr>
        <p:spPr bwMode="auto">
          <a:xfrm>
            <a:off x="1676400" y="2590800"/>
            <a:ext cx="1219200" cy="685800"/>
          </a:xfrm>
          <a:prstGeom prst="flowChartAlternateProcess">
            <a:avLst/>
          </a:prstGeom>
          <a:noFill/>
          <a:ln w="28575"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8931" name="AutoShape 19"/>
          <p:cNvSpPr>
            <a:spLocks noChangeArrowheads="1"/>
          </p:cNvSpPr>
          <p:nvPr/>
        </p:nvSpPr>
        <p:spPr bwMode="auto">
          <a:xfrm>
            <a:off x="4319588" y="2590800"/>
            <a:ext cx="1143000" cy="685800"/>
          </a:xfrm>
          <a:prstGeom prst="flowChartAlternateProcess">
            <a:avLst/>
          </a:prstGeom>
          <a:noFill/>
          <a:ln w="28575" cap="sq">
            <a:solidFill>
              <a:srgbClr val="B60F02"/>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8932" name="Line 20"/>
          <p:cNvSpPr>
            <a:spLocks noChangeShapeType="1"/>
          </p:cNvSpPr>
          <p:nvPr/>
        </p:nvSpPr>
        <p:spPr bwMode="auto">
          <a:xfrm>
            <a:off x="2286000" y="2286000"/>
            <a:ext cx="0" cy="30480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IN"/>
          </a:p>
        </p:txBody>
      </p:sp>
      <p:sp>
        <p:nvSpPr>
          <p:cNvPr id="38933" name="Line 21"/>
          <p:cNvSpPr>
            <a:spLocks noChangeShapeType="1"/>
          </p:cNvSpPr>
          <p:nvPr/>
        </p:nvSpPr>
        <p:spPr bwMode="auto">
          <a:xfrm>
            <a:off x="3581400" y="2286000"/>
            <a:ext cx="0" cy="30480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IN"/>
          </a:p>
        </p:txBody>
      </p:sp>
      <p:sp>
        <p:nvSpPr>
          <p:cNvPr id="38934" name="Rectangle 22"/>
          <p:cNvSpPr>
            <a:spLocks noChangeArrowheads="1"/>
          </p:cNvSpPr>
          <p:nvPr/>
        </p:nvSpPr>
        <p:spPr bwMode="auto">
          <a:xfrm>
            <a:off x="3048000" y="2593975"/>
            <a:ext cx="11303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rgbClr val="000000"/>
                </a:solidFill>
                <a:miter lim="800000"/>
                <a:headEnd type="none" w="sm" len="sm"/>
                <a:tailEnd type="none" w="sm" len="sm"/>
              </a14:hiddenLine>
            </a:ext>
          </a:extLst>
        </p:spPr>
        <p:txBody>
          <a:bodyPr wrap="none">
            <a:spAutoFit/>
          </a:bodyPr>
          <a:lstStyle/>
          <a:p>
            <a:pPr algn="ctr" eaLnBrk="0" hangingPunct="0"/>
            <a:r>
              <a:rPr lang="en-US" sz="2000" b="1">
                <a:solidFill>
                  <a:schemeClr val="tx2"/>
                </a:solidFill>
                <a:latin typeface="Monotype Corsiva" pitchFamily="66" charset="0"/>
              </a:rPr>
              <a:t>Biological </a:t>
            </a:r>
          </a:p>
          <a:p>
            <a:pPr algn="ctr" eaLnBrk="0" hangingPunct="0"/>
            <a:r>
              <a:rPr lang="en-US" sz="2000" b="1">
                <a:solidFill>
                  <a:schemeClr val="tx2"/>
                </a:solidFill>
                <a:latin typeface="Monotype Corsiva" pitchFamily="66" charset="0"/>
              </a:rPr>
              <a:t>Control</a:t>
            </a:r>
          </a:p>
        </p:txBody>
      </p:sp>
      <p:sp>
        <p:nvSpPr>
          <p:cNvPr id="38935" name="Rectangle 23"/>
          <p:cNvSpPr>
            <a:spLocks noChangeArrowheads="1"/>
          </p:cNvSpPr>
          <p:nvPr/>
        </p:nvSpPr>
        <p:spPr bwMode="auto">
          <a:xfrm>
            <a:off x="4286250" y="2590800"/>
            <a:ext cx="1176338"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rgbClr val="000000"/>
                </a:solidFill>
                <a:miter lim="800000"/>
                <a:headEnd type="none" w="sm" len="sm"/>
                <a:tailEnd type="none" w="sm" len="sm"/>
              </a14:hiddenLine>
            </a:ext>
          </a:extLst>
        </p:spPr>
        <p:txBody>
          <a:bodyPr>
            <a:spAutoFit/>
          </a:bodyPr>
          <a:lstStyle/>
          <a:p>
            <a:pPr algn="ctr" eaLnBrk="0" hangingPunct="0"/>
            <a:r>
              <a:rPr lang="en-US" sz="2000" b="1">
                <a:solidFill>
                  <a:srgbClr val="B60F02"/>
                </a:solidFill>
                <a:latin typeface="Monotype Corsiva" pitchFamily="66" charset="0"/>
              </a:rPr>
              <a:t>Chemical </a:t>
            </a:r>
          </a:p>
          <a:p>
            <a:pPr algn="ctr" eaLnBrk="0" hangingPunct="0"/>
            <a:r>
              <a:rPr lang="en-US" sz="2000" b="1">
                <a:solidFill>
                  <a:srgbClr val="B60F02"/>
                </a:solidFill>
                <a:latin typeface="Monotype Corsiva" pitchFamily="66" charset="0"/>
              </a:rPr>
              <a:t>Control</a:t>
            </a:r>
          </a:p>
        </p:txBody>
      </p:sp>
      <p:sp>
        <p:nvSpPr>
          <p:cNvPr id="38936" name="Line 24"/>
          <p:cNvSpPr>
            <a:spLocks noChangeShapeType="1"/>
          </p:cNvSpPr>
          <p:nvPr/>
        </p:nvSpPr>
        <p:spPr bwMode="auto">
          <a:xfrm>
            <a:off x="4876800" y="2286000"/>
            <a:ext cx="0" cy="304800"/>
          </a:xfrm>
          <a:prstGeom prst="line">
            <a:avLst/>
          </a:prstGeom>
          <a:noFill/>
          <a:ln w="28575" cap="sq">
            <a:solidFill>
              <a:srgbClr val="B60F02"/>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IN"/>
          </a:p>
        </p:txBody>
      </p:sp>
      <p:sp>
        <p:nvSpPr>
          <p:cNvPr id="38937" name="Rectangle 25"/>
          <p:cNvSpPr>
            <a:spLocks noChangeArrowheads="1"/>
          </p:cNvSpPr>
          <p:nvPr/>
        </p:nvSpPr>
        <p:spPr bwMode="auto">
          <a:xfrm>
            <a:off x="5562600" y="2590800"/>
            <a:ext cx="1220788"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rgbClr val="000000"/>
                </a:solidFill>
                <a:miter lim="800000"/>
                <a:headEnd type="none" w="sm" len="sm"/>
                <a:tailEnd type="none" w="sm" len="sm"/>
              </a14:hiddenLine>
            </a:ext>
          </a:extLst>
        </p:spPr>
        <p:txBody>
          <a:bodyPr wrap="none">
            <a:spAutoFit/>
          </a:bodyPr>
          <a:lstStyle/>
          <a:p>
            <a:pPr algn="ctr" eaLnBrk="0" hangingPunct="0"/>
            <a:r>
              <a:rPr lang="en-US" sz="2000" b="1">
                <a:solidFill>
                  <a:schemeClr val="tx2"/>
                </a:solidFill>
                <a:latin typeface="Monotype Corsiva" pitchFamily="66" charset="0"/>
              </a:rPr>
              <a:t>Legislative </a:t>
            </a:r>
          </a:p>
          <a:p>
            <a:pPr algn="ctr" eaLnBrk="0" hangingPunct="0"/>
            <a:r>
              <a:rPr lang="en-US" sz="2000" b="1">
                <a:solidFill>
                  <a:schemeClr val="tx2"/>
                </a:solidFill>
                <a:latin typeface="Monotype Corsiva" pitchFamily="66" charset="0"/>
              </a:rPr>
              <a:t>Measures</a:t>
            </a:r>
          </a:p>
        </p:txBody>
      </p:sp>
      <p:sp>
        <p:nvSpPr>
          <p:cNvPr id="38938" name="Line 26"/>
          <p:cNvSpPr>
            <a:spLocks noChangeShapeType="1"/>
          </p:cNvSpPr>
          <p:nvPr/>
        </p:nvSpPr>
        <p:spPr bwMode="auto">
          <a:xfrm>
            <a:off x="7924800" y="2286000"/>
            <a:ext cx="0" cy="30480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IN"/>
          </a:p>
        </p:txBody>
      </p:sp>
      <p:sp>
        <p:nvSpPr>
          <p:cNvPr id="38939" name="Rectangle 27"/>
          <p:cNvSpPr>
            <a:spLocks noChangeArrowheads="1"/>
          </p:cNvSpPr>
          <p:nvPr/>
        </p:nvSpPr>
        <p:spPr bwMode="auto">
          <a:xfrm>
            <a:off x="7086600" y="2727325"/>
            <a:ext cx="18510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rgbClr val="000000"/>
                </a:solidFill>
                <a:miter lim="800000"/>
                <a:headEnd type="none" w="sm" len="sm"/>
                <a:tailEnd type="none" w="sm" len="sm"/>
              </a14:hiddenLine>
            </a:ext>
          </a:extLst>
        </p:spPr>
        <p:txBody>
          <a:bodyPr wrap="none">
            <a:spAutoFit/>
          </a:bodyPr>
          <a:lstStyle/>
          <a:p>
            <a:pPr algn="ctr" eaLnBrk="0" hangingPunct="0"/>
            <a:r>
              <a:rPr lang="en-US" sz="2000" b="1">
                <a:solidFill>
                  <a:schemeClr val="tx2"/>
                </a:solidFill>
                <a:latin typeface="Monotype Corsiva" pitchFamily="66" charset="0"/>
              </a:rPr>
              <a:t>Health Education </a:t>
            </a:r>
          </a:p>
        </p:txBody>
      </p:sp>
      <p:sp>
        <p:nvSpPr>
          <p:cNvPr id="38940" name="Freeform 28"/>
          <p:cNvSpPr>
            <a:spLocks/>
          </p:cNvSpPr>
          <p:nvPr/>
        </p:nvSpPr>
        <p:spPr bwMode="auto">
          <a:xfrm>
            <a:off x="4876800" y="3883025"/>
            <a:ext cx="2243138" cy="3175"/>
          </a:xfrm>
          <a:custGeom>
            <a:avLst/>
            <a:gdLst>
              <a:gd name="T0" fmla="*/ 0 w 1413"/>
              <a:gd name="T1" fmla="*/ 2 h 2"/>
              <a:gd name="T2" fmla="*/ 1413 w 1413"/>
              <a:gd name="T3" fmla="*/ 0 h 2"/>
              <a:gd name="T4" fmla="*/ 0 60000 65536"/>
              <a:gd name="T5" fmla="*/ 0 60000 65536"/>
              <a:gd name="T6" fmla="*/ 0 w 1413"/>
              <a:gd name="T7" fmla="*/ 0 h 2"/>
              <a:gd name="T8" fmla="*/ 1413 w 1413"/>
              <a:gd name="T9" fmla="*/ 2 h 2"/>
            </a:gdLst>
            <a:ahLst/>
            <a:cxnLst>
              <a:cxn ang="T4">
                <a:pos x="T0" y="T1"/>
              </a:cxn>
              <a:cxn ang="T5">
                <a:pos x="T2" y="T3"/>
              </a:cxn>
            </a:cxnLst>
            <a:rect l="T6" t="T7" r="T8" b="T9"/>
            <a:pathLst>
              <a:path w="1413" h="2">
                <a:moveTo>
                  <a:pt x="0" y="2"/>
                </a:moveTo>
                <a:lnTo>
                  <a:pt x="1413" y="0"/>
                </a:lnTo>
              </a:path>
            </a:pathLst>
          </a:custGeom>
          <a:noFill/>
          <a:ln w="28575" cap="sq">
            <a:solidFill>
              <a:srgbClr val="B60F02"/>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8941" name="Freeform 29"/>
          <p:cNvSpPr>
            <a:spLocks/>
          </p:cNvSpPr>
          <p:nvPr/>
        </p:nvSpPr>
        <p:spPr bwMode="auto">
          <a:xfrm>
            <a:off x="6126163" y="4291013"/>
            <a:ext cx="2065337" cy="1587"/>
          </a:xfrm>
          <a:custGeom>
            <a:avLst/>
            <a:gdLst>
              <a:gd name="T0" fmla="*/ 0 w 1301"/>
              <a:gd name="T1" fmla="*/ 0 h 1"/>
              <a:gd name="T2" fmla="*/ 1301 w 1301"/>
              <a:gd name="T3" fmla="*/ 0 h 1"/>
              <a:gd name="T4" fmla="*/ 0 60000 65536"/>
              <a:gd name="T5" fmla="*/ 0 60000 65536"/>
              <a:gd name="T6" fmla="*/ 0 w 1301"/>
              <a:gd name="T7" fmla="*/ 0 h 1"/>
              <a:gd name="T8" fmla="*/ 1301 w 1301"/>
              <a:gd name="T9" fmla="*/ 1 h 1"/>
            </a:gdLst>
            <a:ahLst/>
            <a:cxnLst>
              <a:cxn ang="T4">
                <a:pos x="T0" y="T1"/>
              </a:cxn>
              <a:cxn ang="T5">
                <a:pos x="T2" y="T3"/>
              </a:cxn>
            </a:cxnLst>
            <a:rect l="T6" t="T7" r="T8" b="T9"/>
            <a:pathLst>
              <a:path w="1301" h="1">
                <a:moveTo>
                  <a:pt x="0" y="0"/>
                </a:moveTo>
                <a:lnTo>
                  <a:pt x="1301" y="0"/>
                </a:lnTo>
              </a:path>
            </a:pathLst>
          </a:custGeom>
          <a:noFill/>
          <a:ln w="28575" cap="sq">
            <a:solidFill>
              <a:srgbClr val="B60F02"/>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8942" name="Line 30"/>
          <p:cNvSpPr>
            <a:spLocks noChangeShapeType="1"/>
          </p:cNvSpPr>
          <p:nvPr/>
        </p:nvSpPr>
        <p:spPr bwMode="auto">
          <a:xfrm>
            <a:off x="7148513" y="3886200"/>
            <a:ext cx="0" cy="381000"/>
          </a:xfrm>
          <a:prstGeom prst="line">
            <a:avLst/>
          </a:prstGeom>
          <a:noFill/>
          <a:ln w="28575" cap="sq">
            <a:solidFill>
              <a:srgbClr val="B60F02"/>
            </a:solidFill>
            <a:round/>
            <a:headEnd type="none" w="sm" len="sm"/>
            <a:tailEnd type="triangle" w="sm" len="sm"/>
          </a:ln>
          <a:extLst>
            <a:ext uri="{909E8E84-426E-40DD-AFC4-6F175D3DCCD1}">
              <a14:hiddenFill xmlns:a14="http://schemas.microsoft.com/office/drawing/2010/main" xmlns="">
                <a:noFill/>
              </a14:hiddenFill>
            </a:ext>
          </a:extLst>
        </p:spPr>
        <p:txBody>
          <a:bodyPr/>
          <a:lstStyle/>
          <a:p>
            <a:endParaRPr lang="en-IN"/>
          </a:p>
        </p:txBody>
      </p:sp>
      <p:sp>
        <p:nvSpPr>
          <p:cNvPr id="38943" name="Rectangle 31"/>
          <p:cNvSpPr>
            <a:spLocks noChangeArrowheads="1"/>
          </p:cNvSpPr>
          <p:nvPr/>
        </p:nvSpPr>
        <p:spPr bwMode="auto">
          <a:xfrm>
            <a:off x="5610225" y="4695825"/>
            <a:ext cx="10287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rgbClr val="000000"/>
                </a:solidFill>
                <a:miter lim="800000"/>
                <a:headEnd type="none" w="sm" len="sm"/>
                <a:tailEnd type="none" w="sm" len="sm"/>
              </a14:hiddenLine>
            </a:ext>
          </a:extLst>
        </p:spPr>
        <p:txBody>
          <a:bodyPr wrap="none">
            <a:spAutoFit/>
          </a:bodyPr>
          <a:lstStyle/>
          <a:p>
            <a:pPr eaLnBrk="0" hangingPunct="0"/>
            <a:r>
              <a:rPr lang="en-US" sz="2000" b="1">
                <a:solidFill>
                  <a:schemeClr val="folHlink"/>
                </a:solidFill>
                <a:latin typeface="Monotype Corsiva" pitchFamily="66" charset="0"/>
              </a:rPr>
              <a:t>Larvicide</a:t>
            </a:r>
          </a:p>
        </p:txBody>
      </p:sp>
      <p:sp>
        <p:nvSpPr>
          <p:cNvPr id="38944" name="Rectangle 32"/>
          <p:cNvSpPr>
            <a:spLocks noChangeArrowheads="1"/>
          </p:cNvSpPr>
          <p:nvPr/>
        </p:nvSpPr>
        <p:spPr bwMode="auto">
          <a:xfrm>
            <a:off x="7543800" y="4711700"/>
            <a:ext cx="11144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rgbClr val="000000"/>
                </a:solidFill>
                <a:miter lim="800000"/>
                <a:headEnd type="none" w="sm" len="sm"/>
                <a:tailEnd type="none" w="sm" len="sm"/>
              </a14:hiddenLine>
            </a:ext>
          </a:extLst>
        </p:spPr>
        <p:txBody>
          <a:bodyPr wrap="none">
            <a:spAutoFit/>
          </a:bodyPr>
          <a:lstStyle/>
          <a:p>
            <a:pPr eaLnBrk="0" hangingPunct="0"/>
            <a:r>
              <a:rPr lang="en-US" sz="2000" b="1">
                <a:solidFill>
                  <a:schemeClr val="folHlink"/>
                </a:solidFill>
                <a:latin typeface="Monotype Corsiva" pitchFamily="66" charset="0"/>
              </a:rPr>
              <a:t>Adulticide</a:t>
            </a:r>
          </a:p>
        </p:txBody>
      </p:sp>
      <p:sp>
        <p:nvSpPr>
          <p:cNvPr id="38945" name="AutoShape 33"/>
          <p:cNvSpPr>
            <a:spLocks noChangeArrowheads="1"/>
          </p:cNvSpPr>
          <p:nvPr/>
        </p:nvSpPr>
        <p:spPr bwMode="auto">
          <a:xfrm>
            <a:off x="7524750" y="4648200"/>
            <a:ext cx="1219200" cy="533400"/>
          </a:xfrm>
          <a:prstGeom prst="flowChartAlternateProcess">
            <a:avLst/>
          </a:prstGeom>
          <a:noFill/>
          <a:ln w="28575" cap="sq">
            <a:solidFill>
              <a:srgbClr val="B60F02"/>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8946" name="Rectangle 34"/>
          <p:cNvSpPr>
            <a:spLocks noChangeArrowheads="1"/>
          </p:cNvSpPr>
          <p:nvPr/>
        </p:nvSpPr>
        <p:spPr bwMode="auto">
          <a:xfrm>
            <a:off x="3341688" y="5945188"/>
            <a:ext cx="1658937"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p>
            <a:pPr eaLnBrk="0" hangingPunct="0"/>
            <a:r>
              <a:rPr lang="en-US" sz="2000" b="1">
                <a:solidFill>
                  <a:schemeClr val="tx2"/>
                </a:solidFill>
                <a:latin typeface="Monotype Corsiva" pitchFamily="66" charset="0"/>
              </a:rPr>
              <a:t>Pyrethrum spray</a:t>
            </a:r>
          </a:p>
        </p:txBody>
      </p:sp>
      <p:sp>
        <p:nvSpPr>
          <p:cNvPr id="38947" name="Rectangle 35"/>
          <p:cNvSpPr>
            <a:spLocks noChangeArrowheads="1"/>
          </p:cNvSpPr>
          <p:nvPr/>
        </p:nvSpPr>
        <p:spPr bwMode="auto">
          <a:xfrm>
            <a:off x="5819775" y="5911850"/>
            <a:ext cx="308768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p>
            <a:pPr eaLnBrk="0" hangingPunct="0"/>
            <a:r>
              <a:rPr lang="en-US" sz="2000" b="1">
                <a:solidFill>
                  <a:schemeClr val="tx2"/>
                </a:solidFill>
                <a:latin typeface="Monotype Corsiva" pitchFamily="66" charset="0"/>
              </a:rPr>
              <a:t>Malathion fogging / ULV spray</a:t>
            </a:r>
          </a:p>
        </p:txBody>
      </p:sp>
      <p:sp>
        <p:nvSpPr>
          <p:cNvPr id="38948" name="Line 36"/>
          <p:cNvSpPr>
            <a:spLocks noChangeShapeType="1"/>
          </p:cNvSpPr>
          <p:nvPr/>
        </p:nvSpPr>
        <p:spPr bwMode="auto">
          <a:xfrm flipH="1">
            <a:off x="5181600" y="5181600"/>
            <a:ext cx="2819400" cy="685800"/>
          </a:xfrm>
          <a:prstGeom prst="line">
            <a:avLst/>
          </a:prstGeom>
          <a:noFill/>
          <a:ln w="12700" cap="sq">
            <a:solidFill>
              <a:srgbClr val="B60F02"/>
            </a:solidFill>
            <a:round/>
            <a:headEnd type="none" w="sm" len="sm"/>
            <a:tailEnd type="triangle" w="sm" len="sm"/>
          </a:ln>
          <a:extLst>
            <a:ext uri="{909E8E84-426E-40DD-AFC4-6F175D3DCCD1}">
              <a14:hiddenFill xmlns:a14="http://schemas.microsoft.com/office/drawing/2010/main" xmlns="">
                <a:noFill/>
              </a14:hiddenFill>
            </a:ext>
          </a:extLst>
        </p:spPr>
        <p:txBody>
          <a:bodyPr/>
          <a:lstStyle/>
          <a:p>
            <a:endParaRPr lang="en-IN"/>
          </a:p>
        </p:txBody>
      </p:sp>
      <p:sp>
        <p:nvSpPr>
          <p:cNvPr id="38949" name="Line 37"/>
          <p:cNvSpPr>
            <a:spLocks noChangeShapeType="1"/>
          </p:cNvSpPr>
          <p:nvPr/>
        </p:nvSpPr>
        <p:spPr bwMode="auto">
          <a:xfrm>
            <a:off x="8001000" y="5181600"/>
            <a:ext cx="0" cy="685800"/>
          </a:xfrm>
          <a:prstGeom prst="line">
            <a:avLst/>
          </a:prstGeom>
          <a:noFill/>
          <a:ln w="12700" cap="sq">
            <a:solidFill>
              <a:srgbClr val="B60F02"/>
            </a:solidFill>
            <a:round/>
            <a:headEnd type="none" w="sm" len="sm"/>
            <a:tailEnd type="triangle" w="sm" len="sm"/>
          </a:ln>
          <a:extLst>
            <a:ext uri="{909E8E84-426E-40DD-AFC4-6F175D3DCCD1}">
              <a14:hiddenFill xmlns:a14="http://schemas.microsoft.com/office/drawing/2010/main" xmlns="">
                <a:noFill/>
              </a14:hiddenFill>
            </a:ext>
          </a:extLst>
        </p:spPr>
        <p:txBody>
          <a:bodyPr/>
          <a:lstStyle/>
          <a:p>
            <a:endParaRPr lang="en-IN"/>
          </a:p>
        </p:txBody>
      </p:sp>
      <p:sp>
        <p:nvSpPr>
          <p:cNvPr id="38950" name="AutoShape 38"/>
          <p:cNvSpPr>
            <a:spLocks noChangeArrowheads="1"/>
          </p:cNvSpPr>
          <p:nvPr/>
        </p:nvSpPr>
        <p:spPr bwMode="auto">
          <a:xfrm>
            <a:off x="5857875" y="5867400"/>
            <a:ext cx="3048000" cy="533400"/>
          </a:xfrm>
          <a:prstGeom prst="flowChartAlternateProcess">
            <a:avLst/>
          </a:prstGeom>
          <a:noFill/>
          <a:ln w="28575" cap="sq">
            <a:solidFill>
              <a:srgbClr val="B60F02"/>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8951" name="AutoShape 39"/>
          <p:cNvSpPr>
            <a:spLocks noChangeArrowheads="1"/>
          </p:cNvSpPr>
          <p:nvPr/>
        </p:nvSpPr>
        <p:spPr bwMode="auto">
          <a:xfrm>
            <a:off x="3124200" y="5867400"/>
            <a:ext cx="2057400" cy="533400"/>
          </a:xfrm>
          <a:prstGeom prst="flowChartAlternateProcess">
            <a:avLst/>
          </a:prstGeom>
          <a:noFill/>
          <a:ln w="28575" cap="sq">
            <a:solidFill>
              <a:srgbClr val="B60F02"/>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pic>
        <p:nvPicPr>
          <p:cNvPr id="81960" name="Picture 40" descr="MCj02121310000%5B1%5D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501775" cy="198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5957540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81960"/>
                                        </p:tgtEl>
                                        <p:attrNameLst>
                                          <p:attrName>style.visibility</p:attrName>
                                        </p:attrNameLst>
                                      </p:cBhvr>
                                      <p:to>
                                        <p:strVal val="visible"/>
                                      </p:to>
                                    </p:set>
                                    <p:animEffect transition="in" filter="checkerboard(across)">
                                      <p:cBhvr>
                                        <p:cTn id="7" dur="500"/>
                                        <p:tgtEl>
                                          <p:spTgt spid="819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600200" y="128588"/>
            <a:ext cx="6124575" cy="822325"/>
          </a:xfrm>
        </p:spPr>
        <p:txBody>
          <a:bodyPr/>
          <a:lstStyle/>
          <a:p>
            <a:pPr eaLnBrk="1" hangingPunct="1"/>
            <a:r>
              <a:rPr lang="en-US" b="1" u="sng" smtClean="0">
                <a:latin typeface="Monotype Corsiva" pitchFamily="66" charset="0"/>
              </a:rPr>
              <a:t>Chemical Control</a:t>
            </a:r>
          </a:p>
        </p:txBody>
      </p:sp>
      <p:sp>
        <p:nvSpPr>
          <p:cNvPr id="39939" name="Rectangle 3"/>
          <p:cNvSpPr>
            <a:spLocks noGrp="1" noChangeArrowheads="1"/>
          </p:cNvSpPr>
          <p:nvPr>
            <p:ph type="body" idx="1"/>
          </p:nvPr>
        </p:nvSpPr>
        <p:spPr>
          <a:xfrm>
            <a:off x="990600" y="1885950"/>
            <a:ext cx="7848600" cy="4286250"/>
          </a:xfrm>
        </p:spPr>
        <p:txBody>
          <a:bodyPr/>
          <a:lstStyle/>
          <a:p>
            <a:pPr eaLnBrk="1" hangingPunct="1">
              <a:buFontTx/>
              <a:buNone/>
            </a:pPr>
            <a:r>
              <a:rPr lang="en-US" sz="3600" b="1" smtClean="0">
                <a:solidFill>
                  <a:schemeClr val="folHlink"/>
                </a:solidFill>
                <a:latin typeface="Monotype Corsiva" pitchFamily="66" charset="0"/>
              </a:rPr>
              <a:t>(i) </a:t>
            </a:r>
            <a:r>
              <a:rPr lang="en-US" sz="3600" b="1" u="sng" smtClean="0">
                <a:solidFill>
                  <a:schemeClr val="folHlink"/>
                </a:solidFill>
                <a:latin typeface="Monotype Corsiva" pitchFamily="66" charset="0"/>
              </a:rPr>
              <a:t>Larvicide</a:t>
            </a:r>
            <a:r>
              <a:rPr lang="en-US" sz="3600" b="1" smtClean="0">
                <a:solidFill>
                  <a:schemeClr val="folHlink"/>
                </a:solidFill>
                <a:latin typeface="Monotype Corsiva" pitchFamily="66" charset="0"/>
              </a:rPr>
              <a:t>: </a:t>
            </a:r>
          </a:p>
          <a:p>
            <a:pPr lvl="1" eaLnBrk="1" hangingPunct="1"/>
            <a:r>
              <a:rPr lang="en-US" sz="3600" smtClean="0">
                <a:solidFill>
                  <a:schemeClr val="tx2"/>
                </a:solidFill>
                <a:latin typeface="Monotype Corsiva" pitchFamily="66" charset="0"/>
              </a:rPr>
              <a:t>Temephos (ABATE),</a:t>
            </a:r>
            <a:r>
              <a:rPr lang="en-US" sz="3600" smtClean="0">
                <a:solidFill>
                  <a:srgbClr val="B60F02"/>
                </a:solidFill>
                <a:latin typeface="Monotype Corsiva" pitchFamily="66" charset="0"/>
              </a:rPr>
              <a:t> organophosphate compound is safe, without any health hazard &amp; is being used under the public health programme. </a:t>
            </a:r>
          </a:p>
          <a:p>
            <a:pPr lvl="1" eaLnBrk="1" hangingPunct="1"/>
            <a:r>
              <a:rPr lang="en-US" sz="3600" smtClean="0">
                <a:solidFill>
                  <a:srgbClr val="B60F02"/>
                </a:solidFill>
                <a:latin typeface="Monotype Corsiva" pitchFamily="66" charset="0"/>
              </a:rPr>
              <a:t>Dose - </a:t>
            </a:r>
          </a:p>
          <a:p>
            <a:pPr lvl="2" eaLnBrk="1" hangingPunct="1"/>
            <a:r>
              <a:rPr lang="en-US" sz="3200" smtClean="0">
                <a:solidFill>
                  <a:srgbClr val="B60F02"/>
                </a:solidFill>
                <a:latin typeface="Monotype Corsiva" pitchFamily="66" charset="0"/>
              </a:rPr>
              <a:t>Temephos is 1ppm (1 mg/lit. of water).</a:t>
            </a:r>
          </a:p>
        </p:txBody>
      </p:sp>
      <p:pic>
        <p:nvPicPr>
          <p:cNvPr id="82948" name="Picture 4" descr="MCj02121310000%5B1%5D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501775" cy="198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3783065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82948"/>
                                        </p:tgtEl>
                                        <p:attrNameLst>
                                          <p:attrName>style.visibility</p:attrName>
                                        </p:attrNameLst>
                                      </p:cBhvr>
                                      <p:to>
                                        <p:strVal val="visible"/>
                                      </p:to>
                                    </p:set>
                                    <p:animEffect transition="in" filter="box(in)">
                                      <p:cBhvr>
                                        <p:cTn id="7" dur="500"/>
                                        <p:tgtEl>
                                          <p:spTgt spid="829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sz="half" idx="1"/>
          </p:nvPr>
        </p:nvSpPr>
        <p:spPr>
          <a:xfrm>
            <a:off x="0" y="2286000"/>
            <a:ext cx="4114800" cy="685800"/>
          </a:xfrm>
        </p:spPr>
        <p:txBody>
          <a:bodyPr/>
          <a:lstStyle/>
          <a:p>
            <a:pPr marL="914400" lvl="1" indent="-457200" eaLnBrk="1" hangingPunct="1">
              <a:buFontTx/>
              <a:buNone/>
            </a:pPr>
            <a:r>
              <a:rPr lang="en-US" sz="3200" b="1" smtClean="0">
                <a:solidFill>
                  <a:srgbClr val="B60F02"/>
                </a:solidFill>
                <a:latin typeface="Monotype Corsiva" pitchFamily="66" charset="0"/>
              </a:rPr>
              <a:t>Indoor use, space spray</a:t>
            </a:r>
          </a:p>
        </p:txBody>
      </p:sp>
      <p:sp>
        <p:nvSpPr>
          <p:cNvPr id="40963" name="Rectangle 3"/>
          <p:cNvSpPr>
            <a:spLocks noGrp="1" noChangeArrowheads="1"/>
          </p:cNvSpPr>
          <p:nvPr>
            <p:ph type="body" sz="half" idx="2"/>
          </p:nvPr>
        </p:nvSpPr>
        <p:spPr>
          <a:xfrm>
            <a:off x="3810000" y="5041900"/>
            <a:ext cx="5105400" cy="1752600"/>
          </a:xfrm>
        </p:spPr>
        <p:txBody>
          <a:bodyPr>
            <a:normAutofit lnSpcReduction="10000"/>
          </a:bodyPr>
          <a:lstStyle/>
          <a:p>
            <a:pPr eaLnBrk="1" hangingPunct="1">
              <a:lnSpc>
                <a:spcPct val="90000"/>
              </a:lnSpc>
              <a:buFontTx/>
              <a:buNone/>
            </a:pPr>
            <a:r>
              <a:rPr lang="en-US" b="1" smtClean="0">
                <a:solidFill>
                  <a:srgbClr val="B60F02"/>
                </a:solidFill>
                <a:latin typeface="Monotype Corsiva" pitchFamily="66" charset="0"/>
              </a:rPr>
              <a:t>     </a:t>
            </a:r>
            <a:r>
              <a:rPr lang="en-US" sz="3200" b="1" smtClean="0">
                <a:solidFill>
                  <a:srgbClr val="B60F02"/>
                </a:solidFill>
                <a:latin typeface="Monotype Corsiva" pitchFamily="66" charset="0"/>
              </a:rPr>
              <a:t>Sprayed with Flit pump or hand operated fogging machine fitted with micro-discharge nozzle.</a:t>
            </a:r>
            <a:endParaRPr lang="en-US" sz="3200" b="1" smtClean="0"/>
          </a:p>
        </p:txBody>
      </p:sp>
      <p:sp>
        <p:nvSpPr>
          <p:cNvPr id="40964" name="Rectangle 4"/>
          <p:cNvSpPr>
            <a:spLocks noChangeArrowheads="1"/>
          </p:cNvSpPr>
          <p:nvPr/>
        </p:nvSpPr>
        <p:spPr bwMode="auto">
          <a:xfrm>
            <a:off x="685800" y="114300"/>
            <a:ext cx="77724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r>
              <a:rPr lang="en-US" sz="4400" b="1" u="sng">
                <a:solidFill>
                  <a:schemeClr val="tx2"/>
                </a:solidFill>
                <a:latin typeface="Monotype Corsiva" pitchFamily="66" charset="0"/>
              </a:rPr>
              <a:t>Chemical Control</a:t>
            </a:r>
          </a:p>
        </p:txBody>
      </p:sp>
      <p:pic>
        <p:nvPicPr>
          <p:cNvPr id="83973" name="Picture 5" descr="MCj02121310000%5B1%5D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501775" cy="198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3974" name="Picture 6" descr="tn_foggi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48200" y="2514600"/>
            <a:ext cx="3683000" cy="2481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3975" name="Picture 7" descr="irs_preparations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85800" y="3200400"/>
            <a:ext cx="2971800" cy="297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68" name="Rectangle 8"/>
          <p:cNvSpPr>
            <a:spLocks noGrp="1" noChangeArrowheads="1"/>
          </p:cNvSpPr>
          <p:nvPr>
            <p:ph type="title"/>
          </p:nvPr>
        </p:nvSpPr>
        <p:spPr>
          <a:xfrm>
            <a:off x="1905000" y="1524000"/>
            <a:ext cx="6172200" cy="609600"/>
          </a:xfrm>
        </p:spPr>
        <p:txBody>
          <a:bodyPr>
            <a:normAutofit fontScale="90000"/>
          </a:bodyPr>
          <a:lstStyle/>
          <a:p>
            <a:pPr marL="838200" indent="-838200" algn="l" eaLnBrk="1" hangingPunct="1"/>
            <a:r>
              <a:rPr lang="en-US" sz="3600" b="1" smtClean="0">
                <a:solidFill>
                  <a:schemeClr val="folHlink"/>
                </a:solidFill>
                <a:latin typeface="Monotype Corsiva" pitchFamily="66" charset="0"/>
              </a:rPr>
              <a:t>(ii) </a:t>
            </a:r>
            <a:r>
              <a:rPr lang="en-US" sz="3600" b="1" u="sng" smtClean="0">
                <a:solidFill>
                  <a:schemeClr val="folHlink"/>
                </a:solidFill>
                <a:latin typeface="Monotype Corsiva" pitchFamily="66" charset="0"/>
              </a:rPr>
              <a:t>Adulticide</a:t>
            </a:r>
            <a:r>
              <a:rPr lang="en-US" sz="3600" b="1" smtClean="0">
                <a:solidFill>
                  <a:schemeClr val="folHlink"/>
                </a:solidFill>
                <a:latin typeface="Monotype Corsiva" pitchFamily="66" charset="0"/>
              </a:rPr>
              <a:t>: </a:t>
            </a:r>
            <a:r>
              <a:rPr lang="en-US" sz="3600" b="1" smtClean="0">
                <a:latin typeface="Monotype Corsiva" pitchFamily="66" charset="0"/>
              </a:rPr>
              <a:t>a)</a:t>
            </a:r>
            <a:r>
              <a:rPr lang="en-US" sz="3600" b="1" smtClean="0">
                <a:solidFill>
                  <a:schemeClr val="folHlink"/>
                </a:solidFill>
                <a:latin typeface="Monotype Corsiva" pitchFamily="66" charset="0"/>
              </a:rPr>
              <a:t> </a:t>
            </a:r>
            <a:r>
              <a:rPr lang="en-US" sz="3600" b="1" smtClean="0">
                <a:latin typeface="Monotype Corsiva" pitchFamily="66" charset="0"/>
              </a:rPr>
              <a:t>Pyrethrum spray</a:t>
            </a:r>
            <a:r>
              <a:rPr lang="en-US" sz="3600" b="1" smtClean="0">
                <a:solidFill>
                  <a:srgbClr val="B60F02"/>
                </a:solidFill>
                <a:latin typeface="Monotype Corsiva" pitchFamily="66" charset="0"/>
              </a:rPr>
              <a:t>:</a:t>
            </a:r>
          </a:p>
        </p:txBody>
      </p:sp>
    </p:spTree>
    <p:extLst>
      <p:ext uri="{BB962C8B-B14F-4D97-AF65-F5344CB8AC3E}">
        <p14:creationId xmlns:p14="http://schemas.microsoft.com/office/powerpoint/2010/main" xmlns="" val="9222703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83974"/>
                                        </p:tgtEl>
                                      </p:cBhvr>
                                    </p:animEffect>
                                    <p:animScale>
                                      <p:cBhvr>
                                        <p:cTn id="7" dur="250" autoRev="1" fill="hold"/>
                                        <p:tgtEl>
                                          <p:spTgt spid="83974"/>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83975"/>
                                        </p:tgtEl>
                                      </p:cBhvr>
                                    </p:animEffect>
                                    <p:animScale>
                                      <p:cBhvr>
                                        <p:cTn id="10" dur="250" autoRev="1" fill="hold"/>
                                        <p:tgtEl>
                                          <p:spTgt spid="83975"/>
                                        </p:tgtEl>
                                      </p:cBhvr>
                                      <p:by x="105000" y="105000"/>
                                    </p:animScale>
                                  </p:childTnLst>
                                </p:cTn>
                              </p:par>
                              <p:par>
                                <p:cTn id="11" presetID="26" presetClass="emph" presetSubtype="0" fill="hold" nodeType="withEffect">
                                  <p:stCondLst>
                                    <p:cond delay="0"/>
                                  </p:stCondLst>
                                  <p:childTnLst>
                                    <p:animEffect transition="out" filter="fade">
                                      <p:cBhvr>
                                        <p:cTn id="12" dur="500" tmFilter="0, 0; .2, .5; .8, .5; 1, 0"/>
                                        <p:tgtEl>
                                          <p:spTgt spid="83973"/>
                                        </p:tgtEl>
                                      </p:cBhvr>
                                    </p:animEffect>
                                    <p:animScale>
                                      <p:cBhvr>
                                        <p:cTn id="13" dur="250" autoRev="1" fill="hold"/>
                                        <p:tgtEl>
                                          <p:spTgt spid="8397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body" sz="half" idx="1"/>
          </p:nvPr>
        </p:nvSpPr>
        <p:spPr>
          <a:xfrm>
            <a:off x="-228600" y="1676400"/>
            <a:ext cx="9372600" cy="1371600"/>
          </a:xfrm>
        </p:spPr>
        <p:txBody>
          <a:bodyPr>
            <a:normAutofit lnSpcReduction="10000"/>
          </a:bodyPr>
          <a:lstStyle/>
          <a:p>
            <a:pPr lvl="2" eaLnBrk="1" hangingPunct="1"/>
            <a:endParaRPr lang="en-US" sz="1200" smtClean="0">
              <a:solidFill>
                <a:srgbClr val="B60F02"/>
              </a:solidFill>
              <a:latin typeface="Monotype Corsiva" pitchFamily="66" charset="0"/>
            </a:endParaRPr>
          </a:p>
          <a:p>
            <a:pPr lvl="2" eaLnBrk="1" hangingPunct="1"/>
            <a:r>
              <a:rPr lang="en-US" sz="3600" b="1" smtClean="0">
                <a:solidFill>
                  <a:schemeClr val="tx2"/>
                </a:solidFill>
                <a:latin typeface="Monotype Corsiva" pitchFamily="66" charset="0"/>
              </a:rPr>
              <a:t>b) Malathion fogging or Ultra Low Volume (ULV) spray:</a:t>
            </a:r>
            <a:r>
              <a:rPr lang="en-US" sz="3600" smtClean="0">
                <a:solidFill>
                  <a:schemeClr val="folHlink"/>
                </a:solidFill>
                <a:latin typeface="Monotype Corsiva" pitchFamily="66" charset="0"/>
              </a:rPr>
              <a:t> </a:t>
            </a:r>
          </a:p>
        </p:txBody>
      </p:sp>
      <p:sp>
        <p:nvSpPr>
          <p:cNvPr id="41987" name="Rectangle 3"/>
          <p:cNvSpPr>
            <a:spLocks noGrp="1" noChangeArrowheads="1"/>
          </p:cNvSpPr>
          <p:nvPr>
            <p:ph type="body" sz="half" idx="2"/>
          </p:nvPr>
        </p:nvSpPr>
        <p:spPr>
          <a:xfrm>
            <a:off x="457200" y="3200400"/>
            <a:ext cx="6324600" cy="3276600"/>
          </a:xfrm>
        </p:spPr>
        <p:txBody>
          <a:bodyPr/>
          <a:lstStyle/>
          <a:p>
            <a:pPr eaLnBrk="1" hangingPunct="1"/>
            <a:r>
              <a:rPr lang="en-US" sz="3200" b="1" smtClean="0">
                <a:solidFill>
                  <a:srgbClr val="0000FF"/>
                </a:solidFill>
                <a:latin typeface="Monotype Corsiva" pitchFamily="66" charset="0"/>
              </a:rPr>
              <a:t>MALATHION or SUMITHION</a:t>
            </a:r>
          </a:p>
          <a:p>
            <a:pPr eaLnBrk="1" hangingPunct="1"/>
            <a:r>
              <a:rPr lang="en-US" sz="3200" b="1" smtClean="0">
                <a:solidFill>
                  <a:srgbClr val="B60F02"/>
                </a:solidFill>
                <a:latin typeface="Monotype Corsiva" pitchFamily="66" charset="0"/>
              </a:rPr>
              <a:t>Effective in interrupting transmission &amp; stopping epidemics. </a:t>
            </a:r>
          </a:p>
          <a:p>
            <a:pPr eaLnBrk="1" hangingPunct="1"/>
            <a:r>
              <a:rPr lang="en-US" sz="3200" b="1" smtClean="0">
                <a:solidFill>
                  <a:srgbClr val="B60F02"/>
                </a:solidFill>
                <a:latin typeface="Monotype Corsiva" pitchFamily="66" charset="0"/>
              </a:rPr>
              <a:t>ULV treatments 10 days apart reduce     		mosquito densities by &gt; 98%</a:t>
            </a:r>
          </a:p>
        </p:txBody>
      </p:sp>
      <p:sp>
        <p:nvSpPr>
          <p:cNvPr id="41988" name="Rectangle 4"/>
          <p:cNvSpPr>
            <a:spLocks noChangeArrowheads="1"/>
          </p:cNvSpPr>
          <p:nvPr/>
        </p:nvSpPr>
        <p:spPr bwMode="auto">
          <a:xfrm>
            <a:off x="685800" y="117475"/>
            <a:ext cx="77724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r>
              <a:rPr lang="en-US" sz="4400" b="1" u="sng">
                <a:solidFill>
                  <a:schemeClr val="tx2"/>
                </a:solidFill>
                <a:latin typeface="Monotype Corsiva" pitchFamily="66" charset="0"/>
              </a:rPr>
              <a:t>Chemical Control</a:t>
            </a:r>
          </a:p>
        </p:txBody>
      </p:sp>
      <p:pic>
        <p:nvPicPr>
          <p:cNvPr id="84997" name="Picture 5" descr="MCj02121310000%5B1%5D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501775" cy="198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4998" name="Picture 6" descr="ULV%20Manual%20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77000" y="3505200"/>
            <a:ext cx="2667000" cy="289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2562759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84997"/>
                                        </p:tgtEl>
                                        <p:attrNameLst>
                                          <p:attrName>style.visibility</p:attrName>
                                        </p:attrNameLst>
                                      </p:cBhvr>
                                      <p:to>
                                        <p:strVal val="visible"/>
                                      </p:to>
                                    </p:set>
                                    <p:animEffect transition="in" filter="checkerboard(across)">
                                      <p:cBhvr>
                                        <p:cTn id="7" dur="500"/>
                                        <p:tgtEl>
                                          <p:spTgt spid="84997"/>
                                        </p:tgtEl>
                                      </p:cBhvr>
                                    </p:animEffect>
                                  </p:childTnLst>
                                </p:cTn>
                              </p:par>
                              <p:par>
                                <p:cTn id="8" presetID="26" presetClass="emph" presetSubtype="0" fill="hold" nodeType="withEffect">
                                  <p:stCondLst>
                                    <p:cond delay="0"/>
                                  </p:stCondLst>
                                  <p:childTnLst>
                                    <p:animEffect transition="out" filter="fade">
                                      <p:cBhvr>
                                        <p:cTn id="9" dur="500" tmFilter="0, 0; .2, .5; .8, .5; 1, 0"/>
                                        <p:tgtEl>
                                          <p:spTgt spid="84998"/>
                                        </p:tgtEl>
                                      </p:cBhvr>
                                    </p:animEffect>
                                    <p:animScale>
                                      <p:cBhvr>
                                        <p:cTn id="10" dur="250" autoRev="1" fill="hold"/>
                                        <p:tgtEl>
                                          <p:spTgt spid="8499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AutoShape 2"/>
          <p:cNvSpPr>
            <a:spLocks noChangeArrowheads="1"/>
          </p:cNvSpPr>
          <p:nvPr/>
        </p:nvSpPr>
        <p:spPr bwMode="auto">
          <a:xfrm>
            <a:off x="2514600" y="533400"/>
            <a:ext cx="3962400" cy="1143000"/>
          </a:xfrm>
          <a:prstGeom prst="flowChartAlternateProcess">
            <a:avLst/>
          </a:prstGeom>
          <a:noFill/>
          <a:ln w="28575"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algn="ctr" eaLnBrk="0" hangingPunct="0"/>
            <a:endParaRPr lang="en-GB"/>
          </a:p>
        </p:txBody>
      </p:sp>
      <p:sp>
        <p:nvSpPr>
          <p:cNvPr id="43011" name="Rectangle 3"/>
          <p:cNvSpPr>
            <a:spLocks noChangeArrowheads="1"/>
          </p:cNvSpPr>
          <p:nvPr/>
        </p:nvSpPr>
        <p:spPr bwMode="auto">
          <a:xfrm>
            <a:off x="2590800" y="609600"/>
            <a:ext cx="37338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rgbClr val="000000"/>
                </a:solidFill>
                <a:miter lim="800000"/>
                <a:headEnd type="none" w="sm" len="sm"/>
                <a:tailEnd type="none" w="sm" len="sm"/>
              </a14:hiddenLine>
            </a:ext>
          </a:extLst>
        </p:spPr>
        <p:txBody>
          <a:bodyPr>
            <a:spAutoFit/>
          </a:bodyPr>
          <a:lstStyle/>
          <a:p>
            <a:pPr algn="ctr" eaLnBrk="0" hangingPunct="0"/>
            <a:r>
              <a:rPr lang="en-US" sz="3200" b="1">
                <a:solidFill>
                  <a:schemeClr val="tx2"/>
                </a:solidFill>
                <a:latin typeface="Monotype Corsiva" pitchFamily="66" charset="0"/>
              </a:rPr>
              <a:t>VECTOR </a:t>
            </a:r>
          </a:p>
          <a:p>
            <a:pPr algn="ctr" eaLnBrk="0" hangingPunct="0"/>
            <a:r>
              <a:rPr lang="en-US" sz="3200" b="1">
                <a:solidFill>
                  <a:schemeClr val="tx2"/>
                </a:solidFill>
                <a:latin typeface="Monotype Corsiva" pitchFamily="66" charset="0"/>
              </a:rPr>
              <a:t>MANAGEMENT</a:t>
            </a:r>
          </a:p>
        </p:txBody>
      </p:sp>
      <p:cxnSp>
        <p:nvCxnSpPr>
          <p:cNvPr id="43012" name="AutoShape 4"/>
          <p:cNvCxnSpPr>
            <a:cxnSpLocks noChangeShapeType="1"/>
            <a:stCxn id="43010" idx="2"/>
          </p:cNvCxnSpPr>
          <p:nvPr/>
        </p:nvCxnSpPr>
        <p:spPr bwMode="auto">
          <a:xfrm>
            <a:off x="4495800" y="1690688"/>
            <a:ext cx="0" cy="609600"/>
          </a:xfrm>
          <a:prstGeom prst="straightConnector1">
            <a:avLst/>
          </a:prstGeom>
          <a:noFill/>
          <a:ln w="28575" cap="sq">
            <a:solidFill>
              <a:schemeClr val="tx1"/>
            </a:solidFill>
            <a:round/>
            <a:headEnd type="none" w="sm" len="sm"/>
            <a:tailEnd type="none" w="sm" len="sm"/>
          </a:ln>
          <a:extLst>
            <a:ext uri="{909E8E84-426E-40DD-AFC4-6F175D3DCCD1}">
              <a14:hiddenFill xmlns:a14="http://schemas.microsoft.com/office/drawing/2010/main" xmlns="">
                <a:noFill/>
              </a14:hiddenFill>
            </a:ext>
          </a:extLst>
        </p:spPr>
      </p:cxnSp>
      <p:cxnSp>
        <p:nvCxnSpPr>
          <p:cNvPr id="43013" name="AutoShape 5"/>
          <p:cNvCxnSpPr>
            <a:cxnSpLocks noChangeShapeType="1"/>
          </p:cNvCxnSpPr>
          <p:nvPr/>
        </p:nvCxnSpPr>
        <p:spPr bwMode="auto">
          <a:xfrm>
            <a:off x="381000" y="2286000"/>
            <a:ext cx="7543800" cy="1588"/>
          </a:xfrm>
          <a:prstGeom prst="straightConnector1">
            <a:avLst/>
          </a:prstGeom>
          <a:noFill/>
          <a:ln w="28575" cap="sq">
            <a:solidFill>
              <a:schemeClr val="tx1"/>
            </a:solidFill>
            <a:round/>
            <a:headEnd type="none" w="sm" len="sm"/>
            <a:tailEnd type="none" w="sm" len="sm"/>
          </a:ln>
          <a:extLst>
            <a:ext uri="{909E8E84-426E-40DD-AFC4-6F175D3DCCD1}">
              <a14:hiddenFill xmlns:a14="http://schemas.microsoft.com/office/drawing/2010/main" xmlns="">
                <a:noFill/>
              </a14:hiddenFill>
            </a:ext>
          </a:extLst>
        </p:spPr>
      </p:cxnSp>
      <p:sp>
        <p:nvSpPr>
          <p:cNvPr id="43014" name="AutoShape 6"/>
          <p:cNvSpPr>
            <a:spLocks noChangeArrowheads="1"/>
          </p:cNvSpPr>
          <p:nvPr/>
        </p:nvSpPr>
        <p:spPr bwMode="auto">
          <a:xfrm>
            <a:off x="71438" y="2590800"/>
            <a:ext cx="1547812" cy="685800"/>
          </a:xfrm>
          <a:prstGeom prst="flowChartAlternateProcess">
            <a:avLst/>
          </a:prstGeom>
          <a:noFill/>
          <a:ln w="28575"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3015" name="Line 7"/>
          <p:cNvSpPr>
            <a:spLocks noChangeShapeType="1"/>
          </p:cNvSpPr>
          <p:nvPr/>
        </p:nvSpPr>
        <p:spPr bwMode="auto">
          <a:xfrm>
            <a:off x="381000" y="2286000"/>
            <a:ext cx="0" cy="30480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IN"/>
          </a:p>
        </p:txBody>
      </p:sp>
      <p:sp>
        <p:nvSpPr>
          <p:cNvPr id="43016" name="Rectangle 8"/>
          <p:cNvSpPr>
            <a:spLocks noChangeArrowheads="1"/>
          </p:cNvSpPr>
          <p:nvPr/>
        </p:nvSpPr>
        <p:spPr bwMode="auto">
          <a:xfrm>
            <a:off x="23813" y="2590800"/>
            <a:ext cx="1576387"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rgbClr val="000000"/>
                </a:solidFill>
                <a:miter lim="800000"/>
                <a:headEnd type="none" w="sm" len="sm"/>
                <a:tailEnd type="none" w="sm" len="sm"/>
              </a14:hiddenLine>
            </a:ext>
          </a:extLst>
        </p:spPr>
        <p:txBody>
          <a:bodyPr>
            <a:spAutoFit/>
          </a:bodyPr>
          <a:lstStyle/>
          <a:p>
            <a:pPr algn="ctr" eaLnBrk="0" hangingPunct="0"/>
            <a:r>
              <a:rPr lang="en-US" sz="2000" b="1">
                <a:solidFill>
                  <a:schemeClr val="tx2"/>
                </a:solidFill>
                <a:latin typeface="Monotype Corsiva" pitchFamily="66" charset="0"/>
              </a:rPr>
              <a:t>Environmental Management</a:t>
            </a:r>
          </a:p>
        </p:txBody>
      </p:sp>
      <p:sp>
        <p:nvSpPr>
          <p:cNvPr id="43017" name="Line 9"/>
          <p:cNvSpPr>
            <a:spLocks noChangeShapeType="1"/>
          </p:cNvSpPr>
          <p:nvPr/>
        </p:nvSpPr>
        <p:spPr bwMode="auto">
          <a:xfrm>
            <a:off x="6172200" y="2286000"/>
            <a:ext cx="0" cy="304800"/>
          </a:xfrm>
          <a:prstGeom prst="line">
            <a:avLst/>
          </a:prstGeom>
          <a:noFill/>
          <a:ln w="28575" cap="sq">
            <a:solidFill>
              <a:srgbClr val="B60F02"/>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IN"/>
          </a:p>
        </p:txBody>
      </p:sp>
      <p:sp>
        <p:nvSpPr>
          <p:cNvPr id="43018" name="Line 10"/>
          <p:cNvSpPr>
            <a:spLocks noChangeShapeType="1"/>
          </p:cNvSpPr>
          <p:nvPr/>
        </p:nvSpPr>
        <p:spPr bwMode="auto">
          <a:xfrm>
            <a:off x="2971800" y="3886200"/>
            <a:ext cx="0" cy="381000"/>
          </a:xfrm>
          <a:prstGeom prst="line">
            <a:avLst/>
          </a:prstGeom>
          <a:noFill/>
          <a:ln w="28575" cap="sq">
            <a:solidFill>
              <a:srgbClr val="B60F02"/>
            </a:solidFill>
            <a:round/>
            <a:headEnd type="none" w="sm" len="sm"/>
            <a:tailEnd type="triangle" w="sm" len="sm"/>
          </a:ln>
          <a:extLst>
            <a:ext uri="{909E8E84-426E-40DD-AFC4-6F175D3DCCD1}">
              <a14:hiddenFill xmlns:a14="http://schemas.microsoft.com/office/drawing/2010/main" xmlns="">
                <a:noFill/>
              </a14:hiddenFill>
            </a:ext>
          </a:extLst>
        </p:spPr>
        <p:txBody>
          <a:bodyPr/>
          <a:lstStyle/>
          <a:p>
            <a:endParaRPr lang="en-IN"/>
          </a:p>
        </p:txBody>
      </p:sp>
      <p:sp>
        <p:nvSpPr>
          <p:cNvPr id="43019" name="Freeform 11"/>
          <p:cNvSpPr>
            <a:spLocks/>
          </p:cNvSpPr>
          <p:nvPr/>
        </p:nvSpPr>
        <p:spPr bwMode="auto">
          <a:xfrm>
            <a:off x="6172200" y="3276600"/>
            <a:ext cx="1588" cy="617538"/>
          </a:xfrm>
          <a:custGeom>
            <a:avLst/>
            <a:gdLst>
              <a:gd name="T0" fmla="*/ 1 w 1"/>
              <a:gd name="T1" fmla="*/ 0 h 389"/>
              <a:gd name="T2" fmla="*/ 0 w 1"/>
              <a:gd name="T3" fmla="*/ 389 h 389"/>
              <a:gd name="T4" fmla="*/ 0 60000 65536"/>
              <a:gd name="T5" fmla="*/ 0 60000 65536"/>
              <a:gd name="T6" fmla="*/ 0 w 1"/>
              <a:gd name="T7" fmla="*/ 0 h 389"/>
              <a:gd name="T8" fmla="*/ 1 w 1"/>
              <a:gd name="T9" fmla="*/ 389 h 389"/>
            </a:gdLst>
            <a:ahLst/>
            <a:cxnLst>
              <a:cxn ang="T4">
                <a:pos x="T0" y="T1"/>
              </a:cxn>
              <a:cxn ang="T5">
                <a:pos x="T2" y="T3"/>
              </a:cxn>
            </a:cxnLst>
            <a:rect l="T6" t="T7" r="T8" b="T9"/>
            <a:pathLst>
              <a:path w="1" h="389">
                <a:moveTo>
                  <a:pt x="1" y="0"/>
                </a:moveTo>
                <a:lnTo>
                  <a:pt x="0" y="389"/>
                </a:lnTo>
              </a:path>
            </a:pathLst>
          </a:custGeom>
          <a:noFill/>
          <a:ln w="28575" cap="sq">
            <a:solidFill>
              <a:srgbClr val="B60F02"/>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3020" name="Line 12"/>
          <p:cNvSpPr>
            <a:spLocks noChangeShapeType="1"/>
          </p:cNvSpPr>
          <p:nvPr/>
        </p:nvSpPr>
        <p:spPr bwMode="auto">
          <a:xfrm>
            <a:off x="762000" y="3886200"/>
            <a:ext cx="0" cy="381000"/>
          </a:xfrm>
          <a:prstGeom prst="line">
            <a:avLst/>
          </a:prstGeom>
          <a:noFill/>
          <a:ln w="28575" cap="sq">
            <a:solidFill>
              <a:srgbClr val="B60F02"/>
            </a:solidFill>
            <a:round/>
            <a:headEnd type="none" w="sm" len="sm"/>
            <a:tailEnd type="triangle" w="sm" len="sm"/>
          </a:ln>
          <a:extLst>
            <a:ext uri="{909E8E84-426E-40DD-AFC4-6F175D3DCCD1}">
              <a14:hiddenFill xmlns:a14="http://schemas.microsoft.com/office/drawing/2010/main" xmlns="">
                <a:noFill/>
              </a14:hiddenFill>
            </a:ext>
          </a:extLst>
        </p:spPr>
        <p:txBody>
          <a:bodyPr/>
          <a:lstStyle/>
          <a:p>
            <a:endParaRPr lang="en-IN"/>
          </a:p>
        </p:txBody>
      </p:sp>
      <p:sp>
        <p:nvSpPr>
          <p:cNvPr id="43021" name="AutoShape 13"/>
          <p:cNvSpPr>
            <a:spLocks noChangeArrowheads="1"/>
          </p:cNvSpPr>
          <p:nvPr/>
        </p:nvSpPr>
        <p:spPr bwMode="auto">
          <a:xfrm>
            <a:off x="228600" y="4267200"/>
            <a:ext cx="1447800" cy="685800"/>
          </a:xfrm>
          <a:prstGeom prst="flowChartAlternateProcess">
            <a:avLst/>
          </a:prstGeom>
          <a:noFill/>
          <a:ln w="28575" cap="sq">
            <a:solidFill>
              <a:srgbClr val="B60F02"/>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3022" name="Rectangle 14"/>
          <p:cNvSpPr>
            <a:spLocks noChangeArrowheads="1"/>
          </p:cNvSpPr>
          <p:nvPr/>
        </p:nvSpPr>
        <p:spPr bwMode="auto">
          <a:xfrm>
            <a:off x="1752600" y="2590800"/>
            <a:ext cx="111125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rgbClr val="000000"/>
                </a:solidFill>
                <a:miter lim="800000"/>
                <a:headEnd type="none" w="sm" len="sm"/>
                <a:tailEnd type="none" w="sm" len="sm"/>
              </a14:hiddenLine>
            </a:ext>
          </a:extLst>
        </p:spPr>
        <p:txBody>
          <a:bodyPr wrap="none">
            <a:spAutoFit/>
          </a:bodyPr>
          <a:lstStyle/>
          <a:p>
            <a:pPr algn="ctr" eaLnBrk="0" hangingPunct="0"/>
            <a:r>
              <a:rPr lang="en-US" sz="2000" b="1">
                <a:solidFill>
                  <a:schemeClr val="tx2"/>
                </a:solidFill>
                <a:latin typeface="Monotype Corsiva" pitchFamily="66" charset="0"/>
              </a:rPr>
              <a:t>Personal </a:t>
            </a:r>
          </a:p>
          <a:p>
            <a:pPr algn="ctr" eaLnBrk="0" hangingPunct="0"/>
            <a:r>
              <a:rPr lang="en-US" sz="2000" b="1">
                <a:solidFill>
                  <a:schemeClr val="tx2"/>
                </a:solidFill>
                <a:latin typeface="Monotype Corsiva" pitchFamily="66" charset="0"/>
              </a:rPr>
              <a:t>Protection</a:t>
            </a:r>
          </a:p>
        </p:txBody>
      </p:sp>
      <p:sp>
        <p:nvSpPr>
          <p:cNvPr id="43023" name="AutoShape 15"/>
          <p:cNvSpPr>
            <a:spLocks noChangeArrowheads="1"/>
          </p:cNvSpPr>
          <p:nvPr/>
        </p:nvSpPr>
        <p:spPr bwMode="auto">
          <a:xfrm>
            <a:off x="2971800" y="2590800"/>
            <a:ext cx="1219200" cy="685800"/>
          </a:xfrm>
          <a:prstGeom prst="flowChartAlternateProcess">
            <a:avLst/>
          </a:prstGeom>
          <a:noFill/>
          <a:ln w="28575"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3024" name="AutoShape 16"/>
          <p:cNvSpPr>
            <a:spLocks noChangeArrowheads="1"/>
          </p:cNvSpPr>
          <p:nvPr/>
        </p:nvSpPr>
        <p:spPr bwMode="auto">
          <a:xfrm>
            <a:off x="7086600" y="2590800"/>
            <a:ext cx="1828800" cy="685800"/>
          </a:xfrm>
          <a:prstGeom prst="flowChartAlternateProcess">
            <a:avLst/>
          </a:prstGeom>
          <a:noFill/>
          <a:ln w="28575"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3025" name="AutoShape 17"/>
          <p:cNvSpPr>
            <a:spLocks noChangeArrowheads="1"/>
          </p:cNvSpPr>
          <p:nvPr/>
        </p:nvSpPr>
        <p:spPr bwMode="auto">
          <a:xfrm>
            <a:off x="5562600" y="2590800"/>
            <a:ext cx="1219200" cy="685800"/>
          </a:xfrm>
          <a:prstGeom prst="flowChartAlternateProcess">
            <a:avLst/>
          </a:prstGeom>
          <a:noFill/>
          <a:ln w="28575" cap="sq">
            <a:solidFill>
              <a:srgbClr val="B60F02"/>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3026" name="AutoShape 18"/>
          <p:cNvSpPr>
            <a:spLocks noChangeArrowheads="1"/>
          </p:cNvSpPr>
          <p:nvPr/>
        </p:nvSpPr>
        <p:spPr bwMode="auto">
          <a:xfrm>
            <a:off x="1676400" y="2590800"/>
            <a:ext cx="1219200" cy="685800"/>
          </a:xfrm>
          <a:prstGeom prst="flowChartAlternateProcess">
            <a:avLst/>
          </a:prstGeom>
          <a:noFill/>
          <a:ln w="28575"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3027" name="AutoShape 19"/>
          <p:cNvSpPr>
            <a:spLocks noChangeArrowheads="1"/>
          </p:cNvSpPr>
          <p:nvPr/>
        </p:nvSpPr>
        <p:spPr bwMode="auto">
          <a:xfrm>
            <a:off x="4319588" y="2590800"/>
            <a:ext cx="1143000" cy="685800"/>
          </a:xfrm>
          <a:prstGeom prst="flowChartAlternateProcess">
            <a:avLst/>
          </a:prstGeom>
          <a:noFill/>
          <a:ln w="28575"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3028" name="Line 20"/>
          <p:cNvSpPr>
            <a:spLocks noChangeShapeType="1"/>
          </p:cNvSpPr>
          <p:nvPr/>
        </p:nvSpPr>
        <p:spPr bwMode="auto">
          <a:xfrm>
            <a:off x="2286000" y="2286000"/>
            <a:ext cx="0" cy="30480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IN"/>
          </a:p>
        </p:txBody>
      </p:sp>
      <p:sp>
        <p:nvSpPr>
          <p:cNvPr id="43029" name="Line 21"/>
          <p:cNvSpPr>
            <a:spLocks noChangeShapeType="1"/>
          </p:cNvSpPr>
          <p:nvPr/>
        </p:nvSpPr>
        <p:spPr bwMode="auto">
          <a:xfrm>
            <a:off x="3581400" y="2286000"/>
            <a:ext cx="0" cy="30480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IN"/>
          </a:p>
        </p:txBody>
      </p:sp>
      <p:sp>
        <p:nvSpPr>
          <p:cNvPr id="43030" name="Rectangle 22"/>
          <p:cNvSpPr>
            <a:spLocks noChangeArrowheads="1"/>
          </p:cNvSpPr>
          <p:nvPr/>
        </p:nvSpPr>
        <p:spPr bwMode="auto">
          <a:xfrm>
            <a:off x="3048000" y="2593975"/>
            <a:ext cx="11303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rgbClr val="000000"/>
                </a:solidFill>
                <a:miter lim="800000"/>
                <a:headEnd type="none" w="sm" len="sm"/>
                <a:tailEnd type="none" w="sm" len="sm"/>
              </a14:hiddenLine>
            </a:ext>
          </a:extLst>
        </p:spPr>
        <p:txBody>
          <a:bodyPr wrap="none">
            <a:spAutoFit/>
          </a:bodyPr>
          <a:lstStyle/>
          <a:p>
            <a:pPr algn="ctr" eaLnBrk="0" hangingPunct="0"/>
            <a:r>
              <a:rPr lang="en-US" sz="2000" b="1">
                <a:solidFill>
                  <a:schemeClr val="tx2"/>
                </a:solidFill>
                <a:latin typeface="Monotype Corsiva" pitchFamily="66" charset="0"/>
              </a:rPr>
              <a:t>Biological </a:t>
            </a:r>
          </a:p>
          <a:p>
            <a:pPr algn="ctr" eaLnBrk="0" hangingPunct="0"/>
            <a:r>
              <a:rPr lang="en-US" sz="2000" b="1">
                <a:solidFill>
                  <a:schemeClr val="tx2"/>
                </a:solidFill>
                <a:latin typeface="Monotype Corsiva" pitchFamily="66" charset="0"/>
              </a:rPr>
              <a:t>Control</a:t>
            </a:r>
          </a:p>
        </p:txBody>
      </p:sp>
      <p:sp>
        <p:nvSpPr>
          <p:cNvPr id="43031" name="Rectangle 23"/>
          <p:cNvSpPr>
            <a:spLocks noChangeArrowheads="1"/>
          </p:cNvSpPr>
          <p:nvPr/>
        </p:nvSpPr>
        <p:spPr bwMode="auto">
          <a:xfrm>
            <a:off x="4267200" y="2590800"/>
            <a:ext cx="1176338"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rgbClr val="000000"/>
                </a:solidFill>
                <a:miter lim="800000"/>
                <a:headEnd type="none" w="sm" len="sm"/>
                <a:tailEnd type="none" w="sm" len="sm"/>
              </a14:hiddenLine>
            </a:ext>
          </a:extLst>
        </p:spPr>
        <p:txBody>
          <a:bodyPr>
            <a:spAutoFit/>
          </a:bodyPr>
          <a:lstStyle/>
          <a:p>
            <a:pPr algn="ctr" eaLnBrk="0" hangingPunct="0"/>
            <a:r>
              <a:rPr lang="en-US" sz="2000" b="1">
                <a:solidFill>
                  <a:schemeClr val="tx2"/>
                </a:solidFill>
                <a:latin typeface="Monotype Corsiva" pitchFamily="66" charset="0"/>
              </a:rPr>
              <a:t>Chemical </a:t>
            </a:r>
          </a:p>
          <a:p>
            <a:pPr algn="ctr" eaLnBrk="0" hangingPunct="0"/>
            <a:r>
              <a:rPr lang="en-US" sz="2000" b="1">
                <a:solidFill>
                  <a:schemeClr val="tx2"/>
                </a:solidFill>
                <a:latin typeface="Monotype Corsiva" pitchFamily="66" charset="0"/>
              </a:rPr>
              <a:t>Control</a:t>
            </a:r>
          </a:p>
        </p:txBody>
      </p:sp>
      <p:sp>
        <p:nvSpPr>
          <p:cNvPr id="43032" name="Line 24"/>
          <p:cNvSpPr>
            <a:spLocks noChangeShapeType="1"/>
          </p:cNvSpPr>
          <p:nvPr/>
        </p:nvSpPr>
        <p:spPr bwMode="auto">
          <a:xfrm>
            <a:off x="4876800" y="2286000"/>
            <a:ext cx="0" cy="30480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IN"/>
          </a:p>
        </p:txBody>
      </p:sp>
      <p:sp>
        <p:nvSpPr>
          <p:cNvPr id="43033" name="Rectangle 25"/>
          <p:cNvSpPr>
            <a:spLocks noChangeArrowheads="1"/>
          </p:cNvSpPr>
          <p:nvPr/>
        </p:nvSpPr>
        <p:spPr bwMode="auto">
          <a:xfrm>
            <a:off x="5543550" y="2590800"/>
            <a:ext cx="1220788"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rgbClr val="000000"/>
                </a:solidFill>
                <a:miter lim="800000"/>
                <a:headEnd type="none" w="sm" len="sm"/>
                <a:tailEnd type="none" w="sm" len="sm"/>
              </a14:hiddenLine>
            </a:ext>
          </a:extLst>
        </p:spPr>
        <p:txBody>
          <a:bodyPr wrap="none">
            <a:spAutoFit/>
          </a:bodyPr>
          <a:lstStyle/>
          <a:p>
            <a:pPr algn="ctr" eaLnBrk="0" hangingPunct="0"/>
            <a:r>
              <a:rPr lang="en-US" sz="2000" b="1">
                <a:solidFill>
                  <a:srgbClr val="B60F02"/>
                </a:solidFill>
                <a:latin typeface="Monotype Corsiva" pitchFamily="66" charset="0"/>
              </a:rPr>
              <a:t>Legislative </a:t>
            </a:r>
          </a:p>
          <a:p>
            <a:pPr algn="ctr" eaLnBrk="0" hangingPunct="0"/>
            <a:r>
              <a:rPr lang="en-US" sz="2000" b="1">
                <a:solidFill>
                  <a:srgbClr val="B60F02"/>
                </a:solidFill>
                <a:latin typeface="Monotype Corsiva" pitchFamily="66" charset="0"/>
              </a:rPr>
              <a:t>Measures</a:t>
            </a:r>
          </a:p>
        </p:txBody>
      </p:sp>
      <p:sp>
        <p:nvSpPr>
          <p:cNvPr id="43034" name="Line 26"/>
          <p:cNvSpPr>
            <a:spLocks noChangeShapeType="1"/>
          </p:cNvSpPr>
          <p:nvPr/>
        </p:nvSpPr>
        <p:spPr bwMode="auto">
          <a:xfrm>
            <a:off x="7924800" y="2286000"/>
            <a:ext cx="0" cy="30480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IN"/>
          </a:p>
        </p:txBody>
      </p:sp>
      <p:sp>
        <p:nvSpPr>
          <p:cNvPr id="43035" name="Rectangle 27"/>
          <p:cNvSpPr>
            <a:spLocks noChangeArrowheads="1"/>
          </p:cNvSpPr>
          <p:nvPr/>
        </p:nvSpPr>
        <p:spPr bwMode="auto">
          <a:xfrm>
            <a:off x="7086600" y="2727325"/>
            <a:ext cx="18510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rgbClr val="000000"/>
                </a:solidFill>
                <a:miter lim="800000"/>
                <a:headEnd type="none" w="sm" len="sm"/>
                <a:tailEnd type="none" w="sm" len="sm"/>
              </a14:hiddenLine>
            </a:ext>
          </a:extLst>
        </p:spPr>
        <p:txBody>
          <a:bodyPr wrap="none">
            <a:spAutoFit/>
          </a:bodyPr>
          <a:lstStyle/>
          <a:p>
            <a:pPr algn="ctr" eaLnBrk="0" hangingPunct="0"/>
            <a:r>
              <a:rPr lang="en-US" sz="2000" b="1">
                <a:solidFill>
                  <a:schemeClr val="tx2"/>
                </a:solidFill>
                <a:latin typeface="Monotype Corsiva" pitchFamily="66" charset="0"/>
              </a:rPr>
              <a:t>Health Education </a:t>
            </a:r>
          </a:p>
        </p:txBody>
      </p:sp>
      <p:sp>
        <p:nvSpPr>
          <p:cNvPr id="43036" name="Freeform 28"/>
          <p:cNvSpPr>
            <a:spLocks/>
          </p:cNvSpPr>
          <p:nvPr/>
        </p:nvSpPr>
        <p:spPr bwMode="auto">
          <a:xfrm>
            <a:off x="781050" y="3878263"/>
            <a:ext cx="6607175" cy="1587"/>
          </a:xfrm>
          <a:custGeom>
            <a:avLst/>
            <a:gdLst>
              <a:gd name="T0" fmla="*/ 0 w 4162"/>
              <a:gd name="T1" fmla="*/ 0 h 1"/>
              <a:gd name="T2" fmla="*/ 4162 w 4162"/>
              <a:gd name="T3" fmla="*/ 0 h 1"/>
              <a:gd name="T4" fmla="*/ 0 60000 65536"/>
              <a:gd name="T5" fmla="*/ 0 60000 65536"/>
              <a:gd name="T6" fmla="*/ 0 w 4162"/>
              <a:gd name="T7" fmla="*/ 0 h 1"/>
              <a:gd name="T8" fmla="*/ 4162 w 4162"/>
              <a:gd name="T9" fmla="*/ 1 h 1"/>
            </a:gdLst>
            <a:ahLst/>
            <a:cxnLst>
              <a:cxn ang="T4">
                <a:pos x="T0" y="T1"/>
              </a:cxn>
              <a:cxn ang="T5">
                <a:pos x="T2" y="T3"/>
              </a:cxn>
            </a:cxnLst>
            <a:rect l="T6" t="T7" r="T8" b="T9"/>
            <a:pathLst>
              <a:path w="4162" h="1">
                <a:moveTo>
                  <a:pt x="0" y="0"/>
                </a:moveTo>
                <a:lnTo>
                  <a:pt x="4162" y="0"/>
                </a:lnTo>
              </a:path>
            </a:pathLst>
          </a:custGeom>
          <a:noFill/>
          <a:ln w="28575" cap="sq">
            <a:solidFill>
              <a:srgbClr val="B60F02"/>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3037" name="Line 29"/>
          <p:cNvSpPr>
            <a:spLocks noChangeShapeType="1"/>
          </p:cNvSpPr>
          <p:nvPr/>
        </p:nvSpPr>
        <p:spPr bwMode="auto">
          <a:xfrm>
            <a:off x="4876800" y="3886200"/>
            <a:ext cx="0" cy="381000"/>
          </a:xfrm>
          <a:prstGeom prst="line">
            <a:avLst/>
          </a:prstGeom>
          <a:noFill/>
          <a:ln w="28575" cap="sq">
            <a:solidFill>
              <a:srgbClr val="B60F02"/>
            </a:solidFill>
            <a:round/>
            <a:headEnd type="none" w="sm" len="sm"/>
            <a:tailEnd type="triangle" w="sm" len="sm"/>
          </a:ln>
          <a:extLst>
            <a:ext uri="{909E8E84-426E-40DD-AFC4-6F175D3DCCD1}">
              <a14:hiddenFill xmlns:a14="http://schemas.microsoft.com/office/drawing/2010/main" xmlns="">
                <a:noFill/>
              </a14:hiddenFill>
            </a:ext>
          </a:extLst>
        </p:spPr>
        <p:txBody>
          <a:bodyPr/>
          <a:lstStyle/>
          <a:p>
            <a:endParaRPr lang="en-IN"/>
          </a:p>
        </p:txBody>
      </p:sp>
      <p:sp>
        <p:nvSpPr>
          <p:cNvPr id="43038" name="AutoShape 30"/>
          <p:cNvSpPr>
            <a:spLocks noChangeArrowheads="1"/>
          </p:cNvSpPr>
          <p:nvPr/>
        </p:nvSpPr>
        <p:spPr bwMode="auto">
          <a:xfrm>
            <a:off x="6553200" y="4267200"/>
            <a:ext cx="1676400" cy="685800"/>
          </a:xfrm>
          <a:prstGeom prst="flowChartAlternateProcess">
            <a:avLst/>
          </a:prstGeom>
          <a:noFill/>
          <a:ln w="28575" cap="sq">
            <a:solidFill>
              <a:srgbClr val="B60F02"/>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3039" name="Rectangle 31"/>
          <p:cNvSpPr>
            <a:spLocks noChangeArrowheads="1"/>
          </p:cNvSpPr>
          <p:nvPr/>
        </p:nvSpPr>
        <p:spPr bwMode="auto">
          <a:xfrm>
            <a:off x="287338" y="4256088"/>
            <a:ext cx="12700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p>
            <a:pPr algn="ctr" eaLnBrk="0" hangingPunct="0"/>
            <a:r>
              <a:rPr lang="en-US" sz="2000" b="1">
                <a:solidFill>
                  <a:schemeClr val="folHlink"/>
                </a:solidFill>
                <a:latin typeface="Monotype Corsiva" pitchFamily="66" charset="0"/>
              </a:rPr>
              <a:t>Model civic </a:t>
            </a:r>
          </a:p>
          <a:p>
            <a:pPr algn="ctr" eaLnBrk="0" hangingPunct="0"/>
            <a:r>
              <a:rPr lang="en-US" sz="2000" b="1">
                <a:solidFill>
                  <a:schemeClr val="folHlink"/>
                </a:solidFill>
                <a:latin typeface="Monotype Corsiva" pitchFamily="66" charset="0"/>
              </a:rPr>
              <a:t>byelaws</a:t>
            </a:r>
          </a:p>
        </p:txBody>
      </p:sp>
      <p:sp>
        <p:nvSpPr>
          <p:cNvPr id="43040" name="Rectangle 32"/>
          <p:cNvSpPr>
            <a:spLocks noChangeArrowheads="1"/>
          </p:cNvSpPr>
          <p:nvPr/>
        </p:nvSpPr>
        <p:spPr bwMode="auto">
          <a:xfrm>
            <a:off x="1931988" y="4273550"/>
            <a:ext cx="222885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p>
            <a:pPr algn="ctr" eaLnBrk="0" hangingPunct="0"/>
            <a:r>
              <a:rPr lang="en-US" sz="2000" b="1">
                <a:solidFill>
                  <a:schemeClr val="folHlink"/>
                </a:solidFill>
                <a:latin typeface="Monotype Corsiva" pitchFamily="66" charset="0"/>
              </a:rPr>
              <a:t>Building Construction </a:t>
            </a:r>
          </a:p>
          <a:p>
            <a:pPr algn="ctr" eaLnBrk="0" hangingPunct="0"/>
            <a:r>
              <a:rPr lang="en-US" sz="2000" b="1">
                <a:solidFill>
                  <a:schemeClr val="folHlink"/>
                </a:solidFill>
                <a:latin typeface="Monotype Corsiva" pitchFamily="66" charset="0"/>
              </a:rPr>
              <a:t>Regulation Act</a:t>
            </a:r>
          </a:p>
        </p:txBody>
      </p:sp>
      <p:sp>
        <p:nvSpPr>
          <p:cNvPr id="43041" name="Rectangle 33"/>
          <p:cNvSpPr>
            <a:spLocks noChangeArrowheads="1"/>
          </p:cNvSpPr>
          <p:nvPr/>
        </p:nvSpPr>
        <p:spPr bwMode="auto">
          <a:xfrm>
            <a:off x="4433888" y="4267200"/>
            <a:ext cx="1589087"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p>
            <a:pPr algn="ctr" eaLnBrk="0" hangingPunct="0"/>
            <a:r>
              <a:rPr lang="en-US" sz="2000" b="1">
                <a:solidFill>
                  <a:schemeClr val="folHlink"/>
                </a:solidFill>
                <a:latin typeface="Monotype Corsiva" pitchFamily="66" charset="0"/>
              </a:rPr>
              <a:t>Environmental </a:t>
            </a:r>
          </a:p>
          <a:p>
            <a:pPr algn="ctr" eaLnBrk="0" hangingPunct="0"/>
            <a:r>
              <a:rPr lang="en-US" sz="2000" b="1">
                <a:solidFill>
                  <a:schemeClr val="folHlink"/>
                </a:solidFill>
                <a:latin typeface="Monotype Corsiva" pitchFamily="66" charset="0"/>
              </a:rPr>
              <a:t>Health Act</a:t>
            </a:r>
          </a:p>
        </p:txBody>
      </p:sp>
      <p:sp>
        <p:nvSpPr>
          <p:cNvPr id="43042" name="Rectangle 34"/>
          <p:cNvSpPr>
            <a:spLocks noChangeArrowheads="1"/>
          </p:cNvSpPr>
          <p:nvPr/>
        </p:nvSpPr>
        <p:spPr bwMode="auto">
          <a:xfrm>
            <a:off x="6629400" y="4267200"/>
            <a:ext cx="1550988"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p>
            <a:pPr algn="ctr" eaLnBrk="0" hangingPunct="0"/>
            <a:r>
              <a:rPr lang="en-US" sz="2000" b="1">
                <a:solidFill>
                  <a:schemeClr val="folHlink"/>
                </a:solidFill>
                <a:latin typeface="Monotype Corsiva" pitchFamily="66" charset="0"/>
              </a:rPr>
              <a:t>Health Impact </a:t>
            </a:r>
          </a:p>
          <a:p>
            <a:pPr algn="ctr" eaLnBrk="0" hangingPunct="0"/>
            <a:r>
              <a:rPr lang="en-US" sz="2000" b="1">
                <a:solidFill>
                  <a:schemeClr val="folHlink"/>
                </a:solidFill>
                <a:latin typeface="Monotype Corsiva" pitchFamily="66" charset="0"/>
              </a:rPr>
              <a:t>Assessments</a:t>
            </a:r>
          </a:p>
        </p:txBody>
      </p:sp>
      <p:sp>
        <p:nvSpPr>
          <p:cNvPr id="43043" name="AutoShape 35"/>
          <p:cNvSpPr>
            <a:spLocks noChangeArrowheads="1"/>
          </p:cNvSpPr>
          <p:nvPr/>
        </p:nvSpPr>
        <p:spPr bwMode="auto">
          <a:xfrm>
            <a:off x="4419600" y="4267200"/>
            <a:ext cx="1676400" cy="685800"/>
          </a:xfrm>
          <a:prstGeom prst="flowChartAlternateProcess">
            <a:avLst/>
          </a:prstGeom>
          <a:noFill/>
          <a:ln w="28575" cap="sq">
            <a:solidFill>
              <a:srgbClr val="B60F02"/>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3044" name="AutoShape 36"/>
          <p:cNvSpPr>
            <a:spLocks noChangeArrowheads="1"/>
          </p:cNvSpPr>
          <p:nvPr/>
        </p:nvSpPr>
        <p:spPr bwMode="auto">
          <a:xfrm>
            <a:off x="1981200" y="4267200"/>
            <a:ext cx="2133600" cy="685800"/>
          </a:xfrm>
          <a:prstGeom prst="flowChartAlternateProcess">
            <a:avLst/>
          </a:prstGeom>
          <a:noFill/>
          <a:ln w="28575" cap="sq">
            <a:solidFill>
              <a:srgbClr val="B60F02"/>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3045" name="Line 37"/>
          <p:cNvSpPr>
            <a:spLocks noChangeShapeType="1"/>
          </p:cNvSpPr>
          <p:nvPr/>
        </p:nvSpPr>
        <p:spPr bwMode="auto">
          <a:xfrm>
            <a:off x="7391400" y="3886200"/>
            <a:ext cx="0" cy="381000"/>
          </a:xfrm>
          <a:prstGeom prst="line">
            <a:avLst/>
          </a:prstGeom>
          <a:noFill/>
          <a:ln w="28575" cap="sq">
            <a:solidFill>
              <a:srgbClr val="B60F02"/>
            </a:solidFill>
            <a:round/>
            <a:headEnd type="none" w="sm" len="sm"/>
            <a:tailEnd type="triangle" w="sm" len="sm"/>
          </a:ln>
          <a:extLst>
            <a:ext uri="{909E8E84-426E-40DD-AFC4-6F175D3DCCD1}">
              <a14:hiddenFill xmlns:a14="http://schemas.microsoft.com/office/drawing/2010/main" xmlns="">
                <a:noFill/>
              </a14:hiddenFill>
            </a:ext>
          </a:extLst>
        </p:spPr>
        <p:txBody>
          <a:bodyPr/>
          <a:lstStyle/>
          <a:p>
            <a:endParaRPr lang="en-IN"/>
          </a:p>
        </p:txBody>
      </p:sp>
      <p:pic>
        <p:nvPicPr>
          <p:cNvPr id="86054" name="Picture 38" descr="004_ladyjustic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905000"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0079038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nodeType="withEffect">
                                  <p:stCondLst>
                                    <p:cond delay="0"/>
                                  </p:stCondLst>
                                  <p:childTnLst>
                                    <p:set>
                                      <p:cBhvr>
                                        <p:cTn id="6" dur="1" fill="hold">
                                          <p:stCondLst>
                                            <p:cond delay="0"/>
                                          </p:stCondLst>
                                        </p:cTn>
                                        <p:tgtEl>
                                          <p:spTgt spid="86054"/>
                                        </p:tgtEl>
                                        <p:attrNameLst>
                                          <p:attrName>style.visibility</p:attrName>
                                        </p:attrNameLst>
                                      </p:cBhvr>
                                      <p:to>
                                        <p:strVal val="visible"/>
                                      </p:to>
                                    </p:set>
                                    <p:animEffect transition="in" filter="wheel(1)">
                                      <p:cBhvr>
                                        <p:cTn id="7" dur="1000"/>
                                        <p:tgtEl>
                                          <p:spTgt spid="86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524000" y="114300"/>
            <a:ext cx="6489700" cy="947738"/>
          </a:xfrm>
        </p:spPr>
        <p:txBody>
          <a:bodyPr/>
          <a:lstStyle/>
          <a:p>
            <a:pPr eaLnBrk="1" hangingPunct="1"/>
            <a:r>
              <a:rPr lang="en-US" b="1" u="sng" smtClean="0">
                <a:latin typeface="Monotype Corsiva" pitchFamily="66" charset="0"/>
              </a:rPr>
              <a:t>Legislative Measures</a:t>
            </a:r>
          </a:p>
        </p:txBody>
      </p:sp>
      <p:sp>
        <p:nvSpPr>
          <p:cNvPr id="44035" name="Rectangle 3"/>
          <p:cNvSpPr>
            <a:spLocks noGrp="1" noChangeArrowheads="1"/>
          </p:cNvSpPr>
          <p:nvPr>
            <p:ph type="body" idx="1"/>
          </p:nvPr>
        </p:nvSpPr>
        <p:spPr>
          <a:xfrm>
            <a:off x="685800" y="1981200"/>
            <a:ext cx="8077200" cy="3810000"/>
          </a:xfrm>
        </p:spPr>
        <p:txBody>
          <a:bodyPr/>
          <a:lstStyle/>
          <a:p>
            <a:pPr eaLnBrk="1" hangingPunct="1"/>
            <a:r>
              <a:rPr lang="en-US" sz="3600" smtClean="0">
                <a:solidFill>
                  <a:srgbClr val="B60F02"/>
                </a:solidFill>
                <a:latin typeface="Monotype Corsiva" pitchFamily="66" charset="0"/>
              </a:rPr>
              <a:t>Suitable laws and byelaws for </a:t>
            </a:r>
          </a:p>
          <a:p>
            <a:pPr eaLnBrk="1" hangingPunct="1"/>
            <a:endParaRPr lang="en-US" sz="1600" smtClean="0">
              <a:solidFill>
                <a:srgbClr val="B60F02"/>
              </a:solidFill>
              <a:latin typeface="Monotype Corsiva" pitchFamily="66" charset="0"/>
            </a:endParaRPr>
          </a:p>
          <a:p>
            <a:pPr lvl="1" eaLnBrk="1" hangingPunct="1"/>
            <a:r>
              <a:rPr lang="en-US" sz="3600" smtClean="0">
                <a:solidFill>
                  <a:srgbClr val="B60F02"/>
                </a:solidFill>
                <a:latin typeface="Monotype Corsiva" pitchFamily="66" charset="0"/>
              </a:rPr>
              <a:t>Regulating storage/utilization of water by communities, various agencies </a:t>
            </a:r>
          </a:p>
          <a:p>
            <a:pPr lvl="1" eaLnBrk="1" hangingPunct="1"/>
            <a:endParaRPr lang="en-US" sz="1400" smtClean="0">
              <a:solidFill>
                <a:srgbClr val="B60F02"/>
              </a:solidFill>
              <a:latin typeface="Monotype Corsiva" pitchFamily="66" charset="0"/>
            </a:endParaRPr>
          </a:p>
          <a:p>
            <a:pPr lvl="1" eaLnBrk="1" hangingPunct="1"/>
            <a:r>
              <a:rPr lang="en-US" sz="3600" smtClean="0">
                <a:solidFill>
                  <a:srgbClr val="B60F02"/>
                </a:solidFill>
                <a:latin typeface="Monotype Corsiva" pitchFamily="66" charset="0"/>
              </a:rPr>
              <a:t>Avoidance of mosquitogenic conditions at construction sites, factories.</a:t>
            </a:r>
          </a:p>
          <a:p>
            <a:pPr eaLnBrk="1" hangingPunct="1"/>
            <a:endParaRPr lang="en-US" sz="3600" smtClean="0">
              <a:solidFill>
                <a:srgbClr val="B60F02"/>
              </a:solidFill>
              <a:latin typeface="Monotype Corsiva" pitchFamily="66" charset="0"/>
            </a:endParaRPr>
          </a:p>
        </p:txBody>
      </p:sp>
      <p:pic>
        <p:nvPicPr>
          <p:cNvPr id="87044" name="Picture 4" descr="004_ladyjustic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905000"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95398223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nodeType="withEffect">
                                  <p:stCondLst>
                                    <p:cond delay="0"/>
                                  </p:stCondLst>
                                  <p:childTnLst>
                                    <p:set>
                                      <p:cBhvr>
                                        <p:cTn id="6" dur="1" fill="hold">
                                          <p:stCondLst>
                                            <p:cond delay="0"/>
                                          </p:stCondLst>
                                        </p:cTn>
                                        <p:tgtEl>
                                          <p:spTgt spid="87044"/>
                                        </p:tgtEl>
                                        <p:attrNameLst>
                                          <p:attrName>style.visibility</p:attrName>
                                        </p:attrNameLst>
                                      </p:cBhvr>
                                      <p:to>
                                        <p:strVal val="visible"/>
                                      </p:to>
                                    </p:set>
                                    <p:animEffect transition="in" filter="wheel(1)">
                                      <p:cBhvr>
                                        <p:cTn id="7" dur="1000"/>
                                        <p:tgtEl>
                                          <p:spTgt spid="870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772400" cy="1143000"/>
          </a:xfrm>
          <a:solidFill>
            <a:srgbClr val="FF0000"/>
          </a:solidFill>
        </p:spPr>
        <p:txBody>
          <a:bodyPr>
            <a:noAutofit/>
          </a:bodyPr>
          <a:lstStyle/>
          <a:p>
            <a:pPr algn="ctr" eaLnBrk="1" fontAlgn="auto" hangingPunct="1">
              <a:spcAft>
                <a:spcPts val="0"/>
              </a:spcAft>
              <a:defRPr/>
            </a:pPr>
            <a:r>
              <a:rPr lang="en-US" sz="3600" b="1" dirty="0" smtClean="0">
                <a:solidFill>
                  <a:srgbClr val="002060"/>
                </a:solidFill>
                <a:latin typeface="+mn-lt"/>
                <a:ea typeface="+mn-ea"/>
                <a:cs typeface="+mn-cs"/>
              </a:rPr>
              <a:t>Operational  research study </a:t>
            </a:r>
            <a:br>
              <a:rPr lang="en-US" sz="3600" b="1" dirty="0" smtClean="0">
                <a:solidFill>
                  <a:srgbClr val="002060"/>
                </a:solidFill>
                <a:latin typeface="+mn-lt"/>
                <a:ea typeface="+mn-ea"/>
                <a:cs typeface="+mn-cs"/>
              </a:rPr>
            </a:br>
            <a:r>
              <a:rPr lang="en-US" sz="3600" b="1" dirty="0" smtClean="0">
                <a:solidFill>
                  <a:srgbClr val="002060"/>
                </a:solidFill>
                <a:latin typeface="+mn-lt"/>
                <a:ea typeface="+mn-ea"/>
                <a:cs typeface="+mn-cs"/>
              </a:rPr>
              <a:t>(Vector science forum, ICMR)</a:t>
            </a:r>
            <a:endParaRPr lang="en-US" sz="3600" b="1" dirty="0">
              <a:solidFill>
                <a:srgbClr val="002060"/>
              </a:solidFill>
              <a:latin typeface="+mn-lt"/>
              <a:ea typeface="+mn-ea"/>
              <a:cs typeface="+mn-cs"/>
            </a:endParaRPr>
          </a:p>
        </p:txBody>
      </p:sp>
      <p:graphicFrame>
        <p:nvGraphicFramePr>
          <p:cNvPr id="4098" name="Chart 3"/>
          <p:cNvGraphicFramePr>
            <a:graphicFrameLocks/>
          </p:cNvGraphicFramePr>
          <p:nvPr/>
        </p:nvGraphicFramePr>
        <p:xfrm>
          <a:off x="1524000" y="1397000"/>
          <a:ext cx="6096000" cy="4546600"/>
        </p:xfrm>
        <a:graphic>
          <a:graphicData uri="http://schemas.openxmlformats.org/presentationml/2006/ole">
            <p:oleObj spid="_x0000_s17411" r:id="rId3" imgW="6096528" imgH="4548010" progId="Excel.Chart.8">
              <p:embed/>
            </p:oleObj>
          </a:graphicData>
        </a:graphic>
      </p:graphicFrame>
    </p:spTree>
    <p:extLst>
      <p:ext uri="{BB962C8B-B14F-4D97-AF65-F5344CB8AC3E}">
        <p14:creationId xmlns:p14="http://schemas.microsoft.com/office/powerpoint/2010/main" xmlns="" val="41741728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body" idx="1"/>
          </p:nvPr>
        </p:nvSpPr>
        <p:spPr>
          <a:xfrm>
            <a:off x="838200" y="2132013"/>
            <a:ext cx="7553325" cy="3524250"/>
          </a:xfrm>
        </p:spPr>
        <p:txBody>
          <a:bodyPr/>
          <a:lstStyle/>
          <a:p>
            <a:pPr eaLnBrk="1" hangingPunct="1"/>
            <a:r>
              <a:rPr lang="en-US" sz="3600" b="1" smtClean="0">
                <a:solidFill>
                  <a:schemeClr val="folHlink"/>
                </a:solidFill>
                <a:latin typeface="Monotype Corsiva" pitchFamily="66" charset="0"/>
              </a:rPr>
              <a:t>(i) </a:t>
            </a:r>
            <a:r>
              <a:rPr lang="en-US" sz="3600" b="1" u="sng" smtClean="0">
                <a:solidFill>
                  <a:schemeClr val="folHlink"/>
                </a:solidFill>
                <a:latin typeface="Monotype Corsiva" pitchFamily="66" charset="0"/>
              </a:rPr>
              <a:t>Model civic byelaws</a:t>
            </a:r>
            <a:r>
              <a:rPr lang="en-US" sz="3600" b="1" smtClean="0">
                <a:solidFill>
                  <a:schemeClr val="folHlink"/>
                </a:solidFill>
                <a:latin typeface="Monotype Corsiva" pitchFamily="66" charset="0"/>
              </a:rPr>
              <a:t>:</a:t>
            </a:r>
            <a:r>
              <a:rPr lang="en-US" smtClean="0"/>
              <a:t> </a:t>
            </a:r>
            <a:r>
              <a:rPr lang="en-US" sz="3600" smtClean="0">
                <a:solidFill>
                  <a:srgbClr val="B60F02"/>
                </a:solidFill>
                <a:latin typeface="Monotype Corsiva" pitchFamily="66" charset="0"/>
              </a:rPr>
              <a:t>fine/punishment is imparted, if breeding is detected. </a:t>
            </a:r>
          </a:p>
          <a:p>
            <a:pPr eaLnBrk="1" hangingPunct="1">
              <a:buFontTx/>
              <a:buNone/>
            </a:pPr>
            <a:endParaRPr lang="en-US" sz="1400" smtClean="0">
              <a:solidFill>
                <a:srgbClr val="B60F02"/>
              </a:solidFill>
              <a:latin typeface="Monotype Corsiva" pitchFamily="66" charset="0"/>
            </a:endParaRPr>
          </a:p>
          <a:p>
            <a:pPr lvl="1" eaLnBrk="1" hangingPunct="1"/>
            <a:r>
              <a:rPr lang="en-US" sz="3200" b="1" smtClean="0">
                <a:solidFill>
                  <a:srgbClr val="B60F02"/>
                </a:solidFill>
                <a:latin typeface="Monotype Corsiva" pitchFamily="66" charset="0"/>
              </a:rPr>
              <a:t>These measures are being strictly enforced by Mumbai, Navi Mumbai, Chandigarh , Agartala, Bhopal, Delhi and New Delhi Municipal Corporations.</a:t>
            </a:r>
          </a:p>
        </p:txBody>
      </p:sp>
      <p:sp>
        <p:nvSpPr>
          <p:cNvPr id="45059" name="Rectangle 3"/>
          <p:cNvSpPr>
            <a:spLocks noGrp="1" noChangeArrowheads="1"/>
          </p:cNvSpPr>
          <p:nvPr>
            <p:ph type="title"/>
          </p:nvPr>
        </p:nvSpPr>
        <p:spPr>
          <a:xfrm>
            <a:off x="1600200" y="114300"/>
            <a:ext cx="6489700" cy="1050925"/>
          </a:xfrm>
          <a:noFill/>
        </p:spPr>
        <p:txBody>
          <a:bodyPr/>
          <a:lstStyle/>
          <a:p>
            <a:pPr eaLnBrk="1" hangingPunct="1"/>
            <a:r>
              <a:rPr lang="en-US" b="1" u="sng" smtClean="0">
                <a:latin typeface="Monotype Corsiva" pitchFamily="66" charset="0"/>
              </a:rPr>
              <a:t>Legislative Measures</a:t>
            </a:r>
          </a:p>
        </p:txBody>
      </p:sp>
      <p:pic>
        <p:nvPicPr>
          <p:cNvPr id="88068" name="Picture 4" descr="004_ladyjustic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905000"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6175551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nodeType="withEffect">
                                  <p:stCondLst>
                                    <p:cond delay="0"/>
                                  </p:stCondLst>
                                  <p:childTnLst>
                                    <p:set>
                                      <p:cBhvr>
                                        <p:cTn id="6" dur="1" fill="hold">
                                          <p:stCondLst>
                                            <p:cond delay="0"/>
                                          </p:stCondLst>
                                        </p:cTn>
                                        <p:tgtEl>
                                          <p:spTgt spid="88068"/>
                                        </p:tgtEl>
                                        <p:attrNameLst>
                                          <p:attrName>style.visibility</p:attrName>
                                        </p:attrNameLst>
                                      </p:cBhvr>
                                      <p:to>
                                        <p:strVal val="visible"/>
                                      </p:to>
                                    </p:set>
                                    <p:animEffect transition="in" filter="wheel(1)">
                                      <p:cBhvr>
                                        <p:cTn id="7" dur="1000"/>
                                        <p:tgtEl>
                                          <p:spTgt spid="880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143000" y="0"/>
            <a:ext cx="6870700" cy="914400"/>
          </a:xfrm>
          <a:noFill/>
        </p:spPr>
        <p:txBody>
          <a:bodyPr/>
          <a:lstStyle/>
          <a:p>
            <a:pPr eaLnBrk="1" hangingPunct="1"/>
            <a:r>
              <a:rPr lang="en-US" b="1" u="sng" smtClean="0">
                <a:latin typeface="Monotype Corsiva" pitchFamily="66" charset="0"/>
              </a:rPr>
              <a:t>Legislative Measures</a:t>
            </a:r>
          </a:p>
        </p:txBody>
      </p:sp>
      <p:sp>
        <p:nvSpPr>
          <p:cNvPr id="46083" name="Rectangle 3"/>
          <p:cNvSpPr>
            <a:spLocks noGrp="1" noChangeArrowheads="1"/>
          </p:cNvSpPr>
          <p:nvPr>
            <p:ph type="body" sz="half" idx="1"/>
          </p:nvPr>
        </p:nvSpPr>
        <p:spPr>
          <a:xfrm>
            <a:off x="2057400" y="1066800"/>
            <a:ext cx="5715000" cy="914400"/>
          </a:xfrm>
        </p:spPr>
        <p:txBody>
          <a:bodyPr>
            <a:normAutofit lnSpcReduction="10000"/>
          </a:bodyPr>
          <a:lstStyle/>
          <a:p>
            <a:pPr eaLnBrk="1" hangingPunct="1">
              <a:lnSpc>
                <a:spcPct val="80000"/>
              </a:lnSpc>
            </a:pPr>
            <a:r>
              <a:rPr lang="en-US" sz="3600" b="1" smtClean="0">
                <a:solidFill>
                  <a:schemeClr val="folHlink"/>
                </a:solidFill>
                <a:latin typeface="Monotype Corsiva" pitchFamily="66" charset="0"/>
              </a:rPr>
              <a:t>(ii) </a:t>
            </a:r>
            <a:r>
              <a:rPr lang="en-US" sz="3600" b="1" u="sng" smtClean="0">
                <a:solidFill>
                  <a:schemeClr val="folHlink"/>
                </a:solidFill>
                <a:latin typeface="Monotype Corsiva" pitchFamily="66" charset="0"/>
              </a:rPr>
              <a:t>Building Construction Regulation Act</a:t>
            </a:r>
            <a:r>
              <a:rPr lang="en-US" sz="3600" b="1" smtClean="0">
                <a:solidFill>
                  <a:schemeClr val="folHlink"/>
                </a:solidFill>
                <a:latin typeface="Monotype Corsiva" pitchFamily="66" charset="0"/>
              </a:rPr>
              <a:t>:</a:t>
            </a:r>
            <a:endParaRPr lang="en-US" sz="3600" b="1" smtClean="0">
              <a:solidFill>
                <a:srgbClr val="B60F02"/>
              </a:solidFill>
              <a:latin typeface="Monotype Corsiva" pitchFamily="66" charset="0"/>
            </a:endParaRPr>
          </a:p>
        </p:txBody>
      </p:sp>
      <p:sp>
        <p:nvSpPr>
          <p:cNvPr id="46084" name="Rectangle 4"/>
          <p:cNvSpPr>
            <a:spLocks noGrp="1" noChangeArrowheads="1"/>
          </p:cNvSpPr>
          <p:nvPr>
            <p:ph type="body" sz="half" idx="2"/>
          </p:nvPr>
        </p:nvSpPr>
        <p:spPr>
          <a:xfrm>
            <a:off x="863600" y="4395788"/>
            <a:ext cx="8305800" cy="2362200"/>
          </a:xfrm>
        </p:spPr>
        <p:txBody>
          <a:bodyPr>
            <a:normAutofit lnSpcReduction="10000"/>
          </a:bodyPr>
          <a:lstStyle/>
          <a:p>
            <a:pPr eaLnBrk="1" hangingPunct="1">
              <a:lnSpc>
                <a:spcPct val="80000"/>
              </a:lnSpc>
              <a:buFontTx/>
              <a:buNone/>
            </a:pPr>
            <a:r>
              <a:rPr lang="en-US" b="1" smtClean="0">
                <a:solidFill>
                  <a:srgbClr val="B60F02"/>
                </a:solidFill>
                <a:latin typeface="Monotype Corsiva" pitchFamily="66" charset="0"/>
              </a:rPr>
              <a:t>Building byelaws for appropriate:</a:t>
            </a:r>
          </a:p>
          <a:p>
            <a:pPr lvl="1" eaLnBrk="1" hangingPunct="1">
              <a:lnSpc>
                <a:spcPct val="80000"/>
              </a:lnSpc>
            </a:pPr>
            <a:r>
              <a:rPr lang="en-US" sz="2800" b="1" smtClean="0">
                <a:solidFill>
                  <a:srgbClr val="B60F02"/>
                </a:solidFill>
                <a:latin typeface="Monotype Corsiva" pitchFamily="66" charset="0"/>
              </a:rPr>
              <a:t>Overhead / under ground tanks,</a:t>
            </a:r>
          </a:p>
          <a:p>
            <a:pPr lvl="1" eaLnBrk="1" hangingPunct="1">
              <a:lnSpc>
                <a:spcPct val="80000"/>
              </a:lnSpc>
            </a:pPr>
            <a:r>
              <a:rPr lang="en-US" sz="2800" b="1" smtClean="0">
                <a:solidFill>
                  <a:srgbClr val="B60F02"/>
                </a:solidFill>
                <a:latin typeface="Monotype Corsiva" pitchFamily="66" charset="0"/>
              </a:rPr>
              <a:t>Mosquito proof buildings &amp; Designs of sunshades, </a:t>
            </a:r>
          </a:p>
          <a:p>
            <a:pPr lvl="1" eaLnBrk="1" hangingPunct="1">
              <a:lnSpc>
                <a:spcPct val="80000"/>
              </a:lnSpc>
            </a:pPr>
            <a:r>
              <a:rPr lang="en-US" sz="2800" b="1" smtClean="0">
                <a:solidFill>
                  <a:srgbClr val="B60F02"/>
                </a:solidFill>
                <a:latin typeface="Monotype Corsiva" pitchFamily="66" charset="0"/>
              </a:rPr>
              <a:t>In Mumbai, owners/builders deposit a fee, for controlling mosquitogenic conditions at site by Municipal Corporation.</a:t>
            </a:r>
            <a:endParaRPr lang="en-US" smtClean="0"/>
          </a:p>
        </p:txBody>
      </p:sp>
      <p:pic>
        <p:nvPicPr>
          <p:cNvPr id="89093" name="Picture 5" descr="004_ladyjustic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905000"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46086" name="Group 6"/>
          <p:cNvGrpSpPr>
            <a:grpSpLocks/>
          </p:cNvGrpSpPr>
          <p:nvPr/>
        </p:nvGrpSpPr>
        <p:grpSpPr bwMode="auto">
          <a:xfrm>
            <a:off x="114300" y="2362200"/>
            <a:ext cx="2743200" cy="1905000"/>
            <a:chOff x="36" y="1488"/>
            <a:chExt cx="1728" cy="1200"/>
          </a:xfrm>
        </p:grpSpPr>
        <p:pic>
          <p:nvPicPr>
            <p:cNvPr id="46093" name="Picture 7" descr="TANK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 y="1488"/>
              <a:ext cx="1728" cy="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6094" name="Rectangle 8"/>
            <p:cNvSpPr>
              <a:spLocks noChangeArrowheads="1"/>
            </p:cNvSpPr>
            <p:nvPr/>
          </p:nvSpPr>
          <p:spPr bwMode="auto">
            <a:xfrm>
              <a:off x="36" y="1488"/>
              <a:ext cx="1728" cy="1200"/>
            </a:xfrm>
            <a:prstGeom prst="rect">
              <a:avLst/>
            </a:prstGeom>
            <a:noFill/>
            <a:ln w="9525">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46087" name="Group 9"/>
          <p:cNvGrpSpPr>
            <a:grpSpLocks/>
          </p:cNvGrpSpPr>
          <p:nvPr/>
        </p:nvGrpSpPr>
        <p:grpSpPr bwMode="auto">
          <a:xfrm>
            <a:off x="3024188" y="2362200"/>
            <a:ext cx="2757487" cy="1905000"/>
            <a:chOff x="1815" y="1488"/>
            <a:chExt cx="1737" cy="1200"/>
          </a:xfrm>
        </p:grpSpPr>
        <p:pic>
          <p:nvPicPr>
            <p:cNvPr id="46091" name="Picture 10" descr="TANK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824" y="1488"/>
              <a:ext cx="1728" cy="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6092" name="Rectangle 11"/>
            <p:cNvSpPr>
              <a:spLocks noChangeArrowheads="1"/>
            </p:cNvSpPr>
            <p:nvPr/>
          </p:nvSpPr>
          <p:spPr bwMode="auto">
            <a:xfrm>
              <a:off x="1815" y="1488"/>
              <a:ext cx="1728" cy="1200"/>
            </a:xfrm>
            <a:prstGeom prst="rect">
              <a:avLst/>
            </a:prstGeom>
            <a:noFill/>
            <a:ln w="9525">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46088" name="Group 12"/>
          <p:cNvGrpSpPr>
            <a:grpSpLocks/>
          </p:cNvGrpSpPr>
          <p:nvPr/>
        </p:nvGrpSpPr>
        <p:grpSpPr bwMode="auto">
          <a:xfrm>
            <a:off x="5929313" y="2347913"/>
            <a:ext cx="2743200" cy="1905000"/>
            <a:chOff x="3744" y="1488"/>
            <a:chExt cx="1728" cy="1200"/>
          </a:xfrm>
        </p:grpSpPr>
        <p:pic>
          <p:nvPicPr>
            <p:cNvPr id="46089" name="Picture 13" descr="ARIEL VIEW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744" y="1488"/>
              <a:ext cx="1728" cy="11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6090" name="Rectangle 14"/>
            <p:cNvSpPr>
              <a:spLocks noChangeArrowheads="1"/>
            </p:cNvSpPr>
            <p:nvPr/>
          </p:nvSpPr>
          <p:spPr bwMode="auto">
            <a:xfrm>
              <a:off x="3744" y="1488"/>
              <a:ext cx="1728" cy="1200"/>
            </a:xfrm>
            <a:prstGeom prst="rect">
              <a:avLst/>
            </a:prstGeom>
            <a:noFill/>
            <a:ln w="9525">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Tree>
    <p:extLst>
      <p:ext uri="{BB962C8B-B14F-4D97-AF65-F5344CB8AC3E}">
        <p14:creationId xmlns:p14="http://schemas.microsoft.com/office/powerpoint/2010/main" xmlns="" val="7008865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nodeType="withEffect">
                                  <p:stCondLst>
                                    <p:cond delay="0"/>
                                  </p:stCondLst>
                                  <p:childTnLst>
                                    <p:set>
                                      <p:cBhvr>
                                        <p:cTn id="6" dur="1" fill="hold">
                                          <p:stCondLst>
                                            <p:cond delay="0"/>
                                          </p:stCondLst>
                                        </p:cTn>
                                        <p:tgtEl>
                                          <p:spTgt spid="89093"/>
                                        </p:tgtEl>
                                        <p:attrNameLst>
                                          <p:attrName>style.visibility</p:attrName>
                                        </p:attrNameLst>
                                      </p:cBhvr>
                                      <p:to>
                                        <p:strVal val="visible"/>
                                      </p:to>
                                    </p:set>
                                    <p:animEffect transition="in" filter="wheel(1)">
                                      <p:cBhvr>
                                        <p:cTn id="7" dur="1000"/>
                                        <p:tgtEl>
                                          <p:spTgt spid="89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body" idx="1"/>
          </p:nvPr>
        </p:nvSpPr>
        <p:spPr>
          <a:xfrm>
            <a:off x="762000" y="1828800"/>
            <a:ext cx="8001000" cy="4267200"/>
          </a:xfrm>
        </p:spPr>
        <p:txBody>
          <a:bodyPr/>
          <a:lstStyle/>
          <a:p>
            <a:pPr eaLnBrk="1" hangingPunct="1"/>
            <a:r>
              <a:rPr lang="en-US" sz="3600" b="1" smtClean="0">
                <a:solidFill>
                  <a:schemeClr val="folHlink"/>
                </a:solidFill>
                <a:latin typeface="Monotype Corsiva" pitchFamily="66" charset="0"/>
              </a:rPr>
              <a:t>(iii) </a:t>
            </a:r>
            <a:r>
              <a:rPr lang="en-US" sz="3600" b="1" u="sng" smtClean="0">
                <a:solidFill>
                  <a:schemeClr val="folHlink"/>
                </a:solidFill>
                <a:latin typeface="Monotype Corsiva" pitchFamily="66" charset="0"/>
              </a:rPr>
              <a:t>Environmental Health Act</a:t>
            </a:r>
            <a:r>
              <a:rPr lang="en-US" sz="3600" b="1" smtClean="0">
                <a:solidFill>
                  <a:schemeClr val="folHlink"/>
                </a:solidFill>
                <a:latin typeface="Monotype Corsiva" pitchFamily="66" charset="0"/>
              </a:rPr>
              <a:t>:</a:t>
            </a:r>
          </a:p>
          <a:p>
            <a:pPr eaLnBrk="1" hangingPunct="1">
              <a:buFontTx/>
              <a:buNone/>
            </a:pPr>
            <a:r>
              <a:rPr lang="en-US" sz="2800" smtClean="0"/>
              <a:t>    </a:t>
            </a:r>
            <a:r>
              <a:rPr lang="en-US" b="1" smtClean="0">
                <a:solidFill>
                  <a:srgbClr val="B60F02"/>
                </a:solidFill>
                <a:latin typeface="Monotype Corsiva" pitchFamily="66" charset="0"/>
              </a:rPr>
              <a:t>Suitable byelaws for the </a:t>
            </a:r>
            <a:r>
              <a:rPr lang="en-US" b="1" smtClean="0">
                <a:solidFill>
                  <a:srgbClr val="686622"/>
                </a:solidFill>
                <a:latin typeface="Monotype Corsiva" pitchFamily="66" charset="0"/>
              </a:rPr>
              <a:t>proper disposal/storage of junk, discarded tins, old tyres and other debris.</a:t>
            </a:r>
          </a:p>
          <a:p>
            <a:pPr eaLnBrk="1" hangingPunct="1">
              <a:buFontTx/>
              <a:buNone/>
            </a:pPr>
            <a:endParaRPr lang="en-US" sz="600" b="1" smtClean="0">
              <a:solidFill>
                <a:srgbClr val="686622"/>
              </a:solidFill>
              <a:latin typeface="Monotype Corsiva" pitchFamily="66" charset="0"/>
            </a:endParaRPr>
          </a:p>
          <a:p>
            <a:pPr eaLnBrk="1" hangingPunct="1"/>
            <a:r>
              <a:rPr lang="en-US" sz="3600" b="1" smtClean="0">
                <a:solidFill>
                  <a:schemeClr val="folHlink"/>
                </a:solidFill>
                <a:latin typeface="Monotype Corsiva" pitchFamily="66" charset="0"/>
              </a:rPr>
              <a:t>(iv) </a:t>
            </a:r>
            <a:r>
              <a:rPr lang="en-US" sz="3600" b="1" u="sng" smtClean="0">
                <a:solidFill>
                  <a:schemeClr val="folHlink"/>
                </a:solidFill>
                <a:latin typeface="Monotype Corsiva" pitchFamily="66" charset="0"/>
              </a:rPr>
              <a:t>Health Impact Assessments</a:t>
            </a:r>
            <a:r>
              <a:rPr lang="en-US" sz="3600" b="1" smtClean="0">
                <a:solidFill>
                  <a:schemeClr val="folHlink"/>
                </a:solidFill>
                <a:latin typeface="Monotype Corsiva" pitchFamily="66" charset="0"/>
              </a:rPr>
              <a:t>:</a:t>
            </a:r>
            <a:r>
              <a:rPr lang="en-US" sz="2800" smtClean="0"/>
              <a:t> </a:t>
            </a:r>
          </a:p>
          <a:p>
            <a:pPr marL="509588" lvl="1" indent="-52388" eaLnBrk="1" hangingPunct="1">
              <a:buFontTx/>
              <a:buNone/>
            </a:pPr>
            <a:r>
              <a:rPr lang="en-US" sz="3200" b="1" smtClean="0">
                <a:solidFill>
                  <a:srgbClr val="B60F02"/>
                </a:solidFill>
                <a:latin typeface="Monotype Corsiva" pitchFamily="66" charset="0"/>
              </a:rPr>
              <a:t>Appropriate legislation for </a:t>
            </a:r>
            <a:r>
              <a:rPr lang="en-US" sz="3200" b="1" smtClean="0">
                <a:solidFill>
                  <a:srgbClr val="686622"/>
                </a:solidFill>
                <a:latin typeface="Monotype Corsiva" pitchFamily="66" charset="0"/>
              </a:rPr>
              <a:t>mandatory HIA</a:t>
            </a:r>
            <a:r>
              <a:rPr lang="en-US" sz="3200" b="1" smtClean="0">
                <a:solidFill>
                  <a:srgbClr val="B60F02"/>
                </a:solidFill>
                <a:latin typeface="Monotype Corsiva" pitchFamily="66" charset="0"/>
              </a:rPr>
              <a:t>      prior to any development projects/major constructions.</a:t>
            </a:r>
            <a:endParaRPr lang="en-US" b="1" smtClean="0">
              <a:solidFill>
                <a:srgbClr val="B60F02"/>
              </a:solidFill>
              <a:latin typeface="Monotype Corsiva" pitchFamily="66" charset="0"/>
            </a:endParaRPr>
          </a:p>
        </p:txBody>
      </p:sp>
      <p:sp>
        <p:nvSpPr>
          <p:cNvPr id="47107" name="Rectangle 3"/>
          <p:cNvSpPr>
            <a:spLocks noGrp="1" noChangeArrowheads="1"/>
          </p:cNvSpPr>
          <p:nvPr>
            <p:ph type="title"/>
          </p:nvPr>
        </p:nvSpPr>
        <p:spPr>
          <a:xfrm>
            <a:off x="1524000" y="114300"/>
            <a:ext cx="6489700" cy="839788"/>
          </a:xfrm>
          <a:noFill/>
        </p:spPr>
        <p:txBody>
          <a:bodyPr/>
          <a:lstStyle/>
          <a:p>
            <a:pPr eaLnBrk="1" hangingPunct="1"/>
            <a:r>
              <a:rPr lang="en-US" b="1" u="sng" smtClean="0">
                <a:latin typeface="Monotype Corsiva" pitchFamily="66" charset="0"/>
              </a:rPr>
              <a:t>Legislative Measures</a:t>
            </a:r>
          </a:p>
        </p:txBody>
      </p:sp>
      <p:pic>
        <p:nvPicPr>
          <p:cNvPr id="90116" name="Picture 4" descr="004_ladyjustic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905000"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813444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nodeType="withEffect">
                                  <p:stCondLst>
                                    <p:cond delay="0"/>
                                  </p:stCondLst>
                                  <p:childTnLst>
                                    <p:set>
                                      <p:cBhvr>
                                        <p:cTn id="6" dur="1" fill="hold">
                                          <p:stCondLst>
                                            <p:cond delay="0"/>
                                          </p:stCondLst>
                                        </p:cTn>
                                        <p:tgtEl>
                                          <p:spTgt spid="90116"/>
                                        </p:tgtEl>
                                        <p:attrNameLst>
                                          <p:attrName>style.visibility</p:attrName>
                                        </p:attrNameLst>
                                      </p:cBhvr>
                                      <p:to>
                                        <p:strVal val="visible"/>
                                      </p:to>
                                    </p:set>
                                    <p:animEffect transition="in" filter="wheel(1)">
                                      <p:cBhvr>
                                        <p:cTn id="7" dur="1000"/>
                                        <p:tgtEl>
                                          <p:spTgt spid="90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AutoShape 2"/>
          <p:cNvSpPr>
            <a:spLocks noChangeArrowheads="1"/>
          </p:cNvSpPr>
          <p:nvPr/>
        </p:nvSpPr>
        <p:spPr bwMode="auto">
          <a:xfrm>
            <a:off x="2514600" y="533400"/>
            <a:ext cx="3962400" cy="1143000"/>
          </a:xfrm>
          <a:prstGeom prst="flowChartAlternateProcess">
            <a:avLst/>
          </a:prstGeom>
          <a:noFill/>
          <a:ln w="28575"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algn="ctr" eaLnBrk="0" hangingPunct="0"/>
            <a:endParaRPr lang="en-GB"/>
          </a:p>
        </p:txBody>
      </p:sp>
      <p:sp>
        <p:nvSpPr>
          <p:cNvPr id="48131" name="Rectangle 3"/>
          <p:cNvSpPr>
            <a:spLocks noChangeArrowheads="1"/>
          </p:cNvSpPr>
          <p:nvPr/>
        </p:nvSpPr>
        <p:spPr bwMode="auto">
          <a:xfrm>
            <a:off x="2590800" y="609600"/>
            <a:ext cx="37338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rgbClr val="000000"/>
                </a:solidFill>
                <a:miter lim="800000"/>
                <a:headEnd type="none" w="sm" len="sm"/>
                <a:tailEnd type="none" w="sm" len="sm"/>
              </a14:hiddenLine>
            </a:ext>
          </a:extLst>
        </p:spPr>
        <p:txBody>
          <a:bodyPr>
            <a:spAutoFit/>
          </a:bodyPr>
          <a:lstStyle/>
          <a:p>
            <a:pPr algn="ctr" eaLnBrk="0" hangingPunct="0"/>
            <a:r>
              <a:rPr lang="en-US" sz="3200" b="1">
                <a:solidFill>
                  <a:schemeClr val="tx2"/>
                </a:solidFill>
                <a:latin typeface="Monotype Corsiva" pitchFamily="66" charset="0"/>
              </a:rPr>
              <a:t>VECTOR </a:t>
            </a:r>
          </a:p>
          <a:p>
            <a:pPr algn="ctr" eaLnBrk="0" hangingPunct="0"/>
            <a:r>
              <a:rPr lang="en-US" sz="3200" b="1">
                <a:solidFill>
                  <a:schemeClr val="tx2"/>
                </a:solidFill>
                <a:latin typeface="Monotype Corsiva" pitchFamily="66" charset="0"/>
              </a:rPr>
              <a:t>MANAGEMENT</a:t>
            </a:r>
          </a:p>
        </p:txBody>
      </p:sp>
      <p:cxnSp>
        <p:nvCxnSpPr>
          <p:cNvPr id="48132" name="AutoShape 4"/>
          <p:cNvCxnSpPr>
            <a:cxnSpLocks noChangeShapeType="1"/>
            <a:stCxn id="48130" idx="2"/>
          </p:cNvCxnSpPr>
          <p:nvPr/>
        </p:nvCxnSpPr>
        <p:spPr bwMode="auto">
          <a:xfrm>
            <a:off x="4495800" y="1690688"/>
            <a:ext cx="0" cy="609600"/>
          </a:xfrm>
          <a:prstGeom prst="straightConnector1">
            <a:avLst/>
          </a:prstGeom>
          <a:noFill/>
          <a:ln w="28575" cap="sq">
            <a:solidFill>
              <a:schemeClr val="tx1"/>
            </a:solidFill>
            <a:round/>
            <a:headEnd type="none" w="sm" len="sm"/>
            <a:tailEnd type="none" w="sm" len="sm"/>
          </a:ln>
          <a:extLst>
            <a:ext uri="{909E8E84-426E-40DD-AFC4-6F175D3DCCD1}">
              <a14:hiddenFill xmlns:a14="http://schemas.microsoft.com/office/drawing/2010/main" xmlns="">
                <a:noFill/>
              </a14:hiddenFill>
            </a:ext>
          </a:extLst>
        </p:spPr>
      </p:cxnSp>
      <p:cxnSp>
        <p:nvCxnSpPr>
          <p:cNvPr id="48133" name="AutoShape 5"/>
          <p:cNvCxnSpPr>
            <a:cxnSpLocks noChangeShapeType="1"/>
          </p:cNvCxnSpPr>
          <p:nvPr/>
        </p:nvCxnSpPr>
        <p:spPr bwMode="auto">
          <a:xfrm>
            <a:off x="381000" y="2286000"/>
            <a:ext cx="7543800" cy="1588"/>
          </a:xfrm>
          <a:prstGeom prst="straightConnector1">
            <a:avLst/>
          </a:prstGeom>
          <a:noFill/>
          <a:ln w="28575" cap="sq">
            <a:solidFill>
              <a:schemeClr val="tx1"/>
            </a:solidFill>
            <a:round/>
            <a:headEnd type="none" w="sm" len="sm"/>
            <a:tailEnd type="none" w="sm" len="sm"/>
          </a:ln>
          <a:extLst>
            <a:ext uri="{909E8E84-426E-40DD-AFC4-6F175D3DCCD1}">
              <a14:hiddenFill xmlns:a14="http://schemas.microsoft.com/office/drawing/2010/main" xmlns="">
                <a:noFill/>
              </a14:hiddenFill>
            </a:ext>
          </a:extLst>
        </p:spPr>
      </p:cxnSp>
      <p:sp>
        <p:nvSpPr>
          <p:cNvPr id="48134" name="AutoShape 6"/>
          <p:cNvSpPr>
            <a:spLocks noChangeArrowheads="1"/>
          </p:cNvSpPr>
          <p:nvPr/>
        </p:nvSpPr>
        <p:spPr bwMode="auto">
          <a:xfrm>
            <a:off x="71438" y="2590800"/>
            <a:ext cx="1547812" cy="685800"/>
          </a:xfrm>
          <a:prstGeom prst="flowChartAlternateProcess">
            <a:avLst/>
          </a:prstGeom>
          <a:noFill/>
          <a:ln w="28575"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8135" name="Line 7"/>
          <p:cNvSpPr>
            <a:spLocks noChangeShapeType="1"/>
          </p:cNvSpPr>
          <p:nvPr/>
        </p:nvSpPr>
        <p:spPr bwMode="auto">
          <a:xfrm>
            <a:off x="381000" y="2286000"/>
            <a:ext cx="0" cy="30480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IN"/>
          </a:p>
        </p:txBody>
      </p:sp>
      <p:sp>
        <p:nvSpPr>
          <p:cNvPr id="48136" name="Rectangle 8"/>
          <p:cNvSpPr>
            <a:spLocks noChangeArrowheads="1"/>
          </p:cNvSpPr>
          <p:nvPr/>
        </p:nvSpPr>
        <p:spPr bwMode="auto">
          <a:xfrm>
            <a:off x="23813" y="2590800"/>
            <a:ext cx="1576387"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rgbClr val="000000"/>
                </a:solidFill>
                <a:miter lim="800000"/>
                <a:headEnd type="none" w="sm" len="sm"/>
                <a:tailEnd type="none" w="sm" len="sm"/>
              </a14:hiddenLine>
            </a:ext>
          </a:extLst>
        </p:spPr>
        <p:txBody>
          <a:bodyPr>
            <a:spAutoFit/>
          </a:bodyPr>
          <a:lstStyle/>
          <a:p>
            <a:pPr algn="ctr" eaLnBrk="0" hangingPunct="0"/>
            <a:r>
              <a:rPr lang="en-US" sz="2000" b="1">
                <a:solidFill>
                  <a:schemeClr val="tx2"/>
                </a:solidFill>
                <a:latin typeface="Monotype Corsiva" pitchFamily="66" charset="0"/>
              </a:rPr>
              <a:t>Environmental Management</a:t>
            </a:r>
          </a:p>
        </p:txBody>
      </p:sp>
      <p:sp>
        <p:nvSpPr>
          <p:cNvPr id="48137" name="Line 9"/>
          <p:cNvSpPr>
            <a:spLocks noChangeShapeType="1"/>
          </p:cNvSpPr>
          <p:nvPr/>
        </p:nvSpPr>
        <p:spPr bwMode="auto">
          <a:xfrm>
            <a:off x="6172200" y="2286000"/>
            <a:ext cx="0" cy="30480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IN"/>
          </a:p>
        </p:txBody>
      </p:sp>
      <p:sp>
        <p:nvSpPr>
          <p:cNvPr id="48138" name="Rectangle 10"/>
          <p:cNvSpPr>
            <a:spLocks noChangeArrowheads="1"/>
          </p:cNvSpPr>
          <p:nvPr/>
        </p:nvSpPr>
        <p:spPr bwMode="auto">
          <a:xfrm>
            <a:off x="1752600" y="2590800"/>
            <a:ext cx="111125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rgbClr val="000000"/>
                </a:solidFill>
                <a:miter lim="800000"/>
                <a:headEnd type="none" w="sm" len="sm"/>
                <a:tailEnd type="none" w="sm" len="sm"/>
              </a14:hiddenLine>
            </a:ext>
          </a:extLst>
        </p:spPr>
        <p:txBody>
          <a:bodyPr wrap="none">
            <a:spAutoFit/>
          </a:bodyPr>
          <a:lstStyle/>
          <a:p>
            <a:pPr algn="ctr" eaLnBrk="0" hangingPunct="0"/>
            <a:r>
              <a:rPr lang="en-US" sz="2000" b="1">
                <a:solidFill>
                  <a:schemeClr val="tx2"/>
                </a:solidFill>
                <a:latin typeface="Monotype Corsiva" pitchFamily="66" charset="0"/>
              </a:rPr>
              <a:t>Personal </a:t>
            </a:r>
          </a:p>
          <a:p>
            <a:pPr algn="ctr" eaLnBrk="0" hangingPunct="0"/>
            <a:r>
              <a:rPr lang="en-US" sz="2000" b="1">
                <a:solidFill>
                  <a:schemeClr val="tx2"/>
                </a:solidFill>
                <a:latin typeface="Monotype Corsiva" pitchFamily="66" charset="0"/>
              </a:rPr>
              <a:t>Protection</a:t>
            </a:r>
          </a:p>
        </p:txBody>
      </p:sp>
      <p:sp>
        <p:nvSpPr>
          <p:cNvPr id="48139" name="AutoShape 11"/>
          <p:cNvSpPr>
            <a:spLocks noChangeArrowheads="1"/>
          </p:cNvSpPr>
          <p:nvPr/>
        </p:nvSpPr>
        <p:spPr bwMode="auto">
          <a:xfrm>
            <a:off x="2971800" y="2590800"/>
            <a:ext cx="1219200" cy="685800"/>
          </a:xfrm>
          <a:prstGeom prst="flowChartAlternateProcess">
            <a:avLst/>
          </a:prstGeom>
          <a:noFill/>
          <a:ln w="28575"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8140" name="AutoShape 12"/>
          <p:cNvSpPr>
            <a:spLocks noChangeArrowheads="1"/>
          </p:cNvSpPr>
          <p:nvPr/>
        </p:nvSpPr>
        <p:spPr bwMode="auto">
          <a:xfrm>
            <a:off x="7086600" y="2590800"/>
            <a:ext cx="1828800" cy="685800"/>
          </a:xfrm>
          <a:prstGeom prst="flowChartAlternateProcess">
            <a:avLst/>
          </a:prstGeom>
          <a:noFill/>
          <a:ln w="28575" cap="sq">
            <a:solidFill>
              <a:srgbClr val="B60F02"/>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8141" name="AutoShape 13"/>
          <p:cNvSpPr>
            <a:spLocks noChangeArrowheads="1"/>
          </p:cNvSpPr>
          <p:nvPr/>
        </p:nvSpPr>
        <p:spPr bwMode="auto">
          <a:xfrm>
            <a:off x="5562600" y="2590800"/>
            <a:ext cx="1219200" cy="685800"/>
          </a:xfrm>
          <a:prstGeom prst="flowChartAlternateProcess">
            <a:avLst/>
          </a:prstGeom>
          <a:noFill/>
          <a:ln w="28575"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8142" name="AutoShape 14"/>
          <p:cNvSpPr>
            <a:spLocks noChangeArrowheads="1"/>
          </p:cNvSpPr>
          <p:nvPr/>
        </p:nvSpPr>
        <p:spPr bwMode="auto">
          <a:xfrm>
            <a:off x="1676400" y="2590800"/>
            <a:ext cx="1219200" cy="685800"/>
          </a:xfrm>
          <a:prstGeom prst="flowChartAlternateProcess">
            <a:avLst/>
          </a:prstGeom>
          <a:noFill/>
          <a:ln w="28575"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8143" name="AutoShape 15"/>
          <p:cNvSpPr>
            <a:spLocks noChangeArrowheads="1"/>
          </p:cNvSpPr>
          <p:nvPr/>
        </p:nvSpPr>
        <p:spPr bwMode="auto">
          <a:xfrm>
            <a:off x="4319588" y="2590800"/>
            <a:ext cx="1143000" cy="685800"/>
          </a:xfrm>
          <a:prstGeom prst="flowChartAlternateProcess">
            <a:avLst/>
          </a:prstGeom>
          <a:noFill/>
          <a:ln w="28575"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8144" name="Line 16"/>
          <p:cNvSpPr>
            <a:spLocks noChangeShapeType="1"/>
          </p:cNvSpPr>
          <p:nvPr/>
        </p:nvSpPr>
        <p:spPr bwMode="auto">
          <a:xfrm>
            <a:off x="2286000" y="2286000"/>
            <a:ext cx="0" cy="30480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IN"/>
          </a:p>
        </p:txBody>
      </p:sp>
      <p:sp>
        <p:nvSpPr>
          <p:cNvPr id="48145" name="Line 17"/>
          <p:cNvSpPr>
            <a:spLocks noChangeShapeType="1"/>
          </p:cNvSpPr>
          <p:nvPr/>
        </p:nvSpPr>
        <p:spPr bwMode="auto">
          <a:xfrm>
            <a:off x="3581400" y="2286000"/>
            <a:ext cx="0" cy="30480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IN"/>
          </a:p>
        </p:txBody>
      </p:sp>
      <p:sp>
        <p:nvSpPr>
          <p:cNvPr id="48146" name="Rectangle 18"/>
          <p:cNvSpPr>
            <a:spLocks noChangeArrowheads="1"/>
          </p:cNvSpPr>
          <p:nvPr/>
        </p:nvSpPr>
        <p:spPr bwMode="auto">
          <a:xfrm>
            <a:off x="3000375" y="2590800"/>
            <a:ext cx="11303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rgbClr val="000000"/>
                </a:solidFill>
                <a:miter lim="800000"/>
                <a:headEnd type="none" w="sm" len="sm"/>
                <a:tailEnd type="none" w="sm" len="sm"/>
              </a14:hiddenLine>
            </a:ext>
          </a:extLst>
        </p:spPr>
        <p:txBody>
          <a:bodyPr wrap="none">
            <a:spAutoFit/>
          </a:bodyPr>
          <a:lstStyle/>
          <a:p>
            <a:pPr algn="ctr" eaLnBrk="0" hangingPunct="0"/>
            <a:r>
              <a:rPr lang="en-US" sz="2000" b="1">
                <a:solidFill>
                  <a:schemeClr val="tx2"/>
                </a:solidFill>
                <a:latin typeface="Monotype Corsiva" pitchFamily="66" charset="0"/>
              </a:rPr>
              <a:t>Biological </a:t>
            </a:r>
          </a:p>
          <a:p>
            <a:pPr algn="ctr" eaLnBrk="0" hangingPunct="0"/>
            <a:r>
              <a:rPr lang="en-US" sz="2000" b="1">
                <a:solidFill>
                  <a:schemeClr val="tx2"/>
                </a:solidFill>
                <a:latin typeface="Monotype Corsiva" pitchFamily="66" charset="0"/>
              </a:rPr>
              <a:t>Control</a:t>
            </a:r>
          </a:p>
        </p:txBody>
      </p:sp>
      <p:sp>
        <p:nvSpPr>
          <p:cNvPr id="48147" name="Rectangle 19"/>
          <p:cNvSpPr>
            <a:spLocks noChangeArrowheads="1"/>
          </p:cNvSpPr>
          <p:nvPr/>
        </p:nvSpPr>
        <p:spPr bwMode="auto">
          <a:xfrm>
            <a:off x="4252913" y="2574925"/>
            <a:ext cx="1176337"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rgbClr val="000000"/>
                </a:solidFill>
                <a:miter lim="800000"/>
                <a:headEnd type="none" w="sm" len="sm"/>
                <a:tailEnd type="none" w="sm" len="sm"/>
              </a14:hiddenLine>
            </a:ext>
          </a:extLst>
        </p:spPr>
        <p:txBody>
          <a:bodyPr>
            <a:spAutoFit/>
          </a:bodyPr>
          <a:lstStyle/>
          <a:p>
            <a:pPr algn="ctr" eaLnBrk="0" hangingPunct="0"/>
            <a:r>
              <a:rPr lang="en-US" sz="2000" b="1">
                <a:solidFill>
                  <a:schemeClr val="tx2"/>
                </a:solidFill>
                <a:latin typeface="Monotype Corsiva" pitchFamily="66" charset="0"/>
              </a:rPr>
              <a:t>Chemical </a:t>
            </a:r>
          </a:p>
          <a:p>
            <a:pPr algn="ctr" eaLnBrk="0" hangingPunct="0"/>
            <a:r>
              <a:rPr lang="en-US" sz="2000" b="1">
                <a:solidFill>
                  <a:schemeClr val="tx2"/>
                </a:solidFill>
                <a:latin typeface="Monotype Corsiva" pitchFamily="66" charset="0"/>
              </a:rPr>
              <a:t>Control</a:t>
            </a:r>
          </a:p>
        </p:txBody>
      </p:sp>
      <p:sp>
        <p:nvSpPr>
          <p:cNvPr id="48148" name="Line 20"/>
          <p:cNvSpPr>
            <a:spLocks noChangeShapeType="1"/>
          </p:cNvSpPr>
          <p:nvPr/>
        </p:nvSpPr>
        <p:spPr bwMode="auto">
          <a:xfrm>
            <a:off x="4876800" y="2286000"/>
            <a:ext cx="0" cy="30480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IN"/>
          </a:p>
        </p:txBody>
      </p:sp>
      <p:sp>
        <p:nvSpPr>
          <p:cNvPr id="48149" name="Rectangle 21"/>
          <p:cNvSpPr>
            <a:spLocks noChangeArrowheads="1"/>
          </p:cNvSpPr>
          <p:nvPr/>
        </p:nvSpPr>
        <p:spPr bwMode="auto">
          <a:xfrm>
            <a:off x="5562600" y="2590800"/>
            <a:ext cx="1220788"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rgbClr val="000000"/>
                </a:solidFill>
                <a:miter lim="800000"/>
                <a:headEnd type="none" w="sm" len="sm"/>
                <a:tailEnd type="none" w="sm" len="sm"/>
              </a14:hiddenLine>
            </a:ext>
          </a:extLst>
        </p:spPr>
        <p:txBody>
          <a:bodyPr wrap="none">
            <a:spAutoFit/>
          </a:bodyPr>
          <a:lstStyle/>
          <a:p>
            <a:pPr algn="ctr" eaLnBrk="0" hangingPunct="0"/>
            <a:r>
              <a:rPr lang="en-US" sz="2000" b="1">
                <a:solidFill>
                  <a:schemeClr val="tx2"/>
                </a:solidFill>
                <a:latin typeface="Monotype Corsiva" pitchFamily="66" charset="0"/>
              </a:rPr>
              <a:t>Legislative </a:t>
            </a:r>
          </a:p>
          <a:p>
            <a:pPr algn="ctr" eaLnBrk="0" hangingPunct="0"/>
            <a:r>
              <a:rPr lang="en-US" sz="2000" b="1">
                <a:solidFill>
                  <a:schemeClr val="tx2"/>
                </a:solidFill>
                <a:latin typeface="Monotype Corsiva" pitchFamily="66" charset="0"/>
              </a:rPr>
              <a:t>Measures</a:t>
            </a:r>
          </a:p>
        </p:txBody>
      </p:sp>
      <p:sp>
        <p:nvSpPr>
          <p:cNvPr id="48150" name="Line 22"/>
          <p:cNvSpPr>
            <a:spLocks noChangeShapeType="1"/>
          </p:cNvSpPr>
          <p:nvPr/>
        </p:nvSpPr>
        <p:spPr bwMode="auto">
          <a:xfrm>
            <a:off x="7924800" y="2286000"/>
            <a:ext cx="0" cy="304800"/>
          </a:xfrm>
          <a:prstGeom prst="line">
            <a:avLst/>
          </a:prstGeom>
          <a:noFill/>
          <a:ln w="28575" cap="sq">
            <a:solidFill>
              <a:srgbClr val="B60F02"/>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IN"/>
          </a:p>
        </p:txBody>
      </p:sp>
      <p:sp>
        <p:nvSpPr>
          <p:cNvPr id="48151" name="Rectangle 23"/>
          <p:cNvSpPr>
            <a:spLocks noChangeArrowheads="1"/>
          </p:cNvSpPr>
          <p:nvPr/>
        </p:nvSpPr>
        <p:spPr bwMode="auto">
          <a:xfrm>
            <a:off x="7086600" y="2727325"/>
            <a:ext cx="18510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rgbClr val="000000"/>
                </a:solidFill>
                <a:miter lim="800000"/>
                <a:headEnd type="none" w="sm" len="sm"/>
                <a:tailEnd type="none" w="sm" len="sm"/>
              </a14:hiddenLine>
            </a:ext>
          </a:extLst>
        </p:spPr>
        <p:txBody>
          <a:bodyPr wrap="none">
            <a:spAutoFit/>
          </a:bodyPr>
          <a:lstStyle/>
          <a:p>
            <a:pPr algn="ctr" eaLnBrk="0" hangingPunct="0"/>
            <a:r>
              <a:rPr lang="en-US" sz="2000" b="1">
                <a:solidFill>
                  <a:srgbClr val="B60F02"/>
                </a:solidFill>
                <a:latin typeface="Monotype Corsiva" pitchFamily="66" charset="0"/>
              </a:rPr>
              <a:t>Health Education</a:t>
            </a:r>
            <a:r>
              <a:rPr lang="en-US" sz="2000" b="1">
                <a:solidFill>
                  <a:schemeClr val="tx2"/>
                </a:solidFill>
                <a:latin typeface="Monotype Corsiva" pitchFamily="66" charset="0"/>
              </a:rPr>
              <a:t> </a:t>
            </a:r>
          </a:p>
        </p:txBody>
      </p:sp>
      <p:sp>
        <p:nvSpPr>
          <p:cNvPr id="48152" name="Rectangle 24"/>
          <p:cNvSpPr>
            <a:spLocks noChangeArrowheads="1"/>
          </p:cNvSpPr>
          <p:nvPr/>
        </p:nvSpPr>
        <p:spPr bwMode="auto">
          <a:xfrm>
            <a:off x="2171700" y="4316413"/>
            <a:ext cx="19669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p>
            <a:pPr eaLnBrk="0" hangingPunct="0"/>
            <a:r>
              <a:rPr lang="en-US" sz="2000" b="1">
                <a:solidFill>
                  <a:schemeClr val="folHlink"/>
                </a:solidFill>
                <a:latin typeface="Monotype Corsiva" pitchFamily="66" charset="0"/>
              </a:rPr>
              <a:t>At Household Level</a:t>
            </a:r>
          </a:p>
        </p:txBody>
      </p:sp>
      <p:sp>
        <p:nvSpPr>
          <p:cNvPr id="48153" name="Rectangle 25"/>
          <p:cNvSpPr>
            <a:spLocks noChangeArrowheads="1"/>
          </p:cNvSpPr>
          <p:nvPr/>
        </p:nvSpPr>
        <p:spPr bwMode="auto">
          <a:xfrm>
            <a:off x="3619500" y="5230813"/>
            <a:ext cx="20494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p>
            <a:pPr eaLnBrk="0" hangingPunct="0"/>
            <a:r>
              <a:rPr lang="en-US" sz="2000" b="1">
                <a:solidFill>
                  <a:schemeClr val="folHlink"/>
                </a:solidFill>
                <a:latin typeface="Monotype Corsiva" pitchFamily="66" charset="0"/>
              </a:rPr>
              <a:t>At Community Level</a:t>
            </a:r>
          </a:p>
        </p:txBody>
      </p:sp>
      <p:sp>
        <p:nvSpPr>
          <p:cNvPr id="48154" name="Rectangle 26"/>
          <p:cNvSpPr>
            <a:spLocks noChangeArrowheads="1"/>
          </p:cNvSpPr>
          <p:nvPr/>
        </p:nvSpPr>
        <p:spPr bwMode="auto">
          <a:xfrm>
            <a:off x="6629400" y="5622925"/>
            <a:ext cx="218598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p>
            <a:pPr eaLnBrk="0" hangingPunct="0"/>
            <a:r>
              <a:rPr lang="en-US" sz="2000" b="1">
                <a:solidFill>
                  <a:schemeClr val="folHlink"/>
                </a:solidFill>
                <a:latin typeface="Monotype Corsiva" pitchFamily="66" charset="0"/>
              </a:rPr>
              <a:t>At Institutional Level</a:t>
            </a:r>
          </a:p>
        </p:txBody>
      </p:sp>
      <p:sp>
        <p:nvSpPr>
          <p:cNvPr id="48155" name="AutoShape 27"/>
          <p:cNvSpPr>
            <a:spLocks noChangeArrowheads="1"/>
          </p:cNvSpPr>
          <p:nvPr/>
        </p:nvSpPr>
        <p:spPr bwMode="auto">
          <a:xfrm>
            <a:off x="1981200" y="4267200"/>
            <a:ext cx="2438400" cy="457200"/>
          </a:xfrm>
          <a:prstGeom prst="flowChartAlternateProcess">
            <a:avLst/>
          </a:prstGeom>
          <a:noFill/>
          <a:ln w="28575" cap="sq">
            <a:solidFill>
              <a:srgbClr val="B60F02"/>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8156" name="Freeform 28"/>
          <p:cNvSpPr>
            <a:spLocks/>
          </p:cNvSpPr>
          <p:nvPr/>
        </p:nvSpPr>
        <p:spPr bwMode="auto">
          <a:xfrm>
            <a:off x="4365625" y="3276600"/>
            <a:ext cx="3254375" cy="985838"/>
          </a:xfrm>
          <a:custGeom>
            <a:avLst/>
            <a:gdLst>
              <a:gd name="T0" fmla="*/ 2050 w 2050"/>
              <a:gd name="T1" fmla="*/ 0 h 621"/>
              <a:gd name="T2" fmla="*/ 0 w 2050"/>
              <a:gd name="T3" fmla="*/ 621 h 621"/>
              <a:gd name="T4" fmla="*/ 0 60000 65536"/>
              <a:gd name="T5" fmla="*/ 0 60000 65536"/>
              <a:gd name="T6" fmla="*/ 0 w 2050"/>
              <a:gd name="T7" fmla="*/ 0 h 621"/>
              <a:gd name="T8" fmla="*/ 2050 w 2050"/>
              <a:gd name="T9" fmla="*/ 621 h 621"/>
            </a:gdLst>
            <a:ahLst/>
            <a:cxnLst>
              <a:cxn ang="T4">
                <a:pos x="T0" y="T1"/>
              </a:cxn>
              <a:cxn ang="T5">
                <a:pos x="T2" y="T3"/>
              </a:cxn>
            </a:cxnLst>
            <a:rect l="T6" t="T7" r="T8" b="T9"/>
            <a:pathLst>
              <a:path w="2050" h="621">
                <a:moveTo>
                  <a:pt x="2050" y="0"/>
                </a:moveTo>
                <a:lnTo>
                  <a:pt x="0" y="621"/>
                </a:lnTo>
              </a:path>
            </a:pathLst>
          </a:custGeom>
          <a:noFill/>
          <a:ln w="12700" cap="sq">
            <a:solidFill>
              <a:srgbClr val="B60F02"/>
            </a:solidFill>
            <a:round/>
            <a:headEnd type="none" w="sm" len="sm"/>
            <a:tailEnd type="triangle" w="sm" len="sm"/>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8157" name="Line 29"/>
          <p:cNvSpPr>
            <a:spLocks noChangeShapeType="1"/>
          </p:cNvSpPr>
          <p:nvPr/>
        </p:nvSpPr>
        <p:spPr bwMode="auto">
          <a:xfrm flipH="1">
            <a:off x="5867400" y="3276600"/>
            <a:ext cx="1752600" cy="1905000"/>
          </a:xfrm>
          <a:prstGeom prst="line">
            <a:avLst/>
          </a:prstGeom>
          <a:noFill/>
          <a:ln w="12700" cap="sq">
            <a:solidFill>
              <a:srgbClr val="B60F02"/>
            </a:solidFill>
            <a:round/>
            <a:headEnd type="none" w="sm" len="sm"/>
            <a:tailEnd type="triangle" w="sm" len="sm"/>
          </a:ln>
          <a:extLst>
            <a:ext uri="{909E8E84-426E-40DD-AFC4-6F175D3DCCD1}">
              <a14:hiddenFill xmlns:a14="http://schemas.microsoft.com/office/drawing/2010/main" xmlns="">
                <a:noFill/>
              </a14:hiddenFill>
            </a:ext>
          </a:extLst>
        </p:spPr>
        <p:txBody>
          <a:bodyPr/>
          <a:lstStyle/>
          <a:p>
            <a:endParaRPr lang="en-IN"/>
          </a:p>
        </p:txBody>
      </p:sp>
      <p:sp>
        <p:nvSpPr>
          <p:cNvPr id="48158" name="Freeform 30"/>
          <p:cNvSpPr>
            <a:spLocks/>
          </p:cNvSpPr>
          <p:nvPr/>
        </p:nvSpPr>
        <p:spPr bwMode="auto">
          <a:xfrm>
            <a:off x="7620000" y="3276600"/>
            <a:ext cx="565150" cy="2268538"/>
          </a:xfrm>
          <a:custGeom>
            <a:avLst/>
            <a:gdLst>
              <a:gd name="T0" fmla="*/ 0 w 356"/>
              <a:gd name="T1" fmla="*/ 0 h 1429"/>
              <a:gd name="T2" fmla="*/ 356 w 356"/>
              <a:gd name="T3" fmla="*/ 1429 h 1429"/>
              <a:gd name="T4" fmla="*/ 0 60000 65536"/>
              <a:gd name="T5" fmla="*/ 0 60000 65536"/>
              <a:gd name="T6" fmla="*/ 0 w 356"/>
              <a:gd name="T7" fmla="*/ 0 h 1429"/>
              <a:gd name="T8" fmla="*/ 356 w 356"/>
              <a:gd name="T9" fmla="*/ 1429 h 1429"/>
            </a:gdLst>
            <a:ahLst/>
            <a:cxnLst>
              <a:cxn ang="T4">
                <a:pos x="T0" y="T1"/>
              </a:cxn>
              <a:cxn ang="T5">
                <a:pos x="T2" y="T3"/>
              </a:cxn>
            </a:cxnLst>
            <a:rect l="T6" t="T7" r="T8" b="T9"/>
            <a:pathLst>
              <a:path w="356" h="1429">
                <a:moveTo>
                  <a:pt x="0" y="0"/>
                </a:moveTo>
                <a:lnTo>
                  <a:pt x="356" y="1429"/>
                </a:lnTo>
              </a:path>
            </a:pathLst>
          </a:custGeom>
          <a:noFill/>
          <a:ln w="12700" cap="sq">
            <a:solidFill>
              <a:srgbClr val="B60F02"/>
            </a:solidFill>
            <a:round/>
            <a:headEnd type="none" w="sm" len="sm"/>
            <a:tailEnd type="triangle" w="sm" len="sm"/>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8159" name="AutoShape 31"/>
          <p:cNvSpPr>
            <a:spLocks noChangeArrowheads="1"/>
          </p:cNvSpPr>
          <p:nvPr/>
        </p:nvSpPr>
        <p:spPr bwMode="auto">
          <a:xfrm>
            <a:off x="3505200" y="5181600"/>
            <a:ext cx="2438400" cy="457200"/>
          </a:xfrm>
          <a:prstGeom prst="flowChartAlternateProcess">
            <a:avLst/>
          </a:prstGeom>
          <a:noFill/>
          <a:ln w="28575" cap="sq">
            <a:solidFill>
              <a:srgbClr val="B60F02"/>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8160" name="AutoShape 32"/>
          <p:cNvSpPr>
            <a:spLocks noChangeArrowheads="1"/>
          </p:cNvSpPr>
          <p:nvPr/>
        </p:nvSpPr>
        <p:spPr bwMode="auto">
          <a:xfrm>
            <a:off x="6553200" y="5562600"/>
            <a:ext cx="2438400" cy="457200"/>
          </a:xfrm>
          <a:prstGeom prst="flowChartAlternateProcess">
            <a:avLst/>
          </a:prstGeom>
          <a:noFill/>
          <a:ln w="28575" cap="sq">
            <a:solidFill>
              <a:srgbClr val="B60F02"/>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pic>
        <p:nvPicPr>
          <p:cNvPr id="91169" name="Picture 33" descr="Onewaycommunucation"/>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2133600" cy="178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20919535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nodeType="withEffect">
                                  <p:stCondLst>
                                    <p:cond delay="0"/>
                                  </p:stCondLst>
                                  <p:childTnLst>
                                    <p:set>
                                      <p:cBhvr>
                                        <p:cTn id="6" dur="1" fill="hold">
                                          <p:stCondLst>
                                            <p:cond delay="0"/>
                                          </p:stCondLst>
                                        </p:cTn>
                                        <p:tgtEl>
                                          <p:spTgt spid="91169"/>
                                        </p:tgtEl>
                                        <p:attrNameLst>
                                          <p:attrName>style.visibility</p:attrName>
                                        </p:attrNameLst>
                                      </p:cBhvr>
                                      <p:to>
                                        <p:strVal val="visible"/>
                                      </p:to>
                                    </p:set>
                                    <p:anim calcmode="lin" valueType="num">
                                      <p:cBhvr additive="base">
                                        <p:cTn id="7" dur="500" fill="hold"/>
                                        <p:tgtEl>
                                          <p:spTgt spid="91169"/>
                                        </p:tgtEl>
                                        <p:attrNameLst>
                                          <p:attrName>ppt_x</p:attrName>
                                        </p:attrNameLst>
                                      </p:cBhvr>
                                      <p:tavLst>
                                        <p:tav tm="0">
                                          <p:val>
                                            <p:strVal val="0-#ppt_w/2"/>
                                          </p:val>
                                        </p:tav>
                                        <p:tav tm="100000">
                                          <p:val>
                                            <p:strVal val="#ppt_x"/>
                                          </p:val>
                                        </p:tav>
                                      </p:tavLst>
                                    </p:anim>
                                    <p:anim calcmode="lin" valueType="num">
                                      <p:cBhvr additive="base">
                                        <p:cTn id="8" dur="500" fill="hold"/>
                                        <p:tgtEl>
                                          <p:spTgt spid="9116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228600" y="533400"/>
            <a:ext cx="8610600" cy="1676400"/>
          </a:xfrm>
        </p:spPr>
        <p:txBody>
          <a:bodyPr/>
          <a:lstStyle/>
          <a:p>
            <a:pPr eaLnBrk="1" hangingPunct="1"/>
            <a:r>
              <a:rPr lang="en-US" sz="3600" b="1" u="sng" smtClean="0">
                <a:latin typeface="Monotype Corsiva" pitchFamily="66" charset="0"/>
              </a:rPr>
              <a:t>Health Education </a:t>
            </a:r>
            <a:br>
              <a:rPr lang="en-US" sz="3600" b="1" u="sng" smtClean="0">
                <a:latin typeface="Monotype Corsiva" pitchFamily="66" charset="0"/>
              </a:rPr>
            </a:br>
            <a:r>
              <a:rPr lang="en-US" sz="3200" b="1" smtClean="0">
                <a:latin typeface="Monotype Corsiva" pitchFamily="66" charset="0"/>
              </a:rPr>
              <a:t>for </a:t>
            </a:r>
            <a:br>
              <a:rPr lang="en-US" sz="3200" b="1" smtClean="0">
                <a:latin typeface="Monotype Corsiva" pitchFamily="66" charset="0"/>
              </a:rPr>
            </a:br>
            <a:r>
              <a:rPr lang="en-US" sz="3200" b="1" u="sng" smtClean="0">
                <a:latin typeface="Monotype Corsiva" pitchFamily="66" charset="0"/>
              </a:rPr>
              <a:t>Community Mobilization &amp; Inter-Sectoral Convergence</a:t>
            </a:r>
          </a:p>
        </p:txBody>
      </p:sp>
      <p:sp>
        <p:nvSpPr>
          <p:cNvPr id="49155" name="Rectangle 3"/>
          <p:cNvSpPr>
            <a:spLocks noGrp="1" noChangeArrowheads="1"/>
          </p:cNvSpPr>
          <p:nvPr>
            <p:ph type="body" idx="1"/>
          </p:nvPr>
        </p:nvSpPr>
        <p:spPr>
          <a:xfrm>
            <a:off x="763588" y="2838450"/>
            <a:ext cx="7546975" cy="2870200"/>
          </a:xfrm>
        </p:spPr>
        <p:txBody>
          <a:bodyPr/>
          <a:lstStyle/>
          <a:p>
            <a:pPr algn="ctr" eaLnBrk="1" hangingPunct="1"/>
            <a:r>
              <a:rPr lang="en-US" b="1" smtClean="0">
                <a:solidFill>
                  <a:srgbClr val="B60F02"/>
                </a:solidFill>
                <a:latin typeface="Monotype Corsiva" pitchFamily="66" charset="0"/>
              </a:rPr>
              <a:t>Involvement of household, community for mosquito control is of paramount importance</a:t>
            </a:r>
            <a:r>
              <a:rPr lang="en-US" b="1" smtClean="0"/>
              <a:t>.</a:t>
            </a:r>
          </a:p>
          <a:p>
            <a:pPr algn="ctr" eaLnBrk="1" hangingPunct="1">
              <a:buFontTx/>
              <a:buNone/>
            </a:pPr>
            <a:endParaRPr lang="en-US" b="1" smtClean="0"/>
          </a:p>
          <a:p>
            <a:pPr algn="ctr" eaLnBrk="1" hangingPunct="1"/>
            <a:r>
              <a:rPr lang="en-US" b="1" smtClean="0">
                <a:solidFill>
                  <a:schemeClr val="folHlink"/>
                </a:solidFill>
                <a:latin typeface="Monotype Corsiva" pitchFamily="66" charset="0"/>
              </a:rPr>
              <a:t>Behavior Change Communication (BCC)</a:t>
            </a:r>
            <a:r>
              <a:rPr lang="en-US" b="1" smtClean="0">
                <a:solidFill>
                  <a:srgbClr val="B60F02"/>
                </a:solidFill>
                <a:latin typeface="Monotype Corsiva" pitchFamily="66" charset="0"/>
              </a:rPr>
              <a:t> campaign is crucial.</a:t>
            </a:r>
          </a:p>
        </p:txBody>
      </p:sp>
      <p:pic>
        <p:nvPicPr>
          <p:cNvPr id="92164" name="Picture 4" descr="Onewaycommunucation"/>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2133600" cy="178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8166533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nodeType="withEffect">
                                  <p:stCondLst>
                                    <p:cond delay="0"/>
                                  </p:stCondLst>
                                  <p:childTnLst>
                                    <p:set>
                                      <p:cBhvr>
                                        <p:cTn id="6" dur="1" fill="hold">
                                          <p:stCondLst>
                                            <p:cond delay="0"/>
                                          </p:stCondLst>
                                        </p:cTn>
                                        <p:tgtEl>
                                          <p:spTgt spid="92164"/>
                                        </p:tgtEl>
                                        <p:attrNameLst>
                                          <p:attrName>style.visibility</p:attrName>
                                        </p:attrNameLst>
                                      </p:cBhvr>
                                      <p:to>
                                        <p:strVal val="visible"/>
                                      </p:to>
                                    </p:set>
                                    <p:anim calcmode="lin" valueType="num">
                                      <p:cBhvr additive="base">
                                        <p:cTn id="7" dur="500" fill="hold"/>
                                        <p:tgtEl>
                                          <p:spTgt spid="92164"/>
                                        </p:tgtEl>
                                        <p:attrNameLst>
                                          <p:attrName>ppt_x</p:attrName>
                                        </p:attrNameLst>
                                      </p:cBhvr>
                                      <p:tavLst>
                                        <p:tav tm="0">
                                          <p:val>
                                            <p:strVal val="0-#ppt_w/2"/>
                                          </p:val>
                                        </p:tav>
                                        <p:tav tm="100000">
                                          <p:val>
                                            <p:strVal val="#ppt_x"/>
                                          </p:val>
                                        </p:tav>
                                      </p:tavLst>
                                    </p:anim>
                                    <p:anim calcmode="lin" valueType="num">
                                      <p:cBhvr additive="base">
                                        <p:cTn id="8" dur="500" fill="hold"/>
                                        <p:tgtEl>
                                          <p:spTgt spid="9216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219200" y="407988"/>
            <a:ext cx="6491288" cy="736600"/>
          </a:xfrm>
        </p:spPr>
        <p:txBody>
          <a:bodyPr/>
          <a:lstStyle/>
          <a:p>
            <a:pPr eaLnBrk="1" hangingPunct="1"/>
            <a:r>
              <a:rPr lang="en-US" sz="3600" b="1" u="sng" smtClean="0">
                <a:latin typeface="Monotype Corsiva" pitchFamily="66" charset="0"/>
              </a:rPr>
              <a:t>Health Education</a:t>
            </a:r>
            <a:r>
              <a:rPr lang="en-US" sz="3600" b="1" smtClean="0">
                <a:latin typeface="Monotype Corsiva" pitchFamily="66" charset="0"/>
              </a:rPr>
              <a:t> </a:t>
            </a:r>
          </a:p>
        </p:txBody>
      </p:sp>
      <p:sp>
        <p:nvSpPr>
          <p:cNvPr id="50179" name="Rectangle 3"/>
          <p:cNvSpPr>
            <a:spLocks noGrp="1" noChangeArrowheads="1"/>
          </p:cNvSpPr>
          <p:nvPr>
            <p:ph type="body" idx="1"/>
          </p:nvPr>
        </p:nvSpPr>
        <p:spPr>
          <a:xfrm>
            <a:off x="304800" y="1752600"/>
            <a:ext cx="8229600" cy="3962400"/>
          </a:xfrm>
        </p:spPr>
        <p:txBody>
          <a:bodyPr/>
          <a:lstStyle/>
          <a:p>
            <a:pPr eaLnBrk="1" hangingPunct="1">
              <a:lnSpc>
                <a:spcPct val="90000"/>
              </a:lnSpc>
            </a:pPr>
            <a:r>
              <a:rPr lang="en-US" b="1" smtClean="0">
                <a:solidFill>
                  <a:schemeClr val="folHlink"/>
                </a:solidFill>
                <a:latin typeface="Monotype Corsiva" pitchFamily="66" charset="0"/>
              </a:rPr>
              <a:t>Special campaigns</a:t>
            </a:r>
            <a:r>
              <a:rPr lang="en-US" b="1" smtClean="0">
                <a:solidFill>
                  <a:srgbClr val="B60F02"/>
                </a:solidFill>
                <a:latin typeface="Monotype Corsiva" pitchFamily="66" charset="0"/>
              </a:rPr>
              <a:t> </a:t>
            </a:r>
          </a:p>
          <a:p>
            <a:pPr lvl="1" eaLnBrk="1" hangingPunct="1">
              <a:lnSpc>
                <a:spcPct val="90000"/>
              </a:lnSpc>
            </a:pPr>
            <a:r>
              <a:rPr lang="en-US" b="1" smtClean="0">
                <a:solidFill>
                  <a:srgbClr val="B60F02"/>
                </a:solidFill>
                <a:latin typeface="Monotype Corsiva" pitchFamily="66" charset="0"/>
              </a:rPr>
              <a:t>Mass media - local vernacular newspapers/magazines, radio &amp; TV, outdoor publicity like hoardings, miking, rallies, etc. </a:t>
            </a:r>
            <a:endParaRPr lang="en-US" sz="900" b="1" smtClean="0">
              <a:solidFill>
                <a:srgbClr val="B60F02"/>
              </a:solidFill>
              <a:latin typeface="Monotype Corsiva" pitchFamily="66" charset="0"/>
            </a:endParaRPr>
          </a:p>
          <a:p>
            <a:pPr eaLnBrk="1" hangingPunct="1">
              <a:lnSpc>
                <a:spcPct val="90000"/>
              </a:lnSpc>
            </a:pPr>
            <a:r>
              <a:rPr lang="en-US" b="1" smtClean="0">
                <a:solidFill>
                  <a:schemeClr val="folHlink"/>
                </a:solidFill>
                <a:latin typeface="Monotype Corsiva" pitchFamily="66" charset="0"/>
              </a:rPr>
              <a:t>Health education materials</a:t>
            </a:r>
            <a:r>
              <a:rPr lang="en-US" b="1" smtClean="0">
                <a:solidFill>
                  <a:srgbClr val="B60F02"/>
                </a:solidFill>
                <a:latin typeface="Monotype Corsiva" pitchFamily="66" charset="0"/>
              </a:rPr>
              <a:t> - posters, pamphlets, handbills, hoardings. </a:t>
            </a:r>
          </a:p>
          <a:p>
            <a:pPr eaLnBrk="1" hangingPunct="1">
              <a:lnSpc>
                <a:spcPct val="90000"/>
              </a:lnSpc>
            </a:pPr>
            <a:endParaRPr lang="en-US" sz="1000" b="1" smtClean="0">
              <a:solidFill>
                <a:srgbClr val="B60F02"/>
              </a:solidFill>
              <a:latin typeface="Monotype Corsiva" pitchFamily="66" charset="0"/>
            </a:endParaRPr>
          </a:p>
          <a:p>
            <a:pPr eaLnBrk="1" hangingPunct="1">
              <a:lnSpc>
                <a:spcPct val="90000"/>
              </a:lnSpc>
            </a:pPr>
            <a:r>
              <a:rPr lang="en-US" b="1" smtClean="0">
                <a:solidFill>
                  <a:schemeClr val="folHlink"/>
                </a:solidFill>
                <a:latin typeface="Monotype Corsiva" pitchFamily="66" charset="0"/>
              </a:rPr>
              <a:t>Inter-personal communication</a:t>
            </a:r>
            <a:r>
              <a:rPr lang="en-US" b="1" smtClean="0">
                <a:solidFill>
                  <a:srgbClr val="B60F02"/>
                </a:solidFill>
                <a:latin typeface="Monotype Corsiva" pitchFamily="66" charset="0"/>
              </a:rPr>
              <a:t> - group meetings, traditional / folk media</a:t>
            </a:r>
          </a:p>
        </p:txBody>
      </p:sp>
      <p:pic>
        <p:nvPicPr>
          <p:cNvPr id="93188" name="Picture 4" descr="Onewaycommunucation"/>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2133600" cy="178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120288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nodeType="withEffect">
                                  <p:stCondLst>
                                    <p:cond delay="0"/>
                                  </p:stCondLst>
                                  <p:childTnLst>
                                    <p:set>
                                      <p:cBhvr>
                                        <p:cTn id="6" dur="1" fill="hold">
                                          <p:stCondLst>
                                            <p:cond delay="0"/>
                                          </p:stCondLst>
                                        </p:cTn>
                                        <p:tgtEl>
                                          <p:spTgt spid="93188"/>
                                        </p:tgtEl>
                                        <p:attrNameLst>
                                          <p:attrName>style.visibility</p:attrName>
                                        </p:attrNameLst>
                                      </p:cBhvr>
                                      <p:to>
                                        <p:strVal val="visible"/>
                                      </p:to>
                                    </p:set>
                                    <p:anim calcmode="lin" valueType="num">
                                      <p:cBhvr additive="base">
                                        <p:cTn id="7" dur="500" fill="hold"/>
                                        <p:tgtEl>
                                          <p:spTgt spid="93188"/>
                                        </p:tgtEl>
                                        <p:attrNameLst>
                                          <p:attrName>ppt_x</p:attrName>
                                        </p:attrNameLst>
                                      </p:cBhvr>
                                      <p:tavLst>
                                        <p:tav tm="0">
                                          <p:val>
                                            <p:strVal val="0-#ppt_w/2"/>
                                          </p:val>
                                        </p:tav>
                                        <p:tav tm="100000">
                                          <p:val>
                                            <p:strVal val="#ppt_x"/>
                                          </p:val>
                                        </p:tav>
                                      </p:tavLst>
                                    </p:anim>
                                    <p:anim calcmode="lin" valueType="num">
                                      <p:cBhvr additive="base">
                                        <p:cTn id="8" dur="500" fill="hold"/>
                                        <p:tgtEl>
                                          <p:spTgt spid="9318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143000" y="0"/>
            <a:ext cx="6489700" cy="898525"/>
          </a:xfrm>
        </p:spPr>
        <p:txBody>
          <a:bodyPr/>
          <a:lstStyle/>
          <a:p>
            <a:pPr eaLnBrk="1" hangingPunct="1"/>
            <a:r>
              <a:rPr lang="en-US" sz="4000" b="1" u="sng" smtClean="0">
                <a:latin typeface="Monotype Corsiva" pitchFamily="66" charset="0"/>
              </a:rPr>
              <a:t>At Household Level</a:t>
            </a:r>
          </a:p>
        </p:txBody>
      </p:sp>
      <p:sp>
        <p:nvSpPr>
          <p:cNvPr id="51203" name="Rectangle 3"/>
          <p:cNvSpPr>
            <a:spLocks noGrp="1" noChangeArrowheads="1"/>
          </p:cNvSpPr>
          <p:nvPr>
            <p:ph type="body" idx="1"/>
          </p:nvPr>
        </p:nvSpPr>
        <p:spPr>
          <a:xfrm>
            <a:off x="993775" y="1982788"/>
            <a:ext cx="7616825" cy="3956050"/>
          </a:xfrm>
        </p:spPr>
        <p:txBody>
          <a:bodyPr/>
          <a:lstStyle/>
          <a:p>
            <a:pPr eaLnBrk="1" hangingPunct="1"/>
            <a:r>
              <a:rPr lang="en-US" b="1" smtClean="0">
                <a:solidFill>
                  <a:srgbClr val="B60F02"/>
                </a:solidFill>
                <a:latin typeface="Monotype Corsiva" pitchFamily="66" charset="0"/>
              </a:rPr>
              <a:t>Use of safe aerosols - Pyrethroid-based.</a:t>
            </a:r>
          </a:p>
          <a:p>
            <a:pPr eaLnBrk="1" hangingPunct="1">
              <a:lnSpc>
                <a:spcPct val="90000"/>
              </a:lnSpc>
            </a:pPr>
            <a:r>
              <a:rPr lang="en-US" b="1" smtClean="0">
                <a:solidFill>
                  <a:srgbClr val="B60F02"/>
                </a:solidFill>
                <a:latin typeface="Monotype Corsiva" pitchFamily="66" charset="0"/>
              </a:rPr>
              <a:t>Personal protection measures </a:t>
            </a:r>
          </a:p>
          <a:p>
            <a:pPr eaLnBrk="1" hangingPunct="1">
              <a:lnSpc>
                <a:spcPct val="90000"/>
              </a:lnSpc>
            </a:pPr>
            <a:r>
              <a:rPr lang="en-US" b="1" smtClean="0">
                <a:solidFill>
                  <a:srgbClr val="B60F02"/>
                </a:solidFill>
                <a:latin typeface="Monotype Corsiva" pitchFamily="66" charset="0"/>
              </a:rPr>
              <a:t>Using mosquito repellents or burning neem leaves, coconut shells and husk to kill or repel the mosquitoes</a:t>
            </a:r>
          </a:p>
          <a:p>
            <a:pPr eaLnBrk="1" hangingPunct="1">
              <a:lnSpc>
                <a:spcPct val="90000"/>
              </a:lnSpc>
            </a:pPr>
            <a:r>
              <a:rPr lang="en-US" b="1" smtClean="0">
                <a:solidFill>
                  <a:srgbClr val="B60F02"/>
                </a:solidFill>
                <a:latin typeface="Monotype Corsiva" pitchFamily="66" charset="0"/>
              </a:rPr>
              <a:t>Using tight-fitting screens/wire mesh on doors and windows.</a:t>
            </a:r>
            <a:endParaRPr lang="en-US" b="1" smtClean="0"/>
          </a:p>
          <a:p>
            <a:pPr eaLnBrk="1" hangingPunct="1"/>
            <a:endParaRPr lang="en-US" b="1" smtClean="0">
              <a:solidFill>
                <a:srgbClr val="B60F02"/>
              </a:solidFill>
              <a:latin typeface="Monotype Corsiva" pitchFamily="66" charset="0"/>
            </a:endParaRPr>
          </a:p>
          <a:p>
            <a:pPr eaLnBrk="1" hangingPunct="1">
              <a:buFontTx/>
              <a:buNone/>
            </a:pPr>
            <a:endParaRPr lang="en-US" sz="2000" smtClean="0">
              <a:solidFill>
                <a:srgbClr val="B60F02"/>
              </a:solidFill>
              <a:latin typeface="Monotype Corsiva" pitchFamily="66" charset="0"/>
            </a:endParaRPr>
          </a:p>
        </p:txBody>
      </p:sp>
      <p:pic>
        <p:nvPicPr>
          <p:cNvPr id="51204" name="Picture 4" descr="neem"/>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629400" y="5105400"/>
            <a:ext cx="2076450" cy="1566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4213" name="Picture 5" descr="Onewaycommunucation"/>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2133600" cy="178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43219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nodeType="withEffect">
                                  <p:stCondLst>
                                    <p:cond delay="0"/>
                                  </p:stCondLst>
                                  <p:childTnLst>
                                    <p:set>
                                      <p:cBhvr>
                                        <p:cTn id="6" dur="1" fill="hold">
                                          <p:stCondLst>
                                            <p:cond delay="0"/>
                                          </p:stCondLst>
                                        </p:cTn>
                                        <p:tgtEl>
                                          <p:spTgt spid="94213"/>
                                        </p:tgtEl>
                                        <p:attrNameLst>
                                          <p:attrName>style.visibility</p:attrName>
                                        </p:attrNameLst>
                                      </p:cBhvr>
                                      <p:to>
                                        <p:strVal val="visible"/>
                                      </p:to>
                                    </p:set>
                                    <p:anim calcmode="lin" valueType="num">
                                      <p:cBhvr additive="base">
                                        <p:cTn id="7" dur="500" fill="hold"/>
                                        <p:tgtEl>
                                          <p:spTgt spid="94213"/>
                                        </p:tgtEl>
                                        <p:attrNameLst>
                                          <p:attrName>ppt_x</p:attrName>
                                        </p:attrNameLst>
                                      </p:cBhvr>
                                      <p:tavLst>
                                        <p:tav tm="0">
                                          <p:val>
                                            <p:strVal val="0-#ppt_w/2"/>
                                          </p:val>
                                        </p:tav>
                                        <p:tav tm="100000">
                                          <p:val>
                                            <p:strVal val="#ppt_x"/>
                                          </p:val>
                                        </p:tav>
                                      </p:tavLst>
                                    </p:anim>
                                    <p:anim calcmode="lin" valueType="num">
                                      <p:cBhvr additive="base">
                                        <p:cTn id="8" dur="500" fill="hold"/>
                                        <p:tgtEl>
                                          <p:spTgt spid="942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914400" y="0"/>
            <a:ext cx="6870700" cy="914400"/>
          </a:xfrm>
          <a:noFill/>
        </p:spPr>
        <p:txBody>
          <a:bodyPr/>
          <a:lstStyle/>
          <a:p>
            <a:pPr eaLnBrk="1" hangingPunct="1"/>
            <a:r>
              <a:rPr lang="en-US" sz="4000" b="1" u="sng" smtClean="0">
                <a:latin typeface="Monotype Corsiva" pitchFamily="66" charset="0"/>
              </a:rPr>
              <a:t>At Household Level</a:t>
            </a:r>
          </a:p>
        </p:txBody>
      </p:sp>
      <p:sp>
        <p:nvSpPr>
          <p:cNvPr id="52227" name="Rectangle 3"/>
          <p:cNvSpPr>
            <a:spLocks noGrp="1" noChangeArrowheads="1"/>
          </p:cNvSpPr>
          <p:nvPr>
            <p:ph type="body" sz="half" idx="1"/>
          </p:nvPr>
        </p:nvSpPr>
        <p:spPr>
          <a:xfrm>
            <a:off x="4510088" y="1914525"/>
            <a:ext cx="4419600" cy="2286000"/>
          </a:xfrm>
        </p:spPr>
        <p:txBody>
          <a:bodyPr/>
          <a:lstStyle/>
          <a:p>
            <a:pPr eaLnBrk="1" hangingPunct="1">
              <a:lnSpc>
                <a:spcPct val="90000"/>
              </a:lnSpc>
            </a:pPr>
            <a:r>
              <a:rPr lang="en-US" sz="3200" b="1" smtClean="0">
                <a:solidFill>
                  <a:srgbClr val="B60F02"/>
                </a:solidFill>
                <a:latin typeface="Monotype Corsiva" pitchFamily="66" charset="0"/>
              </a:rPr>
              <a:t>Covering all water containers in the house to prevent fresh egg laying by the vector</a:t>
            </a:r>
            <a:r>
              <a:rPr lang="en-US" b="1" smtClean="0">
                <a:solidFill>
                  <a:srgbClr val="B60F02"/>
                </a:solidFill>
                <a:latin typeface="Monotype Corsiva" pitchFamily="66" charset="0"/>
              </a:rPr>
              <a:t>.</a:t>
            </a:r>
            <a:endParaRPr lang="en-US" sz="3200" b="1" smtClean="0">
              <a:solidFill>
                <a:srgbClr val="B60F02"/>
              </a:solidFill>
              <a:latin typeface="Monotype Corsiva" pitchFamily="66" charset="0"/>
            </a:endParaRPr>
          </a:p>
        </p:txBody>
      </p:sp>
      <p:sp>
        <p:nvSpPr>
          <p:cNvPr id="52228" name="Rectangle 4"/>
          <p:cNvSpPr>
            <a:spLocks noGrp="1" noChangeArrowheads="1"/>
          </p:cNvSpPr>
          <p:nvPr>
            <p:ph type="body" sz="half" idx="2"/>
          </p:nvPr>
        </p:nvSpPr>
        <p:spPr>
          <a:xfrm>
            <a:off x="228600" y="1828800"/>
            <a:ext cx="4419600" cy="2590800"/>
          </a:xfrm>
        </p:spPr>
        <p:txBody>
          <a:bodyPr/>
          <a:lstStyle/>
          <a:p>
            <a:pPr eaLnBrk="1" hangingPunct="1"/>
            <a:r>
              <a:rPr lang="en-US" sz="3200" b="1" smtClean="0">
                <a:solidFill>
                  <a:srgbClr val="B60F02"/>
                </a:solidFill>
                <a:latin typeface="Monotype Corsiva" pitchFamily="66" charset="0"/>
              </a:rPr>
              <a:t>Emptying, drying water tanks, containers, coolers, water bowls, plant pots, drip trays at least once each week.</a:t>
            </a:r>
            <a:endParaRPr lang="en-US" sz="3200" b="1" smtClean="0"/>
          </a:p>
        </p:txBody>
      </p:sp>
      <p:grpSp>
        <p:nvGrpSpPr>
          <p:cNvPr id="2" name="Group 5"/>
          <p:cNvGrpSpPr>
            <a:grpSpLocks/>
          </p:cNvGrpSpPr>
          <p:nvPr/>
        </p:nvGrpSpPr>
        <p:grpSpPr bwMode="auto">
          <a:xfrm>
            <a:off x="85725" y="4570413"/>
            <a:ext cx="3052763" cy="2287587"/>
            <a:chOff x="54" y="2879"/>
            <a:chExt cx="1923" cy="1441"/>
          </a:xfrm>
        </p:grpSpPr>
        <p:pic>
          <p:nvPicPr>
            <p:cNvPr id="52235" name="Picture 6" descr="pail"/>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7" y="2879"/>
              <a:ext cx="1920" cy="1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236" name="Rectangle 7"/>
            <p:cNvSpPr>
              <a:spLocks noChangeArrowheads="1"/>
            </p:cNvSpPr>
            <p:nvPr/>
          </p:nvSpPr>
          <p:spPr bwMode="auto">
            <a:xfrm>
              <a:off x="54" y="2880"/>
              <a:ext cx="1920" cy="1440"/>
            </a:xfrm>
            <a:prstGeom prst="rect">
              <a:avLst/>
            </a:prstGeom>
            <a:noFill/>
            <a:ln w="9525">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3" name="Group 8"/>
          <p:cNvGrpSpPr>
            <a:grpSpLocks/>
          </p:cNvGrpSpPr>
          <p:nvPr/>
        </p:nvGrpSpPr>
        <p:grpSpPr bwMode="auto">
          <a:xfrm>
            <a:off x="3200400" y="4570413"/>
            <a:ext cx="3057525" cy="2287587"/>
            <a:chOff x="2034" y="2879"/>
            <a:chExt cx="1926" cy="1441"/>
          </a:xfrm>
        </p:grpSpPr>
        <p:pic>
          <p:nvPicPr>
            <p:cNvPr id="52233" name="Picture 9" descr="flower pot plates"/>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040" y="2879"/>
              <a:ext cx="1920" cy="1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234" name="Rectangle 10"/>
            <p:cNvSpPr>
              <a:spLocks noChangeArrowheads="1"/>
            </p:cNvSpPr>
            <p:nvPr/>
          </p:nvSpPr>
          <p:spPr bwMode="auto">
            <a:xfrm>
              <a:off x="2034" y="2880"/>
              <a:ext cx="1920" cy="1440"/>
            </a:xfrm>
            <a:prstGeom prst="rect">
              <a:avLst/>
            </a:prstGeom>
            <a:noFill/>
            <a:ln w="9525">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pic>
        <p:nvPicPr>
          <p:cNvPr id="95243" name="Picture 1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324600" y="4572000"/>
            <a:ext cx="2819400" cy="228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pic>
      <p:pic>
        <p:nvPicPr>
          <p:cNvPr id="95244" name="Picture 12" descr="Onewaycommunucation"/>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0" y="0"/>
            <a:ext cx="2133600" cy="178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73727374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1000"/>
                                        <p:tgtEl>
                                          <p:spTgt spid="3"/>
                                        </p:tgtEl>
                                      </p:cBhvr>
                                    </p:animEffect>
                                  </p:childTnLst>
                                </p:cTn>
                              </p:par>
                              <p:par>
                                <p:cTn id="8" presetID="21"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4)">
                                      <p:cBhvr>
                                        <p:cTn id="10" dur="1000"/>
                                        <p:tgtEl>
                                          <p:spTgt spid="2"/>
                                        </p:tgtEl>
                                      </p:cBhvr>
                                    </p:animEffect>
                                  </p:childTnLst>
                                </p:cTn>
                              </p:par>
                              <p:par>
                                <p:cTn id="11" presetID="21" presetClass="entr" presetSubtype="4" fill="hold" nodeType="withEffect">
                                  <p:stCondLst>
                                    <p:cond delay="0"/>
                                  </p:stCondLst>
                                  <p:childTnLst>
                                    <p:set>
                                      <p:cBhvr>
                                        <p:cTn id="12" dur="1" fill="hold">
                                          <p:stCondLst>
                                            <p:cond delay="0"/>
                                          </p:stCondLst>
                                        </p:cTn>
                                        <p:tgtEl>
                                          <p:spTgt spid="95243"/>
                                        </p:tgtEl>
                                        <p:attrNameLst>
                                          <p:attrName>style.visibility</p:attrName>
                                        </p:attrNameLst>
                                      </p:cBhvr>
                                      <p:to>
                                        <p:strVal val="visible"/>
                                      </p:to>
                                    </p:set>
                                    <p:animEffect transition="in" filter="wheel(4)">
                                      <p:cBhvr>
                                        <p:cTn id="13" dur="1000"/>
                                        <p:tgtEl>
                                          <p:spTgt spid="95243"/>
                                        </p:tgtEl>
                                      </p:cBhvr>
                                    </p:animEffect>
                                  </p:childTnLst>
                                </p:cTn>
                              </p:par>
                              <p:par>
                                <p:cTn id="14" presetID="21" presetClass="entr" presetSubtype="4" fill="hold" nodeType="withEffect">
                                  <p:stCondLst>
                                    <p:cond delay="0"/>
                                  </p:stCondLst>
                                  <p:childTnLst>
                                    <p:set>
                                      <p:cBhvr>
                                        <p:cTn id="15" dur="1" fill="hold">
                                          <p:stCondLst>
                                            <p:cond delay="0"/>
                                          </p:stCondLst>
                                        </p:cTn>
                                        <p:tgtEl>
                                          <p:spTgt spid="95244"/>
                                        </p:tgtEl>
                                        <p:attrNameLst>
                                          <p:attrName>style.visibility</p:attrName>
                                        </p:attrNameLst>
                                      </p:cBhvr>
                                      <p:to>
                                        <p:strVal val="visible"/>
                                      </p:to>
                                    </p:set>
                                    <p:animEffect transition="in" filter="wheel(4)">
                                      <p:cBhvr>
                                        <p:cTn id="16" dur="1000"/>
                                        <p:tgtEl>
                                          <p:spTgt spid="95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pic>
          <p:nvPicPr>
            <p:cNvPr id="53251" name="lid.WMV">
              <a:hlinkClick r:id="" action="ppaction://media"/>
            </p:cNvPr>
            <p:cNvPicPr>
              <a:picLocks noRot="1" noChangeAspect="1" noChangeArrowheads="1"/>
            </p:cNvPicPr>
            <p:nvPr>
              <a:videoFile r:link="rId1"/>
            </p:nvPr>
          </p:nvPicPr>
          <p:blipFill>
            <a:blip r:embed="rId3">
              <a:extLst>
                <a:ext uri="{28A0092B-C50C-407E-A947-70E740481C1C}">
                  <a14:useLocalDpi xmlns:a14="http://schemas.microsoft.com/office/drawing/2010/main" xmlns="" val="0"/>
                </a:ext>
              </a:extLst>
            </a:blip>
            <a:srcRect/>
            <a:stretch>
              <a:fillRect/>
            </a:stretch>
          </p:blipFill>
          <p:spPr bwMode="auto">
            <a:xfrm>
              <a:off x="0" y="0"/>
              <a:ext cx="3072" cy="23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3252" name="Picture 4"/>
            <p:cNvPicPr>
              <a:picLocks noChangeAspect="1" noChangeArrowheads="1"/>
            </p:cNvPicPr>
            <p:nvPr/>
          </p:nvPicPr>
          <p:blipFill>
            <a:blip r:embed="rId4">
              <a:extLst>
                <a:ext uri="{28A0092B-C50C-407E-A947-70E740481C1C}">
                  <a14:useLocalDpi xmlns:a14="http://schemas.microsoft.com/office/drawing/2010/main" xmlns="" val="0"/>
                </a:ext>
              </a:extLst>
            </a:blip>
            <a:srcRect l="7018" r="14035" b="15790"/>
            <a:stretch>
              <a:fillRect/>
            </a:stretch>
          </p:blipFill>
          <p:spPr bwMode="auto">
            <a:xfrm>
              <a:off x="2928" y="0"/>
              <a:ext cx="2832" cy="2256"/>
            </a:xfrm>
            <a:prstGeom prst="rect">
              <a:avLst/>
            </a:prstGeom>
            <a:noFill/>
            <a:ln w="57150" cmpd="thinThick">
              <a:solidFill>
                <a:schemeClr val="folHlink"/>
              </a:solidFill>
              <a:miter lim="800000"/>
              <a:headEnd/>
              <a:tailEnd/>
            </a:ln>
            <a:extLst>
              <a:ext uri="{909E8E84-426E-40DD-AFC4-6F175D3DCCD1}">
                <a14:hiddenFill xmlns:a14="http://schemas.microsoft.com/office/drawing/2010/main" xmlns="">
                  <a:solidFill>
                    <a:srgbClr val="FFFFFF"/>
                  </a:solidFill>
                </a14:hiddenFill>
              </a:ext>
            </a:extLst>
          </p:spPr>
        </p:pic>
        <p:pic>
          <p:nvPicPr>
            <p:cNvPr id="53253" name="Picture 5" descr="MVC-005S"/>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0" y="2304"/>
              <a:ext cx="2832" cy="1966"/>
            </a:xfrm>
            <a:prstGeom prst="rect">
              <a:avLst/>
            </a:prstGeom>
            <a:noFill/>
            <a:ln w="76200" cmpd="thickThin">
              <a:solidFill>
                <a:srgbClr val="8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53254" name="Picture 6" descr="Net"/>
            <p:cNvPicPr>
              <a:picLocks noChangeAspect="1" noChangeArrowheads="1"/>
            </p:cNvPicPr>
            <p:nvPr/>
          </p:nvPicPr>
          <p:blipFill>
            <a:blip r:embed="rId6">
              <a:lum bright="24000" contrast="24000"/>
              <a:extLst>
                <a:ext uri="{28A0092B-C50C-407E-A947-70E740481C1C}">
                  <a14:useLocalDpi xmlns:a14="http://schemas.microsoft.com/office/drawing/2010/main" xmlns="" val="0"/>
                </a:ext>
              </a:extLst>
            </a:blip>
            <a:srcRect r="1981" b="2849"/>
            <a:stretch>
              <a:fillRect/>
            </a:stretch>
          </p:blipFill>
          <p:spPr bwMode="auto">
            <a:xfrm>
              <a:off x="2832" y="2256"/>
              <a:ext cx="2928" cy="20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33989553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xit" presetSubtype="10" fill="hold" nodeType="clickEffect">
                                  <p:stCondLst>
                                    <p:cond delay="0"/>
                                  </p:stCondLst>
                                  <p:childTnLst>
                                    <p:animEffect transition="out" filter="checkerboard(across)">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body" sz="half" idx="1"/>
          </p:nvPr>
        </p:nvSpPr>
        <p:spPr>
          <a:xfrm>
            <a:off x="228600" y="1752600"/>
            <a:ext cx="4724400" cy="1295400"/>
          </a:xfrm>
        </p:spPr>
        <p:txBody>
          <a:bodyPr/>
          <a:lstStyle/>
          <a:p>
            <a:pPr marL="457200" lvl="1" indent="0" eaLnBrk="1" hangingPunct="1">
              <a:lnSpc>
                <a:spcPct val="90000"/>
              </a:lnSpc>
              <a:buFontTx/>
              <a:buNone/>
            </a:pPr>
            <a:r>
              <a:rPr lang="en-US" sz="2800" b="1" smtClean="0">
                <a:solidFill>
                  <a:srgbClr val="B60F02"/>
                </a:solidFill>
                <a:latin typeface="Monotype Corsiva" pitchFamily="66" charset="0"/>
              </a:rPr>
              <a:t>Regular checking for clogged gutters &amp; flat roofs that may have poor drainage.</a:t>
            </a:r>
          </a:p>
        </p:txBody>
      </p:sp>
      <p:sp>
        <p:nvSpPr>
          <p:cNvPr id="54275" name="Rectangle 3"/>
          <p:cNvSpPr>
            <a:spLocks noGrp="1" noChangeArrowheads="1"/>
          </p:cNvSpPr>
          <p:nvPr>
            <p:ph type="body" sz="half" idx="2"/>
          </p:nvPr>
        </p:nvSpPr>
        <p:spPr>
          <a:xfrm>
            <a:off x="4800600" y="4186238"/>
            <a:ext cx="3773488" cy="912812"/>
          </a:xfrm>
        </p:spPr>
        <p:txBody>
          <a:bodyPr/>
          <a:lstStyle/>
          <a:p>
            <a:pPr marL="457200" lvl="1" indent="0" eaLnBrk="1" hangingPunct="1">
              <a:lnSpc>
                <a:spcPct val="90000"/>
              </a:lnSpc>
              <a:buFontTx/>
              <a:buNone/>
            </a:pPr>
            <a:r>
              <a:rPr lang="en-US" sz="2800" b="1" smtClean="0">
                <a:solidFill>
                  <a:srgbClr val="B60F02"/>
                </a:solidFill>
                <a:latin typeface="Monotype Corsiva" pitchFamily="66" charset="0"/>
              </a:rPr>
              <a:t>Cover bamboo pole holders  when not in use</a:t>
            </a:r>
            <a:endParaRPr lang="en-US" smtClean="0"/>
          </a:p>
        </p:txBody>
      </p:sp>
      <p:sp>
        <p:nvSpPr>
          <p:cNvPr id="54276" name="Rectangle 4"/>
          <p:cNvSpPr>
            <a:spLocks noChangeArrowheads="1"/>
          </p:cNvSpPr>
          <p:nvPr/>
        </p:nvSpPr>
        <p:spPr bwMode="auto">
          <a:xfrm>
            <a:off x="685800" y="0"/>
            <a:ext cx="77724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r>
              <a:rPr lang="en-US" sz="4000" b="1" u="sng">
                <a:solidFill>
                  <a:schemeClr val="tx2"/>
                </a:solidFill>
                <a:latin typeface="Monotype Corsiva" pitchFamily="66" charset="0"/>
              </a:rPr>
              <a:t>At Household Level</a:t>
            </a:r>
          </a:p>
        </p:txBody>
      </p:sp>
      <p:pic>
        <p:nvPicPr>
          <p:cNvPr id="97285" name="Picture 5" descr="bamboo pole holde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953000" y="1828800"/>
            <a:ext cx="3276600" cy="220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7286" name="Picture 6" descr="roof gutters"/>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38200" y="3048000"/>
            <a:ext cx="3505200" cy="2230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7287" name="Picture 7" descr="Guppy"/>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858000" y="5124450"/>
            <a:ext cx="1647825" cy="1647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4280" name="Text Box 8"/>
          <p:cNvSpPr txBox="1">
            <a:spLocks noChangeArrowheads="1"/>
          </p:cNvSpPr>
          <p:nvPr/>
        </p:nvSpPr>
        <p:spPr bwMode="auto">
          <a:xfrm>
            <a:off x="1981200" y="5562600"/>
            <a:ext cx="4419600" cy="1031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en-US" sz="2800" b="1">
                <a:solidFill>
                  <a:srgbClr val="B60F02"/>
                </a:solidFill>
                <a:latin typeface="Monotype Corsiva" pitchFamily="66" charset="0"/>
              </a:rPr>
              <a:t>Introducing larvivorous fishes in </a:t>
            </a:r>
          </a:p>
          <a:p>
            <a:pPr eaLnBrk="1" hangingPunct="1">
              <a:spcBef>
                <a:spcPct val="20000"/>
              </a:spcBef>
            </a:pPr>
            <a:r>
              <a:rPr lang="en-US" sz="2800" b="1">
                <a:solidFill>
                  <a:srgbClr val="B60F02"/>
                </a:solidFill>
                <a:latin typeface="Monotype Corsiva" pitchFamily="66" charset="0"/>
              </a:rPr>
              <a:t>orrnamental water tanks/garden. </a:t>
            </a:r>
            <a:endParaRPr lang="en-US" sz="2800">
              <a:latin typeface="Comic Sans MS" pitchFamily="66" charset="0"/>
            </a:endParaRPr>
          </a:p>
        </p:txBody>
      </p:sp>
      <p:pic>
        <p:nvPicPr>
          <p:cNvPr id="97289" name="Picture 9" descr="Onewaycommunucation"/>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0" y="0"/>
            <a:ext cx="2133600" cy="178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6518130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withEffect">
                                  <p:stCondLst>
                                    <p:cond delay="0"/>
                                  </p:stCondLst>
                                  <p:childTnLst>
                                    <p:set>
                                      <p:cBhvr>
                                        <p:cTn id="6" dur="1" fill="hold">
                                          <p:stCondLst>
                                            <p:cond delay="0"/>
                                          </p:stCondLst>
                                        </p:cTn>
                                        <p:tgtEl>
                                          <p:spTgt spid="97289"/>
                                        </p:tgtEl>
                                        <p:attrNameLst>
                                          <p:attrName>style.visibility</p:attrName>
                                        </p:attrNameLst>
                                      </p:cBhvr>
                                      <p:to>
                                        <p:strVal val="visible"/>
                                      </p:to>
                                    </p:set>
                                    <p:animEffect transition="in" filter="wheel(4)">
                                      <p:cBhvr>
                                        <p:cTn id="7" dur="1000"/>
                                        <p:tgtEl>
                                          <p:spTgt spid="97289"/>
                                        </p:tgtEl>
                                      </p:cBhvr>
                                    </p:animEffect>
                                  </p:childTnLst>
                                </p:cTn>
                              </p:par>
                              <p:par>
                                <p:cTn id="8" presetID="21" presetClass="entr" presetSubtype="3" fill="hold" nodeType="withEffect">
                                  <p:stCondLst>
                                    <p:cond delay="0"/>
                                  </p:stCondLst>
                                  <p:childTnLst>
                                    <p:set>
                                      <p:cBhvr>
                                        <p:cTn id="9" dur="1" fill="hold">
                                          <p:stCondLst>
                                            <p:cond delay="0"/>
                                          </p:stCondLst>
                                        </p:cTn>
                                        <p:tgtEl>
                                          <p:spTgt spid="97285"/>
                                        </p:tgtEl>
                                        <p:attrNameLst>
                                          <p:attrName>style.visibility</p:attrName>
                                        </p:attrNameLst>
                                      </p:cBhvr>
                                      <p:to>
                                        <p:strVal val="visible"/>
                                      </p:to>
                                    </p:set>
                                    <p:animEffect transition="in" filter="wheel(3)">
                                      <p:cBhvr>
                                        <p:cTn id="10" dur="1000"/>
                                        <p:tgtEl>
                                          <p:spTgt spid="97285"/>
                                        </p:tgtEl>
                                      </p:cBhvr>
                                    </p:animEffect>
                                  </p:childTnLst>
                                </p:cTn>
                              </p:par>
                              <p:par>
                                <p:cTn id="11" presetID="21" presetClass="entr" presetSubtype="3" fill="hold" nodeType="withEffect">
                                  <p:stCondLst>
                                    <p:cond delay="0"/>
                                  </p:stCondLst>
                                  <p:childTnLst>
                                    <p:set>
                                      <p:cBhvr>
                                        <p:cTn id="12" dur="1" fill="hold">
                                          <p:stCondLst>
                                            <p:cond delay="0"/>
                                          </p:stCondLst>
                                        </p:cTn>
                                        <p:tgtEl>
                                          <p:spTgt spid="97286"/>
                                        </p:tgtEl>
                                        <p:attrNameLst>
                                          <p:attrName>style.visibility</p:attrName>
                                        </p:attrNameLst>
                                      </p:cBhvr>
                                      <p:to>
                                        <p:strVal val="visible"/>
                                      </p:to>
                                    </p:set>
                                    <p:animEffect transition="in" filter="wheel(3)">
                                      <p:cBhvr>
                                        <p:cTn id="13" dur="1000"/>
                                        <p:tgtEl>
                                          <p:spTgt spid="97286"/>
                                        </p:tgtEl>
                                      </p:cBhvr>
                                    </p:animEffect>
                                  </p:childTnLst>
                                </p:cTn>
                              </p:par>
                              <p:par>
                                <p:cTn id="14" presetID="21" presetClass="entr" presetSubtype="3" fill="hold" nodeType="withEffect">
                                  <p:stCondLst>
                                    <p:cond delay="0"/>
                                  </p:stCondLst>
                                  <p:childTnLst>
                                    <p:set>
                                      <p:cBhvr>
                                        <p:cTn id="15" dur="1" fill="hold">
                                          <p:stCondLst>
                                            <p:cond delay="0"/>
                                          </p:stCondLst>
                                        </p:cTn>
                                        <p:tgtEl>
                                          <p:spTgt spid="97287"/>
                                        </p:tgtEl>
                                        <p:attrNameLst>
                                          <p:attrName>style.visibility</p:attrName>
                                        </p:attrNameLst>
                                      </p:cBhvr>
                                      <p:to>
                                        <p:strVal val="visible"/>
                                      </p:to>
                                    </p:set>
                                    <p:animEffect transition="in" filter="wheel(3)">
                                      <p:cBhvr>
                                        <p:cTn id="16" dur="1000"/>
                                        <p:tgtEl>
                                          <p:spTgt spid="972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76200" y="0"/>
            <a:ext cx="8991600" cy="6858000"/>
          </a:xfrm>
          <a:solidFill>
            <a:srgbClr val="FF0000"/>
          </a:solidFill>
        </p:spPr>
        <p:txBody>
          <a:bodyPr>
            <a:normAutofit lnSpcReduction="10000"/>
          </a:bodyPr>
          <a:lstStyle/>
          <a:p>
            <a:pPr algn="ctr" eaLnBrk="1" hangingPunct="1">
              <a:lnSpc>
                <a:spcPct val="90000"/>
              </a:lnSpc>
            </a:pPr>
            <a:r>
              <a:rPr lang="en-US" sz="2400" b="1" dirty="0" smtClean="0">
                <a:latin typeface="Tahoma" pitchFamily="34" charset="0"/>
                <a:cs typeface="Times New Roman" pitchFamily="18" charset="0"/>
              </a:rPr>
              <a:t>Vector amenability to IVM Approach</a:t>
            </a:r>
          </a:p>
          <a:p>
            <a:pPr algn="just" eaLnBrk="1" hangingPunct="1">
              <a:lnSpc>
                <a:spcPct val="90000"/>
              </a:lnSpc>
            </a:pPr>
            <a:endParaRPr lang="en-US" sz="2400" b="1" dirty="0">
              <a:latin typeface="Tahoma" pitchFamily="34" charset="0"/>
              <a:cs typeface="Times New Roman" pitchFamily="18" charset="0"/>
            </a:endParaRPr>
          </a:p>
          <a:p>
            <a:pPr algn="just" eaLnBrk="1" hangingPunct="1">
              <a:lnSpc>
                <a:spcPct val="90000"/>
              </a:lnSpc>
            </a:pPr>
            <a:r>
              <a:rPr lang="en-US" sz="2400" b="1" dirty="0" smtClean="0">
                <a:latin typeface="Tahoma" pitchFamily="34" charset="0"/>
                <a:cs typeface="Times New Roman" pitchFamily="18" charset="0"/>
              </a:rPr>
              <a:t>The selection of priority target species depends on local conditions such as </a:t>
            </a:r>
            <a:r>
              <a:rPr lang="en-US" sz="2400" b="1" dirty="0" err="1" smtClean="0">
                <a:latin typeface="Tahoma" pitchFamily="34" charset="0"/>
                <a:cs typeface="Times New Roman" pitchFamily="18" charset="0"/>
              </a:rPr>
              <a:t>vectorial</a:t>
            </a:r>
            <a:r>
              <a:rPr lang="en-US" sz="2400" b="1" dirty="0" smtClean="0">
                <a:latin typeface="Tahoma" pitchFamily="34" charset="0"/>
                <a:cs typeface="Times New Roman" pitchFamily="18" charset="0"/>
              </a:rPr>
              <a:t> status, Insecticide resistance, </a:t>
            </a:r>
            <a:r>
              <a:rPr lang="en-US" sz="2400" b="1" dirty="0" err="1" smtClean="0">
                <a:latin typeface="Tahoma" pitchFamily="34" charset="0"/>
                <a:cs typeface="Times New Roman" pitchFamily="18" charset="0"/>
              </a:rPr>
              <a:t>Exophilic</a:t>
            </a:r>
            <a:r>
              <a:rPr lang="en-US" sz="2400" b="1" dirty="0" smtClean="0">
                <a:latin typeface="Tahoma" pitchFamily="34" charset="0"/>
                <a:cs typeface="Times New Roman" pitchFamily="18" charset="0"/>
              </a:rPr>
              <a:t> and </a:t>
            </a:r>
            <a:r>
              <a:rPr lang="en-US" sz="2400" b="1" dirty="0" err="1" smtClean="0">
                <a:latin typeface="Tahoma" pitchFamily="34" charset="0"/>
                <a:cs typeface="Times New Roman" pitchFamily="18" charset="0"/>
              </a:rPr>
              <a:t>exophagic</a:t>
            </a:r>
            <a:r>
              <a:rPr lang="en-US" sz="2400" b="1" dirty="0" smtClean="0">
                <a:latin typeface="Tahoma" pitchFamily="34" charset="0"/>
                <a:cs typeface="Times New Roman" pitchFamily="18" charset="0"/>
              </a:rPr>
              <a:t> </a:t>
            </a:r>
            <a:r>
              <a:rPr lang="en-US" sz="2400" b="1" dirty="0" err="1" smtClean="0">
                <a:latin typeface="Tahoma" pitchFamily="34" charset="0"/>
                <a:cs typeface="Times New Roman" pitchFamily="18" charset="0"/>
              </a:rPr>
              <a:t>behaviour</a:t>
            </a:r>
            <a:r>
              <a:rPr lang="en-US" sz="2400" b="1" dirty="0" smtClean="0">
                <a:latin typeface="Tahoma" pitchFamily="34" charset="0"/>
                <a:cs typeface="Times New Roman" pitchFamily="18" charset="0"/>
              </a:rPr>
              <a:t>, making indoor residual spraying inappropriate.</a:t>
            </a:r>
          </a:p>
          <a:p>
            <a:pPr algn="just" eaLnBrk="1" hangingPunct="1">
              <a:lnSpc>
                <a:spcPct val="90000"/>
              </a:lnSpc>
            </a:pPr>
            <a:endParaRPr lang="en-US" sz="2400" b="1" dirty="0" smtClean="0">
              <a:latin typeface="Tahoma" pitchFamily="34" charset="0"/>
              <a:cs typeface="Times New Roman" pitchFamily="18" charset="0"/>
            </a:endParaRPr>
          </a:p>
          <a:p>
            <a:pPr algn="just" eaLnBrk="1" hangingPunct="1">
              <a:lnSpc>
                <a:spcPct val="90000"/>
              </a:lnSpc>
            </a:pPr>
            <a:r>
              <a:rPr lang="en-US" sz="2400" b="1" dirty="0" smtClean="0">
                <a:latin typeface="Tahoma" pitchFamily="34" charset="0"/>
                <a:cs typeface="Times New Roman" pitchFamily="18" charset="0"/>
              </a:rPr>
              <a:t>Restricted and well defined vector breeding habitats as in urban and semi-arid conditions. </a:t>
            </a:r>
          </a:p>
          <a:p>
            <a:pPr algn="just" eaLnBrk="1" hangingPunct="1">
              <a:lnSpc>
                <a:spcPct val="90000"/>
              </a:lnSpc>
            </a:pPr>
            <a:endParaRPr lang="en-US" sz="2400" b="1" dirty="0" smtClean="0">
              <a:latin typeface="Tahoma" pitchFamily="34" charset="0"/>
              <a:cs typeface="Times New Roman" pitchFamily="18" charset="0"/>
            </a:endParaRPr>
          </a:p>
          <a:p>
            <a:pPr algn="just" eaLnBrk="1" hangingPunct="1">
              <a:lnSpc>
                <a:spcPct val="90000"/>
              </a:lnSpc>
            </a:pPr>
            <a:r>
              <a:rPr lang="en-US" sz="2400" b="1" dirty="0" smtClean="0">
                <a:latin typeface="Tahoma" pitchFamily="34" charset="0"/>
                <a:cs typeface="Times New Roman" pitchFamily="18" charset="0"/>
              </a:rPr>
              <a:t>Some important vectors amenable  to this approach are </a:t>
            </a:r>
          </a:p>
          <a:p>
            <a:pPr algn="just" eaLnBrk="1" hangingPunct="1">
              <a:lnSpc>
                <a:spcPct val="90000"/>
              </a:lnSpc>
              <a:buFontTx/>
              <a:buNone/>
            </a:pPr>
            <a:r>
              <a:rPr lang="en-US" sz="2400" b="1" i="1" dirty="0" smtClean="0">
                <a:latin typeface="Tahoma" pitchFamily="34" charset="0"/>
                <a:cs typeface="Times New Roman" pitchFamily="18" charset="0"/>
              </a:rPr>
              <a:t>		-     </a:t>
            </a:r>
            <a:r>
              <a:rPr lang="en-US" sz="2400" b="1" i="1" dirty="0" err="1" smtClean="0">
                <a:latin typeface="Tahoma" pitchFamily="34" charset="0"/>
                <a:cs typeface="Times New Roman" pitchFamily="18" charset="0"/>
              </a:rPr>
              <a:t>Ae</a:t>
            </a:r>
            <a:r>
              <a:rPr lang="en-US" sz="2400" b="1" i="1" dirty="0" smtClean="0">
                <a:latin typeface="Tahoma" pitchFamily="34" charset="0"/>
                <a:cs typeface="Times New Roman" pitchFamily="18" charset="0"/>
              </a:rPr>
              <a:t>. </a:t>
            </a:r>
            <a:r>
              <a:rPr lang="en-US" sz="2400" b="1" i="1" dirty="0" err="1" smtClean="0">
                <a:latin typeface="Tahoma" pitchFamily="34" charset="0"/>
                <a:cs typeface="Times New Roman" pitchFamily="18" charset="0"/>
              </a:rPr>
              <a:t>aegypti</a:t>
            </a:r>
            <a:r>
              <a:rPr lang="en-US" sz="2400" b="1" i="1" dirty="0" smtClean="0">
                <a:latin typeface="Tahoma" pitchFamily="34" charset="0"/>
                <a:cs typeface="Times New Roman" pitchFamily="18" charset="0"/>
              </a:rPr>
              <a:t>, </a:t>
            </a:r>
            <a:r>
              <a:rPr lang="en-US" sz="2400" b="1" dirty="0" smtClean="0">
                <a:latin typeface="Tahoma" pitchFamily="34" charset="0"/>
                <a:cs typeface="Times New Roman" pitchFamily="18" charset="0"/>
              </a:rPr>
              <a:t>in domestic   containers, </a:t>
            </a:r>
          </a:p>
          <a:p>
            <a:pPr algn="just" eaLnBrk="1" hangingPunct="1">
              <a:lnSpc>
                <a:spcPct val="90000"/>
              </a:lnSpc>
              <a:buFontTx/>
              <a:buNone/>
            </a:pPr>
            <a:r>
              <a:rPr lang="en-US" sz="2400" b="1" i="1" dirty="0" smtClean="0">
                <a:latin typeface="Tahoma" pitchFamily="34" charset="0"/>
                <a:cs typeface="Times New Roman" pitchFamily="18" charset="0"/>
              </a:rPr>
              <a:t>          -     An. </a:t>
            </a:r>
            <a:r>
              <a:rPr lang="en-US" sz="2400" b="1" i="1" dirty="0" err="1" smtClean="0">
                <a:latin typeface="Tahoma" pitchFamily="34" charset="0"/>
                <a:cs typeface="Times New Roman" pitchFamily="18" charset="0"/>
              </a:rPr>
              <a:t>stephensi</a:t>
            </a:r>
            <a:r>
              <a:rPr lang="en-US" sz="2400" b="1" i="1" dirty="0" smtClean="0">
                <a:latin typeface="Tahoma" pitchFamily="34" charset="0"/>
                <a:cs typeface="Times New Roman" pitchFamily="18" charset="0"/>
              </a:rPr>
              <a:t> </a:t>
            </a:r>
            <a:r>
              <a:rPr lang="en-US" sz="2400" b="1" dirty="0" smtClean="0">
                <a:latin typeface="Tahoma" pitchFamily="34" charset="0"/>
                <a:cs typeface="Times New Roman" pitchFamily="18" charset="0"/>
              </a:rPr>
              <a:t>in urban wells and reservoirs, </a:t>
            </a:r>
          </a:p>
          <a:p>
            <a:pPr algn="just" eaLnBrk="1" hangingPunct="1">
              <a:lnSpc>
                <a:spcPct val="90000"/>
              </a:lnSpc>
              <a:buFontTx/>
              <a:buNone/>
            </a:pPr>
            <a:r>
              <a:rPr lang="en-US" sz="2400" b="1" dirty="0" smtClean="0">
                <a:latin typeface="Tahoma" pitchFamily="34" charset="0"/>
                <a:cs typeface="Times New Roman" pitchFamily="18" charset="0"/>
              </a:rPr>
              <a:t>          -     An. </a:t>
            </a:r>
            <a:r>
              <a:rPr lang="en-US" sz="2400" b="1" i="1" dirty="0" err="1" smtClean="0">
                <a:latin typeface="Tahoma" pitchFamily="34" charset="0"/>
                <a:cs typeface="Times New Roman" pitchFamily="18" charset="0"/>
              </a:rPr>
              <a:t>culicifacies</a:t>
            </a:r>
            <a:r>
              <a:rPr lang="en-US" sz="2400" b="1" i="1" dirty="0" smtClean="0">
                <a:latin typeface="Tahoma" pitchFamily="34" charset="0"/>
                <a:cs typeface="Times New Roman" pitchFamily="18" charset="0"/>
              </a:rPr>
              <a:t> </a:t>
            </a:r>
            <a:r>
              <a:rPr lang="en-US" sz="2400" b="1" dirty="0" smtClean="0">
                <a:latin typeface="Tahoma" pitchFamily="34" charset="0"/>
                <a:cs typeface="Times New Roman" pitchFamily="18" charset="0"/>
              </a:rPr>
              <a:t>in irrigation canals and pools, </a:t>
            </a:r>
          </a:p>
          <a:p>
            <a:pPr algn="just" eaLnBrk="1" hangingPunct="1">
              <a:lnSpc>
                <a:spcPct val="90000"/>
              </a:lnSpc>
              <a:buFontTx/>
              <a:buNone/>
            </a:pPr>
            <a:r>
              <a:rPr lang="en-US" sz="2400" b="1" dirty="0" smtClean="0">
                <a:latin typeface="Tahoma" pitchFamily="34" charset="0"/>
                <a:cs typeface="Times New Roman" pitchFamily="18" charset="0"/>
              </a:rPr>
              <a:t>           -     An. </a:t>
            </a:r>
            <a:r>
              <a:rPr lang="en-US" sz="2400" b="1" i="1" dirty="0" err="1" smtClean="0">
                <a:latin typeface="Tahoma" pitchFamily="34" charset="0"/>
                <a:cs typeface="Times New Roman" pitchFamily="18" charset="0"/>
              </a:rPr>
              <a:t>sundaicus</a:t>
            </a:r>
            <a:r>
              <a:rPr lang="en-US" sz="2400" b="1" i="1" dirty="0" smtClean="0">
                <a:latin typeface="Tahoma" pitchFamily="34" charset="0"/>
                <a:cs typeface="Times New Roman" pitchFamily="18" charset="0"/>
              </a:rPr>
              <a:t> </a:t>
            </a:r>
            <a:r>
              <a:rPr lang="en-US" sz="2400" b="1" dirty="0" smtClean="0">
                <a:latin typeface="Tahoma" pitchFamily="34" charset="0"/>
                <a:cs typeface="Times New Roman" pitchFamily="18" charset="0"/>
              </a:rPr>
              <a:t>in lagoons and swamps, </a:t>
            </a:r>
          </a:p>
          <a:p>
            <a:pPr algn="just" eaLnBrk="1" hangingPunct="1">
              <a:lnSpc>
                <a:spcPct val="90000"/>
              </a:lnSpc>
              <a:buFontTx/>
              <a:buNone/>
            </a:pPr>
            <a:r>
              <a:rPr lang="en-US" sz="2400" b="1" dirty="0" smtClean="0">
                <a:latin typeface="Tahoma" pitchFamily="34" charset="0"/>
                <a:cs typeface="Times New Roman" pitchFamily="18" charset="0"/>
              </a:rPr>
              <a:t>           -     </a:t>
            </a:r>
            <a:r>
              <a:rPr lang="en-US" sz="2400" b="1" dirty="0" err="1" smtClean="0">
                <a:latin typeface="Tahoma" pitchFamily="34" charset="0"/>
                <a:cs typeface="Times New Roman" pitchFamily="18" charset="0"/>
              </a:rPr>
              <a:t>Cx</a:t>
            </a:r>
            <a:r>
              <a:rPr lang="en-US" sz="2400" b="1" dirty="0" smtClean="0">
                <a:latin typeface="Tahoma" pitchFamily="34" charset="0"/>
                <a:cs typeface="Times New Roman" pitchFamily="18" charset="0"/>
              </a:rPr>
              <a:t>. </a:t>
            </a:r>
            <a:r>
              <a:rPr lang="en-US" sz="2400" b="1" i="1" dirty="0" err="1" smtClean="0">
                <a:latin typeface="Tahoma" pitchFamily="34" charset="0"/>
                <a:cs typeface="Times New Roman" pitchFamily="18" charset="0"/>
              </a:rPr>
              <a:t>quinquefasciatus</a:t>
            </a:r>
            <a:r>
              <a:rPr lang="en-US" sz="2400" b="1" i="1" dirty="0" smtClean="0">
                <a:latin typeface="Tahoma" pitchFamily="34" charset="0"/>
                <a:cs typeface="Times New Roman" pitchFamily="18" charset="0"/>
              </a:rPr>
              <a:t> </a:t>
            </a:r>
            <a:r>
              <a:rPr lang="en-US" sz="2400" b="1" dirty="0" smtClean="0">
                <a:latin typeface="Tahoma" pitchFamily="34" charset="0"/>
                <a:cs typeface="Times New Roman" pitchFamily="18" charset="0"/>
              </a:rPr>
              <a:t>in polluted urban  </a:t>
            </a:r>
          </a:p>
          <a:p>
            <a:pPr algn="just" eaLnBrk="1" hangingPunct="1">
              <a:lnSpc>
                <a:spcPct val="90000"/>
              </a:lnSpc>
              <a:buFontTx/>
              <a:buNone/>
            </a:pPr>
            <a:r>
              <a:rPr lang="en-US" sz="2400" b="1" dirty="0" smtClean="0">
                <a:latin typeface="Tahoma" pitchFamily="34" charset="0"/>
                <a:cs typeface="Times New Roman" pitchFamily="18" charset="0"/>
              </a:rPr>
              <a:t>                habitats.</a:t>
            </a:r>
          </a:p>
          <a:p>
            <a:pPr algn="just" eaLnBrk="1" hangingPunct="1">
              <a:lnSpc>
                <a:spcPct val="90000"/>
              </a:lnSpc>
              <a:buFontTx/>
              <a:buNone/>
            </a:pPr>
            <a:r>
              <a:rPr lang="en-US" sz="2000" b="1" dirty="0" smtClean="0">
                <a:cs typeface="Times New Roman" pitchFamily="18" charset="0"/>
              </a:rPr>
              <a:t> </a:t>
            </a:r>
          </a:p>
          <a:p>
            <a:pPr eaLnBrk="1" hangingPunct="1">
              <a:lnSpc>
                <a:spcPct val="90000"/>
              </a:lnSpc>
            </a:pPr>
            <a:endParaRPr lang="en-US" sz="2000" b="1" dirty="0" smtClean="0"/>
          </a:p>
        </p:txBody>
      </p:sp>
    </p:spTree>
    <p:extLst>
      <p:ext uri="{BB962C8B-B14F-4D97-AF65-F5344CB8AC3E}">
        <p14:creationId xmlns:p14="http://schemas.microsoft.com/office/powerpoint/2010/main" xmlns="" val="406944985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990600" y="0"/>
            <a:ext cx="6489700" cy="822325"/>
          </a:xfrm>
        </p:spPr>
        <p:txBody>
          <a:bodyPr/>
          <a:lstStyle/>
          <a:p>
            <a:pPr eaLnBrk="1" hangingPunct="1"/>
            <a:r>
              <a:rPr lang="en-US" sz="4000" b="1" u="sng" smtClean="0">
                <a:latin typeface="Monotype Corsiva" pitchFamily="66" charset="0"/>
              </a:rPr>
              <a:t>At Community Level</a:t>
            </a:r>
          </a:p>
        </p:txBody>
      </p:sp>
      <p:sp>
        <p:nvSpPr>
          <p:cNvPr id="55299" name="Rectangle 3"/>
          <p:cNvSpPr>
            <a:spLocks noGrp="1" noChangeArrowheads="1"/>
          </p:cNvSpPr>
          <p:nvPr>
            <p:ph type="body" idx="1"/>
          </p:nvPr>
        </p:nvSpPr>
        <p:spPr>
          <a:xfrm>
            <a:off x="152400" y="1809750"/>
            <a:ext cx="8382000" cy="3581400"/>
          </a:xfrm>
        </p:spPr>
        <p:txBody>
          <a:bodyPr/>
          <a:lstStyle/>
          <a:p>
            <a:pPr eaLnBrk="1" hangingPunct="1">
              <a:lnSpc>
                <a:spcPct val="90000"/>
              </a:lnSpc>
            </a:pPr>
            <a:r>
              <a:rPr lang="en-US" sz="3600" smtClean="0">
                <a:solidFill>
                  <a:srgbClr val="B60F02"/>
                </a:solidFill>
                <a:latin typeface="Monotype Corsiva" pitchFamily="66" charset="0"/>
              </a:rPr>
              <a:t>Groups to supplement and reinforce efforts at household level.</a:t>
            </a:r>
            <a:endParaRPr lang="en-US" sz="900" smtClean="0">
              <a:solidFill>
                <a:srgbClr val="B60F02"/>
              </a:solidFill>
              <a:latin typeface="Monotype Corsiva" pitchFamily="66" charset="0"/>
            </a:endParaRPr>
          </a:p>
          <a:p>
            <a:pPr eaLnBrk="1" hangingPunct="1">
              <a:lnSpc>
                <a:spcPct val="90000"/>
              </a:lnSpc>
            </a:pPr>
            <a:r>
              <a:rPr lang="en-US" sz="3600" smtClean="0">
                <a:solidFill>
                  <a:srgbClr val="B60F02"/>
                </a:solidFill>
                <a:latin typeface="Monotype Corsiva" pitchFamily="66" charset="0"/>
              </a:rPr>
              <a:t>To identify commercial activities such as traders dealing in used tyres or small construction projects</a:t>
            </a:r>
            <a:endParaRPr lang="en-US" sz="900" smtClean="0">
              <a:solidFill>
                <a:srgbClr val="B60F02"/>
              </a:solidFill>
              <a:latin typeface="Monotype Corsiva" pitchFamily="66" charset="0"/>
            </a:endParaRPr>
          </a:p>
          <a:p>
            <a:pPr eaLnBrk="1" hangingPunct="1">
              <a:lnSpc>
                <a:spcPct val="90000"/>
              </a:lnSpc>
            </a:pPr>
            <a:r>
              <a:rPr lang="en-US" sz="3600" smtClean="0">
                <a:solidFill>
                  <a:srgbClr val="B60F02"/>
                </a:solidFill>
                <a:latin typeface="Monotype Corsiva" pitchFamily="66" charset="0"/>
              </a:rPr>
              <a:t>Launch awareness campaigns</a:t>
            </a:r>
          </a:p>
        </p:txBody>
      </p:sp>
      <p:pic>
        <p:nvPicPr>
          <p:cNvPr id="98308"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715000" y="3983038"/>
            <a:ext cx="3429000" cy="2874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pic>
      <p:pic>
        <p:nvPicPr>
          <p:cNvPr id="98309" name="Picture 5" descr="Onewaycommunucation"/>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2133600" cy="178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5290969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withEffect">
                                  <p:stCondLst>
                                    <p:cond delay="0"/>
                                  </p:stCondLst>
                                  <p:childTnLst>
                                    <p:set>
                                      <p:cBhvr>
                                        <p:cTn id="6" dur="1" fill="hold">
                                          <p:stCondLst>
                                            <p:cond delay="0"/>
                                          </p:stCondLst>
                                        </p:cTn>
                                        <p:tgtEl>
                                          <p:spTgt spid="98309"/>
                                        </p:tgtEl>
                                        <p:attrNameLst>
                                          <p:attrName>style.visibility</p:attrName>
                                        </p:attrNameLst>
                                      </p:cBhvr>
                                      <p:to>
                                        <p:strVal val="visible"/>
                                      </p:to>
                                    </p:set>
                                    <p:animEffect transition="in" filter="wheel(4)">
                                      <p:cBhvr>
                                        <p:cTn id="7" dur="1000"/>
                                        <p:tgtEl>
                                          <p:spTgt spid="98309"/>
                                        </p:tgtEl>
                                      </p:cBhvr>
                                    </p:animEffect>
                                  </p:childTnLst>
                                </p:cTn>
                              </p:par>
                              <p:par>
                                <p:cTn id="8" presetID="8" presetClass="entr" presetSubtype="16" fill="hold" nodeType="withEffect">
                                  <p:stCondLst>
                                    <p:cond delay="0"/>
                                  </p:stCondLst>
                                  <p:childTnLst>
                                    <p:set>
                                      <p:cBhvr>
                                        <p:cTn id="9" dur="1" fill="hold">
                                          <p:stCondLst>
                                            <p:cond delay="0"/>
                                          </p:stCondLst>
                                        </p:cTn>
                                        <p:tgtEl>
                                          <p:spTgt spid="98308"/>
                                        </p:tgtEl>
                                        <p:attrNameLst>
                                          <p:attrName>style.visibility</p:attrName>
                                        </p:attrNameLst>
                                      </p:cBhvr>
                                      <p:to>
                                        <p:strVal val="visible"/>
                                      </p:to>
                                    </p:set>
                                    <p:animEffect transition="in" filter="diamond(in)">
                                      <p:cBhvr>
                                        <p:cTn id="10" dur="1000"/>
                                        <p:tgtEl>
                                          <p:spTgt spid="98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758825" y="0"/>
            <a:ext cx="8839200" cy="1295400"/>
          </a:xfrm>
        </p:spPr>
        <p:txBody>
          <a:bodyPr/>
          <a:lstStyle/>
          <a:p>
            <a:pPr eaLnBrk="1" hangingPunct="1"/>
            <a:r>
              <a:rPr lang="en-US" b="1" u="sng" smtClean="0">
                <a:latin typeface="Monotype Corsiva" pitchFamily="66" charset="0"/>
              </a:rPr>
              <a:t>At Institutional Level </a:t>
            </a:r>
            <a:br>
              <a:rPr lang="en-US" b="1" u="sng" smtClean="0">
                <a:latin typeface="Monotype Corsiva" pitchFamily="66" charset="0"/>
              </a:rPr>
            </a:br>
            <a:r>
              <a:rPr lang="en-US" sz="3200" b="1" u="sng" smtClean="0">
                <a:latin typeface="Monotype Corsiva" pitchFamily="66" charset="0"/>
              </a:rPr>
              <a:t>(Hospitals, Schools, Colleges, Offices, etc)</a:t>
            </a:r>
            <a:endParaRPr lang="en-US" sz="3200" u="sng" smtClean="0">
              <a:latin typeface="Monotype Corsiva" pitchFamily="66" charset="0"/>
            </a:endParaRPr>
          </a:p>
        </p:txBody>
      </p:sp>
      <p:sp>
        <p:nvSpPr>
          <p:cNvPr id="56323" name="Rectangle 3"/>
          <p:cNvSpPr>
            <a:spLocks noGrp="1" noChangeArrowheads="1"/>
          </p:cNvSpPr>
          <p:nvPr>
            <p:ph type="body" idx="1"/>
          </p:nvPr>
        </p:nvSpPr>
        <p:spPr>
          <a:xfrm>
            <a:off x="381000" y="2057400"/>
            <a:ext cx="8534400" cy="3810000"/>
          </a:xfrm>
        </p:spPr>
        <p:txBody>
          <a:bodyPr/>
          <a:lstStyle/>
          <a:p>
            <a:pPr eaLnBrk="1" hangingPunct="1"/>
            <a:r>
              <a:rPr lang="en-US" b="1" smtClean="0">
                <a:solidFill>
                  <a:srgbClr val="B60F02"/>
                </a:solidFill>
                <a:latin typeface="Monotype Corsiva" pitchFamily="66" charset="0"/>
              </a:rPr>
              <a:t>Weekly checking for Aedes larval habitats.</a:t>
            </a:r>
          </a:p>
          <a:p>
            <a:pPr eaLnBrk="1" hangingPunct="1"/>
            <a:r>
              <a:rPr lang="en-US" b="1" smtClean="0">
                <a:solidFill>
                  <a:srgbClr val="B60F02"/>
                </a:solidFill>
                <a:latin typeface="Monotype Corsiva" pitchFamily="66" charset="0"/>
              </a:rPr>
              <a:t>Ensuring source elimination</a:t>
            </a:r>
          </a:p>
          <a:p>
            <a:pPr eaLnBrk="1" hangingPunct="1"/>
            <a:r>
              <a:rPr lang="en-US" b="1" smtClean="0">
                <a:solidFill>
                  <a:srgbClr val="B60F02"/>
                </a:solidFill>
                <a:latin typeface="Monotype Corsiva" pitchFamily="66" charset="0"/>
              </a:rPr>
              <a:t>Notification of fever cases (suspected/confirmed) to concerned Health authorities &amp; 		             appropriate case management. </a:t>
            </a:r>
            <a:endParaRPr lang="en-US" sz="3600" b="1" smtClean="0">
              <a:solidFill>
                <a:srgbClr val="B60F02"/>
              </a:solidFill>
              <a:latin typeface="Monotype Corsiva" pitchFamily="66" charset="0"/>
            </a:endParaRPr>
          </a:p>
        </p:txBody>
      </p:sp>
      <p:pic>
        <p:nvPicPr>
          <p:cNvPr id="99332"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562600" y="3829050"/>
            <a:ext cx="3581400" cy="302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pic>
      <p:pic>
        <p:nvPicPr>
          <p:cNvPr id="99333" name="Picture 5" descr="Onewaycommunucation"/>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2133600" cy="178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286007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withEffect">
                                  <p:stCondLst>
                                    <p:cond delay="0"/>
                                  </p:stCondLst>
                                  <p:childTnLst>
                                    <p:set>
                                      <p:cBhvr>
                                        <p:cTn id="6" dur="1" fill="hold">
                                          <p:stCondLst>
                                            <p:cond delay="0"/>
                                          </p:stCondLst>
                                        </p:cTn>
                                        <p:tgtEl>
                                          <p:spTgt spid="99333"/>
                                        </p:tgtEl>
                                        <p:attrNameLst>
                                          <p:attrName>style.visibility</p:attrName>
                                        </p:attrNameLst>
                                      </p:cBhvr>
                                      <p:to>
                                        <p:strVal val="visible"/>
                                      </p:to>
                                    </p:set>
                                    <p:animEffect transition="in" filter="wheel(4)">
                                      <p:cBhvr>
                                        <p:cTn id="7" dur="1000"/>
                                        <p:tgtEl>
                                          <p:spTgt spid="99333"/>
                                        </p:tgtEl>
                                      </p:cBhvr>
                                    </p:animEffect>
                                  </p:childTnLst>
                                </p:cTn>
                              </p:par>
                              <p:par>
                                <p:cTn id="8" presetID="21" presetClass="entr" presetSubtype="1" fill="hold" nodeType="withEffect">
                                  <p:stCondLst>
                                    <p:cond delay="0"/>
                                  </p:stCondLst>
                                  <p:childTnLst>
                                    <p:set>
                                      <p:cBhvr>
                                        <p:cTn id="9" dur="1" fill="hold">
                                          <p:stCondLst>
                                            <p:cond delay="0"/>
                                          </p:stCondLst>
                                        </p:cTn>
                                        <p:tgtEl>
                                          <p:spTgt spid="99332"/>
                                        </p:tgtEl>
                                        <p:attrNameLst>
                                          <p:attrName>style.visibility</p:attrName>
                                        </p:attrNameLst>
                                      </p:cBhvr>
                                      <p:to>
                                        <p:strVal val="visible"/>
                                      </p:to>
                                    </p:set>
                                    <p:animEffect transition="in" filter="wheel(1)">
                                      <p:cBhvr>
                                        <p:cTn id="10" dur="1000"/>
                                        <p:tgtEl>
                                          <p:spTgt spid="993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body" idx="1"/>
          </p:nvPr>
        </p:nvSpPr>
        <p:spPr>
          <a:xfrm>
            <a:off x="879475" y="1828800"/>
            <a:ext cx="8153400" cy="5029200"/>
          </a:xfrm>
        </p:spPr>
        <p:txBody>
          <a:bodyPr/>
          <a:lstStyle/>
          <a:p>
            <a:pPr eaLnBrk="1" hangingPunct="1"/>
            <a:r>
              <a:rPr lang="en-US" b="1" smtClean="0">
                <a:solidFill>
                  <a:srgbClr val="686622"/>
                </a:solidFill>
                <a:latin typeface="Monotype Corsiva" pitchFamily="66" charset="0"/>
              </a:rPr>
              <a:t>To achieve sustainability of successful vector control programme its essential to focus on involvement of -</a:t>
            </a:r>
          </a:p>
          <a:p>
            <a:pPr lvl="1" eaLnBrk="1" hangingPunct="1"/>
            <a:r>
              <a:rPr lang="en-US" sz="3200" b="1" smtClean="0">
                <a:solidFill>
                  <a:srgbClr val="B60F02"/>
                </a:solidFill>
                <a:latin typeface="Monotype Corsiva" pitchFamily="66" charset="0"/>
              </a:rPr>
              <a:t>Hospitals, non-health sector departments including schools/colleges, </a:t>
            </a:r>
          </a:p>
          <a:p>
            <a:pPr lvl="1" eaLnBrk="1" hangingPunct="1"/>
            <a:r>
              <a:rPr lang="en-US" sz="3200" b="1" smtClean="0">
                <a:solidFill>
                  <a:srgbClr val="B60F02"/>
                </a:solidFill>
                <a:latin typeface="Monotype Corsiva" pitchFamily="66" charset="0"/>
              </a:rPr>
              <a:t>Civil society organizations e.g. NGOs, Faith Based Organizations and Community Based Organizations Residents Welfare Organizations, Self-Help Groups</a:t>
            </a:r>
            <a:endParaRPr lang="en-US" b="1" smtClean="0">
              <a:solidFill>
                <a:srgbClr val="B60F02"/>
              </a:solidFill>
              <a:latin typeface="Monotype Corsiva" pitchFamily="66" charset="0"/>
            </a:endParaRPr>
          </a:p>
        </p:txBody>
      </p:sp>
      <p:sp>
        <p:nvSpPr>
          <p:cNvPr id="57347" name="Rectangle 3"/>
          <p:cNvSpPr>
            <a:spLocks noChangeArrowheads="1"/>
          </p:cNvSpPr>
          <p:nvPr/>
        </p:nvSpPr>
        <p:spPr bwMode="auto">
          <a:xfrm>
            <a:off x="1295400" y="0"/>
            <a:ext cx="6489700" cy="81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p>
            <a:pPr algn="ctr"/>
            <a:r>
              <a:rPr lang="en-US" sz="4000" b="1" u="sng">
                <a:solidFill>
                  <a:schemeClr val="tx2"/>
                </a:solidFill>
                <a:latin typeface="Monotype Corsiva" pitchFamily="66" charset="0"/>
              </a:rPr>
              <a:t>Health Education </a:t>
            </a:r>
          </a:p>
        </p:txBody>
      </p:sp>
      <p:pic>
        <p:nvPicPr>
          <p:cNvPr id="100356" name="Picture 4" descr="Onewaycommunucation"/>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2133600" cy="178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57080266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withEffect">
                                  <p:stCondLst>
                                    <p:cond delay="0"/>
                                  </p:stCondLst>
                                  <p:childTnLst>
                                    <p:set>
                                      <p:cBhvr>
                                        <p:cTn id="6" dur="1" fill="hold">
                                          <p:stCondLst>
                                            <p:cond delay="0"/>
                                          </p:stCondLst>
                                        </p:cTn>
                                        <p:tgtEl>
                                          <p:spTgt spid="100356"/>
                                        </p:tgtEl>
                                        <p:attrNameLst>
                                          <p:attrName>style.visibility</p:attrName>
                                        </p:attrNameLst>
                                      </p:cBhvr>
                                      <p:to>
                                        <p:strVal val="visible"/>
                                      </p:to>
                                    </p:set>
                                    <p:animEffect transition="in" filter="wheel(4)">
                                      <p:cBhvr>
                                        <p:cTn id="7" dur="1000"/>
                                        <p:tgtEl>
                                          <p:spTgt spid="100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body" idx="1"/>
          </p:nvPr>
        </p:nvSpPr>
        <p:spPr>
          <a:xfrm>
            <a:off x="912813" y="1828800"/>
            <a:ext cx="7488237" cy="4110038"/>
          </a:xfrm>
        </p:spPr>
        <p:txBody>
          <a:bodyPr/>
          <a:lstStyle/>
          <a:p>
            <a:pPr lvl="1" eaLnBrk="1" hangingPunct="1"/>
            <a:r>
              <a:rPr lang="en-US" sz="3200" b="1" smtClean="0">
                <a:solidFill>
                  <a:srgbClr val="B60F02"/>
                </a:solidFill>
                <a:latin typeface="Monotype Corsiva" pitchFamily="66" charset="0"/>
              </a:rPr>
              <a:t>Panchayati Raj Institutions/Municipal Bodies.</a:t>
            </a:r>
          </a:p>
          <a:p>
            <a:pPr lvl="1" eaLnBrk="1" hangingPunct="1"/>
            <a:r>
              <a:rPr lang="en-US" sz="3200" b="1" smtClean="0">
                <a:solidFill>
                  <a:srgbClr val="B60F02"/>
                </a:solidFill>
                <a:latin typeface="Monotype Corsiva" pitchFamily="66" charset="0"/>
              </a:rPr>
              <a:t>Local Religious Bodies. </a:t>
            </a:r>
          </a:p>
          <a:p>
            <a:pPr lvl="1" eaLnBrk="1" hangingPunct="1"/>
            <a:r>
              <a:rPr lang="en-US" sz="3200" b="1" smtClean="0">
                <a:solidFill>
                  <a:srgbClr val="B60F02"/>
                </a:solidFill>
                <a:latin typeface="Monotype Corsiva" pitchFamily="66" charset="0"/>
              </a:rPr>
              <a:t>Nehru Yuvak Kendras, NSS/NCC units in schools and colleges.</a:t>
            </a:r>
          </a:p>
          <a:p>
            <a:pPr lvl="1" eaLnBrk="1" hangingPunct="1"/>
            <a:r>
              <a:rPr lang="en-US" sz="3200" b="1" smtClean="0">
                <a:solidFill>
                  <a:srgbClr val="B60F02"/>
                </a:solidFill>
                <a:latin typeface="Monotype Corsiva" pitchFamily="66" charset="0"/>
              </a:rPr>
              <a:t>Professional associations like IMA and corporate sector. </a:t>
            </a:r>
          </a:p>
        </p:txBody>
      </p:sp>
      <p:sp>
        <p:nvSpPr>
          <p:cNvPr id="58371" name="Rectangle 3"/>
          <p:cNvSpPr>
            <a:spLocks noChangeArrowheads="1"/>
          </p:cNvSpPr>
          <p:nvPr/>
        </p:nvSpPr>
        <p:spPr bwMode="auto">
          <a:xfrm>
            <a:off x="1295400" y="0"/>
            <a:ext cx="6489700" cy="81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p>
            <a:pPr algn="ctr"/>
            <a:r>
              <a:rPr lang="en-US" sz="4000" b="1" u="sng">
                <a:solidFill>
                  <a:schemeClr val="tx2"/>
                </a:solidFill>
                <a:latin typeface="Monotype Corsiva" pitchFamily="66" charset="0"/>
              </a:rPr>
              <a:t>Health Education </a:t>
            </a:r>
          </a:p>
        </p:txBody>
      </p:sp>
      <p:pic>
        <p:nvPicPr>
          <p:cNvPr id="101380" name="Picture 4" descr="Onewaycommunucation"/>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2133600" cy="178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522958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withEffect">
                                  <p:stCondLst>
                                    <p:cond delay="0"/>
                                  </p:stCondLst>
                                  <p:childTnLst>
                                    <p:set>
                                      <p:cBhvr>
                                        <p:cTn id="6" dur="1" fill="hold">
                                          <p:stCondLst>
                                            <p:cond delay="0"/>
                                          </p:stCondLst>
                                        </p:cTn>
                                        <p:tgtEl>
                                          <p:spTgt spid="101380"/>
                                        </p:tgtEl>
                                        <p:attrNameLst>
                                          <p:attrName>style.visibility</p:attrName>
                                        </p:attrNameLst>
                                      </p:cBhvr>
                                      <p:to>
                                        <p:strVal val="visible"/>
                                      </p:to>
                                    </p:set>
                                    <p:animEffect transition="in" filter="wheel(4)">
                                      <p:cBhvr>
                                        <p:cTn id="7" dur="1000"/>
                                        <p:tgtEl>
                                          <p:spTgt spid="101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body" idx="1"/>
          </p:nvPr>
        </p:nvSpPr>
        <p:spPr>
          <a:xfrm>
            <a:off x="533400" y="1981200"/>
            <a:ext cx="8077200" cy="4876800"/>
          </a:xfrm>
        </p:spPr>
        <p:txBody>
          <a:bodyPr/>
          <a:lstStyle/>
          <a:p>
            <a:pPr lvl="1" eaLnBrk="1" hangingPunct="1"/>
            <a:r>
              <a:rPr lang="en-US" sz="3600" smtClean="0">
                <a:solidFill>
                  <a:srgbClr val="B60F02"/>
                </a:solidFill>
                <a:latin typeface="Monotype Corsiva" pitchFamily="66" charset="0"/>
              </a:rPr>
              <a:t>These groups should be provided information on all aspects of  </a:t>
            </a:r>
          </a:p>
          <a:p>
            <a:pPr lvl="1" eaLnBrk="1" hangingPunct="1"/>
            <a:endParaRPr lang="en-US" sz="500" smtClean="0">
              <a:solidFill>
                <a:srgbClr val="B60F02"/>
              </a:solidFill>
              <a:latin typeface="Monotype Corsiva" pitchFamily="66" charset="0"/>
            </a:endParaRPr>
          </a:p>
          <a:p>
            <a:pPr lvl="2" eaLnBrk="1" hangingPunct="1"/>
            <a:r>
              <a:rPr lang="en-US" sz="3200" b="1" smtClean="0">
                <a:solidFill>
                  <a:srgbClr val="686622"/>
                </a:solidFill>
                <a:latin typeface="Monotype Corsiva" pitchFamily="66" charset="0"/>
              </a:rPr>
              <a:t>how it spreads </a:t>
            </a:r>
          </a:p>
          <a:p>
            <a:pPr lvl="2" eaLnBrk="1" hangingPunct="1"/>
            <a:r>
              <a:rPr lang="en-US" sz="3200" b="1" smtClean="0">
                <a:solidFill>
                  <a:srgbClr val="686622"/>
                </a:solidFill>
                <a:latin typeface="Monotype Corsiva" pitchFamily="66" charset="0"/>
              </a:rPr>
              <a:t>role of mosquitoes </a:t>
            </a:r>
          </a:p>
          <a:p>
            <a:pPr lvl="2" eaLnBrk="1" hangingPunct="1"/>
            <a:r>
              <a:rPr lang="en-US" sz="3200" b="1" smtClean="0">
                <a:solidFill>
                  <a:srgbClr val="686622"/>
                </a:solidFill>
                <a:latin typeface="Monotype Corsiva" pitchFamily="66" charset="0"/>
              </a:rPr>
              <a:t>where &amp; how they breed/rest</a:t>
            </a:r>
          </a:p>
          <a:p>
            <a:pPr lvl="2" eaLnBrk="1" hangingPunct="1"/>
            <a:r>
              <a:rPr lang="en-US" sz="3200" b="1" smtClean="0">
                <a:solidFill>
                  <a:srgbClr val="686622"/>
                </a:solidFill>
                <a:latin typeface="Monotype Corsiva" pitchFamily="66" charset="0"/>
              </a:rPr>
              <a:t>how they can be controlled</a:t>
            </a:r>
            <a:endParaRPr lang="en-US" b="1" smtClean="0">
              <a:solidFill>
                <a:srgbClr val="686622"/>
              </a:solidFill>
            </a:endParaRPr>
          </a:p>
        </p:txBody>
      </p:sp>
      <p:pic>
        <p:nvPicPr>
          <p:cNvPr id="102403" name="Picture 3" descr="Onewaycommunucation"/>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2133600" cy="178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9396" name="Rectangle 4"/>
          <p:cNvSpPr>
            <a:spLocks noChangeArrowheads="1"/>
          </p:cNvSpPr>
          <p:nvPr/>
        </p:nvSpPr>
        <p:spPr bwMode="auto">
          <a:xfrm>
            <a:off x="1295400" y="0"/>
            <a:ext cx="6489700" cy="81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p>
            <a:pPr algn="ctr"/>
            <a:r>
              <a:rPr lang="en-US" sz="4000" b="1" u="sng">
                <a:solidFill>
                  <a:schemeClr val="tx2"/>
                </a:solidFill>
                <a:latin typeface="Monotype Corsiva" pitchFamily="66" charset="0"/>
              </a:rPr>
              <a:t>Health Education </a:t>
            </a:r>
          </a:p>
        </p:txBody>
      </p:sp>
      <p:pic>
        <p:nvPicPr>
          <p:cNvPr id="102405" name="Picture 5" descr="an02692_"/>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904491">
            <a:off x="6477000" y="3657600"/>
            <a:ext cx="1438275" cy="1060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612608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withEffect">
                                  <p:stCondLst>
                                    <p:cond delay="0"/>
                                  </p:stCondLst>
                                  <p:childTnLst>
                                    <p:set>
                                      <p:cBhvr>
                                        <p:cTn id="6" dur="1" fill="hold">
                                          <p:stCondLst>
                                            <p:cond delay="0"/>
                                          </p:stCondLst>
                                        </p:cTn>
                                        <p:tgtEl>
                                          <p:spTgt spid="102403"/>
                                        </p:tgtEl>
                                        <p:attrNameLst>
                                          <p:attrName>style.visibility</p:attrName>
                                        </p:attrNameLst>
                                      </p:cBhvr>
                                      <p:to>
                                        <p:strVal val="visible"/>
                                      </p:to>
                                    </p:set>
                                    <p:animEffect transition="in" filter="wheel(4)">
                                      <p:cBhvr>
                                        <p:cTn id="7" dur="1000"/>
                                        <p:tgtEl>
                                          <p:spTgt spid="102403"/>
                                        </p:tgtEl>
                                      </p:cBhvr>
                                    </p:animEffect>
                                  </p:childTnLst>
                                </p:cTn>
                              </p:par>
                              <p:par>
                                <p:cTn id="8" presetID="19" presetClass="emph" presetSubtype="0" fill="hold" nodeType="withEffect">
                                  <p:stCondLst>
                                    <p:cond delay="0"/>
                                  </p:stCondLst>
                                  <p:childTnLst>
                                    <p:animClr clrSpc="rgb" dir="cw">
                                      <p:cBhvr override="childStyle">
                                        <p:cTn id="9" dur="500" fill="hold"/>
                                        <p:tgtEl>
                                          <p:spTgt spid="102405"/>
                                        </p:tgtEl>
                                        <p:attrNameLst>
                                          <p:attrName>style.color</p:attrName>
                                        </p:attrNameLst>
                                      </p:cBhvr>
                                      <p:to>
                                        <a:schemeClr val="accent2"/>
                                      </p:to>
                                    </p:animClr>
                                    <p:animClr clrSpc="rgb" dir="cw">
                                      <p:cBhvr>
                                        <p:cTn id="10" dur="500" fill="hold"/>
                                        <p:tgtEl>
                                          <p:spTgt spid="102405"/>
                                        </p:tgtEl>
                                        <p:attrNameLst>
                                          <p:attrName>fillcolor</p:attrName>
                                        </p:attrNameLst>
                                      </p:cBhvr>
                                      <p:to>
                                        <a:schemeClr val="accent2"/>
                                      </p:to>
                                    </p:animClr>
                                    <p:set>
                                      <p:cBhvr>
                                        <p:cTn id="11" dur="500" fill="hold"/>
                                        <p:tgtEl>
                                          <p:spTgt spid="102405"/>
                                        </p:tgtEl>
                                        <p:attrNameLst>
                                          <p:attrName>fill.type</p:attrName>
                                        </p:attrNameLst>
                                      </p:cBhvr>
                                      <p:to>
                                        <p:strVal val="solid"/>
                                      </p:to>
                                    </p:set>
                                    <p:set>
                                      <p:cBhvr>
                                        <p:cTn id="12" dur="500" fill="hold"/>
                                        <p:tgtEl>
                                          <p:spTgt spid="10240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04800"/>
            <a:ext cx="6492240" cy="822960"/>
          </a:xfrm>
          <a:solidFill>
            <a:srgbClr val="3F3E40"/>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274320" algn="l">
              <a:defRPr/>
            </a:pPr>
            <a:r>
              <a:rPr lang="en-US" altLang="zh-TW" sz="2800" dirty="0" smtClean="0">
                <a:ln>
                  <a:solidFill>
                    <a:srgbClr val="00AEEF"/>
                  </a:solidFill>
                </a:ln>
                <a:solidFill>
                  <a:srgbClr val="00AEEF"/>
                </a:solidFill>
                <a:latin typeface="Kalinga" pitchFamily="34" charset="0"/>
                <a:cs typeface="Kalinga" pitchFamily="34" charset="0"/>
              </a:rPr>
              <a:t>PERSONAL PROTECTION</a:t>
            </a:r>
            <a:endParaRPr lang="en-US" altLang="en-US" sz="2800" dirty="0" smtClean="0">
              <a:ln>
                <a:solidFill>
                  <a:srgbClr val="00AEEF"/>
                </a:solidFill>
              </a:ln>
              <a:solidFill>
                <a:srgbClr val="00AEEF"/>
              </a:solidFill>
              <a:latin typeface="Kalinga" pitchFamily="34" charset="0"/>
              <a:cs typeface="Kalinga" pitchFamily="34" charset="0"/>
            </a:endParaRPr>
          </a:p>
        </p:txBody>
      </p:sp>
      <p:pic>
        <p:nvPicPr>
          <p:cNvPr id="6" name="Picture 2" descr="http://pad1.whstatic.com/images/thumb/7/73/Avoid-Mosquito-Bites-Step-7.jpg/670px-Avoid-Mosquito-Bites-Step-7.jpg"/>
          <p:cNvPicPr>
            <a:picLocks noChangeAspect="1" noChangeArrowheads="1"/>
          </p:cNvPicPr>
          <p:nvPr/>
        </p:nvPicPr>
        <p:blipFill>
          <a:blip r:embed="rId2"/>
          <a:srcRect/>
          <a:stretch>
            <a:fillRect/>
          </a:stretch>
        </p:blipFill>
        <p:spPr bwMode="auto">
          <a:xfrm>
            <a:off x="4572000" y="1377462"/>
            <a:ext cx="3733800" cy="2584938"/>
          </a:xfrm>
          <a:prstGeom prst="rect">
            <a:avLst/>
          </a:prstGeom>
          <a:noFill/>
          <a:ln w="9525">
            <a:solidFill>
              <a:schemeClr val="tx1"/>
            </a:solidFill>
            <a:miter lim="800000"/>
            <a:headEnd/>
            <a:tailEnd/>
          </a:ln>
        </p:spPr>
      </p:pic>
      <p:pic>
        <p:nvPicPr>
          <p:cNvPr id="12290" name="Picture 2" descr="http://ecx.images-amazon.com/images/I/51BTIgZ6MTL._SY300_.jpg"/>
          <p:cNvPicPr>
            <a:picLocks noChangeAspect="1" noChangeArrowheads="1"/>
          </p:cNvPicPr>
          <p:nvPr/>
        </p:nvPicPr>
        <p:blipFill>
          <a:blip r:embed="rId3"/>
          <a:srcRect t="5333" b="6667"/>
          <a:stretch>
            <a:fillRect/>
          </a:stretch>
        </p:blipFill>
        <p:spPr bwMode="auto">
          <a:xfrm>
            <a:off x="4572000" y="4024923"/>
            <a:ext cx="3733800" cy="2680677"/>
          </a:xfrm>
          <a:prstGeom prst="rect">
            <a:avLst/>
          </a:prstGeom>
          <a:noFill/>
          <a:ln>
            <a:solidFill>
              <a:schemeClr val="tx1"/>
            </a:solidFill>
          </a:ln>
        </p:spPr>
      </p:pic>
      <p:pic>
        <p:nvPicPr>
          <p:cNvPr id="7" name="Picture 12" descr="mnet1"/>
          <p:cNvPicPr preferRelativeResize="0">
            <a:picLocks noChangeAspect="1" noChangeArrowheads="1"/>
          </p:cNvPicPr>
          <p:nvPr/>
        </p:nvPicPr>
        <p:blipFill>
          <a:blip r:embed="rId4"/>
          <a:srcRect/>
          <a:stretch>
            <a:fillRect/>
          </a:stretch>
        </p:blipFill>
        <p:spPr bwMode="auto">
          <a:xfrm>
            <a:off x="807720" y="1219200"/>
            <a:ext cx="2926080" cy="1755648"/>
          </a:xfrm>
          <a:prstGeom prst="rect">
            <a:avLst/>
          </a:prstGeom>
          <a:noFill/>
          <a:ln w="9525">
            <a:solidFill>
              <a:schemeClr val="tx1"/>
            </a:solidFill>
            <a:miter lim="800000"/>
            <a:headEnd/>
            <a:tailEnd/>
          </a:ln>
        </p:spPr>
      </p:pic>
      <p:pic>
        <p:nvPicPr>
          <p:cNvPr id="8" name="Picture 28"/>
          <p:cNvPicPr preferRelativeResize="0">
            <a:picLocks noChangeAspect="1" noChangeArrowheads="1"/>
          </p:cNvPicPr>
          <p:nvPr/>
        </p:nvPicPr>
        <p:blipFill>
          <a:blip r:embed="rId5"/>
          <a:srcRect/>
          <a:stretch>
            <a:fillRect/>
          </a:stretch>
        </p:blipFill>
        <p:spPr bwMode="auto">
          <a:xfrm>
            <a:off x="807720" y="3048000"/>
            <a:ext cx="2926080" cy="1839251"/>
          </a:xfrm>
          <a:prstGeom prst="rect">
            <a:avLst/>
          </a:prstGeom>
          <a:noFill/>
          <a:ln w="9525">
            <a:solidFill>
              <a:schemeClr val="tx1"/>
            </a:solidFill>
            <a:miter lim="800000"/>
            <a:headEnd/>
            <a:tailEnd/>
          </a:ln>
        </p:spPr>
      </p:pic>
      <p:pic>
        <p:nvPicPr>
          <p:cNvPr id="9" name="Picture 11" descr="https://encrypted-tbn1.gstatic.com/images?q=tbn:ANd9GcSxMHAXX6qivuJP_6ESx7ccv3M-O-uxkswD_T4HfX3IrY9dpuSK"/>
          <p:cNvPicPr preferRelativeResize="0">
            <a:picLocks noChangeAspect="1" noChangeArrowheads="1"/>
          </p:cNvPicPr>
          <p:nvPr/>
        </p:nvPicPr>
        <p:blipFill>
          <a:blip r:embed="rId6"/>
          <a:srcRect/>
          <a:stretch>
            <a:fillRect/>
          </a:stretch>
        </p:blipFill>
        <p:spPr bwMode="auto">
          <a:xfrm>
            <a:off x="807720" y="4953000"/>
            <a:ext cx="2926080" cy="181334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nvGraphicFramePr>
        <p:xfrm>
          <a:off x="1359694" y="4287621"/>
          <a:ext cx="2672556" cy="1800832"/>
        </p:xfrm>
        <a:graphic>
          <a:graphicData uri="http://schemas.openxmlformats.org/presentationml/2006/ole">
            <p:oleObj spid="_x0000_s16450" name="Photo Editor Photo" r:id="rId3" imgW="3952381" imgH="2486372" progId="">
              <p:embed/>
            </p:oleObj>
          </a:graphicData>
        </a:graphic>
      </p:graphicFrame>
      <p:graphicFrame>
        <p:nvGraphicFramePr>
          <p:cNvPr id="6" name="Object 5"/>
          <p:cNvGraphicFramePr>
            <a:graphicFrameLocks noChangeAspect="1"/>
          </p:cNvGraphicFramePr>
          <p:nvPr/>
        </p:nvGraphicFramePr>
        <p:xfrm>
          <a:off x="1359694" y="1926146"/>
          <a:ext cx="2600325" cy="1800832"/>
        </p:xfrm>
        <a:graphic>
          <a:graphicData uri="http://schemas.openxmlformats.org/presentationml/2006/ole">
            <p:oleObj spid="_x0000_s16451" name="Photo Editor Photo" r:id="rId4" imgW="2010056" imgH="1495634" progId="">
              <p:embed/>
            </p:oleObj>
          </a:graphicData>
        </a:graphic>
      </p:graphicFrame>
      <p:sp>
        <p:nvSpPr>
          <p:cNvPr id="7" name="Text Box 8"/>
          <p:cNvSpPr txBox="1">
            <a:spLocks noChangeArrowheads="1"/>
          </p:cNvSpPr>
          <p:nvPr/>
        </p:nvSpPr>
        <p:spPr bwMode="auto">
          <a:xfrm flipH="1">
            <a:off x="1359694" y="6201006"/>
            <a:ext cx="2672556" cy="338554"/>
          </a:xfrm>
          <a:prstGeom prst="rect">
            <a:avLst/>
          </a:prstGeom>
          <a:noFill/>
          <a:ln w="9525">
            <a:noFill/>
            <a:miter lim="800000"/>
            <a:headEnd/>
            <a:tailEnd/>
          </a:ln>
          <a:effectLst/>
        </p:spPr>
        <p:txBody>
          <a:bodyPr wrap="square">
            <a:spAutoFit/>
          </a:bodyPr>
          <a:lstStyle/>
          <a:p>
            <a:pPr algn="ctr">
              <a:spcBef>
                <a:spcPct val="50000"/>
              </a:spcBef>
            </a:pPr>
            <a:r>
              <a:rPr lang="en-US" sz="1600" b="1" i="1" dirty="0" err="1">
                <a:latin typeface="Times New Roman" pitchFamily="18" charset="0"/>
              </a:rPr>
              <a:t>Poecilia</a:t>
            </a:r>
            <a:r>
              <a:rPr lang="en-US" sz="1600" b="1" i="1" dirty="0">
                <a:latin typeface="Times New Roman" pitchFamily="18" charset="0"/>
              </a:rPr>
              <a:t> </a:t>
            </a:r>
            <a:r>
              <a:rPr lang="en-US" sz="1600" b="1" i="1" dirty="0" err="1">
                <a:latin typeface="Times New Roman" pitchFamily="18" charset="0"/>
              </a:rPr>
              <a:t>reticulata</a:t>
            </a:r>
            <a:endParaRPr lang="en-US" sz="1600" b="1" dirty="0">
              <a:latin typeface="Times New Roman" pitchFamily="18" charset="0"/>
            </a:endParaRPr>
          </a:p>
        </p:txBody>
      </p:sp>
      <p:sp>
        <p:nvSpPr>
          <p:cNvPr id="8" name="Text Box 9"/>
          <p:cNvSpPr txBox="1">
            <a:spLocks noChangeArrowheads="1"/>
          </p:cNvSpPr>
          <p:nvPr/>
        </p:nvSpPr>
        <p:spPr bwMode="auto">
          <a:xfrm>
            <a:off x="1392526" y="3745468"/>
            <a:ext cx="2528094" cy="369332"/>
          </a:xfrm>
          <a:prstGeom prst="rect">
            <a:avLst/>
          </a:prstGeom>
          <a:noFill/>
          <a:ln w="9525">
            <a:noFill/>
            <a:miter lim="800000"/>
            <a:headEnd/>
            <a:tailEnd/>
          </a:ln>
          <a:effectLst/>
        </p:spPr>
        <p:txBody>
          <a:bodyPr>
            <a:spAutoFit/>
          </a:bodyPr>
          <a:lstStyle/>
          <a:p>
            <a:pPr algn="ctr">
              <a:spcBef>
                <a:spcPct val="50000"/>
              </a:spcBef>
            </a:pPr>
            <a:r>
              <a:rPr lang="en-US" b="1" i="1" dirty="0" err="1">
                <a:latin typeface="Times New Roman" pitchFamily="18" charset="0"/>
              </a:rPr>
              <a:t>Gambusia</a:t>
            </a:r>
            <a:r>
              <a:rPr lang="en-US" b="1" i="1" dirty="0">
                <a:latin typeface="Times New Roman" pitchFamily="18" charset="0"/>
              </a:rPr>
              <a:t> </a:t>
            </a:r>
            <a:r>
              <a:rPr lang="en-US" b="1" i="1" dirty="0" err="1">
                <a:latin typeface="Times New Roman" pitchFamily="18" charset="0"/>
              </a:rPr>
              <a:t>affinis</a:t>
            </a:r>
            <a:endParaRPr lang="en-US" b="1" i="1" dirty="0">
              <a:latin typeface="Times New Roman" pitchFamily="18" charset="0"/>
            </a:endParaRPr>
          </a:p>
        </p:txBody>
      </p:sp>
      <p:sp>
        <p:nvSpPr>
          <p:cNvPr id="9" name="Rectangle 11"/>
          <p:cNvSpPr txBox="1">
            <a:spLocks noChangeArrowheads="1"/>
          </p:cNvSpPr>
          <p:nvPr/>
        </p:nvSpPr>
        <p:spPr bwMode="auto">
          <a:xfrm>
            <a:off x="1143000" y="1371600"/>
            <a:ext cx="2961481" cy="478346"/>
          </a:xfrm>
          <a:prstGeom prst="rect">
            <a:avLst/>
          </a:prstGeom>
          <a:gradFill flip="none" rotWithShape="1">
            <a:gsLst>
              <a:gs pos="0">
                <a:srgbClr val="00AEEF">
                  <a:tint val="66000"/>
                  <a:satMod val="160000"/>
                </a:srgbClr>
              </a:gs>
              <a:gs pos="50000">
                <a:srgbClr val="00AEEF">
                  <a:tint val="44500"/>
                  <a:satMod val="160000"/>
                </a:srgbClr>
              </a:gs>
              <a:gs pos="100000">
                <a:srgbClr val="00AEEF">
                  <a:tint val="23500"/>
                  <a:satMod val="160000"/>
                </a:srgbClr>
              </a:gs>
            </a:gsLst>
            <a:path path="circle">
              <a:fillToRect l="50000" t="50000" r="50000" b="50000"/>
            </a:path>
            <a:tileRect/>
          </a:gra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err="1" smtClean="0">
                <a:ln>
                  <a:noFill/>
                </a:ln>
                <a:solidFill>
                  <a:sysClr val="windowText" lastClr="000000"/>
                </a:solidFill>
                <a:effectLst/>
                <a:uLnTx/>
                <a:uFillTx/>
                <a:latin typeface="Times New Roman" pitchFamily="18" charset="0"/>
                <a:ea typeface="+mj-ea"/>
                <a:cs typeface="Tahoma" pitchFamily="34" charset="0"/>
              </a:rPr>
              <a:t>Larvivorous</a:t>
            </a:r>
            <a:r>
              <a:rPr kumimoji="0" lang="en-US" sz="2400" b="1" i="0" u="none" strike="noStrike" kern="1200" cap="none" spc="0" normalizeH="0" baseline="0" noProof="0" dirty="0" smtClean="0">
                <a:ln>
                  <a:noFill/>
                </a:ln>
                <a:solidFill>
                  <a:sysClr val="windowText" lastClr="000000"/>
                </a:solidFill>
                <a:effectLst/>
                <a:uLnTx/>
                <a:uFillTx/>
                <a:latin typeface="Times New Roman" pitchFamily="18" charset="0"/>
                <a:ea typeface="+mj-ea"/>
                <a:cs typeface="Tahoma" pitchFamily="34" charset="0"/>
              </a:rPr>
              <a:t> Fishes</a:t>
            </a:r>
            <a:endParaRPr kumimoji="0" lang="en-US" sz="2400" b="1" i="0" u="none" strike="noStrike" kern="1200" cap="none" spc="0" normalizeH="0" baseline="0" noProof="0" dirty="0">
              <a:ln>
                <a:noFill/>
              </a:ln>
              <a:solidFill>
                <a:sysClr val="windowText" lastClr="000000"/>
              </a:solidFill>
              <a:effectLst/>
              <a:uLnTx/>
              <a:uFillTx/>
              <a:latin typeface="Times New Roman" pitchFamily="18" charset="0"/>
              <a:ea typeface="+mj-ea"/>
              <a:cs typeface="Tahoma" pitchFamily="34" charset="0"/>
            </a:endParaRPr>
          </a:p>
        </p:txBody>
      </p:sp>
      <p:pic>
        <p:nvPicPr>
          <p:cNvPr id="10" name="Picture 4" descr="Bacillus sphaericus"/>
          <p:cNvPicPr>
            <a:picLocks noChangeAspect="1" noChangeArrowheads="1"/>
          </p:cNvPicPr>
          <p:nvPr/>
        </p:nvPicPr>
        <p:blipFill>
          <a:blip r:embed="rId5"/>
          <a:srcRect/>
          <a:stretch>
            <a:fillRect/>
          </a:stretch>
        </p:blipFill>
        <p:spPr bwMode="auto">
          <a:xfrm>
            <a:off x="4971256" y="1926146"/>
            <a:ext cx="2600325" cy="1787547"/>
          </a:xfrm>
          <a:prstGeom prst="rect">
            <a:avLst/>
          </a:prstGeom>
          <a:noFill/>
        </p:spPr>
      </p:pic>
      <p:pic>
        <p:nvPicPr>
          <p:cNvPr id="11" name="Picture 5" descr="Bacillus thuringiensis israelensis "/>
          <p:cNvPicPr>
            <a:picLocks noChangeAspect="1" noChangeArrowheads="1"/>
          </p:cNvPicPr>
          <p:nvPr/>
        </p:nvPicPr>
        <p:blipFill>
          <a:blip r:embed="rId6"/>
          <a:srcRect l="48010" t="16698" r="7179" b="62430"/>
          <a:stretch>
            <a:fillRect/>
          </a:stretch>
        </p:blipFill>
        <p:spPr bwMode="auto">
          <a:xfrm>
            <a:off x="4971256" y="4287621"/>
            <a:ext cx="2629218" cy="1776714"/>
          </a:xfrm>
          <a:prstGeom prst="rect">
            <a:avLst/>
          </a:prstGeom>
          <a:noFill/>
        </p:spPr>
      </p:pic>
      <p:sp>
        <p:nvSpPr>
          <p:cNvPr id="12" name="Text Box 6"/>
          <p:cNvSpPr txBox="1">
            <a:spLocks noChangeArrowheads="1"/>
          </p:cNvSpPr>
          <p:nvPr/>
        </p:nvSpPr>
        <p:spPr bwMode="auto">
          <a:xfrm>
            <a:off x="5260181" y="3745468"/>
            <a:ext cx="2166938" cy="369332"/>
          </a:xfrm>
          <a:prstGeom prst="rect">
            <a:avLst/>
          </a:prstGeom>
          <a:noFill/>
          <a:ln w="9525">
            <a:noFill/>
            <a:miter lim="800000"/>
            <a:headEnd/>
            <a:tailEnd/>
          </a:ln>
          <a:effectLst/>
        </p:spPr>
        <p:txBody>
          <a:bodyPr>
            <a:spAutoFit/>
          </a:bodyPr>
          <a:lstStyle/>
          <a:p>
            <a:pPr eaLnBrk="0" hangingPunct="0">
              <a:spcBef>
                <a:spcPct val="50000"/>
              </a:spcBef>
            </a:pPr>
            <a:r>
              <a:rPr lang="en-US" b="1" i="1" dirty="0">
                <a:latin typeface="Times New Roman" pitchFamily="18" charset="0"/>
              </a:rPr>
              <a:t>Bacillus </a:t>
            </a:r>
            <a:r>
              <a:rPr lang="en-US" b="1" i="1" dirty="0" err="1">
                <a:latin typeface="Times New Roman" pitchFamily="18" charset="0"/>
              </a:rPr>
              <a:t>sphaericus</a:t>
            </a:r>
            <a:endParaRPr lang="en-US" b="1" i="1" dirty="0">
              <a:latin typeface="Times New Roman" pitchFamily="18" charset="0"/>
            </a:endParaRPr>
          </a:p>
        </p:txBody>
      </p:sp>
      <p:sp>
        <p:nvSpPr>
          <p:cNvPr id="13" name="Text Box 7"/>
          <p:cNvSpPr txBox="1">
            <a:spLocks noChangeArrowheads="1"/>
          </p:cNvSpPr>
          <p:nvPr/>
        </p:nvSpPr>
        <p:spPr bwMode="auto">
          <a:xfrm>
            <a:off x="4682331" y="6183868"/>
            <a:ext cx="3394869" cy="369332"/>
          </a:xfrm>
          <a:prstGeom prst="rect">
            <a:avLst/>
          </a:prstGeom>
          <a:noFill/>
          <a:ln w="9525">
            <a:noFill/>
            <a:miter lim="800000"/>
            <a:headEnd/>
            <a:tailEnd/>
          </a:ln>
          <a:effectLst/>
        </p:spPr>
        <p:txBody>
          <a:bodyPr>
            <a:spAutoFit/>
          </a:bodyPr>
          <a:lstStyle/>
          <a:p>
            <a:pPr eaLnBrk="0" hangingPunct="0">
              <a:spcBef>
                <a:spcPct val="50000"/>
              </a:spcBef>
            </a:pPr>
            <a:r>
              <a:rPr lang="en-US" b="1" i="1" dirty="0">
                <a:latin typeface="Times New Roman" pitchFamily="18" charset="0"/>
              </a:rPr>
              <a:t>Bacillus </a:t>
            </a:r>
            <a:r>
              <a:rPr lang="en-US" b="1" i="1" dirty="0" err="1">
                <a:latin typeface="Times New Roman" pitchFamily="18" charset="0"/>
              </a:rPr>
              <a:t>thuringiensis</a:t>
            </a:r>
            <a:r>
              <a:rPr lang="en-US" b="1" i="1" dirty="0">
                <a:latin typeface="Times New Roman" pitchFamily="18" charset="0"/>
              </a:rPr>
              <a:t> </a:t>
            </a:r>
            <a:r>
              <a:rPr lang="en-US" b="1" i="1" dirty="0" err="1">
                <a:latin typeface="Times New Roman" pitchFamily="18" charset="0"/>
              </a:rPr>
              <a:t>israelensis</a:t>
            </a:r>
            <a:endParaRPr lang="en-US" b="1" i="1" dirty="0">
              <a:latin typeface="Times New Roman" pitchFamily="18" charset="0"/>
            </a:endParaRPr>
          </a:p>
        </p:txBody>
      </p:sp>
      <p:sp>
        <p:nvSpPr>
          <p:cNvPr id="14" name="Rectangle 13"/>
          <p:cNvSpPr/>
          <p:nvPr/>
        </p:nvSpPr>
        <p:spPr>
          <a:xfrm>
            <a:off x="5187950" y="1371600"/>
            <a:ext cx="2166938" cy="461665"/>
          </a:xfrm>
          <a:prstGeom prst="rect">
            <a:avLst/>
          </a:prstGeom>
          <a:gradFill flip="none" rotWithShape="1">
            <a:gsLst>
              <a:gs pos="0">
                <a:srgbClr val="00AEEF">
                  <a:tint val="66000"/>
                  <a:satMod val="160000"/>
                </a:srgbClr>
              </a:gs>
              <a:gs pos="50000">
                <a:srgbClr val="00AEEF">
                  <a:tint val="44500"/>
                  <a:satMod val="160000"/>
                </a:srgbClr>
              </a:gs>
              <a:gs pos="100000">
                <a:srgbClr val="00AEEF">
                  <a:tint val="23500"/>
                  <a:satMod val="160000"/>
                </a:srgbClr>
              </a:gs>
            </a:gsLst>
            <a:path path="circle">
              <a:fillToRect l="50000" t="50000" r="50000" b="50000"/>
            </a:path>
            <a:tileRect/>
          </a:gradFill>
        </p:spPr>
        <p:txBody>
          <a:bodyPr>
            <a:spAutoFit/>
          </a:bodyPr>
          <a:lstStyle/>
          <a:p>
            <a:pPr algn="ctr" eaLnBrk="0" fontAlgn="base" hangingPunct="0">
              <a:spcBef>
                <a:spcPct val="0"/>
              </a:spcBef>
              <a:spcAft>
                <a:spcPct val="0"/>
              </a:spcAft>
              <a:defRPr/>
            </a:pPr>
            <a:r>
              <a:rPr lang="en-US" sz="2400" b="1" dirty="0" err="1">
                <a:solidFill>
                  <a:sysClr val="windowText" lastClr="000000"/>
                </a:solidFill>
                <a:latin typeface="Times New Roman" pitchFamily="18" charset="0"/>
                <a:ea typeface="+mj-ea"/>
                <a:cs typeface="Tahoma" pitchFamily="34" charset="0"/>
              </a:rPr>
              <a:t>Biolarvicides</a:t>
            </a:r>
            <a:endParaRPr lang="en-US" sz="2400" b="1" dirty="0">
              <a:solidFill>
                <a:sysClr val="windowText" lastClr="000000"/>
              </a:solidFill>
              <a:latin typeface="Times New Roman" pitchFamily="18" charset="0"/>
              <a:ea typeface="+mj-ea"/>
              <a:cs typeface="Tahoma" pitchFamily="34" charset="0"/>
            </a:endParaRPr>
          </a:p>
        </p:txBody>
      </p:sp>
      <p:sp>
        <p:nvSpPr>
          <p:cNvPr id="16" name="Title 1"/>
          <p:cNvSpPr txBox="1">
            <a:spLocks/>
          </p:cNvSpPr>
          <p:nvPr/>
        </p:nvSpPr>
        <p:spPr>
          <a:xfrm>
            <a:off x="0" y="304800"/>
            <a:ext cx="6492240" cy="822960"/>
          </a:xfrm>
          <a:prstGeom prst="rect">
            <a:avLst/>
          </a:prstGeom>
          <a:solidFill>
            <a:srgbClr val="3F3E40"/>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274320" lvl="0">
              <a:spcBef>
                <a:spcPct val="0"/>
              </a:spcBef>
              <a:defRPr/>
            </a:pPr>
            <a:r>
              <a:rPr lang="en-US" altLang="zh-TW" sz="2400" dirty="0" smtClean="0">
                <a:ln>
                  <a:solidFill>
                    <a:srgbClr val="00AEEF"/>
                  </a:solidFill>
                </a:ln>
                <a:solidFill>
                  <a:srgbClr val="00AEEF"/>
                </a:solidFill>
                <a:latin typeface="Kalinga" pitchFamily="34" charset="0"/>
                <a:ea typeface="+mj-ea"/>
                <a:cs typeface="Kalinga" pitchFamily="34" charset="0"/>
              </a:rPr>
              <a:t>BIOLOGICAL  ANTI-LARVAL CONTROL</a:t>
            </a:r>
            <a:endParaRPr kumimoji="0" lang="en-US" altLang="en-US" sz="2400" b="0" i="0" u="none" strike="noStrike" kern="1200" cap="none" spc="0" normalizeH="0" baseline="0" noProof="0" dirty="0" smtClean="0">
              <a:ln>
                <a:solidFill>
                  <a:srgbClr val="00AEEF"/>
                </a:solidFill>
              </a:ln>
              <a:solidFill>
                <a:srgbClr val="00AEEF"/>
              </a:solidFill>
              <a:effectLst/>
              <a:uLnTx/>
              <a:uFillTx/>
              <a:latin typeface="Kalinga" pitchFamily="34" charset="0"/>
              <a:ea typeface="+mj-ea"/>
              <a:cs typeface="Kalinga" pitchFamily="34"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290935"/>
            <a:ext cx="4080348" cy="461665"/>
          </a:xfrm>
          <a:prstGeom prst="rect">
            <a:avLst/>
          </a:prstGeom>
        </p:spPr>
        <p:txBody>
          <a:bodyPr wrap="none">
            <a:spAutoFit/>
          </a:bodyPr>
          <a:lstStyle/>
          <a:p>
            <a:r>
              <a:rPr lang="en-US" sz="2400" b="1" dirty="0" smtClean="0">
                <a:cs typeface="Times New Roman" pitchFamily="18" charset="0"/>
              </a:rPr>
              <a:t>Other  predators Larval/Adults</a:t>
            </a:r>
            <a:endParaRPr lang="en-US" sz="2400" b="1" dirty="0">
              <a:cs typeface="Times New Roman" pitchFamily="18" charset="0"/>
            </a:endParaRPr>
          </a:p>
        </p:txBody>
      </p:sp>
      <p:sp>
        <p:nvSpPr>
          <p:cNvPr id="5" name="Content Placeholder 2"/>
          <p:cNvSpPr>
            <a:spLocks noGrp="1"/>
          </p:cNvSpPr>
          <p:nvPr>
            <p:ph idx="1"/>
          </p:nvPr>
        </p:nvSpPr>
        <p:spPr>
          <a:xfrm>
            <a:off x="457200" y="1905001"/>
            <a:ext cx="8229600" cy="2514599"/>
          </a:xfrm>
        </p:spPr>
        <p:txBody>
          <a:bodyPr>
            <a:normAutofit/>
          </a:bodyPr>
          <a:lstStyle/>
          <a:p>
            <a:r>
              <a:rPr lang="en-US" sz="2400" i="1" dirty="0" err="1" smtClean="0">
                <a:cs typeface="Times New Roman" pitchFamily="18" charset="0"/>
              </a:rPr>
              <a:t>Culex</a:t>
            </a:r>
            <a:r>
              <a:rPr lang="en-US" sz="2400" dirty="0" smtClean="0">
                <a:cs typeface="Times New Roman" pitchFamily="18" charset="0"/>
              </a:rPr>
              <a:t> (</a:t>
            </a:r>
            <a:r>
              <a:rPr lang="en-US" sz="2400" dirty="0" err="1" smtClean="0">
                <a:cs typeface="Times New Roman" pitchFamily="18" charset="0"/>
              </a:rPr>
              <a:t>Lutzia</a:t>
            </a:r>
            <a:r>
              <a:rPr lang="en-US" sz="2400" dirty="0" smtClean="0">
                <a:cs typeface="Times New Roman" pitchFamily="18" charset="0"/>
              </a:rPr>
              <a:t>) </a:t>
            </a:r>
            <a:r>
              <a:rPr lang="en-US" sz="2400" i="1" dirty="0" err="1" smtClean="0">
                <a:cs typeface="Times New Roman" pitchFamily="18" charset="0"/>
              </a:rPr>
              <a:t>fuscana</a:t>
            </a:r>
            <a:r>
              <a:rPr lang="en-US" sz="2400" i="1" dirty="0" smtClean="0">
                <a:cs typeface="Times New Roman" pitchFamily="18" charset="0"/>
              </a:rPr>
              <a:t>, </a:t>
            </a:r>
            <a:r>
              <a:rPr lang="en-US" sz="2400" dirty="0" err="1" smtClean="0">
                <a:cs typeface="Times New Roman" pitchFamily="18" charset="0"/>
              </a:rPr>
              <a:t>Toxorhynchites</a:t>
            </a:r>
            <a:r>
              <a:rPr lang="en-US" sz="2400" dirty="0" smtClean="0">
                <a:cs typeface="Times New Roman" pitchFamily="18" charset="0"/>
              </a:rPr>
              <a:t> species.</a:t>
            </a:r>
          </a:p>
          <a:p>
            <a:r>
              <a:rPr lang="en-US" sz="2400" dirty="0" smtClean="0">
                <a:cs typeface="Times New Roman" pitchFamily="18" charset="0"/>
              </a:rPr>
              <a:t>Dragonfly larvae,   Caddish fly larvae, certain crustaceans, </a:t>
            </a:r>
            <a:r>
              <a:rPr lang="en-US" sz="2400" dirty="0" err="1" smtClean="0">
                <a:cs typeface="Times New Roman" pitchFamily="18" charset="0"/>
              </a:rPr>
              <a:t>Cyclopods</a:t>
            </a:r>
            <a:r>
              <a:rPr lang="en-US" sz="2400" dirty="0" smtClean="0">
                <a:cs typeface="Times New Roman" pitchFamily="18" charset="0"/>
              </a:rPr>
              <a:t>,  </a:t>
            </a:r>
            <a:r>
              <a:rPr lang="en-US" sz="2400" dirty="0" err="1" smtClean="0">
                <a:cs typeface="Times New Roman" pitchFamily="18" charset="0"/>
              </a:rPr>
              <a:t>Hemipterans</a:t>
            </a:r>
            <a:endParaRPr lang="en-US" sz="2400" dirty="0" smtClean="0">
              <a:cs typeface="Times New Roman" pitchFamily="18" charset="0"/>
            </a:endParaRPr>
          </a:p>
          <a:p>
            <a:r>
              <a:rPr lang="en-US" sz="2400" dirty="0" smtClean="0">
                <a:cs typeface="Times New Roman" pitchFamily="18" charset="0"/>
              </a:rPr>
              <a:t>Dragonflies and damselflies are known to prey on flying mosquitoes,</a:t>
            </a:r>
            <a:endParaRPr lang="en-US" sz="2400" dirty="0">
              <a:cs typeface="Times New Roman" pitchFamily="18" charset="0"/>
            </a:endParaRPr>
          </a:p>
        </p:txBody>
      </p:sp>
      <p:pic>
        <p:nvPicPr>
          <p:cNvPr id="6" name="Picture 1"/>
          <p:cNvPicPr>
            <a:picLocks noChangeAspect="1" noChangeArrowheads="1"/>
          </p:cNvPicPr>
          <p:nvPr/>
        </p:nvPicPr>
        <p:blipFill>
          <a:blip r:embed="rId2" cstate="print"/>
          <a:srcRect l="15625" t="4167" r="15625" b="8333"/>
          <a:stretch>
            <a:fillRect/>
          </a:stretch>
        </p:blipFill>
        <p:spPr bwMode="auto">
          <a:xfrm rot="5400000">
            <a:off x="3848100" y="4152900"/>
            <a:ext cx="1524000" cy="2057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descr="hydropsychidae.jpg"/>
          <p:cNvPicPr>
            <a:picLocks noChangeAspect="1"/>
          </p:cNvPicPr>
          <p:nvPr/>
        </p:nvPicPr>
        <p:blipFill>
          <a:blip r:embed="rId3"/>
          <a:stretch>
            <a:fillRect/>
          </a:stretch>
        </p:blipFill>
        <p:spPr>
          <a:xfrm rot="5400000">
            <a:off x="6203950" y="4121150"/>
            <a:ext cx="1562100" cy="2082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descr="dragonfly.jpg"/>
          <p:cNvPicPr>
            <a:picLocks noChangeAspect="1"/>
          </p:cNvPicPr>
          <p:nvPr/>
        </p:nvPicPr>
        <p:blipFill>
          <a:blip r:embed="rId4"/>
          <a:stretch>
            <a:fillRect/>
          </a:stretch>
        </p:blipFill>
        <p:spPr>
          <a:xfrm>
            <a:off x="1143000" y="4419600"/>
            <a:ext cx="2114816" cy="15360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Rectangle 8"/>
          <p:cNvSpPr/>
          <p:nvPr/>
        </p:nvSpPr>
        <p:spPr>
          <a:xfrm>
            <a:off x="1143000" y="6019800"/>
            <a:ext cx="1949316" cy="369332"/>
          </a:xfrm>
          <a:prstGeom prst="rect">
            <a:avLst/>
          </a:prstGeom>
        </p:spPr>
        <p:txBody>
          <a:bodyPr wrap="none">
            <a:spAutoFit/>
          </a:bodyPr>
          <a:lstStyle/>
          <a:p>
            <a:r>
              <a:rPr lang="en-US" b="1" dirty="0" smtClean="0">
                <a:cs typeface="Times New Roman" pitchFamily="18" charset="0"/>
              </a:rPr>
              <a:t>Dragonflies Larvae</a:t>
            </a:r>
            <a:endParaRPr lang="en-US" sz="1100" b="1" dirty="0">
              <a:cs typeface="Times New Roman" pitchFamily="18" charset="0"/>
            </a:endParaRPr>
          </a:p>
        </p:txBody>
      </p:sp>
      <p:sp>
        <p:nvSpPr>
          <p:cNvPr id="10" name="Rectangle 9"/>
          <p:cNvSpPr/>
          <p:nvPr/>
        </p:nvSpPr>
        <p:spPr>
          <a:xfrm>
            <a:off x="3607475" y="6019800"/>
            <a:ext cx="1899944" cy="369332"/>
          </a:xfrm>
          <a:prstGeom prst="rect">
            <a:avLst/>
          </a:prstGeom>
        </p:spPr>
        <p:txBody>
          <a:bodyPr wrap="none">
            <a:spAutoFit/>
          </a:bodyPr>
          <a:lstStyle/>
          <a:p>
            <a:r>
              <a:rPr lang="en-US" b="1" i="1" dirty="0" err="1" smtClean="0">
                <a:cs typeface="Times New Roman" pitchFamily="18" charset="0"/>
              </a:rPr>
              <a:t>Cx.fuscana</a:t>
            </a:r>
            <a:r>
              <a:rPr lang="en-US" b="1" i="1" dirty="0" smtClean="0">
                <a:cs typeface="Times New Roman" pitchFamily="18" charset="0"/>
              </a:rPr>
              <a:t> </a:t>
            </a:r>
            <a:r>
              <a:rPr lang="en-US" b="1" dirty="0" smtClean="0">
                <a:cs typeface="Times New Roman" pitchFamily="18" charset="0"/>
              </a:rPr>
              <a:t>Larvae</a:t>
            </a:r>
            <a:endParaRPr lang="en-US" sz="1100" b="1" dirty="0">
              <a:cs typeface="Times New Roman" pitchFamily="18" charset="0"/>
            </a:endParaRPr>
          </a:p>
        </p:txBody>
      </p:sp>
      <p:sp>
        <p:nvSpPr>
          <p:cNvPr id="11" name="Rectangle 10"/>
          <p:cNvSpPr/>
          <p:nvPr/>
        </p:nvSpPr>
        <p:spPr>
          <a:xfrm>
            <a:off x="5943600" y="6031468"/>
            <a:ext cx="1912960" cy="369332"/>
          </a:xfrm>
          <a:prstGeom prst="rect">
            <a:avLst/>
          </a:prstGeom>
        </p:spPr>
        <p:txBody>
          <a:bodyPr wrap="none">
            <a:spAutoFit/>
          </a:bodyPr>
          <a:lstStyle/>
          <a:p>
            <a:r>
              <a:rPr lang="en-US" b="1" dirty="0" smtClean="0">
                <a:cs typeface="Times New Roman" pitchFamily="18" charset="0"/>
              </a:rPr>
              <a:t>Caddish fly Larvae</a:t>
            </a:r>
            <a:endParaRPr lang="en-US" sz="1100" b="1" dirty="0">
              <a:cs typeface="Times New Roman" pitchFamily="18" charset="0"/>
            </a:endParaRPr>
          </a:p>
        </p:txBody>
      </p:sp>
      <p:sp>
        <p:nvSpPr>
          <p:cNvPr id="14" name="Title 1"/>
          <p:cNvSpPr txBox="1">
            <a:spLocks/>
          </p:cNvSpPr>
          <p:nvPr/>
        </p:nvSpPr>
        <p:spPr>
          <a:xfrm>
            <a:off x="0" y="304800"/>
            <a:ext cx="6492240" cy="822960"/>
          </a:xfrm>
          <a:prstGeom prst="rect">
            <a:avLst/>
          </a:prstGeom>
          <a:solidFill>
            <a:srgbClr val="3F3E40"/>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274320" lvl="0">
              <a:spcBef>
                <a:spcPct val="0"/>
              </a:spcBef>
              <a:defRPr/>
            </a:pPr>
            <a:r>
              <a:rPr lang="en-US" altLang="zh-TW" sz="2400" dirty="0" smtClean="0">
                <a:ln>
                  <a:solidFill>
                    <a:srgbClr val="00AEEF"/>
                  </a:solidFill>
                </a:ln>
                <a:solidFill>
                  <a:srgbClr val="00AEEF"/>
                </a:solidFill>
                <a:latin typeface="Kalinga" pitchFamily="34" charset="0"/>
                <a:ea typeface="+mj-ea"/>
                <a:cs typeface="Kalinga" pitchFamily="34" charset="0"/>
              </a:rPr>
              <a:t>BIOLOGICAL  ANTI-LARVAL CONTROL</a:t>
            </a:r>
            <a:endParaRPr kumimoji="0" lang="en-US" altLang="en-US" sz="2400" b="0" i="0" u="none" strike="noStrike" kern="1200" cap="none" spc="0" normalizeH="0" baseline="0" noProof="0" dirty="0" smtClean="0">
              <a:ln>
                <a:solidFill>
                  <a:srgbClr val="00AEEF"/>
                </a:solidFill>
              </a:ln>
              <a:solidFill>
                <a:srgbClr val="00AEEF"/>
              </a:solidFill>
              <a:effectLst/>
              <a:uLnTx/>
              <a:uFillTx/>
              <a:latin typeface="Kalinga" pitchFamily="34" charset="0"/>
              <a:ea typeface="+mj-ea"/>
              <a:cs typeface="Kalinga" pitchFamily="34"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a:spLocks noGrp="1"/>
          </p:cNvSpPr>
          <p:nvPr>
            <p:ph idx="1"/>
          </p:nvPr>
        </p:nvSpPr>
        <p:spPr>
          <a:xfrm>
            <a:off x="0" y="1447800"/>
            <a:ext cx="6172200" cy="5334000"/>
          </a:xfrm>
        </p:spPr>
        <p:txBody>
          <a:bodyPr>
            <a:noAutofit/>
          </a:bodyPr>
          <a:lstStyle/>
          <a:p>
            <a:pPr marL="623888" lvl="1" indent="-398463">
              <a:buFont typeface="Wingdings" pitchFamily="2" charset="2"/>
              <a:buChar char="§"/>
            </a:pPr>
            <a:r>
              <a:rPr lang="en-US" sz="2000" b="1" dirty="0" err="1" smtClean="0">
                <a:latin typeface="+mj-lt"/>
                <a:cs typeface="Times New Roman" pitchFamily="18" charset="0"/>
              </a:rPr>
              <a:t>Temephos</a:t>
            </a:r>
            <a:r>
              <a:rPr lang="en-US" sz="2000" b="1" dirty="0" smtClean="0">
                <a:latin typeface="+mj-lt"/>
                <a:cs typeface="Times New Roman" pitchFamily="18" charset="0"/>
              </a:rPr>
              <a:t> </a:t>
            </a:r>
          </a:p>
          <a:p>
            <a:pPr lvl="1" indent="4763"/>
            <a:r>
              <a:rPr lang="en-US" sz="2000" dirty="0" smtClean="0">
                <a:latin typeface="+mj-lt"/>
                <a:cs typeface="Times New Roman" pitchFamily="18" charset="0"/>
              </a:rPr>
              <a:t>an organophosphate compound which is safe, without any </a:t>
            </a:r>
            <a:r>
              <a:rPr lang="en-US" sz="2000" dirty="0" err="1" smtClean="0">
                <a:latin typeface="+mj-lt"/>
                <a:cs typeface="Times New Roman" pitchFamily="18" charset="0"/>
              </a:rPr>
              <a:t>odour</a:t>
            </a:r>
            <a:r>
              <a:rPr lang="en-US" sz="2000" dirty="0" smtClean="0">
                <a:latin typeface="+mj-lt"/>
                <a:cs typeface="Times New Roman" pitchFamily="18" charset="0"/>
              </a:rPr>
              <a:t> or </a:t>
            </a:r>
            <a:r>
              <a:rPr lang="en-US" sz="2000" dirty="0" err="1" smtClean="0">
                <a:latin typeface="+mj-lt"/>
                <a:cs typeface="Times New Roman" pitchFamily="18" charset="0"/>
              </a:rPr>
              <a:t>colour</a:t>
            </a:r>
            <a:endParaRPr lang="en-US" sz="2000" dirty="0" smtClean="0">
              <a:latin typeface="+mj-lt"/>
              <a:cs typeface="Times New Roman" pitchFamily="18" charset="0"/>
            </a:endParaRPr>
          </a:p>
          <a:p>
            <a:pPr lvl="1" indent="4763"/>
            <a:r>
              <a:rPr lang="en-US" sz="2000" dirty="0" smtClean="0">
                <a:latin typeface="+mj-lt"/>
                <a:cs typeface="Times New Roman" pitchFamily="18" charset="0"/>
              </a:rPr>
              <a:t>have residual effect with low mammalian toxicity </a:t>
            </a:r>
          </a:p>
          <a:p>
            <a:pPr lvl="1" indent="4763"/>
            <a:r>
              <a:rPr lang="en-US" sz="2000" dirty="0" smtClean="0">
                <a:latin typeface="+mj-lt"/>
                <a:cs typeface="Times New Roman" pitchFamily="18" charset="0"/>
              </a:rPr>
              <a:t>do not pose any health hazard</a:t>
            </a:r>
          </a:p>
          <a:p>
            <a:pPr lvl="1" indent="4763"/>
            <a:r>
              <a:rPr lang="en-US" sz="2000" dirty="0" smtClean="0">
                <a:latin typeface="+mj-lt"/>
                <a:cs typeface="Times New Roman" pitchFamily="18" charset="0"/>
              </a:rPr>
              <a:t>They come as liquid and now in granules </a:t>
            </a:r>
            <a:r>
              <a:rPr lang="en-US" sz="2000" dirty="0" err="1" smtClean="0">
                <a:latin typeface="+mj-lt"/>
                <a:cs typeface="Times New Roman" pitchFamily="18" charset="0"/>
              </a:rPr>
              <a:t>emulsifiable</a:t>
            </a:r>
            <a:r>
              <a:rPr lang="en-US" sz="2000" dirty="0" smtClean="0">
                <a:latin typeface="+mj-lt"/>
                <a:cs typeface="Times New Roman" pitchFamily="18" charset="0"/>
              </a:rPr>
              <a:t> concentration (EC) and granule (GR) formulations. </a:t>
            </a:r>
          </a:p>
          <a:p>
            <a:pPr lvl="1" indent="4763"/>
            <a:r>
              <a:rPr lang="en-US" sz="2000" dirty="0" smtClean="0">
                <a:latin typeface="+mj-lt"/>
                <a:cs typeface="Times New Roman" pitchFamily="18" charset="0"/>
              </a:rPr>
              <a:t>Only the granule formulation is used for mosquito </a:t>
            </a:r>
            <a:r>
              <a:rPr lang="en-US" sz="2000" dirty="0" err="1" smtClean="0">
                <a:latin typeface="+mj-lt"/>
                <a:cs typeface="Times New Roman" pitchFamily="18" charset="0"/>
              </a:rPr>
              <a:t>larviciding</a:t>
            </a:r>
            <a:r>
              <a:rPr lang="en-US" sz="2000" dirty="0" smtClean="0">
                <a:latin typeface="+mj-lt"/>
                <a:cs typeface="Times New Roman" pitchFamily="18" charset="0"/>
              </a:rPr>
              <a:t> in potable water at a dosage not exceeding </a:t>
            </a:r>
            <a:r>
              <a:rPr lang="en-US" sz="2000" b="1" dirty="0" smtClean="0">
                <a:latin typeface="+mj-lt"/>
                <a:cs typeface="Times New Roman" pitchFamily="18" charset="0"/>
              </a:rPr>
              <a:t>1 mg/l </a:t>
            </a:r>
            <a:r>
              <a:rPr lang="en-US" sz="2000" dirty="0" smtClean="0">
                <a:latin typeface="+mj-lt"/>
                <a:cs typeface="Times New Roman" pitchFamily="18" charset="0"/>
              </a:rPr>
              <a:t>of the active ingredient. </a:t>
            </a:r>
          </a:p>
          <a:p>
            <a:pPr lvl="1" indent="4763"/>
            <a:endParaRPr lang="en-US" sz="2000" dirty="0" smtClean="0">
              <a:latin typeface="+mj-lt"/>
              <a:cs typeface="Times New Roman" pitchFamily="18" charset="0"/>
            </a:endParaRPr>
          </a:p>
          <a:p>
            <a:pPr marL="0" indent="0">
              <a:buNone/>
            </a:pPr>
            <a:endParaRPr lang="en-US" sz="2000" dirty="0">
              <a:latin typeface="+mj-lt"/>
              <a:cs typeface="Times New Roman" pitchFamily="18" charset="0"/>
            </a:endParaRPr>
          </a:p>
        </p:txBody>
      </p:sp>
      <p:pic>
        <p:nvPicPr>
          <p:cNvPr id="16" name="Picture 15" descr="inscti.jpg"/>
          <p:cNvPicPr>
            <a:picLocks noChangeAspect="1"/>
          </p:cNvPicPr>
          <p:nvPr/>
        </p:nvPicPr>
        <p:blipFill>
          <a:blip r:embed="rId2"/>
          <a:stretch>
            <a:fillRect/>
          </a:stretch>
        </p:blipFill>
        <p:spPr>
          <a:xfrm>
            <a:off x="6324600" y="1600200"/>
            <a:ext cx="2460688" cy="2030774"/>
          </a:xfrm>
          <a:prstGeom prst="rect">
            <a:avLst/>
          </a:prstGeom>
        </p:spPr>
      </p:pic>
      <p:sp>
        <p:nvSpPr>
          <p:cNvPr id="19" name="Rectangle 18"/>
          <p:cNvSpPr/>
          <p:nvPr/>
        </p:nvSpPr>
        <p:spPr>
          <a:xfrm>
            <a:off x="6976796" y="3669268"/>
            <a:ext cx="1176604" cy="369332"/>
          </a:xfrm>
          <a:prstGeom prst="rect">
            <a:avLst/>
          </a:prstGeom>
        </p:spPr>
        <p:txBody>
          <a:bodyPr wrap="none">
            <a:spAutoFit/>
          </a:bodyPr>
          <a:lstStyle/>
          <a:p>
            <a:r>
              <a:rPr lang="en-US" b="1" dirty="0" err="1" smtClean="0">
                <a:latin typeface="Times New Roman" pitchFamily="18" charset="0"/>
                <a:cs typeface="Times New Roman" pitchFamily="18" charset="0"/>
              </a:rPr>
              <a:t>Temephos</a:t>
            </a:r>
            <a:endParaRPr lang="en-US" b="1" dirty="0">
              <a:latin typeface="Times New Roman" pitchFamily="18" charset="0"/>
              <a:cs typeface="Times New Roman" pitchFamily="18" charset="0"/>
            </a:endParaRPr>
          </a:p>
        </p:txBody>
      </p:sp>
      <p:sp>
        <p:nvSpPr>
          <p:cNvPr id="8" name="Title 1"/>
          <p:cNvSpPr txBox="1">
            <a:spLocks/>
          </p:cNvSpPr>
          <p:nvPr/>
        </p:nvSpPr>
        <p:spPr>
          <a:xfrm>
            <a:off x="0" y="304800"/>
            <a:ext cx="6492240" cy="822960"/>
          </a:xfrm>
          <a:prstGeom prst="rect">
            <a:avLst/>
          </a:prstGeom>
          <a:solidFill>
            <a:srgbClr val="3F3E40"/>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274320" lvl="0">
              <a:spcBef>
                <a:spcPct val="0"/>
              </a:spcBef>
              <a:defRPr/>
            </a:pPr>
            <a:r>
              <a:rPr lang="en-US" altLang="zh-TW" sz="2800" dirty="0" smtClean="0">
                <a:ln>
                  <a:solidFill>
                    <a:srgbClr val="00AEEF"/>
                  </a:solidFill>
                </a:ln>
                <a:solidFill>
                  <a:srgbClr val="00AEEF"/>
                </a:solidFill>
                <a:latin typeface="Kalinga" pitchFamily="34" charset="0"/>
                <a:ea typeface="+mj-ea"/>
                <a:cs typeface="Kalinga" pitchFamily="34" charset="0"/>
              </a:rPr>
              <a:t>CHEMICAL CONTROL (LARVICIDE)</a:t>
            </a:r>
            <a:endParaRPr kumimoji="0" lang="en-US" altLang="en-US" sz="2800" b="0" i="0" u="none" strike="noStrike" kern="1200" cap="none" spc="0" normalizeH="0" baseline="0" noProof="0" dirty="0" smtClean="0">
              <a:ln>
                <a:solidFill>
                  <a:srgbClr val="00AEEF"/>
                </a:solidFill>
              </a:ln>
              <a:solidFill>
                <a:srgbClr val="00AEEF"/>
              </a:solidFill>
              <a:effectLst/>
              <a:uLnTx/>
              <a:uFillTx/>
              <a:latin typeface="Kalinga" pitchFamily="34" charset="0"/>
              <a:ea typeface="+mj-ea"/>
              <a:cs typeface="Kalinga" pitchFamily="34"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533400" y="1524000"/>
            <a:ext cx="4419600" cy="5105400"/>
          </a:xfrm>
        </p:spPr>
        <p:txBody>
          <a:bodyPr>
            <a:normAutofit/>
          </a:bodyPr>
          <a:lstStyle/>
          <a:p>
            <a:pPr algn="just"/>
            <a:r>
              <a:rPr lang="en-US" sz="2400" dirty="0" smtClean="0">
                <a:latin typeface="+mj-lt"/>
                <a:cs typeface="Times New Roman" pitchFamily="18" charset="0"/>
              </a:rPr>
              <a:t>Space spray: </a:t>
            </a:r>
            <a:r>
              <a:rPr lang="en-IN" sz="2400" dirty="0" smtClean="0">
                <a:latin typeface="+mj-lt"/>
                <a:cs typeface="Times New Roman" pitchFamily="18" charset="0"/>
              </a:rPr>
              <a:t>Aerosol space spray ULV, fogging</a:t>
            </a:r>
            <a:endParaRPr lang="en-US" sz="2400" dirty="0" smtClean="0">
              <a:latin typeface="+mj-lt"/>
              <a:cs typeface="Times New Roman" pitchFamily="18" charset="0"/>
            </a:endParaRPr>
          </a:p>
          <a:p>
            <a:pPr algn="just"/>
            <a:r>
              <a:rPr lang="en-US" sz="2400" dirty="0" smtClean="0">
                <a:latin typeface="+mj-lt"/>
                <a:cs typeface="Times New Roman" pitchFamily="18" charset="0"/>
              </a:rPr>
              <a:t>Residual spray:  Synthetic </a:t>
            </a:r>
            <a:r>
              <a:rPr lang="en-US" sz="2400" i="1" dirty="0" err="1" smtClean="0">
                <a:latin typeface="+mj-lt"/>
                <a:cs typeface="Times New Roman" pitchFamily="18" charset="0"/>
              </a:rPr>
              <a:t>Pyrethroids</a:t>
            </a:r>
            <a:r>
              <a:rPr lang="en-US" sz="2400" i="1" dirty="0" smtClean="0">
                <a:latin typeface="+mj-lt"/>
                <a:cs typeface="Times New Roman" pitchFamily="18" charset="0"/>
              </a:rPr>
              <a:t>, </a:t>
            </a:r>
            <a:r>
              <a:rPr lang="en-US" sz="2400" i="1" dirty="0" err="1" smtClean="0">
                <a:latin typeface="+mj-lt"/>
                <a:cs typeface="Times New Roman" pitchFamily="18" charset="0"/>
              </a:rPr>
              <a:t>Malathion</a:t>
            </a:r>
            <a:endParaRPr lang="en-US" sz="2400" dirty="0" smtClean="0">
              <a:latin typeface="+mj-lt"/>
              <a:cs typeface="Times New Roman" pitchFamily="18" charset="0"/>
            </a:endParaRPr>
          </a:p>
          <a:p>
            <a:pPr algn="just"/>
            <a:r>
              <a:rPr lang="en-US" sz="2400" dirty="0" smtClean="0">
                <a:latin typeface="+mj-lt"/>
                <a:cs typeface="Times New Roman" pitchFamily="18" charset="0"/>
              </a:rPr>
              <a:t>Pheromone (attractants)</a:t>
            </a:r>
          </a:p>
          <a:p>
            <a:pPr algn="just"/>
            <a:r>
              <a:rPr lang="en-US" sz="2400" dirty="0" smtClean="0">
                <a:latin typeface="+mj-lt"/>
                <a:cs typeface="Times New Roman" pitchFamily="18" charset="0"/>
              </a:rPr>
              <a:t>LLINs: Long lasting Insecticide treated Nets Curtains etc.</a:t>
            </a:r>
          </a:p>
          <a:p>
            <a:pPr algn="just"/>
            <a:r>
              <a:rPr lang="en-US" sz="2400" dirty="0" smtClean="0">
                <a:latin typeface="+mj-lt"/>
                <a:cs typeface="Times New Roman" pitchFamily="18" charset="0"/>
              </a:rPr>
              <a:t>Repellants: DMP, DEETS, DEPA, Mats, Coils liquid vaporizers </a:t>
            </a:r>
          </a:p>
          <a:p>
            <a:pPr algn="just"/>
            <a:endParaRPr lang="en-IN" sz="2400" dirty="0" smtClean="0">
              <a:latin typeface="+mj-lt"/>
              <a:cs typeface="Times New Roman" pitchFamily="18" charset="0"/>
            </a:endParaRPr>
          </a:p>
          <a:p>
            <a:pPr algn="just"/>
            <a:endParaRPr lang="en-IN" sz="2400" dirty="0" smtClean="0">
              <a:latin typeface="+mj-lt"/>
              <a:cs typeface="Times New Roman" pitchFamily="18" charset="0"/>
            </a:endParaRPr>
          </a:p>
        </p:txBody>
      </p:sp>
      <p:grpSp>
        <p:nvGrpSpPr>
          <p:cNvPr id="6" name="Group 5"/>
          <p:cNvGrpSpPr/>
          <p:nvPr/>
        </p:nvGrpSpPr>
        <p:grpSpPr>
          <a:xfrm>
            <a:off x="5181600" y="1600200"/>
            <a:ext cx="3657600" cy="4724400"/>
            <a:chOff x="5715000" y="1752600"/>
            <a:chExt cx="3200400" cy="4343400"/>
          </a:xfrm>
        </p:grpSpPr>
        <p:pic>
          <p:nvPicPr>
            <p:cNvPr id="7" name="Picture 6"/>
            <p:cNvPicPr>
              <a:picLocks noChangeAspect="1" noChangeArrowheads="1"/>
            </p:cNvPicPr>
            <p:nvPr/>
          </p:nvPicPr>
          <p:blipFill>
            <a:blip r:embed="rId2"/>
            <a:srcRect t="11598"/>
            <a:stretch>
              <a:fillRect/>
            </a:stretch>
          </p:blipFill>
          <p:spPr bwMode="auto">
            <a:xfrm>
              <a:off x="7239000" y="4572000"/>
              <a:ext cx="1676400" cy="1467420"/>
            </a:xfrm>
            <a:prstGeom prst="rect">
              <a:avLst/>
            </a:prstGeom>
            <a:noFill/>
            <a:ln w="9525">
              <a:noFill/>
              <a:miter lim="800000"/>
              <a:headEnd/>
              <a:tailEnd/>
            </a:ln>
            <a:effectLst/>
          </p:spPr>
        </p:pic>
        <p:pic>
          <p:nvPicPr>
            <p:cNvPr id="8" name="Picture 2" descr="H39_ 037"/>
            <p:cNvPicPr>
              <a:picLocks noChangeAspect="1" noChangeArrowheads="1"/>
            </p:cNvPicPr>
            <p:nvPr/>
          </p:nvPicPr>
          <p:blipFill>
            <a:blip r:embed="rId3" cstate="print"/>
            <a:srcRect l="1666"/>
            <a:stretch>
              <a:fillRect/>
            </a:stretch>
          </p:blipFill>
          <p:spPr bwMode="auto">
            <a:xfrm>
              <a:off x="7239000" y="3066585"/>
              <a:ext cx="1625600" cy="1447800"/>
            </a:xfrm>
            <a:prstGeom prst="rect">
              <a:avLst/>
            </a:prstGeom>
            <a:noFill/>
          </p:spPr>
        </p:pic>
        <p:pic>
          <p:nvPicPr>
            <p:cNvPr id="9" name="Picture 5" descr="Related image"/>
            <p:cNvPicPr>
              <a:picLocks noChangeAspect="1" noChangeArrowheads="1"/>
            </p:cNvPicPr>
            <p:nvPr/>
          </p:nvPicPr>
          <p:blipFill>
            <a:blip r:embed="rId4"/>
            <a:srcRect/>
            <a:stretch>
              <a:fillRect/>
            </a:stretch>
          </p:blipFill>
          <p:spPr bwMode="auto">
            <a:xfrm>
              <a:off x="5791200" y="4724400"/>
              <a:ext cx="1405890" cy="1371600"/>
            </a:xfrm>
            <a:prstGeom prst="rect">
              <a:avLst/>
            </a:prstGeom>
            <a:noFill/>
          </p:spPr>
        </p:pic>
        <p:pic>
          <p:nvPicPr>
            <p:cNvPr id="10" name="Picture 7" descr="Image result for mats  coils"/>
            <p:cNvPicPr>
              <a:picLocks noChangeAspect="1" noChangeArrowheads="1"/>
            </p:cNvPicPr>
            <p:nvPr/>
          </p:nvPicPr>
          <p:blipFill>
            <a:blip r:embed="rId5"/>
            <a:srcRect l="8696" r="8696"/>
            <a:stretch>
              <a:fillRect/>
            </a:stretch>
          </p:blipFill>
          <p:spPr bwMode="auto">
            <a:xfrm>
              <a:off x="5715000" y="3048000"/>
              <a:ext cx="1447800" cy="1447800"/>
            </a:xfrm>
            <a:prstGeom prst="rect">
              <a:avLst/>
            </a:prstGeom>
            <a:noFill/>
          </p:spPr>
        </p:pic>
        <p:pic>
          <p:nvPicPr>
            <p:cNvPr id="11" name="Picture 2" descr="C:\Users\drtuli\Desktop\PAPA DOCS\CWG VILLAGE PHOTOS\Picture_015.jpg"/>
            <p:cNvPicPr>
              <a:picLocks noChangeAspect="1" noChangeArrowheads="1"/>
            </p:cNvPicPr>
            <p:nvPr/>
          </p:nvPicPr>
          <p:blipFill>
            <a:blip r:embed="rId6" cstate="print"/>
            <a:srcRect/>
            <a:stretch>
              <a:fillRect/>
            </a:stretch>
          </p:blipFill>
          <p:spPr bwMode="auto">
            <a:xfrm>
              <a:off x="7239000" y="1752600"/>
              <a:ext cx="1625600" cy="1219200"/>
            </a:xfrm>
            <a:prstGeom prst="rect">
              <a:avLst/>
            </a:prstGeom>
            <a:noFill/>
            <a:ln w="9525">
              <a:noFill/>
              <a:miter lim="800000"/>
              <a:headEnd/>
              <a:tailEnd/>
            </a:ln>
          </p:spPr>
        </p:pic>
        <p:pic>
          <p:nvPicPr>
            <p:cNvPr id="12" name="Picture 11" descr="C:\Users\drtuli\Desktop\PAPA DOCS\CWG VILLAGE PHOTOS\Picture_006.jpg"/>
            <p:cNvPicPr>
              <a:picLocks noChangeAspect="1" noChangeArrowheads="1"/>
            </p:cNvPicPr>
            <p:nvPr/>
          </p:nvPicPr>
          <p:blipFill>
            <a:blip r:embed="rId7" cstate="print"/>
            <a:srcRect/>
            <a:stretch>
              <a:fillRect/>
            </a:stretch>
          </p:blipFill>
          <p:spPr bwMode="auto">
            <a:xfrm>
              <a:off x="5715000" y="1752600"/>
              <a:ext cx="1473200" cy="1219200"/>
            </a:xfrm>
            <a:prstGeom prst="rect">
              <a:avLst/>
            </a:prstGeom>
            <a:noFill/>
            <a:ln w="9525">
              <a:noFill/>
              <a:miter lim="800000"/>
              <a:headEnd/>
              <a:tailEnd/>
            </a:ln>
          </p:spPr>
        </p:pic>
      </p:grpSp>
      <p:sp>
        <p:nvSpPr>
          <p:cNvPr id="13" name="Title 1"/>
          <p:cNvSpPr txBox="1">
            <a:spLocks/>
          </p:cNvSpPr>
          <p:nvPr/>
        </p:nvSpPr>
        <p:spPr>
          <a:xfrm>
            <a:off x="0" y="304800"/>
            <a:ext cx="6492240" cy="822960"/>
          </a:xfrm>
          <a:prstGeom prst="rect">
            <a:avLst/>
          </a:prstGeom>
          <a:solidFill>
            <a:srgbClr val="3F3E40"/>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274320">
              <a:spcBef>
                <a:spcPct val="0"/>
              </a:spcBef>
              <a:defRPr/>
            </a:pPr>
            <a:r>
              <a:rPr lang="en-US" altLang="zh-TW" sz="2800" dirty="0" smtClean="0">
                <a:ln>
                  <a:solidFill>
                    <a:srgbClr val="00AEEF"/>
                  </a:solidFill>
                </a:ln>
                <a:solidFill>
                  <a:srgbClr val="00AEEF"/>
                </a:solidFill>
                <a:latin typeface="Kalinga" pitchFamily="34" charset="0"/>
                <a:ea typeface="+mj-ea"/>
                <a:cs typeface="Kalinga" pitchFamily="34" charset="0"/>
              </a:rPr>
              <a:t>CHEMICAL CONTROL (ADULTICIDE)</a:t>
            </a:r>
            <a:endParaRPr kumimoji="0" lang="en-US" altLang="en-US" sz="2800" b="0" i="0" u="none" strike="noStrike" kern="1200" cap="none" spc="0" normalizeH="0" baseline="0" noProof="0" dirty="0" smtClean="0">
              <a:ln>
                <a:solidFill>
                  <a:srgbClr val="00AEEF"/>
                </a:solidFill>
              </a:ln>
              <a:solidFill>
                <a:srgbClr val="00AEEF"/>
              </a:solidFill>
              <a:effectLst/>
              <a:uLnTx/>
              <a:uFillTx/>
              <a:latin typeface="Kalinga" pitchFamily="34" charset="0"/>
              <a:ea typeface="+mj-ea"/>
              <a:cs typeface="Kalinga"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IN" dirty="0" smtClean="0"/>
              <a:t>Approaches for  IVM</a:t>
            </a:r>
            <a:endParaRPr lang="en-IN" dirty="0"/>
          </a:p>
        </p:txBody>
      </p:sp>
      <p:pic>
        <p:nvPicPr>
          <p:cNvPr id="17411" name="Picture 3"/>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2222884" y="1600200"/>
            <a:ext cx="4698231"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4922601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Y:\dell_Backup\2012-02-23_15-23-32\Memeo\2012-02-23_15-23-32\D_\Picture\Delhi West Zone 9.10.2012_Arshad\100_PANA\P1000745.JPG"/>
          <p:cNvPicPr>
            <a:picLocks noChangeAspect="1" noChangeArrowheads="1"/>
          </p:cNvPicPr>
          <p:nvPr/>
        </p:nvPicPr>
        <p:blipFill>
          <a:blip r:embed="rId2"/>
          <a:srcRect/>
          <a:stretch>
            <a:fillRect/>
          </a:stretch>
        </p:blipFill>
        <p:spPr bwMode="auto">
          <a:xfrm>
            <a:off x="533400" y="2632075"/>
            <a:ext cx="2514600" cy="1885950"/>
          </a:xfrm>
          <a:prstGeom prst="rect">
            <a:avLst/>
          </a:prstGeom>
          <a:noFill/>
          <a:ln w="9525">
            <a:noFill/>
            <a:miter lim="800000"/>
            <a:headEnd/>
            <a:tailEnd/>
          </a:ln>
        </p:spPr>
      </p:pic>
      <p:pic>
        <p:nvPicPr>
          <p:cNvPr id="5" name="Picture 11" descr="Y:\dell_Backup\2012-02-23_15-23-32\Memeo\2012-02-23_15-23-32\D_\Picture\Delhi West Zone 9.10.2012_Arshad\100_PANA\P1000707.JPG"/>
          <p:cNvPicPr>
            <a:picLocks noChangeAspect="1" noChangeArrowheads="1"/>
          </p:cNvPicPr>
          <p:nvPr/>
        </p:nvPicPr>
        <p:blipFill>
          <a:blip r:embed="rId3"/>
          <a:srcRect/>
          <a:stretch>
            <a:fillRect/>
          </a:stretch>
        </p:blipFill>
        <p:spPr bwMode="auto">
          <a:xfrm>
            <a:off x="3276600" y="2632075"/>
            <a:ext cx="2514600" cy="1885950"/>
          </a:xfrm>
          <a:prstGeom prst="rect">
            <a:avLst/>
          </a:prstGeom>
          <a:noFill/>
          <a:ln w="9525">
            <a:noFill/>
            <a:miter lim="800000"/>
            <a:headEnd/>
            <a:tailEnd/>
          </a:ln>
        </p:spPr>
      </p:pic>
      <p:pic>
        <p:nvPicPr>
          <p:cNvPr id="6" name="Picture 2" descr="Y:\dell_Backup\2012-02-23_15-23-32\Memeo\2012-02-23_15-23-32\D_\Picture\Delhi West Zone 23.11.2012_Arshad\P1010295.JPG"/>
          <p:cNvPicPr>
            <a:picLocks noChangeAspect="1" noChangeArrowheads="1"/>
          </p:cNvPicPr>
          <p:nvPr/>
        </p:nvPicPr>
        <p:blipFill>
          <a:blip r:embed="rId4"/>
          <a:srcRect/>
          <a:stretch>
            <a:fillRect/>
          </a:stretch>
        </p:blipFill>
        <p:spPr bwMode="auto">
          <a:xfrm>
            <a:off x="533400" y="4708525"/>
            <a:ext cx="2514600" cy="1885950"/>
          </a:xfrm>
          <a:prstGeom prst="rect">
            <a:avLst/>
          </a:prstGeom>
          <a:noFill/>
          <a:ln w="9525">
            <a:noFill/>
            <a:miter lim="800000"/>
            <a:headEnd/>
            <a:tailEnd/>
          </a:ln>
        </p:spPr>
      </p:pic>
      <p:pic>
        <p:nvPicPr>
          <p:cNvPr id="7" name="Picture 3" descr="Y:\dell_Backup\2012-02-23_15-23-32\Memeo\2012-02-23_15-23-32\D_\Picture\Delhi West Zone 23.11.2012_Arshad\P1010297.JPG"/>
          <p:cNvPicPr>
            <a:picLocks noChangeAspect="1" noChangeArrowheads="1"/>
          </p:cNvPicPr>
          <p:nvPr/>
        </p:nvPicPr>
        <p:blipFill>
          <a:blip r:embed="rId5"/>
          <a:srcRect/>
          <a:stretch>
            <a:fillRect/>
          </a:stretch>
        </p:blipFill>
        <p:spPr bwMode="auto">
          <a:xfrm>
            <a:off x="3276600" y="4708525"/>
            <a:ext cx="2514600" cy="1828800"/>
          </a:xfrm>
          <a:prstGeom prst="rect">
            <a:avLst/>
          </a:prstGeom>
          <a:noFill/>
          <a:ln w="9525">
            <a:noFill/>
            <a:miter lim="800000"/>
            <a:headEnd/>
            <a:tailEnd/>
          </a:ln>
        </p:spPr>
      </p:pic>
      <p:pic>
        <p:nvPicPr>
          <p:cNvPr id="8" name="Picture 8"/>
          <p:cNvPicPr>
            <a:picLocks noChangeAspect="1" noChangeArrowheads="1"/>
          </p:cNvPicPr>
          <p:nvPr/>
        </p:nvPicPr>
        <p:blipFill>
          <a:blip r:embed="rId6" cstate="print"/>
          <a:srcRect/>
          <a:stretch>
            <a:fillRect/>
          </a:stretch>
        </p:blipFill>
        <p:spPr bwMode="auto">
          <a:xfrm>
            <a:off x="6019800" y="2667000"/>
            <a:ext cx="2667000" cy="1828800"/>
          </a:xfrm>
          <a:prstGeom prst="rect">
            <a:avLst/>
          </a:prstGeom>
          <a:noFill/>
          <a:ln w="9525" algn="ctr">
            <a:noFill/>
            <a:miter lim="800000"/>
            <a:headEnd/>
            <a:tailEnd/>
          </a:ln>
        </p:spPr>
      </p:pic>
      <p:sp>
        <p:nvSpPr>
          <p:cNvPr id="9" name="Rectangle 9"/>
          <p:cNvSpPr txBox="1">
            <a:spLocks noChangeArrowheads="1"/>
          </p:cNvSpPr>
          <p:nvPr/>
        </p:nvSpPr>
        <p:spPr>
          <a:xfrm>
            <a:off x="457200" y="1447800"/>
            <a:ext cx="8229600" cy="914400"/>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j-lt"/>
                <a:cs typeface="Times New Roman" pitchFamily="18" charset="0"/>
              </a:rPr>
              <a:t>Removal of </a:t>
            </a:r>
            <a:r>
              <a:rPr kumimoji="0" lang="en-US" sz="2800" b="0" i="1" u="none" strike="noStrike" kern="1200" cap="none" spc="0" normalizeH="0" baseline="0" noProof="0" dirty="0" err="1" smtClean="0">
                <a:ln>
                  <a:noFill/>
                </a:ln>
                <a:solidFill>
                  <a:schemeClr val="tx1"/>
                </a:solidFill>
                <a:effectLst/>
                <a:uLnTx/>
                <a:uFillTx/>
                <a:latin typeface="+mj-lt"/>
                <a:cs typeface="Times New Roman" pitchFamily="18" charset="0"/>
              </a:rPr>
              <a:t>Aedes</a:t>
            </a:r>
            <a:r>
              <a:rPr kumimoji="0" lang="en-US" sz="2800" b="0" i="0" u="none" strike="noStrike" kern="1200" cap="none" spc="0" normalizeH="0" baseline="0" noProof="0" dirty="0" smtClean="0">
                <a:ln>
                  <a:noFill/>
                </a:ln>
                <a:solidFill>
                  <a:schemeClr val="tx1"/>
                </a:solidFill>
                <a:effectLst/>
                <a:uLnTx/>
                <a:uFillTx/>
                <a:latin typeface="+mj-lt"/>
                <a:cs typeface="Times New Roman" pitchFamily="18" charset="0"/>
              </a:rPr>
              <a:t> Breeding by using source reduction and </a:t>
            </a:r>
            <a:r>
              <a:rPr kumimoji="0" lang="en-US" sz="2800" b="0" i="0" u="none" strike="noStrike" kern="1200" cap="none" spc="0" normalizeH="0" baseline="0" noProof="0" dirty="0" err="1" smtClean="0">
                <a:ln>
                  <a:noFill/>
                </a:ln>
                <a:solidFill>
                  <a:schemeClr val="tx1"/>
                </a:solidFill>
                <a:effectLst/>
                <a:uLnTx/>
                <a:uFillTx/>
                <a:latin typeface="+mj-lt"/>
                <a:cs typeface="Times New Roman" pitchFamily="18" charset="0"/>
              </a:rPr>
              <a:t>temephos</a:t>
            </a:r>
            <a:r>
              <a:rPr kumimoji="0" lang="en-US" sz="2800" b="0" i="0" u="none" strike="noStrike" kern="1200" cap="none" spc="0" normalizeH="0" baseline="0" noProof="0" dirty="0" smtClean="0">
                <a:ln>
                  <a:noFill/>
                </a:ln>
                <a:solidFill>
                  <a:schemeClr val="tx1"/>
                </a:solidFill>
                <a:effectLst/>
                <a:uLnTx/>
                <a:uFillTx/>
                <a:latin typeface="+mj-lt"/>
                <a:cs typeface="Times New Roman" pitchFamily="18" charset="0"/>
              </a:rPr>
              <a:t> 1% granules</a:t>
            </a:r>
          </a:p>
        </p:txBody>
      </p:sp>
      <p:pic>
        <p:nvPicPr>
          <p:cNvPr id="10" name="Picture 2" descr="Y:\dell_Backup\2012-02-23_15-23-32\Memeo\2012-02-23_15-23-32\D_\Picture\Delhi West Zone 23.11.2012_Arshad\P1010437.JPG"/>
          <p:cNvPicPr>
            <a:picLocks noChangeAspect="1" noChangeArrowheads="1"/>
          </p:cNvPicPr>
          <p:nvPr/>
        </p:nvPicPr>
        <p:blipFill>
          <a:blip r:embed="rId7" cstate="print"/>
          <a:srcRect/>
          <a:stretch>
            <a:fillRect/>
          </a:stretch>
        </p:blipFill>
        <p:spPr bwMode="auto">
          <a:xfrm>
            <a:off x="6019800" y="4667250"/>
            <a:ext cx="2667000" cy="1905000"/>
          </a:xfrm>
          <a:prstGeom prst="rect">
            <a:avLst/>
          </a:prstGeom>
          <a:noFill/>
          <a:ln w="9525">
            <a:noFill/>
            <a:miter lim="800000"/>
            <a:headEnd/>
            <a:tailEnd/>
          </a:ln>
        </p:spPr>
      </p:pic>
      <p:sp>
        <p:nvSpPr>
          <p:cNvPr id="13" name="Title 1"/>
          <p:cNvSpPr txBox="1">
            <a:spLocks/>
          </p:cNvSpPr>
          <p:nvPr/>
        </p:nvSpPr>
        <p:spPr>
          <a:xfrm>
            <a:off x="0" y="304800"/>
            <a:ext cx="6492240" cy="822960"/>
          </a:xfrm>
          <a:prstGeom prst="rect">
            <a:avLst/>
          </a:prstGeom>
          <a:solidFill>
            <a:srgbClr val="3F3E40"/>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274320">
              <a:spcBef>
                <a:spcPct val="0"/>
              </a:spcBef>
              <a:defRPr/>
            </a:pPr>
            <a:r>
              <a:rPr lang="en-US" altLang="zh-TW" sz="2800" dirty="0" smtClean="0">
                <a:ln>
                  <a:solidFill>
                    <a:srgbClr val="00AEEF"/>
                  </a:solidFill>
                </a:ln>
                <a:solidFill>
                  <a:srgbClr val="00AEEF"/>
                </a:solidFill>
                <a:latin typeface="Kalinga" pitchFamily="34" charset="0"/>
                <a:ea typeface="+mj-ea"/>
                <a:cs typeface="Kalinga" pitchFamily="34" charset="0"/>
              </a:rPr>
              <a:t>SOURCE REDUCTION</a:t>
            </a:r>
            <a:endParaRPr kumimoji="0" lang="en-US" altLang="en-US" sz="2800" b="0" i="0" u="none" strike="noStrike" kern="1200" cap="none" spc="0" normalizeH="0" baseline="0" noProof="0" dirty="0" smtClean="0">
              <a:ln>
                <a:solidFill>
                  <a:srgbClr val="00AEEF"/>
                </a:solidFill>
              </a:ln>
              <a:solidFill>
                <a:srgbClr val="00AEEF"/>
              </a:solidFill>
              <a:effectLst/>
              <a:uLnTx/>
              <a:uFillTx/>
              <a:latin typeface="Kalinga" pitchFamily="34" charset="0"/>
              <a:ea typeface="+mj-ea"/>
              <a:cs typeface="Kalinga" pitchFamily="34"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ChangeArrowheads="1"/>
          </p:cNvSpPr>
          <p:nvPr/>
        </p:nvSpPr>
        <p:spPr bwMode="auto">
          <a:xfrm>
            <a:off x="304800" y="1219200"/>
            <a:ext cx="8458200" cy="1524000"/>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marL="234950" indent="-234950">
              <a:lnSpc>
                <a:spcPct val="80000"/>
              </a:lnSpc>
              <a:buFont typeface="Arial" pitchFamily="34" charset="0"/>
              <a:buChar char="•"/>
            </a:pPr>
            <a:r>
              <a:rPr lang="en-US" sz="2400" dirty="0" smtClean="0"/>
              <a:t>30% of the Overhead Tanks  are  in accessible</a:t>
            </a:r>
          </a:p>
          <a:p>
            <a:pPr marL="234950" indent="-234950">
              <a:lnSpc>
                <a:spcPct val="80000"/>
              </a:lnSpc>
              <a:buFont typeface="Arial" pitchFamily="34" charset="0"/>
              <a:buChar char="•"/>
            </a:pPr>
            <a:endParaRPr lang="en-US" sz="2400" dirty="0" smtClean="0"/>
          </a:p>
          <a:p>
            <a:pPr marL="234950" indent="-234950">
              <a:lnSpc>
                <a:spcPct val="80000"/>
              </a:lnSpc>
              <a:buFont typeface="Arial" pitchFamily="34" charset="0"/>
              <a:buChar char="•"/>
            </a:pPr>
            <a:r>
              <a:rPr lang="en-US" sz="2400" dirty="0" smtClean="0"/>
              <a:t>Even  in government buildings the over head tanks are built  violating the public health principles</a:t>
            </a:r>
          </a:p>
        </p:txBody>
      </p:sp>
      <p:pic>
        <p:nvPicPr>
          <p:cNvPr id="34819" name="Picture 5" descr="000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 y="2971800"/>
            <a:ext cx="4572000"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820" name="Picture 6" descr="000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48200" y="2971800"/>
            <a:ext cx="4343400"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itle 1"/>
          <p:cNvSpPr txBox="1">
            <a:spLocks/>
          </p:cNvSpPr>
          <p:nvPr/>
        </p:nvSpPr>
        <p:spPr>
          <a:xfrm>
            <a:off x="0" y="304800"/>
            <a:ext cx="6492240" cy="822960"/>
          </a:xfrm>
          <a:prstGeom prst="rect">
            <a:avLst/>
          </a:prstGeom>
          <a:solidFill>
            <a:srgbClr val="3F3E40"/>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274320">
              <a:spcBef>
                <a:spcPct val="0"/>
              </a:spcBef>
              <a:defRPr/>
            </a:pPr>
            <a:r>
              <a:rPr lang="en-US" altLang="zh-TW" sz="2800" dirty="0" smtClean="0">
                <a:ln>
                  <a:solidFill>
                    <a:srgbClr val="00AEEF"/>
                  </a:solidFill>
                </a:ln>
                <a:solidFill>
                  <a:srgbClr val="00AEEF"/>
                </a:solidFill>
                <a:latin typeface="Kalinga" pitchFamily="34" charset="0"/>
                <a:ea typeface="+mj-ea"/>
                <a:cs typeface="Kalinga" pitchFamily="34" charset="0"/>
              </a:rPr>
              <a:t>VECTOR CONTROL CHALLENGES </a:t>
            </a:r>
          </a:p>
        </p:txBody>
      </p:sp>
    </p:spTree>
    <p:extLst>
      <p:ext uri="{BB962C8B-B14F-4D97-AF65-F5344CB8AC3E}">
        <p14:creationId xmlns:p14="http://schemas.microsoft.com/office/powerpoint/2010/main" xmlns="" val="399983047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0"/>
            <a:ext cx="5334000" cy="5105400"/>
          </a:xfrm>
        </p:spPr>
        <p:txBody>
          <a:bodyPr>
            <a:normAutofit fontScale="92500" lnSpcReduction="20000"/>
          </a:bodyPr>
          <a:lstStyle/>
          <a:p>
            <a:pPr algn="just"/>
            <a:r>
              <a:rPr lang="en-US" sz="2200" dirty="0" smtClean="0">
                <a:latin typeface="+mj-lt"/>
                <a:cs typeface="Times New Roman" pitchFamily="18" charset="0"/>
              </a:rPr>
              <a:t>Keep water containers covered with proper lids, avoid storing of water for more than 5-7 days.</a:t>
            </a:r>
          </a:p>
          <a:p>
            <a:pPr algn="just"/>
            <a:endParaRPr lang="en-US" sz="2200" dirty="0" smtClean="0">
              <a:latin typeface="+mj-lt"/>
              <a:cs typeface="Times New Roman" pitchFamily="18" charset="0"/>
            </a:endParaRPr>
          </a:p>
          <a:p>
            <a:pPr algn="just"/>
            <a:r>
              <a:rPr lang="en-US" altLang="zh-TW" sz="2200" dirty="0" smtClean="0">
                <a:latin typeface="+mj-lt"/>
                <a:cs typeface="Times New Roman" pitchFamily="18" charset="0"/>
              </a:rPr>
              <a:t>Change </a:t>
            </a:r>
            <a:r>
              <a:rPr lang="en-US" altLang="zh-TW" sz="2200" dirty="0">
                <a:latin typeface="+mj-lt"/>
                <a:cs typeface="Times New Roman" pitchFamily="18" charset="0"/>
              </a:rPr>
              <a:t>water for vases </a:t>
            </a:r>
            <a:r>
              <a:rPr lang="en-US" altLang="zh-TW" sz="2200" dirty="0" smtClean="0">
                <a:latin typeface="+mj-lt"/>
                <a:cs typeface="Times New Roman" pitchFamily="18" charset="0"/>
              </a:rPr>
              <a:t>and </a:t>
            </a:r>
            <a:r>
              <a:rPr lang="en-US" altLang="zh-TW" sz="2200" dirty="0">
                <a:latin typeface="+mj-lt"/>
                <a:cs typeface="Times New Roman" pitchFamily="18" charset="0"/>
              </a:rPr>
              <a:t>aquatic plants </a:t>
            </a:r>
            <a:r>
              <a:rPr lang="en-US" altLang="zh-TW" sz="2200" dirty="0" smtClean="0">
                <a:latin typeface="+mj-lt"/>
                <a:cs typeface="Times New Roman" pitchFamily="18" charset="0"/>
              </a:rPr>
              <a:t>at least </a:t>
            </a:r>
            <a:r>
              <a:rPr lang="en-US" altLang="zh-TW" sz="2200" dirty="0">
                <a:latin typeface="+mj-lt"/>
                <a:cs typeface="Times New Roman" pitchFamily="18" charset="0"/>
              </a:rPr>
              <a:t>once a week, </a:t>
            </a:r>
            <a:r>
              <a:rPr lang="en-US" altLang="zh-TW" sz="2200" dirty="0" smtClean="0">
                <a:latin typeface="+mj-lt"/>
                <a:cs typeface="Times New Roman" pitchFamily="18" charset="0"/>
              </a:rPr>
              <a:t> leaving </a:t>
            </a:r>
            <a:r>
              <a:rPr lang="en-US" altLang="zh-TW" sz="2200" dirty="0">
                <a:latin typeface="+mj-lt"/>
                <a:cs typeface="Times New Roman" pitchFamily="18" charset="0"/>
              </a:rPr>
              <a:t>no water under </a:t>
            </a:r>
            <a:r>
              <a:rPr lang="en-US" altLang="zh-TW" sz="2200" dirty="0" smtClean="0">
                <a:latin typeface="+mj-lt"/>
                <a:cs typeface="Times New Roman" pitchFamily="18" charset="0"/>
              </a:rPr>
              <a:t>the </a:t>
            </a:r>
            <a:r>
              <a:rPr lang="en-US" altLang="zh-TW" sz="2200" dirty="0">
                <a:latin typeface="+mj-lt"/>
                <a:cs typeface="Times New Roman" pitchFamily="18" charset="0"/>
              </a:rPr>
              <a:t>pots or in the </a:t>
            </a:r>
            <a:r>
              <a:rPr lang="en-US" altLang="zh-TW" sz="2200" dirty="0" smtClean="0">
                <a:latin typeface="+mj-lt"/>
                <a:cs typeface="Times New Roman" pitchFamily="18" charset="0"/>
              </a:rPr>
              <a:t>bottom saucers.</a:t>
            </a:r>
          </a:p>
          <a:p>
            <a:pPr algn="just"/>
            <a:endParaRPr lang="en-US" altLang="zh-TW" sz="2200" dirty="0" smtClean="0">
              <a:latin typeface="+mj-lt"/>
              <a:cs typeface="Times New Roman" pitchFamily="18" charset="0"/>
            </a:endParaRPr>
          </a:p>
          <a:p>
            <a:pPr algn="just"/>
            <a:r>
              <a:rPr lang="en-US" altLang="zh-TW" sz="2200" dirty="0" smtClean="0">
                <a:latin typeface="+mj-lt"/>
                <a:cs typeface="Times New Roman" pitchFamily="18" charset="0"/>
              </a:rPr>
              <a:t>Scrub </a:t>
            </a:r>
            <a:r>
              <a:rPr lang="en-US" altLang="zh-TW" sz="2200" dirty="0">
                <a:latin typeface="+mj-lt"/>
                <a:cs typeface="Times New Roman" pitchFamily="18" charset="0"/>
              </a:rPr>
              <a:t>the container </a:t>
            </a:r>
            <a:r>
              <a:rPr lang="en-US" altLang="zh-TW" sz="2200" dirty="0" smtClean="0">
                <a:latin typeface="+mj-lt"/>
                <a:cs typeface="Times New Roman" pitchFamily="18" charset="0"/>
              </a:rPr>
              <a:t>surfaces </a:t>
            </a:r>
            <a:r>
              <a:rPr lang="en-US" altLang="zh-TW" sz="2200" dirty="0">
                <a:latin typeface="+mj-lt"/>
                <a:cs typeface="Times New Roman" pitchFamily="18" charset="0"/>
              </a:rPr>
              <a:t>thoroughly </a:t>
            </a:r>
            <a:r>
              <a:rPr lang="en-US" altLang="zh-TW" sz="2200" dirty="0" smtClean="0">
                <a:latin typeface="+mj-lt"/>
                <a:cs typeface="Times New Roman" pitchFamily="18" charset="0"/>
              </a:rPr>
              <a:t>to prevent </a:t>
            </a:r>
            <a:r>
              <a:rPr lang="en-US" altLang="zh-TW" sz="2200" dirty="0">
                <a:latin typeface="+mj-lt"/>
                <a:cs typeface="Times New Roman" pitchFamily="18" charset="0"/>
              </a:rPr>
              <a:t>mosquito eggs </a:t>
            </a:r>
            <a:r>
              <a:rPr lang="en-US" altLang="zh-TW" sz="2200" dirty="0" smtClean="0">
                <a:latin typeface="+mj-lt"/>
                <a:cs typeface="Times New Roman" pitchFamily="18" charset="0"/>
              </a:rPr>
              <a:t>sticking </a:t>
            </a:r>
            <a:r>
              <a:rPr lang="en-US" altLang="zh-TW" sz="2200" dirty="0">
                <a:latin typeface="+mj-lt"/>
                <a:cs typeface="Times New Roman" pitchFamily="18" charset="0"/>
              </a:rPr>
              <a:t>on </a:t>
            </a:r>
            <a:r>
              <a:rPr lang="en-US" altLang="zh-TW" sz="2200" dirty="0" smtClean="0">
                <a:latin typeface="+mj-lt"/>
                <a:cs typeface="Times New Roman" pitchFamily="18" charset="0"/>
              </a:rPr>
              <a:t>them.</a:t>
            </a:r>
          </a:p>
          <a:p>
            <a:pPr algn="just"/>
            <a:endParaRPr lang="en-US" altLang="zh-TW" sz="2200" dirty="0" smtClean="0">
              <a:latin typeface="+mj-lt"/>
              <a:cs typeface="Times New Roman" pitchFamily="18" charset="0"/>
            </a:endParaRPr>
          </a:p>
          <a:p>
            <a:pPr algn="just"/>
            <a:r>
              <a:rPr lang="en-US" altLang="zh-TW" sz="2200" dirty="0" smtClean="0">
                <a:latin typeface="+mj-lt"/>
                <a:cs typeface="Times New Roman" pitchFamily="18" charset="0"/>
              </a:rPr>
              <a:t>Remove </a:t>
            </a:r>
            <a:r>
              <a:rPr lang="en-US" altLang="zh-TW" sz="2200" dirty="0">
                <a:latin typeface="+mj-lt"/>
                <a:cs typeface="Times New Roman" pitchFamily="18" charset="0"/>
              </a:rPr>
              <a:t>or puncture any dumped </a:t>
            </a:r>
            <a:r>
              <a:rPr lang="en-US" altLang="zh-TW" sz="2200" dirty="0" err="1">
                <a:latin typeface="+mj-lt"/>
                <a:cs typeface="Times New Roman" pitchFamily="18" charset="0"/>
              </a:rPr>
              <a:t>tyres</a:t>
            </a:r>
            <a:r>
              <a:rPr lang="en-US" altLang="zh-TW" sz="2200" dirty="0">
                <a:latin typeface="+mj-lt"/>
                <a:cs typeface="Times New Roman" pitchFamily="18" charset="0"/>
              </a:rPr>
              <a:t> to prevent the accumulation of stagnant water</a:t>
            </a:r>
            <a:r>
              <a:rPr lang="en-US" altLang="zh-TW" sz="2200" dirty="0" smtClean="0">
                <a:latin typeface="+mj-lt"/>
                <a:cs typeface="Times New Roman" pitchFamily="18" charset="0"/>
              </a:rPr>
              <a:t>.</a:t>
            </a:r>
          </a:p>
          <a:p>
            <a:pPr algn="just"/>
            <a:endParaRPr lang="en-US" altLang="zh-TW" sz="2200" dirty="0" smtClean="0">
              <a:latin typeface="+mj-lt"/>
              <a:cs typeface="Times New Roman" pitchFamily="18" charset="0"/>
            </a:endParaRPr>
          </a:p>
          <a:p>
            <a:pPr algn="just"/>
            <a:r>
              <a:rPr lang="en-US" altLang="zh-TW" sz="2200" dirty="0">
                <a:latin typeface="+mj-lt"/>
                <a:cs typeface="Times New Roman" pitchFamily="18" charset="0"/>
              </a:rPr>
              <a:t>As the </a:t>
            </a:r>
            <a:r>
              <a:rPr lang="en-US" altLang="zh-TW" sz="2200" i="1" dirty="0" err="1">
                <a:latin typeface="+mj-lt"/>
                <a:cs typeface="Times New Roman" pitchFamily="18" charset="0"/>
              </a:rPr>
              <a:t>Aedes</a:t>
            </a:r>
            <a:r>
              <a:rPr lang="en-US" altLang="zh-TW" sz="2200" dirty="0">
                <a:latin typeface="+mj-lt"/>
                <a:cs typeface="Times New Roman" pitchFamily="18" charset="0"/>
              </a:rPr>
              <a:t> mosquito breeds in container, don’t keep any junk material or any solid waste in an around the house as well as on the </a:t>
            </a:r>
            <a:r>
              <a:rPr lang="en-US" altLang="zh-TW" sz="2200" dirty="0" smtClean="0">
                <a:latin typeface="+mj-lt"/>
                <a:cs typeface="Times New Roman" pitchFamily="18" charset="0"/>
              </a:rPr>
              <a:t>roof.</a:t>
            </a:r>
            <a:endParaRPr lang="en-US" sz="2000" dirty="0">
              <a:latin typeface="+mj-lt"/>
              <a:cs typeface="Times New Roman" pitchFamily="18" charset="0"/>
            </a:endParaRPr>
          </a:p>
        </p:txBody>
      </p:sp>
      <p:pic>
        <p:nvPicPr>
          <p:cNvPr id="5" name="Picture 7" descr="Image result for covered junk material"/>
          <p:cNvPicPr>
            <a:picLocks noChangeAspect="1" noChangeArrowheads="1"/>
          </p:cNvPicPr>
          <p:nvPr/>
        </p:nvPicPr>
        <p:blipFill>
          <a:blip r:embed="rId2"/>
          <a:srcRect/>
          <a:stretch>
            <a:fillRect/>
          </a:stretch>
        </p:blipFill>
        <p:spPr bwMode="auto">
          <a:xfrm>
            <a:off x="6477000" y="5124604"/>
            <a:ext cx="2605016" cy="1657196"/>
          </a:xfrm>
          <a:prstGeom prst="rect">
            <a:avLst/>
          </a:prstGeom>
          <a:ln>
            <a:noFill/>
          </a:ln>
          <a:effectLst>
            <a:softEdge rad="112500"/>
          </a:effectLst>
        </p:spPr>
      </p:pic>
      <p:pic>
        <p:nvPicPr>
          <p:cNvPr id="7" name="Picture 6" descr="DSC_4397.JPG"/>
          <p:cNvPicPr>
            <a:picLocks noChangeAspect="1"/>
          </p:cNvPicPr>
          <p:nvPr/>
        </p:nvPicPr>
        <p:blipFill>
          <a:blip r:embed="rId3" cstate="print"/>
          <a:stretch>
            <a:fillRect/>
          </a:stretch>
        </p:blipFill>
        <p:spPr>
          <a:xfrm>
            <a:off x="5339137" y="3794077"/>
            <a:ext cx="2585663" cy="1616123"/>
          </a:xfrm>
          <a:prstGeom prst="rect">
            <a:avLst/>
          </a:prstGeom>
          <a:ln>
            <a:noFill/>
          </a:ln>
          <a:effectLst>
            <a:softEdge rad="112500"/>
          </a:effectLst>
        </p:spPr>
      </p:pic>
      <p:pic>
        <p:nvPicPr>
          <p:cNvPr id="6" name="Picture 5" descr="D:\HQ\Hi-res 5 actions pics\flower pot plates.jpg"/>
          <p:cNvPicPr>
            <a:picLocks noChangeAspect="1" noChangeArrowheads="1"/>
          </p:cNvPicPr>
          <p:nvPr/>
        </p:nvPicPr>
        <p:blipFill>
          <a:blip r:embed="rId4" cstate="print"/>
          <a:srcRect/>
          <a:stretch>
            <a:fillRect/>
          </a:stretch>
        </p:blipFill>
        <p:spPr bwMode="auto">
          <a:xfrm>
            <a:off x="6705600" y="2895600"/>
            <a:ext cx="2286000" cy="1600200"/>
          </a:xfrm>
          <a:prstGeom prst="rect">
            <a:avLst/>
          </a:prstGeom>
          <a:ln>
            <a:noFill/>
          </a:ln>
          <a:effectLst>
            <a:softEdge rad="112500"/>
          </a:effectLst>
        </p:spPr>
      </p:pic>
      <p:pic>
        <p:nvPicPr>
          <p:cNvPr id="4" name="Picture 3" descr="C:\Users\dell\Desktop\photo delhi field\P1010480.JPG"/>
          <p:cNvPicPr>
            <a:picLocks noChangeAspect="1" noChangeArrowheads="1"/>
          </p:cNvPicPr>
          <p:nvPr/>
        </p:nvPicPr>
        <p:blipFill>
          <a:blip r:embed="rId5" cstate="print"/>
          <a:srcRect/>
          <a:stretch>
            <a:fillRect/>
          </a:stretch>
        </p:blipFill>
        <p:spPr bwMode="auto">
          <a:xfrm>
            <a:off x="5562600" y="1447800"/>
            <a:ext cx="2438400" cy="1672684"/>
          </a:xfrm>
          <a:prstGeom prst="rect">
            <a:avLst/>
          </a:prstGeom>
          <a:ln>
            <a:noFill/>
          </a:ln>
          <a:effectLst>
            <a:softEdge rad="112500"/>
          </a:effectLst>
        </p:spPr>
      </p:pic>
      <p:sp>
        <p:nvSpPr>
          <p:cNvPr id="10" name="Title 1"/>
          <p:cNvSpPr txBox="1">
            <a:spLocks/>
          </p:cNvSpPr>
          <p:nvPr/>
        </p:nvSpPr>
        <p:spPr>
          <a:xfrm>
            <a:off x="0" y="304800"/>
            <a:ext cx="6492240" cy="822960"/>
          </a:xfrm>
          <a:prstGeom prst="rect">
            <a:avLst/>
          </a:prstGeom>
          <a:solidFill>
            <a:srgbClr val="3F3E40"/>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274320">
              <a:spcBef>
                <a:spcPct val="0"/>
              </a:spcBef>
              <a:defRPr/>
            </a:pPr>
            <a:r>
              <a:rPr lang="en-US" altLang="zh-TW" sz="2800" dirty="0" smtClean="0">
                <a:ln>
                  <a:solidFill>
                    <a:srgbClr val="00AEEF"/>
                  </a:solidFill>
                </a:ln>
                <a:solidFill>
                  <a:srgbClr val="00AEEF"/>
                </a:solidFill>
                <a:latin typeface="Kalinga" pitchFamily="34" charset="0"/>
                <a:ea typeface="+mj-ea"/>
                <a:cs typeface="Kalinga" pitchFamily="34" charset="0"/>
              </a:rPr>
              <a:t>SOURCE REDUCTION</a:t>
            </a:r>
            <a:endParaRPr kumimoji="0" lang="en-US" altLang="en-US" sz="2800" b="0" i="0" u="none" strike="noStrike" kern="1200" cap="none" spc="0" normalizeH="0" baseline="0" noProof="0" dirty="0" smtClean="0">
              <a:ln>
                <a:solidFill>
                  <a:srgbClr val="00AEEF"/>
                </a:solidFill>
              </a:ln>
              <a:solidFill>
                <a:srgbClr val="00AEEF"/>
              </a:solidFill>
              <a:effectLst/>
              <a:uLnTx/>
              <a:uFillTx/>
              <a:latin typeface="Kalinga" pitchFamily="34" charset="0"/>
              <a:ea typeface="+mj-ea"/>
              <a:cs typeface="Kalinga" pitchFamily="34"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p:cNvSpPr>
            <a:spLocks noGrp="1"/>
          </p:cNvSpPr>
          <p:nvPr>
            <p:ph sz="half" idx="1"/>
          </p:nvPr>
        </p:nvSpPr>
        <p:spPr>
          <a:xfrm>
            <a:off x="228600" y="1524000"/>
            <a:ext cx="5334000" cy="5181600"/>
          </a:xfrm>
        </p:spPr>
        <p:txBody>
          <a:bodyPr>
            <a:normAutofit fontScale="92500" lnSpcReduction="20000"/>
          </a:bodyPr>
          <a:lstStyle/>
          <a:p>
            <a:pPr algn="just"/>
            <a:r>
              <a:rPr lang="en-US" sz="2400" dirty="0" smtClean="0">
                <a:latin typeface="+mj-lt"/>
                <a:cs typeface="Times New Roman" pitchFamily="18" charset="0"/>
              </a:rPr>
              <a:t>As </a:t>
            </a:r>
            <a:r>
              <a:rPr lang="en-US" sz="2400" i="1" dirty="0" err="1" smtClean="0">
                <a:latin typeface="+mj-lt"/>
                <a:cs typeface="Times New Roman" pitchFamily="18" charset="0"/>
              </a:rPr>
              <a:t>Aedes</a:t>
            </a:r>
            <a:r>
              <a:rPr lang="en-US" sz="2400" dirty="0" smtClean="0">
                <a:latin typeface="+mj-lt"/>
                <a:cs typeface="Times New Roman" pitchFamily="18" charset="0"/>
              </a:rPr>
              <a:t> is a domestic mosquito it is the responsibility of the societies and community to avoid breeding of </a:t>
            </a:r>
            <a:r>
              <a:rPr lang="en-US" sz="2400" i="1" dirty="0" err="1" smtClean="0">
                <a:latin typeface="+mj-lt"/>
                <a:cs typeface="Times New Roman" pitchFamily="18" charset="0"/>
              </a:rPr>
              <a:t>Aedes</a:t>
            </a:r>
            <a:r>
              <a:rPr lang="en-US" sz="2400" dirty="0" smtClean="0">
                <a:latin typeface="+mj-lt"/>
                <a:cs typeface="Times New Roman" pitchFamily="18" charset="0"/>
              </a:rPr>
              <a:t> mosquito domestic and </a:t>
            </a:r>
            <a:r>
              <a:rPr lang="en-US" sz="2400" dirty="0" err="1" smtClean="0">
                <a:latin typeface="+mj-lt"/>
                <a:cs typeface="Times New Roman" pitchFamily="18" charset="0"/>
              </a:rPr>
              <a:t>peri</a:t>
            </a:r>
            <a:r>
              <a:rPr lang="en-US" sz="2400" dirty="0" smtClean="0">
                <a:latin typeface="+mj-lt"/>
                <a:cs typeface="Times New Roman" pitchFamily="18" charset="0"/>
              </a:rPr>
              <a:t>-domestic areas.</a:t>
            </a:r>
          </a:p>
          <a:p>
            <a:pPr algn="just"/>
            <a:endParaRPr lang="en-US" sz="2400" dirty="0" smtClean="0">
              <a:latin typeface="+mj-lt"/>
              <a:cs typeface="Times New Roman" pitchFamily="18" charset="0"/>
            </a:endParaRPr>
          </a:p>
          <a:p>
            <a:pPr algn="just"/>
            <a:r>
              <a:rPr lang="en-US" sz="2400" dirty="0">
                <a:latin typeface="+mj-lt"/>
                <a:cs typeface="Times New Roman" pitchFamily="18" charset="0"/>
              </a:rPr>
              <a:t>As </a:t>
            </a:r>
            <a:r>
              <a:rPr lang="en-US" sz="2400" i="1" dirty="0" err="1">
                <a:latin typeface="+mj-lt"/>
                <a:cs typeface="Times New Roman" pitchFamily="18" charset="0"/>
              </a:rPr>
              <a:t>Aedes</a:t>
            </a:r>
            <a:r>
              <a:rPr lang="en-US" sz="2400" dirty="0">
                <a:latin typeface="+mj-lt"/>
                <a:cs typeface="Times New Roman" pitchFamily="18" charset="0"/>
              </a:rPr>
              <a:t> mosquito breeds in every type of container, it is a duty of the community to fix a day in a week to clean and scraps all the breeding sites in and around their premises.</a:t>
            </a:r>
          </a:p>
          <a:p>
            <a:pPr algn="just"/>
            <a:endParaRPr lang="en-IN" sz="2400" dirty="0" smtClean="0">
              <a:latin typeface="+mj-lt"/>
              <a:cs typeface="Times New Roman" pitchFamily="18" charset="0"/>
            </a:endParaRPr>
          </a:p>
          <a:p>
            <a:pPr algn="just"/>
            <a:r>
              <a:rPr lang="en-US" sz="2400" dirty="0" smtClean="0">
                <a:latin typeface="+mj-lt"/>
                <a:cs typeface="Times New Roman" pitchFamily="18" charset="0"/>
              </a:rPr>
              <a:t>Community should allow the Health worker to enter their houses for checking and examining all the possible breeding containers. </a:t>
            </a:r>
            <a:endParaRPr lang="en-IN" sz="2400" dirty="0" smtClean="0">
              <a:latin typeface="+mj-lt"/>
              <a:cs typeface="Times New Roman" pitchFamily="18" charset="0"/>
            </a:endParaRPr>
          </a:p>
        </p:txBody>
      </p:sp>
      <p:pic>
        <p:nvPicPr>
          <p:cNvPr id="5" name="Picture 7" descr="http://www.vhaofassam.org/images/malaria2.jpg"/>
          <p:cNvPicPr>
            <a:picLocks noChangeAspect="1" noChangeArrowheads="1"/>
          </p:cNvPicPr>
          <p:nvPr/>
        </p:nvPicPr>
        <p:blipFill>
          <a:blip r:embed="rId2"/>
          <a:srcRect/>
          <a:stretch>
            <a:fillRect/>
          </a:stretch>
        </p:blipFill>
        <p:spPr bwMode="auto">
          <a:xfrm>
            <a:off x="6019800" y="1219200"/>
            <a:ext cx="3048000" cy="2057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2" descr="C:\Users\Nimr7\Desktop\L.B.S.H Photo\Picture 034.jpg"/>
          <p:cNvPicPr>
            <a:picLocks noChangeAspect="1" noChangeArrowheads="1"/>
          </p:cNvPicPr>
          <p:nvPr/>
        </p:nvPicPr>
        <p:blipFill>
          <a:blip r:embed="rId3"/>
          <a:srcRect l="7031" t="16667"/>
          <a:stretch>
            <a:fillRect/>
          </a:stretch>
        </p:blipFill>
        <p:spPr bwMode="auto">
          <a:xfrm>
            <a:off x="6045200" y="4724400"/>
            <a:ext cx="3022600" cy="190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5" descr="D:\HQ\Hi-res 5 actions pics\pail.jpg"/>
          <p:cNvPicPr>
            <a:picLocks noChangeAspect="1" noChangeArrowheads="1"/>
          </p:cNvPicPr>
          <p:nvPr/>
        </p:nvPicPr>
        <p:blipFill>
          <a:blip r:embed="rId4"/>
          <a:srcRect/>
          <a:stretch>
            <a:fillRect/>
          </a:stretch>
        </p:blipFill>
        <p:spPr bwMode="auto">
          <a:xfrm>
            <a:off x="5715000" y="3048000"/>
            <a:ext cx="2895600" cy="182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itle 1"/>
          <p:cNvSpPr txBox="1">
            <a:spLocks/>
          </p:cNvSpPr>
          <p:nvPr/>
        </p:nvSpPr>
        <p:spPr>
          <a:xfrm>
            <a:off x="0" y="304800"/>
            <a:ext cx="6492240" cy="822960"/>
          </a:xfrm>
          <a:prstGeom prst="rect">
            <a:avLst/>
          </a:prstGeom>
          <a:solidFill>
            <a:srgbClr val="3F3E40"/>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274320">
              <a:spcBef>
                <a:spcPct val="0"/>
              </a:spcBef>
              <a:defRPr/>
            </a:pPr>
            <a:r>
              <a:rPr lang="en-US" altLang="zh-TW" sz="2800" dirty="0" smtClean="0">
                <a:ln>
                  <a:solidFill>
                    <a:srgbClr val="00AEEF"/>
                  </a:solidFill>
                </a:ln>
                <a:solidFill>
                  <a:srgbClr val="00AEEF"/>
                </a:solidFill>
                <a:latin typeface="Kalinga" pitchFamily="34" charset="0"/>
                <a:ea typeface="+mj-ea"/>
                <a:cs typeface="Kalinga" pitchFamily="34" charset="0"/>
              </a:rPr>
              <a:t>IEC ACTIVITIES</a:t>
            </a:r>
            <a:endParaRPr kumimoji="0" lang="en-US" altLang="en-US" sz="2800" b="0" i="0" u="none" strike="noStrike" kern="1200" cap="none" spc="0" normalizeH="0" baseline="0" noProof="0" dirty="0" smtClean="0">
              <a:ln>
                <a:solidFill>
                  <a:srgbClr val="00AEEF"/>
                </a:solidFill>
              </a:ln>
              <a:solidFill>
                <a:srgbClr val="00AEEF"/>
              </a:solidFill>
              <a:effectLst/>
              <a:uLnTx/>
              <a:uFillTx/>
              <a:latin typeface="Kalinga" pitchFamily="34" charset="0"/>
              <a:ea typeface="+mj-ea"/>
              <a:cs typeface="Kalinga" pitchFamily="34"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lgn="just">
              <a:lnSpc>
                <a:spcPct val="90000"/>
              </a:lnSpc>
            </a:pPr>
            <a:r>
              <a:rPr lang="en-US" sz="2400" dirty="0">
                <a:cs typeface="Times New Roman" pitchFamily="18" charset="0"/>
              </a:rPr>
              <a:t>More public cleaning up campaign</a:t>
            </a:r>
          </a:p>
          <a:p>
            <a:pPr lvl="0" algn="just">
              <a:lnSpc>
                <a:spcPct val="90000"/>
              </a:lnSpc>
            </a:pPr>
            <a:r>
              <a:rPr lang="en-US" sz="2400" dirty="0">
                <a:cs typeface="Times New Roman" pitchFamily="18" charset="0"/>
              </a:rPr>
              <a:t>Need for community mobilization through cooperation with local leaders.</a:t>
            </a:r>
          </a:p>
          <a:p>
            <a:pPr lvl="0" algn="just">
              <a:lnSpc>
                <a:spcPct val="90000"/>
              </a:lnSpc>
            </a:pPr>
            <a:r>
              <a:rPr lang="en-US" sz="2400" dirty="0">
                <a:cs typeface="Times New Roman" pitchFamily="18" charset="0"/>
              </a:rPr>
              <a:t> Eliminate, monitor and evaluate vector breeding sites systematically in households.</a:t>
            </a:r>
          </a:p>
          <a:p>
            <a:pPr lvl="0" algn="just">
              <a:lnSpc>
                <a:spcPct val="90000"/>
              </a:lnSpc>
            </a:pPr>
            <a:r>
              <a:rPr lang="en-US" sz="2400" dirty="0">
                <a:cs typeface="Times New Roman" pitchFamily="18" charset="0"/>
              </a:rPr>
              <a:t>Precaution should be taken during outbreaks for unwarranted fogging conducted by unauthorized commercial providers.</a:t>
            </a:r>
          </a:p>
          <a:p>
            <a:endParaRPr lang="en-US" dirty="0"/>
          </a:p>
        </p:txBody>
      </p:sp>
      <p:sp>
        <p:nvSpPr>
          <p:cNvPr id="7" name="Title 1"/>
          <p:cNvSpPr txBox="1">
            <a:spLocks/>
          </p:cNvSpPr>
          <p:nvPr/>
        </p:nvSpPr>
        <p:spPr>
          <a:xfrm>
            <a:off x="0" y="304800"/>
            <a:ext cx="6492240" cy="822960"/>
          </a:xfrm>
          <a:prstGeom prst="rect">
            <a:avLst/>
          </a:prstGeom>
          <a:solidFill>
            <a:srgbClr val="3F3E40"/>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274320">
              <a:spcBef>
                <a:spcPct val="0"/>
              </a:spcBef>
              <a:defRPr/>
            </a:pPr>
            <a:r>
              <a:rPr lang="en-US" altLang="zh-TW" sz="2800" dirty="0" smtClean="0">
                <a:ln>
                  <a:solidFill>
                    <a:srgbClr val="00AEEF"/>
                  </a:solidFill>
                </a:ln>
                <a:solidFill>
                  <a:srgbClr val="00AEEF"/>
                </a:solidFill>
                <a:latin typeface="Kalinga" pitchFamily="34" charset="0"/>
                <a:ea typeface="+mj-ea"/>
                <a:cs typeface="Kalinga" pitchFamily="34" charset="0"/>
              </a:rPr>
              <a:t>IEC ACTIVITIES</a:t>
            </a:r>
            <a:endParaRPr kumimoji="0" lang="en-US" altLang="en-US" sz="2800" b="0" i="0" u="none" strike="noStrike" kern="1200" cap="none" spc="0" normalizeH="0" baseline="0" noProof="0" dirty="0" smtClean="0">
              <a:ln>
                <a:solidFill>
                  <a:srgbClr val="00AEEF"/>
                </a:solidFill>
              </a:ln>
              <a:solidFill>
                <a:srgbClr val="00AEEF"/>
              </a:solidFill>
              <a:effectLst/>
              <a:uLnTx/>
              <a:uFillTx/>
              <a:latin typeface="Kalinga" pitchFamily="34" charset="0"/>
              <a:ea typeface="+mj-ea"/>
              <a:cs typeface="Kalinga" pitchFamily="34"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body" idx="1"/>
          </p:nvPr>
        </p:nvSpPr>
        <p:spPr>
          <a:xfrm>
            <a:off x="457200" y="1219200"/>
            <a:ext cx="8229600" cy="5181600"/>
          </a:xfrm>
          <a:noFill/>
        </p:spPr>
        <p:txBody>
          <a:bodyPr>
            <a:noAutofit/>
          </a:bodyPr>
          <a:lstStyle/>
          <a:p>
            <a:r>
              <a:rPr lang="en-US" sz="2000" b="1" dirty="0" smtClean="0">
                <a:cs typeface="Times New Roman" pitchFamily="18" charset="0"/>
              </a:rPr>
              <a:t>Malaria Bye-laws : (After 1996 out break of Malaria) </a:t>
            </a:r>
          </a:p>
          <a:p>
            <a:endParaRPr lang="en-US" sz="2000" dirty="0" smtClean="0">
              <a:cs typeface="Times New Roman" pitchFamily="18" charset="0"/>
            </a:endParaRPr>
          </a:p>
          <a:p>
            <a:r>
              <a:rPr lang="en-US" sz="2000" dirty="0" smtClean="0">
                <a:cs typeface="Times New Roman" pitchFamily="18" charset="0"/>
              </a:rPr>
              <a:t>To reduce  potential breeding places.</a:t>
            </a:r>
          </a:p>
          <a:p>
            <a:r>
              <a:rPr lang="en-US" sz="2000" dirty="0" smtClean="0">
                <a:cs typeface="Times New Roman" pitchFamily="18" charset="0"/>
              </a:rPr>
              <a:t>No Objection Certificate”  from Health Department of NMMC for Occupancy Certificate.  </a:t>
            </a:r>
          </a:p>
          <a:p>
            <a:r>
              <a:rPr lang="en-US" sz="2000" dirty="0" smtClean="0">
                <a:cs typeface="Times New Roman" pitchFamily="18" charset="0"/>
              </a:rPr>
              <a:t>Inspect the site for any potential breeding places at the construction. </a:t>
            </a:r>
          </a:p>
          <a:p>
            <a:r>
              <a:rPr lang="en-US" sz="2000" dirty="0" smtClean="0">
                <a:cs typeface="Times New Roman" pitchFamily="18" charset="0"/>
              </a:rPr>
              <a:t>No Objection Certificate is issued. </a:t>
            </a:r>
          </a:p>
          <a:p>
            <a:pPr marL="0" indent="0">
              <a:buNone/>
            </a:pPr>
            <a:endParaRPr lang="en-US" sz="2000" dirty="0" smtClean="0">
              <a:cs typeface="Times New Roman" pitchFamily="18" charset="0"/>
            </a:endParaRPr>
          </a:p>
          <a:p>
            <a:pPr algn="just"/>
            <a:r>
              <a:rPr lang="en-US" sz="2000" dirty="0">
                <a:cs typeface="Times New Roman" pitchFamily="18" charset="0"/>
              </a:rPr>
              <a:t>Model Civic Bye-laws: Promulgation and implementation with provision to prevent /eliminate mosquito breeding like Municipal Corporation of Greater Mumbai, NCT Delhi, Chandigarh, Bhopal, </a:t>
            </a:r>
            <a:r>
              <a:rPr lang="en-US" sz="2000" dirty="0" err="1">
                <a:cs typeface="Times New Roman" pitchFamily="18" charset="0"/>
              </a:rPr>
              <a:t>Agartala</a:t>
            </a:r>
            <a:r>
              <a:rPr lang="en-US" sz="2000" dirty="0">
                <a:cs typeface="Times New Roman" pitchFamily="18" charset="0"/>
              </a:rPr>
              <a:t>, </a:t>
            </a:r>
            <a:r>
              <a:rPr lang="en-US" sz="2000" dirty="0" err="1">
                <a:cs typeface="Times New Roman" pitchFamily="18" charset="0"/>
              </a:rPr>
              <a:t>Navi</a:t>
            </a:r>
            <a:r>
              <a:rPr lang="en-US" sz="2000" dirty="0">
                <a:cs typeface="Times New Roman" pitchFamily="18" charset="0"/>
              </a:rPr>
              <a:t> Mumbai Municipal Corporation, Thane and Goa. </a:t>
            </a:r>
          </a:p>
          <a:p>
            <a:pPr algn="just"/>
            <a:r>
              <a:rPr lang="en-US" sz="2000" dirty="0" smtClean="0">
                <a:cs typeface="Times New Roman" pitchFamily="18" charset="0"/>
              </a:rPr>
              <a:t>Building </a:t>
            </a:r>
            <a:r>
              <a:rPr lang="en-US" sz="2000" dirty="0">
                <a:cs typeface="Times New Roman" pitchFamily="18" charset="0"/>
              </a:rPr>
              <a:t>Bye-laws: Provision to prevent </a:t>
            </a:r>
            <a:r>
              <a:rPr lang="en-US" sz="2000" dirty="0" err="1">
                <a:cs typeface="Times New Roman" pitchFamily="18" charset="0"/>
              </a:rPr>
              <a:t>mosquitogenic</a:t>
            </a:r>
            <a:r>
              <a:rPr lang="en-US" sz="2000" dirty="0">
                <a:cs typeface="Times New Roman" pitchFamily="18" charset="0"/>
              </a:rPr>
              <a:t> conditions on the exterior of the buildings and clauses in the contract to keep curing tanks free of mosquito breeding during construction phase and dismantling of the same before issuance of occupancy certificate like </a:t>
            </a:r>
            <a:r>
              <a:rPr lang="en-US" sz="2000" dirty="0" err="1">
                <a:cs typeface="Times New Roman" pitchFamily="18" charset="0"/>
              </a:rPr>
              <a:t>Navi</a:t>
            </a:r>
            <a:r>
              <a:rPr lang="en-US" sz="2000" dirty="0">
                <a:cs typeface="Times New Roman" pitchFamily="18" charset="0"/>
              </a:rPr>
              <a:t> </a:t>
            </a:r>
            <a:r>
              <a:rPr lang="en-US" sz="2000" dirty="0" smtClean="0">
                <a:cs typeface="Times New Roman" pitchFamily="18" charset="0"/>
              </a:rPr>
              <a:t>Mumbai</a:t>
            </a:r>
          </a:p>
        </p:txBody>
      </p:sp>
      <p:sp>
        <p:nvSpPr>
          <p:cNvPr id="32772" name="Rectangle 4"/>
          <p:cNvSpPr>
            <a:spLocks noChangeArrowheads="1"/>
          </p:cNvSpPr>
          <p:nvPr/>
        </p:nvSpPr>
        <p:spPr bwMode="auto">
          <a:xfrm>
            <a:off x="504825" y="0"/>
            <a:ext cx="9721850" cy="866775"/>
          </a:xfrm>
          <a:prstGeom prst="rect">
            <a:avLst/>
          </a:prstGeom>
          <a:noFill/>
          <a:ln w="9525">
            <a:noFill/>
            <a:miter lim="800000"/>
            <a:headEnd/>
            <a:tailEnd/>
          </a:ln>
        </p:spPr>
        <p:txBody>
          <a:bodyPr lIns="104927" tIns="52464" rIns="104927" bIns="52464" anchor="ctr"/>
          <a:lstStyle/>
          <a:p>
            <a:pPr algn="ctr">
              <a:lnSpc>
                <a:spcPct val="80000"/>
              </a:lnSpc>
            </a:pPr>
            <a:endParaRPr lang="en-US" sz="2500">
              <a:solidFill>
                <a:srgbClr val="FF0066"/>
              </a:solidFill>
              <a:latin typeface="Arial Black" pitchFamily="34" charset="0"/>
            </a:endParaRPr>
          </a:p>
        </p:txBody>
      </p:sp>
      <p:sp>
        <p:nvSpPr>
          <p:cNvPr id="5" name="Title 1"/>
          <p:cNvSpPr txBox="1">
            <a:spLocks/>
          </p:cNvSpPr>
          <p:nvPr/>
        </p:nvSpPr>
        <p:spPr>
          <a:xfrm>
            <a:off x="0" y="304800"/>
            <a:ext cx="6492240" cy="822960"/>
          </a:xfrm>
          <a:prstGeom prst="rect">
            <a:avLst/>
          </a:prstGeom>
          <a:solidFill>
            <a:srgbClr val="3F3E40"/>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274320">
              <a:spcBef>
                <a:spcPct val="0"/>
              </a:spcBef>
              <a:defRPr/>
            </a:pPr>
            <a:r>
              <a:rPr lang="en-US" altLang="zh-TW" sz="2400" dirty="0" smtClean="0">
                <a:ln>
                  <a:solidFill>
                    <a:srgbClr val="00AEEF"/>
                  </a:solidFill>
                </a:ln>
                <a:solidFill>
                  <a:srgbClr val="00AEEF"/>
                </a:solidFill>
                <a:latin typeface="Kalinga" pitchFamily="34" charset="0"/>
                <a:ea typeface="+mj-ea"/>
                <a:cs typeface="Kalinga" pitchFamily="34" charset="0"/>
              </a:rPr>
              <a:t>NAVI MUMBAI MUNICIPAL CORPORATION</a:t>
            </a:r>
            <a:endParaRPr kumimoji="0" lang="en-US" altLang="en-US" sz="2400" b="0" i="0" u="none" strike="noStrike" kern="1200" cap="none" spc="0" normalizeH="0" baseline="0" noProof="0" dirty="0" smtClean="0">
              <a:ln>
                <a:solidFill>
                  <a:srgbClr val="00AEEF"/>
                </a:solidFill>
              </a:ln>
              <a:solidFill>
                <a:srgbClr val="00AEEF"/>
              </a:solidFill>
              <a:effectLst/>
              <a:uLnTx/>
              <a:uFillTx/>
              <a:latin typeface="Kalinga" pitchFamily="34" charset="0"/>
              <a:ea typeface="+mj-ea"/>
              <a:cs typeface="Kalinga" pitchFamily="34" charset="0"/>
            </a:endParaRPr>
          </a:p>
        </p:txBody>
      </p:sp>
    </p:spTree>
    <p:extLst>
      <p:ext uri="{BB962C8B-B14F-4D97-AF65-F5344CB8AC3E}">
        <p14:creationId xmlns:p14="http://schemas.microsoft.com/office/powerpoint/2010/main" xmlns="" val="170711720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4" descr="scan000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tretch>
            <a:fillRect/>
          </a:stretch>
        </p:blipFill>
        <p:spPr>
          <a:xfrm>
            <a:off x="304800" y="1295400"/>
            <a:ext cx="8534400" cy="5410200"/>
          </a:xfrm>
        </p:spPr>
      </p:pic>
      <p:sp>
        <p:nvSpPr>
          <p:cNvPr id="5" name="Title 1"/>
          <p:cNvSpPr txBox="1">
            <a:spLocks/>
          </p:cNvSpPr>
          <p:nvPr/>
        </p:nvSpPr>
        <p:spPr>
          <a:xfrm>
            <a:off x="0" y="304800"/>
            <a:ext cx="6492240" cy="822960"/>
          </a:xfrm>
          <a:prstGeom prst="rect">
            <a:avLst/>
          </a:prstGeom>
          <a:solidFill>
            <a:srgbClr val="3F3E40"/>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274320">
              <a:spcBef>
                <a:spcPct val="0"/>
              </a:spcBef>
              <a:defRPr/>
            </a:pPr>
            <a:r>
              <a:rPr lang="en-US" altLang="zh-TW" sz="2800" dirty="0" smtClean="0">
                <a:ln>
                  <a:solidFill>
                    <a:srgbClr val="00AEEF"/>
                  </a:solidFill>
                </a:ln>
                <a:solidFill>
                  <a:srgbClr val="00AEEF"/>
                </a:solidFill>
                <a:latin typeface="Kalinga" pitchFamily="34" charset="0"/>
                <a:ea typeface="+mj-ea"/>
                <a:cs typeface="Kalinga" pitchFamily="34" charset="0"/>
              </a:rPr>
              <a:t>EFFECTIVE IEC FOR VBD’S</a:t>
            </a:r>
            <a:endParaRPr kumimoji="0" lang="en-US" altLang="en-US" sz="2800" b="0" i="0" u="none" strike="noStrike" kern="1200" cap="none" spc="0" normalizeH="0" baseline="0" noProof="0" dirty="0" smtClean="0">
              <a:ln>
                <a:solidFill>
                  <a:srgbClr val="00AEEF"/>
                </a:solidFill>
              </a:ln>
              <a:solidFill>
                <a:srgbClr val="00AEEF"/>
              </a:solidFill>
              <a:effectLst/>
              <a:uLnTx/>
              <a:uFillTx/>
              <a:latin typeface="Kalinga" pitchFamily="34" charset="0"/>
              <a:ea typeface="+mj-ea"/>
              <a:cs typeface="Kalinga" pitchFamily="34" charset="0"/>
            </a:endParaRPr>
          </a:p>
        </p:txBody>
      </p:sp>
    </p:spTree>
    <p:extLst>
      <p:ext uri="{BB962C8B-B14F-4D97-AF65-F5344CB8AC3E}">
        <p14:creationId xmlns:p14="http://schemas.microsoft.com/office/powerpoint/2010/main" xmlns="" val="85827075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0" y="1143000"/>
            <a:ext cx="7301552" cy="796131"/>
          </a:xfrm>
        </p:spPr>
        <p:txBody>
          <a:bodyPr>
            <a:normAutofit fontScale="85000" lnSpcReduction="10000"/>
          </a:bodyPr>
          <a:lstStyle/>
          <a:p>
            <a:pPr marL="234950" indent="0">
              <a:buFont typeface="Wingdings" pitchFamily="2" charset="2"/>
              <a:buNone/>
            </a:pPr>
            <a:r>
              <a:rPr lang="en-US" dirty="0" smtClean="0">
                <a:solidFill>
                  <a:srgbClr val="002060"/>
                </a:solidFill>
              </a:rPr>
              <a:t>Review at Minister’s  level during transmission </a:t>
            </a:r>
          </a:p>
        </p:txBody>
      </p:sp>
      <p:sp>
        <p:nvSpPr>
          <p:cNvPr id="15366" name="Rectangle 6"/>
          <p:cNvSpPr>
            <a:spLocks noChangeArrowheads="1"/>
          </p:cNvSpPr>
          <p:nvPr/>
        </p:nvSpPr>
        <p:spPr bwMode="auto">
          <a:xfrm>
            <a:off x="533400" y="1905000"/>
            <a:ext cx="2057400" cy="2057400"/>
          </a:xfrm>
          <a:prstGeom prst="roundRect">
            <a:avLst/>
          </a:prstGeom>
          <a:solidFill>
            <a:srgbClr val="00AEEF"/>
          </a:solidFill>
          <a:ln w="28575">
            <a:solidFill>
              <a:schemeClr val="bg1"/>
            </a:solidFill>
            <a:round/>
            <a:headEnd/>
            <a:tailEnd/>
          </a:ln>
        </p:spPr>
        <p:txBody>
          <a:bodyPr wrap="none" anchor="ctr"/>
          <a:lstStyle/>
          <a:p>
            <a:pPr algn="ctr" eaLnBrk="0" hangingPunct="0"/>
            <a:endParaRPr lang="en-US" b="1" dirty="0"/>
          </a:p>
          <a:p>
            <a:pPr algn="ctr" eaLnBrk="0" hangingPunct="0"/>
            <a:endParaRPr lang="en-US" b="1" dirty="0"/>
          </a:p>
          <a:p>
            <a:pPr algn="ctr" eaLnBrk="0" hangingPunct="0"/>
            <a:r>
              <a:rPr lang="en-US" sz="2000" b="1" dirty="0"/>
              <a:t>Engineering</a:t>
            </a:r>
          </a:p>
          <a:p>
            <a:pPr algn="ctr" eaLnBrk="0" hangingPunct="0"/>
            <a:r>
              <a:rPr lang="en-US" sz="2000" b="1" dirty="0"/>
              <a:t>C.S.C.</a:t>
            </a:r>
          </a:p>
          <a:p>
            <a:pPr algn="ctr" eaLnBrk="0" hangingPunct="0"/>
            <a:r>
              <a:rPr lang="en-US" sz="2000" b="1" dirty="0"/>
              <a:t>CSD</a:t>
            </a:r>
          </a:p>
          <a:p>
            <a:pPr algn="ctr" eaLnBrk="0" hangingPunct="0"/>
            <a:r>
              <a:rPr lang="en-US" sz="2000" b="1" dirty="0"/>
              <a:t>Horticulture</a:t>
            </a:r>
          </a:p>
        </p:txBody>
      </p:sp>
      <p:sp>
        <p:nvSpPr>
          <p:cNvPr id="15367" name="Rectangle 7"/>
          <p:cNvSpPr>
            <a:spLocks noChangeArrowheads="1"/>
          </p:cNvSpPr>
          <p:nvPr/>
        </p:nvSpPr>
        <p:spPr bwMode="auto">
          <a:xfrm>
            <a:off x="152400" y="4419600"/>
            <a:ext cx="2743200" cy="2057400"/>
          </a:xfrm>
          <a:prstGeom prst="roundRect">
            <a:avLst/>
          </a:prstGeom>
          <a:solidFill>
            <a:srgbClr val="00AEEF"/>
          </a:solidFill>
          <a:ln w="28575">
            <a:solidFill>
              <a:schemeClr val="bg1"/>
            </a:solidFill>
            <a:round/>
            <a:headEnd/>
            <a:tailEnd/>
          </a:ln>
        </p:spPr>
        <p:txBody>
          <a:bodyPr wrap="none" anchor="ctr"/>
          <a:lstStyle/>
          <a:p>
            <a:pPr algn="ctr" eaLnBrk="0" hangingPunct="0"/>
            <a:r>
              <a:rPr lang="en-US" b="1" dirty="0"/>
              <a:t> </a:t>
            </a:r>
            <a:r>
              <a:rPr lang="en-US" sz="2000" b="1" dirty="0"/>
              <a:t>Private Sector</a:t>
            </a:r>
          </a:p>
          <a:p>
            <a:pPr algn="ctr" eaLnBrk="0" hangingPunct="0"/>
            <a:r>
              <a:rPr lang="en-US" sz="2000" b="1" dirty="0"/>
              <a:t>Metro Railways</a:t>
            </a:r>
          </a:p>
          <a:p>
            <a:pPr algn="ctr" eaLnBrk="0" hangingPunct="0"/>
            <a:r>
              <a:rPr lang="en-US" sz="2000" b="1" dirty="0"/>
              <a:t>MTNL</a:t>
            </a:r>
          </a:p>
          <a:p>
            <a:pPr algn="ctr" eaLnBrk="0" hangingPunct="0"/>
            <a:r>
              <a:rPr lang="en-US" sz="2000" b="1" dirty="0"/>
              <a:t>D.V.B</a:t>
            </a:r>
          </a:p>
        </p:txBody>
      </p:sp>
      <p:sp>
        <p:nvSpPr>
          <p:cNvPr id="15368" name="Rectangle 8"/>
          <p:cNvSpPr>
            <a:spLocks noChangeArrowheads="1"/>
          </p:cNvSpPr>
          <p:nvPr/>
        </p:nvSpPr>
        <p:spPr bwMode="auto">
          <a:xfrm>
            <a:off x="6096000" y="1981200"/>
            <a:ext cx="2743200" cy="2133600"/>
          </a:xfrm>
          <a:prstGeom prst="roundRect">
            <a:avLst/>
          </a:prstGeom>
          <a:solidFill>
            <a:srgbClr val="00AEEF"/>
          </a:solidFill>
          <a:ln w="28575">
            <a:solidFill>
              <a:schemeClr val="bg1"/>
            </a:solidFill>
            <a:round/>
            <a:headEnd/>
            <a:tailEnd/>
          </a:ln>
        </p:spPr>
        <p:txBody>
          <a:bodyPr wrap="none" anchor="ctr"/>
          <a:lstStyle/>
          <a:p>
            <a:pPr algn="ctr" eaLnBrk="0" hangingPunct="0"/>
            <a:r>
              <a:rPr lang="en-US" sz="2000" b="1" dirty="0"/>
              <a:t>Delhi Govt.</a:t>
            </a:r>
          </a:p>
          <a:p>
            <a:pPr algn="ctr" eaLnBrk="0" hangingPunct="0"/>
            <a:r>
              <a:rPr lang="en-US" sz="2000" b="1" dirty="0"/>
              <a:t>Flood Control dept.</a:t>
            </a:r>
          </a:p>
          <a:p>
            <a:pPr algn="ctr" eaLnBrk="0" hangingPunct="0"/>
            <a:r>
              <a:rPr lang="en-US" sz="2000" b="1" dirty="0"/>
              <a:t>Delhi </a:t>
            </a:r>
            <a:r>
              <a:rPr lang="en-US" sz="2000" b="1" dirty="0" err="1"/>
              <a:t>Jal</a:t>
            </a:r>
            <a:r>
              <a:rPr lang="en-US" sz="2000" b="1" dirty="0"/>
              <a:t> Board</a:t>
            </a:r>
          </a:p>
          <a:p>
            <a:pPr algn="ctr" eaLnBrk="0" hangingPunct="0"/>
            <a:r>
              <a:rPr lang="en-US" sz="2000" b="1" dirty="0"/>
              <a:t>Railways</a:t>
            </a:r>
          </a:p>
          <a:p>
            <a:pPr algn="ctr" eaLnBrk="0" hangingPunct="0"/>
            <a:endParaRPr lang="en-US" sz="2000" b="1" dirty="0"/>
          </a:p>
        </p:txBody>
      </p:sp>
      <p:sp>
        <p:nvSpPr>
          <p:cNvPr id="15369" name="Oval 9"/>
          <p:cNvSpPr>
            <a:spLocks noChangeArrowheads="1"/>
          </p:cNvSpPr>
          <p:nvPr/>
        </p:nvSpPr>
        <p:spPr bwMode="auto">
          <a:xfrm>
            <a:off x="3352800" y="3124200"/>
            <a:ext cx="2362200" cy="2057400"/>
          </a:xfrm>
          <a:prstGeom prst="ellipse">
            <a:avLst/>
          </a:prstGeom>
          <a:solidFill>
            <a:srgbClr val="3F3E40"/>
          </a:solidFill>
          <a:ln w="38100">
            <a:solidFill>
              <a:srgbClr val="00AEEF"/>
            </a:solidFill>
            <a:round/>
            <a:headEnd/>
            <a:tailEnd/>
          </a:ln>
        </p:spPr>
        <p:txBody>
          <a:bodyPr wrap="none" anchor="ctr"/>
          <a:lstStyle/>
          <a:p>
            <a:pPr algn="ctr" eaLnBrk="0" hangingPunct="0"/>
            <a:r>
              <a:rPr lang="en-US" sz="2400" b="1" dirty="0">
                <a:solidFill>
                  <a:schemeClr val="bg1"/>
                </a:solidFill>
              </a:rPr>
              <a:t>Public Health </a:t>
            </a:r>
          </a:p>
          <a:p>
            <a:pPr algn="ctr" eaLnBrk="0" hangingPunct="0"/>
            <a:r>
              <a:rPr lang="en-US" sz="2400" b="1" dirty="0">
                <a:solidFill>
                  <a:schemeClr val="bg1"/>
                </a:solidFill>
              </a:rPr>
              <a:t>Unit</a:t>
            </a:r>
          </a:p>
          <a:p>
            <a:pPr algn="ctr" eaLnBrk="0" hangingPunct="0"/>
            <a:r>
              <a:rPr lang="en-US" sz="2400" b="1" dirty="0">
                <a:solidFill>
                  <a:schemeClr val="bg1"/>
                </a:solidFill>
              </a:rPr>
              <a:t>M.C.D</a:t>
            </a:r>
          </a:p>
        </p:txBody>
      </p:sp>
      <p:sp>
        <p:nvSpPr>
          <p:cNvPr id="15370" name="Rectangle 10"/>
          <p:cNvSpPr>
            <a:spLocks noChangeArrowheads="1"/>
          </p:cNvSpPr>
          <p:nvPr/>
        </p:nvSpPr>
        <p:spPr bwMode="auto">
          <a:xfrm>
            <a:off x="6096000" y="4495800"/>
            <a:ext cx="2895600" cy="1905000"/>
          </a:xfrm>
          <a:prstGeom prst="roundRect">
            <a:avLst/>
          </a:prstGeom>
          <a:solidFill>
            <a:srgbClr val="00AEEF"/>
          </a:solidFill>
          <a:ln w="28575">
            <a:solidFill>
              <a:schemeClr val="bg1"/>
            </a:solidFill>
            <a:round/>
            <a:headEnd/>
            <a:tailEnd/>
          </a:ln>
        </p:spPr>
        <p:txBody>
          <a:bodyPr wrap="none" anchor="ctr"/>
          <a:lstStyle/>
          <a:p>
            <a:pPr algn="ctr" eaLnBrk="0" hangingPunct="0"/>
            <a:r>
              <a:rPr lang="en-US" sz="2000" b="1" u="sng" dirty="0"/>
              <a:t>Health Authority of</a:t>
            </a:r>
          </a:p>
          <a:p>
            <a:pPr algn="ctr" eaLnBrk="0" hangingPunct="0">
              <a:buFont typeface="Wingdings" pitchFamily="2" charset="2"/>
              <a:buChar char="ü"/>
            </a:pPr>
            <a:r>
              <a:rPr lang="en-US" sz="2000" b="1" dirty="0"/>
              <a:t>Haryana</a:t>
            </a:r>
          </a:p>
          <a:p>
            <a:pPr algn="ctr" eaLnBrk="0" hangingPunct="0">
              <a:buFont typeface="Wingdings" pitchFamily="2" charset="2"/>
              <a:buChar char="ü"/>
            </a:pPr>
            <a:r>
              <a:rPr lang="en-US" sz="2000" b="1" dirty="0"/>
              <a:t>U.P.</a:t>
            </a:r>
          </a:p>
          <a:p>
            <a:pPr algn="ctr" eaLnBrk="0" hangingPunct="0">
              <a:buFont typeface="Wingdings" pitchFamily="2" charset="2"/>
              <a:buChar char="ü"/>
            </a:pPr>
            <a:r>
              <a:rPr lang="en-US" sz="2000" b="1" dirty="0" err="1"/>
              <a:t>Rajstahan</a:t>
            </a:r>
            <a:endParaRPr lang="en-US" sz="2000" b="1" dirty="0"/>
          </a:p>
        </p:txBody>
      </p:sp>
      <p:sp>
        <p:nvSpPr>
          <p:cNvPr id="15371" name="Oval 11"/>
          <p:cNvSpPr>
            <a:spLocks noChangeArrowheads="1"/>
          </p:cNvSpPr>
          <p:nvPr/>
        </p:nvSpPr>
        <p:spPr bwMode="auto">
          <a:xfrm>
            <a:off x="1143000" y="2209800"/>
            <a:ext cx="914400" cy="381000"/>
          </a:xfrm>
          <a:prstGeom prst="ellipse">
            <a:avLst/>
          </a:prstGeom>
          <a:solidFill>
            <a:srgbClr val="FF6600"/>
          </a:solidFill>
          <a:ln w="9525">
            <a:solidFill>
              <a:srgbClr val="3A2000">
                <a:alpha val="50195"/>
              </a:srgbClr>
            </a:solidFill>
            <a:round/>
            <a:headEnd/>
            <a:tailEnd/>
          </a:ln>
        </p:spPr>
        <p:txBody>
          <a:bodyPr wrap="none" anchor="ctr"/>
          <a:lstStyle/>
          <a:p>
            <a:pPr algn="ctr" eaLnBrk="0" hangingPunct="0"/>
            <a:r>
              <a:rPr lang="en-US" b="1" dirty="0"/>
              <a:t>MCD</a:t>
            </a:r>
          </a:p>
        </p:txBody>
      </p:sp>
      <p:sp>
        <p:nvSpPr>
          <p:cNvPr id="15372" name="Line 12"/>
          <p:cNvSpPr>
            <a:spLocks noChangeShapeType="1"/>
          </p:cNvSpPr>
          <p:nvPr/>
        </p:nvSpPr>
        <p:spPr bwMode="auto">
          <a:xfrm flipH="1" flipV="1">
            <a:off x="2590800" y="2743200"/>
            <a:ext cx="990600" cy="762000"/>
          </a:xfrm>
          <a:prstGeom prst="line">
            <a:avLst/>
          </a:prstGeom>
          <a:noFill/>
          <a:ln w="76200">
            <a:solidFill>
              <a:srgbClr val="3F3E40">
                <a:alpha val="50195"/>
              </a:srgbClr>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IN"/>
          </a:p>
        </p:txBody>
      </p:sp>
      <p:sp>
        <p:nvSpPr>
          <p:cNvPr id="15374" name="Line 14"/>
          <p:cNvSpPr>
            <a:spLocks noChangeShapeType="1"/>
          </p:cNvSpPr>
          <p:nvPr/>
        </p:nvSpPr>
        <p:spPr bwMode="auto">
          <a:xfrm flipV="1">
            <a:off x="5334000" y="2743200"/>
            <a:ext cx="762000" cy="685800"/>
          </a:xfrm>
          <a:prstGeom prst="line">
            <a:avLst/>
          </a:prstGeom>
          <a:noFill/>
          <a:ln w="76200">
            <a:solidFill>
              <a:srgbClr val="3F3E40">
                <a:alpha val="50195"/>
              </a:srgbClr>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IN"/>
          </a:p>
        </p:txBody>
      </p:sp>
      <p:sp>
        <p:nvSpPr>
          <p:cNvPr id="15375" name="Line 15"/>
          <p:cNvSpPr>
            <a:spLocks noChangeShapeType="1"/>
          </p:cNvSpPr>
          <p:nvPr/>
        </p:nvSpPr>
        <p:spPr bwMode="auto">
          <a:xfrm flipH="1">
            <a:off x="2895600" y="4876800"/>
            <a:ext cx="762000" cy="685800"/>
          </a:xfrm>
          <a:prstGeom prst="line">
            <a:avLst/>
          </a:prstGeom>
          <a:noFill/>
          <a:ln w="76200">
            <a:solidFill>
              <a:srgbClr val="3F3E40">
                <a:alpha val="50195"/>
              </a:srgbClr>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IN"/>
          </a:p>
        </p:txBody>
      </p:sp>
      <p:sp>
        <p:nvSpPr>
          <p:cNvPr id="15376" name="Line 16"/>
          <p:cNvSpPr>
            <a:spLocks noChangeShapeType="1"/>
          </p:cNvSpPr>
          <p:nvPr/>
        </p:nvSpPr>
        <p:spPr bwMode="auto">
          <a:xfrm>
            <a:off x="5334000" y="4876800"/>
            <a:ext cx="762000" cy="762000"/>
          </a:xfrm>
          <a:prstGeom prst="line">
            <a:avLst/>
          </a:prstGeom>
          <a:noFill/>
          <a:ln w="76200">
            <a:solidFill>
              <a:srgbClr val="3F3E40">
                <a:alpha val="50195"/>
              </a:srgbClr>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IN"/>
          </a:p>
        </p:txBody>
      </p:sp>
      <p:sp>
        <p:nvSpPr>
          <p:cNvPr id="17" name="Title 1"/>
          <p:cNvSpPr txBox="1">
            <a:spLocks/>
          </p:cNvSpPr>
          <p:nvPr/>
        </p:nvSpPr>
        <p:spPr>
          <a:xfrm>
            <a:off x="0" y="304800"/>
            <a:ext cx="6492240" cy="822960"/>
          </a:xfrm>
          <a:prstGeom prst="rect">
            <a:avLst/>
          </a:prstGeom>
          <a:solidFill>
            <a:srgbClr val="3F3E40"/>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274320">
              <a:spcBef>
                <a:spcPct val="0"/>
              </a:spcBef>
              <a:defRPr/>
            </a:pPr>
            <a:r>
              <a:rPr lang="en-US" altLang="zh-TW" sz="2800" dirty="0" smtClean="0">
                <a:ln>
                  <a:solidFill>
                    <a:srgbClr val="00AEEF"/>
                  </a:solidFill>
                </a:ln>
                <a:solidFill>
                  <a:srgbClr val="00AEEF"/>
                </a:solidFill>
                <a:latin typeface="Kalinga" pitchFamily="34" charset="0"/>
                <a:ea typeface="+mj-ea"/>
                <a:cs typeface="Kalinga" pitchFamily="34" charset="0"/>
              </a:rPr>
              <a:t>INTER SECTORAL CO-ORDINATION</a:t>
            </a:r>
            <a:endParaRPr kumimoji="0" lang="en-US" altLang="en-US" sz="2800" b="0" i="0" u="none" strike="noStrike" kern="1200" cap="none" spc="0" normalizeH="0" baseline="0" noProof="0" dirty="0" smtClean="0">
              <a:ln>
                <a:solidFill>
                  <a:srgbClr val="00AEEF"/>
                </a:solidFill>
              </a:ln>
              <a:solidFill>
                <a:srgbClr val="00AEEF"/>
              </a:solidFill>
              <a:effectLst/>
              <a:uLnTx/>
              <a:uFillTx/>
              <a:latin typeface="Kalinga" pitchFamily="34" charset="0"/>
              <a:ea typeface="+mj-ea"/>
              <a:cs typeface="Kalinga" pitchFamily="34" charset="0"/>
            </a:endParaRPr>
          </a:p>
        </p:txBody>
      </p:sp>
    </p:spTree>
    <p:extLst>
      <p:ext uri="{BB962C8B-B14F-4D97-AF65-F5344CB8AC3E}">
        <p14:creationId xmlns:p14="http://schemas.microsoft.com/office/powerpoint/2010/main" xmlns="" val="253275272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3" descr="keyelements"/>
          <p:cNvPicPr>
            <a:picLocks noChangeAspect="1" noChangeArrowheads="1"/>
          </p:cNvPicPr>
          <p:nvPr/>
        </p:nvPicPr>
        <p:blipFill>
          <a:blip r:embed="rId2" cstate="print"/>
          <a:srcRect/>
          <a:stretch>
            <a:fillRect/>
          </a:stretch>
        </p:blipFill>
        <p:spPr bwMode="auto">
          <a:xfrm>
            <a:off x="838200" y="1219200"/>
            <a:ext cx="7467600" cy="5528896"/>
          </a:xfrm>
          <a:prstGeom prst="rect">
            <a:avLst/>
          </a:prstGeom>
          <a:noFill/>
          <a:ln w="9525">
            <a:noFill/>
            <a:miter lim="800000"/>
            <a:headEnd/>
            <a:tailEnd/>
          </a:ln>
        </p:spPr>
      </p:pic>
      <p:sp>
        <p:nvSpPr>
          <p:cNvPr id="38916" name="Text Box 4"/>
          <p:cNvSpPr txBox="1">
            <a:spLocks noChangeArrowheads="1"/>
          </p:cNvSpPr>
          <p:nvPr/>
        </p:nvSpPr>
        <p:spPr bwMode="auto">
          <a:xfrm>
            <a:off x="1676400" y="6361113"/>
            <a:ext cx="184150" cy="366712"/>
          </a:xfrm>
          <a:prstGeom prst="rect">
            <a:avLst/>
          </a:prstGeom>
          <a:noFill/>
          <a:ln w="9525">
            <a:noFill/>
            <a:miter lim="800000"/>
            <a:headEnd/>
            <a:tailEnd/>
          </a:ln>
        </p:spPr>
        <p:txBody>
          <a:bodyPr wrap="none">
            <a:spAutoFit/>
          </a:bodyPr>
          <a:lstStyle/>
          <a:p>
            <a:pPr eaLnBrk="0" hangingPunct="0"/>
            <a:endParaRPr lang="en-US" b="1">
              <a:solidFill>
                <a:schemeClr val="accent2"/>
              </a:solidFill>
              <a:latin typeface="Arial" charset="0"/>
            </a:endParaRPr>
          </a:p>
        </p:txBody>
      </p:sp>
      <p:pic>
        <p:nvPicPr>
          <p:cNvPr id="61445" name="Picture 5" descr="W021339R"/>
          <p:cNvPicPr>
            <a:picLocks noChangeAspect="1" noChangeArrowheads="1"/>
          </p:cNvPicPr>
          <p:nvPr/>
        </p:nvPicPr>
        <p:blipFill>
          <a:blip r:embed="rId3" cstate="print"/>
          <a:stretch>
            <a:fillRect/>
          </a:stretch>
        </p:blipFill>
        <p:spPr bwMode="auto">
          <a:xfrm>
            <a:off x="1066800" y="2198330"/>
            <a:ext cx="2376488" cy="1635432"/>
          </a:xfrm>
          <a:prstGeom prst="ellipse">
            <a:avLst/>
          </a:prstGeom>
          <a:noFill/>
          <a:ln>
            <a:noFill/>
          </a:ln>
          <a:effectLst>
            <a:outerShdw blurRad="558800" sx="106000" sy="106000" algn="ctr" rotWithShape="0">
              <a:prstClr val="black">
                <a:alpha val="40000"/>
              </a:prstClr>
            </a:outerShdw>
          </a:effectLst>
        </p:spPr>
      </p:pic>
      <p:sp>
        <p:nvSpPr>
          <p:cNvPr id="38918" name="Text Box 6"/>
          <p:cNvSpPr txBox="1">
            <a:spLocks noChangeArrowheads="1"/>
          </p:cNvSpPr>
          <p:nvPr/>
        </p:nvSpPr>
        <p:spPr bwMode="auto">
          <a:xfrm>
            <a:off x="4495800" y="5715000"/>
            <a:ext cx="762000" cy="366713"/>
          </a:xfrm>
          <a:prstGeom prst="rect">
            <a:avLst/>
          </a:prstGeom>
          <a:noFill/>
          <a:ln w="9525">
            <a:noFill/>
            <a:miter lim="800000"/>
            <a:headEnd/>
            <a:tailEnd/>
          </a:ln>
        </p:spPr>
        <p:txBody>
          <a:bodyPr>
            <a:spAutoFit/>
          </a:bodyPr>
          <a:lstStyle/>
          <a:p>
            <a:pPr eaLnBrk="0" hangingPunct="0">
              <a:spcBef>
                <a:spcPct val="50000"/>
              </a:spcBef>
            </a:pPr>
            <a:r>
              <a:rPr lang="en-US" u="sng">
                <a:latin typeface="Arial" charset="0"/>
                <a:hlinkClick r:id="rId4" action="ppaction://hlinkpres?slideindex=1&amp;slidetitle="/>
              </a:rPr>
              <a:t>ITMN</a:t>
            </a:r>
            <a:endParaRPr lang="en-US" u="sng">
              <a:latin typeface="Arial" charset="0"/>
            </a:endParaRPr>
          </a:p>
        </p:txBody>
      </p:sp>
      <p:sp>
        <p:nvSpPr>
          <p:cNvPr id="38919" name="Text Box 7"/>
          <p:cNvSpPr txBox="1">
            <a:spLocks noChangeArrowheads="1"/>
          </p:cNvSpPr>
          <p:nvPr/>
        </p:nvSpPr>
        <p:spPr bwMode="auto">
          <a:xfrm>
            <a:off x="6629400" y="1905000"/>
            <a:ext cx="533400" cy="366713"/>
          </a:xfrm>
          <a:prstGeom prst="rect">
            <a:avLst/>
          </a:prstGeom>
          <a:noFill/>
          <a:ln w="9525">
            <a:noFill/>
            <a:miter lim="800000"/>
            <a:headEnd/>
            <a:tailEnd/>
          </a:ln>
        </p:spPr>
        <p:txBody>
          <a:bodyPr>
            <a:spAutoFit/>
          </a:bodyPr>
          <a:lstStyle/>
          <a:p>
            <a:pPr eaLnBrk="0" hangingPunct="0">
              <a:spcBef>
                <a:spcPct val="50000"/>
              </a:spcBef>
            </a:pPr>
            <a:endParaRPr lang="en-US">
              <a:latin typeface="Arial" charset="0"/>
            </a:endParaRPr>
          </a:p>
        </p:txBody>
      </p:sp>
      <p:sp>
        <p:nvSpPr>
          <p:cNvPr id="38920" name="Text Box 8"/>
          <p:cNvSpPr txBox="1">
            <a:spLocks noChangeArrowheads="1"/>
          </p:cNvSpPr>
          <p:nvPr/>
        </p:nvSpPr>
        <p:spPr bwMode="auto">
          <a:xfrm>
            <a:off x="6537325" y="1865313"/>
            <a:ext cx="1339850" cy="366712"/>
          </a:xfrm>
          <a:prstGeom prst="rect">
            <a:avLst/>
          </a:prstGeom>
          <a:noFill/>
          <a:ln w="9525">
            <a:noFill/>
            <a:miter lim="800000"/>
            <a:headEnd/>
            <a:tailEnd/>
          </a:ln>
        </p:spPr>
        <p:txBody>
          <a:bodyPr wrap="none">
            <a:spAutoFit/>
          </a:bodyPr>
          <a:lstStyle/>
          <a:p>
            <a:pPr eaLnBrk="0" hangingPunct="0"/>
            <a:r>
              <a:rPr lang="en-US" u="sng">
                <a:latin typeface="Arial" charset="0"/>
                <a:hlinkClick r:id="rId5" action="ppaction://hlinkpres?slideindex=1&amp;slidetitle="/>
              </a:rPr>
              <a:t>Gambussia</a:t>
            </a:r>
            <a:endParaRPr lang="en-US" u="sng">
              <a:latin typeface="Arial" charset="0"/>
            </a:endParaRPr>
          </a:p>
        </p:txBody>
      </p:sp>
      <p:sp>
        <p:nvSpPr>
          <p:cNvPr id="9" name="Title 1"/>
          <p:cNvSpPr txBox="1">
            <a:spLocks/>
          </p:cNvSpPr>
          <p:nvPr/>
        </p:nvSpPr>
        <p:spPr>
          <a:xfrm>
            <a:off x="0" y="304800"/>
            <a:ext cx="6492240" cy="822960"/>
          </a:xfrm>
          <a:prstGeom prst="rect">
            <a:avLst/>
          </a:prstGeom>
          <a:solidFill>
            <a:srgbClr val="3F3E40"/>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27432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smtClean="0">
                <a:ln>
                  <a:solidFill>
                    <a:srgbClr val="00AEEF"/>
                  </a:solidFill>
                </a:ln>
                <a:solidFill>
                  <a:srgbClr val="00AEEF"/>
                </a:solidFill>
                <a:effectLst/>
                <a:uLnTx/>
                <a:uFillTx/>
                <a:latin typeface="Kalinga" pitchFamily="34" charset="0"/>
                <a:ea typeface="+mj-ea"/>
                <a:cs typeface="Kalinga" pitchFamily="34" charset="0"/>
              </a:rPr>
              <a:t>VECTOR CONTROL STRATEGY</a:t>
            </a:r>
          </a:p>
        </p:txBody>
      </p:sp>
    </p:spTree>
    <p:extLst>
      <p:ext uri="{BB962C8B-B14F-4D97-AF65-F5344CB8AC3E}">
        <p14:creationId xmlns:p14="http://schemas.microsoft.com/office/powerpoint/2010/main" xmlns="" val="250104918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1"/>
          </p:nvPr>
        </p:nvSpPr>
        <p:spPr>
          <a:xfrm>
            <a:off x="457200" y="1295400"/>
            <a:ext cx="8229600" cy="4876800"/>
          </a:xfrm>
        </p:spPr>
        <p:txBody>
          <a:bodyPr>
            <a:noAutofit/>
          </a:bodyPr>
          <a:lstStyle/>
          <a:p>
            <a:pPr algn="ctr">
              <a:buNone/>
            </a:pPr>
            <a:r>
              <a:rPr lang="en-US" sz="2800" b="1" dirty="0" smtClean="0">
                <a:solidFill>
                  <a:srgbClr val="0070C0"/>
                </a:solidFill>
              </a:rPr>
              <a:t>Fodder for thought</a:t>
            </a:r>
            <a:r>
              <a:rPr lang="en-US" sz="2800" b="1" dirty="0" smtClean="0">
                <a:solidFill>
                  <a:srgbClr val="92D050"/>
                </a:solidFill>
              </a:rPr>
              <a:t> </a:t>
            </a:r>
          </a:p>
          <a:p>
            <a:pPr algn="just"/>
            <a:r>
              <a:rPr lang="en-US" sz="2200" dirty="0" smtClean="0"/>
              <a:t>This is the story of  four people  named  </a:t>
            </a:r>
            <a:r>
              <a:rPr lang="en-US" sz="2200" u="sng" dirty="0" smtClean="0"/>
              <a:t>EVERY BODY </a:t>
            </a:r>
            <a:r>
              <a:rPr lang="en-US" sz="2200" dirty="0" smtClean="0"/>
              <a:t>, </a:t>
            </a:r>
            <a:r>
              <a:rPr lang="en-US" sz="2200" u="sng" dirty="0" smtClean="0"/>
              <a:t>SOME BODY </a:t>
            </a:r>
            <a:r>
              <a:rPr lang="en-US" sz="2200" dirty="0" smtClean="0"/>
              <a:t>, </a:t>
            </a:r>
            <a:r>
              <a:rPr lang="en-US" sz="2200" u="sng" dirty="0" smtClean="0"/>
              <a:t>ANY BODY  </a:t>
            </a:r>
            <a:r>
              <a:rPr lang="en-US" sz="2200" dirty="0" smtClean="0"/>
              <a:t>, </a:t>
            </a:r>
            <a:r>
              <a:rPr lang="en-US" sz="2200" u="sng" dirty="0" smtClean="0"/>
              <a:t>NO BODY .</a:t>
            </a:r>
          </a:p>
          <a:p>
            <a:pPr algn="just"/>
            <a:endParaRPr lang="en-US" sz="2200" dirty="0" smtClean="0"/>
          </a:p>
          <a:p>
            <a:pPr algn="just"/>
            <a:r>
              <a:rPr lang="en-US" sz="2200" dirty="0" smtClean="0"/>
              <a:t>There was an important job to be done  and  EVERY BODY  was sure that  SOME BODY   would do it.</a:t>
            </a:r>
          </a:p>
          <a:p>
            <a:pPr algn="just"/>
            <a:endParaRPr lang="en-US" sz="2200" dirty="0" smtClean="0"/>
          </a:p>
          <a:p>
            <a:pPr algn="just"/>
            <a:r>
              <a:rPr lang="en-US" sz="2200" u="sng" dirty="0" smtClean="0"/>
              <a:t>ANY BODY   </a:t>
            </a:r>
            <a:r>
              <a:rPr lang="en-US" sz="2200" dirty="0" smtClean="0"/>
              <a:t>could  have done it. But  </a:t>
            </a:r>
            <a:r>
              <a:rPr lang="en-US" sz="2200" u="sng" dirty="0" smtClean="0"/>
              <a:t>NO BODY  </a:t>
            </a:r>
            <a:r>
              <a:rPr lang="en-US" sz="2200" dirty="0" smtClean="0"/>
              <a:t>did it. </a:t>
            </a:r>
            <a:r>
              <a:rPr lang="en-US" sz="2200" u="sng" dirty="0" smtClean="0"/>
              <a:t>SOME BODY   </a:t>
            </a:r>
            <a:r>
              <a:rPr lang="en-US" sz="2200" dirty="0" smtClean="0"/>
              <a:t>got angry about that  because it is  </a:t>
            </a:r>
            <a:r>
              <a:rPr lang="en-US" sz="2200" u="sng" dirty="0" smtClean="0"/>
              <a:t>EVERY BODY  </a:t>
            </a:r>
            <a:r>
              <a:rPr lang="en-US" sz="2200" dirty="0" smtClean="0"/>
              <a:t>job. Every thought that  </a:t>
            </a:r>
            <a:r>
              <a:rPr lang="en-US" sz="2200" u="sng" dirty="0" smtClean="0"/>
              <a:t>ANY BODY  </a:t>
            </a:r>
            <a:r>
              <a:rPr lang="en-US" sz="2200" dirty="0" smtClean="0"/>
              <a:t>could  do it but  </a:t>
            </a:r>
            <a:r>
              <a:rPr lang="en-US" sz="2200" u="sng" dirty="0" smtClean="0"/>
              <a:t>NO BODY  </a:t>
            </a:r>
            <a:r>
              <a:rPr lang="en-US" sz="2200" u="sng" dirty="0" err="1" smtClean="0"/>
              <a:t>realised</a:t>
            </a:r>
            <a:r>
              <a:rPr lang="en-US" sz="2200" u="sng" dirty="0" smtClean="0"/>
              <a:t> </a:t>
            </a:r>
            <a:r>
              <a:rPr lang="en-US" sz="2200" dirty="0" smtClean="0"/>
              <a:t>that  </a:t>
            </a:r>
            <a:r>
              <a:rPr lang="en-US" sz="2200" u="sng" dirty="0" smtClean="0"/>
              <a:t>EVERY BODY  </a:t>
            </a:r>
            <a:r>
              <a:rPr lang="en-US" sz="2200" dirty="0" smtClean="0"/>
              <a:t>do not do it.</a:t>
            </a:r>
          </a:p>
          <a:p>
            <a:pPr algn="just"/>
            <a:endParaRPr lang="en-US" sz="2200" dirty="0" smtClean="0"/>
          </a:p>
          <a:p>
            <a:pPr algn="just"/>
            <a:r>
              <a:rPr lang="en-US" sz="2200" dirty="0" smtClean="0"/>
              <a:t>It ended up that  EVERY BODY  blamed  SOME BODY  when  NO BODY  did  what  ANY  BODY   would have done it </a:t>
            </a:r>
          </a:p>
        </p:txBody>
      </p:sp>
      <p:sp>
        <p:nvSpPr>
          <p:cNvPr id="4" name="Title 1"/>
          <p:cNvSpPr txBox="1">
            <a:spLocks/>
          </p:cNvSpPr>
          <p:nvPr/>
        </p:nvSpPr>
        <p:spPr>
          <a:xfrm>
            <a:off x="0" y="304800"/>
            <a:ext cx="6492240" cy="822960"/>
          </a:xfrm>
          <a:prstGeom prst="rect">
            <a:avLst/>
          </a:prstGeom>
          <a:solidFill>
            <a:srgbClr val="3F3E40"/>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274320">
              <a:spcBef>
                <a:spcPct val="0"/>
              </a:spcBef>
              <a:defRPr/>
            </a:pPr>
            <a:r>
              <a:rPr lang="en-US" altLang="zh-TW" sz="2800" dirty="0" smtClean="0">
                <a:ln>
                  <a:solidFill>
                    <a:srgbClr val="00AEEF"/>
                  </a:solidFill>
                </a:ln>
                <a:solidFill>
                  <a:srgbClr val="00AEEF"/>
                </a:solidFill>
                <a:latin typeface="Kalinga" pitchFamily="34" charset="0"/>
                <a:ea typeface="+mj-ea"/>
                <a:cs typeface="Kalinga" pitchFamily="34" charset="0"/>
              </a:rPr>
              <a:t>COMMUNITY PARTNERSHIP &amp; ISC</a:t>
            </a:r>
            <a:endParaRPr kumimoji="0" lang="en-US" altLang="en-US" sz="2800" b="0" i="0" u="none" strike="noStrike" kern="1200" cap="none" spc="0" normalizeH="0" baseline="0" noProof="0" dirty="0" smtClean="0">
              <a:ln>
                <a:solidFill>
                  <a:srgbClr val="00AEEF"/>
                </a:solidFill>
              </a:ln>
              <a:solidFill>
                <a:srgbClr val="00AEEF"/>
              </a:solidFill>
              <a:effectLst/>
              <a:uLnTx/>
              <a:uFillTx/>
              <a:latin typeface="Kalinga" pitchFamily="34" charset="0"/>
              <a:ea typeface="+mj-ea"/>
              <a:cs typeface="Kalinga" pitchFamily="34" charset="0"/>
            </a:endParaRPr>
          </a:p>
        </p:txBody>
      </p:sp>
    </p:spTree>
    <p:extLst>
      <p:ext uri="{BB962C8B-B14F-4D97-AF65-F5344CB8AC3E}">
        <p14:creationId xmlns:p14="http://schemas.microsoft.com/office/powerpoint/2010/main" xmlns="" val="27731787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solidFill>
            <a:srgbClr val="92D050"/>
          </a:solidFill>
        </p:spPr>
        <p:txBody>
          <a:bodyPr>
            <a:normAutofit fontScale="90000"/>
          </a:bodyPr>
          <a:lstStyle/>
          <a:p>
            <a:r>
              <a:rPr lang="en-US" sz="4000" dirty="0"/>
              <a:t>WHO Global Strategic Framework for Integrated Vector Management </a:t>
            </a:r>
          </a:p>
        </p:txBody>
      </p:sp>
      <p:sp>
        <p:nvSpPr>
          <p:cNvPr id="8195" name="Rectangle 3"/>
          <p:cNvSpPr>
            <a:spLocks noGrp="1" noChangeArrowheads="1"/>
          </p:cNvSpPr>
          <p:nvPr>
            <p:ph type="body" idx="1"/>
          </p:nvPr>
        </p:nvSpPr>
        <p:spPr>
          <a:xfrm>
            <a:off x="457200" y="1600200"/>
            <a:ext cx="8229600" cy="4953000"/>
          </a:xfrm>
        </p:spPr>
        <p:txBody>
          <a:bodyPr/>
          <a:lstStyle/>
          <a:p>
            <a:pPr>
              <a:lnSpc>
                <a:spcPct val="80000"/>
              </a:lnSpc>
              <a:buFontTx/>
              <a:buNone/>
            </a:pPr>
            <a:r>
              <a:rPr lang="en-US" sz="2400" dirty="0">
                <a:solidFill>
                  <a:srgbClr val="FF0000"/>
                </a:solidFill>
              </a:rPr>
              <a:t>Defines IVM as a strategy to</a:t>
            </a:r>
          </a:p>
          <a:p>
            <a:pPr>
              <a:lnSpc>
                <a:spcPct val="80000"/>
              </a:lnSpc>
            </a:pPr>
            <a:r>
              <a:rPr lang="en-US" sz="2400" dirty="0"/>
              <a:t>Improve the efficacy, cost-effectiveness, ecological soundness and sustainability of disease vector control. </a:t>
            </a:r>
          </a:p>
          <a:p>
            <a:pPr>
              <a:lnSpc>
                <a:spcPct val="80000"/>
              </a:lnSpc>
            </a:pPr>
            <a:r>
              <a:rPr lang="en-US" sz="2400" dirty="0"/>
              <a:t>Encourage a multi-disease control approach,</a:t>
            </a:r>
          </a:p>
          <a:p>
            <a:pPr>
              <a:lnSpc>
                <a:spcPct val="80000"/>
              </a:lnSpc>
            </a:pPr>
            <a:r>
              <a:rPr lang="en-US" sz="2400" dirty="0"/>
              <a:t>Integrate with other disease control measures</a:t>
            </a:r>
          </a:p>
          <a:p>
            <a:pPr>
              <a:lnSpc>
                <a:spcPct val="80000"/>
              </a:lnSpc>
            </a:pPr>
            <a:r>
              <a:rPr lang="en-US" sz="2400" dirty="0"/>
              <a:t>Use considered and systematic application of a range of interventions</a:t>
            </a:r>
          </a:p>
          <a:p>
            <a:pPr lvl="1">
              <a:lnSpc>
                <a:spcPct val="80000"/>
              </a:lnSpc>
            </a:pPr>
            <a:r>
              <a:rPr lang="en-US" sz="2400" dirty="0"/>
              <a:t>often in combination and synergistically.</a:t>
            </a:r>
          </a:p>
          <a:p>
            <a:pPr>
              <a:lnSpc>
                <a:spcPct val="80000"/>
              </a:lnSpc>
            </a:pPr>
            <a:r>
              <a:rPr lang="en-US" sz="2400" dirty="0"/>
              <a:t>No reliance on a single method of vector control </a:t>
            </a:r>
          </a:p>
          <a:p>
            <a:pPr lvl="1">
              <a:lnSpc>
                <a:spcPct val="80000"/>
              </a:lnSpc>
            </a:pPr>
            <a:r>
              <a:rPr lang="en-US" sz="2400" dirty="0"/>
              <a:t>(e.g. chemical spraying), </a:t>
            </a:r>
          </a:p>
          <a:p>
            <a:pPr>
              <a:lnSpc>
                <a:spcPct val="80000"/>
              </a:lnSpc>
            </a:pPr>
            <a:r>
              <a:rPr lang="en-US" sz="2400" dirty="0"/>
              <a:t>Stresses the importance of first understanding the local vector ecology and local patterns of disease transmission</a:t>
            </a:r>
          </a:p>
          <a:p>
            <a:pPr>
              <a:lnSpc>
                <a:spcPct val="80000"/>
              </a:lnSpc>
            </a:pPr>
            <a:r>
              <a:rPr lang="en-US" sz="2400" dirty="0"/>
              <a:t>Then choosing the appropriate vector control tools from the range of options available.</a:t>
            </a:r>
          </a:p>
        </p:txBody>
      </p:sp>
    </p:spTree>
    <p:extLst>
      <p:ext uri="{BB962C8B-B14F-4D97-AF65-F5344CB8AC3E}">
        <p14:creationId xmlns:p14="http://schemas.microsoft.com/office/powerpoint/2010/main" xmlns="" val="161798517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370013" y="0"/>
            <a:ext cx="7313612" cy="1444625"/>
          </a:xfrm>
          <a:blipFill dpi="0" rotWithShape="1">
            <a:blip r:embed="rId2" cstate="print"/>
            <a:srcRect/>
            <a:tile tx="0" ty="0" sx="100000" sy="100000" flip="none" algn="tl"/>
          </a:blipFill>
        </p:spPr>
        <p:txBody>
          <a:bodyPr/>
          <a:lstStyle/>
          <a:p>
            <a:pPr algn="ctr"/>
            <a:r>
              <a:rPr lang="en-US" sz="2400" u="sng" dirty="0" smtClean="0">
                <a:solidFill>
                  <a:srgbClr val="00B0F0"/>
                </a:solidFill>
              </a:rPr>
              <a:t>Legislative control</a:t>
            </a:r>
            <a:r>
              <a:rPr lang="en-US" sz="2400" dirty="0" smtClean="0">
                <a:solidFill>
                  <a:srgbClr val="FF0000"/>
                </a:solidFill>
              </a:rPr>
              <a:t/>
            </a:r>
            <a:br>
              <a:rPr lang="en-US" sz="2400" dirty="0" smtClean="0">
                <a:solidFill>
                  <a:srgbClr val="FF0000"/>
                </a:solidFill>
              </a:rPr>
            </a:br>
            <a:r>
              <a:rPr lang="en-US" sz="2400" dirty="0" smtClean="0">
                <a:solidFill>
                  <a:srgbClr val="FF0000"/>
                </a:solidFill>
              </a:rPr>
              <a:t>Introducing Model Civic Bye-laws and Building Bye-laws for prevention and control of vector breeding</a:t>
            </a:r>
          </a:p>
        </p:txBody>
      </p:sp>
      <p:sp>
        <p:nvSpPr>
          <p:cNvPr id="31747" name="Rectangle 3"/>
          <p:cNvSpPr>
            <a:spLocks noGrp="1" noChangeArrowheads="1"/>
          </p:cNvSpPr>
          <p:nvPr>
            <p:ph type="body" idx="1"/>
          </p:nvPr>
        </p:nvSpPr>
        <p:spPr>
          <a:xfrm>
            <a:off x="228600" y="1600200"/>
            <a:ext cx="8915400" cy="5257800"/>
          </a:xfrm>
          <a:solidFill>
            <a:schemeClr val="accent1">
              <a:lumMod val="20000"/>
              <a:lumOff val="80000"/>
            </a:schemeClr>
          </a:solidFill>
        </p:spPr>
        <p:txBody>
          <a:bodyPr/>
          <a:lstStyle/>
          <a:p>
            <a:pPr algn="just"/>
            <a:r>
              <a:rPr lang="en-US" sz="2200" b="1" i="1" dirty="0" smtClean="0">
                <a:solidFill>
                  <a:srgbClr val="000000"/>
                </a:solidFill>
              </a:rPr>
              <a:t>Model Civic Bye-laws:</a:t>
            </a:r>
            <a:r>
              <a:rPr lang="en-US" sz="2200" dirty="0" smtClean="0">
                <a:solidFill>
                  <a:srgbClr val="000000"/>
                </a:solidFill>
              </a:rPr>
              <a:t> Promulgation and implementation with provision to prevent /eliminate mosquito breeding like Municipal Corporation of Greater </a:t>
            </a:r>
            <a:r>
              <a:rPr lang="en-US" sz="2200" u="sng" dirty="0" smtClean="0">
                <a:solidFill>
                  <a:srgbClr val="000000"/>
                </a:solidFill>
              </a:rPr>
              <a:t>Mumbai, NCT Delhi, Chandigarh, Bhopal, </a:t>
            </a:r>
            <a:r>
              <a:rPr lang="en-US" sz="2200" u="sng" dirty="0" err="1" smtClean="0">
                <a:solidFill>
                  <a:srgbClr val="000000"/>
                </a:solidFill>
              </a:rPr>
              <a:t>Agartala</a:t>
            </a:r>
            <a:r>
              <a:rPr lang="en-US" sz="2200" u="sng" dirty="0" smtClean="0">
                <a:solidFill>
                  <a:srgbClr val="000000"/>
                </a:solidFill>
              </a:rPr>
              <a:t>, </a:t>
            </a:r>
            <a:r>
              <a:rPr lang="en-US" sz="2200" u="sng" dirty="0" err="1" smtClean="0">
                <a:solidFill>
                  <a:srgbClr val="000000"/>
                </a:solidFill>
              </a:rPr>
              <a:t>Navi</a:t>
            </a:r>
            <a:r>
              <a:rPr lang="en-US" sz="2200" u="sng" dirty="0" smtClean="0">
                <a:solidFill>
                  <a:srgbClr val="000000"/>
                </a:solidFill>
              </a:rPr>
              <a:t> Mumbai Municipal Corporation, Thane and Goa. </a:t>
            </a:r>
          </a:p>
          <a:p>
            <a:pPr algn="just"/>
            <a:endParaRPr lang="en-US" sz="2200" u="sng" dirty="0" smtClean="0">
              <a:solidFill>
                <a:srgbClr val="000000"/>
              </a:solidFill>
            </a:endParaRPr>
          </a:p>
          <a:p>
            <a:pPr algn="just"/>
            <a:r>
              <a:rPr lang="en-US" sz="2200" b="1" i="1" dirty="0" smtClean="0">
                <a:solidFill>
                  <a:srgbClr val="000000"/>
                </a:solidFill>
              </a:rPr>
              <a:t>Building Bye-laws: </a:t>
            </a:r>
            <a:r>
              <a:rPr lang="en-US" sz="2200" dirty="0" smtClean="0">
                <a:solidFill>
                  <a:srgbClr val="000000"/>
                </a:solidFill>
              </a:rPr>
              <a:t>Provision to prevent </a:t>
            </a:r>
            <a:r>
              <a:rPr lang="en-US" sz="2200" dirty="0" err="1" smtClean="0">
                <a:solidFill>
                  <a:srgbClr val="000000"/>
                </a:solidFill>
              </a:rPr>
              <a:t>mosquitogenic</a:t>
            </a:r>
            <a:r>
              <a:rPr lang="en-US" sz="2200" dirty="0" smtClean="0">
                <a:solidFill>
                  <a:srgbClr val="000000"/>
                </a:solidFill>
              </a:rPr>
              <a:t> conditions on the exterior of the buildings and clauses in the contract to keep curing tanks free of mosquito breeding during construction phase and dismantling of the same before issuance of occupancy certificate like </a:t>
            </a:r>
            <a:r>
              <a:rPr lang="en-US" sz="2200" u="sng" dirty="0" err="1" smtClean="0">
                <a:solidFill>
                  <a:srgbClr val="000000"/>
                </a:solidFill>
              </a:rPr>
              <a:t>Navi</a:t>
            </a:r>
            <a:r>
              <a:rPr lang="en-US" sz="2200" u="sng" dirty="0" smtClean="0">
                <a:solidFill>
                  <a:srgbClr val="000000"/>
                </a:solidFill>
              </a:rPr>
              <a:t> Mumbai</a:t>
            </a:r>
          </a:p>
        </p:txBody>
      </p:sp>
      <p:pic>
        <p:nvPicPr>
          <p:cNvPr id="31748" name="Picture 4" descr="0005"/>
          <p:cNvPicPr>
            <a:picLocks noChangeAspect="1" noChangeArrowheads="1"/>
          </p:cNvPicPr>
          <p:nvPr/>
        </p:nvPicPr>
        <p:blipFill>
          <a:blip r:embed="rId3" cstate="print"/>
          <a:srcRect/>
          <a:stretch>
            <a:fillRect/>
          </a:stretch>
        </p:blipFill>
        <p:spPr bwMode="auto">
          <a:xfrm>
            <a:off x="7086600" y="5410200"/>
            <a:ext cx="1828800" cy="1447800"/>
          </a:xfrm>
          <a:prstGeom prst="rect">
            <a:avLst/>
          </a:prstGeom>
          <a:noFill/>
          <a:ln w="9525">
            <a:noFill/>
            <a:miter lim="800000"/>
            <a:headEnd/>
            <a:tailEnd/>
          </a:ln>
        </p:spPr>
      </p:pic>
      <p:sp>
        <p:nvSpPr>
          <p:cNvPr id="6" name="TextBox 5"/>
          <p:cNvSpPr txBox="1"/>
          <p:nvPr/>
        </p:nvSpPr>
        <p:spPr>
          <a:xfrm>
            <a:off x="152400" y="5725180"/>
            <a:ext cx="7086600" cy="523220"/>
          </a:xfrm>
          <a:prstGeom prst="rect">
            <a:avLst/>
          </a:prstGeom>
          <a:solidFill>
            <a:schemeClr val="tx1"/>
          </a:solidFill>
        </p:spPr>
        <p:txBody>
          <a:bodyPr wrap="square" rtlCol="0">
            <a:spAutoFit/>
          </a:bodyPr>
          <a:lstStyle/>
          <a:p>
            <a:r>
              <a:rPr lang="en-IN" sz="2800" dirty="0" smtClean="0">
                <a:solidFill>
                  <a:srgbClr val="FF0000"/>
                </a:solidFill>
              </a:rPr>
              <a:t>Already covered in briefing session</a:t>
            </a:r>
            <a:endParaRPr lang="en-IN" sz="2800" dirty="0">
              <a:solidFill>
                <a:srgbClr val="FF0000"/>
              </a:solidFill>
            </a:endParaRPr>
          </a:p>
        </p:txBody>
      </p:sp>
    </p:spTree>
    <p:extLst>
      <p:ext uri="{BB962C8B-B14F-4D97-AF65-F5344CB8AC3E}">
        <p14:creationId xmlns:p14="http://schemas.microsoft.com/office/powerpoint/2010/main" xmlns="" val="416125254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457200" y="0"/>
            <a:ext cx="8229600" cy="1417638"/>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defRPr/>
            </a:pPr>
            <a:r>
              <a:rPr lang="en-US" sz="3600" b="1" dirty="0" smtClean="0">
                <a:solidFill>
                  <a:schemeClr val="bg1">
                    <a:lumMod val="50000"/>
                  </a:schemeClr>
                </a:solidFill>
              </a:rPr>
              <a:t/>
            </a:r>
            <a:br>
              <a:rPr lang="en-US" sz="3600" b="1" dirty="0" smtClean="0">
                <a:solidFill>
                  <a:schemeClr val="bg1">
                    <a:lumMod val="50000"/>
                  </a:schemeClr>
                </a:solidFill>
              </a:rPr>
            </a:br>
            <a:r>
              <a:rPr lang="en-US" sz="3600" b="1" dirty="0" err="1" smtClean="0">
                <a:solidFill>
                  <a:schemeClr val="bg1">
                    <a:lumMod val="50000"/>
                  </a:schemeClr>
                </a:solidFill>
              </a:rPr>
              <a:t>Navi</a:t>
            </a:r>
            <a:r>
              <a:rPr lang="en-US" sz="3600" b="1" dirty="0" smtClean="0">
                <a:solidFill>
                  <a:schemeClr val="bg1">
                    <a:lumMod val="50000"/>
                  </a:schemeClr>
                </a:solidFill>
              </a:rPr>
              <a:t> </a:t>
            </a:r>
            <a:r>
              <a:rPr lang="en-US" sz="3600" b="1" dirty="0">
                <a:solidFill>
                  <a:schemeClr val="bg1">
                    <a:lumMod val="50000"/>
                  </a:schemeClr>
                </a:solidFill>
              </a:rPr>
              <a:t>Mumbai Municipal </a:t>
            </a:r>
            <a:r>
              <a:rPr lang="en-US" sz="3600" b="1" dirty="0" smtClean="0">
                <a:solidFill>
                  <a:schemeClr val="bg1">
                    <a:lumMod val="50000"/>
                  </a:schemeClr>
                </a:solidFill>
              </a:rPr>
              <a:t>Corporation</a:t>
            </a:r>
            <a:br>
              <a:rPr lang="en-US" sz="3600" b="1" dirty="0" smtClean="0">
                <a:solidFill>
                  <a:schemeClr val="bg1">
                    <a:lumMod val="50000"/>
                  </a:schemeClr>
                </a:solidFill>
              </a:rPr>
            </a:br>
            <a:r>
              <a:rPr lang="en-US" sz="3600" b="1" dirty="0">
                <a:solidFill>
                  <a:schemeClr val="bg1">
                    <a:lumMod val="50000"/>
                  </a:schemeClr>
                </a:solidFill>
              </a:rPr>
              <a:t/>
            </a:r>
            <a:br>
              <a:rPr lang="en-US" sz="3600" b="1" dirty="0">
                <a:solidFill>
                  <a:schemeClr val="bg1">
                    <a:lumMod val="50000"/>
                  </a:schemeClr>
                </a:solidFill>
              </a:rPr>
            </a:br>
            <a:endParaRPr lang="en-US" sz="3600" b="1" dirty="0">
              <a:solidFill>
                <a:schemeClr val="bg1">
                  <a:lumMod val="50000"/>
                </a:schemeClr>
              </a:solidFill>
            </a:endParaRPr>
          </a:p>
        </p:txBody>
      </p:sp>
      <p:sp>
        <p:nvSpPr>
          <p:cNvPr id="32771" name="Rectangle 3"/>
          <p:cNvSpPr>
            <a:spLocks noGrp="1" noChangeArrowheads="1"/>
          </p:cNvSpPr>
          <p:nvPr>
            <p:ph type="body" idx="1"/>
          </p:nvPr>
        </p:nvSpPr>
        <p:spPr>
          <a:solidFill>
            <a:schemeClr val="tx2">
              <a:lumMod val="20000"/>
              <a:lumOff val="80000"/>
            </a:schemeClr>
          </a:solidFill>
        </p:spPr>
        <p:txBody>
          <a:bodyPr/>
          <a:lstStyle/>
          <a:p>
            <a:r>
              <a:rPr lang="en-US" sz="2800" b="1" u="sng" dirty="0" smtClean="0">
                <a:solidFill>
                  <a:schemeClr val="accent2"/>
                </a:solidFill>
              </a:rPr>
              <a:t>Malaria Bye-laws :</a:t>
            </a:r>
            <a:r>
              <a:rPr lang="en-US" sz="2800" b="1" dirty="0" smtClean="0">
                <a:solidFill>
                  <a:schemeClr val="bg1">
                    <a:lumMod val="50000"/>
                  </a:schemeClr>
                </a:solidFill>
              </a:rPr>
              <a:t> </a:t>
            </a:r>
            <a:r>
              <a:rPr lang="en-US" sz="2800" b="1" u="sng" dirty="0" smtClean="0">
                <a:solidFill>
                  <a:schemeClr val="bg1">
                    <a:lumMod val="50000"/>
                  </a:schemeClr>
                </a:solidFill>
              </a:rPr>
              <a:t>(After 1996 out break of Malaria) </a:t>
            </a:r>
            <a:endParaRPr lang="en-US" sz="2800" b="1" u="sng" dirty="0" smtClean="0">
              <a:solidFill>
                <a:schemeClr val="accent2"/>
              </a:solidFill>
            </a:endParaRPr>
          </a:p>
          <a:p>
            <a:endParaRPr lang="en-US" sz="2800" b="1" u="sng" dirty="0" smtClean="0"/>
          </a:p>
          <a:p>
            <a:r>
              <a:rPr lang="en-US" sz="2800" dirty="0" smtClean="0"/>
              <a:t>To reduce  potential breeding places.</a:t>
            </a:r>
          </a:p>
          <a:p>
            <a:r>
              <a:rPr lang="en-US" sz="2800" dirty="0" smtClean="0"/>
              <a:t>No Objection Certificate”  from Health Department of NMMC for Occupancy Certificate.  </a:t>
            </a:r>
          </a:p>
          <a:p>
            <a:r>
              <a:rPr lang="en-US" sz="2800" dirty="0" smtClean="0"/>
              <a:t>Inspect the site for any potential breeding places at the construction. </a:t>
            </a:r>
          </a:p>
          <a:p>
            <a:r>
              <a:rPr lang="en-US" sz="2800" dirty="0" smtClean="0"/>
              <a:t>No Objection Certificate is issued.</a:t>
            </a:r>
            <a:r>
              <a:rPr lang="en-US" sz="2800" b="1" dirty="0" smtClean="0"/>
              <a:t> </a:t>
            </a:r>
          </a:p>
          <a:p>
            <a:endParaRPr lang="en-US" sz="2800" dirty="0" smtClean="0"/>
          </a:p>
          <a:p>
            <a:endParaRPr lang="en-US" sz="2800" dirty="0" smtClean="0"/>
          </a:p>
        </p:txBody>
      </p:sp>
      <p:sp>
        <p:nvSpPr>
          <p:cNvPr id="32772" name="Rectangle 4"/>
          <p:cNvSpPr>
            <a:spLocks noChangeArrowheads="1"/>
          </p:cNvSpPr>
          <p:nvPr/>
        </p:nvSpPr>
        <p:spPr bwMode="auto">
          <a:xfrm>
            <a:off x="504825" y="0"/>
            <a:ext cx="9721850" cy="866775"/>
          </a:xfrm>
          <a:prstGeom prst="rect">
            <a:avLst/>
          </a:prstGeom>
          <a:noFill/>
          <a:ln w="9525">
            <a:noFill/>
            <a:miter lim="800000"/>
            <a:headEnd/>
            <a:tailEnd/>
          </a:ln>
        </p:spPr>
        <p:txBody>
          <a:bodyPr lIns="104927" tIns="52464" rIns="104927" bIns="52464" anchor="ctr"/>
          <a:lstStyle/>
          <a:p>
            <a:pPr algn="ctr">
              <a:lnSpc>
                <a:spcPct val="80000"/>
              </a:lnSpc>
            </a:pPr>
            <a:endParaRPr lang="en-US" sz="2500">
              <a:solidFill>
                <a:srgbClr val="FF0066"/>
              </a:solidFill>
              <a:latin typeface="Arial Black" pitchFamily="34" charset="0"/>
            </a:endParaRPr>
          </a:p>
        </p:txBody>
      </p:sp>
    </p:spTree>
    <p:extLst>
      <p:ext uri="{BB962C8B-B14F-4D97-AF65-F5344CB8AC3E}">
        <p14:creationId xmlns:p14="http://schemas.microsoft.com/office/powerpoint/2010/main" xmlns="" val="385122193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685800" y="228600"/>
            <a:ext cx="8229600" cy="685800"/>
          </a:xfrm>
        </p:spPr>
        <p:txBody>
          <a:bodyPr/>
          <a:lstStyle/>
          <a:p>
            <a:pPr>
              <a:defRPr/>
            </a:pPr>
            <a:r>
              <a:rPr lang="en-US" sz="2400" dirty="0" smtClean="0"/>
              <a:t>Effective IEC for VBD,s</a:t>
            </a:r>
          </a:p>
        </p:txBody>
      </p:sp>
      <p:pic>
        <p:nvPicPr>
          <p:cNvPr id="17411" name="Picture 4" descr="scan000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tretch>
            <a:fillRect/>
          </a:stretch>
        </p:blipFill>
        <p:spPr>
          <a:xfrm>
            <a:off x="381000" y="1066800"/>
            <a:ext cx="8534400" cy="5410200"/>
          </a:xfrm>
        </p:spPr>
      </p:pic>
      <p:sp>
        <p:nvSpPr>
          <p:cNvPr id="5" name="TextBox 4"/>
          <p:cNvSpPr txBox="1"/>
          <p:nvPr/>
        </p:nvSpPr>
        <p:spPr>
          <a:xfrm>
            <a:off x="152400" y="164068"/>
            <a:ext cx="7086600" cy="523220"/>
          </a:xfrm>
          <a:prstGeom prst="rect">
            <a:avLst/>
          </a:prstGeom>
          <a:solidFill>
            <a:schemeClr val="tx1"/>
          </a:solidFill>
        </p:spPr>
        <p:txBody>
          <a:bodyPr wrap="square" rtlCol="0">
            <a:spAutoFit/>
          </a:bodyPr>
          <a:lstStyle/>
          <a:p>
            <a:r>
              <a:rPr lang="en-IN" sz="2800" dirty="0" smtClean="0">
                <a:solidFill>
                  <a:srgbClr val="FF0000"/>
                </a:solidFill>
              </a:rPr>
              <a:t>Already covered in briefing session</a:t>
            </a:r>
            <a:endParaRPr lang="en-IN" sz="2800" dirty="0">
              <a:solidFill>
                <a:srgbClr val="FF0000"/>
              </a:solidFill>
            </a:endParaRPr>
          </a:p>
        </p:txBody>
      </p:sp>
    </p:spTree>
    <p:extLst>
      <p:ext uri="{BB962C8B-B14F-4D97-AF65-F5344CB8AC3E}">
        <p14:creationId xmlns:p14="http://schemas.microsoft.com/office/powerpoint/2010/main" xmlns="" val="63351650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roundabout (1)"/>
          <p:cNvPicPr>
            <a:picLocks noChangeAspect="1" noChangeArrowheads="1"/>
          </p:cNvPicPr>
          <p:nvPr/>
        </p:nvPicPr>
        <p:blipFill>
          <a:blip r:embed="rId3" cstate="print">
            <a:lum bright="-6000" contrast="36000"/>
          </a:blip>
          <a:srcRect l="2403"/>
          <a:stretch>
            <a:fillRect/>
          </a:stretch>
        </p:blipFill>
        <p:spPr bwMode="auto">
          <a:xfrm>
            <a:off x="0" y="990600"/>
            <a:ext cx="4901878" cy="5867400"/>
          </a:xfrm>
          <a:prstGeom prst="rect">
            <a:avLst/>
          </a:prstGeom>
          <a:noFill/>
          <a:ln w="9525">
            <a:noFill/>
            <a:miter lim="800000"/>
            <a:headEnd/>
            <a:tailEnd/>
          </a:ln>
        </p:spPr>
      </p:pic>
      <p:pic>
        <p:nvPicPr>
          <p:cNvPr id="52228" name="Picture 5" descr="Ronald Ross"/>
          <p:cNvPicPr>
            <a:picLocks noChangeAspect="1" noChangeArrowheads="1"/>
          </p:cNvPicPr>
          <p:nvPr/>
        </p:nvPicPr>
        <p:blipFill>
          <a:blip r:embed="rId4" cstate="print"/>
          <a:srcRect/>
          <a:stretch>
            <a:fillRect/>
          </a:stretch>
        </p:blipFill>
        <p:spPr bwMode="auto">
          <a:xfrm>
            <a:off x="2743200" y="0"/>
            <a:ext cx="2133600" cy="2162175"/>
          </a:xfrm>
          <a:prstGeom prst="rect">
            <a:avLst/>
          </a:prstGeom>
          <a:noFill/>
          <a:ln w="9525">
            <a:noFill/>
            <a:miter lim="800000"/>
            <a:headEnd/>
            <a:tailEnd/>
          </a:ln>
        </p:spPr>
      </p:pic>
      <p:sp>
        <p:nvSpPr>
          <p:cNvPr id="5" name="Rectangle 4"/>
          <p:cNvSpPr/>
          <p:nvPr/>
        </p:nvSpPr>
        <p:spPr>
          <a:xfrm>
            <a:off x="4953000" y="1524000"/>
            <a:ext cx="4038600" cy="4985980"/>
          </a:xfrm>
          <a:prstGeom prst="rect">
            <a:avLst/>
          </a:prstGeom>
        </p:spPr>
        <p:txBody>
          <a:bodyPr wrap="square">
            <a:spAutoFit/>
          </a:bodyPr>
          <a:lstStyle/>
          <a:p>
            <a:pPr eaLnBrk="0" hangingPunct="0">
              <a:defRPr/>
            </a:pPr>
            <a:r>
              <a:rPr lang="en-US" sz="2000" b="1" dirty="0">
                <a:cs typeface="Arial" pitchFamily="34" charset="0"/>
              </a:rPr>
              <a:t>In this, O Nature, yield I pray to me.</a:t>
            </a:r>
            <a:br>
              <a:rPr lang="en-US" sz="2000" b="1" dirty="0">
                <a:cs typeface="Arial" pitchFamily="34" charset="0"/>
              </a:rPr>
            </a:br>
            <a:r>
              <a:rPr lang="en-US" sz="2000" b="1" dirty="0">
                <a:cs typeface="Arial" pitchFamily="34" charset="0"/>
              </a:rPr>
              <a:t>I pace and pace, and think and think, and take</a:t>
            </a:r>
            <a:br>
              <a:rPr lang="en-US" sz="2000" b="1" dirty="0">
                <a:cs typeface="Arial" pitchFamily="34" charset="0"/>
              </a:rPr>
            </a:br>
            <a:r>
              <a:rPr lang="en-US" sz="2000" b="1" dirty="0">
                <a:cs typeface="Arial" pitchFamily="34" charset="0"/>
              </a:rPr>
              <a:t>The </a:t>
            </a:r>
            <a:r>
              <a:rPr lang="en-US" sz="2000" b="1" dirty="0" err="1">
                <a:cs typeface="Arial" pitchFamily="34" charset="0"/>
              </a:rPr>
              <a:t>fever'd</a:t>
            </a:r>
            <a:r>
              <a:rPr lang="en-US" sz="2000" b="1" dirty="0">
                <a:cs typeface="Arial" pitchFamily="34" charset="0"/>
              </a:rPr>
              <a:t> hands, and note down all I see,</a:t>
            </a:r>
            <a:br>
              <a:rPr lang="en-US" sz="2000" b="1" dirty="0">
                <a:cs typeface="Arial" pitchFamily="34" charset="0"/>
              </a:rPr>
            </a:br>
            <a:r>
              <a:rPr lang="en-US" sz="2000" b="1" dirty="0">
                <a:cs typeface="Arial" pitchFamily="34" charset="0"/>
              </a:rPr>
              <a:t>That some dim distant light may haply break.</a:t>
            </a:r>
            <a:br>
              <a:rPr lang="en-US" sz="2000" b="1" dirty="0">
                <a:cs typeface="Arial" pitchFamily="34" charset="0"/>
              </a:rPr>
            </a:br>
            <a:r>
              <a:rPr lang="en-US" sz="2000" b="1" dirty="0">
                <a:cs typeface="Arial" pitchFamily="34" charset="0"/>
              </a:rPr>
              <a:t>The painful faces ask, can we not cure?</a:t>
            </a:r>
            <a:br>
              <a:rPr lang="en-US" sz="2000" b="1" dirty="0">
                <a:cs typeface="Arial" pitchFamily="34" charset="0"/>
              </a:rPr>
            </a:br>
            <a:r>
              <a:rPr lang="en-US" sz="2000" b="1" dirty="0">
                <a:cs typeface="Arial" pitchFamily="34" charset="0"/>
              </a:rPr>
              <a:t>We answer, No, not yet; we seek the laws.</a:t>
            </a:r>
            <a:br>
              <a:rPr lang="en-US" sz="2000" b="1" dirty="0">
                <a:cs typeface="Arial" pitchFamily="34" charset="0"/>
              </a:rPr>
            </a:br>
            <a:r>
              <a:rPr lang="en-US" sz="2000" b="1" dirty="0">
                <a:cs typeface="Arial" pitchFamily="34" charset="0"/>
              </a:rPr>
              <a:t>O God, reveal thro' all this thing obscure</a:t>
            </a:r>
            <a:br>
              <a:rPr lang="en-US" sz="2000" b="1" dirty="0">
                <a:cs typeface="Arial" pitchFamily="34" charset="0"/>
              </a:rPr>
            </a:br>
            <a:r>
              <a:rPr lang="en-US" sz="2000" b="1" dirty="0">
                <a:cs typeface="Arial" pitchFamily="34" charset="0"/>
              </a:rPr>
              <a:t>The unseen, small, but million-murdering cause.</a:t>
            </a:r>
          </a:p>
          <a:p>
            <a:pPr eaLnBrk="0" hangingPunct="0">
              <a:defRPr/>
            </a:pPr>
            <a:r>
              <a:rPr lang="en-US" sz="2000" b="1" dirty="0" err="1">
                <a:solidFill>
                  <a:schemeClr val="accent4">
                    <a:lumMod val="50000"/>
                  </a:schemeClr>
                </a:solidFill>
                <a:cs typeface="Arial" pitchFamily="34" charset="0"/>
              </a:rPr>
              <a:t>Dr.Ronald</a:t>
            </a:r>
            <a:r>
              <a:rPr lang="en-US" sz="2000" b="1" dirty="0">
                <a:solidFill>
                  <a:schemeClr val="accent4">
                    <a:lumMod val="50000"/>
                  </a:schemeClr>
                </a:solidFill>
                <a:cs typeface="Arial" pitchFamily="34" charset="0"/>
              </a:rPr>
              <a:t> Ross</a:t>
            </a:r>
          </a:p>
        </p:txBody>
      </p:sp>
      <p:pic>
        <p:nvPicPr>
          <p:cNvPr id="7" name="Picture 2"/>
          <p:cNvPicPr>
            <a:picLocks noChangeAspect="1" noChangeArrowheads="1"/>
          </p:cNvPicPr>
          <p:nvPr/>
        </p:nvPicPr>
        <p:blipFill>
          <a:blip r:embed="rId5" cstate="print"/>
          <a:srcRect/>
          <a:stretch>
            <a:fillRect/>
          </a:stretch>
        </p:blipFill>
        <p:spPr bwMode="auto">
          <a:xfrm>
            <a:off x="457200" y="4887179"/>
            <a:ext cx="3505200" cy="1970821"/>
          </a:xfrm>
          <a:prstGeom prst="rect">
            <a:avLst/>
          </a:prstGeom>
          <a:noFill/>
          <a:ln w="9525">
            <a:noFill/>
            <a:miter lim="800000"/>
            <a:headEnd/>
            <a:tailEnd/>
          </a:ln>
          <a:effectLst/>
        </p:spPr>
      </p:pic>
    </p:spTree>
    <p:extLst>
      <p:ext uri="{BB962C8B-B14F-4D97-AF65-F5344CB8AC3E}">
        <p14:creationId xmlns:p14="http://schemas.microsoft.com/office/powerpoint/2010/main" xmlns="" val="22516347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solidFill>
            <a:srgbClr val="FFC000"/>
          </a:solidFill>
        </p:spPr>
        <p:txBody>
          <a:bodyPr/>
          <a:lstStyle/>
          <a:p>
            <a:r>
              <a:rPr lang="en-US" dirty="0"/>
              <a:t>Elements of IVM</a:t>
            </a:r>
          </a:p>
        </p:txBody>
      </p:sp>
      <p:sp>
        <p:nvSpPr>
          <p:cNvPr id="9219" name="Rectangle 3"/>
          <p:cNvSpPr>
            <a:spLocks noGrp="1" noChangeArrowheads="1"/>
          </p:cNvSpPr>
          <p:nvPr>
            <p:ph type="body" idx="1"/>
          </p:nvPr>
        </p:nvSpPr>
        <p:spPr>
          <a:xfrm>
            <a:off x="457200" y="1066800"/>
            <a:ext cx="8229600" cy="5486400"/>
          </a:xfrm>
        </p:spPr>
        <p:txBody>
          <a:bodyPr>
            <a:normAutofit lnSpcReduction="10000"/>
          </a:bodyPr>
          <a:lstStyle/>
          <a:p>
            <a:pPr>
              <a:lnSpc>
                <a:spcPct val="80000"/>
              </a:lnSpc>
            </a:pPr>
            <a:endParaRPr lang="en-US" sz="2400" b="1" i="1" dirty="0" smtClean="0"/>
          </a:p>
          <a:p>
            <a:pPr>
              <a:lnSpc>
                <a:spcPct val="80000"/>
              </a:lnSpc>
            </a:pPr>
            <a:endParaRPr lang="en-US" sz="2400" b="1" i="1" dirty="0"/>
          </a:p>
          <a:p>
            <a:pPr>
              <a:lnSpc>
                <a:spcPct val="80000"/>
              </a:lnSpc>
            </a:pPr>
            <a:r>
              <a:rPr lang="en-US" sz="2400" b="1" i="1" dirty="0" smtClean="0"/>
              <a:t>Environmental </a:t>
            </a:r>
            <a:r>
              <a:rPr lang="en-US" sz="2400" b="1" i="1" dirty="0"/>
              <a:t>management</a:t>
            </a:r>
            <a:r>
              <a:rPr lang="en-US" sz="2400" dirty="0"/>
              <a:t> strategies</a:t>
            </a:r>
          </a:p>
          <a:p>
            <a:pPr lvl="1">
              <a:lnSpc>
                <a:spcPct val="80000"/>
              </a:lnSpc>
            </a:pPr>
            <a:r>
              <a:rPr lang="en-US" sz="2200" dirty="0"/>
              <a:t>Reduce or eliminate vector breeding grounds altogether</a:t>
            </a:r>
          </a:p>
          <a:p>
            <a:pPr lvl="1">
              <a:lnSpc>
                <a:spcPct val="80000"/>
              </a:lnSpc>
            </a:pPr>
            <a:r>
              <a:rPr lang="en-US" sz="2200" dirty="0"/>
              <a:t>Improve design or operation of water resources development projects</a:t>
            </a:r>
          </a:p>
          <a:p>
            <a:pPr>
              <a:lnSpc>
                <a:spcPct val="80000"/>
              </a:lnSpc>
            </a:pPr>
            <a:r>
              <a:rPr lang="en-US" sz="2400" b="1" i="1" dirty="0"/>
              <a:t>Biological controls</a:t>
            </a:r>
          </a:p>
          <a:p>
            <a:pPr lvl="1">
              <a:lnSpc>
                <a:spcPct val="80000"/>
              </a:lnSpc>
            </a:pPr>
            <a:r>
              <a:rPr lang="en-US" sz="2200" dirty="0"/>
              <a:t>use bacterial </a:t>
            </a:r>
            <a:r>
              <a:rPr lang="en-US" sz="2200" dirty="0" err="1"/>
              <a:t>larvicides</a:t>
            </a:r>
            <a:r>
              <a:rPr lang="en-US" sz="2200" dirty="0"/>
              <a:t> and </a:t>
            </a:r>
            <a:r>
              <a:rPr lang="en-US" sz="2200" dirty="0" err="1"/>
              <a:t>larvivorous</a:t>
            </a:r>
            <a:r>
              <a:rPr lang="en-US" sz="2200" dirty="0"/>
              <a:t> fish that target and kill vector larvae without generating the ecological impacts of chemicals</a:t>
            </a:r>
          </a:p>
          <a:p>
            <a:pPr>
              <a:lnSpc>
                <a:spcPct val="80000"/>
              </a:lnSpc>
            </a:pPr>
            <a:r>
              <a:rPr lang="en-US" sz="2400" b="1" i="1" dirty="0"/>
              <a:t>Chemical methods</a:t>
            </a:r>
          </a:p>
          <a:p>
            <a:pPr>
              <a:lnSpc>
                <a:spcPct val="80000"/>
              </a:lnSpc>
            </a:pPr>
            <a:r>
              <a:rPr lang="en-US" sz="2400" dirty="0"/>
              <a:t>When other measures are ineffective or not cost effective make judicious use of vector control chemicals</a:t>
            </a:r>
          </a:p>
          <a:p>
            <a:pPr lvl="1">
              <a:lnSpc>
                <a:spcPct val="80000"/>
              </a:lnSpc>
            </a:pPr>
            <a:r>
              <a:rPr lang="en-US" sz="2200" dirty="0"/>
              <a:t>indoor residual sprays</a:t>
            </a:r>
          </a:p>
          <a:p>
            <a:pPr lvl="1">
              <a:lnSpc>
                <a:spcPct val="80000"/>
              </a:lnSpc>
            </a:pPr>
            <a:r>
              <a:rPr lang="en-US" sz="2200" dirty="0"/>
              <a:t>space spraying</a:t>
            </a:r>
          </a:p>
          <a:p>
            <a:pPr lvl="1">
              <a:lnSpc>
                <a:spcPct val="80000"/>
              </a:lnSpc>
            </a:pPr>
            <a:r>
              <a:rPr lang="en-US" sz="2200" dirty="0"/>
              <a:t>chemical </a:t>
            </a:r>
            <a:r>
              <a:rPr lang="en-US" sz="2200" dirty="0" err="1"/>
              <a:t>larvicides</a:t>
            </a:r>
            <a:r>
              <a:rPr lang="en-US" sz="2200" dirty="0"/>
              <a:t> and </a:t>
            </a:r>
            <a:r>
              <a:rPr lang="en-US" sz="2200" dirty="0" err="1"/>
              <a:t>adulticides</a:t>
            </a:r>
            <a:endParaRPr lang="en-US" sz="2200" dirty="0"/>
          </a:p>
          <a:p>
            <a:pPr lvl="1">
              <a:lnSpc>
                <a:spcPct val="80000"/>
              </a:lnSpc>
            </a:pPr>
            <a:r>
              <a:rPr lang="en-US" sz="2200" dirty="0"/>
              <a:t>reduce disease transmission by shortening or interrupting vector lifespans</a:t>
            </a:r>
          </a:p>
        </p:txBody>
      </p:sp>
    </p:spTree>
    <p:extLst>
      <p:ext uri="{BB962C8B-B14F-4D97-AF65-F5344CB8AC3E}">
        <p14:creationId xmlns:p14="http://schemas.microsoft.com/office/powerpoint/2010/main" xmlns="" val="34789254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229600" cy="1401762"/>
          </a:xfrm>
          <a:solidFill>
            <a:srgbClr val="FFC000"/>
          </a:solidFill>
        </p:spPr>
        <p:txBody>
          <a:bodyPr>
            <a:normAutofit fontScale="90000"/>
          </a:bodyPr>
          <a:lstStyle/>
          <a:p>
            <a:r>
              <a:rPr lang="en-US" sz="5300" b="1" i="1" dirty="0"/>
              <a:t>IVM:</a:t>
            </a:r>
            <a:br>
              <a:rPr lang="en-US" sz="5300" b="1" i="1" dirty="0"/>
            </a:br>
            <a:r>
              <a:rPr lang="en-US" b="1" i="1" dirty="0">
                <a:latin typeface="Arial Narrow" pitchFamily="34" charset="0"/>
              </a:rPr>
              <a:t>Personal protection/prevention</a:t>
            </a:r>
          </a:p>
        </p:txBody>
      </p:sp>
      <p:sp>
        <p:nvSpPr>
          <p:cNvPr id="10243" name="Rectangle 3"/>
          <p:cNvSpPr>
            <a:spLocks noGrp="1" noChangeArrowheads="1"/>
          </p:cNvSpPr>
          <p:nvPr>
            <p:ph type="body" idx="1"/>
          </p:nvPr>
        </p:nvSpPr>
        <p:spPr>
          <a:xfrm>
            <a:off x="457200" y="1874838"/>
            <a:ext cx="8229600" cy="4525962"/>
          </a:xfrm>
        </p:spPr>
        <p:txBody>
          <a:bodyPr/>
          <a:lstStyle/>
          <a:p>
            <a:pPr>
              <a:lnSpc>
                <a:spcPct val="80000"/>
              </a:lnSpc>
              <a:buFontTx/>
              <a:buNone/>
            </a:pPr>
            <a:r>
              <a:rPr lang="en-US" sz="3500" dirty="0">
                <a:latin typeface="Arial Narrow" pitchFamily="34" charset="0"/>
              </a:rPr>
              <a:t>Combines the use of </a:t>
            </a:r>
          </a:p>
          <a:p>
            <a:pPr lvl="2">
              <a:lnSpc>
                <a:spcPct val="80000"/>
              </a:lnSpc>
            </a:pPr>
            <a:r>
              <a:rPr lang="en-US" sz="3100" dirty="0">
                <a:latin typeface="Arial Narrow" pitchFamily="34" charset="0"/>
              </a:rPr>
              <a:t>environmental management tools</a:t>
            </a:r>
          </a:p>
          <a:p>
            <a:pPr lvl="2">
              <a:lnSpc>
                <a:spcPct val="80000"/>
              </a:lnSpc>
            </a:pPr>
            <a:r>
              <a:rPr lang="en-US" sz="3100" dirty="0">
                <a:latin typeface="Arial Narrow" pitchFamily="34" charset="0"/>
              </a:rPr>
              <a:t>physical barriers</a:t>
            </a:r>
          </a:p>
          <a:p>
            <a:pPr lvl="2">
              <a:lnSpc>
                <a:spcPct val="80000"/>
              </a:lnSpc>
            </a:pPr>
            <a:r>
              <a:rPr lang="en-US" sz="3100" dirty="0">
                <a:latin typeface="Arial Narrow" pitchFamily="34" charset="0"/>
              </a:rPr>
              <a:t>chemical tools for new synergies</a:t>
            </a:r>
          </a:p>
          <a:p>
            <a:pPr lvl="3">
              <a:lnSpc>
                <a:spcPct val="80000"/>
              </a:lnSpc>
            </a:pPr>
            <a:r>
              <a:rPr lang="en-US" sz="2600" dirty="0">
                <a:latin typeface="Arial Narrow" pitchFamily="34" charset="0"/>
              </a:rPr>
              <a:t>e.g. insecticide-treated nets (ITNs). </a:t>
            </a:r>
          </a:p>
          <a:p>
            <a:pPr lvl="1">
              <a:lnSpc>
                <a:spcPct val="80000"/>
              </a:lnSpc>
            </a:pPr>
            <a:r>
              <a:rPr lang="en-US" sz="3100" dirty="0">
                <a:latin typeface="Arial Narrow" pitchFamily="34" charset="0"/>
              </a:rPr>
              <a:t>Supports more accessible and affordable disease diagnosis and treatment with effective anti-malarial drugs, within the framework of a multi-disease control approach. </a:t>
            </a:r>
            <a:endParaRPr lang="en-US" sz="2600" b="1" i="1" dirty="0"/>
          </a:p>
          <a:p>
            <a:pPr>
              <a:lnSpc>
                <a:spcPct val="80000"/>
              </a:lnSpc>
            </a:pPr>
            <a:endParaRPr lang="en-US" sz="2000" dirty="0"/>
          </a:p>
        </p:txBody>
      </p:sp>
    </p:spTree>
    <p:extLst>
      <p:ext uri="{BB962C8B-B14F-4D97-AF65-F5344CB8AC3E}">
        <p14:creationId xmlns:p14="http://schemas.microsoft.com/office/powerpoint/2010/main" xmlns="" val="7496980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834</TotalTime>
  <Words>3452</Words>
  <Application>Microsoft Office PowerPoint</Application>
  <PresentationFormat>On-screen Show (4:3)</PresentationFormat>
  <Paragraphs>573</Paragraphs>
  <Slides>73</Slides>
  <Notes>2</Notes>
  <HiddenSlides>0</HiddenSlides>
  <MMClips>1</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73</vt:i4>
      </vt:variant>
    </vt:vector>
  </HeadingPairs>
  <TitlesOfParts>
    <vt:vector size="77" baseType="lpstr">
      <vt:lpstr>Office Theme</vt:lpstr>
      <vt:lpstr>1_Office Theme</vt:lpstr>
      <vt:lpstr>Microsoft Office Excel Chart</vt:lpstr>
      <vt:lpstr>Photo Editor Photo</vt:lpstr>
      <vt:lpstr>                                                  </vt:lpstr>
      <vt:lpstr>Unit II : IVM approaches, importance and advantages: Fundamentals of IVM - Appropriate methods in vector management - Criteria for vector control options </vt:lpstr>
      <vt:lpstr>Slide 3</vt:lpstr>
      <vt:lpstr>Operational  research study  (Vector science forum, ICMR)</vt:lpstr>
      <vt:lpstr>Slide 5</vt:lpstr>
      <vt:lpstr>Approaches for  IVM</vt:lpstr>
      <vt:lpstr>WHO Global Strategic Framework for Integrated Vector Management </vt:lpstr>
      <vt:lpstr>Elements of IVM</vt:lpstr>
      <vt:lpstr>IVM: Personal protection/prevention</vt:lpstr>
      <vt:lpstr>Slide 10</vt:lpstr>
      <vt:lpstr>“Adaptive Management” in IVM</vt:lpstr>
      <vt:lpstr>Slide 12</vt:lpstr>
      <vt:lpstr> INTEGRATED VECTOR MANAGEMENT </vt:lpstr>
      <vt:lpstr>Anticipated roles of various sectors in IVM implementation*</vt:lpstr>
      <vt:lpstr>Anticipated roles of various sectors in IVM implementation</vt:lpstr>
      <vt:lpstr>Anticipated roles of various sectors in IVM implementation</vt:lpstr>
      <vt:lpstr>Anticipated roles of various sectors in IVM implementation</vt:lpstr>
      <vt:lpstr>Slide 18</vt:lpstr>
      <vt:lpstr>Slide 19</vt:lpstr>
      <vt:lpstr>VECTOR CONTROL MEASURES </vt:lpstr>
      <vt:lpstr>Elements of IVM</vt:lpstr>
      <vt:lpstr>IVM: Personal protection/prevention</vt:lpstr>
      <vt:lpstr>“Adaptive Management” in IVM</vt:lpstr>
      <vt:lpstr> INTEGRATED VECTOR MANAGEMENT </vt:lpstr>
      <vt:lpstr>Environmental  Management</vt:lpstr>
      <vt:lpstr>Environmental  Management</vt:lpstr>
      <vt:lpstr>Environmental  Management</vt:lpstr>
      <vt:lpstr>ENVIRONMENTAL MODIFICATION and malaria control   </vt:lpstr>
      <vt:lpstr>Slide 29</vt:lpstr>
      <vt:lpstr>Personal Protection</vt:lpstr>
      <vt:lpstr>Slide 31</vt:lpstr>
      <vt:lpstr>Slide 32</vt:lpstr>
      <vt:lpstr>Biological Control</vt:lpstr>
      <vt:lpstr>Slide 34</vt:lpstr>
      <vt:lpstr>Chemical Control</vt:lpstr>
      <vt:lpstr>(ii) Adulticide: a) Pyrethrum spray:</vt:lpstr>
      <vt:lpstr>Slide 37</vt:lpstr>
      <vt:lpstr>Slide 38</vt:lpstr>
      <vt:lpstr>Legislative Measures</vt:lpstr>
      <vt:lpstr>Legislative Measures</vt:lpstr>
      <vt:lpstr>Legislative Measures</vt:lpstr>
      <vt:lpstr>Legislative Measures</vt:lpstr>
      <vt:lpstr>Slide 43</vt:lpstr>
      <vt:lpstr>Health Education  for  Community Mobilization &amp; Inter-Sectoral Convergence</vt:lpstr>
      <vt:lpstr>Health Education </vt:lpstr>
      <vt:lpstr>At Household Level</vt:lpstr>
      <vt:lpstr>At Household Level</vt:lpstr>
      <vt:lpstr>Slide 48</vt:lpstr>
      <vt:lpstr>Slide 49</vt:lpstr>
      <vt:lpstr>At Community Level</vt:lpstr>
      <vt:lpstr>At Institutional Level  (Hospitals, Schools, Colleges, Offices, etc)</vt:lpstr>
      <vt:lpstr>Slide 52</vt:lpstr>
      <vt:lpstr>Slide 53</vt:lpstr>
      <vt:lpstr>Slide 54</vt:lpstr>
      <vt:lpstr>PERSONAL PROTECTION</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Legislative control Introducing Model Civic Bye-laws and Building Bye-laws for prevention and control of vector breeding</vt:lpstr>
      <vt:lpstr> Navi Mumbai Municipal Corporation  </vt:lpstr>
      <vt:lpstr>Effective IEC for VBD,s</vt:lpstr>
      <vt:lpstr>Slide 73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Protection</dc:title>
  <dc:creator>riddhi1</dc:creator>
  <cp:lastModifiedBy>User</cp:lastModifiedBy>
  <cp:revision>81</cp:revision>
  <dcterms:created xsi:type="dcterms:W3CDTF">2016-01-21T13:41:28Z</dcterms:created>
  <dcterms:modified xsi:type="dcterms:W3CDTF">2021-04-26T08:52:55Z</dcterms:modified>
</cp:coreProperties>
</file>