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66" r:id="rId2"/>
    <p:sldId id="256" r:id="rId3"/>
    <p:sldId id="257" r:id="rId4"/>
    <p:sldId id="258" r:id="rId5"/>
    <p:sldId id="269" r:id="rId6"/>
    <p:sldId id="328" r:id="rId7"/>
    <p:sldId id="270" r:id="rId8"/>
    <p:sldId id="271" r:id="rId9"/>
    <p:sldId id="272" r:id="rId10"/>
    <p:sldId id="273" r:id="rId11"/>
    <p:sldId id="330" r:id="rId12"/>
    <p:sldId id="274" r:id="rId13"/>
    <p:sldId id="275" r:id="rId14"/>
    <p:sldId id="310" r:id="rId15"/>
    <p:sldId id="314" r:id="rId16"/>
    <p:sldId id="287" r:id="rId17"/>
    <p:sldId id="312" r:id="rId18"/>
    <p:sldId id="288" r:id="rId19"/>
    <p:sldId id="316" r:id="rId20"/>
    <p:sldId id="321" r:id="rId21"/>
    <p:sldId id="318" r:id="rId22"/>
    <p:sldId id="302" r:id="rId23"/>
    <p:sldId id="303" r:id="rId24"/>
    <p:sldId id="307" r:id="rId25"/>
    <p:sldId id="305" r:id="rId26"/>
    <p:sldId id="299" r:id="rId27"/>
    <p:sldId id="300" r:id="rId28"/>
    <p:sldId id="301" r:id="rId29"/>
    <p:sldId id="259" r:id="rId30"/>
    <p:sldId id="260" r:id="rId31"/>
    <p:sldId id="263" r:id="rId32"/>
    <p:sldId id="267" r:id="rId33"/>
    <p:sldId id="265" r:id="rId34"/>
    <p:sldId id="294" r:id="rId35"/>
    <p:sldId id="295" r:id="rId36"/>
    <p:sldId id="296" r:id="rId37"/>
    <p:sldId id="297" r:id="rId38"/>
    <p:sldId id="277" r:id="rId39"/>
    <p:sldId id="278" r:id="rId40"/>
    <p:sldId id="279" r:id="rId41"/>
    <p:sldId id="280" r:id="rId42"/>
    <p:sldId id="281" r:id="rId43"/>
    <p:sldId id="283" r:id="rId44"/>
    <p:sldId id="284" r:id="rId45"/>
    <p:sldId id="285" r:id="rId46"/>
    <p:sldId id="323" r:id="rId47"/>
    <p:sldId id="325" r:id="rId48"/>
    <p:sldId id="326" r:id="rId49"/>
    <p:sldId id="327"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7" autoAdjust="0"/>
    <p:restoredTop sz="86462" autoAdjust="0"/>
  </p:normalViewPr>
  <p:slideViewPr>
    <p:cSldViewPr>
      <p:cViewPr varScale="1">
        <p:scale>
          <a:sx n="63" d="100"/>
          <a:sy n="63" d="100"/>
        </p:scale>
        <p:origin x="-1362"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DR-Sharma\My%20Documents\UMS\Copy%20of%20GRAPH%20(2000-10).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lang="en-IN" sz="1200" b="1" i="0" u="none" strike="noStrike" baseline="0">
                <a:solidFill>
                  <a:srgbClr val="000000"/>
                </a:solidFill>
                <a:latin typeface="Arial"/>
                <a:ea typeface="Arial"/>
                <a:cs typeface="Arial"/>
              </a:defRPr>
            </a:pPr>
            <a:r>
              <a:rPr lang="en-US" sz="1400" dirty="0" smtClean="0"/>
              <a:t>Outbreak  of  Malaria   in </a:t>
            </a:r>
            <a:r>
              <a:rPr lang="en-US" sz="1400" dirty="0" err="1" smtClean="0"/>
              <a:t>Ahmedabad</a:t>
            </a:r>
            <a:r>
              <a:rPr lang="en-US" sz="1400" dirty="0" smtClean="0"/>
              <a:t> city</a:t>
            </a:r>
            <a:r>
              <a:rPr lang="en-US" sz="1400" baseline="0" dirty="0" smtClean="0"/>
              <a:t> </a:t>
            </a:r>
            <a:r>
              <a:rPr lang="en-US" sz="1400" dirty="0" smtClean="0"/>
              <a:t> </a:t>
            </a:r>
            <a:endParaRPr lang="en-US" sz="1400" dirty="0"/>
          </a:p>
        </c:rich>
      </c:tx>
      <c:layout>
        <c:manualLayout>
          <c:xMode val="edge"/>
          <c:yMode val="edge"/>
          <c:x val="0.16435739948750111"/>
          <c:y val="3.2586263960406744E-2"/>
        </c:manualLayout>
      </c:layout>
      <c:spPr>
        <a:noFill/>
        <a:ln w="25400">
          <a:noFill/>
        </a:ln>
      </c:spPr>
    </c:title>
    <c:plotArea>
      <c:layout>
        <c:manualLayout>
          <c:layoutTarget val="inner"/>
          <c:xMode val="edge"/>
          <c:yMode val="edge"/>
          <c:x val="0.21732777126894512"/>
          <c:y val="0.16525550046984872"/>
          <c:w val="0.62785533164287755"/>
          <c:h val="0.56075553605653938"/>
        </c:manualLayout>
      </c:layout>
      <c:barChart>
        <c:barDir val="col"/>
        <c:grouping val="clustered"/>
        <c:ser>
          <c:idx val="1"/>
          <c:order val="0"/>
          <c:tx>
            <c:strRef>
              <c:f>Metropolitan!$C$74</c:f>
              <c:strCache>
                <c:ptCount val="1"/>
                <c:pt idx="0">
                  <c:v>Total cases</c:v>
                </c:pt>
              </c:strCache>
            </c:strRef>
          </c:tx>
          <c:spPr>
            <a:solidFill>
              <a:srgbClr val="FF33CC"/>
            </a:solidFill>
            <a:ln w="12700">
              <a:solidFill>
                <a:srgbClr val="000000"/>
              </a:solidFill>
              <a:prstDash val="solid"/>
            </a:ln>
          </c:spPr>
          <c:cat>
            <c:numRef>
              <c:f>Metropolitan!$B$75:$B$79</c:f>
              <c:numCache>
                <c:formatCode>General</c:formatCode>
                <c:ptCount val="5"/>
                <c:pt idx="0">
                  <c:v>2006</c:v>
                </c:pt>
                <c:pt idx="1">
                  <c:v>2007</c:v>
                </c:pt>
                <c:pt idx="2">
                  <c:v>2008</c:v>
                </c:pt>
                <c:pt idx="3">
                  <c:v>2009</c:v>
                </c:pt>
                <c:pt idx="4">
                  <c:v>2010</c:v>
                </c:pt>
              </c:numCache>
            </c:numRef>
          </c:cat>
          <c:val>
            <c:numRef>
              <c:f>Metropolitan!$C$75:$C$79</c:f>
              <c:numCache>
                <c:formatCode>General</c:formatCode>
                <c:ptCount val="5"/>
                <c:pt idx="0">
                  <c:v>6054</c:v>
                </c:pt>
                <c:pt idx="1">
                  <c:v>5229</c:v>
                </c:pt>
                <c:pt idx="2">
                  <c:v>3421</c:v>
                </c:pt>
                <c:pt idx="3">
                  <c:v>4166</c:v>
                </c:pt>
                <c:pt idx="4">
                  <c:v>3607</c:v>
                </c:pt>
              </c:numCache>
            </c:numRef>
          </c:val>
        </c:ser>
        <c:ser>
          <c:idx val="0"/>
          <c:order val="1"/>
          <c:tx>
            <c:strRef>
              <c:f>Metropolitan!$D$74</c:f>
              <c:strCache>
                <c:ptCount val="1"/>
                <c:pt idx="0">
                  <c:v>Pf</c:v>
                </c:pt>
              </c:strCache>
            </c:strRef>
          </c:tx>
          <c:spPr>
            <a:solidFill>
              <a:srgbClr val="00B0F0"/>
            </a:solidFill>
            <a:ln w="12700">
              <a:solidFill>
                <a:srgbClr val="000000"/>
              </a:solidFill>
              <a:prstDash val="solid"/>
            </a:ln>
          </c:spPr>
          <c:cat>
            <c:numRef>
              <c:f>Metropolitan!$B$75:$B$79</c:f>
              <c:numCache>
                <c:formatCode>General</c:formatCode>
                <c:ptCount val="5"/>
                <c:pt idx="0">
                  <c:v>2006</c:v>
                </c:pt>
                <c:pt idx="1">
                  <c:v>2007</c:v>
                </c:pt>
                <c:pt idx="2">
                  <c:v>2008</c:v>
                </c:pt>
                <c:pt idx="3">
                  <c:v>2009</c:v>
                </c:pt>
                <c:pt idx="4">
                  <c:v>2010</c:v>
                </c:pt>
              </c:numCache>
            </c:numRef>
          </c:cat>
          <c:val>
            <c:numRef>
              <c:f>Metropolitan!$D$75:$D$79</c:f>
              <c:numCache>
                <c:formatCode>General</c:formatCode>
                <c:ptCount val="5"/>
                <c:pt idx="0">
                  <c:v>2217</c:v>
                </c:pt>
                <c:pt idx="1">
                  <c:v>2104</c:v>
                </c:pt>
                <c:pt idx="2">
                  <c:v>856</c:v>
                </c:pt>
                <c:pt idx="3">
                  <c:v>894</c:v>
                </c:pt>
                <c:pt idx="4">
                  <c:v>887</c:v>
                </c:pt>
              </c:numCache>
            </c:numRef>
          </c:val>
        </c:ser>
        <c:dLbls/>
        <c:axId val="86840448"/>
        <c:axId val="86841984"/>
      </c:barChart>
      <c:lineChart>
        <c:grouping val="standard"/>
        <c:ser>
          <c:idx val="2"/>
          <c:order val="2"/>
          <c:tx>
            <c:strRef>
              <c:f>Metropolitan!$E$74</c:f>
              <c:strCache>
                <c:ptCount val="1"/>
                <c:pt idx="0">
                  <c:v>Deaths</c:v>
                </c:pt>
              </c:strCache>
            </c:strRef>
          </c:tx>
          <c:spPr>
            <a:ln w="12700">
              <a:solidFill>
                <a:srgbClr val="FF0000"/>
              </a:solidFill>
              <a:prstDash val="solid"/>
            </a:ln>
          </c:spPr>
          <c:marker>
            <c:symbol val="triangle"/>
            <c:size val="5"/>
            <c:spPr>
              <a:solidFill>
                <a:srgbClr val="FF0000"/>
              </a:solidFill>
              <a:ln>
                <a:solidFill>
                  <a:srgbClr val="FF0000"/>
                </a:solidFill>
                <a:prstDash val="solid"/>
              </a:ln>
            </c:spPr>
          </c:marker>
          <c:cat>
            <c:numRef>
              <c:f>Metropolitan!$B$75:$B$79</c:f>
              <c:numCache>
                <c:formatCode>General</c:formatCode>
                <c:ptCount val="5"/>
                <c:pt idx="0">
                  <c:v>2006</c:v>
                </c:pt>
                <c:pt idx="1">
                  <c:v>2007</c:v>
                </c:pt>
                <c:pt idx="2">
                  <c:v>2008</c:v>
                </c:pt>
                <c:pt idx="3">
                  <c:v>2009</c:v>
                </c:pt>
                <c:pt idx="4">
                  <c:v>2010</c:v>
                </c:pt>
              </c:numCache>
            </c:numRef>
          </c:cat>
          <c:val>
            <c:numRef>
              <c:f>Metropolitan!$E$75:$E$79</c:f>
              <c:numCache>
                <c:formatCode>0</c:formatCode>
                <c:ptCount val="5"/>
                <c:pt idx="0" formatCode="General">
                  <c:v>32</c:v>
                </c:pt>
                <c:pt idx="1">
                  <c:v>0</c:v>
                </c:pt>
                <c:pt idx="2">
                  <c:v>0</c:v>
                </c:pt>
                <c:pt idx="3">
                  <c:v>10.000143200278773</c:v>
                </c:pt>
                <c:pt idx="4">
                  <c:v>4</c:v>
                </c:pt>
              </c:numCache>
            </c:numRef>
          </c:val>
        </c:ser>
        <c:dLbls/>
        <c:marker val="1"/>
        <c:axId val="86852352"/>
        <c:axId val="86853888"/>
      </c:lineChart>
      <c:catAx>
        <c:axId val="86840448"/>
        <c:scaling>
          <c:orientation val="minMax"/>
        </c:scaling>
        <c:axPos val="b"/>
        <c:numFmt formatCode="General" sourceLinked="1"/>
        <c:majorTickMark val="cross"/>
        <c:tickLblPos val="nextTo"/>
        <c:spPr>
          <a:ln w="3175">
            <a:solidFill>
              <a:srgbClr val="000000"/>
            </a:solidFill>
            <a:prstDash val="solid"/>
          </a:ln>
        </c:spPr>
        <c:txPr>
          <a:bodyPr rot="0" vert="horz"/>
          <a:lstStyle/>
          <a:p>
            <a:pPr>
              <a:defRPr lang="en-IN" sz="1000" b="0" i="0" u="none" strike="noStrike" baseline="0">
                <a:solidFill>
                  <a:srgbClr val="000000"/>
                </a:solidFill>
                <a:latin typeface="Arial"/>
                <a:ea typeface="Arial"/>
                <a:cs typeface="Arial"/>
              </a:defRPr>
            </a:pPr>
            <a:endParaRPr lang="en-US"/>
          </a:p>
        </c:txPr>
        <c:crossAx val="86841984"/>
        <c:crosses val="autoZero"/>
        <c:lblAlgn val="ctr"/>
        <c:lblOffset val="100"/>
        <c:tickLblSkip val="1"/>
        <c:tickMarkSkip val="1"/>
      </c:catAx>
      <c:valAx>
        <c:axId val="86841984"/>
        <c:scaling>
          <c:orientation val="minMax"/>
        </c:scaling>
        <c:axPos val="l"/>
        <c:title>
          <c:tx>
            <c:rich>
              <a:bodyPr/>
              <a:lstStyle/>
              <a:p>
                <a:pPr>
                  <a:defRPr lang="en-IN" sz="1000" b="1" i="0" u="none" strike="noStrike" baseline="0">
                    <a:solidFill>
                      <a:srgbClr val="000000"/>
                    </a:solidFill>
                    <a:latin typeface="Arial"/>
                    <a:ea typeface="Arial"/>
                    <a:cs typeface="Arial"/>
                  </a:defRPr>
                </a:pPr>
                <a:r>
                  <a:rPr lang="en-US"/>
                  <a:t>Total Cases</a:t>
                </a:r>
              </a:p>
            </c:rich>
          </c:tx>
          <c:layout>
            <c:manualLayout>
              <c:xMode val="edge"/>
              <c:yMode val="edge"/>
              <c:x val="2.3494855021294971E-2"/>
              <c:y val="0.32846760723825458"/>
            </c:manualLayout>
          </c:layout>
          <c:spPr>
            <a:noFill/>
            <a:ln w="25400">
              <a:noFill/>
            </a:ln>
          </c:spPr>
        </c:title>
        <c:numFmt formatCode="General" sourceLinked="1"/>
        <c:majorTickMark val="cross"/>
        <c:tickLblPos val="nextTo"/>
        <c:spPr>
          <a:ln w="3175">
            <a:solidFill>
              <a:srgbClr val="000000"/>
            </a:solidFill>
            <a:prstDash val="solid"/>
          </a:ln>
        </c:spPr>
        <c:txPr>
          <a:bodyPr rot="0" vert="horz"/>
          <a:lstStyle/>
          <a:p>
            <a:pPr>
              <a:defRPr lang="en-IN" sz="1000" b="0" i="0" u="none" strike="noStrike" baseline="0">
                <a:solidFill>
                  <a:srgbClr val="000000"/>
                </a:solidFill>
                <a:latin typeface="Arial"/>
                <a:ea typeface="Arial"/>
                <a:cs typeface="Arial"/>
              </a:defRPr>
            </a:pPr>
            <a:endParaRPr lang="en-US"/>
          </a:p>
        </c:txPr>
        <c:crossAx val="86840448"/>
        <c:crosses val="autoZero"/>
        <c:crossBetween val="between"/>
      </c:valAx>
      <c:catAx>
        <c:axId val="86852352"/>
        <c:scaling>
          <c:orientation val="minMax"/>
        </c:scaling>
        <c:delete val="1"/>
        <c:axPos val="b"/>
        <c:numFmt formatCode="General" sourceLinked="1"/>
        <c:tickLblPos val="none"/>
        <c:crossAx val="86853888"/>
        <c:crosses val="autoZero"/>
        <c:lblAlgn val="ctr"/>
        <c:lblOffset val="100"/>
      </c:catAx>
      <c:valAx>
        <c:axId val="86853888"/>
        <c:scaling>
          <c:orientation val="minMax"/>
        </c:scaling>
        <c:axPos val="r"/>
        <c:title>
          <c:tx>
            <c:rich>
              <a:bodyPr/>
              <a:lstStyle/>
              <a:p>
                <a:pPr>
                  <a:defRPr lang="en-IN" sz="1000" b="1" i="0" u="none" strike="noStrike" baseline="0">
                    <a:solidFill>
                      <a:srgbClr val="000000"/>
                    </a:solidFill>
                    <a:latin typeface="Arial"/>
                    <a:ea typeface="Arial"/>
                    <a:cs typeface="Arial"/>
                  </a:defRPr>
                </a:pPr>
                <a:r>
                  <a:rPr lang="en-US"/>
                  <a:t>Deaths</a:t>
                </a:r>
              </a:p>
            </c:rich>
          </c:tx>
          <c:layout>
            <c:manualLayout>
              <c:xMode val="edge"/>
              <c:yMode val="edge"/>
              <c:x val="0.9442009850291555"/>
              <c:y val="0.38321225975786144"/>
            </c:manualLayout>
          </c:layout>
          <c:spPr>
            <a:noFill/>
            <a:ln w="25400">
              <a:noFill/>
            </a:ln>
          </c:spPr>
        </c:title>
        <c:numFmt formatCode="General" sourceLinked="1"/>
        <c:majorTickMark val="cross"/>
        <c:tickLblPos val="nextTo"/>
        <c:spPr>
          <a:ln w="3175">
            <a:solidFill>
              <a:srgbClr val="000000"/>
            </a:solidFill>
            <a:prstDash val="solid"/>
          </a:ln>
        </c:spPr>
        <c:txPr>
          <a:bodyPr rot="0" vert="horz"/>
          <a:lstStyle/>
          <a:p>
            <a:pPr>
              <a:defRPr lang="en-IN" sz="1000" b="0" i="0" u="none" strike="noStrike" baseline="0">
                <a:solidFill>
                  <a:srgbClr val="000000"/>
                </a:solidFill>
                <a:latin typeface="Arial"/>
                <a:ea typeface="Arial"/>
                <a:cs typeface="Arial"/>
              </a:defRPr>
            </a:pPr>
            <a:endParaRPr lang="en-US"/>
          </a:p>
        </c:txPr>
        <c:crossAx val="86852352"/>
        <c:crosses val="max"/>
        <c:crossBetween val="between"/>
      </c:valAx>
      <c:dTable>
        <c:showHorzBorder val="1"/>
        <c:showVertBorder val="1"/>
        <c:showOutline val="1"/>
        <c:showKeys val="1"/>
        <c:spPr>
          <a:ln w="3175">
            <a:solidFill>
              <a:srgbClr val="000000"/>
            </a:solidFill>
            <a:prstDash val="solid"/>
          </a:ln>
        </c:spPr>
        <c:txPr>
          <a:bodyPr/>
          <a:lstStyle/>
          <a:p>
            <a:pPr rtl="0">
              <a:defRPr lang="en-IN" sz="1000" b="0" i="0" u="none" strike="noStrike" baseline="0">
                <a:solidFill>
                  <a:srgbClr val="000000"/>
                </a:solidFill>
                <a:latin typeface="Arial"/>
                <a:ea typeface="Arial"/>
                <a:cs typeface="Arial"/>
              </a:defRPr>
            </a:pPr>
            <a:endParaRPr lang="en-US"/>
          </a:p>
        </c:txPr>
      </c:dTable>
      <c:spPr>
        <a:solidFill>
          <a:srgbClr val="33CCCC">
            <a:lumMod val="60000"/>
            <a:lumOff val="40000"/>
          </a:srgbClr>
        </a:solidFill>
      </c:spPr>
    </c:plotArea>
    <c:plotVisOnly val="1"/>
    <c:dispBlanksAs val="gap"/>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71921E-380B-480C-BB75-9C30AD8A3083}" type="datetimeFigureOut">
              <a:rPr lang="en-IN" smtClean="0"/>
              <a:pPr/>
              <a:t>26-04-2021</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E6E3CD-40C8-4D25-BF99-F6D515403340}" type="slidenum">
              <a:rPr lang="en-IN" smtClean="0"/>
              <a:pPr/>
              <a:t>‹#›</a:t>
            </a:fld>
            <a:endParaRPr lang="en-IN"/>
          </a:p>
        </p:txBody>
      </p:sp>
    </p:spTree>
    <p:extLst>
      <p:ext uri="{BB962C8B-B14F-4D97-AF65-F5344CB8AC3E}">
        <p14:creationId xmlns:p14="http://schemas.microsoft.com/office/powerpoint/2010/main" xmlns="" val="29576832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66B4A9B3-F398-46F9-BB77-4333B9D5C066}" type="slidenum">
              <a:rPr lang="en-US" smtClean="0"/>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tx1"/>
                </a:solidFill>
                <a:latin typeface="Times New Roman" pitchFamily="18" charset="0"/>
                <a:cs typeface="Arial" charset="0"/>
              </a:defRPr>
            </a:lvl1pPr>
            <a:lvl2pPr marL="734852" indent="-282635">
              <a:defRPr sz="1600">
                <a:solidFill>
                  <a:schemeClr val="tx1"/>
                </a:solidFill>
                <a:latin typeface="Times New Roman" pitchFamily="18" charset="0"/>
                <a:cs typeface="Arial" charset="0"/>
              </a:defRPr>
            </a:lvl2pPr>
            <a:lvl3pPr marL="1130541" indent="-226108">
              <a:defRPr sz="1600">
                <a:solidFill>
                  <a:schemeClr val="tx1"/>
                </a:solidFill>
                <a:latin typeface="Times New Roman" pitchFamily="18" charset="0"/>
                <a:cs typeface="Arial" charset="0"/>
              </a:defRPr>
            </a:lvl3pPr>
            <a:lvl4pPr marL="1582758" indent="-226108">
              <a:defRPr sz="1600">
                <a:solidFill>
                  <a:schemeClr val="tx1"/>
                </a:solidFill>
                <a:latin typeface="Times New Roman" pitchFamily="18" charset="0"/>
                <a:cs typeface="Arial" charset="0"/>
              </a:defRPr>
            </a:lvl4pPr>
            <a:lvl5pPr marL="2034974" indent="-226108">
              <a:defRPr sz="1600">
                <a:solidFill>
                  <a:schemeClr val="tx1"/>
                </a:solidFill>
                <a:latin typeface="Times New Roman" pitchFamily="18" charset="0"/>
                <a:cs typeface="Arial" charset="0"/>
              </a:defRPr>
            </a:lvl5pPr>
            <a:lvl6pPr marL="2487191" indent="-226108" eaLnBrk="0" fontAlgn="base" hangingPunct="0">
              <a:spcBef>
                <a:spcPct val="0"/>
              </a:spcBef>
              <a:spcAft>
                <a:spcPct val="0"/>
              </a:spcAft>
              <a:defRPr sz="1600">
                <a:solidFill>
                  <a:schemeClr val="tx1"/>
                </a:solidFill>
                <a:latin typeface="Times New Roman" pitchFamily="18" charset="0"/>
                <a:cs typeface="Arial" charset="0"/>
              </a:defRPr>
            </a:lvl6pPr>
            <a:lvl7pPr marL="2939407" indent="-226108" eaLnBrk="0" fontAlgn="base" hangingPunct="0">
              <a:spcBef>
                <a:spcPct val="0"/>
              </a:spcBef>
              <a:spcAft>
                <a:spcPct val="0"/>
              </a:spcAft>
              <a:defRPr sz="1600">
                <a:solidFill>
                  <a:schemeClr val="tx1"/>
                </a:solidFill>
                <a:latin typeface="Times New Roman" pitchFamily="18" charset="0"/>
                <a:cs typeface="Arial" charset="0"/>
              </a:defRPr>
            </a:lvl7pPr>
            <a:lvl8pPr marL="3391624" indent="-226108" eaLnBrk="0" fontAlgn="base" hangingPunct="0">
              <a:spcBef>
                <a:spcPct val="0"/>
              </a:spcBef>
              <a:spcAft>
                <a:spcPct val="0"/>
              </a:spcAft>
              <a:defRPr sz="1600">
                <a:solidFill>
                  <a:schemeClr val="tx1"/>
                </a:solidFill>
                <a:latin typeface="Times New Roman" pitchFamily="18" charset="0"/>
                <a:cs typeface="Arial" charset="0"/>
              </a:defRPr>
            </a:lvl8pPr>
            <a:lvl9pPr marL="3843840" indent="-226108" eaLnBrk="0" fontAlgn="base" hangingPunct="0">
              <a:spcBef>
                <a:spcPct val="0"/>
              </a:spcBef>
              <a:spcAft>
                <a:spcPct val="0"/>
              </a:spcAft>
              <a:defRPr sz="1600">
                <a:solidFill>
                  <a:schemeClr val="tx1"/>
                </a:solidFill>
                <a:latin typeface="Times New Roman" pitchFamily="18" charset="0"/>
                <a:cs typeface="Arial" charset="0"/>
              </a:defRPr>
            </a:lvl9pPr>
          </a:lstStyle>
          <a:p>
            <a:fld id="{5FB34882-3755-4B44-B602-BB2CFDF74A3B}" type="slidenum">
              <a:rPr lang="en-US" sz="1200">
                <a:latin typeface="Arial" charset="0"/>
              </a:rPr>
              <a:pPr/>
              <a:t>5</a:t>
            </a:fld>
            <a:endParaRPr lang="en-US" sz="1200">
              <a:latin typeface="Arial"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tx1"/>
                </a:solidFill>
                <a:latin typeface="Times New Roman" pitchFamily="18" charset="0"/>
                <a:cs typeface="Arial" charset="0"/>
              </a:defRPr>
            </a:lvl1pPr>
            <a:lvl2pPr marL="734852" indent="-282635">
              <a:defRPr sz="1600">
                <a:solidFill>
                  <a:schemeClr val="tx1"/>
                </a:solidFill>
                <a:latin typeface="Times New Roman" pitchFamily="18" charset="0"/>
                <a:cs typeface="Arial" charset="0"/>
              </a:defRPr>
            </a:lvl2pPr>
            <a:lvl3pPr marL="1130541" indent="-226108">
              <a:defRPr sz="1600">
                <a:solidFill>
                  <a:schemeClr val="tx1"/>
                </a:solidFill>
                <a:latin typeface="Times New Roman" pitchFamily="18" charset="0"/>
                <a:cs typeface="Arial" charset="0"/>
              </a:defRPr>
            </a:lvl3pPr>
            <a:lvl4pPr marL="1582758" indent="-226108">
              <a:defRPr sz="1600">
                <a:solidFill>
                  <a:schemeClr val="tx1"/>
                </a:solidFill>
                <a:latin typeface="Times New Roman" pitchFamily="18" charset="0"/>
                <a:cs typeface="Arial" charset="0"/>
              </a:defRPr>
            </a:lvl4pPr>
            <a:lvl5pPr marL="2034974" indent="-226108">
              <a:defRPr sz="1600">
                <a:solidFill>
                  <a:schemeClr val="tx1"/>
                </a:solidFill>
                <a:latin typeface="Times New Roman" pitchFamily="18" charset="0"/>
                <a:cs typeface="Arial" charset="0"/>
              </a:defRPr>
            </a:lvl5pPr>
            <a:lvl6pPr marL="2487191" indent="-226108" eaLnBrk="0" fontAlgn="base" hangingPunct="0">
              <a:spcBef>
                <a:spcPct val="0"/>
              </a:spcBef>
              <a:spcAft>
                <a:spcPct val="0"/>
              </a:spcAft>
              <a:defRPr sz="1600">
                <a:solidFill>
                  <a:schemeClr val="tx1"/>
                </a:solidFill>
                <a:latin typeface="Times New Roman" pitchFamily="18" charset="0"/>
                <a:cs typeface="Arial" charset="0"/>
              </a:defRPr>
            </a:lvl6pPr>
            <a:lvl7pPr marL="2939407" indent="-226108" eaLnBrk="0" fontAlgn="base" hangingPunct="0">
              <a:spcBef>
                <a:spcPct val="0"/>
              </a:spcBef>
              <a:spcAft>
                <a:spcPct val="0"/>
              </a:spcAft>
              <a:defRPr sz="1600">
                <a:solidFill>
                  <a:schemeClr val="tx1"/>
                </a:solidFill>
                <a:latin typeface="Times New Roman" pitchFamily="18" charset="0"/>
                <a:cs typeface="Arial" charset="0"/>
              </a:defRPr>
            </a:lvl7pPr>
            <a:lvl8pPr marL="3391624" indent="-226108" eaLnBrk="0" fontAlgn="base" hangingPunct="0">
              <a:spcBef>
                <a:spcPct val="0"/>
              </a:spcBef>
              <a:spcAft>
                <a:spcPct val="0"/>
              </a:spcAft>
              <a:defRPr sz="1600">
                <a:solidFill>
                  <a:schemeClr val="tx1"/>
                </a:solidFill>
                <a:latin typeface="Times New Roman" pitchFamily="18" charset="0"/>
                <a:cs typeface="Arial" charset="0"/>
              </a:defRPr>
            </a:lvl8pPr>
            <a:lvl9pPr marL="3843840" indent="-226108" eaLnBrk="0" fontAlgn="base" hangingPunct="0">
              <a:spcBef>
                <a:spcPct val="0"/>
              </a:spcBef>
              <a:spcAft>
                <a:spcPct val="0"/>
              </a:spcAft>
              <a:defRPr sz="1600">
                <a:solidFill>
                  <a:schemeClr val="tx1"/>
                </a:solidFill>
                <a:latin typeface="Times New Roman" pitchFamily="18" charset="0"/>
                <a:cs typeface="Arial" charset="0"/>
              </a:defRPr>
            </a:lvl9pPr>
          </a:lstStyle>
          <a:p>
            <a:fld id="{B284F3B5-19B7-49DB-B1A2-72677B823E58}" type="slidenum">
              <a:rPr lang="en-US" sz="1200">
                <a:latin typeface="Arial" charset="0"/>
              </a:rPr>
              <a:pPr/>
              <a:t>7</a:t>
            </a:fld>
            <a:endParaRPr lang="en-US" sz="1200">
              <a:latin typeface="Arial"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tx1"/>
                </a:solidFill>
                <a:latin typeface="Times New Roman" pitchFamily="18" charset="0"/>
                <a:cs typeface="Arial" charset="0"/>
              </a:defRPr>
            </a:lvl1pPr>
            <a:lvl2pPr marL="734852" indent="-282635">
              <a:defRPr sz="1600">
                <a:solidFill>
                  <a:schemeClr val="tx1"/>
                </a:solidFill>
                <a:latin typeface="Times New Roman" pitchFamily="18" charset="0"/>
                <a:cs typeface="Arial" charset="0"/>
              </a:defRPr>
            </a:lvl2pPr>
            <a:lvl3pPr marL="1130541" indent="-226108">
              <a:defRPr sz="1600">
                <a:solidFill>
                  <a:schemeClr val="tx1"/>
                </a:solidFill>
                <a:latin typeface="Times New Roman" pitchFamily="18" charset="0"/>
                <a:cs typeface="Arial" charset="0"/>
              </a:defRPr>
            </a:lvl3pPr>
            <a:lvl4pPr marL="1582758" indent="-226108">
              <a:defRPr sz="1600">
                <a:solidFill>
                  <a:schemeClr val="tx1"/>
                </a:solidFill>
                <a:latin typeface="Times New Roman" pitchFamily="18" charset="0"/>
                <a:cs typeface="Arial" charset="0"/>
              </a:defRPr>
            </a:lvl4pPr>
            <a:lvl5pPr marL="2034974" indent="-226108">
              <a:defRPr sz="1600">
                <a:solidFill>
                  <a:schemeClr val="tx1"/>
                </a:solidFill>
                <a:latin typeface="Times New Roman" pitchFamily="18" charset="0"/>
                <a:cs typeface="Arial" charset="0"/>
              </a:defRPr>
            </a:lvl5pPr>
            <a:lvl6pPr marL="2487191" indent="-226108" eaLnBrk="0" fontAlgn="base" hangingPunct="0">
              <a:spcBef>
                <a:spcPct val="0"/>
              </a:spcBef>
              <a:spcAft>
                <a:spcPct val="0"/>
              </a:spcAft>
              <a:defRPr sz="1600">
                <a:solidFill>
                  <a:schemeClr val="tx1"/>
                </a:solidFill>
                <a:latin typeface="Times New Roman" pitchFamily="18" charset="0"/>
                <a:cs typeface="Arial" charset="0"/>
              </a:defRPr>
            </a:lvl6pPr>
            <a:lvl7pPr marL="2939407" indent="-226108" eaLnBrk="0" fontAlgn="base" hangingPunct="0">
              <a:spcBef>
                <a:spcPct val="0"/>
              </a:spcBef>
              <a:spcAft>
                <a:spcPct val="0"/>
              </a:spcAft>
              <a:defRPr sz="1600">
                <a:solidFill>
                  <a:schemeClr val="tx1"/>
                </a:solidFill>
                <a:latin typeface="Times New Roman" pitchFamily="18" charset="0"/>
                <a:cs typeface="Arial" charset="0"/>
              </a:defRPr>
            </a:lvl7pPr>
            <a:lvl8pPr marL="3391624" indent="-226108" eaLnBrk="0" fontAlgn="base" hangingPunct="0">
              <a:spcBef>
                <a:spcPct val="0"/>
              </a:spcBef>
              <a:spcAft>
                <a:spcPct val="0"/>
              </a:spcAft>
              <a:defRPr sz="1600">
                <a:solidFill>
                  <a:schemeClr val="tx1"/>
                </a:solidFill>
                <a:latin typeface="Times New Roman" pitchFamily="18" charset="0"/>
                <a:cs typeface="Arial" charset="0"/>
              </a:defRPr>
            </a:lvl8pPr>
            <a:lvl9pPr marL="3843840" indent="-226108" eaLnBrk="0" fontAlgn="base" hangingPunct="0">
              <a:spcBef>
                <a:spcPct val="0"/>
              </a:spcBef>
              <a:spcAft>
                <a:spcPct val="0"/>
              </a:spcAft>
              <a:defRPr sz="1600">
                <a:solidFill>
                  <a:schemeClr val="tx1"/>
                </a:solidFill>
                <a:latin typeface="Times New Roman" pitchFamily="18" charset="0"/>
                <a:cs typeface="Arial" charset="0"/>
              </a:defRPr>
            </a:lvl9pPr>
          </a:lstStyle>
          <a:p>
            <a:fld id="{0ED18CCF-23D0-41BA-9DB5-91571FB442EA}" type="slidenum">
              <a:rPr lang="en-US" sz="1200">
                <a:latin typeface="Arial" charset="0"/>
              </a:rPr>
              <a:pPr/>
              <a:t>8</a:t>
            </a:fld>
            <a:endParaRPr lang="en-US" sz="1200">
              <a:latin typeface="Arial"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tx1"/>
                </a:solidFill>
                <a:latin typeface="Times New Roman" pitchFamily="18" charset="0"/>
                <a:cs typeface="Arial" charset="0"/>
              </a:defRPr>
            </a:lvl1pPr>
            <a:lvl2pPr marL="734852" indent="-282635">
              <a:defRPr sz="1600">
                <a:solidFill>
                  <a:schemeClr val="tx1"/>
                </a:solidFill>
                <a:latin typeface="Times New Roman" pitchFamily="18" charset="0"/>
                <a:cs typeface="Arial" charset="0"/>
              </a:defRPr>
            </a:lvl2pPr>
            <a:lvl3pPr marL="1130541" indent="-226108">
              <a:defRPr sz="1600">
                <a:solidFill>
                  <a:schemeClr val="tx1"/>
                </a:solidFill>
                <a:latin typeface="Times New Roman" pitchFamily="18" charset="0"/>
                <a:cs typeface="Arial" charset="0"/>
              </a:defRPr>
            </a:lvl3pPr>
            <a:lvl4pPr marL="1582758" indent="-226108">
              <a:defRPr sz="1600">
                <a:solidFill>
                  <a:schemeClr val="tx1"/>
                </a:solidFill>
                <a:latin typeface="Times New Roman" pitchFamily="18" charset="0"/>
                <a:cs typeface="Arial" charset="0"/>
              </a:defRPr>
            </a:lvl4pPr>
            <a:lvl5pPr marL="2034974" indent="-226108">
              <a:defRPr sz="1600">
                <a:solidFill>
                  <a:schemeClr val="tx1"/>
                </a:solidFill>
                <a:latin typeface="Times New Roman" pitchFamily="18" charset="0"/>
                <a:cs typeface="Arial" charset="0"/>
              </a:defRPr>
            </a:lvl5pPr>
            <a:lvl6pPr marL="2487191" indent="-226108" eaLnBrk="0" fontAlgn="base" hangingPunct="0">
              <a:spcBef>
                <a:spcPct val="0"/>
              </a:spcBef>
              <a:spcAft>
                <a:spcPct val="0"/>
              </a:spcAft>
              <a:defRPr sz="1600">
                <a:solidFill>
                  <a:schemeClr val="tx1"/>
                </a:solidFill>
                <a:latin typeface="Times New Roman" pitchFamily="18" charset="0"/>
                <a:cs typeface="Arial" charset="0"/>
              </a:defRPr>
            </a:lvl6pPr>
            <a:lvl7pPr marL="2939407" indent="-226108" eaLnBrk="0" fontAlgn="base" hangingPunct="0">
              <a:spcBef>
                <a:spcPct val="0"/>
              </a:spcBef>
              <a:spcAft>
                <a:spcPct val="0"/>
              </a:spcAft>
              <a:defRPr sz="1600">
                <a:solidFill>
                  <a:schemeClr val="tx1"/>
                </a:solidFill>
                <a:latin typeface="Times New Roman" pitchFamily="18" charset="0"/>
                <a:cs typeface="Arial" charset="0"/>
              </a:defRPr>
            </a:lvl7pPr>
            <a:lvl8pPr marL="3391624" indent="-226108" eaLnBrk="0" fontAlgn="base" hangingPunct="0">
              <a:spcBef>
                <a:spcPct val="0"/>
              </a:spcBef>
              <a:spcAft>
                <a:spcPct val="0"/>
              </a:spcAft>
              <a:defRPr sz="1600">
                <a:solidFill>
                  <a:schemeClr val="tx1"/>
                </a:solidFill>
                <a:latin typeface="Times New Roman" pitchFamily="18" charset="0"/>
                <a:cs typeface="Arial" charset="0"/>
              </a:defRPr>
            </a:lvl8pPr>
            <a:lvl9pPr marL="3843840" indent="-226108" eaLnBrk="0" fontAlgn="base" hangingPunct="0">
              <a:spcBef>
                <a:spcPct val="0"/>
              </a:spcBef>
              <a:spcAft>
                <a:spcPct val="0"/>
              </a:spcAft>
              <a:defRPr sz="1600">
                <a:solidFill>
                  <a:schemeClr val="tx1"/>
                </a:solidFill>
                <a:latin typeface="Times New Roman" pitchFamily="18" charset="0"/>
                <a:cs typeface="Arial" charset="0"/>
              </a:defRPr>
            </a:lvl9pPr>
          </a:lstStyle>
          <a:p>
            <a:fld id="{C178D01E-3F22-42B3-A5B3-ED52130CD851}" type="slidenum">
              <a:rPr lang="en-US" sz="1200">
                <a:latin typeface="Arial" charset="0"/>
              </a:rPr>
              <a:pPr/>
              <a:t>9</a:t>
            </a:fld>
            <a:endParaRPr lang="en-US" sz="1200">
              <a:latin typeface="Arial"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tx1"/>
                </a:solidFill>
                <a:latin typeface="Times New Roman" pitchFamily="18" charset="0"/>
                <a:cs typeface="Arial" charset="0"/>
              </a:defRPr>
            </a:lvl1pPr>
            <a:lvl2pPr marL="734852" indent="-282635">
              <a:defRPr sz="1600">
                <a:solidFill>
                  <a:schemeClr val="tx1"/>
                </a:solidFill>
                <a:latin typeface="Times New Roman" pitchFamily="18" charset="0"/>
                <a:cs typeface="Arial" charset="0"/>
              </a:defRPr>
            </a:lvl2pPr>
            <a:lvl3pPr marL="1130541" indent="-226108">
              <a:defRPr sz="1600">
                <a:solidFill>
                  <a:schemeClr val="tx1"/>
                </a:solidFill>
                <a:latin typeface="Times New Roman" pitchFamily="18" charset="0"/>
                <a:cs typeface="Arial" charset="0"/>
              </a:defRPr>
            </a:lvl3pPr>
            <a:lvl4pPr marL="1582758" indent="-226108">
              <a:defRPr sz="1600">
                <a:solidFill>
                  <a:schemeClr val="tx1"/>
                </a:solidFill>
                <a:latin typeface="Times New Roman" pitchFamily="18" charset="0"/>
                <a:cs typeface="Arial" charset="0"/>
              </a:defRPr>
            </a:lvl4pPr>
            <a:lvl5pPr marL="2034974" indent="-226108">
              <a:defRPr sz="1600">
                <a:solidFill>
                  <a:schemeClr val="tx1"/>
                </a:solidFill>
                <a:latin typeface="Times New Roman" pitchFamily="18" charset="0"/>
                <a:cs typeface="Arial" charset="0"/>
              </a:defRPr>
            </a:lvl5pPr>
            <a:lvl6pPr marL="2487191" indent="-226108" eaLnBrk="0" fontAlgn="base" hangingPunct="0">
              <a:spcBef>
                <a:spcPct val="0"/>
              </a:spcBef>
              <a:spcAft>
                <a:spcPct val="0"/>
              </a:spcAft>
              <a:defRPr sz="1600">
                <a:solidFill>
                  <a:schemeClr val="tx1"/>
                </a:solidFill>
                <a:latin typeface="Times New Roman" pitchFamily="18" charset="0"/>
                <a:cs typeface="Arial" charset="0"/>
              </a:defRPr>
            </a:lvl6pPr>
            <a:lvl7pPr marL="2939407" indent="-226108" eaLnBrk="0" fontAlgn="base" hangingPunct="0">
              <a:spcBef>
                <a:spcPct val="0"/>
              </a:spcBef>
              <a:spcAft>
                <a:spcPct val="0"/>
              </a:spcAft>
              <a:defRPr sz="1600">
                <a:solidFill>
                  <a:schemeClr val="tx1"/>
                </a:solidFill>
                <a:latin typeface="Times New Roman" pitchFamily="18" charset="0"/>
                <a:cs typeface="Arial" charset="0"/>
              </a:defRPr>
            </a:lvl7pPr>
            <a:lvl8pPr marL="3391624" indent="-226108" eaLnBrk="0" fontAlgn="base" hangingPunct="0">
              <a:spcBef>
                <a:spcPct val="0"/>
              </a:spcBef>
              <a:spcAft>
                <a:spcPct val="0"/>
              </a:spcAft>
              <a:defRPr sz="1600">
                <a:solidFill>
                  <a:schemeClr val="tx1"/>
                </a:solidFill>
                <a:latin typeface="Times New Roman" pitchFamily="18" charset="0"/>
                <a:cs typeface="Arial" charset="0"/>
              </a:defRPr>
            </a:lvl8pPr>
            <a:lvl9pPr marL="3843840" indent="-226108" eaLnBrk="0" fontAlgn="base" hangingPunct="0">
              <a:spcBef>
                <a:spcPct val="0"/>
              </a:spcBef>
              <a:spcAft>
                <a:spcPct val="0"/>
              </a:spcAft>
              <a:defRPr sz="1600">
                <a:solidFill>
                  <a:schemeClr val="tx1"/>
                </a:solidFill>
                <a:latin typeface="Times New Roman" pitchFamily="18" charset="0"/>
                <a:cs typeface="Arial" charset="0"/>
              </a:defRPr>
            </a:lvl9pPr>
          </a:lstStyle>
          <a:p>
            <a:fld id="{F0772059-CC5C-432C-AF27-864A3A41C1E3}" type="slidenum">
              <a:rPr lang="en-US" sz="1200">
                <a:latin typeface="Arial" charset="0"/>
              </a:rPr>
              <a:pPr/>
              <a:t>10</a:t>
            </a:fld>
            <a:endParaRPr lang="en-US" sz="1200">
              <a:latin typeface="Arial"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A5AD8B-40CD-4C3D-9A56-386867EDB27E}" type="slidenum">
              <a:rPr lang="en-US" smtClean="0"/>
              <a:pPr fontAlgn="base">
                <a:spcBef>
                  <a:spcPct val="0"/>
                </a:spcBef>
                <a:spcAft>
                  <a:spcPct val="0"/>
                </a:spcAft>
                <a:defRPr/>
              </a:pPr>
              <a:t>11</a:t>
            </a:fld>
            <a:endParaRPr lang="en-US" smtClean="0"/>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6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D1E6E3CD-40C8-4D25-BF99-F6D515403340}" type="slidenum">
              <a:rPr lang="en-IN" smtClean="0"/>
              <a:pPr/>
              <a:t>31</a:t>
            </a:fld>
            <a:endParaRPr lang="en-IN"/>
          </a:p>
        </p:txBody>
      </p:sp>
    </p:spTree>
    <p:extLst>
      <p:ext uri="{BB962C8B-B14F-4D97-AF65-F5344CB8AC3E}">
        <p14:creationId xmlns:p14="http://schemas.microsoft.com/office/powerpoint/2010/main" xmlns="" val="691925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6C2738-5DF1-4C11-9825-20F669DF566A}" type="slidenum">
              <a:rPr lang="en-US"/>
              <a:pPr/>
              <a:t>46</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xfrm>
            <a:off x="913463" y="4342158"/>
            <a:ext cx="5031074" cy="4116457"/>
          </a:xfrm>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71024F4A-0BE5-46A5-920D-FD4E7057CB0C}" type="datetimeFigureOut">
              <a:rPr lang="en-IN" smtClean="0"/>
              <a:pPr/>
              <a:t>26-04-2021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C230110-0476-4FB0-85F2-7AA4E668D3DD}" type="slidenum">
              <a:rPr lang="en-IN" smtClean="0"/>
              <a:pPr/>
              <a:t>‹#›</a:t>
            </a:fld>
            <a:endParaRPr lang="en-IN"/>
          </a:p>
        </p:txBody>
      </p:sp>
    </p:spTree>
    <p:extLst>
      <p:ext uri="{BB962C8B-B14F-4D97-AF65-F5344CB8AC3E}">
        <p14:creationId xmlns:p14="http://schemas.microsoft.com/office/powerpoint/2010/main" xmlns="" val="2106104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1024F4A-0BE5-46A5-920D-FD4E7057CB0C}" type="datetimeFigureOut">
              <a:rPr lang="en-IN" smtClean="0"/>
              <a:pPr/>
              <a:t>26-04-2021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C230110-0476-4FB0-85F2-7AA4E668D3DD}" type="slidenum">
              <a:rPr lang="en-IN" smtClean="0"/>
              <a:pPr/>
              <a:t>‹#›</a:t>
            </a:fld>
            <a:endParaRPr lang="en-IN"/>
          </a:p>
        </p:txBody>
      </p:sp>
    </p:spTree>
    <p:extLst>
      <p:ext uri="{BB962C8B-B14F-4D97-AF65-F5344CB8AC3E}">
        <p14:creationId xmlns:p14="http://schemas.microsoft.com/office/powerpoint/2010/main" xmlns="" val="3984416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1024F4A-0BE5-46A5-920D-FD4E7057CB0C}" type="datetimeFigureOut">
              <a:rPr lang="en-IN" smtClean="0"/>
              <a:pPr/>
              <a:t>26-04-2021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C230110-0476-4FB0-85F2-7AA4E668D3DD}" type="slidenum">
              <a:rPr lang="en-IN" smtClean="0"/>
              <a:pPr/>
              <a:t>‹#›</a:t>
            </a:fld>
            <a:endParaRPr lang="en-IN"/>
          </a:p>
        </p:txBody>
      </p:sp>
    </p:spTree>
    <p:extLst>
      <p:ext uri="{BB962C8B-B14F-4D97-AF65-F5344CB8AC3E}">
        <p14:creationId xmlns:p14="http://schemas.microsoft.com/office/powerpoint/2010/main" xmlns="" val="1437311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0"/>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80010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6738" y="3962400"/>
            <a:ext cx="80010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B8447D5F-69B6-41DF-92C6-788CE6F001F9}" type="slidenum">
              <a:rPr lang="en-US"/>
              <a:pPr>
                <a:defRPr/>
              </a:pPr>
              <a:t>‹#›</a:t>
            </a:fld>
            <a:endParaRPr lang="en-US"/>
          </a:p>
        </p:txBody>
      </p:sp>
    </p:spTree>
    <p:extLst>
      <p:ext uri="{BB962C8B-B14F-4D97-AF65-F5344CB8AC3E}">
        <p14:creationId xmlns:p14="http://schemas.microsoft.com/office/powerpoint/2010/main" xmlns="" val="3622170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93177" y="284163"/>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05000"/>
            <a:ext cx="7772400" cy="4191000"/>
          </a:xfrm>
        </p:spPr>
        <p:txBody>
          <a:bodyPr/>
          <a:lstStyle/>
          <a:p>
            <a:pPr lvl="0"/>
            <a:endParaRPr lang="en-US" noProof="0"/>
          </a:p>
        </p:txBody>
      </p:sp>
      <p:sp>
        <p:nvSpPr>
          <p:cNvPr id="4" name="Date Placeholder 3"/>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216900" y="6248400"/>
            <a:ext cx="533400" cy="609600"/>
          </a:xfrm>
        </p:spPr>
        <p:txBody>
          <a:bodyPr/>
          <a:lstStyle>
            <a:lvl1pPr>
              <a:defRPr/>
            </a:lvl1pPr>
          </a:lstStyle>
          <a:p>
            <a:pPr>
              <a:defRPr/>
            </a:pPr>
            <a:fld id="{0CCA7B49-2104-4683-B222-77E87790A9C8}" type="slidenum">
              <a:rPr lang="en-US"/>
              <a:pPr>
                <a:defRPr/>
              </a:pPr>
              <a:t>‹#›</a:t>
            </a:fld>
            <a:endParaRPr lang="en-US"/>
          </a:p>
        </p:txBody>
      </p:sp>
    </p:spTree>
    <p:extLst>
      <p:ext uri="{BB962C8B-B14F-4D97-AF65-F5344CB8AC3E}">
        <p14:creationId xmlns:p14="http://schemas.microsoft.com/office/powerpoint/2010/main" xmlns="" val="1619151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71024F4A-0BE5-46A5-920D-FD4E7057CB0C}" type="datetimeFigureOut">
              <a:rPr lang="en-IN" smtClean="0"/>
              <a:pPr/>
              <a:t>26-04-2021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C230110-0476-4FB0-85F2-7AA4E668D3DD}" type="slidenum">
              <a:rPr lang="en-IN" smtClean="0"/>
              <a:pPr/>
              <a:t>‹#›</a:t>
            </a:fld>
            <a:endParaRPr lang="en-IN"/>
          </a:p>
        </p:txBody>
      </p:sp>
    </p:spTree>
    <p:extLst>
      <p:ext uri="{BB962C8B-B14F-4D97-AF65-F5344CB8AC3E}">
        <p14:creationId xmlns:p14="http://schemas.microsoft.com/office/powerpoint/2010/main" xmlns="" val="429441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024F4A-0BE5-46A5-920D-FD4E7057CB0C}" type="datetimeFigureOut">
              <a:rPr lang="en-IN" smtClean="0"/>
              <a:pPr/>
              <a:t>26-04-2021</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4C230110-0476-4FB0-85F2-7AA4E668D3DD}" type="slidenum">
              <a:rPr lang="en-IN" smtClean="0"/>
              <a:pPr/>
              <a:t>‹#›</a:t>
            </a:fld>
            <a:endParaRPr lang="en-IN"/>
          </a:p>
        </p:txBody>
      </p:sp>
    </p:spTree>
    <p:extLst>
      <p:ext uri="{BB962C8B-B14F-4D97-AF65-F5344CB8AC3E}">
        <p14:creationId xmlns:p14="http://schemas.microsoft.com/office/powerpoint/2010/main" xmlns="" val="471457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71024F4A-0BE5-46A5-920D-FD4E7057CB0C}" type="datetimeFigureOut">
              <a:rPr lang="en-IN" smtClean="0"/>
              <a:pPr/>
              <a:t>26-04-2021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C230110-0476-4FB0-85F2-7AA4E668D3DD}" type="slidenum">
              <a:rPr lang="en-IN" smtClean="0"/>
              <a:pPr/>
              <a:t>‹#›</a:t>
            </a:fld>
            <a:endParaRPr lang="en-IN"/>
          </a:p>
        </p:txBody>
      </p:sp>
    </p:spTree>
    <p:extLst>
      <p:ext uri="{BB962C8B-B14F-4D97-AF65-F5344CB8AC3E}">
        <p14:creationId xmlns:p14="http://schemas.microsoft.com/office/powerpoint/2010/main" xmlns="" val="328807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71024F4A-0BE5-46A5-920D-FD4E7057CB0C}" type="datetimeFigureOut">
              <a:rPr lang="en-IN" smtClean="0"/>
              <a:pPr/>
              <a:t>26-04-2021</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4C230110-0476-4FB0-85F2-7AA4E668D3DD}" type="slidenum">
              <a:rPr lang="en-IN" smtClean="0"/>
              <a:pPr/>
              <a:t>‹#›</a:t>
            </a:fld>
            <a:endParaRPr lang="en-IN"/>
          </a:p>
        </p:txBody>
      </p:sp>
    </p:spTree>
    <p:extLst>
      <p:ext uri="{BB962C8B-B14F-4D97-AF65-F5344CB8AC3E}">
        <p14:creationId xmlns:p14="http://schemas.microsoft.com/office/powerpoint/2010/main" xmlns="" val="2787108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71024F4A-0BE5-46A5-920D-FD4E7057CB0C}" type="datetimeFigureOut">
              <a:rPr lang="en-IN" smtClean="0"/>
              <a:pPr/>
              <a:t>26-04-2021</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4C230110-0476-4FB0-85F2-7AA4E668D3DD}" type="slidenum">
              <a:rPr lang="en-IN" smtClean="0"/>
              <a:pPr/>
              <a:t>‹#›</a:t>
            </a:fld>
            <a:endParaRPr lang="en-IN"/>
          </a:p>
        </p:txBody>
      </p:sp>
    </p:spTree>
    <p:extLst>
      <p:ext uri="{BB962C8B-B14F-4D97-AF65-F5344CB8AC3E}">
        <p14:creationId xmlns:p14="http://schemas.microsoft.com/office/powerpoint/2010/main" xmlns="" val="3714312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024F4A-0BE5-46A5-920D-FD4E7057CB0C}" type="datetimeFigureOut">
              <a:rPr lang="en-IN" smtClean="0"/>
              <a:pPr/>
              <a:t>26-04-2021</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4C230110-0476-4FB0-85F2-7AA4E668D3DD}" type="slidenum">
              <a:rPr lang="en-IN" smtClean="0"/>
              <a:pPr/>
              <a:t>‹#›</a:t>
            </a:fld>
            <a:endParaRPr lang="en-IN"/>
          </a:p>
        </p:txBody>
      </p:sp>
    </p:spTree>
    <p:extLst>
      <p:ext uri="{BB962C8B-B14F-4D97-AF65-F5344CB8AC3E}">
        <p14:creationId xmlns:p14="http://schemas.microsoft.com/office/powerpoint/2010/main" xmlns="" val="1363830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024F4A-0BE5-46A5-920D-FD4E7057CB0C}" type="datetimeFigureOut">
              <a:rPr lang="en-IN" smtClean="0"/>
              <a:pPr/>
              <a:t>26-04-2021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C230110-0476-4FB0-85F2-7AA4E668D3DD}" type="slidenum">
              <a:rPr lang="en-IN" smtClean="0"/>
              <a:pPr/>
              <a:t>‹#›</a:t>
            </a:fld>
            <a:endParaRPr lang="en-IN"/>
          </a:p>
        </p:txBody>
      </p:sp>
    </p:spTree>
    <p:extLst>
      <p:ext uri="{BB962C8B-B14F-4D97-AF65-F5344CB8AC3E}">
        <p14:creationId xmlns:p14="http://schemas.microsoft.com/office/powerpoint/2010/main" xmlns="" val="97586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024F4A-0BE5-46A5-920D-FD4E7057CB0C}" type="datetimeFigureOut">
              <a:rPr lang="en-IN" smtClean="0"/>
              <a:pPr/>
              <a:t>26-04-2021</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4C230110-0476-4FB0-85F2-7AA4E668D3DD}" type="slidenum">
              <a:rPr lang="en-IN" smtClean="0"/>
              <a:pPr/>
              <a:t>‹#›</a:t>
            </a:fld>
            <a:endParaRPr lang="en-IN"/>
          </a:p>
        </p:txBody>
      </p:sp>
    </p:spTree>
    <p:extLst>
      <p:ext uri="{BB962C8B-B14F-4D97-AF65-F5344CB8AC3E}">
        <p14:creationId xmlns:p14="http://schemas.microsoft.com/office/powerpoint/2010/main" xmlns="" val="1405190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24F4A-0BE5-46A5-920D-FD4E7057CB0C}" type="datetimeFigureOut">
              <a:rPr lang="en-IN" smtClean="0"/>
              <a:pPr/>
              <a:t>26-04-2021</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30110-0476-4FB0-85F2-7AA4E668D3DD}" type="slidenum">
              <a:rPr lang="en-IN" smtClean="0"/>
              <a:pPr/>
              <a:t>‹#›</a:t>
            </a:fld>
            <a:endParaRPr lang="en-IN"/>
          </a:p>
        </p:txBody>
      </p:sp>
    </p:spTree>
    <p:extLst>
      <p:ext uri="{BB962C8B-B14F-4D97-AF65-F5344CB8AC3E}">
        <p14:creationId xmlns:p14="http://schemas.microsoft.com/office/powerpoint/2010/main" xmlns="" val="1033678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rtimlsu@yahoo.co.i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en.wikipedia.org/wiki/Sun" TargetMode="External"/><Relationship Id="rId13" Type="http://schemas.openxmlformats.org/officeDocument/2006/relationships/hyperlink" Target="https://en.wikipedia.org/wiki/Earthworm" TargetMode="External"/><Relationship Id="rId18" Type="http://schemas.openxmlformats.org/officeDocument/2006/relationships/image" Target="../media/image2.jpeg"/><Relationship Id="rId3" Type="http://schemas.openxmlformats.org/officeDocument/2006/relationships/hyperlink" Target="https://en.wikipedia.org/wiki/Food_web" TargetMode="External"/><Relationship Id="rId7" Type="http://schemas.openxmlformats.org/officeDocument/2006/relationships/hyperlink" Target="https://en.wikipedia.org/wiki/Radiation" TargetMode="External"/><Relationship Id="rId12" Type="http://schemas.openxmlformats.org/officeDocument/2006/relationships/hyperlink" Target="https://en.wikipedia.org/wiki/Detritivore" TargetMode="External"/><Relationship Id="rId17" Type="http://schemas.openxmlformats.org/officeDocument/2006/relationships/hyperlink" Target="https://en.wikipedia.org/wiki/Bacteria" TargetMode="External"/><Relationship Id="rId2" Type="http://schemas.openxmlformats.org/officeDocument/2006/relationships/image" Target="../media/image1.jpeg"/><Relationship Id="rId16" Type="http://schemas.openxmlformats.org/officeDocument/2006/relationships/hyperlink" Target="https://en.wikipedia.org/wiki/Fungi" TargetMode="External"/><Relationship Id="rId1" Type="http://schemas.openxmlformats.org/officeDocument/2006/relationships/slideLayout" Target="../slideLayouts/slideLayout7.xml"/><Relationship Id="rId6" Type="http://schemas.openxmlformats.org/officeDocument/2006/relationships/hyperlink" Target="https://en.wikipedia.org/wiki/Tree" TargetMode="External"/><Relationship Id="rId11" Type="http://schemas.openxmlformats.org/officeDocument/2006/relationships/hyperlink" Target="https://en.wikipedia.org/wiki/Killer_whale" TargetMode="External"/><Relationship Id="rId5" Type="http://schemas.openxmlformats.org/officeDocument/2006/relationships/hyperlink" Target="https://en.wikipedia.org/wiki/Grass" TargetMode="External"/><Relationship Id="rId15" Type="http://schemas.openxmlformats.org/officeDocument/2006/relationships/hyperlink" Target="https://en.wikipedia.org/wiki/Decomposer" TargetMode="External"/><Relationship Id="rId10" Type="http://schemas.openxmlformats.org/officeDocument/2006/relationships/hyperlink" Target="https://en.wikipedia.org/wiki/Grizzly_bear" TargetMode="External"/><Relationship Id="rId4" Type="http://schemas.openxmlformats.org/officeDocument/2006/relationships/hyperlink" Target="https://en.wikipedia.org/wiki/Autotroph" TargetMode="External"/><Relationship Id="rId9" Type="http://schemas.openxmlformats.org/officeDocument/2006/relationships/hyperlink" Target="https://en.wikipedia.org/wiki/Apex_predator" TargetMode="External"/><Relationship Id="rId14" Type="http://schemas.openxmlformats.org/officeDocument/2006/relationships/hyperlink" Target="https://en.wikipedia.org/wiki/Woodlic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p:txBody>
          <a:bodyPr rtlCol="0">
            <a:normAutofit fontScale="90000"/>
          </a:bodyPr>
          <a:lstStyle/>
          <a:p>
            <a:pPr eaLnBrk="1" fontAlgn="auto" hangingPunct="1">
              <a:spcAft>
                <a:spcPts val="0"/>
              </a:spcAft>
              <a:defRPr/>
            </a:pPr>
            <a:r>
              <a:rPr lang="en-US" dirty="0" smtClean="0"/>
              <a:t>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1800" dirty="0" smtClean="0">
                <a:solidFill>
                  <a:schemeClr val="bg1"/>
                </a:solidFill>
              </a:rPr>
              <a:t/>
            </a:r>
            <a:br>
              <a:rPr lang="en-US" sz="1800" dirty="0" smtClean="0">
                <a:solidFill>
                  <a:schemeClr val="bg1"/>
                </a:solidFill>
              </a:rPr>
            </a:br>
            <a:r>
              <a:rPr lang="en-US" sz="1800" dirty="0" smtClean="0">
                <a:solidFill>
                  <a:schemeClr val="bg1"/>
                </a:solidFill>
              </a:rPr>
              <a:t/>
            </a:r>
            <a:br>
              <a:rPr lang="en-US" sz="1800" dirty="0" smtClean="0">
                <a:solidFill>
                  <a:schemeClr val="bg1"/>
                </a:solidFill>
              </a:rPr>
            </a:br>
            <a:r>
              <a:rPr lang="en-US" sz="1800" dirty="0" smtClean="0">
                <a:solidFill>
                  <a:schemeClr val="bg1"/>
                </a:solidFill>
              </a:rPr>
              <a:t> </a:t>
            </a:r>
          </a:p>
        </p:txBody>
      </p:sp>
      <p:sp>
        <p:nvSpPr>
          <p:cNvPr id="9219" name="Subtitle 7"/>
          <p:cNvSpPr>
            <a:spLocks noGrp="1"/>
          </p:cNvSpPr>
          <p:nvPr>
            <p:ph type="subTitle" idx="1"/>
          </p:nvPr>
        </p:nvSpPr>
        <p:spPr>
          <a:xfrm>
            <a:off x="0" y="-457200"/>
            <a:ext cx="8991600" cy="7086600"/>
          </a:xfrm>
          <a:solidFill>
            <a:schemeClr val="bg2"/>
          </a:solidFill>
          <a:ln>
            <a:solidFill>
              <a:schemeClr val="tx2">
                <a:lumMod val="60000"/>
                <a:lumOff val="40000"/>
              </a:schemeClr>
            </a:solidFill>
          </a:ln>
        </p:spPr>
        <p:txBody>
          <a:bodyPr rtlCol="0">
            <a:normAutofit fontScale="25000" lnSpcReduction="20000"/>
          </a:bodyPr>
          <a:lstStyle/>
          <a:p>
            <a:pPr eaLnBrk="1" fontAlgn="auto" hangingPunct="1">
              <a:spcBef>
                <a:spcPct val="0"/>
              </a:spcBef>
              <a:spcAft>
                <a:spcPts val="0"/>
              </a:spcAft>
              <a:buFont typeface="Arial" pitchFamily="34" charset="0"/>
              <a:buNone/>
              <a:defRPr/>
            </a:pPr>
            <a:r>
              <a:rPr lang="en-US" sz="2800" dirty="0" smtClean="0">
                <a:solidFill>
                  <a:schemeClr val="bg1"/>
                </a:solidFill>
              </a:rPr>
              <a:t>Indoor Residual Spray -INDIA </a:t>
            </a: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51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11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7200" dirty="0" smtClean="0">
              <a:solidFill>
                <a:schemeClr val="tx2">
                  <a:lumMod val="75000"/>
                </a:schemeClr>
              </a:solidFill>
            </a:endParaRPr>
          </a:p>
          <a:p>
            <a:pPr>
              <a:spcBef>
                <a:spcPct val="0"/>
              </a:spcBef>
              <a:defRPr/>
            </a:pPr>
            <a:endParaRPr lang="en-US" sz="16800" dirty="0" smtClean="0">
              <a:solidFill>
                <a:schemeClr val="tx2">
                  <a:lumMod val="75000"/>
                </a:schemeClr>
              </a:solidFill>
            </a:endParaRPr>
          </a:p>
          <a:p>
            <a:pPr>
              <a:spcBef>
                <a:spcPct val="0"/>
              </a:spcBef>
              <a:defRPr/>
            </a:pPr>
            <a:r>
              <a:rPr lang="en-US" sz="16800" dirty="0" smtClean="0">
                <a:solidFill>
                  <a:schemeClr val="tx2">
                    <a:lumMod val="75000"/>
                  </a:schemeClr>
                </a:solidFill>
              </a:rPr>
              <a:t>Prof</a:t>
            </a:r>
            <a:r>
              <a:rPr lang="en-US" sz="16800" dirty="0" smtClean="0">
                <a:solidFill>
                  <a:schemeClr val="tx2">
                    <a:lumMod val="75000"/>
                  </a:schemeClr>
                </a:solidFill>
              </a:rPr>
              <a:t>. </a:t>
            </a:r>
            <a:r>
              <a:rPr lang="en-US" sz="16800" dirty="0" err="1" smtClean="0">
                <a:solidFill>
                  <a:schemeClr val="tx2">
                    <a:lumMod val="75000"/>
                  </a:schemeClr>
                </a:solidFill>
              </a:rPr>
              <a:t>Arti</a:t>
            </a:r>
            <a:r>
              <a:rPr lang="en-US" sz="16800" dirty="0" smtClean="0">
                <a:solidFill>
                  <a:schemeClr val="tx2">
                    <a:lumMod val="75000"/>
                  </a:schemeClr>
                </a:solidFill>
              </a:rPr>
              <a:t> Prasad</a:t>
            </a:r>
          </a:p>
          <a:p>
            <a:pPr>
              <a:spcBef>
                <a:spcPct val="0"/>
              </a:spcBef>
              <a:defRPr/>
            </a:pPr>
            <a:r>
              <a:rPr lang="en-US" sz="9600" dirty="0" smtClean="0">
                <a:solidFill>
                  <a:schemeClr val="tx2">
                    <a:lumMod val="75000"/>
                  </a:schemeClr>
                </a:solidFill>
              </a:rPr>
              <a:t>Head Department of Zoology</a:t>
            </a:r>
          </a:p>
          <a:p>
            <a:pPr>
              <a:spcBef>
                <a:spcPct val="0"/>
              </a:spcBef>
              <a:defRPr/>
            </a:pPr>
            <a:r>
              <a:rPr lang="en-US" sz="9600" dirty="0" smtClean="0">
                <a:solidFill>
                  <a:schemeClr val="tx2">
                    <a:lumMod val="75000"/>
                  </a:schemeClr>
                </a:solidFill>
              </a:rPr>
              <a:t>University College of Science</a:t>
            </a:r>
          </a:p>
          <a:p>
            <a:pPr>
              <a:spcBef>
                <a:spcPct val="0"/>
              </a:spcBef>
              <a:defRPr/>
            </a:pPr>
            <a:r>
              <a:rPr lang="en-US" sz="9600" dirty="0" smtClean="0">
                <a:solidFill>
                  <a:schemeClr val="tx2">
                    <a:lumMod val="75000"/>
                  </a:schemeClr>
                </a:solidFill>
              </a:rPr>
              <a:t>MLSU, Udaipur.</a:t>
            </a:r>
          </a:p>
          <a:p>
            <a:pPr>
              <a:spcBef>
                <a:spcPct val="0"/>
              </a:spcBef>
              <a:defRPr/>
            </a:pPr>
            <a:endParaRPr lang="en-US" sz="9600" b="1" dirty="0" smtClean="0">
              <a:solidFill>
                <a:schemeClr val="tx2">
                  <a:lumMod val="75000"/>
                </a:schemeClr>
              </a:solidFill>
            </a:endParaRPr>
          </a:p>
          <a:p>
            <a:pPr>
              <a:spcBef>
                <a:spcPct val="0"/>
              </a:spcBef>
              <a:defRPr/>
            </a:pPr>
            <a:endParaRPr lang="en-US" sz="9600" b="1" dirty="0" smtClean="0">
              <a:solidFill>
                <a:schemeClr val="tx2">
                  <a:lumMod val="75000"/>
                </a:schemeClr>
              </a:solidFill>
            </a:endParaRPr>
          </a:p>
          <a:p>
            <a:pPr>
              <a:spcBef>
                <a:spcPct val="0"/>
              </a:spcBef>
              <a:defRPr/>
            </a:pPr>
            <a:r>
              <a:rPr lang="en-US" sz="16800" dirty="0" smtClean="0">
                <a:solidFill>
                  <a:schemeClr val="tx2">
                    <a:lumMod val="75000"/>
                  </a:schemeClr>
                </a:solidFill>
                <a:hlinkClick r:id="rId3"/>
              </a:rPr>
              <a:t>Artimlsu@yahoo.co.in</a:t>
            </a:r>
            <a:endParaRPr lang="en-US" sz="16800" dirty="0" smtClean="0">
              <a:solidFill>
                <a:schemeClr val="tx2">
                  <a:lumMod val="75000"/>
                </a:schemeClr>
              </a:solidFill>
            </a:endParaRPr>
          </a:p>
          <a:p>
            <a:pPr>
              <a:spcBef>
                <a:spcPct val="0"/>
              </a:spcBef>
              <a:defRPr/>
            </a:pPr>
            <a:endParaRPr lang="en-US" sz="9600" dirty="0">
              <a:solidFill>
                <a:schemeClr val="tx2">
                  <a:lumMod val="75000"/>
                </a:schemeClr>
              </a:solidFill>
            </a:endParaRPr>
          </a:p>
          <a:p>
            <a:pPr eaLnBrk="1" fontAlgn="auto" hangingPunct="1">
              <a:spcBef>
                <a:spcPct val="0"/>
              </a:spcBef>
              <a:spcAft>
                <a:spcPts val="0"/>
              </a:spcAft>
              <a:buFont typeface="Arial" pitchFamily="34" charset="0"/>
              <a:buNone/>
              <a:defRPr/>
            </a:pPr>
            <a:endParaRPr lang="en-US" sz="11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11200" dirty="0" smtClean="0">
              <a:solidFill>
                <a:schemeClr val="tx2">
                  <a:lumMod val="75000"/>
                </a:schemeClr>
              </a:solidFill>
            </a:endParaRPr>
          </a:p>
          <a:p>
            <a:pPr eaLnBrk="1" fontAlgn="auto" hangingPunct="1">
              <a:spcBef>
                <a:spcPct val="0"/>
              </a:spcBef>
              <a:spcAft>
                <a:spcPts val="0"/>
              </a:spcAft>
              <a:buFont typeface="Arial" pitchFamily="34" charset="0"/>
              <a:buNone/>
              <a:defRPr/>
            </a:pPr>
            <a:endParaRPr lang="en-US" sz="11200" dirty="0" smtClean="0">
              <a:solidFill>
                <a:schemeClr val="bg1"/>
              </a:solidFill>
            </a:endParaRPr>
          </a:p>
          <a:p>
            <a:pPr eaLnBrk="1" fontAlgn="auto" hangingPunct="1">
              <a:spcBef>
                <a:spcPct val="0"/>
              </a:spcBef>
              <a:spcAft>
                <a:spcPts val="0"/>
              </a:spcAft>
              <a:buFont typeface="Arial" pitchFamily="34" charset="0"/>
              <a:buNone/>
              <a:defRPr/>
            </a:pPr>
            <a:endParaRPr lang="en-US" sz="7200" dirty="0" smtClean="0">
              <a:solidFill>
                <a:schemeClr val="bg1"/>
              </a:solidFill>
            </a:endParaRPr>
          </a:p>
          <a:p>
            <a:pPr eaLnBrk="1" fontAlgn="auto" hangingPunct="1">
              <a:spcBef>
                <a:spcPct val="0"/>
              </a:spcBef>
              <a:spcAft>
                <a:spcPts val="0"/>
              </a:spcAft>
              <a:buFont typeface="Arial" pitchFamily="34" charset="0"/>
              <a:buNone/>
              <a:defRPr/>
            </a:pPr>
            <a:r>
              <a:rPr lang="en-US" sz="7200" dirty="0" smtClean="0">
                <a:solidFill>
                  <a:schemeClr val="bg1"/>
                </a:solidFill>
              </a:rPr>
              <a:t/>
            </a:r>
            <a:br>
              <a:rPr lang="en-US" sz="7200" dirty="0" smtClean="0">
                <a:solidFill>
                  <a:schemeClr val="bg1"/>
                </a:solidFill>
              </a:rPr>
            </a:br>
            <a:endParaRPr lang="en-US" sz="2800" dirty="0" smtClean="0">
              <a:solidFill>
                <a:schemeClr val="bg1"/>
              </a:solidFill>
            </a:endParaRPr>
          </a:p>
          <a:p>
            <a:pPr eaLnBrk="1" fontAlgn="auto" hangingPunct="1">
              <a:spcBef>
                <a:spcPct val="0"/>
              </a:spcBef>
              <a:spcAft>
                <a:spcPts val="0"/>
              </a:spcAft>
              <a:buFont typeface="Arial" pitchFamily="34" charset="0"/>
              <a:buNone/>
              <a:defRPr/>
            </a:pPr>
            <a:endParaRPr lang="en-US" sz="2800" dirty="0" smtClean="0">
              <a:solidFill>
                <a:schemeClr val="bg1"/>
              </a:solidFill>
            </a:endParaRPr>
          </a:p>
          <a:p>
            <a:pPr eaLnBrk="1" fontAlgn="auto" hangingPunct="1">
              <a:spcBef>
                <a:spcPct val="0"/>
              </a:spcBef>
              <a:spcAft>
                <a:spcPts val="0"/>
              </a:spcAft>
              <a:buFont typeface="Arial" pitchFamily="34" charset="0"/>
              <a:buNone/>
              <a:defRPr/>
            </a:pPr>
            <a:endParaRPr lang="en-US" sz="2800" dirty="0" smtClean="0">
              <a:solidFill>
                <a:schemeClr val="bg1"/>
              </a:solidFill>
            </a:endParaRPr>
          </a:p>
          <a:p>
            <a:pPr eaLnBrk="1" fontAlgn="auto" hangingPunct="1">
              <a:spcBef>
                <a:spcPct val="0"/>
              </a:spcBef>
              <a:spcAft>
                <a:spcPts val="0"/>
              </a:spcAft>
              <a:buFont typeface="Arial" pitchFamily="34" charset="0"/>
              <a:buNone/>
              <a:defRPr/>
            </a:pPr>
            <a:r>
              <a:rPr lang="en-US" sz="2800" dirty="0" smtClean="0">
                <a:solidFill>
                  <a:schemeClr val="bg1"/>
                </a:solidFill>
              </a:rPr>
              <a:t/>
            </a:r>
            <a:br>
              <a:rPr lang="en-US" sz="2800" dirty="0" smtClean="0">
                <a:solidFill>
                  <a:schemeClr val="bg1"/>
                </a:solidFill>
              </a:rPr>
            </a:br>
            <a:endParaRPr lang="en-IN" dirty="0" smtClean="0"/>
          </a:p>
        </p:txBody>
      </p:sp>
      <p:sp>
        <p:nvSpPr>
          <p:cNvPr id="2052" name="Rectangle 5"/>
          <p:cNvSpPr>
            <a:spLocks noChangeArrowheads="1"/>
          </p:cNvSpPr>
          <p:nvPr/>
        </p:nvSpPr>
        <p:spPr bwMode="auto">
          <a:xfrm>
            <a:off x="76200" y="76200"/>
            <a:ext cx="8915400" cy="6629400"/>
          </a:xfrm>
          <a:prstGeom prst="rect">
            <a:avLst/>
          </a:prstGeom>
          <a:noFill/>
          <a:ln w="57150" cmpd="thinThick">
            <a:solidFill>
              <a:srgbClr val="CCFF99"/>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6" name="Rounded Rectangle 5"/>
          <p:cNvSpPr/>
          <p:nvPr/>
        </p:nvSpPr>
        <p:spPr>
          <a:xfrm>
            <a:off x="971600" y="-315416"/>
            <a:ext cx="7416824" cy="27363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IN" sz="2800" dirty="0" smtClean="0">
                <a:latin typeface="AR ESSENCE" pitchFamily="2" charset="0"/>
              </a:rPr>
              <a:t>UNIT 111</a:t>
            </a:r>
          </a:p>
          <a:p>
            <a:pPr algn="ctr" eaLnBrk="0" hangingPunct="0">
              <a:defRPr/>
            </a:pPr>
            <a:r>
              <a:rPr lang="en-IN" sz="2800" dirty="0" smtClean="0">
                <a:latin typeface="AR ESSENCE" pitchFamily="2" charset="0"/>
              </a:rPr>
              <a:t>Eco-environmental </a:t>
            </a:r>
            <a:r>
              <a:rPr lang="en-IN" sz="2800" dirty="0">
                <a:latin typeface="AR ESSENCE" pitchFamily="2" charset="0"/>
              </a:rPr>
              <a:t>Systems: Food chain / Web – Prey and Predator interactions - Principles of an eco-epidemiological approach to address multiple vector borne diseases - Water Management </a:t>
            </a:r>
            <a:r>
              <a:rPr lang="en-IN" sz="2800" dirty="0" smtClean="0">
                <a:latin typeface="AR ESSENCE" pitchFamily="2" charset="0"/>
              </a:rPr>
              <a:t>UNIT</a:t>
            </a:r>
            <a:endParaRPr lang="en-US" sz="2800" dirty="0"/>
          </a:p>
        </p:txBody>
      </p:sp>
    </p:spTree>
    <p:extLst>
      <p:ext uri="{BB962C8B-B14F-4D97-AF65-F5344CB8AC3E}">
        <p14:creationId xmlns:p14="http://schemas.microsoft.com/office/powerpoint/2010/main" xmlns="" val="1949124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Oval 2"/>
          <p:cNvSpPr>
            <a:spLocks noChangeArrowheads="1"/>
          </p:cNvSpPr>
          <p:nvPr/>
        </p:nvSpPr>
        <p:spPr bwMode="auto">
          <a:xfrm>
            <a:off x="1905000" y="381000"/>
            <a:ext cx="5715000" cy="5334000"/>
          </a:xfrm>
          <a:prstGeom prst="ellipse">
            <a:avLst/>
          </a:prstGeom>
          <a:solidFill>
            <a:srgbClr val="FFC000">
              <a:alpha val="0"/>
            </a:srgbClr>
          </a:solidFill>
          <a:ln w="38100">
            <a:solidFill>
              <a:schemeClr val="tx1"/>
            </a:solidFill>
            <a:round/>
            <a:headEnd/>
            <a:tailEnd/>
          </a:ln>
        </p:spPr>
        <p:txBody>
          <a:bodyPr wrap="none" anchor="ctr"/>
          <a:lstStyle/>
          <a:p>
            <a:endParaRPr lang="en-US"/>
          </a:p>
        </p:txBody>
      </p:sp>
      <p:sp>
        <p:nvSpPr>
          <p:cNvPr id="7171" name="AutoShape 3"/>
          <p:cNvSpPr>
            <a:spLocks noChangeArrowheads="1"/>
          </p:cNvSpPr>
          <p:nvPr/>
        </p:nvSpPr>
        <p:spPr bwMode="auto">
          <a:xfrm>
            <a:off x="3276600" y="1524000"/>
            <a:ext cx="3200400" cy="1905000"/>
          </a:xfrm>
          <a:prstGeom prst="triangle">
            <a:avLst>
              <a:gd name="adj" fmla="val 50000"/>
            </a:avLst>
          </a:prstGeom>
          <a:solidFill>
            <a:schemeClr val="accent1">
              <a:alpha val="0"/>
            </a:schemeClr>
          </a:solidFill>
          <a:ln w="38100">
            <a:solidFill>
              <a:schemeClr val="tx1"/>
            </a:solidFill>
            <a:miter lim="800000"/>
            <a:headEnd/>
            <a:tailEnd/>
          </a:ln>
        </p:spPr>
        <p:txBody>
          <a:bodyPr wrap="none" anchor="ctr"/>
          <a:lstStyle/>
          <a:p>
            <a:endParaRPr lang="en-US"/>
          </a:p>
        </p:txBody>
      </p:sp>
      <p:sp>
        <p:nvSpPr>
          <p:cNvPr id="7172" name="Rectangle 4"/>
          <p:cNvSpPr>
            <a:spLocks noChangeArrowheads="1"/>
          </p:cNvSpPr>
          <p:nvPr/>
        </p:nvSpPr>
        <p:spPr bwMode="auto">
          <a:xfrm>
            <a:off x="4191000" y="1066800"/>
            <a:ext cx="1295400" cy="457200"/>
          </a:xfrm>
          <a:prstGeom prst="rect">
            <a:avLst/>
          </a:prstGeom>
          <a:solidFill>
            <a:schemeClr val="tx1">
              <a:alpha val="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en-US" sz="2800" b="1"/>
              <a:t>Man</a:t>
            </a:r>
          </a:p>
        </p:txBody>
      </p:sp>
      <p:sp>
        <p:nvSpPr>
          <p:cNvPr id="7173" name="Rectangle 5"/>
          <p:cNvSpPr>
            <a:spLocks noChangeArrowheads="1"/>
          </p:cNvSpPr>
          <p:nvPr/>
        </p:nvSpPr>
        <p:spPr bwMode="auto">
          <a:xfrm>
            <a:off x="2057400" y="3200400"/>
            <a:ext cx="1295400" cy="685800"/>
          </a:xfrm>
          <a:prstGeom prst="rect">
            <a:avLst/>
          </a:prstGeom>
          <a:solidFill>
            <a:schemeClr val="tx1">
              <a:alpha val="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en-US" sz="2800" b="1"/>
              <a:t>Parasite</a:t>
            </a:r>
          </a:p>
        </p:txBody>
      </p:sp>
      <p:sp>
        <p:nvSpPr>
          <p:cNvPr id="7174" name="Rectangle 6"/>
          <p:cNvSpPr>
            <a:spLocks noChangeArrowheads="1"/>
          </p:cNvSpPr>
          <p:nvPr/>
        </p:nvSpPr>
        <p:spPr bwMode="auto">
          <a:xfrm>
            <a:off x="6305550" y="3352800"/>
            <a:ext cx="1295400" cy="457200"/>
          </a:xfrm>
          <a:prstGeom prst="rect">
            <a:avLst/>
          </a:prstGeom>
          <a:solidFill>
            <a:schemeClr val="tx1">
              <a:alpha val="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r>
              <a:rPr lang="en-US" sz="2800" b="1"/>
              <a:t>Vector</a:t>
            </a:r>
          </a:p>
        </p:txBody>
      </p:sp>
      <p:sp>
        <p:nvSpPr>
          <p:cNvPr id="7175" name="Line 7"/>
          <p:cNvSpPr>
            <a:spLocks noChangeShapeType="1"/>
          </p:cNvSpPr>
          <p:nvPr/>
        </p:nvSpPr>
        <p:spPr bwMode="auto">
          <a:xfrm flipH="1">
            <a:off x="4038600" y="2362200"/>
            <a:ext cx="152400" cy="152400"/>
          </a:xfrm>
          <a:prstGeom prst="line">
            <a:avLst/>
          </a:prstGeom>
          <a:noFill/>
          <a:ln w="57150">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lstStyle/>
          <a:p>
            <a:endParaRPr lang="en-IN"/>
          </a:p>
        </p:txBody>
      </p:sp>
      <p:sp>
        <p:nvSpPr>
          <p:cNvPr id="7176" name="Line 8"/>
          <p:cNvSpPr>
            <a:spLocks noChangeShapeType="1"/>
          </p:cNvSpPr>
          <p:nvPr/>
        </p:nvSpPr>
        <p:spPr bwMode="auto">
          <a:xfrm>
            <a:off x="4876800" y="3429000"/>
            <a:ext cx="152400" cy="0"/>
          </a:xfrm>
          <a:prstGeom prst="line">
            <a:avLst/>
          </a:prstGeom>
          <a:noFill/>
          <a:ln w="57150">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lstStyle/>
          <a:p>
            <a:endParaRPr lang="en-IN"/>
          </a:p>
        </p:txBody>
      </p:sp>
      <p:sp>
        <p:nvSpPr>
          <p:cNvPr id="7177" name="Line 9"/>
          <p:cNvSpPr>
            <a:spLocks noChangeShapeType="1"/>
          </p:cNvSpPr>
          <p:nvPr/>
        </p:nvSpPr>
        <p:spPr bwMode="auto">
          <a:xfrm flipH="1" flipV="1">
            <a:off x="5486400" y="2286000"/>
            <a:ext cx="152400" cy="152400"/>
          </a:xfrm>
          <a:prstGeom prst="line">
            <a:avLst/>
          </a:prstGeom>
          <a:noFill/>
          <a:ln w="57150">
            <a:solidFill>
              <a:schemeClr val="tx1"/>
            </a:solidFill>
            <a:round/>
            <a:headEnd/>
            <a:tailEnd type="stealth" w="med" len="med"/>
          </a:ln>
          <a:extLst>
            <a:ext uri="{909E8E84-426E-40DD-AFC4-6F175D3DCCD1}">
              <a14:hiddenFill xmlns:a14="http://schemas.microsoft.com/office/drawing/2010/main" xmlns="">
                <a:noFill/>
              </a14:hiddenFill>
            </a:ext>
          </a:extLst>
        </p:spPr>
        <p:txBody>
          <a:bodyPr wrap="none"/>
          <a:lstStyle/>
          <a:p>
            <a:endParaRPr lang="en-IN"/>
          </a:p>
        </p:txBody>
      </p:sp>
      <p:sp>
        <p:nvSpPr>
          <p:cNvPr id="7178" name="Rectangle 14"/>
          <p:cNvSpPr>
            <a:spLocks noChangeArrowheads="1"/>
          </p:cNvSpPr>
          <p:nvPr/>
        </p:nvSpPr>
        <p:spPr bwMode="auto">
          <a:xfrm>
            <a:off x="838200" y="5867400"/>
            <a:ext cx="7467600" cy="609600"/>
          </a:xfrm>
          <a:prstGeom prst="rect">
            <a:avLst/>
          </a:prstGeom>
          <a:solidFill>
            <a:schemeClr val="accent1">
              <a:alpha val="69019"/>
            </a:schemeClr>
          </a:solidFill>
          <a:ln w="9525">
            <a:solidFill>
              <a:schemeClr val="tx1"/>
            </a:solidFill>
            <a:miter lim="800000"/>
            <a:headEnd/>
            <a:tailEnd/>
          </a:ln>
        </p:spPr>
        <p:txBody>
          <a:bodyPr wrap="none" anchor="ctr"/>
          <a:lstStyle/>
          <a:p>
            <a:pPr algn="ctr" eaLnBrk="1" hangingPunct="1"/>
            <a:r>
              <a:rPr lang="en-US" sz="3200" b="1"/>
              <a:t>VECTOR BORNE DISEASE TRIANGLE</a:t>
            </a:r>
          </a:p>
        </p:txBody>
      </p:sp>
      <p:sp>
        <p:nvSpPr>
          <p:cNvPr id="7179" name="WordArt 16"/>
          <p:cNvSpPr>
            <a:spLocks noChangeArrowheads="1" noChangeShapeType="1" noTextEdit="1"/>
          </p:cNvSpPr>
          <p:nvPr/>
        </p:nvSpPr>
        <p:spPr bwMode="auto">
          <a:xfrm>
            <a:off x="3795713" y="2971800"/>
            <a:ext cx="2224087" cy="400050"/>
          </a:xfrm>
          <a:prstGeom prst="rect">
            <a:avLst/>
          </a:prstGeom>
        </p:spPr>
        <p:txBody>
          <a:bodyPr wrap="none" fromWordArt="1">
            <a:prstTxWarp prst="textPlain">
              <a:avLst>
                <a:gd name="adj" fmla="val 50000"/>
              </a:avLst>
            </a:prstTxWarp>
          </a:bodyPr>
          <a:lstStyle/>
          <a:p>
            <a:pPr algn="ctr"/>
            <a:r>
              <a:rPr lang="en-IN" sz="3600" kern="10">
                <a:ln w="9525">
                  <a:solidFill>
                    <a:srgbClr val="000000"/>
                  </a:solidFill>
                  <a:round/>
                  <a:headEnd/>
                  <a:tailEnd/>
                </a:ln>
                <a:solidFill>
                  <a:srgbClr val="FFFFFF"/>
                </a:solidFill>
                <a:latin typeface="Arial Black"/>
              </a:rPr>
              <a:t>INFECTION SYSTEM</a:t>
            </a:r>
          </a:p>
        </p:txBody>
      </p:sp>
    </p:spTree>
    <p:extLst>
      <p:ext uri="{BB962C8B-B14F-4D97-AF65-F5344CB8AC3E}">
        <p14:creationId xmlns:p14="http://schemas.microsoft.com/office/powerpoint/2010/main" xmlns="" val="21967579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p:txBody>
          <a:bodyPr>
            <a:normAutofit fontScale="90000"/>
          </a:bodyPr>
          <a:lstStyle/>
          <a:p>
            <a:pPr algn="ctr" eaLnBrk="1" hangingPunct="1"/>
            <a:r>
              <a:rPr lang="en-US" dirty="0" smtClean="0"/>
              <a:t>Ecosystem</a:t>
            </a:r>
            <a:br>
              <a:rPr lang="en-US" dirty="0" smtClean="0"/>
            </a:br>
            <a:r>
              <a:rPr lang="en-US" dirty="0" smtClean="0"/>
              <a:t>JE Virus Transmission Cycle</a:t>
            </a:r>
          </a:p>
        </p:txBody>
      </p:sp>
      <p:graphicFrame>
        <p:nvGraphicFramePr>
          <p:cNvPr id="1026" name="Object 2"/>
          <p:cNvGraphicFramePr>
            <a:graphicFrameLocks noChangeAspect="1"/>
          </p:cNvGraphicFramePr>
          <p:nvPr>
            <p:ph idx="1"/>
          </p:nvPr>
        </p:nvGraphicFramePr>
        <p:xfrm>
          <a:off x="3200400" y="1447800"/>
          <a:ext cx="5334000" cy="4276725"/>
        </p:xfrm>
        <a:graphic>
          <a:graphicData uri="http://schemas.openxmlformats.org/presentationml/2006/ole">
            <p:oleObj spid="_x0000_s1026" name="Slide" r:id="rId4" imgW="2967199" imgH="2224973" progId="PowerPoint.Slide.8">
              <p:embed/>
            </p:oleObj>
          </a:graphicData>
        </a:graphic>
      </p:graphicFrame>
      <p:sp>
        <p:nvSpPr>
          <p:cNvPr id="1028" name="Rectangle 3"/>
          <p:cNvSpPr>
            <a:spLocks noChangeArrowheads="1"/>
          </p:cNvSpPr>
          <p:nvPr/>
        </p:nvSpPr>
        <p:spPr bwMode="auto">
          <a:xfrm>
            <a:off x="304800" y="1524000"/>
            <a:ext cx="2743200" cy="4246563"/>
          </a:xfrm>
          <a:prstGeom prst="rect">
            <a:avLst/>
          </a:prstGeom>
          <a:solidFill>
            <a:srgbClr val="92D05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457200" indent="-457200" algn="just">
              <a:buFont typeface="Arial" pitchFamily="34" charset="0"/>
              <a:buChar char="•"/>
            </a:pPr>
            <a:endParaRPr lang="en-US" b="1"/>
          </a:p>
          <a:p>
            <a:pPr marL="457200" indent="-457200" algn="just">
              <a:buFont typeface="Arial" pitchFamily="34" charset="0"/>
              <a:buChar char="•"/>
            </a:pPr>
            <a:r>
              <a:rPr lang="en-US" b="1"/>
              <a:t>JE  is a zoonotic disease having its natural cycle in pigs and certain species of birds viz. herons and egrets.</a:t>
            </a:r>
          </a:p>
          <a:p>
            <a:pPr marL="457200" indent="-457200" algn="just">
              <a:buFont typeface="Arial" pitchFamily="34" charset="0"/>
              <a:buChar char="•"/>
            </a:pPr>
            <a:r>
              <a:rPr lang="en-US" b="1"/>
              <a:t/>
            </a:r>
            <a:br>
              <a:rPr lang="en-US" b="1"/>
            </a:br>
            <a:r>
              <a:rPr lang="en-US" b="1"/>
              <a:t>Pigs have been incriminated as the major amplifying hosts of J.E. virus.</a:t>
            </a:r>
          </a:p>
          <a:p>
            <a:pPr marL="457200" indent="-457200" algn="just">
              <a:buFont typeface="Arial" pitchFamily="34" charset="0"/>
              <a:buChar char="•"/>
            </a:pPr>
            <a:r>
              <a:rPr lang="en-US" b="1"/>
              <a:t/>
            </a:r>
            <a:br>
              <a:rPr lang="en-US" b="1"/>
            </a:br>
            <a:endParaRPr lang="en-US"/>
          </a:p>
        </p:txBody>
      </p:sp>
    </p:spTree>
    <p:extLst>
      <p:ext uri="{BB962C8B-B14F-4D97-AF65-F5344CB8AC3E}">
        <p14:creationId xmlns:p14="http://schemas.microsoft.com/office/powerpoint/2010/main" xmlns="" val="2330087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533400" y="381000"/>
            <a:ext cx="7924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cs typeface="Arial" charset="0"/>
              </a:defRPr>
            </a:lvl1pPr>
            <a:lvl2pPr marL="742950" indent="-285750">
              <a:defRPr sz="1600">
                <a:solidFill>
                  <a:schemeClr val="tx1"/>
                </a:solidFill>
                <a:latin typeface="Times New Roman" pitchFamily="18" charset="0"/>
                <a:cs typeface="Arial" charset="0"/>
              </a:defRPr>
            </a:lvl2pPr>
            <a:lvl3pPr marL="1143000" indent="-228600">
              <a:defRPr sz="1600">
                <a:solidFill>
                  <a:schemeClr val="tx1"/>
                </a:solidFill>
                <a:latin typeface="Times New Roman" pitchFamily="18" charset="0"/>
                <a:cs typeface="Arial" charset="0"/>
              </a:defRPr>
            </a:lvl3pPr>
            <a:lvl4pPr marL="1600200" indent="-228600">
              <a:defRPr sz="1600">
                <a:solidFill>
                  <a:schemeClr val="tx1"/>
                </a:solidFill>
                <a:latin typeface="Times New Roman" pitchFamily="18" charset="0"/>
                <a:cs typeface="Arial" charset="0"/>
              </a:defRPr>
            </a:lvl4pPr>
            <a:lvl5pPr marL="2057400" indent="-22860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algn="ctr" eaLnBrk="1" hangingPunct="1"/>
            <a:endParaRPr lang="en-GB" sz="2400" b="1">
              <a:latin typeface="Arial" charset="0"/>
            </a:endParaRPr>
          </a:p>
        </p:txBody>
      </p:sp>
      <p:pic>
        <p:nvPicPr>
          <p:cNvPr id="819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152400"/>
            <a:ext cx="8686800" cy="655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089518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 y="525463"/>
            <a:ext cx="8763000" cy="575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09855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ChangeArrowheads="1"/>
          </p:cNvSpPr>
          <p:nvPr/>
        </p:nvSpPr>
        <p:spPr bwMode="auto">
          <a:xfrm>
            <a:off x="152400" y="1711325"/>
            <a:ext cx="8661400" cy="2555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tIns="0" rIns="0" bIns="0" anchor="ctr">
            <a:spAutoFit/>
          </a:bodyPr>
          <a:lstStyle/>
          <a:p>
            <a:pPr>
              <a:buFontTx/>
              <a:buBlip>
                <a:blip r:embed="rId2"/>
              </a:buBlip>
              <a:tabLst>
                <a:tab pos="228600" algn="l"/>
              </a:tabLst>
            </a:pPr>
            <a:r>
              <a:rPr lang="en-US" sz="2400" b="1" dirty="0">
                <a:latin typeface="Times New Roman" charset="0"/>
              </a:rPr>
              <a:t>Oriental Distribution.</a:t>
            </a:r>
            <a:endParaRPr lang="en-US" sz="2400" dirty="0">
              <a:latin typeface="Times New Roman" charset="0"/>
            </a:endParaRPr>
          </a:p>
          <a:p>
            <a:pPr>
              <a:buFontTx/>
              <a:buBlip>
                <a:blip r:embed="rId2"/>
              </a:buBlip>
              <a:tabLst>
                <a:tab pos="228600" algn="l"/>
              </a:tabLst>
            </a:pPr>
            <a:r>
              <a:rPr lang="en-US" sz="2400" b="1" dirty="0">
                <a:latin typeface="Times New Roman" charset="0"/>
              </a:rPr>
              <a:t>Stream Breeder.</a:t>
            </a:r>
            <a:endParaRPr lang="en-US" sz="2400" dirty="0">
              <a:latin typeface="Times New Roman" charset="0"/>
            </a:endParaRPr>
          </a:p>
          <a:p>
            <a:pPr>
              <a:buFontTx/>
              <a:buBlip>
                <a:blip r:embed="rId2"/>
              </a:buBlip>
              <a:tabLst>
                <a:tab pos="228600" algn="l"/>
              </a:tabLst>
            </a:pPr>
            <a:r>
              <a:rPr lang="en-US" sz="2400" b="1" dirty="0">
                <a:latin typeface="Times New Roman" charset="0"/>
              </a:rPr>
              <a:t>Highly Susceptible to Insecticides.</a:t>
            </a:r>
            <a:endParaRPr lang="en-US" sz="2400" dirty="0">
              <a:latin typeface="Times New Roman" charset="0"/>
            </a:endParaRPr>
          </a:p>
          <a:p>
            <a:pPr>
              <a:buFontTx/>
              <a:buBlip>
                <a:blip r:embed="rId2"/>
              </a:buBlip>
              <a:tabLst>
                <a:tab pos="228600" algn="l"/>
              </a:tabLst>
            </a:pPr>
            <a:r>
              <a:rPr lang="en-US" sz="2400" b="1" dirty="0">
                <a:latin typeface="Times New Roman" charset="0"/>
              </a:rPr>
              <a:t>India has species A only.</a:t>
            </a:r>
            <a:endParaRPr lang="en-US" sz="2400" dirty="0">
              <a:latin typeface="Times New Roman" charset="0"/>
            </a:endParaRPr>
          </a:p>
          <a:p>
            <a:pPr>
              <a:buFontTx/>
              <a:buBlip>
                <a:blip r:embed="rId2"/>
              </a:buBlip>
              <a:tabLst>
                <a:tab pos="228600" algn="l"/>
              </a:tabLst>
            </a:pPr>
            <a:r>
              <a:rPr lang="en-US" sz="2400" b="1" dirty="0">
                <a:latin typeface="Times New Roman" charset="0"/>
              </a:rPr>
              <a:t>Peak Biting Indoor 12 p.m. – 2 a.m. &amp; Outdoors 6 p.m. – 9 p.m.</a:t>
            </a:r>
            <a:endParaRPr lang="en-US" sz="2400" dirty="0">
              <a:latin typeface="Times New Roman" charset="0"/>
            </a:endParaRPr>
          </a:p>
          <a:p>
            <a:pPr>
              <a:buFontTx/>
              <a:buBlip>
                <a:blip r:embed="rId2"/>
              </a:buBlip>
              <a:tabLst>
                <a:tab pos="228600" algn="l"/>
              </a:tabLst>
            </a:pPr>
            <a:r>
              <a:rPr lang="en-US" sz="2400" b="1" dirty="0" err="1">
                <a:latin typeface="Times New Roman" charset="0"/>
              </a:rPr>
              <a:t>Exophilic</a:t>
            </a:r>
            <a:r>
              <a:rPr lang="en-US" sz="2400" b="1" dirty="0">
                <a:latin typeface="Times New Roman" charset="0"/>
              </a:rPr>
              <a:t> and </a:t>
            </a:r>
            <a:r>
              <a:rPr lang="en-US" sz="2400" b="1" dirty="0" err="1">
                <a:latin typeface="Times New Roman" charset="0"/>
              </a:rPr>
              <a:t>Endophagic</a:t>
            </a:r>
            <a:r>
              <a:rPr lang="en-US" sz="2400" b="1" dirty="0">
                <a:latin typeface="Times New Roman" charset="0"/>
              </a:rPr>
              <a:t> in Behavior.</a:t>
            </a:r>
            <a:endParaRPr lang="en-US" sz="2400" dirty="0">
              <a:latin typeface="Times New Roman" charset="0"/>
            </a:endParaRPr>
          </a:p>
          <a:p>
            <a:pPr>
              <a:buFontTx/>
              <a:buBlip>
                <a:blip r:embed="rId2"/>
              </a:buBlip>
              <a:tabLst>
                <a:tab pos="228600" algn="l"/>
              </a:tabLst>
            </a:pPr>
            <a:r>
              <a:rPr lang="en-US" sz="2400" b="1" dirty="0">
                <a:latin typeface="Times New Roman" charset="0"/>
              </a:rPr>
              <a:t>Amenable to Control by IRS.</a:t>
            </a:r>
            <a:endParaRPr lang="en-US" sz="2400" dirty="0">
              <a:latin typeface="Times New Roman" charset="0"/>
            </a:endParaRPr>
          </a:p>
        </p:txBody>
      </p:sp>
      <p:sp>
        <p:nvSpPr>
          <p:cNvPr id="230403" name="Text Box 3"/>
          <p:cNvSpPr txBox="1">
            <a:spLocks noChangeArrowheads="1"/>
          </p:cNvSpPr>
          <p:nvPr/>
        </p:nvSpPr>
        <p:spPr bwMode="auto">
          <a:xfrm>
            <a:off x="1447800" y="228600"/>
            <a:ext cx="6629400" cy="762000"/>
          </a:xfrm>
          <a:prstGeom prst="rect">
            <a:avLst/>
          </a:prstGeom>
          <a:solidFill>
            <a:srgbClr val="00B050"/>
          </a:solidFill>
          <a:ln>
            <a:noFill/>
          </a:ln>
          <a:effectLst/>
        </p:spPr>
        <p:txBody>
          <a:bodyPr>
            <a:spAutoFit/>
          </a:bodyPr>
          <a:lstStyle/>
          <a:p>
            <a:pPr algn="ctr">
              <a:spcBef>
                <a:spcPct val="50000"/>
              </a:spcBef>
            </a:pPr>
            <a:r>
              <a:rPr lang="en-US" sz="4400" b="1" i="1" dirty="0" smtClean="0">
                <a:solidFill>
                  <a:srgbClr val="FFFF00"/>
                </a:solidFill>
                <a:latin typeface="Times New Roman" charset="0"/>
              </a:rPr>
              <a:t>Bio ecology of An</a:t>
            </a:r>
            <a:r>
              <a:rPr lang="en-US" sz="4400" b="1" i="1" dirty="0">
                <a:solidFill>
                  <a:srgbClr val="FFFF00"/>
                </a:solidFill>
                <a:latin typeface="Times New Roman" charset="0"/>
              </a:rPr>
              <a:t>. </a:t>
            </a:r>
            <a:r>
              <a:rPr lang="en-US" sz="4400" b="1" i="1" dirty="0" err="1">
                <a:solidFill>
                  <a:srgbClr val="FFFF00"/>
                </a:solidFill>
                <a:latin typeface="Times New Roman" charset="0"/>
              </a:rPr>
              <a:t>minimus</a:t>
            </a:r>
            <a:endParaRPr lang="en-US" sz="4400" b="1" i="1" dirty="0">
              <a:solidFill>
                <a:srgbClr val="FFFF00"/>
              </a:solidFill>
              <a:latin typeface="Times New Roman" charset="0"/>
            </a:endParaRPr>
          </a:p>
        </p:txBody>
      </p:sp>
      <p:sp>
        <p:nvSpPr>
          <p:cNvPr id="230404" name="Text Box 4"/>
          <p:cNvSpPr txBox="1">
            <a:spLocks noChangeArrowheads="1"/>
          </p:cNvSpPr>
          <p:nvPr/>
        </p:nvSpPr>
        <p:spPr bwMode="auto">
          <a:xfrm>
            <a:off x="609600" y="944563"/>
            <a:ext cx="1676400" cy="579437"/>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3200" b="1">
                <a:solidFill>
                  <a:schemeClr val="accent2"/>
                </a:solidFill>
                <a:latin typeface="Times New Roman" charset="0"/>
              </a:rPr>
              <a:t>Biology</a:t>
            </a:r>
          </a:p>
        </p:txBody>
      </p:sp>
      <p:sp>
        <p:nvSpPr>
          <p:cNvPr id="230405" name="Text Box 5"/>
          <p:cNvSpPr txBox="1">
            <a:spLocks noChangeArrowheads="1"/>
          </p:cNvSpPr>
          <p:nvPr/>
        </p:nvSpPr>
        <p:spPr bwMode="auto">
          <a:xfrm>
            <a:off x="76200" y="5153025"/>
            <a:ext cx="7772400"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Blip>
                <a:blip r:embed="rId2"/>
              </a:buBlip>
            </a:pPr>
            <a:r>
              <a:rPr lang="en-US" sz="2400" b="1">
                <a:latin typeface="Times New Roman" charset="0"/>
              </a:rPr>
              <a:t>Selective Spraying</a:t>
            </a:r>
            <a:endParaRPr lang="en-US" sz="2400">
              <a:latin typeface="Times New Roman" charset="0"/>
            </a:endParaRPr>
          </a:p>
          <a:p>
            <a:pPr>
              <a:buFontTx/>
              <a:buBlip>
                <a:blip r:embed="rId2"/>
              </a:buBlip>
            </a:pPr>
            <a:r>
              <a:rPr lang="en-US" sz="2400" b="1">
                <a:latin typeface="Times New Roman" charset="0"/>
              </a:rPr>
              <a:t>Drainage Improvement</a:t>
            </a:r>
            <a:endParaRPr lang="en-US" sz="2400">
              <a:latin typeface="Times New Roman" charset="0"/>
            </a:endParaRPr>
          </a:p>
          <a:p>
            <a:pPr>
              <a:buFontTx/>
              <a:buBlip>
                <a:blip r:embed="rId2"/>
              </a:buBlip>
            </a:pPr>
            <a:r>
              <a:rPr lang="en-US" sz="2400" b="1">
                <a:latin typeface="Times New Roman" charset="0"/>
              </a:rPr>
              <a:t>Siphons.</a:t>
            </a:r>
            <a:endParaRPr lang="en-US" sz="2400">
              <a:latin typeface="Times New Roman" charset="0"/>
            </a:endParaRPr>
          </a:p>
          <a:p>
            <a:pPr>
              <a:buFontTx/>
              <a:buBlip>
                <a:blip r:embed="rId2"/>
              </a:buBlip>
            </a:pPr>
            <a:r>
              <a:rPr lang="en-US" sz="2400" b="1">
                <a:latin typeface="Times New Roman" charset="0"/>
              </a:rPr>
              <a:t>ITMN.</a:t>
            </a:r>
            <a:endParaRPr lang="en-US" sz="2400">
              <a:latin typeface="Times New Roman" charset="0"/>
            </a:endParaRPr>
          </a:p>
        </p:txBody>
      </p:sp>
      <p:sp>
        <p:nvSpPr>
          <p:cNvPr id="230406" name="Text Box 6"/>
          <p:cNvSpPr txBox="1">
            <a:spLocks noChangeArrowheads="1"/>
          </p:cNvSpPr>
          <p:nvPr/>
        </p:nvSpPr>
        <p:spPr bwMode="auto">
          <a:xfrm>
            <a:off x="609600" y="4449763"/>
            <a:ext cx="1676400" cy="579437"/>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3200" b="1">
                <a:solidFill>
                  <a:schemeClr val="accent2"/>
                </a:solidFill>
                <a:latin typeface="Times New Roman" charset="0"/>
              </a:rPr>
              <a:t>Control</a:t>
            </a:r>
          </a:p>
        </p:txBody>
      </p:sp>
    </p:spTree>
    <p:extLst>
      <p:ext uri="{BB962C8B-B14F-4D97-AF65-F5344CB8AC3E}">
        <p14:creationId xmlns:p14="http://schemas.microsoft.com/office/powerpoint/2010/main" xmlns="" val="187953216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p3"/>
          <p:cNvPicPr>
            <a:picLocks noChangeAspect="1" noChangeArrowheads="1"/>
          </p:cNvPicPr>
          <p:nvPr/>
        </p:nvPicPr>
        <p:blipFill>
          <a:blip r:embed="rId2">
            <a:extLst>
              <a:ext uri="{28A0092B-C50C-407E-A947-70E740481C1C}">
                <a14:useLocalDpi xmlns:a14="http://schemas.microsoft.com/office/drawing/2010/main" xmlns="" val="0"/>
              </a:ext>
            </a:extLst>
          </a:blip>
          <a:srcRect l="3549" t="3125" r="3520" b="9375"/>
          <a:stretch>
            <a:fillRect/>
          </a:stretch>
        </p:blipFill>
        <p:spPr bwMode="auto">
          <a:xfrm>
            <a:off x="0" y="1295400"/>
            <a:ext cx="9144000" cy="5562600"/>
          </a:xfrm>
          <a:prstGeom prst="rect">
            <a:avLst/>
          </a:prstGeom>
          <a:noFill/>
          <a:extLst>
            <a:ext uri="{909E8E84-426E-40DD-AFC4-6F175D3DCCD1}">
              <a14:hiddenFill xmlns:a14="http://schemas.microsoft.com/office/drawing/2010/main" xmlns="">
                <a:solidFill>
                  <a:srgbClr val="FFFFFF"/>
                </a:solidFill>
              </a14:hiddenFill>
            </a:ext>
          </a:extLst>
        </p:spPr>
      </p:pic>
      <p:sp>
        <p:nvSpPr>
          <p:cNvPr id="177155" name="Rectangle 3"/>
          <p:cNvSpPr>
            <a:spLocks noChangeArrowheads="1"/>
          </p:cNvSpPr>
          <p:nvPr/>
        </p:nvSpPr>
        <p:spPr bwMode="auto">
          <a:xfrm>
            <a:off x="107504" y="0"/>
            <a:ext cx="8928992" cy="1368425"/>
          </a:xfrm>
          <a:prstGeom prst="rect">
            <a:avLst/>
          </a:prstGeom>
          <a:solidFill>
            <a:srgbClr val="00B050"/>
          </a:solidFill>
          <a:ln>
            <a:noFill/>
          </a:ln>
          <a:effectLst/>
        </p:spPr>
        <p:txBody>
          <a:bodyPr anchor="ctr" anchorCtr="1"/>
          <a:lstStyle/>
          <a:p>
            <a:pPr algn="ctr" eaLnBrk="1" hangingPunct="1"/>
            <a:r>
              <a:rPr lang="en-US" sz="4400" b="1" i="1" dirty="0">
                <a:solidFill>
                  <a:srgbClr val="FFFF00"/>
                </a:solidFill>
                <a:effectLst>
                  <a:outerShdw blurRad="38100" dist="38100" dir="2700000" algn="tl">
                    <a:srgbClr val="000000"/>
                  </a:outerShdw>
                </a:effectLst>
                <a:latin typeface="Times New Roman" charset="0"/>
              </a:rPr>
              <a:t>An. </a:t>
            </a:r>
            <a:r>
              <a:rPr lang="en-US" sz="4400" b="1" i="1" dirty="0" err="1">
                <a:solidFill>
                  <a:srgbClr val="FFFF00"/>
                </a:solidFill>
                <a:effectLst>
                  <a:outerShdw blurRad="38100" dist="38100" dir="2700000" algn="tl">
                    <a:srgbClr val="000000"/>
                  </a:outerShdw>
                </a:effectLst>
                <a:latin typeface="Times New Roman" charset="0"/>
              </a:rPr>
              <a:t>minimus</a:t>
            </a:r>
            <a:endParaRPr lang="en-US" sz="4400" b="1" i="1" dirty="0">
              <a:solidFill>
                <a:srgbClr val="FFFF00"/>
              </a:solidFill>
              <a:effectLst>
                <a:outerShdw blurRad="38100" dist="38100" dir="2700000" algn="tl">
                  <a:srgbClr val="000000"/>
                </a:outerShdw>
              </a:effectLst>
              <a:latin typeface="Times New Roman" charset="0"/>
            </a:endParaRPr>
          </a:p>
        </p:txBody>
      </p:sp>
    </p:spTree>
    <p:extLst>
      <p:ext uri="{BB962C8B-B14F-4D97-AF65-F5344CB8AC3E}">
        <p14:creationId xmlns:p14="http://schemas.microsoft.com/office/powerpoint/2010/main" xmlns="" val="20081600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Jalpaiguri2_breedi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7025" y="447675"/>
            <a:ext cx="8488363" cy="59626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Oval 1"/>
          <p:cNvSpPr/>
          <p:nvPr/>
        </p:nvSpPr>
        <p:spPr>
          <a:xfrm>
            <a:off x="2699792" y="0"/>
            <a:ext cx="3816424" cy="548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smtClean="0"/>
              <a:t>Bio ecology  of  vectors</a:t>
            </a:r>
            <a:endParaRPr lang="en-IN" dirty="0"/>
          </a:p>
        </p:txBody>
      </p:sp>
    </p:spTree>
    <p:extLst>
      <p:ext uri="{BB962C8B-B14F-4D97-AF65-F5344CB8AC3E}">
        <p14:creationId xmlns:p14="http://schemas.microsoft.com/office/powerpoint/2010/main" xmlns="" val="1738104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Picture 2" descr="Kamrup"/>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36550" y="495300"/>
            <a:ext cx="8469313" cy="5867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249208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Dubari"/>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05000" y="304800"/>
            <a:ext cx="5210175" cy="63627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571797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ChangeArrowheads="1"/>
          </p:cNvSpPr>
          <p:nvPr/>
        </p:nvSpPr>
        <p:spPr bwMode="auto">
          <a:xfrm>
            <a:off x="685800" y="152400"/>
            <a:ext cx="7772400" cy="828328"/>
          </a:xfrm>
          <a:prstGeom prst="rect">
            <a:avLst/>
          </a:prstGeom>
          <a:solidFill>
            <a:srgbClr val="00B050"/>
          </a:solidFill>
          <a:ln>
            <a:noFill/>
          </a:ln>
          <a:effectLst/>
        </p:spPr>
        <p:txBody>
          <a:bodyPr anchor="ctr" anchorCtr="1"/>
          <a:lstStyle/>
          <a:p>
            <a:pPr algn="ctr" eaLnBrk="1" hangingPunct="1"/>
            <a:r>
              <a:rPr lang="en-US" sz="4800" b="1" i="1" dirty="0">
                <a:solidFill>
                  <a:srgbClr val="FFFF00"/>
                </a:solidFill>
                <a:effectLst>
                  <a:outerShdw blurRad="38100" dist="38100" dir="2700000" algn="tl">
                    <a:srgbClr val="000000"/>
                  </a:outerShdw>
                </a:effectLst>
                <a:latin typeface="Times New Roman" charset="0"/>
              </a:rPr>
              <a:t>An. </a:t>
            </a:r>
            <a:r>
              <a:rPr lang="en-US" sz="4800" b="1" i="1" dirty="0" err="1">
                <a:solidFill>
                  <a:srgbClr val="FFFF00"/>
                </a:solidFill>
                <a:effectLst>
                  <a:outerShdw blurRad="38100" dist="38100" dir="2700000" algn="tl">
                    <a:srgbClr val="000000"/>
                  </a:outerShdw>
                </a:effectLst>
                <a:latin typeface="Times New Roman" charset="0"/>
              </a:rPr>
              <a:t>dirus</a:t>
            </a:r>
            <a:endParaRPr lang="en-US" sz="4800" b="1" i="1" dirty="0">
              <a:solidFill>
                <a:srgbClr val="FFFF00"/>
              </a:solidFill>
              <a:effectLst>
                <a:outerShdw blurRad="38100" dist="38100" dir="2700000" algn="tl">
                  <a:srgbClr val="000000"/>
                </a:outerShdw>
              </a:effectLst>
              <a:latin typeface="Times New Roman" charset="0"/>
            </a:endParaRPr>
          </a:p>
        </p:txBody>
      </p:sp>
      <p:pic>
        <p:nvPicPr>
          <p:cNvPr id="232451" name="Picture 3" descr="diru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 y="1295400"/>
            <a:ext cx="7467600" cy="45958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66905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76673"/>
            <a:ext cx="7772400" cy="1368151"/>
          </a:xfrm>
          <a:solidFill>
            <a:srgbClr val="FFFF00"/>
          </a:solidFill>
        </p:spPr>
        <p:txBody>
          <a:bodyPr>
            <a:normAutofit fontScale="90000"/>
          </a:bodyPr>
          <a:lstStyle/>
          <a:p>
            <a:r>
              <a:rPr lang="en-IN" dirty="0" smtClean="0"/>
              <a:t>Unit III </a:t>
            </a:r>
            <a:br>
              <a:rPr lang="en-IN" dirty="0" smtClean="0"/>
            </a:br>
            <a:r>
              <a:rPr lang="en-IN" sz="2200" dirty="0" smtClean="0">
                <a:latin typeface="AR ESSENCE" pitchFamily="2" charset="0"/>
              </a:rPr>
              <a:t>Eco-environmental Systems: Food chain / Web – Prey and Predator interactions - Principles of an eco-epidemiological approach to address multiple vector borne diseases - Water Management </a:t>
            </a:r>
            <a:endParaRPr lang="en-IN" sz="2200" dirty="0">
              <a:latin typeface="AR ESSENCE" pitchFamily="2" charset="0"/>
            </a:endParaRPr>
          </a:p>
        </p:txBody>
      </p:sp>
      <p:sp>
        <p:nvSpPr>
          <p:cNvPr id="3" name="Subtitle 2"/>
          <p:cNvSpPr>
            <a:spLocks noGrp="1"/>
          </p:cNvSpPr>
          <p:nvPr>
            <p:ph type="subTitle" idx="1"/>
          </p:nvPr>
        </p:nvSpPr>
        <p:spPr>
          <a:xfrm>
            <a:off x="251520" y="2060848"/>
            <a:ext cx="8568952" cy="4797152"/>
          </a:xfrm>
        </p:spPr>
        <p:txBody>
          <a:bodyPr>
            <a:noAutofit/>
          </a:bodyPr>
          <a:lstStyle/>
          <a:p>
            <a:pPr marL="285750" indent="-285750" algn="just">
              <a:buFont typeface="Wingdings" pitchFamily="2" charset="2"/>
              <a:buChar char="Ø"/>
            </a:pPr>
            <a:r>
              <a:rPr lang="en-IN" sz="1800" dirty="0">
                <a:latin typeface="AR ESSENCE" pitchFamily="2" charset="0"/>
              </a:rPr>
              <a:t>The adoption of a longer-term and more holistic view of the </a:t>
            </a:r>
            <a:r>
              <a:rPr lang="en-IN" sz="1800" dirty="0" smtClean="0">
                <a:latin typeface="AR ESSENCE" pitchFamily="2" charset="0"/>
              </a:rPr>
              <a:t>interactions between </a:t>
            </a:r>
            <a:r>
              <a:rPr lang="en-IN" sz="1800" dirty="0">
                <a:latin typeface="AR ESSENCE" pitchFamily="2" charset="0"/>
              </a:rPr>
              <a:t>ecosystems and infectious diseases would help to ensure </a:t>
            </a:r>
            <a:r>
              <a:rPr lang="en-IN" sz="1800" dirty="0" smtClean="0">
                <a:latin typeface="AR ESSENCE" pitchFamily="2" charset="0"/>
              </a:rPr>
              <a:t>sustainable benefits </a:t>
            </a:r>
            <a:r>
              <a:rPr lang="en-IN" sz="1800" dirty="0">
                <a:latin typeface="AR ESSENCE" pitchFamily="2" charset="0"/>
              </a:rPr>
              <a:t>to human well-being (high confidence). </a:t>
            </a:r>
            <a:endParaRPr lang="en-IN" sz="1800" dirty="0" smtClean="0">
              <a:latin typeface="AR ESSENCE" pitchFamily="2" charset="0"/>
            </a:endParaRPr>
          </a:p>
          <a:p>
            <a:pPr marL="285750" indent="-285750" algn="just">
              <a:buFont typeface="Wingdings" pitchFamily="2" charset="2"/>
              <a:buChar char="Ø"/>
            </a:pPr>
            <a:r>
              <a:rPr lang="en-IN" sz="1800" dirty="0" smtClean="0">
                <a:latin typeface="AR ESSENCE" pitchFamily="2" charset="0"/>
              </a:rPr>
              <a:t>The </a:t>
            </a:r>
            <a:r>
              <a:rPr lang="en-IN" sz="1800" dirty="0">
                <a:latin typeface="AR ESSENCE" pitchFamily="2" charset="0"/>
              </a:rPr>
              <a:t>current </a:t>
            </a:r>
            <a:r>
              <a:rPr lang="en-IN" sz="1800" dirty="0" smtClean="0">
                <a:latin typeface="AR ESSENCE" pitchFamily="2" charset="0"/>
              </a:rPr>
              <a:t>division of </a:t>
            </a:r>
            <a:r>
              <a:rPr lang="en-IN" sz="1800" dirty="0">
                <a:latin typeface="AR ESSENCE" pitchFamily="2" charset="0"/>
              </a:rPr>
              <a:t>responsibilities among institutions means that assessment </a:t>
            </a:r>
            <a:r>
              <a:rPr lang="en-IN" sz="1800" dirty="0" smtClean="0">
                <a:latin typeface="AR ESSENCE" pitchFamily="2" charset="0"/>
              </a:rPr>
              <a:t>and programmatic </a:t>
            </a:r>
            <a:r>
              <a:rPr lang="en-IN" sz="1800" dirty="0">
                <a:latin typeface="AR ESSENCE" pitchFamily="2" charset="0"/>
              </a:rPr>
              <a:t>responses are within narrow disciplinary or </a:t>
            </a:r>
            <a:r>
              <a:rPr lang="en-IN" sz="1800" dirty="0" err="1">
                <a:latin typeface="AR ESSENCE" pitchFamily="2" charset="0"/>
              </a:rPr>
              <a:t>sectoral</a:t>
            </a:r>
            <a:r>
              <a:rPr lang="en-IN" sz="1800" dirty="0">
                <a:latin typeface="AR ESSENCE" pitchFamily="2" charset="0"/>
              </a:rPr>
              <a:t> frameworks</a:t>
            </a:r>
            <a:r>
              <a:rPr lang="en-IN" sz="1800" dirty="0" smtClean="0">
                <a:latin typeface="AR ESSENCE" pitchFamily="2" charset="0"/>
              </a:rPr>
              <a:t>. </a:t>
            </a:r>
          </a:p>
          <a:p>
            <a:pPr marL="285750" indent="-285750" algn="just">
              <a:buFont typeface="Wingdings" pitchFamily="2" charset="2"/>
              <a:buChar char="Ø"/>
            </a:pPr>
            <a:r>
              <a:rPr lang="en-IN" sz="1800" dirty="0" smtClean="0">
                <a:latin typeface="AR ESSENCE" pitchFamily="2" charset="0"/>
              </a:rPr>
              <a:t>The </a:t>
            </a:r>
            <a:r>
              <a:rPr lang="en-IN" sz="1800" dirty="0">
                <a:latin typeface="AR ESSENCE" pitchFamily="2" charset="0"/>
              </a:rPr>
              <a:t>health sector usually makes reference to scientific/logistical criteria (</a:t>
            </a:r>
            <a:r>
              <a:rPr lang="en-IN" sz="1800" dirty="0" smtClean="0">
                <a:latin typeface="AR ESSENCE" pitchFamily="2" charset="0"/>
              </a:rPr>
              <a:t>for example</a:t>
            </a:r>
            <a:r>
              <a:rPr lang="en-IN" sz="1800" dirty="0">
                <a:latin typeface="AR ESSENCE" pitchFamily="2" charset="0"/>
              </a:rPr>
              <a:t>, availability of programmatic resources, immediate effectiveness </a:t>
            </a:r>
            <a:r>
              <a:rPr lang="en-IN" sz="1800" dirty="0" smtClean="0">
                <a:latin typeface="AR ESSENCE" pitchFamily="2" charset="0"/>
              </a:rPr>
              <a:t>in reducing </a:t>
            </a:r>
            <a:r>
              <a:rPr lang="en-IN" sz="1800" dirty="0">
                <a:latin typeface="AR ESSENCE" pitchFamily="2" charset="0"/>
              </a:rPr>
              <a:t>disease, cost-effectiveness), and social-cultural considerations (</a:t>
            </a:r>
            <a:r>
              <a:rPr lang="en-IN" sz="1800" dirty="0" smtClean="0">
                <a:latin typeface="AR ESSENCE" pitchFamily="2" charset="0"/>
              </a:rPr>
              <a:t>for example</a:t>
            </a:r>
            <a:r>
              <a:rPr lang="en-IN" sz="1800" dirty="0">
                <a:latin typeface="AR ESSENCE" pitchFamily="2" charset="0"/>
              </a:rPr>
              <a:t>, public and political feasibility</a:t>
            </a:r>
            <a:r>
              <a:rPr lang="en-IN" sz="1800" dirty="0" smtClean="0">
                <a:latin typeface="AR ESSENCE" pitchFamily="2" charset="0"/>
              </a:rPr>
              <a:t>).</a:t>
            </a:r>
          </a:p>
          <a:p>
            <a:pPr marL="285750" indent="-285750" algn="just">
              <a:buFont typeface="Wingdings" pitchFamily="2" charset="2"/>
              <a:buChar char="Ø"/>
            </a:pPr>
            <a:r>
              <a:rPr lang="en-IN" sz="1800" dirty="0" smtClean="0">
                <a:latin typeface="AR ESSENCE" pitchFamily="2" charset="0"/>
              </a:rPr>
              <a:t>Such </a:t>
            </a:r>
            <a:r>
              <a:rPr lang="en-IN" sz="1800" dirty="0">
                <a:latin typeface="AR ESSENCE" pitchFamily="2" charset="0"/>
              </a:rPr>
              <a:t>approaches are not ideal for </a:t>
            </a:r>
            <a:r>
              <a:rPr lang="en-IN" sz="1800" dirty="0" smtClean="0">
                <a:latin typeface="AR ESSENCE" pitchFamily="2" charset="0"/>
              </a:rPr>
              <a:t>a broader </a:t>
            </a:r>
            <a:r>
              <a:rPr lang="en-IN" sz="1800" dirty="0">
                <a:latin typeface="AR ESSENCE" pitchFamily="2" charset="0"/>
              </a:rPr>
              <a:t>inter-</a:t>
            </a:r>
            <a:r>
              <a:rPr lang="en-IN" sz="1800" dirty="0" err="1">
                <a:latin typeface="AR ESSENCE" pitchFamily="2" charset="0"/>
              </a:rPr>
              <a:t>sectoral</a:t>
            </a:r>
            <a:r>
              <a:rPr lang="en-IN" sz="1800" dirty="0">
                <a:latin typeface="AR ESSENCE" pitchFamily="2" charset="0"/>
              </a:rPr>
              <a:t> policy that considers the effects of a particular </a:t>
            </a:r>
            <a:r>
              <a:rPr lang="en-IN" sz="1800" dirty="0" smtClean="0">
                <a:latin typeface="AR ESSENCE" pitchFamily="2" charset="0"/>
              </a:rPr>
              <a:t>health strategy </a:t>
            </a:r>
            <a:r>
              <a:rPr lang="en-IN" sz="1800" dirty="0">
                <a:latin typeface="AR ESSENCE" pitchFamily="2" charset="0"/>
              </a:rPr>
              <a:t>on other ecosystem services or, conversely, the impacts of </a:t>
            </a:r>
            <a:r>
              <a:rPr lang="en-IN" sz="1800" dirty="0" smtClean="0">
                <a:latin typeface="AR ESSENCE" pitchFamily="2" charset="0"/>
              </a:rPr>
              <a:t>environmental and </a:t>
            </a:r>
            <a:r>
              <a:rPr lang="en-IN" sz="1800" dirty="0">
                <a:latin typeface="AR ESSENCE" pitchFamily="2" charset="0"/>
              </a:rPr>
              <a:t>development strategies on disease transmission. </a:t>
            </a:r>
            <a:endParaRPr lang="en-IN" sz="1800" dirty="0" smtClean="0">
              <a:latin typeface="AR ESSENCE" pitchFamily="2" charset="0"/>
            </a:endParaRPr>
          </a:p>
          <a:p>
            <a:pPr marL="285750" indent="-285750" algn="just">
              <a:buFont typeface="Wingdings" pitchFamily="2" charset="2"/>
              <a:buChar char="Ø"/>
            </a:pPr>
            <a:r>
              <a:rPr lang="en-IN" sz="1800" dirty="0" smtClean="0">
                <a:latin typeface="AR ESSENCE" pitchFamily="2" charset="0"/>
              </a:rPr>
              <a:t>An ecosystem assessment </a:t>
            </a:r>
            <a:r>
              <a:rPr lang="en-IN" sz="1800" dirty="0">
                <a:latin typeface="AR ESSENCE" pitchFamily="2" charset="0"/>
              </a:rPr>
              <a:t>or </a:t>
            </a:r>
            <a:r>
              <a:rPr lang="en-IN" sz="1800" dirty="0" err="1">
                <a:latin typeface="AR ESSENCE" pitchFamily="2" charset="0"/>
              </a:rPr>
              <a:t>ecohealth</a:t>
            </a:r>
            <a:r>
              <a:rPr lang="en-IN" sz="1800" dirty="0">
                <a:latin typeface="AR ESSENCE" pitchFamily="2" charset="0"/>
              </a:rPr>
              <a:t> approach examines strategies from a </a:t>
            </a:r>
            <a:r>
              <a:rPr lang="en-IN" sz="1800" dirty="0" smtClean="0">
                <a:latin typeface="AR ESSENCE" pitchFamily="2" charset="0"/>
              </a:rPr>
              <a:t>trans-disciplinary perspective</a:t>
            </a:r>
            <a:r>
              <a:rPr lang="en-IN" sz="1800" dirty="0">
                <a:latin typeface="AR ESSENCE" pitchFamily="2" charset="0"/>
              </a:rPr>
              <a:t>, considering direct and immediate effects on disease, as well </a:t>
            </a:r>
            <a:r>
              <a:rPr lang="en-IN" sz="1800" dirty="0" smtClean="0">
                <a:latin typeface="AR ESSENCE" pitchFamily="2" charset="0"/>
              </a:rPr>
              <a:t>as longer-term </a:t>
            </a:r>
            <a:r>
              <a:rPr lang="en-IN" sz="1800" dirty="0">
                <a:latin typeface="AR ESSENCE" pitchFamily="2" charset="0"/>
              </a:rPr>
              <a:t>or indirect effects that may occur via alterations to ecosystems</a:t>
            </a:r>
            <a:r>
              <a:rPr lang="en-IN" sz="1800" dirty="0"/>
              <a:t>.</a:t>
            </a:r>
          </a:p>
        </p:txBody>
      </p:sp>
    </p:spTree>
    <p:extLst>
      <p:ext uri="{BB962C8B-B14F-4D97-AF65-F5344CB8AC3E}">
        <p14:creationId xmlns:p14="http://schemas.microsoft.com/office/powerpoint/2010/main" xmlns="" val="3101370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ChangeArrowheads="1"/>
          </p:cNvSpPr>
          <p:nvPr/>
        </p:nvSpPr>
        <p:spPr bwMode="auto">
          <a:xfrm>
            <a:off x="0" y="1843088"/>
            <a:ext cx="6211888" cy="2100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nSpc>
                <a:spcPct val="110000"/>
              </a:lnSpc>
              <a:buFontTx/>
              <a:buBlip>
                <a:blip r:embed="rId2"/>
              </a:buBlip>
              <a:tabLst>
                <a:tab pos="228600" algn="l"/>
              </a:tabLst>
            </a:pPr>
            <a:r>
              <a:rPr lang="en-US" sz="2400" b="1" dirty="0">
                <a:latin typeface="Times New Roman" charset="0"/>
              </a:rPr>
              <a:t>Distribution East Asia.</a:t>
            </a:r>
            <a:endParaRPr lang="en-US" sz="2400" dirty="0">
              <a:latin typeface="Times New Roman" charset="0"/>
            </a:endParaRPr>
          </a:p>
          <a:p>
            <a:pPr>
              <a:lnSpc>
                <a:spcPct val="110000"/>
              </a:lnSpc>
              <a:buFontTx/>
              <a:buBlip>
                <a:blip r:embed="rId2"/>
              </a:buBlip>
              <a:tabLst>
                <a:tab pos="228600" algn="l"/>
              </a:tabLst>
            </a:pPr>
            <a:r>
              <a:rPr lang="en-US" sz="2400" b="1" dirty="0">
                <a:latin typeface="Times New Roman" charset="0"/>
              </a:rPr>
              <a:t>Breeds Jungle in the Puddles Under Shade.</a:t>
            </a:r>
            <a:endParaRPr lang="en-US" sz="2400" dirty="0">
              <a:latin typeface="Times New Roman" charset="0"/>
            </a:endParaRPr>
          </a:p>
          <a:p>
            <a:pPr>
              <a:lnSpc>
                <a:spcPct val="110000"/>
              </a:lnSpc>
              <a:buFontTx/>
              <a:buBlip>
                <a:blip r:embed="rId2"/>
              </a:buBlip>
              <a:tabLst>
                <a:tab pos="228600" algn="l"/>
              </a:tabLst>
            </a:pPr>
            <a:r>
              <a:rPr lang="en-US" sz="2400" b="1" dirty="0" err="1">
                <a:latin typeface="Times New Roman" charset="0"/>
              </a:rPr>
              <a:t>Exophilic</a:t>
            </a:r>
            <a:r>
              <a:rPr lang="en-US" sz="2400" b="1" dirty="0">
                <a:latin typeface="Times New Roman" charset="0"/>
              </a:rPr>
              <a:t> and </a:t>
            </a:r>
            <a:r>
              <a:rPr lang="en-US" sz="2400" b="1" dirty="0" err="1">
                <a:latin typeface="Times New Roman" charset="0"/>
              </a:rPr>
              <a:t>Exophagic</a:t>
            </a:r>
            <a:r>
              <a:rPr lang="en-US" sz="2400" b="1" dirty="0">
                <a:latin typeface="Times New Roman" charset="0"/>
              </a:rPr>
              <a:t>.</a:t>
            </a:r>
            <a:endParaRPr lang="en-US" sz="2400" dirty="0">
              <a:latin typeface="Times New Roman" charset="0"/>
            </a:endParaRPr>
          </a:p>
          <a:p>
            <a:pPr>
              <a:lnSpc>
                <a:spcPct val="110000"/>
              </a:lnSpc>
              <a:buFontTx/>
              <a:buBlip>
                <a:blip r:embed="rId2"/>
              </a:buBlip>
              <a:tabLst>
                <a:tab pos="228600" algn="l"/>
              </a:tabLst>
            </a:pPr>
            <a:r>
              <a:rPr lang="en-US" sz="2400" b="1" dirty="0">
                <a:latin typeface="Times New Roman" charset="0"/>
              </a:rPr>
              <a:t>Susceptible to Insecticides.</a:t>
            </a:r>
            <a:endParaRPr lang="en-US" sz="2400" dirty="0">
              <a:latin typeface="Times New Roman" charset="0"/>
            </a:endParaRPr>
          </a:p>
          <a:p>
            <a:pPr>
              <a:lnSpc>
                <a:spcPct val="110000"/>
              </a:lnSpc>
              <a:buFontTx/>
              <a:buBlip>
                <a:blip r:embed="rId2"/>
              </a:buBlip>
              <a:tabLst>
                <a:tab pos="228600" algn="l"/>
              </a:tabLst>
            </a:pPr>
            <a:r>
              <a:rPr lang="en-US" sz="2400" b="1" dirty="0">
                <a:latin typeface="Times New Roman" charset="0"/>
              </a:rPr>
              <a:t>IRS Not Useful in its Control</a:t>
            </a:r>
            <a:endParaRPr lang="en-US" sz="2400" dirty="0">
              <a:latin typeface="Times New Roman" charset="0"/>
            </a:endParaRPr>
          </a:p>
        </p:txBody>
      </p:sp>
      <p:sp>
        <p:nvSpPr>
          <p:cNvPr id="9221" name="Text Box 5"/>
          <p:cNvSpPr txBox="1">
            <a:spLocks noChangeArrowheads="1"/>
          </p:cNvSpPr>
          <p:nvPr/>
        </p:nvSpPr>
        <p:spPr bwMode="auto">
          <a:xfrm>
            <a:off x="1447800" y="228600"/>
            <a:ext cx="6629400" cy="762000"/>
          </a:xfrm>
          <a:prstGeom prst="rect">
            <a:avLst/>
          </a:prstGeom>
          <a:solidFill>
            <a:srgbClr val="00B050"/>
          </a:solidFill>
          <a:ln>
            <a:noFill/>
          </a:ln>
          <a:effectLst/>
        </p:spPr>
        <p:txBody>
          <a:bodyPr>
            <a:spAutoFit/>
          </a:bodyPr>
          <a:lstStyle/>
          <a:p>
            <a:pPr algn="ctr">
              <a:spcBef>
                <a:spcPct val="50000"/>
              </a:spcBef>
            </a:pPr>
            <a:r>
              <a:rPr lang="en-US" sz="4400" b="1" i="1" dirty="0">
                <a:solidFill>
                  <a:srgbClr val="FFFF00"/>
                </a:solidFill>
                <a:latin typeface="Times New Roman" charset="0"/>
              </a:rPr>
              <a:t>An. </a:t>
            </a:r>
            <a:r>
              <a:rPr lang="en-US" sz="4400" b="1" i="1" dirty="0" err="1">
                <a:solidFill>
                  <a:srgbClr val="FFFF00"/>
                </a:solidFill>
                <a:latin typeface="Times New Roman" charset="0"/>
              </a:rPr>
              <a:t>dirus</a:t>
            </a:r>
            <a:endParaRPr lang="en-US" sz="4400" b="1" i="1" dirty="0">
              <a:solidFill>
                <a:srgbClr val="FFFF00"/>
              </a:solidFill>
              <a:latin typeface="Times New Roman" charset="0"/>
            </a:endParaRPr>
          </a:p>
        </p:txBody>
      </p:sp>
      <p:sp>
        <p:nvSpPr>
          <p:cNvPr id="9223" name="Text Box 7"/>
          <p:cNvSpPr txBox="1">
            <a:spLocks noChangeArrowheads="1"/>
          </p:cNvSpPr>
          <p:nvPr/>
        </p:nvSpPr>
        <p:spPr bwMode="auto">
          <a:xfrm>
            <a:off x="609600" y="944563"/>
            <a:ext cx="1676400" cy="579437"/>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3200" b="1" dirty="0">
                <a:solidFill>
                  <a:schemeClr val="accent2"/>
                </a:solidFill>
                <a:latin typeface="Times New Roman" charset="0"/>
              </a:rPr>
              <a:t>Biology</a:t>
            </a:r>
          </a:p>
        </p:txBody>
      </p:sp>
      <p:sp>
        <p:nvSpPr>
          <p:cNvPr id="9224" name="Text Box 8"/>
          <p:cNvSpPr txBox="1">
            <a:spLocks noChangeArrowheads="1"/>
          </p:cNvSpPr>
          <p:nvPr/>
        </p:nvSpPr>
        <p:spPr bwMode="auto">
          <a:xfrm>
            <a:off x="76200" y="4953000"/>
            <a:ext cx="7543800" cy="1698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nSpc>
                <a:spcPct val="110000"/>
              </a:lnSpc>
              <a:buFontTx/>
              <a:buBlip>
                <a:blip r:embed="rId2"/>
              </a:buBlip>
            </a:pPr>
            <a:r>
              <a:rPr lang="en-US" sz="2400" b="1">
                <a:latin typeface="Times New Roman" charset="0"/>
              </a:rPr>
              <a:t>Ecological Barrier Over 500 Meters.</a:t>
            </a:r>
            <a:endParaRPr lang="en-US" sz="2400">
              <a:latin typeface="Times New Roman" charset="0"/>
            </a:endParaRPr>
          </a:p>
          <a:p>
            <a:pPr>
              <a:lnSpc>
                <a:spcPct val="110000"/>
              </a:lnSpc>
              <a:buFontTx/>
              <a:buBlip>
                <a:blip r:embed="rId2"/>
              </a:buBlip>
            </a:pPr>
            <a:r>
              <a:rPr lang="en-US" sz="2400" b="1">
                <a:latin typeface="Times New Roman" charset="0"/>
              </a:rPr>
              <a:t>Personal Protection Methods.</a:t>
            </a:r>
            <a:endParaRPr lang="en-US" sz="2400">
              <a:latin typeface="Times New Roman" charset="0"/>
            </a:endParaRPr>
          </a:p>
          <a:p>
            <a:pPr>
              <a:lnSpc>
                <a:spcPct val="110000"/>
              </a:lnSpc>
              <a:buFontTx/>
              <a:buBlip>
                <a:blip r:embed="rId2"/>
              </a:buBlip>
            </a:pPr>
            <a:r>
              <a:rPr lang="en-US" sz="2400" b="1">
                <a:latin typeface="Times New Roman" charset="0"/>
              </a:rPr>
              <a:t>ITMN</a:t>
            </a:r>
            <a:endParaRPr lang="en-US" sz="2400">
              <a:latin typeface="Times New Roman" charset="0"/>
            </a:endParaRPr>
          </a:p>
          <a:p>
            <a:pPr>
              <a:lnSpc>
                <a:spcPct val="110000"/>
              </a:lnSpc>
              <a:buFontTx/>
              <a:buBlip>
                <a:blip r:embed="rId2"/>
              </a:buBlip>
            </a:pPr>
            <a:r>
              <a:rPr lang="en-US" sz="2400" b="1">
                <a:latin typeface="Times New Roman" charset="0"/>
              </a:rPr>
              <a:t>Deforestation Leads to Replacement by </a:t>
            </a:r>
            <a:r>
              <a:rPr lang="en-US" sz="2400" b="1" i="1">
                <a:latin typeface="Times New Roman" charset="0"/>
              </a:rPr>
              <a:t>An. minimus</a:t>
            </a:r>
            <a:r>
              <a:rPr lang="en-US" sz="2400" b="1">
                <a:latin typeface="Times New Roman" charset="0"/>
              </a:rPr>
              <a:t>.</a:t>
            </a:r>
            <a:endParaRPr lang="en-US" sz="2400">
              <a:latin typeface="Times New Roman" charset="0"/>
            </a:endParaRPr>
          </a:p>
        </p:txBody>
      </p:sp>
      <p:sp>
        <p:nvSpPr>
          <p:cNvPr id="9225" name="Text Box 9"/>
          <p:cNvSpPr txBox="1">
            <a:spLocks noChangeArrowheads="1"/>
          </p:cNvSpPr>
          <p:nvPr/>
        </p:nvSpPr>
        <p:spPr bwMode="auto">
          <a:xfrm>
            <a:off x="533400" y="4221163"/>
            <a:ext cx="1676400" cy="579437"/>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3200" b="1" dirty="0">
                <a:solidFill>
                  <a:schemeClr val="accent2"/>
                </a:solidFill>
                <a:latin typeface="Times New Roman" charset="0"/>
              </a:rPr>
              <a:t>Control</a:t>
            </a:r>
          </a:p>
        </p:txBody>
      </p:sp>
    </p:spTree>
    <p:extLst>
      <p:ext uri="{BB962C8B-B14F-4D97-AF65-F5344CB8AC3E}">
        <p14:creationId xmlns:p14="http://schemas.microsoft.com/office/powerpoint/2010/main" xmlns="" val="234532374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0" y="1695450"/>
            <a:ext cx="8382000" cy="2647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Blip>
                <a:blip r:embed="rId2"/>
              </a:buBlip>
            </a:pPr>
            <a:r>
              <a:rPr lang="en-US" sz="2400" b="1">
                <a:latin typeface="Times New Roman" charset="0"/>
              </a:rPr>
              <a:t>Distribution in East Asia.</a:t>
            </a:r>
          </a:p>
          <a:p>
            <a:pPr>
              <a:buFontTx/>
              <a:buBlip>
                <a:blip r:embed="rId2"/>
              </a:buBlip>
            </a:pPr>
            <a:r>
              <a:rPr lang="en-US" sz="2400" b="1">
                <a:latin typeface="Times New Roman" charset="0"/>
              </a:rPr>
              <a:t>Invaded India.</a:t>
            </a:r>
          </a:p>
          <a:p>
            <a:pPr>
              <a:buFontTx/>
              <a:buBlip>
                <a:blip r:embed="rId2"/>
              </a:buBlip>
            </a:pPr>
            <a:r>
              <a:rPr lang="en-US" sz="2400" b="1">
                <a:latin typeface="Times New Roman" charset="0"/>
              </a:rPr>
              <a:t>Vector in A &amp; N Islands.</a:t>
            </a:r>
          </a:p>
          <a:p>
            <a:pPr>
              <a:buFontTx/>
              <a:buBlip>
                <a:blip r:embed="rId2"/>
              </a:buBlip>
            </a:pPr>
            <a:r>
              <a:rPr lang="en-US" sz="2400" b="1">
                <a:latin typeface="Times New Roman" charset="0"/>
              </a:rPr>
              <a:t>Susceptible to Insecticides.</a:t>
            </a:r>
          </a:p>
          <a:p>
            <a:pPr>
              <a:buFontTx/>
              <a:buBlip>
                <a:blip r:embed="rId2"/>
              </a:buBlip>
            </a:pPr>
            <a:r>
              <a:rPr lang="en-US" sz="2400" b="1">
                <a:latin typeface="Times New Roman" charset="0"/>
              </a:rPr>
              <a:t>Brackish Water Breeder.</a:t>
            </a:r>
          </a:p>
          <a:p>
            <a:pPr>
              <a:buFontTx/>
              <a:buBlip>
                <a:blip r:embed="rId2"/>
              </a:buBlip>
            </a:pPr>
            <a:r>
              <a:rPr lang="en-US" sz="2400" b="1">
                <a:latin typeface="Times New Roman" charset="0"/>
              </a:rPr>
              <a:t>Both Exophilic and Endophilic</a:t>
            </a:r>
          </a:p>
          <a:p>
            <a:pPr>
              <a:buFontTx/>
              <a:buBlip>
                <a:blip r:embed="rId2"/>
              </a:buBlip>
            </a:pPr>
            <a:r>
              <a:rPr lang="en-US" sz="2400" b="1">
                <a:latin typeface="Times New Roman" charset="0"/>
              </a:rPr>
              <a:t>Both Exophagic and Endophagic</a:t>
            </a:r>
          </a:p>
        </p:txBody>
      </p:sp>
      <p:sp>
        <p:nvSpPr>
          <p:cNvPr id="10244" name="Text Box 4"/>
          <p:cNvSpPr txBox="1">
            <a:spLocks noChangeArrowheads="1"/>
          </p:cNvSpPr>
          <p:nvPr/>
        </p:nvSpPr>
        <p:spPr bwMode="auto">
          <a:xfrm>
            <a:off x="1447800" y="228600"/>
            <a:ext cx="6629400" cy="762000"/>
          </a:xfrm>
          <a:prstGeom prst="rect">
            <a:avLst/>
          </a:prstGeom>
          <a:solidFill>
            <a:srgbClr val="00B050"/>
          </a:solidFill>
          <a:ln>
            <a:noFill/>
          </a:ln>
          <a:effectLst/>
        </p:spPr>
        <p:txBody>
          <a:bodyPr>
            <a:spAutoFit/>
          </a:bodyPr>
          <a:lstStyle/>
          <a:p>
            <a:pPr algn="ctr">
              <a:spcBef>
                <a:spcPct val="50000"/>
              </a:spcBef>
            </a:pPr>
            <a:r>
              <a:rPr lang="en-US" sz="4400" b="1" i="1" dirty="0">
                <a:solidFill>
                  <a:srgbClr val="FFFF00"/>
                </a:solidFill>
                <a:latin typeface="Times New Roman" charset="0"/>
              </a:rPr>
              <a:t>An. </a:t>
            </a:r>
            <a:r>
              <a:rPr lang="en-US" sz="4400" b="1" i="1" dirty="0" err="1">
                <a:solidFill>
                  <a:srgbClr val="FFFF00"/>
                </a:solidFill>
                <a:latin typeface="Times New Roman" charset="0"/>
              </a:rPr>
              <a:t>sundaicus</a:t>
            </a:r>
            <a:endParaRPr lang="en-US" sz="4400" b="1" i="1" dirty="0">
              <a:solidFill>
                <a:srgbClr val="FFFF00"/>
              </a:solidFill>
              <a:latin typeface="Times New Roman" charset="0"/>
            </a:endParaRPr>
          </a:p>
        </p:txBody>
      </p:sp>
      <p:sp>
        <p:nvSpPr>
          <p:cNvPr id="10245" name="Text Box 5"/>
          <p:cNvSpPr txBox="1">
            <a:spLocks noChangeArrowheads="1"/>
          </p:cNvSpPr>
          <p:nvPr/>
        </p:nvSpPr>
        <p:spPr bwMode="auto">
          <a:xfrm>
            <a:off x="609600" y="990600"/>
            <a:ext cx="1676400" cy="579438"/>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3200" b="1">
                <a:solidFill>
                  <a:schemeClr val="accent2"/>
                </a:solidFill>
                <a:latin typeface="Times New Roman" charset="0"/>
              </a:rPr>
              <a:t>Biology</a:t>
            </a:r>
          </a:p>
        </p:txBody>
      </p:sp>
      <p:sp>
        <p:nvSpPr>
          <p:cNvPr id="10246" name="Text Box 6"/>
          <p:cNvSpPr txBox="1">
            <a:spLocks noChangeArrowheads="1"/>
          </p:cNvSpPr>
          <p:nvPr/>
        </p:nvSpPr>
        <p:spPr bwMode="auto">
          <a:xfrm>
            <a:off x="609600" y="4449763"/>
            <a:ext cx="1676400" cy="579437"/>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3200" b="1">
                <a:solidFill>
                  <a:schemeClr val="accent2"/>
                </a:solidFill>
                <a:latin typeface="Times New Roman" charset="0"/>
              </a:rPr>
              <a:t>Control</a:t>
            </a:r>
          </a:p>
        </p:txBody>
      </p:sp>
      <p:sp>
        <p:nvSpPr>
          <p:cNvPr id="10247" name="Text Box 7"/>
          <p:cNvSpPr txBox="1">
            <a:spLocks noChangeArrowheads="1"/>
          </p:cNvSpPr>
          <p:nvPr/>
        </p:nvSpPr>
        <p:spPr bwMode="auto">
          <a:xfrm>
            <a:off x="76200" y="5153025"/>
            <a:ext cx="8001000"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Blip>
                <a:blip r:embed="rId2"/>
              </a:buBlip>
            </a:pPr>
            <a:r>
              <a:rPr lang="en-US" sz="2400" b="1">
                <a:latin typeface="Times New Roman" charset="0"/>
              </a:rPr>
              <a:t>Installation of Sluice Gates Across Creeks.</a:t>
            </a:r>
          </a:p>
          <a:p>
            <a:pPr>
              <a:buFontTx/>
              <a:buBlip>
                <a:blip r:embed="rId2"/>
              </a:buBlip>
            </a:pPr>
            <a:r>
              <a:rPr lang="en-US" sz="2400" b="1">
                <a:latin typeface="Times New Roman" charset="0"/>
              </a:rPr>
              <a:t>Larvivorous Fishes.</a:t>
            </a:r>
          </a:p>
          <a:p>
            <a:pPr>
              <a:buFontTx/>
              <a:buBlip>
                <a:blip r:embed="rId2"/>
              </a:buBlip>
            </a:pPr>
            <a:r>
              <a:rPr lang="en-US" sz="2400" b="1">
                <a:latin typeface="Times New Roman" charset="0"/>
              </a:rPr>
              <a:t>ITMN</a:t>
            </a:r>
          </a:p>
          <a:p>
            <a:pPr>
              <a:buFontTx/>
              <a:buBlip>
                <a:blip r:embed="rId2"/>
              </a:buBlip>
            </a:pPr>
            <a:r>
              <a:rPr lang="en-US" sz="2400" b="1">
                <a:latin typeface="Times New Roman" charset="0"/>
              </a:rPr>
              <a:t>Encourage Mangrove Forests.</a:t>
            </a:r>
            <a:endParaRPr lang="en-US" sz="2400">
              <a:latin typeface="Times New Roman" charset="0"/>
            </a:endParaRPr>
          </a:p>
        </p:txBody>
      </p:sp>
    </p:spTree>
    <p:extLst>
      <p:ext uri="{BB962C8B-B14F-4D97-AF65-F5344CB8AC3E}">
        <p14:creationId xmlns:p14="http://schemas.microsoft.com/office/powerpoint/2010/main" xmlns="" val="412501759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p2"/>
          <p:cNvPicPr>
            <a:picLocks noChangeAspect="1" noChangeArrowheads="1"/>
          </p:cNvPicPr>
          <p:nvPr/>
        </p:nvPicPr>
        <p:blipFill>
          <a:blip r:embed="rId2">
            <a:extLst>
              <a:ext uri="{28A0092B-C50C-407E-A947-70E740481C1C}">
                <a14:useLocalDpi xmlns:a14="http://schemas.microsoft.com/office/drawing/2010/main" xmlns="" val="0"/>
              </a:ext>
            </a:extLst>
          </a:blip>
          <a:srcRect l="2928" t="955" r="4062" b="57408"/>
          <a:stretch>
            <a:fillRect/>
          </a:stretch>
        </p:blipFill>
        <p:spPr bwMode="auto">
          <a:xfrm>
            <a:off x="0" y="1524000"/>
            <a:ext cx="9144000" cy="5334000"/>
          </a:xfrm>
          <a:prstGeom prst="rect">
            <a:avLst/>
          </a:prstGeom>
          <a:noFill/>
          <a:extLst>
            <a:ext uri="{909E8E84-426E-40DD-AFC4-6F175D3DCCD1}">
              <a14:hiddenFill xmlns:a14="http://schemas.microsoft.com/office/drawing/2010/main" xmlns="">
                <a:solidFill>
                  <a:srgbClr val="FFFFFF"/>
                </a:solidFill>
              </a14:hiddenFill>
            </a:ext>
          </a:extLst>
        </p:spPr>
      </p:pic>
      <p:sp>
        <p:nvSpPr>
          <p:cNvPr id="231427" name="Rectangle 3"/>
          <p:cNvSpPr>
            <a:spLocks noChangeArrowheads="1"/>
          </p:cNvSpPr>
          <p:nvPr/>
        </p:nvSpPr>
        <p:spPr bwMode="auto">
          <a:xfrm>
            <a:off x="457200" y="228600"/>
            <a:ext cx="8229600" cy="1139825"/>
          </a:xfrm>
          <a:prstGeom prst="rect">
            <a:avLst/>
          </a:prstGeom>
          <a:solidFill>
            <a:srgbClr val="00B050"/>
          </a:solidFill>
          <a:ln>
            <a:noFill/>
          </a:ln>
          <a:effectLst/>
        </p:spPr>
        <p:txBody>
          <a:bodyPr anchor="ctr" anchorCtr="1"/>
          <a:lstStyle/>
          <a:p>
            <a:pPr algn="ctr" eaLnBrk="1" hangingPunct="1"/>
            <a:r>
              <a:rPr lang="en-US" sz="4400" b="1" i="1" dirty="0" smtClean="0">
                <a:solidFill>
                  <a:srgbClr val="FFFF00"/>
                </a:solidFill>
                <a:effectLst>
                  <a:outerShdw blurRad="38100" dist="38100" dir="2700000" algn="tl">
                    <a:srgbClr val="000000"/>
                  </a:outerShdw>
                </a:effectLst>
                <a:latin typeface="Times New Roman" charset="0"/>
              </a:rPr>
              <a:t>Bio ecology of An</a:t>
            </a:r>
            <a:r>
              <a:rPr lang="en-US" sz="4400" b="1" i="1" dirty="0">
                <a:solidFill>
                  <a:srgbClr val="FFFF00"/>
                </a:solidFill>
                <a:effectLst>
                  <a:outerShdw blurRad="38100" dist="38100" dir="2700000" algn="tl">
                    <a:srgbClr val="000000"/>
                  </a:outerShdw>
                </a:effectLst>
                <a:latin typeface="Times New Roman" charset="0"/>
              </a:rPr>
              <a:t>. </a:t>
            </a:r>
            <a:r>
              <a:rPr lang="en-US" sz="4400" b="1" i="1" dirty="0" err="1">
                <a:solidFill>
                  <a:srgbClr val="FFFF00"/>
                </a:solidFill>
                <a:effectLst>
                  <a:outerShdw blurRad="38100" dist="38100" dir="2700000" algn="tl">
                    <a:srgbClr val="000000"/>
                  </a:outerShdw>
                </a:effectLst>
                <a:latin typeface="Times New Roman" charset="0"/>
              </a:rPr>
              <a:t>dirus</a:t>
            </a:r>
            <a:endParaRPr lang="en-US" sz="4400" b="1" i="1" dirty="0">
              <a:solidFill>
                <a:srgbClr val="FFFF00"/>
              </a:solidFill>
              <a:effectLst>
                <a:outerShdw blurRad="38100" dist="38100" dir="2700000" algn="tl">
                  <a:srgbClr val="000000"/>
                </a:outerShdw>
              </a:effectLst>
              <a:latin typeface="Times New Roman" charset="0"/>
            </a:endParaRPr>
          </a:p>
        </p:txBody>
      </p:sp>
    </p:spTree>
    <p:extLst>
      <p:ext uri="{BB962C8B-B14F-4D97-AF65-F5344CB8AC3E}">
        <p14:creationId xmlns:p14="http://schemas.microsoft.com/office/powerpoint/2010/main" xmlns="" val="38199204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ChangeArrowheads="1"/>
          </p:cNvSpPr>
          <p:nvPr/>
        </p:nvSpPr>
        <p:spPr bwMode="auto">
          <a:xfrm>
            <a:off x="685800" y="152400"/>
            <a:ext cx="77724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chorCtr="1"/>
          <a:lstStyle/>
          <a:p>
            <a:pPr algn="ctr" eaLnBrk="1" hangingPunct="1"/>
            <a:r>
              <a:rPr lang="en-US" sz="4400" b="1" i="1" dirty="0">
                <a:solidFill>
                  <a:srgbClr val="FFFF00"/>
                </a:solidFill>
                <a:effectLst>
                  <a:outerShdw blurRad="38100" dist="38100" dir="2700000" algn="tl">
                    <a:srgbClr val="000000"/>
                  </a:outerShdw>
                </a:effectLst>
                <a:latin typeface="Times New Roman" charset="0"/>
              </a:rPr>
              <a:t>An. </a:t>
            </a:r>
            <a:r>
              <a:rPr lang="en-US" sz="4400" b="1" i="1" dirty="0" err="1">
                <a:solidFill>
                  <a:srgbClr val="FFFF00"/>
                </a:solidFill>
                <a:effectLst>
                  <a:outerShdw blurRad="38100" dist="38100" dir="2700000" algn="tl">
                    <a:srgbClr val="000000"/>
                  </a:outerShdw>
                </a:effectLst>
                <a:latin typeface="Times New Roman" charset="0"/>
              </a:rPr>
              <a:t>sundaicus</a:t>
            </a:r>
            <a:endParaRPr lang="en-US" sz="4400" b="1" i="1" dirty="0">
              <a:solidFill>
                <a:srgbClr val="FFFF00"/>
              </a:solidFill>
              <a:effectLst>
                <a:outerShdw blurRad="38100" dist="38100" dir="2700000" algn="tl">
                  <a:srgbClr val="000000"/>
                </a:outerShdw>
              </a:effectLst>
              <a:latin typeface="Times New Roman" charset="0"/>
            </a:endParaRPr>
          </a:p>
        </p:txBody>
      </p:sp>
      <p:pic>
        <p:nvPicPr>
          <p:cNvPr id="233475" name="Picture 3" descr="sundaicu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27584" y="1700808"/>
            <a:ext cx="7200800" cy="515719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a:spLocks noChangeArrowheads="1"/>
          </p:cNvSpPr>
          <p:nvPr/>
        </p:nvSpPr>
        <p:spPr bwMode="auto">
          <a:xfrm>
            <a:off x="457200" y="228600"/>
            <a:ext cx="8229600" cy="1139825"/>
          </a:xfrm>
          <a:prstGeom prst="rect">
            <a:avLst/>
          </a:prstGeom>
          <a:solidFill>
            <a:srgbClr val="00B050"/>
          </a:solidFill>
          <a:ln>
            <a:noFill/>
          </a:ln>
          <a:effectLst/>
        </p:spPr>
        <p:txBody>
          <a:bodyPr anchor="ctr" anchorCtr="1"/>
          <a:lstStyle/>
          <a:p>
            <a:pPr algn="ctr" eaLnBrk="1" hangingPunct="1"/>
            <a:r>
              <a:rPr lang="en-US" sz="4400" b="1" i="1" dirty="0" smtClean="0">
                <a:solidFill>
                  <a:srgbClr val="FFFF00"/>
                </a:solidFill>
                <a:effectLst>
                  <a:outerShdw blurRad="38100" dist="38100" dir="2700000" algn="tl">
                    <a:srgbClr val="000000"/>
                  </a:outerShdw>
                </a:effectLst>
                <a:latin typeface="Times New Roman" charset="0"/>
              </a:rPr>
              <a:t>Bio ecology of An</a:t>
            </a:r>
            <a:r>
              <a:rPr lang="en-US" sz="4400" b="1" i="1" dirty="0">
                <a:solidFill>
                  <a:srgbClr val="FFFF00"/>
                </a:solidFill>
                <a:effectLst>
                  <a:outerShdw blurRad="38100" dist="38100" dir="2700000" algn="tl">
                    <a:srgbClr val="000000"/>
                  </a:outerShdw>
                </a:effectLst>
                <a:latin typeface="Times New Roman" charset="0"/>
              </a:rPr>
              <a:t>. </a:t>
            </a:r>
            <a:r>
              <a:rPr lang="en-US" sz="4400" b="1" i="1" dirty="0" err="1" smtClean="0">
                <a:solidFill>
                  <a:srgbClr val="FFFF00"/>
                </a:solidFill>
                <a:effectLst>
                  <a:outerShdw blurRad="38100" dist="38100" dir="2700000" algn="tl">
                    <a:srgbClr val="000000"/>
                  </a:outerShdw>
                </a:effectLst>
                <a:latin typeface="Times New Roman" charset="0"/>
              </a:rPr>
              <a:t>sundicaus</a:t>
            </a:r>
            <a:endParaRPr lang="en-US" sz="4400" b="1" i="1" dirty="0">
              <a:solidFill>
                <a:srgbClr val="FFFF00"/>
              </a:solidFill>
              <a:effectLst>
                <a:outerShdw blurRad="38100" dist="38100" dir="2700000" algn="tl">
                  <a:srgbClr val="000000"/>
                </a:outerShdw>
              </a:effectLst>
              <a:latin typeface="Times New Roman" charset="0"/>
            </a:endParaRPr>
          </a:p>
        </p:txBody>
      </p:sp>
    </p:spTree>
    <p:extLst>
      <p:ext uri="{BB962C8B-B14F-4D97-AF65-F5344CB8AC3E}">
        <p14:creationId xmlns:p14="http://schemas.microsoft.com/office/powerpoint/2010/main" xmlns="" val="6696529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p2"/>
          <p:cNvPicPr>
            <a:picLocks noChangeAspect="1" noChangeArrowheads="1"/>
          </p:cNvPicPr>
          <p:nvPr/>
        </p:nvPicPr>
        <p:blipFill>
          <a:blip r:embed="rId2">
            <a:extLst>
              <a:ext uri="{28A0092B-C50C-407E-A947-70E740481C1C}">
                <a14:useLocalDpi xmlns:a14="http://schemas.microsoft.com/office/drawing/2010/main" xmlns="" val="0"/>
              </a:ext>
            </a:extLst>
          </a:blip>
          <a:srcRect l="2325" t="51089" r="4628" b="6374"/>
          <a:stretch>
            <a:fillRect/>
          </a:stretch>
        </p:blipFill>
        <p:spPr bwMode="auto">
          <a:xfrm>
            <a:off x="0" y="1371600"/>
            <a:ext cx="9144000" cy="5486400"/>
          </a:xfrm>
          <a:prstGeom prst="rect">
            <a:avLst/>
          </a:prstGeom>
          <a:noFill/>
          <a:extLst>
            <a:ext uri="{909E8E84-426E-40DD-AFC4-6F175D3DCCD1}">
              <a14:hiddenFill xmlns:a14="http://schemas.microsoft.com/office/drawing/2010/main" xmlns="">
                <a:solidFill>
                  <a:srgbClr val="FFFFFF"/>
                </a:solidFill>
              </a14:hiddenFill>
            </a:ext>
          </a:extLst>
        </p:spPr>
      </p:pic>
      <p:sp>
        <p:nvSpPr>
          <p:cNvPr id="240643" name="Rectangle 3"/>
          <p:cNvSpPr>
            <a:spLocks noChangeArrowheads="1"/>
          </p:cNvSpPr>
          <p:nvPr/>
        </p:nvSpPr>
        <p:spPr bwMode="auto">
          <a:xfrm>
            <a:off x="457200" y="228600"/>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chorCtr="1"/>
          <a:lstStyle/>
          <a:p>
            <a:pPr algn="ctr" eaLnBrk="1" hangingPunct="1"/>
            <a:r>
              <a:rPr lang="en-US" sz="4400" b="1" i="1">
                <a:solidFill>
                  <a:srgbClr val="FFFF00"/>
                </a:solidFill>
                <a:effectLst>
                  <a:outerShdw blurRad="38100" dist="38100" dir="2700000" algn="tl">
                    <a:srgbClr val="000000"/>
                  </a:outerShdw>
                </a:effectLst>
                <a:latin typeface="Times New Roman" charset="0"/>
              </a:rPr>
              <a:t>An. sundaicus</a:t>
            </a:r>
          </a:p>
        </p:txBody>
      </p:sp>
      <p:sp>
        <p:nvSpPr>
          <p:cNvPr id="4" name="Rectangle 3"/>
          <p:cNvSpPr>
            <a:spLocks noChangeArrowheads="1"/>
          </p:cNvSpPr>
          <p:nvPr/>
        </p:nvSpPr>
        <p:spPr bwMode="auto">
          <a:xfrm>
            <a:off x="609600" y="381000"/>
            <a:ext cx="8229600" cy="1139825"/>
          </a:xfrm>
          <a:prstGeom prst="rect">
            <a:avLst/>
          </a:prstGeom>
          <a:solidFill>
            <a:srgbClr val="00B050"/>
          </a:solidFill>
          <a:ln>
            <a:noFill/>
          </a:ln>
          <a:effectLst/>
        </p:spPr>
        <p:txBody>
          <a:bodyPr anchor="ctr" anchorCtr="1"/>
          <a:lstStyle/>
          <a:p>
            <a:pPr algn="ctr" eaLnBrk="1" hangingPunct="1"/>
            <a:r>
              <a:rPr lang="en-US" sz="4400" b="1" i="1" dirty="0" smtClean="0">
                <a:solidFill>
                  <a:srgbClr val="FFFF00"/>
                </a:solidFill>
                <a:effectLst>
                  <a:outerShdw blurRad="38100" dist="38100" dir="2700000" algn="tl">
                    <a:srgbClr val="000000"/>
                  </a:outerShdw>
                </a:effectLst>
                <a:latin typeface="Times New Roman" charset="0"/>
              </a:rPr>
              <a:t>Bio ecology of An</a:t>
            </a:r>
            <a:r>
              <a:rPr lang="en-US" sz="4400" b="1" i="1" dirty="0">
                <a:solidFill>
                  <a:srgbClr val="FFFF00"/>
                </a:solidFill>
                <a:effectLst>
                  <a:outerShdw blurRad="38100" dist="38100" dir="2700000" algn="tl">
                    <a:srgbClr val="000000"/>
                  </a:outerShdw>
                </a:effectLst>
                <a:latin typeface="Times New Roman" charset="0"/>
              </a:rPr>
              <a:t>. </a:t>
            </a:r>
            <a:r>
              <a:rPr lang="en-US" sz="4400" b="1" i="1" dirty="0" err="1" smtClean="0">
                <a:solidFill>
                  <a:srgbClr val="FFFF00"/>
                </a:solidFill>
                <a:effectLst>
                  <a:outerShdw blurRad="38100" dist="38100" dir="2700000" algn="tl">
                    <a:srgbClr val="000000"/>
                  </a:outerShdw>
                </a:effectLst>
                <a:latin typeface="Times New Roman" charset="0"/>
              </a:rPr>
              <a:t>sundicaus</a:t>
            </a:r>
            <a:endParaRPr lang="en-US" sz="4400" b="1" i="1" dirty="0">
              <a:solidFill>
                <a:srgbClr val="FFFF00"/>
              </a:solidFill>
              <a:effectLst>
                <a:outerShdw blurRad="38100" dist="38100" dir="2700000" algn="tl">
                  <a:srgbClr val="000000"/>
                </a:outerShdw>
              </a:effectLst>
              <a:latin typeface="Times New Roman" charset="0"/>
            </a:endParaRPr>
          </a:p>
        </p:txBody>
      </p:sp>
    </p:spTree>
    <p:extLst>
      <p:ext uri="{BB962C8B-B14F-4D97-AF65-F5344CB8AC3E}">
        <p14:creationId xmlns:p14="http://schemas.microsoft.com/office/powerpoint/2010/main" xmlns="" val="18571232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p2"/>
          <p:cNvPicPr>
            <a:picLocks noChangeAspect="1" noChangeArrowheads="1"/>
          </p:cNvPicPr>
          <p:nvPr/>
        </p:nvPicPr>
        <p:blipFill>
          <a:blip r:embed="rId2">
            <a:extLst>
              <a:ext uri="{28A0092B-C50C-407E-A947-70E740481C1C}">
                <a14:useLocalDpi xmlns:a14="http://schemas.microsoft.com/office/drawing/2010/main" xmlns="" val="0"/>
              </a:ext>
            </a:extLst>
          </a:blip>
          <a:srcRect l="2325" t="51089" r="4628" b="6374"/>
          <a:stretch>
            <a:fillRect/>
          </a:stretch>
        </p:blipFill>
        <p:spPr bwMode="auto">
          <a:xfrm>
            <a:off x="0" y="1371600"/>
            <a:ext cx="9144000" cy="5486400"/>
          </a:xfrm>
          <a:prstGeom prst="rect">
            <a:avLst/>
          </a:prstGeom>
          <a:noFill/>
          <a:extLst>
            <a:ext uri="{909E8E84-426E-40DD-AFC4-6F175D3DCCD1}">
              <a14:hiddenFill xmlns:a14="http://schemas.microsoft.com/office/drawing/2010/main" xmlns="">
                <a:solidFill>
                  <a:srgbClr val="FFFFFF"/>
                </a:solidFill>
              </a14:hiddenFill>
            </a:ext>
          </a:extLst>
        </p:spPr>
      </p:pic>
      <p:sp>
        <p:nvSpPr>
          <p:cNvPr id="240643" name="Rectangle 3"/>
          <p:cNvSpPr>
            <a:spLocks noChangeArrowheads="1"/>
          </p:cNvSpPr>
          <p:nvPr/>
        </p:nvSpPr>
        <p:spPr bwMode="auto">
          <a:xfrm>
            <a:off x="457200" y="228600"/>
            <a:ext cx="8229600" cy="1139825"/>
          </a:xfrm>
          <a:prstGeom prst="rect">
            <a:avLst/>
          </a:prstGeom>
          <a:solidFill>
            <a:srgbClr val="00B050"/>
          </a:solidFill>
          <a:ln>
            <a:noFill/>
          </a:ln>
          <a:effectLst/>
        </p:spPr>
        <p:txBody>
          <a:bodyPr anchor="ctr" anchorCtr="1"/>
          <a:lstStyle/>
          <a:p>
            <a:pPr algn="ctr" eaLnBrk="1" hangingPunct="1"/>
            <a:r>
              <a:rPr lang="en-US" sz="4400" b="1" i="1" dirty="0">
                <a:solidFill>
                  <a:srgbClr val="FFFF00"/>
                </a:solidFill>
                <a:effectLst>
                  <a:outerShdw blurRad="38100" dist="38100" dir="2700000" algn="tl">
                    <a:srgbClr val="000000"/>
                  </a:outerShdw>
                </a:effectLst>
                <a:latin typeface="Times New Roman" charset="0"/>
              </a:rPr>
              <a:t>An. </a:t>
            </a:r>
            <a:r>
              <a:rPr lang="en-US" sz="4400" b="1" i="1" dirty="0" err="1">
                <a:solidFill>
                  <a:srgbClr val="FFFF00"/>
                </a:solidFill>
                <a:effectLst>
                  <a:outerShdw blurRad="38100" dist="38100" dir="2700000" algn="tl">
                    <a:srgbClr val="000000"/>
                  </a:outerShdw>
                </a:effectLst>
                <a:latin typeface="Times New Roman" charset="0"/>
              </a:rPr>
              <a:t>sundaicus</a:t>
            </a:r>
            <a:endParaRPr lang="en-US" sz="4400" b="1" i="1" dirty="0">
              <a:solidFill>
                <a:srgbClr val="FFFF00"/>
              </a:solidFill>
              <a:effectLst>
                <a:outerShdw blurRad="38100" dist="38100" dir="2700000" algn="tl">
                  <a:srgbClr val="000000"/>
                </a:outerShdw>
              </a:effectLst>
              <a:latin typeface="Times New Roman" charset="0"/>
            </a:endParaRPr>
          </a:p>
        </p:txBody>
      </p:sp>
    </p:spTree>
    <p:extLst>
      <p:ext uri="{BB962C8B-B14F-4D97-AF65-F5344CB8AC3E}">
        <p14:creationId xmlns:p14="http://schemas.microsoft.com/office/powerpoint/2010/main" xmlns="" val="38579112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ChangeArrowheads="1"/>
          </p:cNvSpPr>
          <p:nvPr/>
        </p:nvSpPr>
        <p:spPr bwMode="auto">
          <a:xfrm>
            <a:off x="685800" y="152400"/>
            <a:ext cx="7772400" cy="762000"/>
          </a:xfrm>
          <a:prstGeom prst="rect">
            <a:avLst/>
          </a:prstGeom>
          <a:solidFill>
            <a:srgbClr val="00B050"/>
          </a:solidFill>
          <a:ln>
            <a:noFill/>
          </a:ln>
          <a:effectLst/>
        </p:spPr>
        <p:txBody>
          <a:bodyPr anchor="ctr" anchorCtr="1"/>
          <a:lstStyle/>
          <a:p>
            <a:pPr algn="ctr" eaLnBrk="1" hangingPunct="1"/>
            <a:r>
              <a:rPr lang="en-US" sz="4400" b="1" i="1" dirty="0">
                <a:solidFill>
                  <a:srgbClr val="FFFF00"/>
                </a:solidFill>
                <a:effectLst>
                  <a:outerShdw blurRad="38100" dist="38100" dir="2700000" algn="tl">
                    <a:srgbClr val="000000"/>
                  </a:outerShdw>
                </a:effectLst>
                <a:latin typeface="Times New Roman" charset="0"/>
              </a:rPr>
              <a:t>An. </a:t>
            </a:r>
            <a:r>
              <a:rPr lang="en-US" sz="4400" b="1" i="1" dirty="0" err="1">
                <a:solidFill>
                  <a:srgbClr val="FFFF00"/>
                </a:solidFill>
                <a:effectLst>
                  <a:outerShdw blurRad="38100" dist="38100" dir="2700000" algn="tl">
                    <a:srgbClr val="000000"/>
                  </a:outerShdw>
                </a:effectLst>
                <a:latin typeface="Times New Roman" charset="0"/>
              </a:rPr>
              <a:t>sundaicus</a:t>
            </a:r>
            <a:endParaRPr lang="en-US" sz="4400" b="1" i="1" dirty="0">
              <a:solidFill>
                <a:srgbClr val="FFFF00"/>
              </a:solidFill>
              <a:effectLst>
                <a:outerShdw blurRad="38100" dist="38100" dir="2700000" algn="tl">
                  <a:srgbClr val="000000"/>
                </a:outerShdw>
              </a:effectLst>
              <a:latin typeface="Times New Roman" charset="0"/>
            </a:endParaRPr>
          </a:p>
        </p:txBody>
      </p:sp>
      <p:pic>
        <p:nvPicPr>
          <p:cNvPr id="233475" name="Picture 3" descr="sundaicu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00250" y="990600"/>
            <a:ext cx="5133975" cy="5867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696529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0" y="1695450"/>
            <a:ext cx="8382000" cy="2647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Blip>
                <a:blip r:embed="rId2"/>
              </a:buBlip>
            </a:pPr>
            <a:r>
              <a:rPr lang="en-US" sz="2400" b="1">
                <a:latin typeface="Times New Roman" charset="0"/>
              </a:rPr>
              <a:t>Distribution in East Asia.</a:t>
            </a:r>
          </a:p>
          <a:p>
            <a:pPr>
              <a:buFontTx/>
              <a:buBlip>
                <a:blip r:embed="rId2"/>
              </a:buBlip>
            </a:pPr>
            <a:r>
              <a:rPr lang="en-US" sz="2400" b="1">
                <a:latin typeface="Times New Roman" charset="0"/>
              </a:rPr>
              <a:t>Invaded India.</a:t>
            </a:r>
          </a:p>
          <a:p>
            <a:pPr>
              <a:buFontTx/>
              <a:buBlip>
                <a:blip r:embed="rId2"/>
              </a:buBlip>
            </a:pPr>
            <a:r>
              <a:rPr lang="en-US" sz="2400" b="1">
                <a:latin typeface="Times New Roman" charset="0"/>
              </a:rPr>
              <a:t>Vector in A &amp; N Islands.</a:t>
            </a:r>
          </a:p>
          <a:p>
            <a:pPr>
              <a:buFontTx/>
              <a:buBlip>
                <a:blip r:embed="rId2"/>
              </a:buBlip>
            </a:pPr>
            <a:r>
              <a:rPr lang="en-US" sz="2400" b="1">
                <a:latin typeface="Times New Roman" charset="0"/>
              </a:rPr>
              <a:t>Susceptible to Insecticides.</a:t>
            </a:r>
          </a:p>
          <a:p>
            <a:pPr>
              <a:buFontTx/>
              <a:buBlip>
                <a:blip r:embed="rId2"/>
              </a:buBlip>
            </a:pPr>
            <a:r>
              <a:rPr lang="en-US" sz="2400" b="1">
                <a:latin typeface="Times New Roman" charset="0"/>
              </a:rPr>
              <a:t>Brackish Water Breeder.</a:t>
            </a:r>
          </a:p>
          <a:p>
            <a:pPr>
              <a:buFontTx/>
              <a:buBlip>
                <a:blip r:embed="rId2"/>
              </a:buBlip>
            </a:pPr>
            <a:r>
              <a:rPr lang="en-US" sz="2400" b="1">
                <a:latin typeface="Times New Roman" charset="0"/>
              </a:rPr>
              <a:t>Both Exophilic and Endophilic</a:t>
            </a:r>
          </a:p>
          <a:p>
            <a:pPr>
              <a:buFontTx/>
              <a:buBlip>
                <a:blip r:embed="rId2"/>
              </a:buBlip>
            </a:pPr>
            <a:r>
              <a:rPr lang="en-US" sz="2400" b="1">
                <a:latin typeface="Times New Roman" charset="0"/>
              </a:rPr>
              <a:t>Both Exophagic and Endophagic</a:t>
            </a:r>
          </a:p>
        </p:txBody>
      </p:sp>
      <p:sp>
        <p:nvSpPr>
          <p:cNvPr id="10244" name="Text Box 4"/>
          <p:cNvSpPr txBox="1">
            <a:spLocks noChangeArrowheads="1"/>
          </p:cNvSpPr>
          <p:nvPr/>
        </p:nvSpPr>
        <p:spPr bwMode="auto">
          <a:xfrm>
            <a:off x="1447800" y="228600"/>
            <a:ext cx="6629400" cy="762000"/>
          </a:xfrm>
          <a:prstGeom prst="rect">
            <a:avLst/>
          </a:prstGeom>
          <a:solidFill>
            <a:srgbClr val="00B050"/>
          </a:solidFill>
          <a:ln>
            <a:noFill/>
          </a:ln>
          <a:effectLst/>
        </p:spPr>
        <p:txBody>
          <a:bodyPr>
            <a:spAutoFit/>
          </a:bodyPr>
          <a:lstStyle/>
          <a:p>
            <a:pPr algn="ctr">
              <a:spcBef>
                <a:spcPct val="50000"/>
              </a:spcBef>
            </a:pPr>
            <a:r>
              <a:rPr lang="en-US" sz="4400" b="1" i="1" dirty="0">
                <a:solidFill>
                  <a:srgbClr val="FFFF00"/>
                </a:solidFill>
                <a:latin typeface="Times New Roman" charset="0"/>
              </a:rPr>
              <a:t>An. </a:t>
            </a:r>
            <a:r>
              <a:rPr lang="en-US" sz="4400" b="1" i="1" dirty="0" err="1">
                <a:solidFill>
                  <a:srgbClr val="FFFF00"/>
                </a:solidFill>
                <a:latin typeface="Times New Roman" charset="0"/>
              </a:rPr>
              <a:t>sundaicus</a:t>
            </a:r>
            <a:endParaRPr lang="en-US" sz="4400" b="1" i="1" dirty="0">
              <a:solidFill>
                <a:srgbClr val="FFFF00"/>
              </a:solidFill>
              <a:latin typeface="Times New Roman" charset="0"/>
            </a:endParaRPr>
          </a:p>
        </p:txBody>
      </p:sp>
      <p:sp>
        <p:nvSpPr>
          <p:cNvPr id="10245" name="Text Box 5"/>
          <p:cNvSpPr txBox="1">
            <a:spLocks noChangeArrowheads="1"/>
          </p:cNvSpPr>
          <p:nvPr/>
        </p:nvSpPr>
        <p:spPr bwMode="auto">
          <a:xfrm>
            <a:off x="609600" y="990600"/>
            <a:ext cx="1676400" cy="579438"/>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3200" b="1">
                <a:solidFill>
                  <a:schemeClr val="accent2"/>
                </a:solidFill>
                <a:latin typeface="Times New Roman" charset="0"/>
              </a:rPr>
              <a:t>Biology</a:t>
            </a:r>
          </a:p>
        </p:txBody>
      </p:sp>
      <p:sp>
        <p:nvSpPr>
          <p:cNvPr id="10246" name="Text Box 6"/>
          <p:cNvSpPr txBox="1">
            <a:spLocks noChangeArrowheads="1"/>
          </p:cNvSpPr>
          <p:nvPr/>
        </p:nvSpPr>
        <p:spPr bwMode="auto">
          <a:xfrm>
            <a:off x="609600" y="4449763"/>
            <a:ext cx="1676400" cy="579437"/>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3200" b="1">
                <a:solidFill>
                  <a:schemeClr val="accent2"/>
                </a:solidFill>
                <a:latin typeface="Times New Roman" charset="0"/>
              </a:rPr>
              <a:t>Control</a:t>
            </a:r>
          </a:p>
        </p:txBody>
      </p:sp>
      <p:sp>
        <p:nvSpPr>
          <p:cNvPr id="10247" name="Text Box 7"/>
          <p:cNvSpPr txBox="1">
            <a:spLocks noChangeArrowheads="1"/>
          </p:cNvSpPr>
          <p:nvPr/>
        </p:nvSpPr>
        <p:spPr bwMode="auto">
          <a:xfrm>
            <a:off x="76200" y="5153025"/>
            <a:ext cx="8001000"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Blip>
                <a:blip r:embed="rId2"/>
              </a:buBlip>
            </a:pPr>
            <a:r>
              <a:rPr lang="en-US" sz="2400" b="1">
                <a:latin typeface="Times New Roman" charset="0"/>
              </a:rPr>
              <a:t>Installation of Sluice Gates Across Creeks.</a:t>
            </a:r>
          </a:p>
          <a:p>
            <a:pPr>
              <a:buFontTx/>
              <a:buBlip>
                <a:blip r:embed="rId2"/>
              </a:buBlip>
            </a:pPr>
            <a:r>
              <a:rPr lang="en-US" sz="2400" b="1">
                <a:latin typeface="Times New Roman" charset="0"/>
              </a:rPr>
              <a:t>Larvivorous Fishes.</a:t>
            </a:r>
          </a:p>
          <a:p>
            <a:pPr>
              <a:buFontTx/>
              <a:buBlip>
                <a:blip r:embed="rId2"/>
              </a:buBlip>
            </a:pPr>
            <a:r>
              <a:rPr lang="en-US" sz="2400" b="1">
                <a:latin typeface="Times New Roman" charset="0"/>
              </a:rPr>
              <a:t>ITMN</a:t>
            </a:r>
          </a:p>
          <a:p>
            <a:pPr>
              <a:buFontTx/>
              <a:buBlip>
                <a:blip r:embed="rId2"/>
              </a:buBlip>
            </a:pPr>
            <a:r>
              <a:rPr lang="en-US" sz="2400" b="1">
                <a:latin typeface="Times New Roman" charset="0"/>
              </a:rPr>
              <a:t>Encourage Mangrove Forests.</a:t>
            </a:r>
            <a:endParaRPr lang="en-US" sz="2400">
              <a:latin typeface="Times New Roman" charset="0"/>
            </a:endParaRPr>
          </a:p>
        </p:txBody>
      </p:sp>
    </p:spTree>
    <p:extLst>
      <p:ext uri="{BB962C8B-B14F-4D97-AF65-F5344CB8AC3E}">
        <p14:creationId xmlns:p14="http://schemas.microsoft.com/office/powerpoint/2010/main" xmlns="" val="359479021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p2"/>
          <p:cNvPicPr>
            <a:picLocks noChangeAspect="1" noChangeArrowheads="1"/>
          </p:cNvPicPr>
          <p:nvPr/>
        </p:nvPicPr>
        <p:blipFill>
          <a:blip r:embed="rId2">
            <a:extLst>
              <a:ext uri="{28A0092B-C50C-407E-A947-70E740481C1C}">
                <a14:useLocalDpi xmlns:a14="http://schemas.microsoft.com/office/drawing/2010/main" xmlns="" val="0"/>
              </a:ext>
            </a:extLst>
          </a:blip>
          <a:srcRect l="2325" t="51089" r="4628" b="6374"/>
          <a:stretch>
            <a:fillRect/>
          </a:stretch>
        </p:blipFill>
        <p:spPr bwMode="auto">
          <a:xfrm>
            <a:off x="0" y="1371600"/>
            <a:ext cx="9144000" cy="5486400"/>
          </a:xfrm>
          <a:prstGeom prst="rect">
            <a:avLst/>
          </a:prstGeom>
          <a:noFill/>
          <a:extLst>
            <a:ext uri="{909E8E84-426E-40DD-AFC4-6F175D3DCCD1}">
              <a14:hiddenFill xmlns:a14="http://schemas.microsoft.com/office/drawing/2010/main" xmlns="">
                <a:solidFill>
                  <a:srgbClr val="FFFFFF"/>
                </a:solidFill>
              </a14:hiddenFill>
            </a:ext>
          </a:extLst>
        </p:spPr>
      </p:pic>
      <p:sp>
        <p:nvSpPr>
          <p:cNvPr id="240643" name="Rectangle 3"/>
          <p:cNvSpPr>
            <a:spLocks noChangeArrowheads="1"/>
          </p:cNvSpPr>
          <p:nvPr/>
        </p:nvSpPr>
        <p:spPr bwMode="auto">
          <a:xfrm>
            <a:off x="457200" y="228600"/>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chorCtr="1"/>
          <a:lstStyle/>
          <a:p>
            <a:pPr algn="ctr" eaLnBrk="1" hangingPunct="1"/>
            <a:r>
              <a:rPr lang="en-US" sz="4400" b="1" i="1">
                <a:solidFill>
                  <a:srgbClr val="FFFF00"/>
                </a:solidFill>
                <a:effectLst>
                  <a:outerShdw blurRad="38100" dist="38100" dir="2700000" algn="tl">
                    <a:srgbClr val="000000"/>
                  </a:outerShdw>
                </a:effectLst>
                <a:latin typeface="Times New Roman" charset="0"/>
              </a:rPr>
              <a:t>An. sundaicus</a:t>
            </a:r>
          </a:p>
        </p:txBody>
      </p:sp>
    </p:spTree>
    <p:extLst>
      <p:ext uri="{BB962C8B-B14F-4D97-AF65-F5344CB8AC3E}">
        <p14:creationId xmlns:p14="http://schemas.microsoft.com/office/powerpoint/2010/main" xmlns="" val="38579112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8229600" cy="998984"/>
          </a:xfrm>
        </p:spPr>
        <p:txBody>
          <a:bodyPr>
            <a:normAutofit/>
          </a:bodyPr>
          <a:lstStyle/>
          <a:p>
            <a:r>
              <a:rPr lang="en-IN" sz="2800" dirty="0"/>
              <a:t>Environmental Drivers, Ecosystem States, and their Effects on Vector-borne Disease</a:t>
            </a:r>
          </a:p>
        </p:txBody>
      </p:sp>
      <p:sp>
        <p:nvSpPr>
          <p:cNvPr id="3" name="Content Placeholder 2"/>
          <p:cNvSpPr>
            <a:spLocks noGrp="1"/>
          </p:cNvSpPr>
          <p:nvPr>
            <p:ph idx="1"/>
          </p:nvPr>
        </p:nvSpPr>
        <p:spPr>
          <a:xfrm>
            <a:off x="457200" y="1412776"/>
            <a:ext cx="8229600" cy="4713387"/>
          </a:xfrm>
        </p:spPr>
        <p:txBody>
          <a:bodyPr>
            <a:noAutofit/>
          </a:bodyPr>
          <a:lstStyle/>
          <a:p>
            <a:pPr algn="just"/>
            <a:r>
              <a:rPr lang="en-IN" sz="2400" dirty="0">
                <a:latin typeface="AR ESSENCE" pitchFamily="2" charset="0"/>
              </a:rPr>
              <a:t>An ecosystem perspective on the risks to humans from </a:t>
            </a:r>
            <a:r>
              <a:rPr lang="en-IN" sz="2400" dirty="0" err="1">
                <a:latin typeface="AR ESSENCE" pitchFamily="2" charset="0"/>
              </a:rPr>
              <a:t>vectorborne</a:t>
            </a:r>
            <a:r>
              <a:rPr lang="en-IN" sz="2400" dirty="0">
                <a:latin typeface="AR ESSENCE" pitchFamily="2" charset="0"/>
              </a:rPr>
              <a:t> disease and vector management requires an appreciation of the role played by broad environmental trends and by local ecosystems in sustaining vector habitats and facilitating disease transmission. </a:t>
            </a:r>
            <a:endParaRPr lang="en-IN" sz="2400" dirty="0" smtClean="0">
              <a:latin typeface="AR ESSENCE" pitchFamily="2" charset="0"/>
            </a:endParaRPr>
          </a:p>
          <a:p>
            <a:pPr algn="just"/>
            <a:r>
              <a:rPr lang="en-IN" sz="2400" dirty="0" smtClean="0">
                <a:latin typeface="AR ESSENCE" pitchFamily="2" charset="0"/>
              </a:rPr>
              <a:t>The </a:t>
            </a:r>
            <a:r>
              <a:rPr lang="en-IN" sz="2400" dirty="0">
                <a:latin typeface="AR ESSENCE" pitchFamily="2" charset="0"/>
              </a:rPr>
              <a:t>transmission of vector-borne diseases is governed by the same principles of population dynamics as other ecological systems. Probably the most important governing concepts are the </a:t>
            </a:r>
            <a:r>
              <a:rPr lang="en-IN" sz="2400" dirty="0" smtClean="0">
                <a:latin typeface="AR ESSENCE" pitchFamily="2" charset="0"/>
              </a:rPr>
              <a:t> reproductive </a:t>
            </a:r>
            <a:r>
              <a:rPr lang="en-IN" sz="2400" dirty="0">
                <a:latin typeface="AR ESSENCE" pitchFamily="2" charset="0"/>
              </a:rPr>
              <a:t>rate (often termed r) of vectors and parasites and the carrying capacity (K) of the local habitat for each of these entities </a:t>
            </a:r>
            <a:endParaRPr lang="en-IN" sz="2400" dirty="0" smtClean="0">
              <a:latin typeface="AR ESSENCE" pitchFamily="2" charset="0"/>
            </a:endParaRPr>
          </a:p>
          <a:p>
            <a:pPr algn="just"/>
            <a:r>
              <a:rPr lang="en-IN" sz="2400" dirty="0" smtClean="0">
                <a:latin typeface="AR ESSENCE" pitchFamily="2" charset="0"/>
              </a:rPr>
              <a:t> </a:t>
            </a:r>
            <a:r>
              <a:rPr lang="en-IN" sz="2400" dirty="0">
                <a:latin typeface="AR ESSENCE" pitchFamily="2" charset="0"/>
              </a:rPr>
              <a:t>Both are influenced by broad environmental conditions. For example, in the case of malaria in an African village, seasonal temperatures affect the reproductive rate of Anopheles mosquitoes and of the Plasmodium parasites within them. Precipitation influences the availability of aquatic breeding sites.</a:t>
            </a:r>
          </a:p>
        </p:txBody>
      </p:sp>
    </p:spTree>
    <p:extLst>
      <p:ext uri="{BB962C8B-B14F-4D97-AF65-F5344CB8AC3E}">
        <p14:creationId xmlns:p14="http://schemas.microsoft.com/office/powerpoint/2010/main" xmlns="" val="3974661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IN" sz="2400" dirty="0">
                <a:latin typeface="AR ESSENCE" pitchFamily="2" charset="0"/>
              </a:rPr>
              <a:t>Eco-environmental Systems: Food chain / Web – Prey and Predator interactions - Principles of an eco-epidemiological approach to address multiple vector borne diseases - Water Management </a:t>
            </a:r>
            <a:endParaRPr lang="en-IN" sz="2400" dirty="0"/>
          </a:p>
        </p:txBody>
      </p:sp>
      <p:sp>
        <p:nvSpPr>
          <p:cNvPr id="3" name="Content Placeholder 2"/>
          <p:cNvSpPr>
            <a:spLocks noGrp="1"/>
          </p:cNvSpPr>
          <p:nvPr>
            <p:ph idx="1"/>
          </p:nvPr>
        </p:nvSpPr>
        <p:spPr/>
        <p:txBody>
          <a:bodyPr>
            <a:noAutofit/>
          </a:bodyPr>
          <a:lstStyle/>
          <a:p>
            <a:pPr algn="just"/>
            <a:r>
              <a:rPr lang="en-IN" sz="2000" dirty="0">
                <a:latin typeface="AR ESSENCE" pitchFamily="2" charset="0"/>
              </a:rPr>
              <a:t>Ecosystems provide both the ‘‘disservice’’ of maintaining </a:t>
            </a:r>
            <a:r>
              <a:rPr lang="en-IN" sz="2000" dirty="0" smtClean="0">
                <a:latin typeface="AR ESSENCE" pitchFamily="2" charset="0"/>
              </a:rPr>
              <a:t>transmission  cycles </a:t>
            </a:r>
            <a:r>
              <a:rPr lang="en-IN" sz="2000" dirty="0">
                <a:latin typeface="AR ESSENCE" pitchFamily="2" charset="0"/>
              </a:rPr>
              <a:t>with cross-infection of humans and the ‘‘service’’ of </a:t>
            </a:r>
            <a:r>
              <a:rPr lang="en-IN" sz="2000" dirty="0" smtClean="0">
                <a:latin typeface="AR ESSENCE" pitchFamily="2" charset="0"/>
              </a:rPr>
              <a:t>regulating    those </a:t>
            </a:r>
            <a:r>
              <a:rPr lang="en-IN" sz="2000" dirty="0">
                <a:latin typeface="AR ESSENCE" pitchFamily="2" charset="0"/>
              </a:rPr>
              <a:t>cycles and controlling </a:t>
            </a:r>
            <a:r>
              <a:rPr lang="en-IN" sz="2000" dirty="0" err="1">
                <a:latin typeface="AR ESSENCE" pitchFamily="2" charset="0"/>
              </a:rPr>
              <a:t>spillover</a:t>
            </a:r>
            <a:r>
              <a:rPr lang="en-IN" sz="2000" dirty="0">
                <a:latin typeface="AR ESSENCE" pitchFamily="2" charset="0"/>
              </a:rPr>
              <a:t> into human populations. </a:t>
            </a:r>
            <a:endParaRPr lang="en-IN" sz="2000" dirty="0" smtClean="0">
              <a:latin typeface="AR ESSENCE" pitchFamily="2" charset="0"/>
            </a:endParaRPr>
          </a:p>
          <a:p>
            <a:pPr algn="just"/>
            <a:endParaRPr lang="en-IN" sz="2000" dirty="0" smtClean="0">
              <a:latin typeface="AR ESSENCE" pitchFamily="2" charset="0"/>
            </a:endParaRPr>
          </a:p>
          <a:p>
            <a:pPr algn="just"/>
            <a:r>
              <a:rPr lang="en-IN" sz="2000" dirty="0" smtClean="0">
                <a:latin typeface="AR ESSENCE" pitchFamily="2" charset="0"/>
              </a:rPr>
              <a:t>The balance between </a:t>
            </a:r>
            <a:r>
              <a:rPr lang="en-IN" sz="2000" dirty="0">
                <a:latin typeface="AR ESSENCE" pitchFamily="2" charset="0"/>
              </a:rPr>
              <a:t>these services and disservices is influenced by the </a:t>
            </a:r>
            <a:r>
              <a:rPr lang="en-IN" sz="2000" dirty="0" smtClean="0">
                <a:latin typeface="AR ESSENCE" pitchFamily="2" charset="0"/>
              </a:rPr>
              <a:t>availability of </a:t>
            </a:r>
            <a:r>
              <a:rPr lang="en-IN" sz="2000" dirty="0">
                <a:latin typeface="AR ESSENCE" pitchFamily="2" charset="0"/>
              </a:rPr>
              <a:t>suitable habitat for vectors and of reservoir hosts of infection. </a:t>
            </a:r>
            <a:r>
              <a:rPr lang="en-IN" sz="2000" dirty="0" smtClean="0">
                <a:latin typeface="AR ESSENCE" pitchFamily="2" charset="0"/>
              </a:rPr>
              <a:t>Transmission cycles </a:t>
            </a:r>
            <a:r>
              <a:rPr lang="en-IN" sz="2000" dirty="0">
                <a:latin typeface="AR ESSENCE" pitchFamily="2" charset="0"/>
              </a:rPr>
              <a:t>are generally kept in a degree of equilibrium by density-dependent </a:t>
            </a:r>
            <a:r>
              <a:rPr lang="en-IN" sz="2000" dirty="0" smtClean="0">
                <a:latin typeface="AR ESSENCE" pitchFamily="2" charset="0"/>
              </a:rPr>
              <a:t>processes such </a:t>
            </a:r>
            <a:r>
              <a:rPr lang="en-IN" sz="2000" dirty="0">
                <a:latin typeface="AR ESSENCE" pitchFamily="2" charset="0"/>
              </a:rPr>
              <a:t>as acquired immunity to infectious disease and by limits on </a:t>
            </a:r>
            <a:r>
              <a:rPr lang="en-IN" sz="2000" dirty="0" smtClean="0">
                <a:latin typeface="AR ESSENCE" pitchFamily="2" charset="0"/>
              </a:rPr>
              <a:t>the carrying </a:t>
            </a:r>
            <a:r>
              <a:rPr lang="en-IN" sz="2000" dirty="0">
                <a:latin typeface="AR ESSENCE" pitchFamily="2" charset="0"/>
              </a:rPr>
              <a:t>capacity of the habitat to support insect vectors and reservoir hosts</a:t>
            </a:r>
            <a:r>
              <a:rPr lang="en-IN" sz="2000" dirty="0" smtClean="0">
                <a:latin typeface="AR ESSENCE" pitchFamily="2" charset="0"/>
              </a:rPr>
              <a:t>.</a:t>
            </a:r>
          </a:p>
          <a:p>
            <a:pPr algn="just"/>
            <a:r>
              <a:rPr lang="en-IN" sz="2000" dirty="0" smtClean="0">
                <a:latin typeface="AR ESSENCE" pitchFamily="2" charset="0"/>
              </a:rPr>
              <a:t>Human </a:t>
            </a:r>
            <a:r>
              <a:rPr lang="en-IN" sz="2000" dirty="0">
                <a:latin typeface="AR ESSENCE" pitchFamily="2" charset="0"/>
              </a:rPr>
              <a:t>activities that alter natural ecosystems also affect the </a:t>
            </a:r>
            <a:r>
              <a:rPr lang="en-IN" sz="2000" dirty="0" smtClean="0">
                <a:latin typeface="AR ESSENCE" pitchFamily="2" charset="0"/>
              </a:rPr>
              <a:t>transmission cycles </a:t>
            </a:r>
            <a:r>
              <a:rPr lang="en-IN" sz="2000" dirty="0">
                <a:latin typeface="AR ESSENCE" pitchFamily="2" charset="0"/>
              </a:rPr>
              <a:t>of vector-borne infectious diseases. Human settlement </a:t>
            </a:r>
            <a:r>
              <a:rPr lang="en-IN" sz="2000" dirty="0" smtClean="0">
                <a:latin typeface="AR ESSENCE" pitchFamily="2" charset="0"/>
              </a:rPr>
              <a:t>and deforestation </a:t>
            </a:r>
            <a:r>
              <a:rPr lang="en-IN" sz="2000" dirty="0">
                <a:latin typeface="AR ESSENCE" pitchFamily="2" charset="0"/>
              </a:rPr>
              <a:t>patterns; the development of dam, drainage, and agricultural </a:t>
            </a:r>
            <a:r>
              <a:rPr lang="en-IN" sz="2000" dirty="0" smtClean="0">
                <a:latin typeface="AR ESSENCE" pitchFamily="2" charset="0"/>
              </a:rPr>
              <a:t>irrigation schemes</a:t>
            </a:r>
            <a:r>
              <a:rPr lang="en-IN" sz="2000" dirty="0">
                <a:latin typeface="AR ESSENCE" pitchFamily="2" charset="0"/>
              </a:rPr>
              <a:t>; and climate change are all drivers influencing patterns </a:t>
            </a:r>
            <a:r>
              <a:rPr lang="en-IN" sz="2000" dirty="0" smtClean="0">
                <a:latin typeface="AR ESSENCE" pitchFamily="2" charset="0"/>
              </a:rPr>
              <a:t>of disease </a:t>
            </a:r>
            <a:r>
              <a:rPr lang="en-IN" sz="2000" dirty="0">
                <a:latin typeface="AR ESSENCE" pitchFamily="2" charset="0"/>
              </a:rPr>
              <a:t>distribution and incidence. </a:t>
            </a:r>
            <a:endParaRPr lang="en-IN" sz="2000" dirty="0" smtClean="0">
              <a:latin typeface="AR ESSENCE" pitchFamily="2" charset="0"/>
            </a:endParaRPr>
          </a:p>
        </p:txBody>
      </p:sp>
    </p:spTree>
    <p:extLst>
      <p:ext uri="{BB962C8B-B14F-4D97-AF65-F5344CB8AC3E}">
        <p14:creationId xmlns:p14="http://schemas.microsoft.com/office/powerpoint/2010/main" xmlns="" val="14245448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3200" dirty="0"/>
              <a:t>Environmental Drivers, Ecosystem States, and their Effects on Vector-borne Disease</a:t>
            </a:r>
          </a:p>
        </p:txBody>
      </p:sp>
      <p:sp>
        <p:nvSpPr>
          <p:cNvPr id="3" name="Content Placeholder 2"/>
          <p:cNvSpPr>
            <a:spLocks noGrp="1"/>
          </p:cNvSpPr>
          <p:nvPr>
            <p:ph idx="1"/>
          </p:nvPr>
        </p:nvSpPr>
        <p:spPr/>
        <p:txBody>
          <a:bodyPr>
            <a:normAutofit fontScale="62500" lnSpcReduction="20000"/>
          </a:bodyPr>
          <a:lstStyle/>
          <a:p>
            <a:r>
              <a:rPr lang="en-IN" dirty="0">
                <a:latin typeface="AR ESSENCE" pitchFamily="2" charset="0"/>
              </a:rPr>
              <a:t>Together, such factors influence the maximum number of adult mosquitoes that can be produced and sustained in the local environment in a given time. While these large-scale climatic factors are important, their influence in any particular setting also depends upon local characteristics</a:t>
            </a:r>
            <a:r>
              <a:rPr lang="en-IN" dirty="0" smtClean="0">
                <a:latin typeface="AR ESSENCE" pitchFamily="2" charset="0"/>
              </a:rPr>
              <a:t>.</a:t>
            </a:r>
          </a:p>
          <a:p>
            <a:r>
              <a:rPr lang="en-IN" dirty="0" smtClean="0">
                <a:latin typeface="AR ESSENCE" pitchFamily="2" charset="0"/>
              </a:rPr>
              <a:t> </a:t>
            </a:r>
            <a:r>
              <a:rPr lang="en-IN" dirty="0">
                <a:latin typeface="AR ESSENCE" pitchFamily="2" charset="0"/>
              </a:rPr>
              <a:t>For instance, both temperature and breeding site availability are also a function of local topography and vegetation. </a:t>
            </a:r>
            <a:endParaRPr lang="en-IN" dirty="0" smtClean="0">
              <a:latin typeface="AR ESSENCE" pitchFamily="2" charset="0"/>
            </a:endParaRPr>
          </a:p>
          <a:p>
            <a:r>
              <a:rPr lang="en-IN" dirty="0" smtClean="0">
                <a:latin typeface="AR ESSENCE" pitchFamily="2" charset="0"/>
              </a:rPr>
              <a:t>Finally</a:t>
            </a:r>
            <a:r>
              <a:rPr lang="en-IN" dirty="0">
                <a:latin typeface="AR ESSENCE" pitchFamily="2" charset="0"/>
              </a:rPr>
              <a:t>, humans are an integral part of this system</a:t>
            </a:r>
            <a:r>
              <a:rPr lang="en-IN" dirty="0" smtClean="0">
                <a:latin typeface="AR ESSENCE" pitchFamily="2" charset="0"/>
              </a:rPr>
              <a:t>.</a:t>
            </a:r>
          </a:p>
          <a:p>
            <a:r>
              <a:rPr lang="en-IN" dirty="0" smtClean="0">
                <a:latin typeface="AR ESSENCE" pitchFamily="2" charset="0"/>
              </a:rPr>
              <a:t> </a:t>
            </a:r>
            <a:r>
              <a:rPr lang="en-IN" dirty="0">
                <a:latin typeface="AR ESSENCE" pitchFamily="2" charset="0"/>
              </a:rPr>
              <a:t>Agricultural practices will influence land use and the availability of animals that may provide blood meals for mosquitoes (along with or instead of humans). </a:t>
            </a:r>
            <a:endParaRPr lang="en-IN" dirty="0" smtClean="0">
              <a:latin typeface="AR ESSENCE" pitchFamily="2" charset="0"/>
            </a:endParaRPr>
          </a:p>
          <a:p>
            <a:r>
              <a:rPr lang="en-IN" dirty="0" smtClean="0">
                <a:latin typeface="AR ESSENCE" pitchFamily="2" charset="0"/>
              </a:rPr>
              <a:t>Targeted </a:t>
            </a:r>
            <a:r>
              <a:rPr lang="en-IN" dirty="0">
                <a:latin typeface="AR ESSENCE" pitchFamily="2" charset="0"/>
              </a:rPr>
              <a:t>vector control interventions may reduce vector abundance and longevity vector habitats and/or vector biting rates on humans and thus prevent disease transmission, even in otherwise optimal environments. </a:t>
            </a:r>
            <a:endParaRPr lang="en-IN" dirty="0" smtClean="0">
              <a:latin typeface="AR ESSENCE" pitchFamily="2" charset="0"/>
            </a:endParaRPr>
          </a:p>
          <a:p>
            <a:r>
              <a:rPr lang="en-IN" dirty="0" smtClean="0">
                <a:latin typeface="AR ESSENCE" pitchFamily="2" charset="0"/>
              </a:rPr>
              <a:t>The </a:t>
            </a:r>
            <a:r>
              <a:rPr lang="en-IN" dirty="0">
                <a:latin typeface="AR ESSENCE" pitchFamily="2" charset="0"/>
              </a:rPr>
              <a:t>same environmental conditions that are affected by local habitat factors also determine the vector-carrying capacity of the ecosystem, the point at which vector abundance is limited by </a:t>
            </a:r>
            <a:r>
              <a:rPr lang="en-IN" dirty="0" err="1">
                <a:latin typeface="AR ESSENCE" pitchFamily="2" charset="0"/>
              </a:rPr>
              <a:t>densitydependent</a:t>
            </a:r>
            <a:r>
              <a:rPr lang="en-IN" dirty="0">
                <a:latin typeface="AR ESSENCE" pitchFamily="2" charset="0"/>
              </a:rPr>
              <a:t> processes (for example, predation and competition for food).</a:t>
            </a:r>
          </a:p>
        </p:txBody>
      </p:sp>
    </p:spTree>
    <p:extLst>
      <p:ext uri="{BB962C8B-B14F-4D97-AF65-F5344CB8AC3E}">
        <p14:creationId xmlns:p14="http://schemas.microsoft.com/office/powerpoint/2010/main" xmlns="" val="21956915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7424"/>
            <a:ext cx="8229600" cy="1805062"/>
          </a:xfrm>
        </p:spPr>
        <p:txBody>
          <a:bodyPr>
            <a:normAutofit/>
          </a:bodyPr>
          <a:lstStyle/>
          <a:p>
            <a:r>
              <a:rPr lang="en-IN" sz="2400" dirty="0" smtClean="0"/>
              <a:t/>
            </a:r>
            <a:br>
              <a:rPr lang="en-IN" sz="2400" dirty="0" smtClean="0"/>
            </a:br>
            <a:r>
              <a:rPr lang="en-IN" sz="2400" dirty="0" smtClean="0"/>
              <a:t> </a:t>
            </a:r>
            <a:r>
              <a:rPr lang="en-IN" sz="2400" dirty="0"/>
              <a:t>Anthropogenic Change Leading </a:t>
            </a:r>
            <a:r>
              <a:rPr lang="en-IN" sz="2400" dirty="0" smtClean="0"/>
              <a:t>to </a:t>
            </a:r>
            <a:r>
              <a:rPr lang="en-IN" sz="2400" dirty="0"/>
              <a:t>Increases in Plasmodium falciparum: P. </a:t>
            </a:r>
            <a:r>
              <a:rPr lang="en-IN" sz="2400" dirty="0" err="1"/>
              <a:t>vivax</a:t>
            </a:r>
            <a:r>
              <a:rPr lang="en-IN" sz="2400" dirty="0"/>
              <a:t> </a:t>
            </a:r>
            <a:r>
              <a:rPr lang="en-IN" sz="2400" dirty="0" smtClean="0"/>
              <a:t>Ratios Increases </a:t>
            </a:r>
            <a:r>
              <a:rPr lang="en-IN" sz="2400" dirty="0"/>
              <a:t>in Plasmodium falciparum: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626393517"/>
              </p:ext>
            </p:extLst>
          </p:nvPr>
        </p:nvGraphicFramePr>
        <p:xfrm>
          <a:off x="0" y="1268760"/>
          <a:ext cx="9008388" cy="6217920"/>
        </p:xfrm>
        <a:graphic>
          <a:graphicData uri="http://schemas.openxmlformats.org/drawingml/2006/table">
            <a:tbl>
              <a:tblPr firstRow="1" bandRow="1">
                <a:tableStyleId>{5C22544A-7EE6-4342-B048-85BDC9FD1C3A}</a:tableStyleId>
              </a:tblPr>
              <a:tblGrid>
                <a:gridCol w="3002796"/>
                <a:gridCol w="3002796"/>
                <a:gridCol w="3002796"/>
              </a:tblGrid>
              <a:tr h="893221">
                <a:tc>
                  <a:txBody>
                    <a:bodyPr/>
                    <a:lstStyle/>
                    <a:p>
                      <a:r>
                        <a:rPr lang="en-IN" dirty="0" smtClean="0"/>
                        <a:t>Location Tajikistan  1998</a:t>
                      </a:r>
                    </a:p>
                    <a:p>
                      <a:endParaRPr lang="en-IN" dirty="0" smtClean="0"/>
                    </a:p>
                  </a:txBody>
                  <a:tcPr/>
                </a:tc>
                <a:tc>
                  <a:txBody>
                    <a:bodyPr/>
                    <a:lstStyle/>
                    <a:p>
                      <a:r>
                        <a:rPr lang="en-IN" dirty="0" smtClean="0"/>
                        <a:t>Anthropogenic Changes </a:t>
                      </a:r>
                    </a:p>
                    <a:p>
                      <a:r>
                        <a:rPr lang="en-IN" dirty="0" smtClean="0"/>
                        <a:t>Health system disruption</a:t>
                      </a:r>
                      <a:endParaRPr lang="en-IN" dirty="0"/>
                    </a:p>
                  </a:txBody>
                  <a:tcPr/>
                </a:tc>
                <a:tc>
                  <a:txBody>
                    <a:bodyPr/>
                    <a:lstStyle/>
                    <a:p>
                      <a:r>
                        <a:rPr lang="en-IN" dirty="0" smtClean="0"/>
                        <a:t>Reference</a:t>
                      </a:r>
                    </a:p>
                    <a:p>
                      <a:endParaRPr lang="en-IN" dirty="0" smtClean="0"/>
                    </a:p>
                    <a:p>
                      <a:r>
                        <a:rPr lang="en-IN" dirty="0" smtClean="0"/>
                        <a:t>Pitt et al. 1998</a:t>
                      </a:r>
                    </a:p>
                  </a:txBody>
                  <a:tcPr/>
                </a:tc>
              </a:tr>
              <a:tr h="51806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Afghanistan/ Pakistan</a:t>
                      </a:r>
                    </a:p>
                    <a:p>
                      <a:endParaRPr lang="en-IN" dirty="0" smtClean="0"/>
                    </a:p>
                    <a:p>
                      <a:endParaRPr lang="en-IN" dirty="0" smtClean="0"/>
                    </a:p>
                    <a:p>
                      <a:r>
                        <a:rPr lang="en-IN" dirty="0" smtClean="0"/>
                        <a:t>India</a:t>
                      </a:r>
                    </a:p>
                    <a:p>
                      <a:r>
                        <a:rPr lang="en-IN" dirty="0" smtClean="0"/>
                        <a:t>Rajasthan, </a:t>
                      </a:r>
                    </a:p>
                    <a:p>
                      <a:endParaRPr lang="en-IN" dirty="0" smtClean="0"/>
                    </a:p>
                    <a:p>
                      <a:endParaRPr lang="en-IN" dirty="0" smtClean="0"/>
                    </a:p>
                    <a:p>
                      <a:endParaRPr lang="en-IN" dirty="0" smtClean="0"/>
                    </a:p>
                    <a:p>
                      <a:endParaRPr lang="en-IN" dirty="0" smtClean="0"/>
                    </a:p>
                    <a:p>
                      <a:endParaRPr lang="en-IN" dirty="0" smtClean="0"/>
                    </a:p>
                    <a:p>
                      <a:endParaRPr lang="en-IN" dirty="0" smtClean="0"/>
                    </a:p>
                    <a:p>
                      <a:endParaRPr lang="en-IN" dirty="0" smtClean="0"/>
                    </a:p>
                    <a:p>
                      <a:endParaRPr lang="en-IN" dirty="0" smtClean="0"/>
                    </a:p>
                    <a:p>
                      <a:r>
                        <a:rPr lang="en-IN" dirty="0" smtClean="0"/>
                        <a:t>Amazonia, Brazil</a:t>
                      </a:r>
                    </a:p>
                    <a:p>
                      <a:endParaRPr lang="en-IN" dirty="0" smtClean="0"/>
                    </a:p>
                    <a:p>
                      <a:endParaRPr lang="en-IN" dirty="0" smtClean="0"/>
                    </a:p>
                    <a:p>
                      <a:endParaRPr lang="en-IN" dirty="0" smtClean="0"/>
                    </a:p>
                    <a:p>
                      <a:endParaRPr lang="en-IN" dirty="0" smtClean="0"/>
                    </a:p>
                    <a:p>
                      <a:endParaRPr lang="en-IN" dirty="0"/>
                    </a:p>
                  </a:txBody>
                  <a:tcPr/>
                </a:tc>
                <a:tc>
                  <a:txBody>
                    <a:bodyPr/>
                    <a:lstStyle/>
                    <a:p>
                      <a:r>
                        <a:rPr lang="en-IN" dirty="0" err="1" smtClean="0"/>
                        <a:t>Chloroquine</a:t>
                      </a:r>
                      <a:r>
                        <a:rPr lang="en-IN" dirty="0" smtClean="0"/>
                        <a:t> resistance in Pf</a:t>
                      </a:r>
                    </a:p>
                    <a:p>
                      <a:endParaRPr lang="en-IN" dirty="0" smtClean="0"/>
                    </a:p>
                    <a:p>
                      <a:r>
                        <a:rPr lang="en-IN" dirty="0" smtClean="0"/>
                        <a:t>Irrigation on large scale; establishment of Anopheles </a:t>
                      </a:r>
                      <a:r>
                        <a:rPr lang="en-IN" dirty="0" err="1" smtClean="0"/>
                        <a:t>culcifacies</a:t>
                      </a:r>
                      <a:r>
                        <a:rPr lang="en-IN" dirty="0" smtClean="0"/>
                        <a:t>-efficient P. falciparum vector and dominance over An. </a:t>
                      </a:r>
                      <a:r>
                        <a:rPr lang="en-IN" dirty="0" err="1" smtClean="0"/>
                        <a:t>stephensi</a:t>
                      </a:r>
                      <a:r>
                        <a:rPr lang="en-IN" dirty="0" smtClean="0"/>
                        <a:t>, a poor vector</a:t>
                      </a:r>
                    </a:p>
                    <a:p>
                      <a:endParaRPr lang="en-IN" dirty="0" smtClean="0"/>
                    </a:p>
                    <a:p>
                      <a:endParaRPr lang="en-IN" dirty="0" smtClean="0"/>
                    </a:p>
                    <a:p>
                      <a:endParaRPr lang="en-IN" dirty="0" smtClean="0"/>
                    </a:p>
                    <a:p>
                      <a:endParaRPr lang="en-IN" dirty="0" smtClean="0"/>
                    </a:p>
                    <a:p>
                      <a:r>
                        <a:rPr lang="en-IN" dirty="0" smtClean="0"/>
                        <a:t>New breeding sites for </a:t>
                      </a:r>
                      <a:r>
                        <a:rPr lang="en-IN" dirty="0" err="1" smtClean="0"/>
                        <a:t>effi</a:t>
                      </a:r>
                      <a:r>
                        <a:rPr lang="en-IN" dirty="0" smtClean="0"/>
                        <a:t>- </a:t>
                      </a:r>
                      <a:r>
                        <a:rPr lang="en-IN" dirty="0" err="1" smtClean="0"/>
                        <a:t>cient</a:t>
                      </a:r>
                      <a:r>
                        <a:rPr lang="en-IN" dirty="0" smtClean="0"/>
                        <a:t> vectors An. </a:t>
                      </a:r>
                      <a:r>
                        <a:rPr lang="en-IN" dirty="0" err="1" smtClean="0"/>
                        <a:t>darlingi</a:t>
                      </a:r>
                      <a:r>
                        <a:rPr lang="en-IN" dirty="0" smtClean="0"/>
                        <a:t> through mining,  deforestation, road building</a:t>
                      </a:r>
                      <a:endParaRPr lang="en-IN" dirty="0"/>
                    </a:p>
                  </a:txBody>
                  <a:tcPr/>
                </a:tc>
                <a:tc>
                  <a:txBody>
                    <a:bodyPr/>
                    <a:lstStyle/>
                    <a:p>
                      <a:r>
                        <a:rPr lang="en-IN" dirty="0" smtClean="0"/>
                        <a:t>Rowland and </a:t>
                      </a:r>
                      <a:r>
                        <a:rPr lang="en-IN" dirty="0" err="1" smtClean="0"/>
                        <a:t>Nosten</a:t>
                      </a:r>
                      <a:endParaRPr lang="en-IN" dirty="0" smtClean="0"/>
                    </a:p>
                    <a:p>
                      <a:r>
                        <a:rPr lang="en-IN" dirty="0" smtClean="0"/>
                        <a:t>2001</a:t>
                      </a:r>
                    </a:p>
                    <a:p>
                      <a:endParaRPr lang="en-IN" dirty="0" smtClean="0"/>
                    </a:p>
                    <a:p>
                      <a:r>
                        <a:rPr lang="en-IN" dirty="0" err="1" smtClean="0"/>
                        <a:t>Tyagi</a:t>
                      </a:r>
                      <a:r>
                        <a:rPr lang="en-IN" dirty="0" smtClean="0"/>
                        <a:t> and </a:t>
                      </a:r>
                      <a:r>
                        <a:rPr lang="en-IN" dirty="0" err="1" smtClean="0"/>
                        <a:t>Chaudhary</a:t>
                      </a:r>
                      <a:r>
                        <a:rPr lang="en-IN" dirty="0" smtClean="0"/>
                        <a:t> </a:t>
                      </a:r>
                    </a:p>
                    <a:p>
                      <a:r>
                        <a:rPr lang="en-IN" dirty="0" smtClean="0"/>
                        <a:t>1997</a:t>
                      </a:r>
                    </a:p>
                    <a:p>
                      <a:endParaRPr lang="en-IN" dirty="0" smtClean="0"/>
                    </a:p>
                    <a:p>
                      <a:endParaRPr lang="en-IN" dirty="0" smtClean="0"/>
                    </a:p>
                    <a:p>
                      <a:endParaRPr lang="en-IN" dirty="0" smtClean="0"/>
                    </a:p>
                    <a:p>
                      <a:endParaRPr lang="en-IN" dirty="0" smtClean="0"/>
                    </a:p>
                    <a:p>
                      <a:endParaRPr lang="en-IN" dirty="0" smtClean="0"/>
                    </a:p>
                    <a:p>
                      <a:endParaRPr lang="en-IN" dirty="0" smtClean="0"/>
                    </a:p>
                    <a:p>
                      <a:endParaRPr lang="en-IN" dirty="0" smtClean="0"/>
                    </a:p>
                    <a:p>
                      <a:r>
                        <a:rPr lang="en-IN" dirty="0" smtClean="0"/>
                        <a:t>Marques 1987 </a:t>
                      </a:r>
                      <a:endParaRPr lang="en-IN" dirty="0"/>
                    </a:p>
                  </a:txBody>
                  <a:tcPr/>
                </a:tc>
              </a:tr>
            </a:tbl>
          </a:graphicData>
        </a:graphic>
      </p:graphicFrame>
    </p:spTree>
    <p:extLst>
      <p:ext uri="{BB962C8B-B14F-4D97-AF65-F5344CB8AC3E}">
        <p14:creationId xmlns:p14="http://schemas.microsoft.com/office/powerpoint/2010/main" xmlns="" val="42891403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4"/>
          <p:cNvSpPr>
            <a:spLocks noGrp="1"/>
          </p:cNvSpPr>
          <p:nvPr>
            <p:ph type="title"/>
          </p:nvPr>
        </p:nvSpPr>
        <p:spPr bwMode="auto">
          <a:xfrm>
            <a:off x="1076325" y="176213"/>
            <a:ext cx="7779544" cy="674687"/>
          </a:xfrm>
        </p:spPr>
        <p:txBody>
          <a:bodyPr wrap="square" numCol="1" anchorCtr="0" compatLnSpc="1">
            <a:prstTxWarp prst="textNoShape">
              <a:avLst/>
            </a:prstTxWarp>
            <a:normAutofit/>
          </a:bodyPr>
          <a:lstStyle/>
          <a:p>
            <a:pPr algn="ctr" fontAlgn="auto">
              <a:spcAft>
                <a:spcPts val="0"/>
              </a:spcAft>
              <a:defRPr/>
            </a:pPr>
            <a:r>
              <a:rPr lang="en-US" sz="3200" dirty="0">
                <a:solidFill>
                  <a:srgbClr val="0070C0"/>
                </a:solidFill>
                <a:latin typeface="Arial" pitchFamily="34" charset="0"/>
                <a:cs typeface="Arial" pitchFamily="34" charset="0"/>
              </a:rPr>
              <a:t>Trends of Malaria in India (1961- 2015)</a:t>
            </a:r>
          </a:p>
        </p:txBody>
      </p:sp>
      <p:pic>
        <p:nvPicPr>
          <p:cNvPr id="921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1" y="1047750"/>
            <a:ext cx="8991599" cy="581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1"/>
          <p:cNvSpPr txBox="1">
            <a:spLocks noChangeArrowheads="1"/>
          </p:cNvSpPr>
          <p:nvPr/>
        </p:nvSpPr>
        <p:spPr bwMode="auto">
          <a:xfrm>
            <a:off x="3429001" y="946151"/>
            <a:ext cx="2802731" cy="550863"/>
          </a:xfrm>
          <a:prstGeom prst="rect">
            <a:avLst/>
          </a:prstGeom>
          <a:solidFill>
            <a:schemeClr val="bg1">
              <a:lumMod val="95000"/>
            </a:schemeClr>
          </a:solidFill>
          <a:ln w="9525">
            <a:solidFill>
              <a:srgbClr val="000000"/>
            </a:solidFill>
            <a:miter lim="800000"/>
            <a:headEnd/>
            <a:tailEnd/>
          </a:ln>
        </p:spPr>
        <p:txBody>
          <a:bodyPr wrap="none"/>
          <a:lstStyle/>
          <a:p>
            <a:pPr algn="ctr" eaLnBrk="1" hangingPunct="1">
              <a:defRPr/>
            </a:pPr>
            <a:r>
              <a:rPr lang="en-US" b="1" dirty="0"/>
              <a:t>Implementation of </a:t>
            </a:r>
          </a:p>
          <a:p>
            <a:pPr algn="ctr" eaLnBrk="1" hangingPunct="1">
              <a:defRPr/>
            </a:pPr>
            <a:r>
              <a:rPr lang="en-US" b="1" dirty="0"/>
              <a:t>Modified Plan of Operation -1976</a:t>
            </a:r>
          </a:p>
        </p:txBody>
      </p:sp>
      <p:sp>
        <p:nvSpPr>
          <p:cNvPr id="10" name="Straight Arrow Connector 9"/>
          <p:cNvSpPr/>
          <p:nvPr/>
        </p:nvSpPr>
        <p:spPr>
          <a:xfrm rot="10800000" flipV="1">
            <a:off x="3771900" y="1624013"/>
            <a:ext cx="544116" cy="393700"/>
          </a:xfrm>
          <a:prstGeom prst="straightConnector1">
            <a:avLst/>
          </a:prstGeom>
          <a:ln>
            <a:tailEnd type="arrow"/>
          </a:ln>
        </p:spPr>
        <p:style>
          <a:lnRef idx="1">
            <a:schemeClr val="dk1"/>
          </a:lnRef>
          <a:fillRef idx="0">
            <a:schemeClr val="dk1"/>
          </a:fillRef>
          <a:effectRef idx="0">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eaLnBrk="1" fontAlgn="auto" hangingPunct="1">
              <a:spcBef>
                <a:spcPts val="0"/>
              </a:spcBef>
              <a:spcAft>
                <a:spcPts val="0"/>
              </a:spcAft>
              <a:defRPr/>
            </a:pPr>
            <a:endParaRPr lang="en-US"/>
          </a:p>
        </p:txBody>
      </p:sp>
    </p:spTree>
    <p:extLst>
      <p:ext uri="{BB962C8B-B14F-4D97-AF65-F5344CB8AC3E}">
        <p14:creationId xmlns:p14="http://schemas.microsoft.com/office/powerpoint/2010/main" xmlns="" val="25975428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25400"/>
            <a:ext cx="8226425" cy="1325563"/>
          </a:xfrm>
        </p:spPr>
        <p:txBody>
          <a:bodyPr>
            <a:normAutofit fontScale="90000"/>
          </a:bodyPr>
          <a:lstStyle/>
          <a:p>
            <a:pPr>
              <a:defRPr/>
            </a:pPr>
            <a:r>
              <a:rPr lang="en-US" b="1" dirty="0">
                <a:latin typeface="+mn-lt"/>
              </a:rPr>
              <a:t>Ecological approach to vector control pre-DDT</a:t>
            </a:r>
          </a:p>
        </p:txBody>
      </p:sp>
      <p:sp>
        <p:nvSpPr>
          <p:cNvPr id="36867" name="Text Placeholder 7"/>
          <p:cNvSpPr>
            <a:spLocks noGrp="1"/>
          </p:cNvSpPr>
          <p:nvPr>
            <p:ph type="body" idx="1"/>
          </p:nvPr>
        </p:nvSpPr>
        <p:spPr>
          <a:xfrm>
            <a:off x="784225" y="946150"/>
            <a:ext cx="3868738" cy="646113"/>
          </a:xfrm>
        </p:spPr>
        <p:txBody>
          <a:bodyPr/>
          <a:lstStyle/>
          <a:p>
            <a:r>
              <a:rPr lang="en-US" sz="3200" i="1" smtClean="0"/>
              <a:t>Species Sanitation</a:t>
            </a:r>
          </a:p>
        </p:txBody>
      </p:sp>
      <p:sp>
        <p:nvSpPr>
          <p:cNvPr id="9" name="Content Placeholder 8"/>
          <p:cNvSpPr>
            <a:spLocks noGrp="1"/>
          </p:cNvSpPr>
          <p:nvPr>
            <p:ph sz="half" idx="2"/>
          </p:nvPr>
        </p:nvSpPr>
        <p:spPr>
          <a:xfrm>
            <a:off x="287338" y="1924050"/>
            <a:ext cx="4611687" cy="4756150"/>
          </a:xfrm>
        </p:spPr>
        <p:txBody>
          <a:bodyPr>
            <a:normAutofit fontScale="92500" lnSpcReduction="10000"/>
          </a:bodyPr>
          <a:lstStyle/>
          <a:p>
            <a:pPr marL="0" indent="0">
              <a:buFont typeface="Arial" charset="0"/>
              <a:buNone/>
              <a:defRPr/>
            </a:pPr>
            <a:r>
              <a:rPr lang="en-US" dirty="0"/>
              <a:t>M. Watson (Malaya/N. Rhodesia)</a:t>
            </a:r>
          </a:p>
          <a:p>
            <a:pPr marL="0" indent="0">
              <a:buFont typeface="Arial" charset="0"/>
              <a:buNone/>
              <a:defRPr/>
            </a:pPr>
            <a:r>
              <a:rPr lang="en-US" dirty="0"/>
              <a:t>N. </a:t>
            </a:r>
            <a:r>
              <a:rPr lang="en-US" dirty="0" err="1"/>
              <a:t>Swellengrebel</a:t>
            </a:r>
            <a:r>
              <a:rPr lang="en-US" dirty="0"/>
              <a:t> (Dutch E. Indies)</a:t>
            </a:r>
          </a:p>
          <a:p>
            <a:pPr marL="0" indent="0">
              <a:buFont typeface="Arial" charset="0"/>
              <a:buNone/>
              <a:defRPr/>
            </a:pPr>
            <a:endParaRPr lang="en-US" dirty="0"/>
          </a:p>
          <a:p>
            <a:pPr>
              <a:buFont typeface="Arial" charset="0"/>
              <a:buChar char="•"/>
              <a:defRPr/>
            </a:pPr>
            <a:r>
              <a:rPr lang="en-US" dirty="0"/>
              <a:t>Epidemiology is grounded in geography in space and time.</a:t>
            </a:r>
          </a:p>
          <a:p>
            <a:pPr>
              <a:buFont typeface="Arial" charset="0"/>
              <a:buChar char="•"/>
              <a:defRPr/>
            </a:pPr>
            <a:r>
              <a:rPr lang="en-US" dirty="0"/>
              <a:t> Avoid creation of new foci in socio-economic developments</a:t>
            </a:r>
          </a:p>
          <a:p>
            <a:pPr>
              <a:buFont typeface="Arial" charset="0"/>
              <a:buChar char="•"/>
              <a:defRPr/>
            </a:pPr>
            <a:r>
              <a:rPr lang="en-US" dirty="0"/>
              <a:t>Overlap of niches occupied by the vector, host and parasite, find and manipulate the narrowest overlap </a:t>
            </a:r>
          </a:p>
          <a:p>
            <a:pPr>
              <a:buFont typeface="Arial" charset="0"/>
              <a:buChar char="•"/>
              <a:defRPr/>
            </a:pPr>
            <a:r>
              <a:rPr lang="en-US" dirty="0"/>
              <a:t>“malaria is a local disease to be dealt with by local efforts” (N.S. 1950). </a:t>
            </a:r>
          </a:p>
        </p:txBody>
      </p:sp>
      <p:sp>
        <p:nvSpPr>
          <p:cNvPr id="36869" name="Text Placeholder 9"/>
          <p:cNvSpPr>
            <a:spLocks noGrp="1"/>
          </p:cNvSpPr>
          <p:nvPr>
            <p:ph type="body" sz="quarter" idx="3"/>
          </p:nvPr>
        </p:nvSpPr>
        <p:spPr>
          <a:xfrm>
            <a:off x="5794375" y="1063625"/>
            <a:ext cx="2544763" cy="536575"/>
          </a:xfrm>
        </p:spPr>
        <p:txBody>
          <a:bodyPr>
            <a:normAutofit fontScale="85000" lnSpcReduction="10000"/>
          </a:bodyPr>
          <a:lstStyle/>
          <a:p>
            <a:r>
              <a:rPr lang="en-US" sz="3200" i="1" smtClean="0"/>
              <a:t>Natural Nidality</a:t>
            </a:r>
            <a:endParaRPr lang="en-US" i="1" smtClean="0"/>
          </a:p>
        </p:txBody>
      </p:sp>
      <p:pic>
        <p:nvPicPr>
          <p:cNvPr id="36870" name="Picture 3"/>
          <p:cNvPicPr>
            <a:picLocks noChangeAspect="1"/>
          </p:cNvPicPr>
          <p:nvPr/>
        </p:nvPicPr>
        <p:blipFill>
          <a:blip r:embed="rId2">
            <a:extLst>
              <a:ext uri="{28A0092B-C50C-407E-A947-70E740481C1C}">
                <a14:useLocalDpi xmlns:a14="http://schemas.microsoft.com/office/drawing/2010/main" xmlns="" val="0"/>
              </a:ext>
            </a:extLst>
          </a:blip>
          <a:srcRect l="20010" t="333" r="18806" b="-333"/>
          <a:stretch>
            <a:fillRect/>
          </a:stretch>
        </p:blipFill>
        <p:spPr bwMode="auto">
          <a:xfrm>
            <a:off x="5794375" y="1709738"/>
            <a:ext cx="2555875" cy="497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807596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p2"/>
          <p:cNvPicPr>
            <a:picLocks noChangeAspect="1" noChangeArrowheads="1"/>
          </p:cNvPicPr>
          <p:nvPr/>
        </p:nvPicPr>
        <p:blipFill>
          <a:blip r:embed="rId2">
            <a:extLst>
              <a:ext uri="{28A0092B-C50C-407E-A947-70E740481C1C}">
                <a14:useLocalDpi xmlns:a14="http://schemas.microsoft.com/office/drawing/2010/main" xmlns="" val="0"/>
              </a:ext>
            </a:extLst>
          </a:blip>
          <a:srcRect l="2928" t="955" r="4062" b="57408"/>
          <a:stretch>
            <a:fillRect/>
          </a:stretch>
        </p:blipFill>
        <p:spPr bwMode="auto">
          <a:xfrm>
            <a:off x="0" y="1524000"/>
            <a:ext cx="9144000" cy="5334000"/>
          </a:xfrm>
          <a:prstGeom prst="rect">
            <a:avLst/>
          </a:prstGeom>
          <a:noFill/>
          <a:extLst>
            <a:ext uri="{909E8E84-426E-40DD-AFC4-6F175D3DCCD1}">
              <a14:hiddenFill xmlns:a14="http://schemas.microsoft.com/office/drawing/2010/main" xmlns="">
                <a:solidFill>
                  <a:srgbClr val="FFFFFF"/>
                </a:solidFill>
              </a14:hiddenFill>
            </a:ext>
          </a:extLst>
        </p:spPr>
      </p:pic>
      <p:sp>
        <p:nvSpPr>
          <p:cNvPr id="231427" name="Rectangle 3"/>
          <p:cNvSpPr>
            <a:spLocks noChangeArrowheads="1"/>
          </p:cNvSpPr>
          <p:nvPr/>
        </p:nvSpPr>
        <p:spPr bwMode="auto">
          <a:xfrm>
            <a:off x="457200" y="228600"/>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chorCtr="1"/>
          <a:lstStyle/>
          <a:p>
            <a:pPr algn="ctr" eaLnBrk="1" hangingPunct="1"/>
            <a:r>
              <a:rPr lang="en-US" sz="4400" b="1" i="1" dirty="0" smtClean="0">
                <a:solidFill>
                  <a:srgbClr val="FFFF00"/>
                </a:solidFill>
                <a:effectLst>
                  <a:outerShdw blurRad="38100" dist="38100" dir="2700000" algn="tl">
                    <a:srgbClr val="000000"/>
                  </a:outerShdw>
                </a:effectLst>
                <a:latin typeface="Times New Roman" charset="0"/>
              </a:rPr>
              <a:t>Bio ecology of An</a:t>
            </a:r>
            <a:r>
              <a:rPr lang="en-US" sz="4400" b="1" i="1" dirty="0">
                <a:solidFill>
                  <a:srgbClr val="FFFF00"/>
                </a:solidFill>
                <a:effectLst>
                  <a:outerShdw blurRad="38100" dist="38100" dir="2700000" algn="tl">
                    <a:srgbClr val="000000"/>
                  </a:outerShdw>
                </a:effectLst>
                <a:latin typeface="Times New Roman" charset="0"/>
              </a:rPr>
              <a:t>. </a:t>
            </a:r>
            <a:r>
              <a:rPr lang="en-US" sz="4400" b="1" i="1" dirty="0" err="1">
                <a:solidFill>
                  <a:srgbClr val="FFFF00"/>
                </a:solidFill>
                <a:effectLst>
                  <a:outerShdw blurRad="38100" dist="38100" dir="2700000" algn="tl">
                    <a:srgbClr val="000000"/>
                  </a:outerShdw>
                </a:effectLst>
                <a:latin typeface="Times New Roman" charset="0"/>
              </a:rPr>
              <a:t>dirus</a:t>
            </a:r>
            <a:endParaRPr lang="en-US" sz="4400" b="1" i="1" dirty="0">
              <a:solidFill>
                <a:srgbClr val="FFFF00"/>
              </a:solidFill>
              <a:effectLst>
                <a:outerShdw blurRad="38100" dist="38100" dir="2700000" algn="tl">
                  <a:srgbClr val="000000"/>
                </a:outerShdw>
              </a:effectLst>
              <a:latin typeface="Times New Roman" charset="0"/>
            </a:endParaRPr>
          </a:p>
        </p:txBody>
      </p:sp>
    </p:spTree>
    <p:extLst>
      <p:ext uri="{BB962C8B-B14F-4D97-AF65-F5344CB8AC3E}">
        <p14:creationId xmlns:p14="http://schemas.microsoft.com/office/powerpoint/2010/main" xmlns="" val="38199204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ChangeArrowheads="1"/>
          </p:cNvSpPr>
          <p:nvPr/>
        </p:nvSpPr>
        <p:spPr bwMode="auto">
          <a:xfrm>
            <a:off x="685800" y="152400"/>
            <a:ext cx="77724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chorCtr="1"/>
          <a:lstStyle/>
          <a:p>
            <a:pPr algn="ctr" eaLnBrk="1" hangingPunct="1"/>
            <a:r>
              <a:rPr lang="en-US" sz="4400" b="1" i="1">
                <a:solidFill>
                  <a:srgbClr val="FFFF00"/>
                </a:solidFill>
                <a:effectLst>
                  <a:outerShdw blurRad="38100" dist="38100" dir="2700000" algn="tl">
                    <a:srgbClr val="000000"/>
                  </a:outerShdw>
                </a:effectLst>
                <a:latin typeface="Times New Roman" charset="0"/>
              </a:rPr>
              <a:t>An. sundaicus</a:t>
            </a:r>
          </a:p>
        </p:txBody>
      </p:sp>
      <p:pic>
        <p:nvPicPr>
          <p:cNvPr id="233475" name="Picture 3" descr="sundaicu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00250" y="990600"/>
            <a:ext cx="5133975" cy="5867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696529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0" y="1695450"/>
            <a:ext cx="8382000" cy="2647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Blip>
                <a:blip r:embed="rId2"/>
              </a:buBlip>
            </a:pPr>
            <a:r>
              <a:rPr lang="en-US" sz="2400" b="1">
                <a:latin typeface="Times New Roman" charset="0"/>
              </a:rPr>
              <a:t>Distribution in East Asia.</a:t>
            </a:r>
          </a:p>
          <a:p>
            <a:pPr>
              <a:buFontTx/>
              <a:buBlip>
                <a:blip r:embed="rId2"/>
              </a:buBlip>
            </a:pPr>
            <a:r>
              <a:rPr lang="en-US" sz="2400" b="1">
                <a:latin typeface="Times New Roman" charset="0"/>
              </a:rPr>
              <a:t>Invaded India.</a:t>
            </a:r>
          </a:p>
          <a:p>
            <a:pPr>
              <a:buFontTx/>
              <a:buBlip>
                <a:blip r:embed="rId2"/>
              </a:buBlip>
            </a:pPr>
            <a:r>
              <a:rPr lang="en-US" sz="2400" b="1">
                <a:latin typeface="Times New Roman" charset="0"/>
              </a:rPr>
              <a:t>Vector in A &amp; N Islands.</a:t>
            </a:r>
          </a:p>
          <a:p>
            <a:pPr>
              <a:buFontTx/>
              <a:buBlip>
                <a:blip r:embed="rId2"/>
              </a:buBlip>
            </a:pPr>
            <a:r>
              <a:rPr lang="en-US" sz="2400" b="1">
                <a:latin typeface="Times New Roman" charset="0"/>
              </a:rPr>
              <a:t>Susceptible to Insecticides.</a:t>
            </a:r>
          </a:p>
          <a:p>
            <a:pPr>
              <a:buFontTx/>
              <a:buBlip>
                <a:blip r:embed="rId2"/>
              </a:buBlip>
            </a:pPr>
            <a:r>
              <a:rPr lang="en-US" sz="2400" b="1">
                <a:latin typeface="Times New Roman" charset="0"/>
              </a:rPr>
              <a:t>Brackish Water Breeder.</a:t>
            </a:r>
          </a:p>
          <a:p>
            <a:pPr>
              <a:buFontTx/>
              <a:buBlip>
                <a:blip r:embed="rId2"/>
              </a:buBlip>
            </a:pPr>
            <a:r>
              <a:rPr lang="en-US" sz="2400" b="1">
                <a:latin typeface="Times New Roman" charset="0"/>
              </a:rPr>
              <a:t>Both Exophilic and Endophilic</a:t>
            </a:r>
          </a:p>
          <a:p>
            <a:pPr>
              <a:buFontTx/>
              <a:buBlip>
                <a:blip r:embed="rId2"/>
              </a:buBlip>
            </a:pPr>
            <a:r>
              <a:rPr lang="en-US" sz="2400" b="1">
                <a:latin typeface="Times New Roman" charset="0"/>
              </a:rPr>
              <a:t>Both Exophagic and Endophagic</a:t>
            </a:r>
          </a:p>
        </p:txBody>
      </p:sp>
      <p:sp>
        <p:nvSpPr>
          <p:cNvPr id="10244" name="Text Box 4"/>
          <p:cNvSpPr txBox="1">
            <a:spLocks noChangeArrowheads="1"/>
          </p:cNvSpPr>
          <p:nvPr/>
        </p:nvSpPr>
        <p:spPr bwMode="auto">
          <a:xfrm>
            <a:off x="1447800" y="228600"/>
            <a:ext cx="66294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a:spcBef>
                <a:spcPct val="50000"/>
              </a:spcBef>
            </a:pPr>
            <a:r>
              <a:rPr lang="en-US" sz="4400" b="1" i="1">
                <a:solidFill>
                  <a:srgbClr val="FFFF00"/>
                </a:solidFill>
                <a:latin typeface="Times New Roman" charset="0"/>
              </a:rPr>
              <a:t>An. sundaicus</a:t>
            </a:r>
          </a:p>
        </p:txBody>
      </p:sp>
      <p:sp>
        <p:nvSpPr>
          <p:cNvPr id="10245" name="Text Box 5"/>
          <p:cNvSpPr txBox="1">
            <a:spLocks noChangeArrowheads="1"/>
          </p:cNvSpPr>
          <p:nvPr/>
        </p:nvSpPr>
        <p:spPr bwMode="auto">
          <a:xfrm>
            <a:off x="609600" y="990600"/>
            <a:ext cx="1676400" cy="579438"/>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3200" b="1">
                <a:solidFill>
                  <a:schemeClr val="accent2"/>
                </a:solidFill>
                <a:latin typeface="Times New Roman" charset="0"/>
              </a:rPr>
              <a:t>Biology</a:t>
            </a:r>
          </a:p>
        </p:txBody>
      </p:sp>
      <p:sp>
        <p:nvSpPr>
          <p:cNvPr id="10246" name="Text Box 6"/>
          <p:cNvSpPr txBox="1">
            <a:spLocks noChangeArrowheads="1"/>
          </p:cNvSpPr>
          <p:nvPr/>
        </p:nvSpPr>
        <p:spPr bwMode="auto">
          <a:xfrm>
            <a:off x="609600" y="4449763"/>
            <a:ext cx="1676400" cy="579437"/>
          </a:xfrm>
          <a:prstGeom prst="rect">
            <a:avLst/>
          </a:prstGeom>
          <a:solidFill>
            <a:srgbClr val="CC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sz="3200" b="1">
                <a:solidFill>
                  <a:schemeClr val="accent2"/>
                </a:solidFill>
                <a:latin typeface="Times New Roman" charset="0"/>
              </a:rPr>
              <a:t>Control</a:t>
            </a:r>
          </a:p>
        </p:txBody>
      </p:sp>
      <p:sp>
        <p:nvSpPr>
          <p:cNvPr id="10247" name="Text Box 7"/>
          <p:cNvSpPr txBox="1">
            <a:spLocks noChangeArrowheads="1"/>
          </p:cNvSpPr>
          <p:nvPr/>
        </p:nvSpPr>
        <p:spPr bwMode="auto">
          <a:xfrm>
            <a:off x="76200" y="5153025"/>
            <a:ext cx="8001000" cy="1552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buFontTx/>
              <a:buBlip>
                <a:blip r:embed="rId2"/>
              </a:buBlip>
            </a:pPr>
            <a:r>
              <a:rPr lang="en-US" sz="2400" b="1">
                <a:latin typeface="Times New Roman" charset="0"/>
              </a:rPr>
              <a:t>Installation of Sluice Gates Across Creeks.</a:t>
            </a:r>
          </a:p>
          <a:p>
            <a:pPr>
              <a:buFontTx/>
              <a:buBlip>
                <a:blip r:embed="rId2"/>
              </a:buBlip>
            </a:pPr>
            <a:r>
              <a:rPr lang="en-US" sz="2400" b="1">
                <a:latin typeface="Times New Roman" charset="0"/>
              </a:rPr>
              <a:t>Larvivorous Fishes.</a:t>
            </a:r>
          </a:p>
          <a:p>
            <a:pPr>
              <a:buFontTx/>
              <a:buBlip>
                <a:blip r:embed="rId2"/>
              </a:buBlip>
            </a:pPr>
            <a:r>
              <a:rPr lang="en-US" sz="2400" b="1">
                <a:latin typeface="Times New Roman" charset="0"/>
              </a:rPr>
              <a:t>ITMN</a:t>
            </a:r>
          </a:p>
          <a:p>
            <a:pPr>
              <a:buFontTx/>
              <a:buBlip>
                <a:blip r:embed="rId2"/>
              </a:buBlip>
            </a:pPr>
            <a:r>
              <a:rPr lang="en-US" sz="2400" b="1">
                <a:latin typeface="Times New Roman" charset="0"/>
              </a:rPr>
              <a:t>Encourage Mangrove Forests.</a:t>
            </a:r>
            <a:endParaRPr lang="en-US" sz="2400">
              <a:latin typeface="Times New Roman" charset="0"/>
            </a:endParaRPr>
          </a:p>
        </p:txBody>
      </p:sp>
    </p:spTree>
    <p:extLst>
      <p:ext uri="{BB962C8B-B14F-4D97-AF65-F5344CB8AC3E}">
        <p14:creationId xmlns:p14="http://schemas.microsoft.com/office/powerpoint/2010/main" xmlns="" val="359479021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p2"/>
          <p:cNvPicPr>
            <a:picLocks noChangeAspect="1" noChangeArrowheads="1"/>
          </p:cNvPicPr>
          <p:nvPr/>
        </p:nvPicPr>
        <p:blipFill>
          <a:blip r:embed="rId2">
            <a:extLst>
              <a:ext uri="{28A0092B-C50C-407E-A947-70E740481C1C}">
                <a14:useLocalDpi xmlns:a14="http://schemas.microsoft.com/office/drawing/2010/main" xmlns="" val="0"/>
              </a:ext>
            </a:extLst>
          </a:blip>
          <a:srcRect l="2325" t="51089" r="4628" b="6374"/>
          <a:stretch>
            <a:fillRect/>
          </a:stretch>
        </p:blipFill>
        <p:spPr bwMode="auto">
          <a:xfrm>
            <a:off x="0" y="1371600"/>
            <a:ext cx="9144000" cy="5486400"/>
          </a:xfrm>
          <a:prstGeom prst="rect">
            <a:avLst/>
          </a:prstGeom>
          <a:noFill/>
          <a:extLst>
            <a:ext uri="{909E8E84-426E-40DD-AFC4-6F175D3DCCD1}">
              <a14:hiddenFill xmlns:a14="http://schemas.microsoft.com/office/drawing/2010/main" xmlns="">
                <a:solidFill>
                  <a:srgbClr val="FFFFFF"/>
                </a:solidFill>
              </a14:hiddenFill>
            </a:ext>
          </a:extLst>
        </p:spPr>
      </p:pic>
      <p:sp>
        <p:nvSpPr>
          <p:cNvPr id="240643" name="Rectangle 3"/>
          <p:cNvSpPr>
            <a:spLocks noChangeArrowheads="1"/>
          </p:cNvSpPr>
          <p:nvPr/>
        </p:nvSpPr>
        <p:spPr bwMode="auto">
          <a:xfrm>
            <a:off x="457200" y="228600"/>
            <a:ext cx="82296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nchorCtr="1"/>
          <a:lstStyle/>
          <a:p>
            <a:pPr algn="ctr" eaLnBrk="1" hangingPunct="1"/>
            <a:r>
              <a:rPr lang="en-US" sz="4400" b="1" i="1">
                <a:solidFill>
                  <a:srgbClr val="FFFF00"/>
                </a:solidFill>
                <a:effectLst>
                  <a:outerShdw blurRad="38100" dist="38100" dir="2700000" algn="tl">
                    <a:srgbClr val="000000"/>
                  </a:outerShdw>
                </a:effectLst>
                <a:latin typeface="Times New Roman" charset="0"/>
              </a:rPr>
              <a:t>An. sundaicus</a:t>
            </a:r>
          </a:p>
        </p:txBody>
      </p:sp>
    </p:spTree>
    <p:extLst>
      <p:ext uri="{BB962C8B-B14F-4D97-AF65-F5344CB8AC3E}">
        <p14:creationId xmlns:p14="http://schemas.microsoft.com/office/powerpoint/2010/main" xmlns="" val="38579112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2400" dirty="0" smtClean="0"/>
              <a:t> CANTONMENTS</a:t>
            </a:r>
            <a:br>
              <a:rPr lang="en-US" sz="2400" dirty="0" smtClean="0"/>
            </a:br>
            <a:r>
              <a:rPr lang="en-US" sz="2400" dirty="0" smtClean="0"/>
              <a:t> Environment Management Methods</a:t>
            </a:r>
            <a:br>
              <a:rPr lang="en-US" sz="2400" dirty="0" smtClean="0"/>
            </a:br>
            <a:r>
              <a:rPr lang="en-US" sz="2400" dirty="0" smtClean="0"/>
              <a:t>(EMM)Technology</a:t>
            </a:r>
          </a:p>
        </p:txBody>
      </p:sp>
      <p:sp>
        <p:nvSpPr>
          <p:cNvPr id="4099" name="Rectangle 3"/>
          <p:cNvSpPr>
            <a:spLocks noGrp="1" noChangeArrowheads="1"/>
          </p:cNvSpPr>
          <p:nvPr>
            <p:ph type="body" idx="1"/>
          </p:nvPr>
        </p:nvSpPr>
        <p:spPr>
          <a:xfrm>
            <a:off x="566738" y="1524000"/>
            <a:ext cx="8001000" cy="5105400"/>
          </a:xfrm>
          <a:solidFill>
            <a:schemeClr val="accent1">
              <a:lumMod val="20000"/>
              <a:lumOff val="80000"/>
            </a:schemeClr>
          </a:solidFill>
        </p:spPr>
        <p:txBody>
          <a:bodyPr>
            <a:normAutofit/>
          </a:bodyPr>
          <a:lstStyle/>
          <a:p>
            <a:pPr algn="just" eaLnBrk="1" hangingPunct="1">
              <a:lnSpc>
                <a:spcPct val="80000"/>
              </a:lnSpc>
            </a:pPr>
            <a:r>
              <a:rPr lang="en-US" sz="1800" dirty="0" err="1" smtClean="0">
                <a:latin typeface="Arial" pitchFamily="34" charset="0"/>
              </a:rPr>
              <a:t>Mian</a:t>
            </a:r>
            <a:r>
              <a:rPr lang="en-US" sz="1800" dirty="0" smtClean="0">
                <a:latin typeface="Arial" pitchFamily="34" charset="0"/>
              </a:rPr>
              <a:t> Mir Cantonment- Lahore (now in Pakistan) Vector </a:t>
            </a:r>
            <a:r>
              <a:rPr lang="en-US" sz="1800" i="1" dirty="0" smtClean="0">
                <a:latin typeface="Arial" pitchFamily="34" charset="0"/>
              </a:rPr>
              <a:t>An</a:t>
            </a:r>
            <a:r>
              <a:rPr lang="en-US" sz="1800" dirty="0" smtClean="0">
                <a:latin typeface="Arial" pitchFamily="34" charset="0"/>
              </a:rPr>
              <a:t>. </a:t>
            </a:r>
            <a:r>
              <a:rPr lang="en-US" sz="1800" dirty="0" err="1" smtClean="0">
                <a:latin typeface="Arial" pitchFamily="34" charset="0"/>
              </a:rPr>
              <a:t>c</a:t>
            </a:r>
            <a:r>
              <a:rPr lang="en-US" sz="1800" i="1" dirty="0" err="1" smtClean="0">
                <a:latin typeface="Arial" pitchFamily="34" charset="0"/>
              </a:rPr>
              <a:t>ulicifacies</a:t>
            </a:r>
            <a:r>
              <a:rPr lang="en-US" sz="1800" dirty="0" smtClean="0">
                <a:latin typeface="Arial" pitchFamily="34" charset="0"/>
              </a:rPr>
              <a:t>-Surface pool breeder.</a:t>
            </a:r>
          </a:p>
          <a:p>
            <a:pPr algn="just" eaLnBrk="1" hangingPunct="1">
              <a:lnSpc>
                <a:spcPct val="80000"/>
              </a:lnSpc>
            </a:pPr>
            <a:endParaRPr lang="en-US" sz="1800" dirty="0" smtClean="0">
              <a:latin typeface="Arial" pitchFamily="34" charset="0"/>
            </a:endParaRPr>
          </a:p>
          <a:p>
            <a:pPr algn="just" eaLnBrk="1" hangingPunct="1">
              <a:lnSpc>
                <a:spcPct val="80000"/>
              </a:lnSpc>
            </a:pPr>
            <a:r>
              <a:rPr lang="en-US" sz="1800" dirty="0" smtClean="0">
                <a:latin typeface="Arial" pitchFamily="34" charset="0"/>
              </a:rPr>
              <a:t>First ever experimented by S.R. Christopher and S.P. James </a:t>
            </a:r>
          </a:p>
          <a:p>
            <a:pPr algn="just" eaLnBrk="1" hangingPunct="1">
              <a:lnSpc>
                <a:spcPct val="80000"/>
              </a:lnSpc>
            </a:pPr>
            <a:endParaRPr lang="en-US" sz="1800" dirty="0" smtClean="0">
              <a:latin typeface="Arial" pitchFamily="34" charset="0"/>
            </a:endParaRPr>
          </a:p>
          <a:p>
            <a:pPr algn="just" eaLnBrk="1" hangingPunct="1">
              <a:lnSpc>
                <a:spcPct val="80000"/>
              </a:lnSpc>
            </a:pPr>
            <a:r>
              <a:rPr lang="en-US" sz="1800" dirty="0" smtClean="0">
                <a:latin typeface="Arial" pitchFamily="34" charset="0"/>
              </a:rPr>
              <a:t>1901 1) Drainage of all stagnant waters within ½ mile of the cantonment area </a:t>
            </a:r>
          </a:p>
          <a:p>
            <a:pPr algn="just" eaLnBrk="1" hangingPunct="1">
              <a:lnSpc>
                <a:spcPct val="80000"/>
              </a:lnSpc>
            </a:pPr>
            <a:r>
              <a:rPr lang="en-US" sz="1800" dirty="0" smtClean="0">
                <a:latin typeface="Arial" pitchFamily="34" charset="0"/>
              </a:rPr>
              <a:t>2) Quinine therapy (established in 1847)</a:t>
            </a:r>
          </a:p>
          <a:p>
            <a:pPr algn="just" eaLnBrk="1" hangingPunct="1">
              <a:lnSpc>
                <a:spcPct val="80000"/>
              </a:lnSpc>
            </a:pPr>
            <a:r>
              <a:rPr lang="en-US" sz="1800" dirty="0" smtClean="0">
                <a:latin typeface="Arial" pitchFamily="34" charset="0"/>
              </a:rPr>
              <a:t>1903 Results were disappointing</a:t>
            </a:r>
          </a:p>
          <a:p>
            <a:pPr algn="just" eaLnBrk="1" hangingPunct="1">
              <a:lnSpc>
                <a:spcPct val="80000"/>
              </a:lnSpc>
            </a:pPr>
            <a:r>
              <a:rPr lang="en-US" sz="1800" dirty="0" smtClean="0">
                <a:latin typeface="Arial" pitchFamily="34" charset="0"/>
              </a:rPr>
              <a:t>1904 Canal network was found supporting heavy breeding of </a:t>
            </a:r>
            <a:r>
              <a:rPr lang="en-US" sz="1800" i="1" dirty="0" smtClean="0">
                <a:latin typeface="Arial" pitchFamily="34" charset="0"/>
              </a:rPr>
              <a:t>An. </a:t>
            </a:r>
            <a:r>
              <a:rPr lang="en-US" sz="1800" i="1" dirty="0" err="1" smtClean="0">
                <a:latin typeface="Arial" pitchFamily="34" charset="0"/>
              </a:rPr>
              <a:t>culicifacies</a:t>
            </a:r>
            <a:endParaRPr lang="en-US" sz="1800" i="1" dirty="0" smtClean="0">
              <a:latin typeface="Arial" pitchFamily="34" charset="0"/>
            </a:endParaRPr>
          </a:p>
          <a:p>
            <a:pPr algn="just" eaLnBrk="1" hangingPunct="1">
              <a:lnSpc>
                <a:spcPct val="80000"/>
              </a:lnSpc>
            </a:pPr>
            <a:r>
              <a:rPr lang="en-US" sz="1800" dirty="0" smtClean="0">
                <a:latin typeface="Arial" pitchFamily="34" charset="0"/>
              </a:rPr>
              <a:t>1905-1908   Canal network was filled by deployment of 500 soldiers and one engineering regiment.</a:t>
            </a:r>
          </a:p>
          <a:p>
            <a:pPr algn="just" eaLnBrk="1" hangingPunct="1">
              <a:lnSpc>
                <a:spcPct val="80000"/>
              </a:lnSpc>
            </a:pPr>
            <a:r>
              <a:rPr lang="en-US" sz="1800" dirty="0" smtClean="0">
                <a:latin typeface="Arial" pitchFamily="34" charset="0"/>
              </a:rPr>
              <a:t>Project did not show any success</a:t>
            </a:r>
          </a:p>
          <a:p>
            <a:pPr algn="just" eaLnBrk="1" hangingPunct="1">
              <a:lnSpc>
                <a:spcPct val="80000"/>
              </a:lnSpc>
            </a:pPr>
            <a:r>
              <a:rPr lang="en-US" sz="1800" dirty="0" smtClean="0">
                <a:latin typeface="Arial" pitchFamily="34" charset="0"/>
              </a:rPr>
              <a:t>1909 Disappointing failure resulted in establishment of </a:t>
            </a:r>
            <a:r>
              <a:rPr lang="en-US" sz="1800" u="sng" dirty="0" smtClean="0">
                <a:solidFill>
                  <a:srgbClr val="0070C0"/>
                </a:solidFill>
                <a:latin typeface="Arial" pitchFamily="34" charset="0"/>
              </a:rPr>
              <a:t>“Malaria Survey of India” the first malaria Research Institute of the World.</a:t>
            </a:r>
          </a:p>
          <a:p>
            <a:pPr algn="just" eaLnBrk="1" hangingPunct="1">
              <a:lnSpc>
                <a:spcPct val="80000"/>
              </a:lnSpc>
            </a:pPr>
            <a:endParaRPr lang="en-US" sz="1800" dirty="0" smtClean="0">
              <a:latin typeface="Arial" pitchFamily="34" charset="0"/>
            </a:endParaRPr>
          </a:p>
          <a:p>
            <a:pPr algn="just" eaLnBrk="1" hangingPunct="1">
              <a:lnSpc>
                <a:spcPct val="80000"/>
              </a:lnSpc>
            </a:pPr>
            <a:r>
              <a:rPr lang="en-US" sz="1800" dirty="0" smtClean="0">
                <a:latin typeface="Arial" pitchFamily="34" charset="0"/>
              </a:rPr>
              <a:t>1926 malaria was ultimately controlled by screening of all </a:t>
            </a:r>
            <a:r>
              <a:rPr lang="en-US" sz="1800" dirty="0" err="1" smtClean="0">
                <a:latin typeface="Arial" pitchFamily="34" charset="0"/>
              </a:rPr>
              <a:t>bunglows</a:t>
            </a:r>
            <a:r>
              <a:rPr lang="en-US" sz="1800" dirty="0" smtClean="0">
                <a:latin typeface="Arial" pitchFamily="34" charset="0"/>
              </a:rPr>
              <a:t>/houses, as flight range of vector species exceeded 2 </a:t>
            </a:r>
            <a:r>
              <a:rPr lang="en-US" sz="1800" dirty="0" err="1" smtClean="0">
                <a:latin typeface="Arial" pitchFamily="34" charset="0"/>
              </a:rPr>
              <a:t>kms</a:t>
            </a:r>
            <a:r>
              <a:rPr lang="en-US" sz="1800" dirty="0" smtClean="0">
                <a:latin typeface="Arial" pitchFamily="34" charset="0"/>
              </a:rPr>
              <a:t>. </a:t>
            </a:r>
          </a:p>
          <a:p>
            <a:pPr algn="just" eaLnBrk="1" hangingPunct="1">
              <a:lnSpc>
                <a:spcPct val="80000"/>
              </a:lnSpc>
              <a:buFontTx/>
              <a:buAutoNum type="arabicPlain" startAt="1903"/>
            </a:pPr>
            <a:endParaRPr lang="en-US" sz="1800" dirty="0" smtClean="0">
              <a:latin typeface="Arial" pitchFamily="34" charset="0"/>
            </a:endParaRPr>
          </a:p>
          <a:p>
            <a:pPr algn="just" eaLnBrk="1" hangingPunct="1">
              <a:lnSpc>
                <a:spcPct val="80000"/>
              </a:lnSpc>
            </a:pPr>
            <a:endParaRPr lang="en-US" sz="1800" dirty="0" smtClean="0"/>
          </a:p>
          <a:p>
            <a:pPr algn="just" eaLnBrk="1" hangingPunct="1">
              <a:lnSpc>
                <a:spcPct val="80000"/>
              </a:lnSpc>
            </a:pPr>
            <a:endParaRPr lang="en-US" sz="1400" dirty="0" smtClean="0"/>
          </a:p>
          <a:p>
            <a:pPr algn="just" eaLnBrk="1" hangingPunct="1">
              <a:lnSpc>
                <a:spcPct val="80000"/>
              </a:lnSpc>
            </a:pPr>
            <a:endParaRPr lang="en-US" sz="900" dirty="0" smtClean="0"/>
          </a:p>
        </p:txBody>
      </p:sp>
    </p:spTree>
    <p:extLst>
      <p:ext uri="{BB962C8B-B14F-4D97-AF65-F5344CB8AC3E}">
        <p14:creationId xmlns:p14="http://schemas.microsoft.com/office/powerpoint/2010/main" xmlns="" val="27278584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11188" y="396875"/>
            <a:ext cx="8075612" cy="1128713"/>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sz="3000" dirty="0" smtClean="0">
                <a:solidFill>
                  <a:schemeClr val="tx2"/>
                </a:solidFill>
              </a:rPr>
              <a:t>Vector Control </a:t>
            </a:r>
            <a:br>
              <a:rPr lang="en-US" sz="3000" dirty="0" smtClean="0">
                <a:solidFill>
                  <a:schemeClr val="tx2"/>
                </a:solidFill>
              </a:rPr>
            </a:br>
            <a:r>
              <a:rPr lang="en-US" sz="3000" dirty="0" smtClean="0">
                <a:solidFill>
                  <a:schemeClr val="tx2"/>
                </a:solidFill>
              </a:rPr>
              <a:t>PORT TOWN-Mumbai  </a:t>
            </a:r>
            <a:r>
              <a:rPr lang="en-US" sz="3000" dirty="0">
                <a:solidFill>
                  <a:schemeClr val="tx2"/>
                </a:solidFill>
              </a:rPr>
              <a:t/>
            </a:r>
            <a:br>
              <a:rPr lang="en-US" sz="3000" dirty="0">
                <a:solidFill>
                  <a:schemeClr val="tx2"/>
                </a:solidFill>
              </a:rPr>
            </a:br>
            <a:r>
              <a:rPr lang="en-US" sz="3000" dirty="0">
                <a:solidFill>
                  <a:schemeClr val="tx2"/>
                </a:solidFill>
              </a:rPr>
              <a:t>EMM technology</a:t>
            </a:r>
          </a:p>
        </p:txBody>
      </p:sp>
      <p:sp>
        <p:nvSpPr>
          <p:cNvPr id="13315" name="Rectangle 3"/>
          <p:cNvSpPr>
            <a:spLocks noGrp="1" noChangeArrowheads="1"/>
          </p:cNvSpPr>
          <p:nvPr>
            <p:ph type="body" idx="1"/>
          </p:nvPr>
        </p:nvSpPr>
        <p:spPr>
          <a:xfrm>
            <a:off x="457200" y="1600200"/>
            <a:ext cx="8229600" cy="5029200"/>
          </a:xfrm>
          <a:solidFill>
            <a:schemeClr val="tx2">
              <a:lumMod val="20000"/>
              <a:lumOff val="80000"/>
            </a:schemeClr>
          </a:solidFill>
        </p:spPr>
        <p:txBody>
          <a:bodyPr>
            <a:normAutofit/>
          </a:bodyPr>
          <a:lstStyle/>
          <a:p>
            <a:pPr marL="533400" indent="-533400">
              <a:lnSpc>
                <a:spcPct val="80000"/>
              </a:lnSpc>
              <a:buFont typeface="Wingdings" pitchFamily="2" charset="2"/>
              <a:buNone/>
            </a:pPr>
            <a:r>
              <a:rPr lang="en-US" sz="1900" dirty="0">
                <a:latin typeface="Arial" pitchFamily="34" charset="0"/>
              </a:rPr>
              <a:t>1926   Severe outbreak of malaria in Alexandria Docks-Bombay</a:t>
            </a:r>
          </a:p>
          <a:p>
            <a:pPr marL="533400" indent="-533400">
              <a:lnSpc>
                <a:spcPct val="80000"/>
              </a:lnSpc>
              <a:buFont typeface="Wingdings" pitchFamily="2" charset="2"/>
              <a:buNone/>
            </a:pPr>
            <a:r>
              <a:rPr lang="en-US" sz="1900" dirty="0">
                <a:latin typeface="Arial" pitchFamily="34" charset="0"/>
              </a:rPr>
              <a:t>1927   </a:t>
            </a:r>
            <a:r>
              <a:rPr lang="en-US" sz="1900" dirty="0" err="1">
                <a:latin typeface="Arial" pitchFamily="34" charset="0"/>
              </a:rPr>
              <a:t>Covell</a:t>
            </a:r>
            <a:r>
              <a:rPr lang="en-US" sz="1900" dirty="0">
                <a:latin typeface="Arial" pitchFamily="34" charset="0"/>
              </a:rPr>
              <a:t>. </a:t>
            </a:r>
            <a:r>
              <a:rPr lang="en-US" sz="1900" dirty="0" smtClean="0">
                <a:latin typeface="Arial" pitchFamily="34" charset="0"/>
              </a:rPr>
              <a:t> </a:t>
            </a:r>
            <a:r>
              <a:rPr lang="en-US" sz="1900" dirty="0">
                <a:latin typeface="Arial" pitchFamily="34" charset="0"/>
              </a:rPr>
              <a:t>made in depth study of outbreak and recommended </a:t>
            </a:r>
            <a:r>
              <a:rPr lang="en-US" sz="1900" b="1" dirty="0">
                <a:latin typeface="Arial" pitchFamily="34" charset="0"/>
              </a:rPr>
              <a:t>Species sanitation- concept </a:t>
            </a:r>
            <a:r>
              <a:rPr lang="en-US" sz="1900" dirty="0">
                <a:latin typeface="Arial" pitchFamily="34" charset="0"/>
              </a:rPr>
              <a:t>for control of </a:t>
            </a:r>
            <a:r>
              <a:rPr lang="en-US" sz="1900" i="1" dirty="0">
                <a:latin typeface="Arial" pitchFamily="34" charset="0"/>
              </a:rPr>
              <a:t>An. </a:t>
            </a:r>
            <a:r>
              <a:rPr lang="en-US" sz="1900" i="1" dirty="0" err="1">
                <a:latin typeface="Arial" pitchFamily="34" charset="0"/>
              </a:rPr>
              <a:t>Stephensi</a:t>
            </a:r>
            <a:endParaRPr lang="en-US" sz="1900" i="1" dirty="0">
              <a:latin typeface="Arial" pitchFamily="34" charset="0"/>
            </a:endParaRPr>
          </a:p>
          <a:p>
            <a:pPr marL="533400" indent="-533400">
              <a:lnSpc>
                <a:spcPct val="80000"/>
              </a:lnSpc>
              <a:buFont typeface="Wingdings" pitchFamily="2" charset="2"/>
              <a:buNone/>
            </a:pPr>
            <a:r>
              <a:rPr lang="en-US" sz="1900" dirty="0">
                <a:latin typeface="Arial" pitchFamily="34" charset="0"/>
              </a:rPr>
              <a:t>1928   BOMBAY ACT PASSED</a:t>
            </a:r>
          </a:p>
          <a:p>
            <a:pPr marL="533400" indent="-533400">
              <a:lnSpc>
                <a:spcPct val="80000"/>
              </a:lnSpc>
              <a:buFontTx/>
              <a:buAutoNum type="alphaUcPeriod"/>
            </a:pPr>
            <a:r>
              <a:rPr lang="en-US" sz="1900" dirty="0">
                <a:latin typeface="Arial" pitchFamily="34" charset="0"/>
              </a:rPr>
              <a:t>Development of legislative Measures aimed at prevention of </a:t>
            </a:r>
            <a:r>
              <a:rPr lang="en-US" sz="1900" i="1" dirty="0" err="1">
                <a:latin typeface="Arial" pitchFamily="34" charset="0"/>
              </a:rPr>
              <a:t>stephensi</a:t>
            </a:r>
            <a:r>
              <a:rPr lang="en-US" sz="1900" i="1" dirty="0">
                <a:latin typeface="Arial" pitchFamily="34" charset="0"/>
              </a:rPr>
              <a:t> </a:t>
            </a:r>
            <a:r>
              <a:rPr lang="en-US" sz="1900" dirty="0">
                <a:latin typeface="Arial" pitchFamily="34" charset="0"/>
              </a:rPr>
              <a:t>breeding in</a:t>
            </a:r>
          </a:p>
          <a:p>
            <a:pPr marL="533400" indent="-533400">
              <a:lnSpc>
                <a:spcPct val="80000"/>
              </a:lnSpc>
              <a:buFontTx/>
              <a:buNone/>
            </a:pPr>
            <a:r>
              <a:rPr lang="en-US" sz="1900" dirty="0">
                <a:latin typeface="Arial" pitchFamily="34" charset="0"/>
              </a:rPr>
              <a:t>     </a:t>
            </a:r>
            <a:r>
              <a:rPr lang="en-US" sz="1900" dirty="0" err="1">
                <a:latin typeface="Arial" pitchFamily="34" charset="0"/>
              </a:rPr>
              <a:t>i</a:t>
            </a:r>
            <a:r>
              <a:rPr lang="en-US" sz="1900" dirty="0">
                <a:latin typeface="Arial" pitchFamily="34" charset="0"/>
              </a:rPr>
              <a:t>) Overhead tanks</a:t>
            </a:r>
          </a:p>
          <a:p>
            <a:pPr marL="533400" indent="-533400">
              <a:lnSpc>
                <a:spcPct val="80000"/>
              </a:lnSpc>
              <a:buFontTx/>
              <a:buNone/>
            </a:pPr>
            <a:r>
              <a:rPr lang="en-US" sz="1900" dirty="0">
                <a:latin typeface="Arial" pitchFamily="34" charset="0"/>
              </a:rPr>
              <a:t>     ii) Ground level tanks</a:t>
            </a:r>
          </a:p>
          <a:p>
            <a:pPr marL="533400" indent="-533400">
              <a:lnSpc>
                <a:spcPct val="80000"/>
              </a:lnSpc>
              <a:buFontTx/>
              <a:buNone/>
            </a:pPr>
            <a:r>
              <a:rPr lang="en-US" sz="1900" dirty="0">
                <a:latin typeface="Arial" pitchFamily="34" charset="0"/>
              </a:rPr>
              <a:t>    iii) Wells </a:t>
            </a:r>
          </a:p>
          <a:p>
            <a:pPr marL="533400" indent="-533400">
              <a:lnSpc>
                <a:spcPct val="80000"/>
              </a:lnSpc>
              <a:buFontTx/>
              <a:buNone/>
            </a:pPr>
            <a:r>
              <a:rPr lang="en-US" sz="1900" dirty="0">
                <a:latin typeface="Arial" pitchFamily="34" charset="0"/>
              </a:rPr>
              <a:t>    iv) swimming pools</a:t>
            </a:r>
          </a:p>
          <a:p>
            <a:pPr marL="533400" indent="-533400">
              <a:lnSpc>
                <a:spcPct val="80000"/>
              </a:lnSpc>
              <a:buFontTx/>
              <a:buNone/>
            </a:pPr>
            <a:r>
              <a:rPr lang="en-US" sz="1900" dirty="0">
                <a:latin typeface="Arial" pitchFamily="34" charset="0"/>
              </a:rPr>
              <a:t>    v) Cellars/sumps of WC/floors of building under constructions</a:t>
            </a:r>
          </a:p>
          <a:p>
            <a:pPr marL="533400" indent="-533400">
              <a:lnSpc>
                <a:spcPct val="80000"/>
              </a:lnSpc>
              <a:buFontTx/>
              <a:buNone/>
            </a:pPr>
            <a:r>
              <a:rPr lang="en-US" sz="1900" dirty="0">
                <a:latin typeface="Arial" pitchFamily="34" charset="0"/>
              </a:rPr>
              <a:t>    vi) Roof gutters of buildings</a:t>
            </a:r>
          </a:p>
          <a:p>
            <a:pPr marL="533400" indent="-533400">
              <a:lnSpc>
                <a:spcPct val="80000"/>
              </a:lnSpc>
              <a:buFontTx/>
              <a:buAutoNum type="alphaUcPeriod" startAt="2"/>
            </a:pPr>
            <a:r>
              <a:rPr lang="en-US" sz="1900" dirty="0" err="1">
                <a:latin typeface="Arial" pitchFamily="34" charset="0"/>
              </a:rPr>
              <a:t>Larvivorous</a:t>
            </a:r>
            <a:r>
              <a:rPr lang="en-US" sz="1900" dirty="0">
                <a:latin typeface="Arial" pitchFamily="34" charset="0"/>
              </a:rPr>
              <a:t> fish</a:t>
            </a:r>
          </a:p>
          <a:p>
            <a:pPr marL="533400" indent="-533400">
              <a:lnSpc>
                <a:spcPct val="80000"/>
              </a:lnSpc>
              <a:buFontTx/>
              <a:buNone/>
            </a:pPr>
            <a:r>
              <a:rPr lang="en-US" sz="1900" dirty="0">
                <a:latin typeface="Arial" pitchFamily="34" charset="0"/>
              </a:rPr>
              <a:t>    </a:t>
            </a:r>
            <a:r>
              <a:rPr lang="en-US" sz="1900" dirty="0" err="1">
                <a:latin typeface="Arial" pitchFamily="34" charset="0"/>
              </a:rPr>
              <a:t>i</a:t>
            </a:r>
            <a:r>
              <a:rPr lang="en-US" sz="1900" dirty="0">
                <a:latin typeface="Arial" pitchFamily="34" charset="0"/>
              </a:rPr>
              <a:t>) Stocking of ornamental/ fire fighting tanks and textile mill ponds with </a:t>
            </a:r>
            <a:r>
              <a:rPr lang="en-US" sz="1900" dirty="0" err="1">
                <a:latin typeface="Arial" pitchFamily="34" charset="0"/>
              </a:rPr>
              <a:t>Gambusia</a:t>
            </a:r>
            <a:r>
              <a:rPr lang="en-US" sz="1900" dirty="0">
                <a:latin typeface="Arial" pitchFamily="34" charset="0"/>
              </a:rPr>
              <a:t> fish</a:t>
            </a:r>
          </a:p>
          <a:p>
            <a:pPr marL="533400" indent="-533400">
              <a:lnSpc>
                <a:spcPct val="80000"/>
              </a:lnSpc>
              <a:buFontTx/>
              <a:buAutoNum type="alphaUcPeriod" startAt="3"/>
            </a:pPr>
            <a:r>
              <a:rPr lang="en-US" sz="1900" dirty="0">
                <a:latin typeface="Arial" pitchFamily="34" charset="0"/>
              </a:rPr>
              <a:t>Weekly dry day observations</a:t>
            </a:r>
          </a:p>
          <a:p>
            <a:pPr marL="533400" indent="-533400">
              <a:lnSpc>
                <a:spcPct val="80000"/>
              </a:lnSpc>
              <a:buFontTx/>
              <a:buNone/>
            </a:pPr>
            <a:r>
              <a:rPr lang="en-US" sz="1900" dirty="0">
                <a:latin typeface="Arial" pitchFamily="34" charset="0"/>
              </a:rPr>
              <a:t>     All domestic/ </a:t>
            </a:r>
            <a:r>
              <a:rPr lang="en-US" sz="1900" dirty="0" err="1">
                <a:latin typeface="Arial" pitchFamily="34" charset="0"/>
              </a:rPr>
              <a:t>peridomestic</a:t>
            </a:r>
            <a:r>
              <a:rPr lang="en-US" sz="1900" dirty="0">
                <a:latin typeface="Arial" pitchFamily="34" charset="0"/>
              </a:rPr>
              <a:t> containers to be emptied scrubbed and refilled.  </a:t>
            </a:r>
          </a:p>
          <a:p>
            <a:pPr marL="533400" indent="-533400">
              <a:lnSpc>
                <a:spcPct val="80000"/>
              </a:lnSpc>
              <a:buFont typeface="Wingdings" pitchFamily="2" charset="2"/>
              <a:buNone/>
            </a:pPr>
            <a:endParaRPr lang="en-US" sz="1900" dirty="0">
              <a:latin typeface="Arial" pitchFamily="34" charset="0"/>
            </a:endParaRPr>
          </a:p>
        </p:txBody>
      </p:sp>
    </p:spTree>
    <p:extLst>
      <p:ext uri="{BB962C8B-B14F-4D97-AF65-F5344CB8AC3E}">
        <p14:creationId xmlns:p14="http://schemas.microsoft.com/office/powerpoint/2010/main" xmlns="" val="129399044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a:bodyPr>
          <a:lstStyle/>
          <a:p>
            <a:r>
              <a:rPr lang="en-IN" sz="2000" dirty="0">
                <a:latin typeface="AR ESSENCE" pitchFamily="2" charset="0"/>
              </a:rPr>
              <a:t>Eco-environmental Systems: Food chain / Web – Prey and Predator interactions - Principles of an eco-epidemiological approach to address multiple vector borne diseases - Water Management </a:t>
            </a:r>
          </a:p>
        </p:txBody>
      </p:sp>
      <p:sp>
        <p:nvSpPr>
          <p:cNvPr id="3" name="Content Placeholder 2"/>
          <p:cNvSpPr>
            <a:spLocks noGrp="1"/>
          </p:cNvSpPr>
          <p:nvPr>
            <p:ph idx="1"/>
          </p:nvPr>
        </p:nvSpPr>
        <p:spPr/>
        <p:txBody>
          <a:bodyPr>
            <a:normAutofit fontScale="92500" lnSpcReduction="10000"/>
          </a:bodyPr>
          <a:lstStyle/>
          <a:p>
            <a:pPr algn="just"/>
            <a:r>
              <a:rPr lang="en-IN" dirty="0">
                <a:latin typeface="AR ESSENCE" pitchFamily="2" charset="0"/>
              </a:rPr>
              <a:t>Policies that influence population size, migration, patterns of energy production/consumption, food production, and </a:t>
            </a:r>
            <a:r>
              <a:rPr lang="en-IN" dirty="0" smtClean="0">
                <a:latin typeface="AR ESSENCE" pitchFamily="2" charset="0"/>
              </a:rPr>
              <a:t>overall demand </a:t>
            </a:r>
            <a:r>
              <a:rPr lang="en-IN" dirty="0">
                <a:latin typeface="AR ESSENCE" pitchFamily="2" charset="0"/>
              </a:rPr>
              <a:t>for natural resources will have significant effects on </a:t>
            </a:r>
            <a:r>
              <a:rPr lang="en-IN" dirty="0" smtClean="0">
                <a:latin typeface="AR ESSENCE" pitchFamily="2" charset="0"/>
              </a:rPr>
              <a:t>transmission of </a:t>
            </a:r>
            <a:r>
              <a:rPr lang="en-IN" dirty="0">
                <a:latin typeface="AR ESSENCE" pitchFamily="2" charset="0"/>
              </a:rPr>
              <a:t>infectious agents and associated consequences in terms of disease. </a:t>
            </a:r>
            <a:endParaRPr lang="en-IN" dirty="0" smtClean="0">
              <a:latin typeface="AR ESSENCE" pitchFamily="2" charset="0"/>
            </a:endParaRPr>
          </a:p>
          <a:p>
            <a:pPr algn="just"/>
            <a:r>
              <a:rPr lang="en-IN" dirty="0" smtClean="0">
                <a:latin typeface="AR ESSENCE" pitchFamily="2" charset="0"/>
              </a:rPr>
              <a:t>These changes </a:t>
            </a:r>
            <a:r>
              <a:rPr lang="en-IN" dirty="0">
                <a:latin typeface="AR ESSENCE" pitchFamily="2" charset="0"/>
              </a:rPr>
              <a:t>may lead to the destabilization of natural </a:t>
            </a:r>
            <a:r>
              <a:rPr lang="en-IN" dirty="0" err="1">
                <a:latin typeface="AR ESSENCE" pitchFamily="2" charset="0"/>
              </a:rPr>
              <a:t>equilibria</a:t>
            </a:r>
            <a:r>
              <a:rPr lang="en-IN" dirty="0">
                <a:latin typeface="AR ESSENCE" pitchFamily="2" charset="0"/>
              </a:rPr>
              <a:t>, improved </a:t>
            </a:r>
            <a:r>
              <a:rPr lang="en-IN" dirty="0" smtClean="0">
                <a:latin typeface="AR ESSENCE" pitchFamily="2" charset="0"/>
              </a:rPr>
              <a:t>conditions for </a:t>
            </a:r>
            <a:r>
              <a:rPr lang="en-IN" dirty="0">
                <a:latin typeface="AR ESSENCE" pitchFamily="2" charset="0"/>
              </a:rPr>
              <a:t>disease transmission, and disease outbreaks/elevated risks to humans,</a:t>
            </a:r>
          </a:p>
          <a:p>
            <a:pPr algn="just"/>
            <a:r>
              <a:rPr lang="en-IN" dirty="0">
                <a:latin typeface="AR ESSENCE" pitchFamily="2" charset="0"/>
              </a:rPr>
              <a:t>or alternatively, to the disruption of the disease transmission cycles </a:t>
            </a:r>
            <a:r>
              <a:rPr lang="en-IN" dirty="0" smtClean="0">
                <a:latin typeface="AR ESSENCE" pitchFamily="2" charset="0"/>
              </a:rPr>
              <a:t>and decreased </a:t>
            </a:r>
            <a:r>
              <a:rPr lang="en-IN" dirty="0">
                <a:latin typeface="AR ESSENCE" pitchFamily="2" charset="0"/>
              </a:rPr>
              <a:t>incidence.</a:t>
            </a:r>
          </a:p>
          <a:p>
            <a:pPr marL="0" indent="0" algn="just">
              <a:buNone/>
            </a:pPr>
            <a:endParaRPr lang="en-IN" dirty="0">
              <a:latin typeface="AR ESSENCE" pitchFamily="2" charset="0"/>
            </a:endParaRPr>
          </a:p>
        </p:txBody>
      </p:sp>
    </p:spTree>
    <p:extLst>
      <p:ext uri="{BB962C8B-B14F-4D97-AF65-F5344CB8AC3E}">
        <p14:creationId xmlns:p14="http://schemas.microsoft.com/office/powerpoint/2010/main" xmlns="" val="37605754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p:style>
          <a:lnRef idx="1">
            <a:schemeClr val="accent1"/>
          </a:lnRef>
          <a:fillRef idx="2">
            <a:schemeClr val="accent1"/>
          </a:fillRef>
          <a:effectRef idx="1">
            <a:schemeClr val="accent1"/>
          </a:effectRef>
          <a:fontRef idx="minor">
            <a:schemeClr val="dk1"/>
          </a:fontRef>
        </p:style>
        <p:txBody>
          <a:bodyPr/>
          <a:lstStyle/>
          <a:p>
            <a:pPr eaLnBrk="1" hangingPunct="1"/>
            <a:r>
              <a:rPr lang="en-US" sz="2400" dirty="0" smtClean="0"/>
              <a:t>EXPERTISE IN  ENVIRONMENT</a:t>
            </a:r>
            <a:br>
              <a:rPr lang="en-US" sz="2400" dirty="0" smtClean="0"/>
            </a:br>
            <a:r>
              <a:rPr lang="en-US" sz="2400" dirty="0" smtClean="0"/>
              <a:t> MANAGEMENT METHODS</a:t>
            </a:r>
            <a:r>
              <a:rPr lang="en-US" dirty="0" smtClean="0"/>
              <a:t> </a:t>
            </a:r>
          </a:p>
        </p:txBody>
      </p:sp>
      <p:sp>
        <p:nvSpPr>
          <p:cNvPr id="9219" name="Rectangle 5"/>
          <p:cNvSpPr>
            <a:spLocks noGrp="1" noChangeArrowheads="1"/>
          </p:cNvSpPr>
          <p:nvPr>
            <p:ph type="body" sz="half" idx="1"/>
          </p:nvPr>
        </p:nvSpPr>
        <p:spPr>
          <a:xfrm>
            <a:off x="0" y="1600200"/>
            <a:ext cx="9144000" cy="5257800"/>
          </a:xfrm>
          <a:solidFill>
            <a:schemeClr val="tx2">
              <a:lumMod val="20000"/>
              <a:lumOff val="80000"/>
            </a:schemeClr>
          </a:solidFill>
        </p:spPr>
        <p:txBody>
          <a:bodyPr>
            <a:normAutofit/>
          </a:bodyPr>
          <a:lstStyle/>
          <a:p>
            <a:pPr eaLnBrk="1" hangingPunct="1">
              <a:lnSpc>
                <a:spcPct val="80000"/>
              </a:lnSpc>
            </a:pPr>
            <a:r>
              <a:rPr lang="en-US" sz="2000" dirty="0" smtClean="0"/>
              <a:t>1940 India has attained a good deal of expertise in EMM technology &amp; malaria control activities were covered by various by laws &amp; Acts.</a:t>
            </a:r>
          </a:p>
          <a:p>
            <a:pPr eaLnBrk="1" hangingPunct="1">
              <a:lnSpc>
                <a:spcPct val="80000"/>
              </a:lnSpc>
            </a:pPr>
            <a:endParaRPr lang="en-US" sz="2000" dirty="0" smtClean="0"/>
          </a:p>
          <a:p>
            <a:pPr eaLnBrk="1" hangingPunct="1">
              <a:lnSpc>
                <a:spcPct val="80000"/>
              </a:lnSpc>
            </a:pPr>
            <a:r>
              <a:rPr lang="en-US" sz="2000" dirty="0" smtClean="0"/>
              <a:t>Each sector of economy carried out HIA and identified Essential Anti-Malaria Engineering Works and these were incorporated as built in component of the projects.</a:t>
            </a:r>
          </a:p>
          <a:p>
            <a:pPr eaLnBrk="1" hangingPunct="1">
              <a:lnSpc>
                <a:spcPct val="80000"/>
              </a:lnSpc>
            </a:pPr>
            <a:endParaRPr lang="en-US" sz="2000" dirty="0" smtClean="0"/>
          </a:p>
          <a:p>
            <a:pPr eaLnBrk="1" hangingPunct="1">
              <a:lnSpc>
                <a:spcPct val="80000"/>
              </a:lnSpc>
            </a:pPr>
            <a:r>
              <a:rPr lang="en-US" sz="2000" dirty="0" smtClean="0"/>
              <a:t>Each development prepared “Manuals” indicating the specifications of each Engineering works to be under taken by them viz. Irrigation, Highways, Railways, Defense.</a:t>
            </a:r>
          </a:p>
          <a:p>
            <a:pPr eaLnBrk="1" hangingPunct="1">
              <a:lnSpc>
                <a:spcPct val="80000"/>
              </a:lnSpc>
            </a:pPr>
            <a:endParaRPr lang="en-US" sz="2000" dirty="0" smtClean="0"/>
          </a:p>
          <a:p>
            <a:pPr eaLnBrk="1" hangingPunct="1">
              <a:lnSpc>
                <a:spcPct val="80000"/>
              </a:lnSpc>
            </a:pPr>
            <a:r>
              <a:rPr lang="en-US" sz="2000" dirty="0" smtClean="0"/>
              <a:t>Training courses in </a:t>
            </a:r>
            <a:r>
              <a:rPr lang="en-US" sz="2000" dirty="0" err="1" smtClean="0"/>
              <a:t>Malariology</a:t>
            </a:r>
            <a:r>
              <a:rPr lang="en-US" sz="2000" dirty="0" smtClean="0"/>
              <a:t> for Engineering were started at Malaria Institute of India in 1943</a:t>
            </a:r>
          </a:p>
          <a:p>
            <a:pPr eaLnBrk="1" hangingPunct="1">
              <a:lnSpc>
                <a:spcPct val="80000"/>
              </a:lnSpc>
            </a:pPr>
            <a:endParaRPr lang="en-US" sz="2000" dirty="0" smtClean="0"/>
          </a:p>
          <a:p>
            <a:pPr eaLnBrk="1" hangingPunct="1">
              <a:lnSpc>
                <a:spcPct val="80000"/>
              </a:lnSpc>
            </a:pPr>
            <a:r>
              <a:rPr lang="en-US" sz="2000" dirty="0" smtClean="0"/>
              <a:t>Consequently EMM earned the reputation of standard methods for control of malaria in the country.</a:t>
            </a:r>
          </a:p>
          <a:p>
            <a:pPr eaLnBrk="1" hangingPunct="1">
              <a:lnSpc>
                <a:spcPct val="80000"/>
              </a:lnSpc>
            </a:pPr>
            <a:endParaRPr lang="en-US" sz="2000" dirty="0" smtClean="0"/>
          </a:p>
        </p:txBody>
      </p:sp>
    </p:spTree>
    <p:extLst>
      <p:ext uri="{BB962C8B-B14F-4D97-AF65-F5344CB8AC3E}">
        <p14:creationId xmlns:p14="http://schemas.microsoft.com/office/powerpoint/2010/main" xmlns="" val="31085959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a:xfrm>
            <a:off x="574675" y="0"/>
            <a:ext cx="8001000" cy="1520825"/>
          </a:xfrm>
        </p:spPr>
        <p:style>
          <a:lnRef idx="3">
            <a:schemeClr val="lt1"/>
          </a:lnRef>
          <a:fillRef idx="1">
            <a:schemeClr val="accent1"/>
          </a:fillRef>
          <a:effectRef idx="1">
            <a:schemeClr val="accent1"/>
          </a:effectRef>
          <a:fontRef idx="minor">
            <a:schemeClr val="lt1"/>
          </a:fontRef>
        </p:style>
        <p:txBody>
          <a:bodyPr/>
          <a:lstStyle/>
          <a:p>
            <a:pPr eaLnBrk="1" hangingPunct="1"/>
            <a:r>
              <a:rPr lang="en-US" sz="2800" dirty="0" smtClean="0"/>
              <a:t>WARNING AGAINST COMPLETE SWITCH OVER FROM EMM TECHNOLOGY TO DDT SPRAY</a:t>
            </a:r>
          </a:p>
        </p:txBody>
      </p:sp>
      <p:sp>
        <p:nvSpPr>
          <p:cNvPr id="11267" name="Rectangle 5"/>
          <p:cNvSpPr>
            <a:spLocks noGrp="1" noChangeArrowheads="1"/>
          </p:cNvSpPr>
          <p:nvPr>
            <p:ph idx="1"/>
          </p:nvPr>
        </p:nvSpPr>
        <p:spPr>
          <a:xfrm>
            <a:off x="566738" y="1524000"/>
            <a:ext cx="8001000" cy="4953000"/>
          </a:xfrm>
          <a:solidFill>
            <a:schemeClr val="tx2">
              <a:lumMod val="20000"/>
              <a:lumOff val="80000"/>
            </a:schemeClr>
          </a:solidFill>
        </p:spPr>
        <p:txBody>
          <a:bodyPr/>
          <a:lstStyle/>
          <a:p>
            <a:pPr eaLnBrk="1" hangingPunct="1"/>
            <a:endParaRPr lang="en-US" sz="1800" dirty="0" smtClean="0">
              <a:latin typeface="Arial" pitchFamily="34" charset="0"/>
            </a:endParaRPr>
          </a:p>
          <a:p>
            <a:pPr algn="just" eaLnBrk="1" hangingPunct="1"/>
            <a:r>
              <a:rPr lang="en-US" sz="1800" dirty="0" smtClean="0">
                <a:latin typeface="Arial" pitchFamily="34" charset="0"/>
              </a:rPr>
              <a:t>1944 Mr. Winston Churchill Former Prime Minister of England announced in British Parliament on December 2, 1944 about dispatch of DDT, a new chemical for malaria control in India. </a:t>
            </a:r>
          </a:p>
          <a:p>
            <a:pPr algn="just" eaLnBrk="1" hangingPunct="1"/>
            <a:endParaRPr lang="en-US" sz="1800" dirty="0" smtClean="0">
              <a:latin typeface="Arial" pitchFamily="34" charset="0"/>
            </a:endParaRPr>
          </a:p>
          <a:p>
            <a:pPr algn="just"/>
            <a:r>
              <a:rPr lang="en-US" sz="1800" dirty="0" smtClean="0">
                <a:latin typeface="Arial" pitchFamily="34" charset="0"/>
              </a:rPr>
              <a:t>Army Medical Authorities at GHQ New Delhi issued the following warning. </a:t>
            </a:r>
          </a:p>
          <a:p>
            <a:pPr algn="just" eaLnBrk="1" hangingPunct="1"/>
            <a:endParaRPr lang="en-US" sz="1800" dirty="0" smtClean="0">
              <a:latin typeface="Arial" pitchFamily="34" charset="0"/>
            </a:endParaRPr>
          </a:p>
          <a:p>
            <a:pPr algn="just" eaLnBrk="1" hangingPunct="1"/>
            <a:r>
              <a:rPr lang="en-US" sz="1800" dirty="0" smtClean="0">
                <a:latin typeface="Arial" pitchFamily="34" charset="0"/>
              </a:rPr>
              <a:t>“ DDT is a powerful new weapon. It should be stressed that it is a reinforcement and not a substitute for existing  well tried systems of malaria control which on no account should be relaxed”</a:t>
            </a:r>
          </a:p>
          <a:p>
            <a:pPr algn="just" eaLnBrk="1" hangingPunct="1"/>
            <a:endParaRPr lang="en-US" sz="1800" dirty="0" smtClean="0">
              <a:latin typeface="Arial" pitchFamily="34" charset="0"/>
            </a:endParaRPr>
          </a:p>
          <a:p>
            <a:pPr algn="just" eaLnBrk="1" hangingPunct="1"/>
            <a:r>
              <a:rPr lang="en-US" sz="1800" dirty="0" smtClean="0">
                <a:latin typeface="Arial" pitchFamily="34" charset="0"/>
              </a:rPr>
              <a:t>Unfortunately this “warning” was ignored which ruined the” EMM technology” harnessed over 40 years of experience.</a:t>
            </a:r>
          </a:p>
          <a:p>
            <a:pPr algn="just" eaLnBrk="1" hangingPunct="1"/>
            <a:r>
              <a:rPr lang="en-US" sz="1800" dirty="0" smtClean="0">
                <a:latin typeface="Arial" pitchFamily="34" charset="0"/>
              </a:rPr>
              <a:t>But history is repeating and now we want to adopt this for control of Malaria a long term strategy</a:t>
            </a:r>
          </a:p>
          <a:p>
            <a:pPr algn="just" eaLnBrk="1" hangingPunct="1"/>
            <a:endParaRPr lang="en-US" sz="1800" dirty="0" smtClean="0">
              <a:latin typeface="Arial" pitchFamily="34" charset="0"/>
            </a:endParaRPr>
          </a:p>
        </p:txBody>
      </p:sp>
    </p:spTree>
    <p:extLst>
      <p:ext uri="{BB962C8B-B14F-4D97-AF65-F5344CB8AC3E}">
        <p14:creationId xmlns:p14="http://schemas.microsoft.com/office/powerpoint/2010/main" xmlns="" val="20468668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body" idx="1"/>
          </p:nvPr>
        </p:nvSpPr>
        <p:spPr/>
        <p:txBody>
          <a:bodyPr/>
          <a:lstStyle/>
          <a:p>
            <a:endParaRPr lang="en-US" smtClean="0"/>
          </a:p>
        </p:txBody>
      </p:sp>
      <p:sp>
        <p:nvSpPr>
          <p:cNvPr id="21507" name="Rectangle 3"/>
          <p:cNvSpPr>
            <a:spLocks noGrp="1" noChangeArrowheads="1"/>
          </p:cNvSpPr>
          <p:nvPr>
            <p:ph type="title"/>
          </p:nvPr>
        </p:nvSpPr>
        <p:spPr/>
        <p:txBody>
          <a:bodyPr/>
          <a:lstStyle/>
          <a:p>
            <a:r>
              <a:rPr lang="en-US" sz="1600" b="1" smtClean="0">
                <a:solidFill>
                  <a:schemeClr val="tx1"/>
                </a:solidFill>
              </a:rPr>
              <a:t>ENVIRONMENTAL MODIFICATION and malaria control   </a:t>
            </a:r>
          </a:p>
        </p:txBody>
      </p:sp>
      <p:sp>
        <p:nvSpPr>
          <p:cNvPr id="46084" name="Rectangle 4"/>
          <p:cNvSpPr>
            <a:spLocks noChangeArrowheads="1"/>
          </p:cNvSpPr>
          <p:nvPr/>
        </p:nvSpPr>
        <p:spPr bwMode="auto">
          <a:xfrm>
            <a:off x="1295400" y="282575"/>
            <a:ext cx="5638800" cy="779463"/>
          </a:xfrm>
          <a:prstGeom prst="rect">
            <a:avLst/>
          </a:prstGeom>
          <a:noFill/>
          <a:ln w="9525">
            <a:noFill/>
            <a:miter lim="800000"/>
            <a:headEnd/>
            <a:tailEnd/>
          </a:ln>
          <a:effectLst/>
        </p:spPr>
        <p:txBody>
          <a:bodyPr lIns="104927" tIns="52464" rIns="104927" bIns="52464" anchor="ctr"/>
          <a:lstStyle/>
          <a:p>
            <a:pPr algn="ctr">
              <a:tabLst>
                <a:tab pos="2514600" algn="ctr"/>
              </a:tabLst>
              <a:defRPr/>
            </a:pPr>
            <a:r>
              <a:rPr lang="en-US" sz="2400" dirty="0">
                <a:effectLst>
                  <a:outerShdw blurRad="38100" dist="38100" dir="2700000" algn="tl">
                    <a:srgbClr val="000000"/>
                  </a:outerShdw>
                </a:effectLst>
                <a:latin typeface="Arial Black" pitchFamily="34" charset="0"/>
              </a:rPr>
              <a:t>SCENARIO</a:t>
            </a:r>
          </a:p>
        </p:txBody>
      </p:sp>
      <p:pic>
        <p:nvPicPr>
          <p:cNvPr id="21509" name="Picture 5" descr="Sabarmati_1"/>
          <p:cNvPicPr>
            <a:picLocks noChangeAspect="1" noChangeArrowheads="1"/>
          </p:cNvPicPr>
          <p:nvPr/>
        </p:nvPicPr>
        <p:blipFill>
          <a:blip r:embed="rId2" cstate="print"/>
          <a:srcRect r="1134"/>
          <a:stretch>
            <a:fillRect/>
          </a:stretch>
        </p:blipFill>
        <p:spPr bwMode="auto">
          <a:xfrm>
            <a:off x="0" y="1600200"/>
            <a:ext cx="4114800" cy="2695575"/>
          </a:xfrm>
          <a:prstGeom prst="rect">
            <a:avLst/>
          </a:prstGeom>
          <a:noFill/>
          <a:ln w="9525">
            <a:noFill/>
            <a:miter lim="800000"/>
            <a:headEnd/>
            <a:tailEnd/>
          </a:ln>
        </p:spPr>
      </p:pic>
      <p:pic>
        <p:nvPicPr>
          <p:cNvPr id="21510" name="Picture 6" descr="Sabarmati"/>
          <p:cNvPicPr>
            <a:picLocks noChangeAspect="1" noChangeArrowheads="1"/>
          </p:cNvPicPr>
          <p:nvPr/>
        </p:nvPicPr>
        <p:blipFill>
          <a:blip r:embed="rId3" cstate="print"/>
          <a:srcRect t="13828"/>
          <a:stretch>
            <a:fillRect/>
          </a:stretch>
        </p:blipFill>
        <p:spPr bwMode="auto">
          <a:xfrm>
            <a:off x="4343400" y="1600200"/>
            <a:ext cx="4800600" cy="2286000"/>
          </a:xfrm>
          <a:prstGeom prst="rect">
            <a:avLst/>
          </a:prstGeom>
          <a:noFill/>
          <a:ln w="9525">
            <a:noFill/>
            <a:miter lim="800000"/>
            <a:headEnd/>
            <a:tailEnd/>
          </a:ln>
        </p:spPr>
      </p:pic>
      <p:pic>
        <p:nvPicPr>
          <p:cNvPr id="21511" name="Picture 7" descr="Sabarmati_2"/>
          <p:cNvPicPr>
            <a:picLocks noChangeAspect="1" noChangeArrowheads="1"/>
          </p:cNvPicPr>
          <p:nvPr/>
        </p:nvPicPr>
        <p:blipFill>
          <a:blip r:embed="rId4" cstate="print"/>
          <a:srcRect/>
          <a:stretch>
            <a:fillRect/>
          </a:stretch>
        </p:blipFill>
        <p:spPr bwMode="auto">
          <a:xfrm>
            <a:off x="0" y="4495800"/>
            <a:ext cx="3810000" cy="2133600"/>
          </a:xfrm>
          <a:prstGeom prst="rect">
            <a:avLst/>
          </a:prstGeom>
          <a:noFill/>
          <a:ln w="9525">
            <a:noFill/>
            <a:miter lim="800000"/>
            <a:headEnd/>
            <a:tailEnd/>
          </a:ln>
        </p:spPr>
      </p:pic>
      <p:sp>
        <p:nvSpPr>
          <p:cNvPr id="21512" name="Text Box 8"/>
          <p:cNvSpPr txBox="1">
            <a:spLocks noChangeArrowheads="1"/>
          </p:cNvSpPr>
          <p:nvPr/>
        </p:nvSpPr>
        <p:spPr bwMode="auto">
          <a:xfrm>
            <a:off x="620713" y="3098800"/>
            <a:ext cx="2222500" cy="228600"/>
          </a:xfrm>
          <a:prstGeom prst="rect">
            <a:avLst/>
          </a:prstGeom>
          <a:noFill/>
          <a:ln w="9525">
            <a:noFill/>
            <a:miter lim="800000"/>
            <a:headEnd/>
            <a:tailEnd/>
          </a:ln>
        </p:spPr>
        <p:txBody>
          <a:bodyPr>
            <a:spAutoFit/>
          </a:bodyPr>
          <a:lstStyle/>
          <a:p>
            <a:pPr algn="ctr" defTabSz="1049338" eaLnBrk="0" hangingPunct="0">
              <a:spcBef>
                <a:spcPct val="50000"/>
              </a:spcBef>
            </a:pPr>
            <a:r>
              <a:rPr lang="en-US" sz="900">
                <a:solidFill>
                  <a:srgbClr val="66FF33"/>
                </a:solidFill>
                <a:latin typeface="Tahoma" pitchFamily="34" charset="0"/>
              </a:rPr>
              <a:t>Sabarmati: erstwhile</a:t>
            </a:r>
          </a:p>
        </p:txBody>
      </p:sp>
      <p:sp>
        <p:nvSpPr>
          <p:cNvPr id="21513" name="Text Box 9"/>
          <p:cNvSpPr txBox="1">
            <a:spLocks noChangeArrowheads="1"/>
          </p:cNvSpPr>
          <p:nvPr/>
        </p:nvSpPr>
        <p:spPr bwMode="auto">
          <a:xfrm>
            <a:off x="5257800" y="2590800"/>
            <a:ext cx="2667000" cy="338138"/>
          </a:xfrm>
          <a:prstGeom prst="rect">
            <a:avLst/>
          </a:prstGeom>
          <a:noFill/>
          <a:ln w="9525">
            <a:noFill/>
            <a:miter lim="800000"/>
            <a:headEnd/>
            <a:tailEnd/>
          </a:ln>
        </p:spPr>
        <p:txBody>
          <a:bodyPr>
            <a:spAutoFit/>
          </a:bodyPr>
          <a:lstStyle/>
          <a:p>
            <a:pPr algn="ctr" defTabSz="1049338" eaLnBrk="0" hangingPunct="0">
              <a:spcBef>
                <a:spcPct val="50000"/>
              </a:spcBef>
            </a:pPr>
            <a:r>
              <a:rPr lang="en-US" sz="1600">
                <a:solidFill>
                  <a:srgbClr val="66FF33"/>
                </a:solidFill>
                <a:latin typeface="Tahoma" pitchFamily="34" charset="0"/>
              </a:rPr>
              <a:t>Intervention:Channelization</a:t>
            </a:r>
          </a:p>
        </p:txBody>
      </p:sp>
      <p:sp>
        <p:nvSpPr>
          <p:cNvPr id="46090" name="Text Box 10"/>
          <p:cNvSpPr txBox="1">
            <a:spLocks noChangeArrowheads="1"/>
          </p:cNvSpPr>
          <p:nvPr/>
        </p:nvSpPr>
        <p:spPr bwMode="auto">
          <a:xfrm>
            <a:off x="914400" y="4648200"/>
            <a:ext cx="2209800" cy="254000"/>
          </a:xfrm>
          <a:prstGeom prst="rect">
            <a:avLst/>
          </a:prstGeom>
          <a:noFill/>
          <a:ln w="9525">
            <a:noFill/>
            <a:miter lim="800000"/>
            <a:headEnd/>
            <a:tailEnd/>
          </a:ln>
          <a:effectLst/>
        </p:spPr>
        <p:txBody>
          <a:bodyPr>
            <a:spAutoFit/>
          </a:bodyPr>
          <a:lstStyle/>
          <a:p>
            <a:pPr algn="ctr" defTabSz="1049338" eaLnBrk="0" hangingPunct="0">
              <a:spcBef>
                <a:spcPct val="50000"/>
              </a:spcBef>
              <a:defRPr/>
            </a:pPr>
            <a:r>
              <a:rPr lang="en-US" sz="1050" dirty="0">
                <a:latin typeface="Tahoma" pitchFamily="34" charset="0"/>
              </a:rPr>
              <a:t>Narmada Fed Sabarmati</a:t>
            </a:r>
          </a:p>
        </p:txBody>
      </p:sp>
      <p:graphicFrame>
        <p:nvGraphicFramePr>
          <p:cNvPr id="11" name="Chart 10"/>
          <p:cNvGraphicFramePr>
            <a:graphicFrameLocks/>
          </p:cNvGraphicFramePr>
          <p:nvPr/>
        </p:nvGraphicFramePr>
        <p:xfrm>
          <a:off x="4114800" y="3962400"/>
          <a:ext cx="5029200" cy="2895600"/>
        </p:xfrm>
        <a:graphic>
          <a:graphicData uri="http://schemas.openxmlformats.org/drawingml/2006/chart">
            <c:chart xmlns:c="http://schemas.openxmlformats.org/drawingml/2006/chart" xmlns:r="http://schemas.openxmlformats.org/officeDocument/2006/relationships" r:id="rId5"/>
          </a:graphicData>
        </a:graphic>
      </p:graphicFrame>
      <p:sp>
        <p:nvSpPr>
          <p:cNvPr id="12" name="Right Arrow 11"/>
          <p:cNvSpPr/>
          <p:nvPr/>
        </p:nvSpPr>
        <p:spPr>
          <a:xfrm rot="16200000">
            <a:off x="2705100" y="4076700"/>
            <a:ext cx="1295400" cy="914400"/>
          </a:xfrm>
          <a:prstGeom prst="rightArrow">
            <a:avLst>
              <a:gd name="adj1" fmla="val 50000"/>
              <a:gd name="adj2" fmla="val 5307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ight Arrow 12"/>
          <p:cNvSpPr/>
          <p:nvPr/>
        </p:nvSpPr>
        <p:spPr>
          <a:xfrm>
            <a:off x="3352800" y="2209800"/>
            <a:ext cx="21336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1524000" y="0"/>
            <a:ext cx="5715000"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smtClean="0">
                <a:effectLst>
                  <a:outerShdw blurRad="38100" dist="38100" dir="2700000" algn="tl">
                    <a:srgbClr val="000000"/>
                  </a:outerShdw>
                </a:effectLst>
                <a:latin typeface="Arial Black" pitchFamily="34" charset="0"/>
              </a:rPr>
              <a:t>Environmental Control</a:t>
            </a:r>
          </a:p>
          <a:p>
            <a:pPr algn="ctr">
              <a:defRPr/>
            </a:pPr>
            <a:r>
              <a:rPr lang="en-US" sz="1400" dirty="0" smtClean="0">
                <a:effectLst>
                  <a:outerShdw blurRad="38100" dist="38100" dir="2700000" algn="tl">
                    <a:srgbClr val="000000"/>
                  </a:outerShdw>
                </a:effectLst>
                <a:latin typeface="Arial Black" pitchFamily="34" charset="0"/>
              </a:rPr>
              <a:t>SABARMATI </a:t>
            </a:r>
            <a:r>
              <a:rPr lang="en-US" sz="1400" dirty="0">
                <a:effectLst>
                  <a:outerShdw blurRad="38100" dist="38100" dir="2700000" algn="tl">
                    <a:srgbClr val="000000"/>
                  </a:outerShdw>
                </a:effectLst>
                <a:latin typeface="Arial Black" pitchFamily="34" charset="0"/>
              </a:rPr>
              <a:t>RIVER’S CHANGING SCENIRIO  </a:t>
            </a:r>
            <a:endParaRPr lang="en-US" sz="1400" dirty="0"/>
          </a:p>
        </p:txBody>
      </p:sp>
      <p:sp>
        <p:nvSpPr>
          <p:cNvPr id="15" name="Down Arrow 14"/>
          <p:cNvSpPr/>
          <p:nvPr/>
        </p:nvSpPr>
        <p:spPr>
          <a:xfrm>
            <a:off x="6705600" y="3048000"/>
            <a:ext cx="838200" cy="990600"/>
          </a:xfrm>
          <a:prstGeom prst="downArrow">
            <a:avLst>
              <a:gd name="adj1" fmla="val 50000"/>
              <a:gd name="adj2" fmla="val 5659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xmlns="" val="23566779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descr="Large confetti"/>
          <p:cNvSpPr>
            <a:spLocks noGrp="1" noChangeArrowheads="1"/>
          </p:cNvSpPr>
          <p:nvPr>
            <p:ph type="title"/>
          </p:nvPr>
        </p:nvSpPr>
        <p:spPr>
          <a:xfrm>
            <a:off x="1093788" y="284163"/>
            <a:ext cx="7772400" cy="1143000"/>
          </a:xfrm>
          <a:solidFill>
            <a:srgbClr val="FFC000"/>
          </a:solidFill>
        </p:spPr>
        <p:txBody>
          <a:bodyPr>
            <a:normAutofit fontScale="90000"/>
          </a:bodyPr>
          <a:lstStyle/>
          <a:p>
            <a:r>
              <a:rPr lang="en-US" sz="3600" dirty="0" err="1" smtClean="0"/>
              <a:t>Vectorial</a:t>
            </a:r>
            <a:r>
              <a:rPr lang="en-US" sz="3600" dirty="0" smtClean="0"/>
              <a:t> Capacity Determinants: Biological, Ecological and Environmental</a:t>
            </a:r>
          </a:p>
        </p:txBody>
      </p:sp>
      <p:graphicFrame>
        <p:nvGraphicFramePr>
          <p:cNvPr id="57389" name="Group 45"/>
          <p:cNvGraphicFramePr>
            <a:graphicFrameLocks noGrp="1"/>
          </p:cNvGraphicFramePr>
          <p:nvPr>
            <p:ph type="tbl" idx="1"/>
          </p:nvPr>
        </p:nvGraphicFramePr>
        <p:xfrm>
          <a:off x="280988" y="1905000"/>
          <a:ext cx="8651876" cy="5191553"/>
        </p:xfrm>
        <a:graphic>
          <a:graphicData uri="http://schemas.openxmlformats.org/drawingml/2006/table">
            <a:tbl>
              <a:tblPr/>
              <a:tblGrid>
                <a:gridCol w="1547490"/>
                <a:gridCol w="3728044"/>
                <a:gridCol w="3376342"/>
              </a:tblGrid>
              <a:tr h="411430">
                <a:tc>
                  <a:txBody>
                    <a:bodyPr/>
                    <a:lstStyle/>
                    <a:p>
                      <a:pPr marL="0" marR="0" lvl="0" indent="0" algn="ctr" defTabSz="914400" rtl="0" eaLnBrk="1" fontAlgn="base" latinLnBrk="0" hangingPunct="1">
                        <a:lnSpc>
                          <a:spcPct val="100000"/>
                        </a:lnSpc>
                        <a:spcBef>
                          <a:spcPct val="0"/>
                        </a:spcBef>
                        <a:spcAft>
                          <a:spcPct val="0"/>
                        </a:spcAft>
                        <a:buClrTx/>
                        <a:buSzPct val="85000"/>
                        <a:buFontTx/>
                        <a:buNone/>
                        <a:tabLst/>
                      </a:pPr>
                      <a:r>
                        <a:rPr kumimoji="0" lang="en-US" sz="2100" b="1" i="0" u="none" strike="noStrike" cap="none" normalizeH="0" baseline="0" smtClean="0">
                          <a:ln>
                            <a:noFill/>
                          </a:ln>
                          <a:solidFill>
                            <a:schemeClr val="tx1"/>
                          </a:solidFill>
                          <a:effectLst/>
                          <a:latin typeface="Times New Roman" pitchFamily="18" charset="0"/>
                        </a:rPr>
                        <a:t>Elements </a:t>
                      </a:r>
                    </a:p>
                  </a:txBody>
                  <a:tcPr marL="84408" marR="84408" marT="45714" marB="45714"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38138" marR="0" lvl="1" indent="-223838" algn="ctr" defTabSz="914400" rtl="0" eaLnBrk="1" fontAlgn="base" latinLnBrk="0" hangingPunct="1">
                        <a:lnSpc>
                          <a:spcPct val="100000"/>
                        </a:lnSpc>
                        <a:spcBef>
                          <a:spcPct val="0"/>
                        </a:spcBef>
                        <a:spcAft>
                          <a:spcPct val="0"/>
                        </a:spcAft>
                        <a:buClr>
                          <a:schemeClr val="bg2"/>
                        </a:buClr>
                        <a:buSzPct val="70000"/>
                        <a:buFont typeface="Wingdings" pitchFamily="2" charset="2"/>
                        <a:buNone/>
                        <a:tabLst/>
                      </a:pPr>
                      <a:r>
                        <a:rPr kumimoji="0" lang="en-US" sz="2100" b="1" i="1" u="none" strike="noStrike" cap="none" normalizeH="0" baseline="0" smtClean="0">
                          <a:ln>
                            <a:noFill/>
                          </a:ln>
                          <a:solidFill>
                            <a:schemeClr val="tx1"/>
                          </a:solidFill>
                          <a:effectLst/>
                          <a:latin typeface="Times New Roman" pitchFamily="18" charset="0"/>
                        </a:rPr>
                        <a:t>Aedes aegypti</a:t>
                      </a:r>
                    </a:p>
                  </a:txBody>
                  <a:tcPr marL="84408" marR="84408" marT="45714" marB="45714"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85000"/>
                        <a:buFontTx/>
                        <a:buNone/>
                        <a:tabLst/>
                      </a:pPr>
                      <a:r>
                        <a:rPr kumimoji="0" lang="en-US" sz="2100" b="1" i="1" u="none" strike="noStrike" cap="none" normalizeH="0" baseline="0" smtClean="0">
                          <a:ln>
                            <a:noFill/>
                          </a:ln>
                          <a:solidFill>
                            <a:schemeClr val="tx1"/>
                          </a:solidFill>
                          <a:effectLst/>
                          <a:latin typeface="Times New Roman" pitchFamily="18" charset="0"/>
                        </a:rPr>
                        <a:t>Aedes albopictus</a:t>
                      </a:r>
                    </a:p>
                  </a:txBody>
                  <a:tcPr marL="84408" marR="84408" marT="45714" marB="45714"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2651436">
                <a:tc>
                  <a:txBody>
                    <a:bodyPr/>
                    <a:lstStyle/>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Geographic dispersal</a:t>
                      </a:r>
                    </a:p>
                  </a:txBody>
                  <a:tcPr marL="84408" marR="84408" marT="45714" marB="45714"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338138" marR="0" lvl="1" indent="-223838" algn="l" defTabSz="914400" rtl="0" eaLnBrk="1" fontAlgn="base" latinLnBrk="0" hangingPunct="1">
                        <a:lnSpc>
                          <a:spcPct val="100000"/>
                        </a:lnSpc>
                        <a:spcBef>
                          <a:spcPct val="0"/>
                        </a:spcBef>
                        <a:spcAft>
                          <a:spcPct val="0"/>
                        </a:spcAft>
                        <a:buClr>
                          <a:schemeClr val="bg2"/>
                        </a:buClr>
                        <a:buSzPct val="70000"/>
                        <a:buFont typeface="Wingdings" pitchFamily="2" charset="2"/>
                        <a:buChar char="n"/>
                        <a:tabLst/>
                      </a:pPr>
                      <a:r>
                        <a:rPr kumimoji="0" lang="en-US" sz="2100" b="0" i="0" u="none" strike="noStrike" cap="none" normalizeH="0" baseline="0" smtClean="0">
                          <a:ln>
                            <a:noFill/>
                          </a:ln>
                          <a:solidFill>
                            <a:schemeClr val="tx1"/>
                          </a:solidFill>
                          <a:effectLst/>
                          <a:latin typeface="Times New Roman" pitchFamily="18" charset="0"/>
                        </a:rPr>
                        <a:t>Dispersed from Africa – 400 years ago.</a:t>
                      </a:r>
                    </a:p>
                    <a:p>
                      <a:pPr marL="338138" marR="0" lvl="1" indent="-223838" algn="l" defTabSz="914400" rtl="0" eaLnBrk="1" fontAlgn="base" latinLnBrk="0" hangingPunct="1">
                        <a:lnSpc>
                          <a:spcPct val="100000"/>
                        </a:lnSpc>
                        <a:spcBef>
                          <a:spcPct val="0"/>
                        </a:spcBef>
                        <a:spcAft>
                          <a:spcPct val="0"/>
                        </a:spcAft>
                        <a:buClr>
                          <a:schemeClr val="bg2"/>
                        </a:buClr>
                        <a:buSzPct val="70000"/>
                        <a:buFont typeface="Wingdings" pitchFamily="2" charset="2"/>
                        <a:buChar char="n"/>
                        <a:tabLst/>
                      </a:pPr>
                      <a:r>
                        <a:rPr kumimoji="0" lang="en-US" sz="2100" b="0" i="0" u="none" strike="noStrike" cap="none" normalizeH="0" baseline="0" smtClean="0">
                          <a:ln>
                            <a:noFill/>
                          </a:ln>
                          <a:solidFill>
                            <a:schemeClr val="tx1"/>
                          </a:solidFill>
                          <a:effectLst/>
                          <a:latin typeface="Times New Roman" pitchFamily="18" charset="0"/>
                        </a:rPr>
                        <a:t>Active dispersal as companion to passengers on ship.</a:t>
                      </a:r>
                    </a:p>
                    <a:p>
                      <a:pPr marL="338138" marR="0" lvl="1" indent="-223838" algn="l" defTabSz="914400" rtl="0" eaLnBrk="1" fontAlgn="base" latinLnBrk="0" hangingPunct="1">
                        <a:lnSpc>
                          <a:spcPct val="100000"/>
                        </a:lnSpc>
                        <a:spcBef>
                          <a:spcPct val="0"/>
                        </a:spcBef>
                        <a:spcAft>
                          <a:spcPct val="0"/>
                        </a:spcAft>
                        <a:buClr>
                          <a:schemeClr val="bg2"/>
                        </a:buClr>
                        <a:buSzPct val="70000"/>
                        <a:buFont typeface="Wingdings" pitchFamily="2" charset="2"/>
                        <a:buChar char="n"/>
                        <a:tabLst/>
                      </a:pPr>
                      <a:r>
                        <a:rPr kumimoji="0" lang="en-US" sz="2100" b="0" i="0" u="none" strike="noStrike" cap="none" normalizeH="0" baseline="0" smtClean="0">
                          <a:ln>
                            <a:noFill/>
                          </a:ln>
                          <a:solidFill>
                            <a:schemeClr val="tx1"/>
                          </a:solidFill>
                          <a:effectLst/>
                          <a:latin typeface="Times New Roman" pitchFamily="18" charset="0"/>
                        </a:rPr>
                        <a:t>Highly domesticated.</a:t>
                      </a:r>
                    </a:p>
                    <a:p>
                      <a:pPr marL="338138" marR="0" lvl="1" indent="-223838" algn="l" defTabSz="914400" rtl="0" eaLnBrk="1" fontAlgn="base" latinLnBrk="0" hangingPunct="1">
                        <a:lnSpc>
                          <a:spcPct val="100000"/>
                        </a:lnSpc>
                        <a:spcBef>
                          <a:spcPct val="0"/>
                        </a:spcBef>
                        <a:spcAft>
                          <a:spcPct val="0"/>
                        </a:spcAft>
                        <a:buClr>
                          <a:schemeClr val="bg2"/>
                        </a:buClr>
                        <a:buSzPct val="70000"/>
                        <a:buFont typeface="Wingdings" pitchFamily="2" charset="2"/>
                        <a:buChar char="n"/>
                        <a:tabLst/>
                      </a:pPr>
                      <a:r>
                        <a:rPr kumimoji="0" lang="en-US" sz="2100" b="0" i="0" u="none" strike="noStrike" cap="none" normalizeH="0" baseline="0" smtClean="0">
                          <a:ln>
                            <a:noFill/>
                          </a:ln>
                          <a:solidFill>
                            <a:schemeClr val="tx1"/>
                          </a:solidFill>
                          <a:effectLst/>
                          <a:latin typeface="Times New Roman" pitchFamily="18" charset="0"/>
                        </a:rPr>
                        <a:t>Left original moorings – forests.</a:t>
                      </a:r>
                    </a:p>
                  </a:txBody>
                  <a:tcPr marL="84408" marR="84408" marT="45714" marB="45714"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Dispersed from Asia passively through eggs 50 years ago</a:t>
                      </a:r>
                    </a:p>
                    <a:p>
                      <a:pPr marL="338138" marR="0" lvl="1" indent="-223838" algn="l" defTabSz="914400" rtl="0" eaLnBrk="1" fontAlgn="base" latinLnBrk="0" hangingPunct="1">
                        <a:lnSpc>
                          <a:spcPct val="100000"/>
                        </a:lnSpc>
                        <a:spcBef>
                          <a:spcPct val="0"/>
                        </a:spcBef>
                        <a:spcAft>
                          <a:spcPct val="0"/>
                        </a:spcAft>
                        <a:buClr>
                          <a:schemeClr val="bg2"/>
                        </a:buClr>
                        <a:buSzPct val="70000"/>
                        <a:buFont typeface="Wingdings" pitchFamily="2" charset="2"/>
                        <a:buChar char="n"/>
                        <a:tabLst/>
                      </a:pPr>
                      <a:r>
                        <a:rPr kumimoji="0" lang="en-US" sz="2100" b="0" i="0" u="none" strike="noStrike" cap="none" normalizeH="0" baseline="0" smtClean="0">
                          <a:ln>
                            <a:noFill/>
                          </a:ln>
                          <a:solidFill>
                            <a:schemeClr val="tx1"/>
                          </a:solidFill>
                          <a:effectLst/>
                          <a:latin typeface="Times New Roman" pitchFamily="18" charset="0"/>
                        </a:rPr>
                        <a:t>Partly domesticated (suburban/rural areas).</a:t>
                      </a:r>
                    </a:p>
                    <a:p>
                      <a:pPr marL="338138" marR="0" lvl="1" indent="-223838" algn="l" defTabSz="914400" rtl="0" eaLnBrk="1" fontAlgn="base" latinLnBrk="0" hangingPunct="1">
                        <a:lnSpc>
                          <a:spcPct val="100000"/>
                        </a:lnSpc>
                        <a:spcBef>
                          <a:spcPct val="0"/>
                        </a:spcBef>
                        <a:spcAft>
                          <a:spcPct val="0"/>
                        </a:spcAft>
                        <a:buClr>
                          <a:schemeClr val="bg2"/>
                        </a:buClr>
                        <a:buSzPct val="70000"/>
                        <a:buFont typeface="Wingdings" pitchFamily="2" charset="2"/>
                        <a:buChar char="n"/>
                        <a:tabLst/>
                      </a:pPr>
                      <a:r>
                        <a:rPr kumimoji="0" lang="en-US" sz="2100" b="0" i="0" u="none" strike="noStrike" cap="none" normalizeH="0" baseline="0" smtClean="0">
                          <a:ln>
                            <a:noFill/>
                          </a:ln>
                          <a:solidFill>
                            <a:schemeClr val="tx1"/>
                          </a:solidFill>
                          <a:effectLst/>
                          <a:latin typeface="Times New Roman" pitchFamily="18" charset="0"/>
                        </a:rPr>
                        <a:t>Did not leave forest moorings.</a:t>
                      </a:r>
                    </a:p>
                  </a:txBody>
                  <a:tcPr marL="84408" marR="84408" marT="45714" marB="45714"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731431">
                <a:tc>
                  <a:txBody>
                    <a:bodyPr/>
                    <a:lstStyle/>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Resting</a:t>
                      </a:r>
                    </a:p>
                  </a:txBody>
                  <a:tcPr marL="84408" marR="84408" marT="45714" marB="45714"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Indoors –  non sprayable and secretive surfaces.</a:t>
                      </a:r>
                    </a:p>
                  </a:txBody>
                  <a:tcPr marL="84408" marR="84408" marT="45714" marB="45714"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Outdoors – bushes, leaves and other situations.</a:t>
                      </a:r>
                    </a:p>
                  </a:txBody>
                  <a:tcPr marL="84408" marR="84408" marT="45714" marB="45714"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1396829">
                <a:tc>
                  <a:txBody>
                    <a:bodyPr/>
                    <a:lstStyle/>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Breeding </a:t>
                      </a:r>
                    </a:p>
                  </a:txBody>
                  <a:tcPr marL="84408" marR="84408" marT="45714" marB="45714"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Artificial containers.</a:t>
                      </a:r>
                    </a:p>
                  </a:txBody>
                  <a:tcPr marL="84408" marR="84408" marT="45714" marB="45714"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Tree holes/leaf axils, bamboo stumps, barrels, tyres in suburban/rural areas but close to natural vegetation.</a:t>
                      </a:r>
                    </a:p>
                  </a:txBody>
                  <a:tcPr marL="84408" marR="84408" marT="45714" marB="45714"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r>
            </a:tbl>
          </a:graphicData>
        </a:graphic>
      </p:graphicFrame>
    </p:spTree>
    <p:extLst>
      <p:ext uri="{BB962C8B-B14F-4D97-AF65-F5344CB8AC3E}">
        <p14:creationId xmlns:p14="http://schemas.microsoft.com/office/powerpoint/2010/main" xmlns="" val="38510948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descr="Large confetti"/>
          <p:cNvSpPr>
            <a:spLocks noGrp="1" noChangeArrowheads="1"/>
          </p:cNvSpPr>
          <p:nvPr>
            <p:ph type="title"/>
          </p:nvPr>
        </p:nvSpPr>
        <p:spPr>
          <a:xfrm>
            <a:off x="1093788" y="284163"/>
            <a:ext cx="7772400" cy="1143000"/>
          </a:xfrm>
          <a:solidFill>
            <a:srgbClr val="FFC000"/>
          </a:solidFill>
        </p:spPr>
        <p:txBody>
          <a:bodyPr/>
          <a:lstStyle/>
          <a:p>
            <a:r>
              <a:rPr lang="en-IN" sz="2800" i="1" dirty="0" err="1"/>
              <a:t>Vectorial</a:t>
            </a:r>
            <a:r>
              <a:rPr lang="en-IN" sz="2800" i="1" dirty="0"/>
              <a:t> Capacity Determina</a:t>
            </a:r>
            <a:r>
              <a:rPr lang="en-IN" sz="2800" dirty="0"/>
              <a:t>n</a:t>
            </a:r>
            <a:r>
              <a:rPr lang="en-IN" sz="2800" i="1" dirty="0"/>
              <a:t>ts: Biological, Ecological and Environmental</a:t>
            </a:r>
            <a:r>
              <a:rPr lang="en-US" sz="2800" i="1" dirty="0" err="1" smtClean="0"/>
              <a:t>contd</a:t>
            </a:r>
            <a:r>
              <a:rPr lang="en-US" sz="2800" i="1" dirty="0" smtClean="0"/>
              <a:t>…</a:t>
            </a:r>
          </a:p>
        </p:txBody>
      </p:sp>
      <p:graphicFrame>
        <p:nvGraphicFramePr>
          <p:cNvPr id="58426" name="Group 58"/>
          <p:cNvGraphicFramePr>
            <a:graphicFrameLocks noGrp="1"/>
          </p:cNvGraphicFramePr>
          <p:nvPr>
            <p:ph type="tbl" idx="1"/>
          </p:nvPr>
        </p:nvGraphicFramePr>
        <p:xfrm>
          <a:off x="280988" y="1905000"/>
          <a:ext cx="8651876" cy="4846638"/>
        </p:xfrm>
        <a:graphic>
          <a:graphicData uri="http://schemas.openxmlformats.org/drawingml/2006/table">
            <a:tbl>
              <a:tblPr/>
              <a:tblGrid>
                <a:gridCol w="1899192"/>
                <a:gridCol w="3517023"/>
                <a:gridCol w="3235661"/>
              </a:tblGrid>
              <a:tr h="411507">
                <a:tc>
                  <a:txBody>
                    <a:bodyPr/>
                    <a:lstStyle/>
                    <a:p>
                      <a:pPr marL="0" marR="0" lvl="0" indent="0" algn="ctr" defTabSz="914400" rtl="0" eaLnBrk="1" fontAlgn="base" latinLnBrk="0" hangingPunct="1">
                        <a:lnSpc>
                          <a:spcPct val="100000"/>
                        </a:lnSpc>
                        <a:spcBef>
                          <a:spcPct val="0"/>
                        </a:spcBef>
                        <a:spcAft>
                          <a:spcPct val="0"/>
                        </a:spcAft>
                        <a:buClrTx/>
                        <a:buSzPct val="85000"/>
                        <a:buFontTx/>
                        <a:buNone/>
                        <a:tabLst/>
                      </a:pPr>
                      <a:r>
                        <a:rPr kumimoji="0" lang="en-US" sz="2100" b="1" i="0" u="none" strike="noStrike" cap="none" normalizeH="0" baseline="0" smtClean="0">
                          <a:ln>
                            <a:noFill/>
                          </a:ln>
                          <a:solidFill>
                            <a:schemeClr val="tx1"/>
                          </a:solidFill>
                          <a:effectLst/>
                          <a:latin typeface="Times New Roman" pitchFamily="18" charset="0"/>
                        </a:rPr>
                        <a:t>Elements </a:t>
                      </a:r>
                    </a:p>
                  </a:txBody>
                  <a:tcPr marL="84408" marR="84408" marT="45723" marB="45723"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457200" marR="0" lvl="1" indent="0" algn="ctr" defTabSz="914400" rtl="0" eaLnBrk="1" fontAlgn="base" latinLnBrk="0" hangingPunct="1">
                        <a:lnSpc>
                          <a:spcPct val="100000"/>
                        </a:lnSpc>
                        <a:spcBef>
                          <a:spcPct val="0"/>
                        </a:spcBef>
                        <a:spcAft>
                          <a:spcPct val="0"/>
                        </a:spcAft>
                        <a:buClr>
                          <a:schemeClr val="bg2"/>
                        </a:buClr>
                        <a:buSzPct val="70000"/>
                        <a:buFont typeface="Wingdings" pitchFamily="2" charset="2"/>
                        <a:buNone/>
                        <a:tabLst/>
                      </a:pPr>
                      <a:r>
                        <a:rPr kumimoji="0" lang="en-US" sz="2100" b="1" i="1" u="none" strike="noStrike" cap="none" normalizeH="0" baseline="0" smtClean="0">
                          <a:ln>
                            <a:noFill/>
                          </a:ln>
                          <a:solidFill>
                            <a:schemeClr val="tx1"/>
                          </a:solidFill>
                          <a:effectLst/>
                          <a:latin typeface="Times New Roman" pitchFamily="18" charset="0"/>
                        </a:rPr>
                        <a:t>Aedes aegypti</a:t>
                      </a:r>
                    </a:p>
                  </a:txBody>
                  <a:tcPr marL="84408" marR="84408" marT="45723" marB="45723"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85000"/>
                        <a:buFontTx/>
                        <a:buNone/>
                        <a:tabLst/>
                      </a:pPr>
                      <a:r>
                        <a:rPr kumimoji="0" lang="en-US" sz="2100" b="1" i="1" u="none" strike="noStrike" cap="none" normalizeH="0" baseline="0" smtClean="0">
                          <a:ln>
                            <a:noFill/>
                          </a:ln>
                          <a:solidFill>
                            <a:schemeClr val="tx1"/>
                          </a:solidFill>
                          <a:effectLst/>
                          <a:latin typeface="Times New Roman" pitchFamily="18" charset="0"/>
                        </a:rPr>
                        <a:t>Aedes albopictus</a:t>
                      </a:r>
                    </a:p>
                  </a:txBody>
                  <a:tcPr marL="84408" marR="84408" marT="45723" marB="45723"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2011812">
                <a:tc>
                  <a:txBody>
                    <a:bodyPr/>
                    <a:lstStyle/>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Host preferences</a:t>
                      </a:r>
                    </a:p>
                  </a:txBody>
                  <a:tcPr marL="84408" marR="84408" marT="45723" marB="45723"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Highly anthropophilic.</a:t>
                      </a:r>
                    </a:p>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Adapted through evolutionary process.</a:t>
                      </a:r>
                    </a:p>
                  </a:txBody>
                  <a:tcPr marL="84408" marR="84408" marT="45723" marB="45723"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Feeds on animals but can bite humans.</a:t>
                      </a:r>
                    </a:p>
                    <a:p>
                      <a:pPr marL="338138" marR="0" lvl="1" indent="-223838" algn="l" defTabSz="914400" rtl="0" eaLnBrk="1" fontAlgn="base" latinLnBrk="0" hangingPunct="1">
                        <a:lnSpc>
                          <a:spcPct val="100000"/>
                        </a:lnSpc>
                        <a:spcBef>
                          <a:spcPct val="0"/>
                        </a:spcBef>
                        <a:spcAft>
                          <a:spcPct val="0"/>
                        </a:spcAft>
                        <a:buClr>
                          <a:schemeClr val="bg2"/>
                        </a:buClr>
                        <a:buSzPct val="70000"/>
                        <a:buFont typeface="Wingdings" pitchFamily="2" charset="2"/>
                        <a:buChar char="n"/>
                        <a:tabLst/>
                      </a:pPr>
                      <a:r>
                        <a:rPr kumimoji="0" lang="en-US" sz="2100" b="0" i="0" u="none" strike="noStrike" cap="none" normalizeH="0" baseline="0" smtClean="0">
                          <a:ln>
                            <a:noFill/>
                          </a:ln>
                          <a:solidFill>
                            <a:schemeClr val="tx1"/>
                          </a:solidFill>
                          <a:effectLst/>
                          <a:latin typeface="Times New Roman" pitchFamily="18" charset="0"/>
                        </a:rPr>
                        <a:t>Poorly anthropophilic.</a:t>
                      </a:r>
                    </a:p>
                    <a:p>
                      <a:pPr marL="338138" marR="0" lvl="1" indent="-223838" algn="l" defTabSz="914400" rtl="0" eaLnBrk="1" fontAlgn="base" latinLnBrk="0" hangingPunct="1">
                        <a:lnSpc>
                          <a:spcPct val="100000"/>
                        </a:lnSpc>
                        <a:spcBef>
                          <a:spcPct val="0"/>
                        </a:spcBef>
                        <a:spcAft>
                          <a:spcPct val="0"/>
                        </a:spcAft>
                        <a:buClr>
                          <a:schemeClr val="bg2"/>
                        </a:buClr>
                        <a:buSzPct val="70000"/>
                        <a:buFont typeface="Wingdings" pitchFamily="2" charset="2"/>
                        <a:buChar char="n"/>
                        <a:tabLst/>
                      </a:pPr>
                      <a:r>
                        <a:rPr kumimoji="0" lang="en-US" sz="2100" b="0" i="0" u="none" strike="noStrike" cap="none" normalizeH="0" baseline="0" smtClean="0">
                          <a:ln>
                            <a:noFill/>
                          </a:ln>
                          <a:solidFill>
                            <a:schemeClr val="tx1"/>
                          </a:solidFill>
                          <a:effectLst/>
                          <a:latin typeface="Times New Roman" pitchFamily="18" charset="0"/>
                        </a:rPr>
                        <a:t>Can feed on humans exclusively under ecological stress.</a:t>
                      </a:r>
                    </a:p>
                  </a:txBody>
                  <a:tcPr marL="84408" marR="84408" marT="45723" marB="45723"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1371690">
                <a:tc>
                  <a:txBody>
                    <a:bodyPr/>
                    <a:lstStyle/>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Feeding behaviour</a:t>
                      </a:r>
                    </a:p>
                  </a:txBody>
                  <a:tcPr marL="84408" marR="84408" marT="45723" marB="45723"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Nervous feeder – interrupted feeding to complete one feed.</a:t>
                      </a:r>
                    </a:p>
                    <a:p>
                      <a:pPr marL="114300" marR="0" lvl="1" indent="0" algn="l" defTabSz="914400" rtl="0" eaLnBrk="1" fontAlgn="base" latinLnBrk="0" hangingPunct="1">
                        <a:lnSpc>
                          <a:spcPct val="100000"/>
                        </a:lnSpc>
                        <a:spcBef>
                          <a:spcPct val="0"/>
                        </a:spcBef>
                        <a:spcAft>
                          <a:spcPct val="0"/>
                        </a:spcAft>
                        <a:buClr>
                          <a:schemeClr val="bg2"/>
                        </a:buClr>
                        <a:buSzPct val="70000"/>
                        <a:buFont typeface="Wingdings" pitchFamily="2" charset="2"/>
                        <a:buChar char="n"/>
                        <a:tabLst/>
                      </a:pPr>
                      <a:r>
                        <a:rPr kumimoji="0" lang="en-US" sz="2100" b="0" i="0" u="none" strike="noStrike" cap="none" normalizeH="0" baseline="0" smtClean="0">
                          <a:ln>
                            <a:noFill/>
                          </a:ln>
                          <a:solidFill>
                            <a:schemeClr val="tx1"/>
                          </a:solidFill>
                          <a:effectLst/>
                          <a:latin typeface="Times New Roman" pitchFamily="18" charset="0"/>
                        </a:rPr>
                        <a:t>Multiple feeding.</a:t>
                      </a:r>
                    </a:p>
                  </a:txBody>
                  <a:tcPr marL="84408" marR="84408" marT="45723" marB="45723"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Aggressive feeder. Can complete feed on single host. No interrupted feeding.</a:t>
                      </a:r>
                    </a:p>
                  </a:txBody>
                  <a:tcPr marL="84408" marR="84408" marT="45723" marB="45723"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1051629">
                <a:tc>
                  <a:txBody>
                    <a:bodyPr/>
                    <a:lstStyle/>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Gonotrophic discordance/</a:t>
                      </a:r>
                      <a:br>
                        <a:rPr kumimoji="0" lang="en-US" sz="2100" b="0" i="0" u="none" strike="noStrike" cap="none" normalizeH="0" baseline="0" smtClean="0">
                          <a:ln>
                            <a:noFill/>
                          </a:ln>
                          <a:solidFill>
                            <a:schemeClr val="tx1"/>
                          </a:solidFill>
                          <a:effectLst/>
                          <a:latin typeface="Times New Roman" pitchFamily="18" charset="0"/>
                        </a:rPr>
                      </a:br>
                      <a:r>
                        <a:rPr kumimoji="0" lang="en-US" sz="2100" b="0" i="0" u="none" strike="noStrike" cap="none" normalizeH="0" baseline="0" smtClean="0">
                          <a:ln>
                            <a:noFill/>
                          </a:ln>
                          <a:solidFill>
                            <a:schemeClr val="tx1"/>
                          </a:solidFill>
                          <a:effectLst/>
                          <a:latin typeface="Times New Roman" pitchFamily="18" charset="0"/>
                        </a:rPr>
                        <a:t>concordance</a:t>
                      </a:r>
                    </a:p>
                  </a:txBody>
                  <a:tcPr marL="84408" marR="84408" marT="45723" marB="45723"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Discordent species. Requires more than one blood meal for each gonotrophic cycle.</a:t>
                      </a:r>
                    </a:p>
                  </a:txBody>
                  <a:tcPr marL="84408" marR="84408" marT="45723" marB="45723"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Pct val="85000"/>
                        <a:buFontTx/>
                        <a:buNone/>
                        <a:tabLst/>
                      </a:pPr>
                      <a:r>
                        <a:rPr kumimoji="0" lang="en-US" sz="2100" b="0" i="0" u="none" strike="noStrike" cap="none" normalizeH="0" baseline="0" smtClean="0">
                          <a:ln>
                            <a:noFill/>
                          </a:ln>
                          <a:solidFill>
                            <a:schemeClr val="tx1"/>
                          </a:solidFill>
                          <a:effectLst/>
                          <a:latin typeface="Times New Roman" pitchFamily="18" charset="0"/>
                        </a:rPr>
                        <a:t>Concordent species. Only one blood meal for each gonotrophic cycle.</a:t>
                      </a:r>
                    </a:p>
                  </a:txBody>
                  <a:tcPr marL="84408" marR="84408" marT="45723" marB="45723"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r>
            </a:tbl>
          </a:graphicData>
        </a:graphic>
      </p:graphicFrame>
      <p:sp>
        <p:nvSpPr>
          <p:cNvPr id="2" name="Rectangle 1"/>
          <p:cNvSpPr/>
          <p:nvPr/>
        </p:nvSpPr>
        <p:spPr>
          <a:xfrm>
            <a:off x="2286000" y="3105835"/>
            <a:ext cx="4572000" cy="646331"/>
          </a:xfrm>
          <a:prstGeom prst="rect">
            <a:avLst/>
          </a:prstGeom>
        </p:spPr>
        <p:txBody>
          <a:bodyPr>
            <a:spAutoFit/>
          </a:bodyPr>
          <a:lstStyle/>
          <a:p>
            <a:r>
              <a:rPr lang="en-US" dirty="0" err="1">
                <a:solidFill>
                  <a:schemeClr val="bg1">
                    <a:lumMod val="95000"/>
                  </a:schemeClr>
                </a:solidFill>
              </a:rPr>
              <a:t>Vectorial</a:t>
            </a:r>
            <a:r>
              <a:rPr lang="en-US" dirty="0">
                <a:solidFill>
                  <a:schemeClr val="bg1">
                    <a:lumMod val="95000"/>
                  </a:schemeClr>
                </a:solidFill>
              </a:rPr>
              <a:t> Capacity Determinants: Biological, Ecological and Environmental</a:t>
            </a:r>
            <a:endParaRPr lang="en-IN" dirty="0"/>
          </a:p>
        </p:txBody>
      </p:sp>
      <p:sp>
        <p:nvSpPr>
          <p:cNvPr id="3" name="Rectangle 2"/>
          <p:cNvSpPr/>
          <p:nvPr/>
        </p:nvSpPr>
        <p:spPr>
          <a:xfrm>
            <a:off x="2286000" y="3105835"/>
            <a:ext cx="4572000" cy="646331"/>
          </a:xfrm>
          <a:prstGeom prst="rect">
            <a:avLst/>
          </a:prstGeom>
        </p:spPr>
        <p:txBody>
          <a:bodyPr>
            <a:spAutoFit/>
          </a:bodyPr>
          <a:lstStyle/>
          <a:p>
            <a:r>
              <a:rPr lang="en-IN" dirty="0" err="1"/>
              <a:t>Vectorial</a:t>
            </a:r>
            <a:r>
              <a:rPr lang="en-IN" dirty="0"/>
              <a:t> Capacity Determinants: Biological, Ecological and Environmental</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76413" y="3005138"/>
            <a:ext cx="12698413" cy="85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127990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descr="Large confetti"/>
          <p:cNvSpPr>
            <a:spLocks noGrp="1" noChangeArrowheads="1"/>
          </p:cNvSpPr>
          <p:nvPr>
            <p:ph type="title"/>
          </p:nvPr>
        </p:nvSpPr>
        <p:spPr>
          <a:xfrm>
            <a:off x="1093788" y="284163"/>
            <a:ext cx="7772400" cy="1143000"/>
          </a:xfrm>
          <a:solidFill>
            <a:srgbClr val="FFC000"/>
          </a:solidFill>
        </p:spPr>
        <p:txBody>
          <a:bodyPr/>
          <a:lstStyle/>
          <a:p>
            <a:r>
              <a:rPr lang="en-IN" sz="2800" dirty="0" err="1"/>
              <a:t>Vectorial</a:t>
            </a:r>
            <a:r>
              <a:rPr lang="en-IN" sz="2800" dirty="0"/>
              <a:t> Capacity Determinants: Biological, Ecological and </a:t>
            </a:r>
            <a:r>
              <a:rPr lang="en-IN" sz="2800" dirty="0" smtClean="0"/>
              <a:t>Environmental</a:t>
            </a:r>
            <a:endParaRPr lang="en-US" sz="2800" dirty="0" smtClean="0"/>
          </a:p>
        </p:txBody>
      </p:sp>
      <p:graphicFrame>
        <p:nvGraphicFramePr>
          <p:cNvPr id="61484" name="Group 44"/>
          <p:cNvGraphicFramePr>
            <a:graphicFrameLocks noGrp="1"/>
          </p:cNvGraphicFramePr>
          <p:nvPr>
            <p:ph type="tbl" idx="1"/>
          </p:nvPr>
        </p:nvGraphicFramePr>
        <p:xfrm>
          <a:off x="280988" y="2362200"/>
          <a:ext cx="8651875" cy="3124200"/>
        </p:xfrm>
        <a:graphic>
          <a:graphicData uri="http://schemas.openxmlformats.org/drawingml/2006/table">
            <a:tbl>
              <a:tblPr/>
              <a:tblGrid>
                <a:gridCol w="1969533"/>
                <a:gridCol w="3306001"/>
                <a:gridCol w="3376341"/>
              </a:tblGrid>
              <a:tr h="685800">
                <a:tc>
                  <a:txBody>
                    <a:bodyPr/>
                    <a:lstStyle/>
                    <a:p>
                      <a:pPr marL="0" marR="0" lvl="0" indent="0" algn="ctr" defTabSz="914400" rtl="0" eaLnBrk="1" fontAlgn="base" latinLnBrk="0" hangingPunct="1">
                        <a:lnSpc>
                          <a:spcPct val="100000"/>
                        </a:lnSpc>
                        <a:spcBef>
                          <a:spcPct val="0"/>
                        </a:spcBef>
                        <a:spcAft>
                          <a:spcPct val="0"/>
                        </a:spcAft>
                        <a:buClrTx/>
                        <a:buSzPct val="85000"/>
                        <a:buFontTx/>
                        <a:buNone/>
                        <a:tabLst/>
                      </a:pPr>
                      <a:r>
                        <a:rPr kumimoji="0" lang="en-US" sz="2400" b="1" i="0" u="none" strike="noStrike" cap="none" normalizeH="0" baseline="0" smtClean="0">
                          <a:ln>
                            <a:noFill/>
                          </a:ln>
                          <a:solidFill>
                            <a:schemeClr val="tx1"/>
                          </a:solidFill>
                          <a:effectLst/>
                          <a:latin typeface="Times New Roman" pitchFamily="18" charset="0"/>
                        </a:rPr>
                        <a:t>Elements </a:t>
                      </a:r>
                    </a:p>
                  </a:txBody>
                  <a:tcPr marL="84408" marR="84408" anchor="ctr"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457200" marR="0" lvl="1" indent="0" algn="ctr" defTabSz="914400" rtl="0" eaLnBrk="1" fontAlgn="base" latinLnBrk="0" hangingPunct="1">
                        <a:lnSpc>
                          <a:spcPct val="100000"/>
                        </a:lnSpc>
                        <a:spcBef>
                          <a:spcPct val="0"/>
                        </a:spcBef>
                        <a:spcAft>
                          <a:spcPct val="0"/>
                        </a:spcAft>
                        <a:buClr>
                          <a:schemeClr val="bg2"/>
                        </a:buClr>
                        <a:buSzPct val="70000"/>
                        <a:buFont typeface="Wingdings" pitchFamily="2" charset="2"/>
                        <a:buNone/>
                        <a:tabLst/>
                      </a:pPr>
                      <a:r>
                        <a:rPr kumimoji="0" lang="en-US" sz="2400" b="1" i="1" u="none" strike="noStrike" cap="none" normalizeH="0" baseline="0" smtClean="0">
                          <a:ln>
                            <a:noFill/>
                          </a:ln>
                          <a:solidFill>
                            <a:schemeClr val="tx1"/>
                          </a:solidFill>
                          <a:effectLst/>
                          <a:latin typeface="Times New Roman" pitchFamily="18" charset="0"/>
                        </a:rPr>
                        <a:t>Aedes aegypti</a:t>
                      </a:r>
                    </a:p>
                  </a:txBody>
                  <a:tcPr marL="84408" marR="84408" anchor="ctr"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85000"/>
                        <a:buFontTx/>
                        <a:buNone/>
                        <a:tabLst/>
                      </a:pPr>
                      <a:r>
                        <a:rPr kumimoji="0" lang="en-US" sz="2400" b="1" i="1" u="none" strike="noStrike" cap="none" normalizeH="0" baseline="0" smtClean="0">
                          <a:ln>
                            <a:noFill/>
                          </a:ln>
                          <a:solidFill>
                            <a:schemeClr val="tx1"/>
                          </a:solidFill>
                          <a:effectLst/>
                          <a:latin typeface="Times New Roman" pitchFamily="18" charset="0"/>
                        </a:rPr>
                        <a:t>Aedes albopictus</a:t>
                      </a:r>
                    </a:p>
                  </a:txBody>
                  <a:tcPr marL="84408" marR="84408" anchor="ctr"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28575"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1066800">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0" i="0" u="none" strike="noStrike" cap="none" normalizeH="0" baseline="0" smtClean="0">
                          <a:ln>
                            <a:noFill/>
                          </a:ln>
                          <a:solidFill>
                            <a:schemeClr val="tx1"/>
                          </a:solidFill>
                          <a:effectLst/>
                          <a:latin typeface="Times New Roman" pitchFamily="18" charset="0"/>
                        </a:rPr>
                        <a:t>Oral receptivity</a:t>
                      </a:r>
                    </a:p>
                  </a:txBody>
                  <a:tcPr marL="84408" marR="84408"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0" i="0" u="none" strike="noStrike" cap="none" normalizeH="0" baseline="0" smtClean="0">
                          <a:ln>
                            <a:noFill/>
                          </a:ln>
                          <a:solidFill>
                            <a:schemeClr val="tx1"/>
                          </a:solidFill>
                          <a:effectLst/>
                          <a:latin typeface="Times New Roman" pitchFamily="18" charset="0"/>
                        </a:rPr>
                        <a:t>Low. Requires high titre of viraemia.</a:t>
                      </a:r>
                    </a:p>
                  </a:txBody>
                  <a:tcPr marL="84408" marR="84408"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0" i="0" u="none" strike="noStrike" cap="none" normalizeH="0" baseline="0" smtClean="0">
                          <a:ln>
                            <a:noFill/>
                          </a:ln>
                          <a:solidFill>
                            <a:schemeClr val="tx1"/>
                          </a:solidFill>
                          <a:effectLst/>
                          <a:latin typeface="Times New Roman" pitchFamily="18" charset="0"/>
                        </a:rPr>
                        <a:t>High. Requires low titre of viraemia.</a:t>
                      </a:r>
                    </a:p>
                  </a:txBody>
                  <a:tcPr marL="84408" marR="84408"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12700" cap="flat" cmpd="sng" algn="ctr">
                      <a:solidFill>
                        <a:schemeClr val="tx1"/>
                      </a:solidFill>
                      <a:prstDash val="solid"/>
                      <a:miter lim="800000"/>
                      <a:headEnd type="none" w="sm" len="sm"/>
                      <a:tailEnd type="none" w="sm" len="sm"/>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0" i="0" u="none" strike="noStrike" cap="none" normalizeH="0" baseline="0" smtClean="0">
                          <a:ln>
                            <a:noFill/>
                          </a:ln>
                          <a:solidFill>
                            <a:schemeClr val="tx1"/>
                          </a:solidFill>
                          <a:effectLst/>
                          <a:latin typeface="Times New Roman" pitchFamily="18" charset="0"/>
                        </a:rPr>
                        <a:t>Transovarian transmission potential</a:t>
                      </a:r>
                    </a:p>
                  </a:txBody>
                  <a:tcPr marL="84408" marR="84408" horzOverflow="overflow">
                    <a:lnL w="28575"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0" i="0" u="none" strike="noStrike" cap="none" normalizeH="0" baseline="0" smtClean="0">
                          <a:ln>
                            <a:noFill/>
                          </a:ln>
                          <a:solidFill>
                            <a:schemeClr val="tx1"/>
                          </a:solidFill>
                          <a:effectLst/>
                          <a:latin typeface="Times New Roman" pitchFamily="18" charset="0"/>
                        </a:rPr>
                        <a:t>Poor. Requires introduction of viruses.</a:t>
                      </a:r>
                    </a:p>
                  </a:txBody>
                  <a:tcPr marL="84408" marR="84408" horzOverflow="overflow">
                    <a:lnL w="12700" cap="flat" cmpd="sng" algn="ctr">
                      <a:solidFill>
                        <a:schemeClr val="tx1"/>
                      </a:solidFill>
                      <a:prstDash val="solid"/>
                      <a:miter lim="800000"/>
                      <a:headEnd type="none" w="sm" len="sm"/>
                      <a:tailEnd type="none" w="sm" len="sm"/>
                    </a:lnL>
                    <a:lnR w="12700"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85000"/>
                        <a:buFontTx/>
                        <a:buNone/>
                        <a:tabLst/>
                      </a:pPr>
                      <a:r>
                        <a:rPr kumimoji="0" lang="en-US" sz="2400" b="0" i="0" u="none" strike="noStrike" cap="none" normalizeH="0" baseline="0" smtClean="0">
                          <a:ln>
                            <a:noFill/>
                          </a:ln>
                          <a:solidFill>
                            <a:schemeClr val="tx1"/>
                          </a:solidFill>
                          <a:effectLst/>
                          <a:latin typeface="Times New Roman" pitchFamily="18" charset="0"/>
                        </a:rPr>
                        <a:t>High. Can maintain virus during inter-epidemic periods.</a:t>
                      </a:r>
                    </a:p>
                  </a:txBody>
                  <a:tcPr marL="84408" marR="84408" horzOverflow="overflow">
                    <a:lnL w="12700" cap="flat" cmpd="sng" algn="ctr">
                      <a:solidFill>
                        <a:schemeClr val="tx1"/>
                      </a:solidFill>
                      <a:prstDash val="solid"/>
                      <a:miter lim="800000"/>
                      <a:headEnd type="none" w="sm" len="sm"/>
                      <a:tailEnd type="none" w="sm" len="sm"/>
                    </a:lnL>
                    <a:lnR w="28575" cap="flat" cmpd="sng" algn="ctr">
                      <a:solidFill>
                        <a:schemeClr val="tx1"/>
                      </a:solidFill>
                      <a:prstDash val="solid"/>
                      <a:miter lim="800000"/>
                      <a:headEnd type="none" w="sm" len="sm"/>
                      <a:tailEnd type="none" w="sm" len="sm"/>
                    </a:lnR>
                    <a:lnT w="12700" cap="flat" cmpd="sng" algn="ctr">
                      <a:solidFill>
                        <a:schemeClr val="tx1"/>
                      </a:solidFill>
                      <a:prstDash val="solid"/>
                      <a:miter lim="800000"/>
                      <a:headEnd type="none" w="sm" len="sm"/>
                      <a:tailEnd type="none" w="sm" len="sm"/>
                    </a:lnT>
                    <a:lnB w="28575" cap="flat" cmpd="sng" algn="ctr">
                      <a:solidFill>
                        <a:schemeClr val="tx1"/>
                      </a:solidFill>
                      <a:prstDash val="solid"/>
                      <a:miter lim="800000"/>
                      <a:headEnd type="none" w="sm" len="sm"/>
                      <a:tailEnd type="none" w="sm" len="sm"/>
                    </a:lnB>
                    <a:lnTlToBr>
                      <a:noFill/>
                    </a:lnTlToBr>
                    <a:lnBlToTr>
                      <a:noFill/>
                    </a:lnBlToTr>
                    <a:noFill/>
                  </a:tcPr>
                </a:tc>
              </a:tr>
            </a:tbl>
          </a:graphicData>
        </a:graphic>
      </p:graphicFrame>
    </p:spTree>
    <p:extLst>
      <p:ext uri="{BB962C8B-B14F-4D97-AF65-F5344CB8AC3E}">
        <p14:creationId xmlns:p14="http://schemas.microsoft.com/office/powerpoint/2010/main" xmlns="" val="12505332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1447800" y="304800"/>
            <a:ext cx="6858000" cy="685800"/>
          </a:xfrm>
          <a:solidFill>
            <a:srgbClr val="00B050"/>
          </a:solidFill>
        </p:spPr>
        <p:txBody>
          <a:bodyPr>
            <a:normAutofit fontScale="90000"/>
          </a:bodyPr>
          <a:lstStyle/>
          <a:p>
            <a:r>
              <a:rPr lang="en-US" sz="4400" b="1" dirty="0">
                <a:solidFill>
                  <a:srgbClr val="FFFF00"/>
                </a:solidFill>
                <a:latin typeface="Times New Roman" charset="0"/>
              </a:rPr>
              <a:t>Ecological Changes</a:t>
            </a:r>
          </a:p>
        </p:txBody>
      </p:sp>
      <p:sp>
        <p:nvSpPr>
          <p:cNvPr id="205827" name="Rectangle 3"/>
          <p:cNvSpPr>
            <a:spLocks noGrp="1" noChangeArrowheads="1"/>
          </p:cNvSpPr>
          <p:nvPr>
            <p:ph type="body" idx="1"/>
          </p:nvPr>
        </p:nvSpPr>
        <p:spPr>
          <a:xfrm>
            <a:off x="0" y="1219200"/>
            <a:ext cx="9067800" cy="5715000"/>
          </a:xfrm>
        </p:spPr>
        <p:txBody>
          <a:bodyPr/>
          <a:lstStyle/>
          <a:p>
            <a:pPr marL="457200" indent="-457200">
              <a:lnSpc>
                <a:spcPct val="125000"/>
              </a:lnSpc>
              <a:buClr>
                <a:schemeClr val="accent2"/>
              </a:buClr>
              <a:buFont typeface="Monotype Sorts" pitchFamily="2" charset="2"/>
              <a:buChar char="l"/>
            </a:pPr>
            <a:r>
              <a:rPr lang="en-US" sz="2400" b="1" dirty="0">
                <a:latin typeface="Arial" charset="0"/>
              </a:rPr>
              <a:t>Population 		361 m to 1 billion.</a:t>
            </a:r>
          </a:p>
          <a:p>
            <a:pPr marL="457200" indent="-457200">
              <a:lnSpc>
                <a:spcPct val="125000"/>
              </a:lnSpc>
              <a:buClr>
                <a:schemeClr val="accent2"/>
              </a:buClr>
              <a:buFont typeface="Monotype Sorts" pitchFamily="2" charset="2"/>
              <a:buChar char="l"/>
            </a:pPr>
            <a:r>
              <a:rPr lang="en-US" sz="2400" b="1" dirty="0">
                <a:latin typeface="Arial" charset="0"/>
              </a:rPr>
              <a:t>Urban Areas 		2483 to 3768. </a:t>
            </a:r>
          </a:p>
          <a:p>
            <a:pPr marL="457200" indent="-457200">
              <a:lnSpc>
                <a:spcPct val="125000"/>
              </a:lnSpc>
              <a:buClr>
                <a:schemeClr val="accent2"/>
              </a:buClr>
              <a:buFont typeface="Monotype Sorts" pitchFamily="2" charset="2"/>
              <a:buChar char="l"/>
            </a:pPr>
            <a:r>
              <a:rPr lang="en-US" sz="2400" b="1" dirty="0">
                <a:latin typeface="Arial" charset="0"/>
              </a:rPr>
              <a:t>Cities 			(Pop. &gt; 1 lakh) 130 to 300</a:t>
            </a:r>
          </a:p>
          <a:p>
            <a:pPr marL="457200" indent="-457200">
              <a:lnSpc>
                <a:spcPct val="125000"/>
              </a:lnSpc>
              <a:buClr>
                <a:schemeClr val="accent2"/>
              </a:buClr>
              <a:buFont typeface="Monotype Sorts" pitchFamily="2" charset="2"/>
              <a:buChar char="l"/>
            </a:pPr>
            <a:r>
              <a:rPr lang="en-US" sz="2400" b="1" dirty="0">
                <a:latin typeface="Arial" charset="0"/>
              </a:rPr>
              <a:t>Irrigation 		30 m ha. to 90 m ha </a:t>
            </a:r>
          </a:p>
          <a:p>
            <a:pPr marL="457200" indent="-457200">
              <a:lnSpc>
                <a:spcPct val="125000"/>
              </a:lnSpc>
              <a:buClr>
                <a:schemeClr val="accent2"/>
              </a:buClr>
              <a:buFont typeface="Monotype Sorts" pitchFamily="2" charset="2"/>
              <a:buChar char="l"/>
            </a:pPr>
            <a:r>
              <a:rPr lang="en-US" sz="2400" b="1" dirty="0">
                <a:latin typeface="Arial" charset="0"/>
              </a:rPr>
              <a:t>Food Production 	52 metric ton. to 174 metric ton.</a:t>
            </a:r>
          </a:p>
          <a:p>
            <a:pPr marL="457200" indent="-457200">
              <a:lnSpc>
                <a:spcPct val="125000"/>
              </a:lnSpc>
              <a:buClr>
                <a:schemeClr val="accent2"/>
              </a:buClr>
              <a:buFont typeface="Monotype Sorts" pitchFamily="2" charset="2"/>
              <a:buChar char="l"/>
            </a:pPr>
            <a:r>
              <a:rPr lang="en-US" sz="2400" b="1" dirty="0">
                <a:latin typeface="Arial" charset="0"/>
              </a:rPr>
              <a:t>Major Dams 		160 thousand m m</a:t>
            </a:r>
            <a:r>
              <a:rPr lang="en-US" sz="2400" b="1" baseline="30000" dirty="0">
                <a:latin typeface="Arial" charset="0"/>
              </a:rPr>
              <a:t>3</a:t>
            </a:r>
            <a:r>
              <a:rPr lang="en-US" sz="2400" b="1" dirty="0">
                <a:latin typeface="Arial" charset="0"/>
              </a:rPr>
              <a:t> of water 					capacity to 234 thousand m m</a:t>
            </a:r>
            <a:r>
              <a:rPr lang="en-US" sz="2400" b="1" baseline="30000" dirty="0">
                <a:latin typeface="Arial" charset="0"/>
              </a:rPr>
              <a:t>3</a:t>
            </a:r>
            <a:r>
              <a:rPr lang="en-US" sz="2400" b="1" dirty="0">
                <a:latin typeface="Arial" charset="0"/>
              </a:rPr>
              <a:t> </a:t>
            </a:r>
          </a:p>
          <a:p>
            <a:pPr marL="457200" indent="-457200">
              <a:lnSpc>
                <a:spcPct val="125000"/>
              </a:lnSpc>
              <a:buClr>
                <a:schemeClr val="accent2"/>
              </a:buClr>
              <a:buFont typeface="Monotype Sorts" pitchFamily="2" charset="2"/>
              <a:buChar char="l"/>
            </a:pPr>
            <a:r>
              <a:rPr lang="en-US" sz="2400" b="1" dirty="0">
                <a:latin typeface="Arial" charset="0"/>
              </a:rPr>
              <a:t>Forest Cover</a:t>
            </a:r>
            <a:r>
              <a:rPr lang="en-US" sz="2400" b="1" dirty="0">
                <a:effectLst/>
                <a:latin typeface="Arial" charset="0"/>
              </a:rPr>
              <a:t> 		Reduced from 40% to 20%.</a:t>
            </a:r>
          </a:p>
          <a:p>
            <a:pPr marL="457200" indent="-457200">
              <a:lnSpc>
                <a:spcPct val="125000"/>
              </a:lnSpc>
              <a:buClr>
                <a:schemeClr val="accent2"/>
              </a:buClr>
              <a:buFont typeface="Monotype Sorts" pitchFamily="2" charset="2"/>
              <a:buChar char="l"/>
            </a:pPr>
            <a:r>
              <a:rPr lang="en-US" sz="2400" b="1" dirty="0" err="1">
                <a:effectLst/>
                <a:latin typeface="Arial" charset="0"/>
              </a:rPr>
              <a:t>Industrialisation</a:t>
            </a:r>
            <a:endParaRPr lang="en-US" sz="2400" b="1" dirty="0">
              <a:effectLst/>
              <a:latin typeface="Arial" charset="0"/>
            </a:endParaRPr>
          </a:p>
        </p:txBody>
      </p:sp>
      <p:sp>
        <p:nvSpPr>
          <p:cNvPr id="205830" name="Text Box 6"/>
          <p:cNvSpPr txBox="1">
            <a:spLocks noChangeArrowheads="1"/>
          </p:cNvSpPr>
          <p:nvPr/>
        </p:nvSpPr>
        <p:spPr bwMode="auto">
          <a:xfrm>
            <a:off x="3157470" y="5518150"/>
            <a:ext cx="59436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sz="2400" dirty="0">
                <a:latin typeface="Arial" charset="0"/>
              </a:rPr>
              <a:t>	</a:t>
            </a:r>
            <a:r>
              <a:rPr lang="en-US" sz="2400" b="1" dirty="0">
                <a:latin typeface="Arial" charset="0"/>
              </a:rPr>
              <a:t>	      	</a:t>
            </a:r>
            <a:r>
              <a:rPr lang="en-US" sz="2400" b="1" dirty="0" smtClean="0">
                <a:latin typeface="Arial" charset="0"/>
              </a:rPr>
              <a:t> </a:t>
            </a:r>
            <a:r>
              <a:rPr lang="en-US" sz="2400" b="1" dirty="0" smtClean="0">
                <a:solidFill>
                  <a:srgbClr val="FF0000"/>
                </a:solidFill>
                <a:effectLst>
                  <a:outerShdw blurRad="38100" dist="38100" dir="2700000" algn="tl">
                    <a:srgbClr val="000000"/>
                  </a:outerShdw>
                </a:effectLst>
                <a:latin typeface="Arial" charset="0"/>
              </a:rPr>
              <a:t>1951               </a:t>
            </a:r>
            <a:r>
              <a:rPr lang="en-US" sz="2400" b="1" dirty="0">
                <a:solidFill>
                  <a:srgbClr val="FF0000"/>
                </a:solidFill>
                <a:effectLst>
                  <a:outerShdw blurRad="38100" dist="38100" dir="2700000" algn="tl">
                    <a:srgbClr val="000000"/>
                  </a:outerShdw>
                </a:effectLst>
                <a:latin typeface="Arial" charset="0"/>
              </a:rPr>
              <a:t>1992</a:t>
            </a:r>
            <a:endParaRPr lang="en-US" sz="2400" b="1" dirty="0">
              <a:solidFill>
                <a:srgbClr val="FF0000"/>
              </a:solidFill>
              <a:latin typeface="Arial" charset="0"/>
            </a:endParaRPr>
          </a:p>
          <a:p>
            <a:r>
              <a:rPr lang="en-US" sz="2400" b="1" dirty="0">
                <a:latin typeface="Arial" charset="0"/>
              </a:rPr>
              <a:t>Ind. Pro. Index         18.3	             213.3</a:t>
            </a:r>
          </a:p>
          <a:p>
            <a:r>
              <a:rPr lang="en-US" sz="2400" b="1" dirty="0">
                <a:latin typeface="Arial" charset="0"/>
              </a:rPr>
              <a:t>Elec. Cap.(</a:t>
            </a:r>
            <a:r>
              <a:rPr lang="en-US" sz="2400" b="1" dirty="0" err="1">
                <a:latin typeface="Arial" charset="0"/>
              </a:rPr>
              <a:t>Mn</a:t>
            </a:r>
            <a:r>
              <a:rPr lang="en-US" sz="2400" b="1" dirty="0">
                <a:latin typeface="Arial" charset="0"/>
              </a:rPr>
              <a:t> kw)     2.3	               78.1</a:t>
            </a:r>
          </a:p>
        </p:txBody>
      </p:sp>
    </p:spTree>
    <p:extLst>
      <p:ext uri="{BB962C8B-B14F-4D97-AF65-F5344CB8AC3E}">
        <p14:creationId xmlns:p14="http://schemas.microsoft.com/office/powerpoint/2010/main" xmlns="" val="31867369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4"/>
          <p:cNvSpPr>
            <a:spLocks noChangeArrowheads="1"/>
          </p:cNvSpPr>
          <p:nvPr/>
        </p:nvSpPr>
        <p:spPr bwMode="auto">
          <a:xfrm>
            <a:off x="381000" y="1431925"/>
            <a:ext cx="8763000" cy="466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marL="461963" indent="-461963">
              <a:lnSpc>
                <a:spcPct val="125000"/>
              </a:lnSpc>
              <a:buClr>
                <a:schemeClr val="accent2"/>
              </a:buClr>
              <a:buFont typeface="Monotype Sorts" pitchFamily="2" charset="2"/>
              <a:buChar char="l"/>
              <a:tabLst>
                <a:tab pos="517525" algn="l"/>
              </a:tabLst>
            </a:pPr>
            <a:r>
              <a:rPr lang="en-US" sz="2400" b="1" dirty="0">
                <a:effectLst>
                  <a:outerShdw blurRad="38100" dist="38100" dir="2700000" algn="tl">
                    <a:srgbClr val="000000"/>
                  </a:outerShdw>
                </a:effectLst>
                <a:latin typeface="Arial" charset="0"/>
              </a:rPr>
              <a:t>Use of Insecticide in vector control</a:t>
            </a:r>
          </a:p>
          <a:p>
            <a:pPr marL="461963" indent="-461963">
              <a:lnSpc>
                <a:spcPct val="125000"/>
              </a:lnSpc>
              <a:buClr>
                <a:schemeClr val="accent2"/>
              </a:buClr>
              <a:buFont typeface="Monotype Sorts" pitchFamily="2" charset="2"/>
              <a:buChar char="l"/>
              <a:tabLst>
                <a:tab pos="517525" algn="l"/>
              </a:tabLst>
            </a:pPr>
            <a:r>
              <a:rPr lang="en-US" sz="2400" b="1" dirty="0">
                <a:effectLst>
                  <a:outerShdw blurRad="38100" dist="38100" dir="2700000" algn="tl">
                    <a:srgbClr val="000000"/>
                  </a:outerShdw>
                </a:effectLst>
                <a:latin typeface="Arial" charset="0"/>
              </a:rPr>
              <a:t>Use of Pesticide in agriculture</a:t>
            </a:r>
          </a:p>
          <a:p>
            <a:pPr marL="461963" indent="-461963">
              <a:lnSpc>
                <a:spcPct val="125000"/>
              </a:lnSpc>
              <a:buClr>
                <a:schemeClr val="accent2"/>
              </a:buClr>
              <a:buFont typeface="Monotype Sorts" pitchFamily="2" charset="2"/>
              <a:buChar char="l"/>
              <a:tabLst>
                <a:tab pos="517525" algn="l"/>
              </a:tabLst>
            </a:pPr>
            <a:r>
              <a:rPr lang="en-US" sz="2400" b="1" dirty="0">
                <a:effectLst>
                  <a:outerShdw blurRad="38100" dist="38100" dir="2700000" algn="tl">
                    <a:srgbClr val="000000"/>
                  </a:outerShdw>
                </a:effectLst>
                <a:latin typeface="Arial" charset="0"/>
              </a:rPr>
              <a:t>Inadequate piped water supply leading to storage practices.</a:t>
            </a:r>
          </a:p>
          <a:p>
            <a:pPr marL="461963" indent="-461963">
              <a:lnSpc>
                <a:spcPct val="125000"/>
              </a:lnSpc>
              <a:buClr>
                <a:schemeClr val="accent2"/>
              </a:buClr>
              <a:buFont typeface="Monotype Sorts" pitchFamily="2" charset="2"/>
              <a:buChar char="l"/>
              <a:tabLst>
                <a:tab pos="517525" algn="l"/>
              </a:tabLst>
            </a:pPr>
            <a:r>
              <a:rPr lang="en-US" sz="2400" b="1" dirty="0">
                <a:effectLst>
                  <a:outerShdw blurRad="38100" dist="38100" dir="2700000" algn="tl">
                    <a:srgbClr val="000000"/>
                  </a:outerShdw>
                </a:effectLst>
                <a:latin typeface="Arial" charset="0"/>
              </a:rPr>
              <a:t>Wells have retained to fight the drought conditions.</a:t>
            </a:r>
          </a:p>
          <a:p>
            <a:pPr marL="461963" indent="-461963">
              <a:lnSpc>
                <a:spcPct val="125000"/>
              </a:lnSpc>
              <a:buClr>
                <a:schemeClr val="accent2"/>
              </a:buClr>
              <a:buFont typeface="Monotype Sorts" pitchFamily="2" charset="2"/>
              <a:buChar char="l"/>
              <a:tabLst>
                <a:tab pos="517525" algn="l"/>
              </a:tabLst>
            </a:pPr>
            <a:r>
              <a:rPr lang="en-US" sz="2400" b="1" dirty="0">
                <a:effectLst>
                  <a:outerShdw blurRad="38100" dist="38100" dir="2700000" algn="tl">
                    <a:srgbClr val="000000"/>
                  </a:outerShdw>
                </a:effectLst>
                <a:latin typeface="Arial" charset="0"/>
              </a:rPr>
              <a:t>Influx of </a:t>
            </a:r>
            <a:r>
              <a:rPr lang="en-US" sz="2400" b="1" dirty="0" err="1">
                <a:effectLst>
                  <a:outerShdw blurRad="38100" dist="38100" dir="2700000" algn="tl">
                    <a:srgbClr val="000000"/>
                  </a:outerShdw>
                </a:effectLst>
                <a:latin typeface="Arial" charset="0"/>
              </a:rPr>
              <a:t>labour</a:t>
            </a:r>
            <a:r>
              <a:rPr lang="en-US" sz="2400" b="1" dirty="0">
                <a:effectLst>
                  <a:outerShdw blurRad="38100" dist="38100" dir="2700000" algn="tl">
                    <a:srgbClr val="000000"/>
                  </a:outerShdw>
                </a:effectLst>
                <a:latin typeface="Arial" charset="0"/>
              </a:rPr>
              <a:t> </a:t>
            </a:r>
            <a:r>
              <a:rPr lang="en-US" sz="2400" b="1" dirty="0">
                <a:effectLst>
                  <a:outerShdw blurRad="38100" dist="38100" dir="2700000" algn="tl">
                    <a:srgbClr val="000000"/>
                  </a:outerShdw>
                </a:effectLst>
                <a:latin typeface="AR ESSENCE" pitchFamily="2" charset="0"/>
              </a:rPr>
              <a:t>population</a:t>
            </a:r>
            <a:r>
              <a:rPr lang="en-US" sz="2400" b="1" dirty="0">
                <a:effectLst>
                  <a:outerShdw blurRad="38100" dist="38100" dir="2700000" algn="tl">
                    <a:srgbClr val="000000"/>
                  </a:outerShdw>
                </a:effectLst>
                <a:latin typeface="Arial" charset="0"/>
              </a:rPr>
              <a:t> from endemic areas in construction sites (residential colonies, shopping centers, national and multinational offices etc.)</a:t>
            </a:r>
          </a:p>
          <a:p>
            <a:pPr marL="461963" indent="-461963">
              <a:lnSpc>
                <a:spcPct val="125000"/>
              </a:lnSpc>
              <a:buClr>
                <a:schemeClr val="accent2"/>
              </a:buClr>
              <a:buFont typeface="Monotype Sorts" pitchFamily="2" charset="2"/>
              <a:buChar char="l"/>
              <a:tabLst>
                <a:tab pos="517525" algn="l"/>
              </a:tabLst>
            </a:pPr>
            <a:r>
              <a:rPr lang="en-US" sz="2400" b="1" dirty="0">
                <a:effectLst>
                  <a:outerShdw blurRad="38100" dist="38100" dir="2700000" algn="tl">
                    <a:srgbClr val="000000"/>
                  </a:outerShdw>
                </a:effectLst>
                <a:latin typeface="Arial" charset="0"/>
              </a:rPr>
              <a:t>Appropriate by-laws are either lacking or are not enforced.</a:t>
            </a:r>
          </a:p>
        </p:txBody>
      </p:sp>
      <p:sp>
        <p:nvSpPr>
          <p:cNvPr id="208902" name="Rectangle 6"/>
          <p:cNvSpPr>
            <a:spLocks noChangeArrowheads="1"/>
          </p:cNvSpPr>
          <p:nvPr/>
        </p:nvSpPr>
        <p:spPr bwMode="auto">
          <a:xfrm>
            <a:off x="1447800" y="304800"/>
            <a:ext cx="6858000" cy="685800"/>
          </a:xfrm>
          <a:prstGeom prst="rect">
            <a:avLst/>
          </a:prstGeom>
          <a:solidFill>
            <a:srgbClr val="92D050"/>
          </a:solidFill>
          <a:ln>
            <a:noFill/>
          </a:ln>
          <a:effectLst/>
        </p:spPr>
        <p:txBody>
          <a:bodyPr anchor="ctr" anchorCtr="1"/>
          <a:lstStyle/>
          <a:p>
            <a:pPr algn="ctr" eaLnBrk="1" hangingPunct="1"/>
            <a:r>
              <a:rPr lang="en-US" sz="4400" b="1" dirty="0">
                <a:solidFill>
                  <a:srgbClr val="FFFF00"/>
                </a:solidFill>
                <a:effectLst>
                  <a:outerShdw blurRad="38100" dist="38100" dir="2700000" algn="tl">
                    <a:srgbClr val="000000"/>
                  </a:outerShdw>
                </a:effectLst>
                <a:latin typeface="Times New Roman" charset="0"/>
              </a:rPr>
              <a:t>Ecological Changes</a:t>
            </a:r>
          </a:p>
        </p:txBody>
      </p:sp>
    </p:spTree>
    <p:extLst>
      <p:ext uri="{BB962C8B-B14F-4D97-AF65-F5344CB8AC3E}">
        <p14:creationId xmlns:p14="http://schemas.microsoft.com/office/powerpoint/2010/main" xmlns="" val="22717537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Picture 007"/>
          <p:cNvPicPr>
            <a:picLocks noChangeAspect="1" noChangeArrowheads="1"/>
          </p:cNvPicPr>
          <p:nvPr/>
        </p:nvPicPr>
        <p:blipFill>
          <a:blip r:embed="rId2">
            <a:extLst>
              <a:ext uri="{28A0092B-C50C-407E-A947-70E740481C1C}">
                <a14:useLocalDpi xmlns:a14="http://schemas.microsoft.com/office/drawing/2010/main" xmlns="" val="0"/>
              </a:ext>
            </a:extLst>
          </a:blip>
          <a:srcRect t="4903" r="38095" b="21568"/>
          <a:stretch>
            <a:fillRect/>
          </a:stretch>
        </p:blipFill>
        <p:spPr bwMode="auto">
          <a:xfrm>
            <a:off x="0" y="0"/>
            <a:ext cx="9144000" cy="68691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045008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Picture 008"/>
          <p:cNvPicPr>
            <a:picLocks noChangeAspect="1" noChangeArrowheads="1"/>
          </p:cNvPicPr>
          <p:nvPr/>
        </p:nvPicPr>
        <p:blipFill>
          <a:blip r:embed="rId2">
            <a:extLst>
              <a:ext uri="{28A0092B-C50C-407E-A947-70E740481C1C}">
                <a14:useLocalDpi xmlns:a14="http://schemas.microsoft.com/office/drawing/2010/main" xmlns="" val="0"/>
              </a:ext>
            </a:extLst>
          </a:blip>
          <a:srcRect l="3572" t="4903" r="41667" b="21568"/>
          <a:stretch>
            <a:fillRect/>
          </a:stretch>
        </p:blipFill>
        <p:spPr bwMode="auto">
          <a:xfrm>
            <a:off x="0" y="0"/>
            <a:ext cx="9144000" cy="6832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472943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28600" y="901700"/>
            <a:ext cx="8686800"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cs typeface="Arial" charset="0"/>
              </a:defRPr>
            </a:lvl1pPr>
            <a:lvl2pPr marL="742950" indent="-285750">
              <a:defRPr sz="1600">
                <a:solidFill>
                  <a:schemeClr val="tx1"/>
                </a:solidFill>
                <a:latin typeface="Times New Roman" pitchFamily="18" charset="0"/>
                <a:cs typeface="Arial" charset="0"/>
              </a:defRPr>
            </a:lvl2pPr>
            <a:lvl3pPr marL="1143000" indent="-228600">
              <a:defRPr sz="1600">
                <a:solidFill>
                  <a:schemeClr val="tx1"/>
                </a:solidFill>
                <a:latin typeface="Times New Roman" pitchFamily="18" charset="0"/>
                <a:cs typeface="Arial" charset="0"/>
              </a:defRPr>
            </a:lvl3pPr>
            <a:lvl4pPr marL="1600200" indent="-228600">
              <a:defRPr sz="1600">
                <a:solidFill>
                  <a:schemeClr val="tx1"/>
                </a:solidFill>
                <a:latin typeface="Times New Roman" pitchFamily="18" charset="0"/>
                <a:cs typeface="Arial" charset="0"/>
              </a:defRPr>
            </a:lvl4pPr>
            <a:lvl5pPr marL="2057400" indent="-22860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algn="just">
              <a:lnSpc>
                <a:spcPct val="90000"/>
              </a:lnSpc>
              <a:spcBef>
                <a:spcPct val="50000"/>
              </a:spcBef>
            </a:pPr>
            <a:r>
              <a:rPr lang="en-GB" sz="2400" b="1"/>
              <a:t>Vector:</a:t>
            </a:r>
            <a:r>
              <a:rPr lang="en-GB" sz="2400"/>
              <a:t> An arthropod species which is involved in the mechanical or biological transmission of human or animal infection is termed as vector.</a:t>
            </a:r>
          </a:p>
          <a:p>
            <a:pPr algn="just">
              <a:lnSpc>
                <a:spcPct val="90000"/>
              </a:lnSpc>
              <a:spcBef>
                <a:spcPct val="50000"/>
              </a:spcBef>
            </a:pPr>
            <a:r>
              <a:rPr lang="en-GB" sz="2400"/>
              <a:t>The diseases transmitted by the arthropod vectors are known as vector-borne diseases.</a:t>
            </a:r>
          </a:p>
          <a:p>
            <a:pPr algn="just">
              <a:lnSpc>
                <a:spcPct val="90000"/>
              </a:lnSpc>
              <a:spcBef>
                <a:spcPct val="50000"/>
              </a:spcBef>
            </a:pPr>
            <a:r>
              <a:rPr lang="en-GB" sz="2400" b="1"/>
              <a:t>Primary Vector:</a:t>
            </a:r>
            <a:r>
              <a:rPr lang="en-GB" sz="2400"/>
              <a:t> It is a principal and proven vector of a disease producing organisms in man  and animal in an area under natural conditions and maintained transmission annually.</a:t>
            </a:r>
          </a:p>
          <a:p>
            <a:pPr algn="just">
              <a:lnSpc>
                <a:spcPct val="90000"/>
              </a:lnSpc>
              <a:spcBef>
                <a:spcPct val="50000"/>
              </a:spcBef>
            </a:pPr>
            <a:r>
              <a:rPr lang="en-GB" sz="2400" b="1"/>
              <a:t>Secondary Vector:</a:t>
            </a:r>
            <a:r>
              <a:rPr lang="en-GB" sz="2400"/>
              <a:t>  Under the same circumstances, if a vector play a secondary role in disease transmission but would be unable to maintain a disease transmission in the absence of primary vector.</a:t>
            </a:r>
          </a:p>
          <a:p>
            <a:pPr algn="just">
              <a:lnSpc>
                <a:spcPct val="90000"/>
              </a:lnSpc>
              <a:spcBef>
                <a:spcPct val="50000"/>
              </a:spcBef>
            </a:pPr>
            <a:r>
              <a:rPr lang="en-GB" sz="2400" b="1"/>
              <a:t>Pests:</a:t>
            </a:r>
            <a:r>
              <a:rPr lang="en-GB" sz="2400"/>
              <a:t>  Pests are those living organisms which are injurious or cause damage to human beings directly or indirectly or to their food resources or belongings.</a:t>
            </a:r>
          </a:p>
        </p:txBody>
      </p:sp>
      <p:sp>
        <p:nvSpPr>
          <p:cNvPr id="3075" name="Text Box 3"/>
          <p:cNvSpPr txBox="1">
            <a:spLocks noChangeArrowheads="1"/>
          </p:cNvSpPr>
          <p:nvPr/>
        </p:nvSpPr>
        <p:spPr bwMode="auto">
          <a:xfrm>
            <a:off x="533400" y="242888"/>
            <a:ext cx="8153400" cy="523220"/>
          </a:xfrm>
          <a:prstGeom prst="rect">
            <a:avLst/>
          </a:prstGeom>
          <a:solidFill>
            <a:srgbClr val="FFFF00"/>
          </a:solidFill>
          <a:ln>
            <a:noFill/>
          </a:ln>
          <a:extLst/>
        </p:spPr>
        <p:txBody>
          <a:bodyPr>
            <a:spAutoFit/>
          </a:bodyPr>
          <a:lstStyle>
            <a:lvl1pPr>
              <a:defRPr sz="1600">
                <a:solidFill>
                  <a:schemeClr val="tx1"/>
                </a:solidFill>
                <a:latin typeface="Times New Roman" pitchFamily="18" charset="0"/>
                <a:cs typeface="Arial" charset="0"/>
              </a:defRPr>
            </a:lvl1pPr>
            <a:lvl2pPr marL="742950" indent="-285750">
              <a:defRPr sz="1600">
                <a:solidFill>
                  <a:schemeClr val="tx1"/>
                </a:solidFill>
                <a:latin typeface="Times New Roman" pitchFamily="18" charset="0"/>
                <a:cs typeface="Arial" charset="0"/>
              </a:defRPr>
            </a:lvl2pPr>
            <a:lvl3pPr marL="1143000" indent="-228600">
              <a:defRPr sz="1600">
                <a:solidFill>
                  <a:schemeClr val="tx1"/>
                </a:solidFill>
                <a:latin typeface="Times New Roman" pitchFamily="18" charset="0"/>
                <a:cs typeface="Arial" charset="0"/>
              </a:defRPr>
            </a:lvl3pPr>
            <a:lvl4pPr marL="1600200" indent="-228600">
              <a:defRPr sz="1600">
                <a:solidFill>
                  <a:schemeClr val="tx1"/>
                </a:solidFill>
                <a:latin typeface="Times New Roman" pitchFamily="18" charset="0"/>
                <a:cs typeface="Arial" charset="0"/>
              </a:defRPr>
            </a:lvl4pPr>
            <a:lvl5pPr marL="2057400" indent="-22860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algn="ctr">
              <a:spcBef>
                <a:spcPct val="50000"/>
              </a:spcBef>
            </a:pPr>
            <a:r>
              <a:rPr lang="en-IN" sz="2800" dirty="0">
                <a:latin typeface="AR ESSENCE" pitchFamily="2" charset="0"/>
              </a:rPr>
              <a:t>Eco-environmental Systems: </a:t>
            </a:r>
            <a:r>
              <a:rPr lang="en-GB" sz="2400" b="1" dirty="0" smtClean="0"/>
              <a:t>ENTOMOLOGICAL TERMS</a:t>
            </a:r>
            <a:endParaRPr lang="en-GB" sz="2400" b="1" dirty="0"/>
          </a:p>
        </p:txBody>
      </p:sp>
    </p:spTree>
    <p:extLst>
      <p:ext uri="{BB962C8B-B14F-4D97-AF65-F5344CB8AC3E}">
        <p14:creationId xmlns:p14="http://schemas.microsoft.com/office/powerpoint/2010/main" xmlns="" val="3757331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upload.wikimedia.org/wikipedia/commons/thumb/0/0e/Chesapeake_Waterbird_Food_Web.jpg/270px-Chesapeake_Waterbird_Food_Web.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355976" y="1124744"/>
            <a:ext cx="4608512" cy="48245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395536" y="2136339"/>
            <a:ext cx="3744416" cy="3139321"/>
          </a:xfrm>
          <a:prstGeom prst="rect">
            <a:avLst/>
          </a:prstGeom>
        </p:spPr>
        <p:txBody>
          <a:bodyPr wrap="square">
            <a:spAutoFit/>
          </a:bodyPr>
          <a:lstStyle/>
          <a:p>
            <a:pPr algn="just"/>
            <a:r>
              <a:rPr lang="en-IN" dirty="0"/>
              <a:t>A </a:t>
            </a:r>
            <a:r>
              <a:rPr lang="en-IN" b="1" dirty="0"/>
              <a:t>food chain</a:t>
            </a:r>
            <a:r>
              <a:rPr lang="en-IN" dirty="0"/>
              <a:t> is a linear network of links in a </a:t>
            </a:r>
            <a:r>
              <a:rPr lang="en-IN" dirty="0">
                <a:hlinkClick r:id="rId3" tooltip="Food web"/>
              </a:rPr>
              <a:t>food web</a:t>
            </a:r>
            <a:r>
              <a:rPr lang="en-IN" dirty="0"/>
              <a:t> starting from </a:t>
            </a:r>
            <a:r>
              <a:rPr lang="en-IN" dirty="0">
                <a:hlinkClick r:id="rId4" tooltip="Autotroph"/>
              </a:rPr>
              <a:t>producer organisms</a:t>
            </a:r>
            <a:r>
              <a:rPr lang="en-IN" dirty="0"/>
              <a:t> (such as </a:t>
            </a:r>
            <a:r>
              <a:rPr lang="en-IN" dirty="0">
                <a:hlinkClick r:id="rId5" tooltip="Grass"/>
              </a:rPr>
              <a:t>grass</a:t>
            </a:r>
            <a:r>
              <a:rPr lang="en-IN" dirty="0"/>
              <a:t> or </a:t>
            </a:r>
            <a:r>
              <a:rPr lang="en-IN" dirty="0">
                <a:hlinkClick r:id="rId6" tooltip="Tree"/>
              </a:rPr>
              <a:t>trees</a:t>
            </a:r>
            <a:r>
              <a:rPr lang="en-IN" dirty="0"/>
              <a:t> which use </a:t>
            </a:r>
            <a:r>
              <a:rPr lang="en-IN" dirty="0">
                <a:hlinkClick r:id="rId7" tooltip="Radiation"/>
              </a:rPr>
              <a:t>radiation</a:t>
            </a:r>
            <a:r>
              <a:rPr lang="en-IN" dirty="0"/>
              <a:t> from the </a:t>
            </a:r>
            <a:r>
              <a:rPr lang="en-IN" dirty="0">
                <a:hlinkClick r:id="rId8" tooltip="Sun"/>
              </a:rPr>
              <a:t>Sun</a:t>
            </a:r>
            <a:r>
              <a:rPr lang="en-IN" dirty="0"/>
              <a:t> to make their food) and ending at </a:t>
            </a:r>
            <a:r>
              <a:rPr lang="en-IN" dirty="0">
                <a:hlinkClick r:id="rId9" tooltip="Apex predator"/>
              </a:rPr>
              <a:t>apex predator</a:t>
            </a:r>
            <a:r>
              <a:rPr lang="en-IN" dirty="0"/>
              <a:t> species (like </a:t>
            </a:r>
            <a:r>
              <a:rPr lang="en-IN" dirty="0">
                <a:hlinkClick r:id="rId10" tooltip="Grizzly bear"/>
              </a:rPr>
              <a:t>grizzly bears</a:t>
            </a:r>
            <a:r>
              <a:rPr lang="en-IN" dirty="0"/>
              <a:t> or </a:t>
            </a:r>
            <a:r>
              <a:rPr lang="en-IN" dirty="0">
                <a:hlinkClick r:id="rId11" tooltip="Killer whale"/>
              </a:rPr>
              <a:t>killer whales</a:t>
            </a:r>
            <a:r>
              <a:rPr lang="en-IN" dirty="0"/>
              <a:t>), </a:t>
            </a:r>
            <a:r>
              <a:rPr lang="en-IN" dirty="0" err="1">
                <a:hlinkClick r:id="rId12" tooltip="Detritivore"/>
              </a:rPr>
              <a:t>detritivores</a:t>
            </a:r>
            <a:r>
              <a:rPr lang="en-IN" dirty="0"/>
              <a:t> (like </a:t>
            </a:r>
            <a:r>
              <a:rPr lang="en-IN" dirty="0">
                <a:hlinkClick r:id="rId13" tooltip="Earthworm"/>
              </a:rPr>
              <a:t>earthworms</a:t>
            </a:r>
            <a:r>
              <a:rPr lang="en-IN" dirty="0"/>
              <a:t> or </a:t>
            </a:r>
            <a:r>
              <a:rPr lang="en-IN" dirty="0">
                <a:hlinkClick r:id="rId14" tooltip="Woodlice"/>
              </a:rPr>
              <a:t>woodlice</a:t>
            </a:r>
            <a:r>
              <a:rPr lang="en-IN" dirty="0"/>
              <a:t>), or </a:t>
            </a:r>
            <a:r>
              <a:rPr lang="en-IN" dirty="0" err="1">
                <a:hlinkClick r:id="rId15" tooltip="Decomposer"/>
              </a:rPr>
              <a:t>decomposer</a:t>
            </a:r>
            <a:r>
              <a:rPr lang="en-IN" dirty="0" err="1"/>
              <a:t>species</a:t>
            </a:r>
            <a:r>
              <a:rPr lang="en-IN" dirty="0"/>
              <a:t> (such as </a:t>
            </a:r>
            <a:r>
              <a:rPr lang="en-IN" dirty="0">
                <a:hlinkClick r:id="rId16" tooltip="Fungi"/>
              </a:rPr>
              <a:t>fungi</a:t>
            </a:r>
            <a:r>
              <a:rPr lang="en-IN" dirty="0"/>
              <a:t> or </a:t>
            </a:r>
            <a:r>
              <a:rPr lang="en-IN" dirty="0">
                <a:hlinkClick r:id="rId17" tooltip="Bacteria"/>
              </a:rPr>
              <a:t>bacteria</a:t>
            </a:r>
            <a:r>
              <a:rPr lang="en-IN" dirty="0"/>
              <a:t>). </a:t>
            </a:r>
          </a:p>
        </p:txBody>
      </p:sp>
      <p:pic>
        <p:nvPicPr>
          <p:cNvPr id="1030" name="Picture 6" descr="Image result for Eco-environmental Systems: Food chain / Web – Prey and Predator interactions"/>
          <p:cNvPicPr>
            <a:picLocks noChangeAspect="1" noChangeArrowheads="1"/>
          </p:cNvPicPr>
          <p:nvPr/>
        </p:nvPicPr>
        <p:blipFill>
          <a:blip r:embed="rId18">
            <a:extLst>
              <a:ext uri="{28A0092B-C50C-407E-A947-70E740481C1C}">
                <a14:useLocalDpi xmlns:a14="http://schemas.microsoft.com/office/drawing/2010/main" xmlns="" val="0"/>
              </a:ext>
            </a:extLst>
          </a:blip>
          <a:srcRect/>
          <a:stretch>
            <a:fillRect/>
          </a:stretch>
        </p:blipFill>
        <p:spPr bwMode="auto">
          <a:xfrm>
            <a:off x="155575" y="-99392"/>
            <a:ext cx="4200401" cy="19442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836173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28600" y="900113"/>
            <a:ext cx="8382000"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a:defRPr sz="1600">
                <a:solidFill>
                  <a:schemeClr val="tx1"/>
                </a:solidFill>
                <a:latin typeface="Times New Roman" pitchFamily="18" charset="0"/>
                <a:cs typeface="Arial" charset="0"/>
              </a:defRPr>
            </a:lvl1pPr>
            <a:lvl2pPr marL="742950" indent="-285750">
              <a:defRPr sz="1600">
                <a:solidFill>
                  <a:schemeClr val="tx1"/>
                </a:solidFill>
                <a:latin typeface="Times New Roman" pitchFamily="18" charset="0"/>
                <a:cs typeface="Arial" charset="0"/>
              </a:defRPr>
            </a:lvl2pPr>
            <a:lvl3pPr marL="1143000" indent="-228600">
              <a:defRPr sz="1600">
                <a:solidFill>
                  <a:schemeClr val="tx1"/>
                </a:solidFill>
                <a:latin typeface="Times New Roman" pitchFamily="18" charset="0"/>
                <a:cs typeface="Arial" charset="0"/>
              </a:defRPr>
            </a:lvl3pPr>
            <a:lvl4pPr marL="1600200" indent="-228600">
              <a:defRPr sz="1600">
                <a:solidFill>
                  <a:schemeClr val="tx1"/>
                </a:solidFill>
                <a:latin typeface="Times New Roman" pitchFamily="18" charset="0"/>
                <a:cs typeface="Arial" charset="0"/>
              </a:defRPr>
            </a:lvl4pPr>
            <a:lvl5pPr marL="2057400" indent="-22860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algn="just">
              <a:spcBef>
                <a:spcPct val="50000"/>
              </a:spcBef>
              <a:buFontTx/>
              <a:buChar char="•"/>
            </a:pPr>
            <a:r>
              <a:rPr lang="en-GB" sz="2400"/>
              <a:t>Bionomics of vector defines relationships of a given vector species with its physical environment (temperature, humidity, rainfall) essential for building up intervention</a:t>
            </a:r>
            <a:r>
              <a:rPr lang="en-GB" sz="2400">
                <a:solidFill>
                  <a:srgbClr val="0000FF"/>
                </a:solidFill>
              </a:rPr>
              <a:t> </a:t>
            </a:r>
            <a:r>
              <a:rPr lang="en-GB" sz="2400"/>
              <a:t>measures.</a:t>
            </a:r>
          </a:p>
          <a:p>
            <a:pPr algn="just">
              <a:spcBef>
                <a:spcPct val="50000"/>
              </a:spcBef>
              <a:buFontTx/>
              <a:buChar char="•"/>
            </a:pPr>
            <a:r>
              <a:rPr lang="en-GB" sz="2400"/>
              <a:t>Interaction of various factors in transmission of Malaria</a:t>
            </a:r>
          </a:p>
        </p:txBody>
      </p:sp>
      <p:sp>
        <p:nvSpPr>
          <p:cNvPr id="4099" name="Text Box 3"/>
          <p:cNvSpPr txBox="1">
            <a:spLocks noChangeArrowheads="1"/>
          </p:cNvSpPr>
          <p:nvPr/>
        </p:nvSpPr>
        <p:spPr bwMode="auto">
          <a:xfrm>
            <a:off x="304800" y="3714750"/>
            <a:ext cx="2819400" cy="177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a:defRPr sz="1600">
                <a:solidFill>
                  <a:schemeClr val="tx1"/>
                </a:solidFill>
                <a:latin typeface="Times New Roman" pitchFamily="18" charset="0"/>
                <a:cs typeface="Arial" charset="0"/>
              </a:defRPr>
            </a:lvl1pPr>
            <a:lvl2pPr marL="742950" indent="-285750">
              <a:defRPr sz="1600">
                <a:solidFill>
                  <a:schemeClr val="tx1"/>
                </a:solidFill>
                <a:latin typeface="Times New Roman" pitchFamily="18" charset="0"/>
                <a:cs typeface="Arial" charset="0"/>
              </a:defRPr>
            </a:lvl2pPr>
            <a:lvl3pPr marL="1143000" indent="-228600">
              <a:defRPr sz="1600">
                <a:solidFill>
                  <a:schemeClr val="tx1"/>
                </a:solidFill>
                <a:latin typeface="Times New Roman" pitchFamily="18" charset="0"/>
                <a:cs typeface="Arial" charset="0"/>
              </a:defRPr>
            </a:lvl3pPr>
            <a:lvl4pPr marL="1600200" indent="-228600">
              <a:defRPr sz="1600">
                <a:solidFill>
                  <a:schemeClr val="tx1"/>
                </a:solidFill>
                <a:latin typeface="Times New Roman" pitchFamily="18" charset="0"/>
                <a:cs typeface="Arial" charset="0"/>
              </a:defRPr>
            </a:lvl4pPr>
            <a:lvl5pPr marL="2057400" indent="-22860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a:lnSpc>
                <a:spcPct val="80000"/>
              </a:lnSpc>
              <a:spcBef>
                <a:spcPct val="50000"/>
              </a:spcBef>
            </a:pPr>
            <a:r>
              <a:rPr lang="en-GB" sz="2000" u="sng"/>
              <a:t>Entomological Factors</a:t>
            </a:r>
          </a:p>
          <a:p>
            <a:pPr>
              <a:lnSpc>
                <a:spcPct val="80000"/>
              </a:lnSpc>
              <a:spcBef>
                <a:spcPct val="50000"/>
              </a:spcBef>
              <a:buFontTx/>
              <a:buChar char="•"/>
            </a:pPr>
            <a:r>
              <a:rPr lang="en-GB" sz="2000"/>
              <a:t>Vector Density </a:t>
            </a:r>
          </a:p>
          <a:p>
            <a:pPr>
              <a:lnSpc>
                <a:spcPct val="80000"/>
              </a:lnSpc>
              <a:spcBef>
                <a:spcPct val="50000"/>
              </a:spcBef>
              <a:buFontTx/>
              <a:buChar char="•"/>
            </a:pPr>
            <a:r>
              <a:rPr lang="en-GB" sz="2000"/>
              <a:t>Frequency of biting man</a:t>
            </a:r>
          </a:p>
          <a:p>
            <a:pPr>
              <a:lnSpc>
                <a:spcPct val="80000"/>
              </a:lnSpc>
              <a:spcBef>
                <a:spcPct val="50000"/>
              </a:spcBef>
              <a:buFontTx/>
              <a:buChar char="•"/>
            </a:pPr>
            <a:r>
              <a:rPr lang="en-GB" sz="2000"/>
              <a:t>longevity</a:t>
            </a:r>
          </a:p>
        </p:txBody>
      </p:sp>
      <p:sp>
        <p:nvSpPr>
          <p:cNvPr id="4100" name="Text Box 4"/>
          <p:cNvSpPr txBox="1">
            <a:spLocks noChangeArrowheads="1"/>
          </p:cNvSpPr>
          <p:nvPr/>
        </p:nvSpPr>
        <p:spPr bwMode="auto">
          <a:xfrm>
            <a:off x="4648200" y="3730625"/>
            <a:ext cx="4572000" cy="152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a:defRPr sz="1600">
                <a:solidFill>
                  <a:schemeClr val="tx1"/>
                </a:solidFill>
                <a:latin typeface="Times New Roman" pitchFamily="18" charset="0"/>
                <a:cs typeface="Arial" charset="0"/>
              </a:defRPr>
            </a:lvl1pPr>
            <a:lvl2pPr marL="742950" indent="-285750">
              <a:defRPr sz="1600">
                <a:solidFill>
                  <a:schemeClr val="tx1"/>
                </a:solidFill>
                <a:latin typeface="Times New Roman" pitchFamily="18" charset="0"/>
                <a:cs typeface="Arial" charset="0"/>
              </a:defRPr>
            </a:lvl2pPr>
            <a:lvl3pPr marL="1143000" indent="-228600">
              <a:defRPr sz="1600">
                <a:solidFill>
                  <a:schemeClr val="tx1"/>
                </a:solidFill>
                <a:latin typeface="Times New Roman" pitchFamily="18" charset="0"/>
                <a:cs typeface="Arial" charset="0"/>
              </a:defRPr>
            </a:lvl3pPr>
            <a:lvl4pPr marL="1600200" indent="-228600">
              <a:defRPr sz="1600">
                <a:solidFill>
                  <a:schemeClr val="tx1"/>
                </a:solidFill>
                <a:latin typeface="Times New Roman" pitchFamily="18" charset="0"/>
                <a:cs typeface="Arial" charset="0"/>
              </a:defRPr>
            </a:lvl4pPr>
            <a:lvl5pPr marL="2057400" indent="-22860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a:lnSpc>
                <a:spcPct val="80000"/>
              </a:lnSpc>
              <a:spcBef>
                <a:spcPct val="50000"/>
              </a:spcBef>
            </a:pPr>
            <a:r>
              <a:rPr lang="en-GB" sz="2000" u="sng"/>
              <a:t>Environmental Factors</a:t>
            </a:r>
          </a:p>
          <a:p>
            <a:pPr>
              <a:lnSpc>
                <a:spcPct val="80000"/>
              </a:lnSpc>
              <a:spcBef>
                <a:spcPct val="50000"/>
              </a:spcBef>
              <a:buFontTx/>
              <a:buChar char="•"/>
            </a:pPr>
            <a:r>
              <a:rPr lang="en-GB" sz="2000"/>
              <a:t>Temperature</a:t>
            </a:r>
          </a:p>
          <a:p>
            <a:pPr>
              <a:lnSpc>
                <a:spcPct val="80000"/>
              </a:lnSpc>
              <a:spcBef>
                <a:spcPct val="50000"/>
              </a:spcBef>
              <a:buFontTx/>
              <a:buChar char="•"/>
            </a:pPr>
            <a:r>
              <a:rPr lang="en-GB" sz="2000"/>
              <a:t>Relative humidity</a:t>
            </a:r>
          </a:p>
          <a:p>
            <a:pPr>
              <a:lnSpc>
                <a:spcPct val="80000"/>
              </a:lnSpc>
              <a:spcBef>
                <a:spcPct val="50000"/>
              </a:spcBef>
              <a:buFontTx/>
              <a:buChar char="•"/>
            </a:pPr>
            <a:r>
              <a:rPr lang="en-GB" sz="2000"/>
              <a:t>Rain fall</a:t>
            </a:r>
          </a:p>
        </p:txBody>
      </p:sp>
      <p:sp>
        <p:nvSpPr>
          <p:cNvPr id="4101" name="Text Box 5"/>
          <p:cNvSpPr txBox="1">
            <a:spLocks noChangeArrowheads="1"/>
          </p:cNvSpPr>
          <p:nvPr/>
        </p:nvSpPr>
        <p:spPr bwMode="auto">
          <a:xfrm>
            <a:off x="1447800" y="228600"/>
            <a:ext cx="6652592" cy="646331"/>
          </a:xfrm>
          <a:prstGeom prst="rect">
            <a:avLst/>
          </a:prstGeom>
          <a:solidFill>
            <a:srgbClr val="FFFF00"/>
          </a:solidFill>
          <a:ln>
            <a:noFill/>
          </a:ln>
          <a:extLst/>
        </p:spPr>
        <p:txBody>
          <a:bodyPr wrap="square">
            <a:spAutoFit/>
          </a:bodyPr>
          <a:lstStyle>
            <a:lvl1pPr>
              <a:defRPr sz="1600">
                <a:solidFill>
                  <a:schemeClr val="tx1"/>
                </a:solidFill>
                <a:latin typeface="Times New Roman" pitchFamily="18" charset="0"/>
                <a:cs typeface="Arial" charset="0"/>
              </a:defRPr>
            </a:lvl1pPr>
            <a:lvl2pPr marL="742950" indent="-285750">
              <a:defRPr sz="1600">
                <a:solidFill>
                  <a:schemeClr val="tx1"/>
                </a:solidFill>
                <a:latin typeface="Times New Roman" pitchFamily="18" charset="0"/>
                <a:cs typeface="Arial" charset="0"/>
              </a:defRPr>
            </a:lvl2pPr>
            <a:lvl3pPr marL="1143000" indent="-228600">
              <a:defRPr sz="1600">
                <a:solidFill>
                  <a:schemeClr val="tx1"/>
                </a:solidFill>
                <a:latin typeface="Times New Roman" pitchFamily="18" charset="0"/>
                <a:cs typeface="Arial" charset="0"/>
              </a:defRPr>
            </a:lvl3pPr>
            <a:lvl4pPr marL="1600200" indent="-228600">
              <a:defRPr sz="1600">
                <a:solidFill>
                  <a:schemeClr val="tx1"/>
                </a:solidFill>
                <a:latin typeface="Times New Roman" pitchFamily="18" charset="0"/>
                <a:cs typeface="Arial" charset="0"/>
              </a:defRPr>
            </a:lvl4pPr>
            <a:lvl5pPr marL="2057400" indent="-22860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algn="ctr">
              <a:spcBef>
                <a:spcPct val="50000"/>
              </a:spcBef>
            </a:pPr>
            <a:r>
              <a:rPr lang="en-IN" sz="3600" dirty="0">
                <a:latin typeface="AR ESSENCE" pitchFamily="2" charset="0"/>
              </a:rPr>
              <a:t>Eco-environmental Systems: </a:t>
            </a:r>
            <a:endParaRPr lang="en-GB" sz="3600" b="1" dirty="0"/>
          </a:p>
        </p:txBody>
      </p:sp>
      <p:sp>
        <p:nvSpPr>
          <p:cNvPr id="4102" name="Line 6"/>
          <p:cNvSpPr>
            <a:spLocks noChangeShapeType="1"/>
          </p:cNvSpPr>
          <p:nvPr/>
        </p:nvSpPr>
        <p:spPr bwMode="auto">
          <a:xfrm>
            <a:off x="1447800" y="304800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4103" name="Line 7"/>
          <p:cNvSpPr>
            <a:spLocks noChangeShapeType="1"/>
          </p:cNvSpPr>
          <p:nvPr/>
        </p:nvSpPr>
        <p:spPr bwMode="auto">
          <a:xfrm>
            <a:off x="6019800" y="2895600"/>
            <a:ext cx="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IN"/>
          </a:p>
        </p:txBody>
      </p:sp>
      <p:sp>
        <p:nvSpPr>
          <p:cNvPr id="4104" name="Text Box 8"/>
          <p:cNvSpPr txBox="1">
            <a:spLocks noChangeArrowheads="1"/>
          </p:cNvSpPr>
          <p:nvPr/>
        </p:nvSpPr>
        <p:spPr bwMode="auto">
          <a:xfrm>
            <a:off x="304800" y="5715000"/>
            <a:ext cx="84582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80975" indent="-180975">
              <a:defRPr sz="1600">
                <a:solidFill>
                  <a:schemeClr val="tx1"/>
                </a:solidFill>
                <a:latin typeface="Times New Roman" pitchFamily="18" charset="0"/>
                <a:cs typeface="Arial" charset="0"/>
              </a:defRPr>
            </a:lvl1pPr>
            <a:lvl2pPr marL="742950" indent="-285750">
              <a:defRPr sz="1600">
                <a:solidFill>
                  <a:schemeClr val="tx1"/>
                </a:solidFill>
                <a:latin typeface="Times New Roman" pitchFamily="18" charset="0"/>
                <a:cs typeface="Arial" charset="0"/>
              </a:defRPr>
            </a:lvl2pPr>
            <a:lvl3pPr marL="1143000" indent="-228600">
              <a:defRPr sz="1600">
                <a:solidFill>
                  <a:schemeClr val="tx1"/>
                </a:solidFill>
                <a:latin typeface="Times New Roman" pitchFamily="18" charset="0"/>
                <a:cs typeface="Arial" charset="0"/>
              </a:defRPr>
            </a:lvl3pPr>
            <a:lvl4pPr marL="1600200" indent="-228600">
              <a:defRPr sz="1600">
                <a:solidFill>
                  <a:schemeClr val="tx1"/>
                </a:solidFill>
                <a:latin typeface="Times New Roman" pitchFamily="18" charset="0"/>
                <a:cs typeface="Arial" charset="0"/>
              </a:defRPr>
            </a:lvl4pPr>
            <a:lvl5pPr marL="2057400" indent="-22860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algn="just">
              <a:spcBef>
                <a:spcPct val="50000"/>
              </a:spcBef>
              <a:buFontTx/>
              <a:buChar char="•"/>
            </a:pPr>
            <a:r>
              <a:rPr lang="en-GB" sz="2400"/>
              <a:t>Variation of entomological and environmental factors produced variable endemicity (hypo, meso, hyper) in different terrain system</a:t>
            </a:r>
          </a:p>
        </p:txBody>
      </p:sp>
      <p:sp>
        <p:nvSpPr>
          <p:cNvPr id="4105" name="AutoShape 9"/>
          <p:cNvSpPr>
            <a:spLocks/>
          </p:cNvSpPr>
          <p:nvPr/>
        </p:nvSpPr>
        <p:spPr bwMode="auto">
          <a:xfrm>
            <a:off x="2514600" y="4114800"/>
            <a:ext cx="685800" cy="1295400"/>
          </a:xfrm>
          <a:prstGeom prst="rightBrace">
            <a:avLst>
              <a:gd name="adj1" fmla="val 15741"/>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106" name="Text Box 10"/>
          <p:cNvSpPr txBox="1">
            <a:spLocks noChangeArrowheads="1"/>
          </p:cNvSpPr>
          <p:nvPr/>
        </p:nvSpPr>
        <p:spPr bwMode="auto">
          <a:xfrm>
            <a:off x="3200400" y="4191000"/>
            <a:ext cx="1219200" cy="106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cs typeface="Arial" charset="0"/>
              </a:defRPr>
            </a:lvl1pPr>
            <a:lvl2pPr marL="742950" indent="-285750">
              <a:defRPr sz="1600">
                <a:solidFill>
                  <a:schemeClr val="tx1"/>
                </a:solidFill>
                <a:latin typeface="Times New Roman" pitchFamily="18" charset="0"/>
                <a:cs typeface="Arial" charset="0"/>
              </a:defRPr>
            </a:lvl2pPr>
            <a:lvl3pPr marL="1143000" indent="-228600">
              <a:defRPr sz="1600">
                <a:solidFill>
                  <a:schemeClr val="tx1"/>
                </a:solidFill>
                <a:latin typeface="Times New Roman" pitchFamily="18" charset="0"/>
                <a:cs typeface="Arial" charset="0"/>
              </a:defRPr>
            </a:lvl3pPr>
            <a:lvl4pPr marL="1600200" indent="-228600">
              <a:defRPr sz="1600">
                <a:solidFill>
                  <a:schemeClr val="tx1"/>
                </a:solidFill>
                <a:latin typeface="Times New Roman" pitchFamily="18" charset="0"/>
                <a:cs typeface="Arial" charset="0"/>
              </a:defRPr>
            </a:lvl4pPr>
            <a:lvl5pPr marL="2057400" indent="-22860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a:spcBef>
                <a:spcPct val="50000"/>
              </a:spcBef>
            </a:pPr>
            <a:r>
              <a:rPr lang="en-GB"/>
              <a:t>Determine the degree of transmission</a:t>
            </a:r>
          </a:p>
        </p:txBody>
      </p:sp>
      <p:sp>
        <p:nvSpPr>
          <p:cNvPr id="4107" name="AutoShape 11"/>
          <p:cNvSpPr>
            <a:spLocks/>
          </p:cNvSpPr>
          <p:nvPr/>
        </p:nvSpPr>
        <p:spPr bwMode="auto">
          <a:xfrm>
            <a:off x="6705600" y="4114800"/>
            <a:ext cx="685800" cy="1295400"/>
          </a:xfrm>
          <a:prstGeom prst="rightBrace">
            <a:avLst>
              <a:gd name="adj1" fmla="val 15741"/>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108" name="Text Box 12"/>
          <p:cNvSpPr txBox="1">
            <a:spLocks noChangeArrowheads="1"/>
          </p:cNvSpPr>
          <p:nvPr/>
        </p:nvSpPr>
        <p:spPr bwMode="auto">
          <a:xfrm>
            <a:off x="7696200" y="4191000"/>
            <a:ext cx="1143000" cy="131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cs typeface="Arial" charset="0"/>
              </a:defRPr>
            </a:lvl1pPr>
            <a:lvl2pPr marL="742950" indent="-285750">
              <a:defRPr sz="1600">
                <a:solidFill>
                  <a:schemeClr val="tx1"/>
                </a:solidFill>
                <a:latin typeface="Times New Roman" pitchFamily="18" charset="0"/>
                <a:cs typeface="Arial" charset="0"/>
              </a:defRPr>
            </a:lvl2pPr>
            <a:lvl3pPr marL="1143000" indent="-228600">
              <a:defRPr sz="1600">
                <a:solidFill>
                  <a:schemeClr val="tx1"/>
                </a:solidFill>
                <a:latin typeface="Times New Roman" pitchFamily="18" charset="0"/>
                <a:cs typeface="Arial" charset="0"/>
              </a:defRPr>
            </a:lvl3pPr>
            <a:lvl4pPr marL="1600200" indent="-228600">
              <a:defRPr sz="1600">
                <a:solidFill>
                  <a:schemeClr val="tx1"/>
                </a:solidFill>
                <a:latin typeface="Times New Roman" pitchFamily="18" charset="0"/>
                <a:cs typeface="Arial" charset="0"/>
              </a:defRPr>
            </a:lvl4pPr>
            <a:lvl5pPr marL="2057400" indent="-22860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a:spcBef>
                <a:spcPct val="50000"/>
              </a:spcBef>
            </a:pPr>
            <a:r>
              <a:rPr lang="en-GB"/>
              <a:t>Determine the seasonal prevalence of vector</a:t>
            </a:r>
          </a:p>
        </p:txBody>
      </p:sp>
    </p:spTree>
    <p:extLst>
      <p:ext uri="{BB962C8B-B14F-4D97-AF65-F5344CB8AC3E}">
        <p14:creationId xmlns:p14="http://schemas.microsoft.com/office/powerpoint/2010/main" xmlns="" val="9358125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28600" y="439738"/>
            <a:ext cx="8382000" cy="572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a:defRPr sz="1600">
                <a:solidFill>
                  <a:schemeClr val="tx1"/>
                </a:solidFill>
                <a:latin typeface="Times New Roman" pitchFamily="18" charset="0"/>
                <a:cs typeface="Arial" charset="0"/>
              </a:defRPr>
            </a:lvl1pPr>
            <a:lvl2pPr marL="742950" indent="-285750">
              <a:defRPr sz="1600">
                <a:solidFill>
                  <a:schemeClr val="tx1"/>
                </a:solidFill>
                <a:latin typeface="Times New Roman" pitchFamily="18" charset="0"/>
                <a:cs typeface="Arial" charset="0"/>
              </a:defRPr>
            </a:lvl2pPr>
            <a:lvl3pPr marL="1143000" indent="-228600">
              <a:defRPr sz="1600">
                <a:solidFill>
                  <a:schemeClr val="tx1"/>
                </a:solidFill>
                <a:latin typeface="Times New Roman" pitchFamily="18" charset="0"/>
                <a:cs typeface="Arial" charset="0"/>
              </a:defRPr>
            </a:lvl3pPr>
            <a:lvl4pPr marL="1600200" indent="-228600">
              <a:defRPr sz="1600">
                <a:solidFill>
                  <a:schemeClr val="tx1"/>
                </a:solidFill>
                <a:latin typeface="Times New Roman" pitchFamily="18" charset="0"/>
                <a:cs typeface="Arial" charset="0"/>
              </a:defRPr>
            </a:lvl4pPr>
            <a:lvl5pPr marL="2057400" indent="-22860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algn="just">
              <a:lnSpc>
                <a:spcPct val="70000"/>
              </a:lnSpc>
              <a:spcBef>
                <a:spcPct val="50000"/>
              </a:spcBef>
            </a:pPr>
            <a:r>
              <a:rPr lang="en-GB" sz="2800" b="1" u="sng" dirty="0"/>
              <a:t>FEEDING BEHAVIOUR:</a:t>
            </a:r>
          </a:p>
          <a:p>
            <a:pPr algn="just">
              <a:lnSpc>
                <a:spcPct val="70000"/>
              </a:lnSpc>
              <a:spcBef>
                <a:spcPct val="50000"/>
              </a:spcBef>
            </a:pPr>
            <a:r>
              <a:rPr lang="en-GB" sz="2800" dirty="0"/>
              <a:t>	Female mosquitoes need proteins for maturation of eggs hence have to feed on human /  animal blood.</a:t>
            </a:r>
          </a:p>
          <a:p>
            <a:pPr algn="just">
              <a:lnSpc>
                <a:spcPct val="70000"/>
              </a:lnSpc>
              <a:spcBef>
                <a:spcPct val="50000"/>
              </a:spcBef>
              <a:buFontTx/>
              <a:buAutoNum type="alphaUcParenR"/>
            </a:pPr>
            <a:r>
              <a:rPr lang="en-GB" sz="2400" dirty="0"/>
              <a:t>Time of feeding   :	</a:t>
            </a:r>
            <a:r>
              <a:rPr lang="en-GB" sz="2400" i="1" dirty="0"/>
              <a:t>Anopheles</a:t>
            </a:r>
            <a:r>
              <a:rPr lang="en-GB" sz="2400" dirty="0"/>
              <a:t> mosquito crepuscular species : Feeding immediately after sunset.</a:t>
            </a:r>
          </a:p>
          <a:p>
            <a:pPr algn="just">
              <a:lnSpc>
                <a:spcPct val="70000"/>
              </a:lnSpc>
              <a:spcBef>
                <a:spcPct val="50000"/>
              </a:spcBef>
              <a:buFontTx/>
              <a:buAutoNum type="alphaUcParenR"/>
            </a:pPr>
            <a:r>
              <a:rPr lang="en-GB" sz="2400" dirty="0"/>
              <a:t>Nocturnal : Feeding whole night</a:t>
            </a:r>
          </a:p>
          <a:p>
            <a:pPr algn="just">
              <a:lnSpc>
                <a:spcPct val="70000"/>
              </a:lnSpc>
              <a:spcBef>
                <a:spcPct val="50000"/>
              </a:spcBef>
              <a:buFontTx/>
              <a:buChar char="-"/>
            </a:pPr>
            <a:r>
              <a:rPr lang="en-GB" sz="2400" dirty="0"/>
              <a:t>Peaks of biting 	  :	Around midnight	1</a:t>
            </a:r>
            <a:r>
              <a:rPr lang="en-GB" sz="2400" baseline="30000" dirty="0"/>
              <a:t>st</a:t>
            </a:r>
            <a:r>
              <a:rPr lang="en-GB" sz="2400" dirty="0"/>
              <a:t> Peak</a:t>
            </a:r>
          </a:p>
          <a:p>
            <a:pPr algn="just">
              <a:lnSpc>
                <a:spcPct val="70000"/>
              </a:lnSpc>
              <a:spcBef>
                <a:spcPct val="50000"/>
              </a:spcBef>
            </a:pPr>
            <a:r>
              <a:rPr lang="en-GB" sz="2400" dirty="0"/>
              <a:t>	activity			At dawn		2</a:t>
            </a:r>
            <a:r>
              <a:rPr lang="en-GB" sz="2400" baseline="30000" dirty="0"/>
              <a:t>nd</a:t>
            </a:r>
            <a:r>
              <a:rPr lang="en-GB" sz="2400" dirty="0"/>
              <a:t> Peak</a:t>
            </a:r>
          </a:p>
          <a:p>
            <a:pPr algn="just">
              <a:lnSpc>
                <a:spcPct val="70000"/>
              </a:lnSpc>
              <a:spcBef>
                <a:spcPct val="50000"/>
              </a:spcBef>
            </a:pPr>
            <a:r>
              <a:rPr lang="en-GB" sz="2400" dirty="0"/>
              <a:t>C)	</a:t>
            </a:r>
            <a:r>
              <a:rPr lang="en-GB" sz="2400" i="1" dirty="0" err="1"/>
              <a:t>Aedes</a:t>
            </a:r>
            <a:r>
              <a:rPr lang="en-GB" sz="2400" dirty="0"/>
              <a:t> mosquito :  Two peaks – 2 hours after sunrise and 2-3 hours before sunset.</a:t>
            </a:r>
          </a:p>
          <a:p>
            <a:pPr algn="just">
              <a:lnSpc>
                <a:spcPct val="70000"/>
              </a:lnSpc>
              <a:spcBef>
                <a:spcPct val="50000"/>
              </a:spcBef>
            </a:pPr>
            <a:r>
              <a:rPr lang="en-GB" sz="2400" dirty="0"/>
              <a:t>D)	Place of feeding (Man-vector contact)</a:t>
            </a:r>
          </a:p>
          <a:p>
            <a:pPr algn="just">
              <a:lnSpc>
                <a:spcPct val="70000"/>
              </a:lnSpc>
              <a:spcBef>
                <a:spcPct val="50000"/>
              </a:spcBef>
              <a:buFontTx/>
              <a:buChar char="-"/>
            </a:pPr>
            <a:r>
              <a:rPr lang="en-GB" sz="2400" dirty="0"/>
              <a:t>Human habitation	: 	Indoor/Outdoor</a:t>
            </a:r>
          </a:p>
          <a:p>
            <a:pPr algn="just">
              <a:lnSpc>
                <a:spcPct val="70000"/>
              </a:lnSpc>
              <a:spcBef>
                <a:spcPct val="50000"/>
              </a:spcBef>
              <a:buFontTx/>
              <a:buChar char="-"/>
            </a:pPr>
            <a:r>
              <a:rPr lang="en-GB" sz="2400" dirty="0"/>
              <a:t>Nocturnal activities of human population.</a:t>
            </a:r>
          </a:p>
          <a:p>
            <a:pPr algn="just">
              <a:lnSpc>
                <a:spcPct val="70000"/>
              </a:lnSpc>
              <a:spcBef>
                <a:spcPct val="50000"/>
              </a:spcBef>
              <a:buFontTx/>
              <a:buChar char="-"/>
            </a:pPr>
            <a:r>
              <a:rPr lang="en-GB" sz="2400" dirty="0"/>
              <a:t>Agriculture./Security/Technical/Income generation.</a:t>
            </a:r>
          </a:p>
        </p:txBody>
      </p:sp>
    </p:spTree>
    <p:extLst>
      <p:ext uri="{BB962C8B-B14F-4D97-AF65-F5344CB8AC3E}">
        <p14:creationId xmlns:p14="http://schemas.microsoft.com/office/powerpoint/2010/main" xmlns="" val="10598727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28600" y="152400"/>
            <a:ext cx="8382000" cy="6289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63538" indent="-363538">
              <a:defRPr sz="1600">
                <a:solidFill>
                  <a:schemeClr val="tx1"/>
                </a:solidFill>
                <a:latin typeface="Times New Roman" pitchFamily="18" charset="0"/>
                <a:cs typeface="Arial" charset="0"/>
              </a:defRPr>
            </a:lvl1pPr>
            <a:lvl2pPr marL="742950" indent="-285750">
              <a:defRPr sz="1600">
                <a:solidFill>
                  <a:schemeClr val="tx1"/>
                </a:solidFill>
                <a:latin typeface="Times New Roman" pitchFamily="18" charset="0"/>
                <a:cs typeface="Arial" charset="0"/>
              </a:defRPr>
            </a:lvl2pPr>
            <a:lvl3pPr marL="1143000" indent="-228600">
              <a:defRPr sz="1600">
                <a:solidFill>
                  <a:schemeClr val="tx1"/>
                </a:solidFill>
                <a:latin typeface="Times New Roman" pitchFamily="18" charset="0"/>
                <a:cs typeface="Arial" charset="0"/>
              </a:defRPr>
            </a:lvl3pPr>
            <a:lvl4pPr marL="1600200" indent="-228600">
              <a:defRPr sz="1600">
                <a:solidFill>
                  <a:schemeClr val="tx1"/>
                </a:solidFill>
                <a:latin typeface="Times New Roman" pitchFamily="18" charset="0"/>
                <a:cs typeface="Arial" charset="0"/>
              </a:defRPr>
            </a:lvl4pPr>
            <a:lvl5pPr marL="2057400" indent="-228600">
              <a:defRPr sz="1600">
                <a:solidFill>
                  <a:schemeClr val="tx1"/>
                </a:solidFill>
                <a:latin typeface="Times New Roman" pitchFamily="18" charset="0"/>
                <a:cs typeface="Arial" charset="0"/>
              </a:defRPr>
            </a:lvl5pPr>
            <a:lvl6pPr marL="2514600" indent="-228600" eaLnBrk="0" fontAlgn="base" hangingPunct="0">
              <a:spcBef>
                <a:spcPct val="0"/>
              </a:spcBef>
              <a:spcAft>
                <a:spcPct val="0"/>
              </a:spcAft>
              <a:defRPr sz="1600">
                <a:solidFill>
                  <a:schemeClr val="tx1"/>
                </a:solidFill>
                <a:latin typeface="Times New Roman" pitchFamily="18" charset="0"/>
                <a:cs typeface="Arial" charset="0"/>
              </a:defRPr>
            </a:lvl6pPr>
            <a:lvl7pPr marL="2971800" indent="-228600" eaLnBrk="0" fontAlgn="base" hangingPunct="0">
              <a:spcBef>
                <a:spcPct val="0"/>
              </a:spcBef>
              <a:spcAft>
                <a:spcPct val="0"/>
              </a:spcAft>
              <a:defRPr sz="1600">
                <a:solidFill>
                  <a:schemeClr val="tx1"/>
                </a:solidFill>
                <a:latin typeface="Times New Roman" pitchFamily="18" charset="0"/>
                <a:cs typeface="Arial" charset="0"/>
              </a:defRPr>
            </a:lvl7pPr>
            <a:lvl8pPr marL="3429000" indent="-228600" eaLnBrk="0" fontAlgn="base" hangingPunct="0">
              <a:spcBef>
                <a:spcPct val="0"/>
              </a:spcBef>
              <a:spcAft>
                <a:spcPct val="0"/>
              </a:spcAft>
              <a:defRPr sz="1600">
                <a:solidFill>
                  <a:schemeClr val="tx1"/>
                </a:solidFill>
                <a:latin typeface="Times New Roman" pitchFamily="18" charset="0"/>
                <a:cs typeface="Arial" charset="0"/>
              </a:defRPr>
            </a:lvl8pPr>
            <a:lvl9pPr marL="3886200" indent="-228600" eaLnBrk="0" fontAlgn="base" hangingPunct="0">
              <a:spcBef>
                <a:spcPct val="0"/>
              </a:spcBef>
              <a:spcAft>
                <a:spcPct val="0"/>
              </a:spcAft>
              <a:defRPr sz="1600">
                <a:solidFill>
                  <a:schemeClr val="tx1"/>
                </a:solidFill>
                <a:latin typeface="Times New Roman" pitchFamily="18" charset="0"/>
                <a:cs typeface="Arial" charset="0"/>
              </a:defRPr>
            </a:lvl9pPr>
          </a:lstStyle>
          <a:p>
            <a:pPr algn="just">
              <a:lnSpc>
                <a:spcPct val="80000"/>
              </a:lnSpc>
              <a:spcBef>
                <a:spcPct val="50000"/>
              </a:spcBef>
            </a:pPr>
            <a:r>
              <a:rPr lang="en-GB" sz="2000"/>
              <a:t>D)	Host : Human / animal</a:t>
            </a:r>
          </a:p>
          <a:p>
            <a:pPr algn="just">
              <a:lnSpc>
                <a:spcPct val="80000"/>
              </a:lnSpc>
              <a:spcBef>
                <a:spcPct val="50000"/>
              </a:spcBef>
              <a:buFontTx/>
              <a:buChar char="-"/>
            </a:pPr>
            <a:r>
              <a:rPr lang="en-GB" sz="2000"/>
              <a:t>Anthropophilic species -  prefer to feed on humans (</a:t>
            </a:r>
            <a:r>
              <a:rPr lang="en-GB" sz="2000" i="1"/>
              <a:t>An.minimus</a:t>
            </a:r>
            <a:r>
              <a:rPr lang="en-GB" sz="2000"/>
              <a:t>)</a:t>
            </a:r>
          </a:p>
          <a:p>
            <a:pPr algn="just">
              <a:lnSpc>
                <a:spcPct val="80000"/>
              </a:lnSpc>
              <a:spcBef>
                <a:spcPct val="50000"/>
              </a:spcBef>
              <a:buFontTx/>
              <a:buChar char="-"/>
            </a:pPr>
            <a:r>
              <a:rPr lang="en-GB" sz="2000"/>
              <a:t>Zoophilic species	-  prefer to feed on animals (</a:t>
            </a:r>
            <a:r>
              <a:rPr lang="en-GB" sz="2000" i="1"/>
              <a:t>An.culicifacies)</a:t>
            </a:r>
            <a:endParaRPr lang="en-GB" sz="2000"/>
          </a:p>
          <a:p>
            <a:pPr algn="just">
              <a:lnSpc>
                <a:spcPct val="80000"/>
              </a:lnSpc>
              <a:spcBef>
                <a:spcPct val="50000"/>
              </a:spcBef>
              <a:buFontTx/>
              <a:buChar char="-"/>
            </a:pPr>
            <a:r>
              <a:rPr lang="en-GB" sz="2000"/>
              <a:t>Indiscriminate species	- either host (availability) (</a:t>
            </a:r>
            <a:r>
              <a:rPr lang="en-GB" sz="2000" i="1"/>
              <a:t>An.subpictus)</a:t>
            </a:r>
          </a:p>
          <a:p>
            <a:pPr algn="just">
              <a:lnSpc>
                <a:spcPct val="80000"/>
              </a:lnSpc>
              <a:spcBef>
                <a:spcPct val="50000"/>
              </a:spcBef>
            </a:pPr>
            <a:endParaRPr lang="en-GB" sz="2000"/>
          </a:p>
          <a:p>
            <a:pPr algn="just">
              <a:lnSpc>
                <a:spcPct val="80000"/>
              </a:lnSpc>
              <a:spcBef>
                <a:spcPct val="50000"/>
              </a:spcBef>
            </a:pPr>
            <a:r>
              <a:rPr lang="en-GB" sz="2000"/>
              <a:t>E)	Frequency of feeding (determine the degree of contact with host)</a:t>
            </a:r>
          </a:p>
          <a:p>
            <a:pPr algn="just">
              <a:lnSpc>
                <a:spcPct val="80000"/>
              </a:lnSpc>
              <a:spcBef>
                <a:spcPct val="50000"/>
              </a:spcBef>
              <a:buFontTx/>
              <a:buChar char="-"/>
            </a:pPr>
            <a:r>
              <a:rPr lang="en-GB" sz="2000"/>
              <a:t>Gonotrophic cycle – time taken from blood feed to laying of eggs</a:t>
            </a:r>
          </a:p>
          <a:p>
            <a:pPr algn="just">
              <a:lnSpc>
                <a:spcPct val="80000"/>
              </a:lnSpc>
              <a:spcBef>
                <a:spcPct val="50000"/>
              </a:spcBef>
              <a:buFontTx/>
              <a:buChar char="-"/>
            </a:pPr>
            <a:r>
              <a:rPr lang="en-GB" sz="2000"/>
              <a:t>Gonotrophic concordance – one feed sufficient (</a:t>
            </a:r>
            <a:r>
              <a:rPr lang="en-GB" sz="2000" i="1"/>
              <a:t>Ae.albopictus</a:t>
            </a:r>
            <a:r>
              <a:rPr lang="en-GB" sz="2000"/>
              <a:t>) </a:t>
            </a:r>
          </a:p>
          <a:p>
            <a:pPr algn="just">
              <a:lnSpc>
                <a:spcPct val="80000"/>
              </a:lnSpc>
              <a:spcBef>
                <a:spcPct val="50000"/>
              </a:spcBef>
              <a:buFontTx/>
              <a:buChar char="-"/>
            </a:pPr>
            <a:r>
              <a:rPr lang="en-GB" sz="2000"/>
              <a:t>Gonotrophic discordance – require more than one feed (</a:t>
            </a:r>
            <a:r>
              <a:rPr lang="en-GB" sz="2000" i="1"/>
              <a:t>Ae.aegypti</a:t>
            </a:r>
            <a:r>
              <a:rPr lang="en-GB" sz="2000"/>
              <a:t>)</a:t>
            </a:r>
          </a:p>
          <a:p>
            <a:pPr algn="just">
              <a:lnSpc>
                <a:spcPct val="80000"/>
              </a:lnSpc>
              <a:spcBef>
                <a:spcPct val="50000"/>
              </a:spcBef>
            </a:pPr>
            <a:r>
              <a:rPr lang="en-GB" sz="2000" b="1" u="sng"/>
              <a:t>RESTING BEHAVIOUR</a:t>
            </a:r>
            <a:r>
              <a:rPr lang="en-GB" sz="2000" b="1"/>
              <a:t>	</a:t>
            </a:r>
            <a:r>
              <a:rPr lang="en-GB" sz="2000" b="1" u="sng"/>
              <a:t>OPTIMUM MICROCLIMATE</a:t>
            </a:r>
          </a:p>
          <a:p>
            <a:pPr algn="just">
              <a:lnSpc>
                <a:spcPct val="80000"/>
              </a:lnSpc>
              <a:spcBef>
                <a:spcPct val="50000"/>
              </a:spcBef>
              <a:buFontTx/>
              <a:buChar char="-"/>
            </a:pPr>
            <a:r>
              <a:rPr lang="en-GB" sz="2000"/>
              <a:t>Movement to and from 	16</a:t>
            </a:r>
            <a:r>
              <a:rPr lang="en-GB" sz="2000" baseline="30000"/>
              <a:t>0</a:t>
            </a:r>
            <a:r>
              <a:rPr lang="en-GB" sz="2000"/>
              <a:t>C to 35</a:t>
            </a:r>
            <a:r>
              <a:rPr lang="en-GB" sz="2000" baseline="30000"/>
              <a:t>0</a:t>
            </a:r>
            <a:r>
              <a:rPr lang="en-GB" sz="2000"/>
              <a:t>C R.H. 60% to 70%</a:t>
            </a:r>
          </a:p>
          <a:p>
            <a:pPr algn="just">
              <a:lnSpc>
                <a:spcPct val="80000"/>
              </a:lnSpc>
              <a:spcBef>
                <a:spcPct val="50000"/>
              </a:spcBef>
            </a:pPr>
            <a:r>
              <a:rPr lang="en-GB" sz="2000"/>
              <a:t>	breeding sites</a:t>
            </a:r>
          </a:p>
          <a:p>
            <a:pPr algn="just">
              <a:lnSpc>
                <a:spcPct val="80000"/>
              </a:lnSpc>
              <a:spcBef>
                <a:spcPct val="50000"/>
              </a:spcBef>
              <a:buFontTx/>
              <a:buChar char="-"/>
            </a:pPr>
            <a:r>
              <a:rPr lang="en-GB" sz="2000"/>
              <a:t>Host</a:t>
            </a:r>
          </a:p>
          <a:p>
            <a:pPr algn="just">
              <a:lnSpc>
                <a:spcPct val="80000"/>
              </a:lnSpc>
              <a:spcBef>
                <a:spcPct val="50000"/>
              </a:spcBef>
              <a:buFontTx/>
              <a:buChar char="-"/>
            </a:pPr>
            <a:r>
              <a:rPr lang="en-GB" sz="2000"/>
              <a:t>Orientation by host stumili</a:t>
            </a:r>
          </a:p>
          <a:p>
            <a:pPr algn="just">
              <a:lnSpc>
                <a:spcPct val="80000"/>
              </a:lnSpc>
              <a:spcBef>
                <a:spcPct val="50000"/>
              </a:spcBef>
              <a:buFontTx/>
              <a:buChar char="-"/>
            </a:pPr>
            <a:r>
              <a:rPr lang="en-GB" sz="2000"/>
              <a:t>Endophily</a:t>
            </a:r>
          </a:p>
          <a:p>
            <a:pPr algn="just">
              <a:lnSpc>
                <a:spcPct val="80000"/>
              </a:lnSpc>
              <a:spcBef>
                <a:spcPct val="50000"/>
              </a:spcBef>
              <a:buFontTx/>
              <a:buChar char="-"/>
            </a:pPr>
            <a:r>
              <a:rPr lang="en-GB" sz="2000"/>
              <a:t>Exophily/Vegetation near breeding sites.</a:t>
            </a:r>
          </a:p>
        </p:txBody>
      </p:sp>
    </p:spTree>
    <p:extLst>
      <p:ext uri="{BB962C8B-B14F-4D97-AF65-F5344CB8AC3E}">
        <p14:creationId xmlns:p14="http://schemas.microsoft.com/office/powerpoint/2010/main" xmlns="" val="2427108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179</TotalTime>
  <Words>2465</Words>
  <Application>Microsoft Office PowerPoint</Application>
  <PresentationFormat>On-screen Show (4:3)</PresentationFormat>
  <Paragraphs>396</Paragraphs>
  <Slides>49</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1" baseType="lpstr">
      <vt:lpstr>Office Theme</vt:lpstr>
      <vt:lpstr>Slide</vt:lpstr>
      <vt:lpstr>                                                  </vt:lpstr>
      <vt:lpstr>Unit III  Eco-environmental Systems: Food chain / Web – Prey and Predator interactions - Principles of an eco-epidemiological approach to address multiple vector borne diseases - Water Management </vt:lpstr>
      <vt:lpstr>Eco-environmental Systems: Food chain / Web – Prey and Predator interactions - Principles of an eco-epidemiological approach to address multiple vector borne diseases - Water Management </vt:lpstr>
      <vt:lpstr>Eco-environmental Systems: Food chain / Web – Prey and Predator interactions - Principles of an eco-epidemiological approach to address multiple vector borne diseases - Water Management </vt:lpstr>
      <vt:lpstr>Slide 5</vt:lpstr>
      <vt:lpstr>Slide 6</vt:lpstr>
      <vt:lpstr>Slide 7</vt:lpstr>
      <vt:lpstr>Slide 8</vt:lpstr>
      <vt:lpstr>Slide 9</vt:lpstr>
      <vt:lpstr>Slide 10</vt:lpstr>
      <vt:lpstr>Ecosystem JE Virus Transmission Cycle</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Environmental Drivers, Ecosystem States, and their Effects on Vector-borne Disease</vt:lpstr>
      <vt:lpstr>Environmental Drivers, Ecosystem States, and their Effects on Vector-borne Disease</vt:lpstr>
      <vt:lpstr>  Anthropogenic Change Leading to Increases in Plasmodium falciparum: P. vivax Ratios Increases in Plasmodium falciparum: </vt:lpstr>
      <vt:lpstr>Trends of Malaria in India (1961- 2015)</vt:lpstr>
      <vt:lpstr>Ecological approach to vector control pre-DDT</vt:lpstr>
      <vt:lpstr>Slide 34</vt:lpstr>
      <vt:lpstr>Slide 35</vt:lpstr>
      <vt:lpstr>Slide 36</vt:lpstr>
      <vt:lpstr>Slide 37</vt:lpstr>
      <vt:lpstr> CANTONMENTS  Environment Management Methods (EMM)Technology</vt:lpstr>
      <vt:lpstr>Vector Control  PORT TOWN-Mumbai   EMM technology</vt:lpstr>
      <vt:lpstr>EXPERTISE IN  ENVIRONMENT  MANAGEMENT METHODS </vt:lpstr>
      <vt:lpstr>WARNING AGAINST COMPLETE SWITCH OVER FROM EMM TECHNOLOGY TO DDT SPRAY</vt:lpstr>
      <vt:lpstr>ENVIRONMENTAL MODIFICATION and malaria control   </vt:lpstr>
      <vt:lpstr>Vectorial Capacity Determinants: Biological, Ecological and Environmental</vt:lpstr>
      <vt:lpstr>Vectorial Capacity Determinants: Biological, Ecological and Environmentalcontd…</vt:lpstr>
      <vt:lpstr>Vectorial Capacity Determinants: Biological, Ecological and Environmental</vt:lpstr>
      <vt:lpstr>Ecological Changes</vt:lpstr>
      <vt:lpstr>Slide 47</vt:lpstr>
      <vt:lpstr>Slide 48</vt:lpstr>
      <vt:lpstr>Slide 49</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III :Eco-environmental Systems: Food chain / Web – Prey and Predator interactions - Principles of an eco-epidemiological approach to address multiple vector borne diseases - Water Management </dc:title>
  <dc:creator>Rajender</dc:creator>
  <cp:lastModifiedBy>User</cp:lastModifiedBy>
  <cp:revision>28</cp:revision>
  <dcterms:created xsi:type="dcterms:W3CDTF">2017-09-24T06:01:17Z</dcterms:created>
  <dcterms:modified xsi:type="dcterms:W3CDTF">2021-04-26T08:53:22Z</dcterms:modified>
</cp:coreProperties>
</file>