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7" r:id="rId2"/>
    <p:sldId id="284" r:id="rId3"/>
    <p:sldId id="285" r:id="rId4"/>
    <p:sldId id="286" r:id="rId5"/>
    <p:sldId id="287" r:id="rId6"/>
    <p:sldId id="288" r:id="rId7"/>
    <p:sldId id="289" r:id="rId8"/>
    <p:sldId id="290" r:id="rId9"/>
    <p:sldId id="292" r:id="rId10"/>
    <p:sldId id="294" r:id="rId11"/>
    <p:sldId id="293" r:id="rId12"/>
    <p:sldId id="295"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98" r:id="rId40"/>
    <p:sldId id="30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87" autoAdjust="0"/>
    <p:restoredTop sz="86462" autoAdjust="0"/>
  </p:normalViewPr>
  <p:slideViewPr>
    <p:cSldViewPr>
      <p:cViewPr varScale="1">
        <p:scale>
          <a:sx n="73" d="100"/>
          <a:sy n="73" d="100"/>
        </p:scale>
        <p:origin x="-1746" y="-102"/>
      </p:cViewPr>
      <p:guideLst>
        <p:guide orient="horz" pos="2160"/>
        <p:guide pos="2880"/>
      </p:guideLst>
    </p:cSldViewPr>
  </p:slideViewPr>
  <p:outlineViewPr>
    <p:cViewPr>
      <p:scale>
        <a:sx n="33" d="100"/>
        <a:sy n="33" d="100"/>
      </p:scale>
      <p:origin x="0" y="1230"/>
    </p:cViewPr>
  </p:outlineViewPr>
  <p:notesTextViewPr>
    <p:cViewPr>
      <p:scale>
        <a:sx n="1" d="1"/>
        <a:sy n="1" d="1"/>
      </p:scale>
      <p:origin x="0" y="0"/>
    </p:cViewPr>
  </p:notesTextViewPr>
  <p:sorterViewPr>
    <p:cViewPr>
      <p:scale>
        <a:sx n="41" d="100"/>
        <a:sy n="41"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2EE11E-783C-4A74-9F4E-AEC5B7071865}" type="datetimeFigureOut">
              <a:rPr lang="en-IN" smtClean="0"/>
              <a:pPr/>
              <a:t>26-04-2021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F3130-F987-4335-9BAF-DE9E169C5159}" type="slidenum">
              <a:rPr lang="en-IN" smtClean="0"/>
              <a:pPr/>
              <a:t>‹#›</a:t>
            </a:fld>
            <a:endParaRPr lang="en-IN"/>
          </a:p>
        </p:txBody>
      </p:sp>
    </p:spTree>
    <p:extLst>
      <p:ext uri="{BB962C8B-B14F-4D97-AF65-F5344CB8AC3E}">
        <p14:creationId xmlns:p14="http://schemas.microsoft.com/office/powerpoint/2010/main" xmlns="" val="324281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EF57E7-12DA-4141-AC57-ED21529D5855}" type="slidenum">
              <a:rPr lang="en-US" smtClean="0"/>
              <a:pPr/>
              <a:t>1</a:t>
            </a:fld>
            <a:endParaRPr lang="en-US" smtClean="0"/>
          </a:p>
        </p:txBody>
      </p:sp>
    </p:spTree>
    <p:extLst>
      <p:ext uri="{BB962C8B-B14F-4D97-AF65-F5344CB8AC3E}">
        <p14:creationId xmlns:p14="http://schemas.microsoft.com/office/powerpoint/2010/main" xmlns="" val="2889375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789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231DDEE2-E43E-46A4-B726-52A4BA27EC64}" type="slidenum">
              <a:rPr lang="en-US"/>
              <a:pPr eaLnBrk="1" hangingPunct="1"/>
              <a:t>20</a:t>
            </a:fld>
            <a:endParaRPr lang="en-US"/>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B332615D-41C2-49DD-A060-FC3CD17D904C}" type="slidenum">
              <a:rPr lang="en-US"/>
              <a:pPr eaLnBrk="1" hangingPunct="1"/>
              <a:t>21</a:t>
            </a:fld>
            <a:endParaRPr lang="en-US"/>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993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1996BA5F-A31B-480B-9B2F-47ACB2923D38}" type="slidenum">
              <a:rPr lang="en-US"/>
              <a:pPr eaLnBrk="1" hangingPunct="1"/>
              <a:t>22</a:t>
            </a:fld>
            <a:endParaRPr lang="en-US"/>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096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8835729B-1EB5-4CCB-8603-05697B9A3CB5}" type="slidenum">
              <a:rPr lang="en-US"/>
              <a:pPr eaLnBrk="1" hangingPunct="1"/>
              <a:t>23</a:t>
            </a:fld>
            <a:endParaRPr lang="en-US"/>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19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91F9DB77-6DD3-42E4-BFF8-67B7520A512F}" type="slidenum">
              <a:rPr lang="en-US"/>
              <a:pPr eaLnBrk="1" hangingPunct="1"/>
              <a:t>24</a:t>
            </a:fld>
            <a:endParaRPr lang="en-US"/>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301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0A88A99A-6AF3-4E32-BB5D-DD56E2968602}" type="slidenum">
              <a:rPr lang="en-US"/>
              <a:pPr eaLnBrk="1" hangingPunct="1"/>
              <a:t>25</a:t>
            </a:fld>
            <a:endParaRPr lang="en-US"/>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403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CC70E315-079B-4689-808F-58209941A1B4}" type="slidenum">
              <a:rPr lang="en-US"/>
              <a:pPr eaLnBrk="1" hangingPunct="1"/>
              <a:t>26</a:t>
            </a:fld>
            <a:endParaRPr lang="en-US"/>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077C182B-DCCD-48BA-8DF4-38CDD12B901D}" type="slidenum">
              <a:rPr lang="en-US"/>
              <a:pPr eaLnBrk="1" hangingPunct="1"/>
              <a:t>27</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608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0A821E1F-8BA4-4589-B0EA-2B7AF12732AF}" type="slidenum">
              <a:rPr lang="en-US"/>
              <a:pPr eaLnBrk="1" hangingPunct="1"/>
              <a:t>28</a:t>
            </a:fld>
            <a:endParaRPr lang="en-US"/>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710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06451A16-4F90-4AD6-ADB7-545E27F0F54B}" type="slidenum">
              <a:rPr lang="en-US"/>
              <a:pPr eaLnBrk="1" hangingPunct="1"/>
              <a:t>29</a:t>
            </a:fld>
            <a:endParaRPr lang="en-US"/>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DF3130-F987-4335-9BAF-DE9E169C5159}" type="slidenum">
              <a:rPr lang="en-IN" smtClean="0"/>
              <a:pPr/>
              <a:t>7</a:t>
            </a:fld>
            <a:endParaRPr lang="en-IN"/>
          </a:p>
        </p:txBody>
      </p:sp>
    </p:spTree>
    <p:extLst>
      <p:ext uri="{BB962C8B-B14F-4D97-AF65-F5344CB8AC3E}">
        <p14:creationId xmlns:p14="http://schemas.microsoft.com/office/powerpoint/2010/main" xmlns="" val="41700464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81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97EA16D1-7A6E-479A-9BA8-462F34CE3974}" type="slidenum">
              <a:rPr lang="en-US"/>
              <a:pPr eaLnBrk="1" hangingPunct="1"/>
              <a:t>30</a:t>
            </a:fld>
            <a:endParaRPr lang="en-US"/>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4915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EA12AF0C-6887-4B3F-9364-1A630D81E1AC}" type="slidenum">
              <a:rPr lang="en-US"/>
              <a:pPr eaLnBrk="1" hangingPunct="1"/>
              <a:t>31</a:t>
            </a:fld>
            <a:endParaRPr lang="en-US"/>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5017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F72ADDFA-16B8-478C-8B69-E0EC48ABA7C7}" type="slidenum">
              <a:rPr lang="en-US"/>
              <a:pPr eaLnBrk="1" hangingPunct="1"/>
              <a:t>32</a:t>
            </a:fld>
            <a:endParaRPr lang="en-US"/>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5120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325C832F-3A4D-4EAC-BA62-ED2D4B2C1F31}" type="slidenum">
              <a:rPr lang="en-US"/>
              <a:pPr eaLnBrk="1" hangingPunct="1"/>
              <a:t>33</a:t>
            </a:fld>
            <a:endParaRPr lang="en-US"/>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817B5575-C050-42AD-BAF3-4618254C211C}" type="slidenum">
              <a:rPr lang="en-US">
                <a:cs typeface="Arial" pitchFamily="34" charset="0"/>
              </a:rPr>
              <a:pPr eaLnBrk="1" hangingPunct="1"/>
              <a:t>13</a:t>
            </a:fld>
            <a:endParaRPr lang="en-US">
              <a:cs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174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E1D1EDCA-EF1A-48F1-ADC3-24D903DED743}" type="slidenum">
              <a:rPr lang="en-US"/>
              <a:pPr eaLnBrk="1" hangingPunct="1"/>
              <a:t>14</a:t>
            </a:fld>
            <a:endParaRPr lang="en-US"/>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4D76C013-82BA-4BDA-91DA-6014BD560581}" type="slidenum">
              <a:rPr lang="en-US"/>
              <a:pPr eaLnBrk="1" hangingPunct="1"/>
              <a:t>15</a:t>
            </a:fld>
            <a:endParaRPr lang="en-US"/>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2748CD50-E8F5-4A1B-8AF9-19958FD47492}" type="slidenum">
              <a:rPr lang="en-US"/>
              <a:pPr eaLnBrk="1" hangingPunct="1"/>
              <a:t>16</a:t>
            </a:fld>
            <a:endParaRPr lang="en-US"/>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22BD30AA-88A8-48F1-B2DC-E47125B8CC9C}" type="slidenum">
              <a:rPr lang="en-US"/>
              <a:pPr eaLnBrk="1" hangingPunct="1"/>
              <a:t>17</a:t>
            </a:fld>
            <a:endParaRPr lang="en-US"/>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C53A1019-B376-48AD-A4C9-A0B2486F90DF}" type="slidenum">
              <a:rPr lang="en-US"/>
              <a:pPr eaLnBrk="1" hangingPunct="1"/>
              <a:t>18</a:t>
            </a:fld>
            <a:endParaRPr lang="en-US"/>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r>
              <a:rPr lang="en-US"/>
              <a:t>Guest Lecture Delivered by                  Dr. N.L. Kalra, Expert on VBDCP</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4852" indent="-282635" eaLnBrk="0" hangingPunct="0">
              <a:defRPr>
                <a:solidFill>
                  <a:schemeClr val="tx1"/>
                </a:solidFill>
                <a:latin typeface="Arial" pitchFamily="34" charset="0"/>
              </a:defRPr>
            </a:lvl2pPr>
            <a:lvl3pPr marL="1130541" indent="-226108" eaLnBrk="0" hangingPunct="0">
              <a:defRPr>
                <a:solidFill>
                  <a:schemeClr val="tx1"/>
                </a:solidFill>
                <a:latin typeface="Arial" pitchFamily="34" charset="0"/>
              </a:defRPr>
            </a:lvl3pPr>
            <a:lvl4pPr marL="1582758" indent="-226108" eaLnBrk="0" hangingPunct="0">
              <a:defRPr>
                <a:solidFill>
                  <a:schemeClr val="tx1"/>
                </a:solidFill>
                <a:latin typeface="Arial" pitchFamily="34" charset="0"/>
              </a:defRPr>
            </a:lvl4pPr>
            <a:lvl5pPr marL="2034974" indent="-226108" eaLnBrk="0" hangingPunct="0">
              <a:defRPr>
                <a:solidFill>
                  <a:schemeClr val="tx1"/>
                </a:solidFill>
                <a:latin typeface="Arial" pitchFamily="34" charset="0"/>
              </a:defRPr>
            </a:lvl5pPr>
            <a:lvl6pPr marL="2487191" indent="-226108" eaLnBrk="0" fontAlgn="base" hangingPunct="0">
              <a:spcBef>
                <a:spcPct val="0"/>
              </a:spcBef>
              <a:spcAft>
                <a:spcPct val="0"/>
              </a:spcAft>
              <a:defRPr>
                <a:solidFill>
                  <a:schemeClr val="tx1"/>
                </a:solidFill>
                <a:latin typeface="Arial" pitchFamily="34" charset="0"/>
              </a:defRPr>
            </a:lvl6pPr>
            <a:lvl7pPr marL="2939407" indent="-226108" eaLnBrk="0" fontAlgn="base" hangingPunct="0">
              <a:spcBef>
                <a:spcPct val="0"/>
              </a:spcBef>
              <a:spcAft>
                <a:spcPct val="0"/>
              </a:spcAft>
              <a:defRPr>
                <a:solidFill>
                  <a:schemeClr val="tx1"/>
                </a:solidFill>
                <a:latin typeface="Arial" pitchFamily="34" charset="0"/>
              </a:defRPr>
            </a:lvl7pPr>
            <a:lvl8pPr marL="3391624" indent="-226108" eaLnBrk="0" fontAlgn="base" hangingPunct="0">
              <a:spcBef>
                <a:spcPct val="0"/>
              </a:spcBef>
              <a:spcAft>
                <a:spcPct val="0"/>
              </a:spcAft>
              <a:defRPr>
                <a:solidFill>
                  <a:schemeClr val="tx1"/>
                </a:solidFill>
                <a:latin typeface="Arial" pitchFamily="34" charset="0"/>
              </a:defRPr>
            </a:lvl8pPr>
            <a:lvl9pPr marL="3843840" indent="-226108" eaLnBrk="0" fontAlgn="base" hangingPunct="0">
              <a:spcBef>
                <a:spcPct val="0"/>
              </a:spcBef>
              <a:spcAft>
                <a:spcPct val="0"/>
              </a:spcAft>
              <a:defRPr>
                <a:solidFill>
                  <a:schemeClr val="tx1"/>
                </a:solidFill>
                <a:latin typeface="Arial" pitchFamily="34" charset="0"/>
              </a:defRPr>
            </a:lvl9pPr>
          </a:lstStyle>
          <a:p>
            <a:pPr eaLnBrk="1" hangingPunct="1"/>
            <a:fld id="{F0765107-5448-4BA8-B293-00AE884459C5}" type="slidenum">
              <a:rPr lang="en-US"/>
              <a:pPr eaLnBrk="1" hangingPunct="1"/>
              <a:t>19</a:t>
            </a:fld>
            <a:endParaRPr lang="en-US"/>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3866656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32264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400328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90713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393642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354077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276506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124341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117078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316177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BDC7F-20F9-4F1F-AED7-25597E6AB065}" type="datetimeFigureOut">
              <a:rPr lang="en-IN" smtClean="0"/>
              <a:pPr/>
              <a:t>26-04-2021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390883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BDC7F-20F9-4F1F-AED7-25597E6AB065}" type="datetimeFigureOut">
              <a:rPr lang="en-IN" smtClean="0"/>
              <a:pPr/>
              <a:t>26-04-2021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04E5C-D8BE-47EA-BA21-D20F1EBCA438}" type="slidenum">
              <a:rPr lang="en-IN" smtClean="0"/>
              <a:pPr/>
              <a:t>‹#›</a:t>
            </a:fld>
            <a:endParaRPr lang="en-IN"/>
          </a:p>
        </p:txBody>
      </p:sp>
    </p:spTree>
    <p:extLst>
      <p:ext uri="{BB962C8B-B14F-4D97-AF65-F5344CB8AC3E}">
        <p14:creationId xmlns:p14="http://schemas.microsoft.com/office/powerpoint/2010/main" xmlns="" val="163256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timlsu@yahoo.co.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rtlCol="0">
            <a:normAutofit fontScale="90000"/>
          </a:bodyPr>
          <a:lstStyle/>
          <a:p>
            <a:pPr eaLnBrk="1" fontAlgn="auto" hangingPunct="1">
              <a:spcAft>
                <a:spcPts val="0"/>
              </a:spcAft>
              <a:defRPr/>
            </a:pP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800" dirty="0" smtClean="0">
                <a:solidFill>
                  <a:schemeClr val="bg1"/>
                </a:solidFill>
              </a:rPr>
              <a:t/>
            </a:r>
            <a:br>
              <a:rPr lang="en-US" sz="1800" dirty="0" smtClean="0">
                <a:solidFill>
                  <a:schemeClr val="bg1"/>
                </a:solidFill>
              </a:rPr>
            </a:br>
            <a:r>
              <a:rPr lang="en-US" sz="1800" dirty="0" smtClean="0">
                <a:solidFill>
                  <a:schemeClr val="bg1"/>
                </a:solidFill>
              </a:rPr>
              <a:t/>
            </a:r>
            <a:br>
              <a:rPr lang="en-US" sz="1800" dirty="0" smtClean="0">
                <a:solidFill>
                  <a:schemeClr val="bg1"/>
                </a:solidFill>
              </a:rPr>
            </a:br>
            <a:r>
              <a:rPr lang="en-US" sz="1800" dirty="0" smtClean="0">
                <a:solidFill>
                  <a:schemeClr val="bg1"/>
                </a:solidFill>
              </a:rPr>
              <a:t> </a:t>
            </a:r>
          </a:p>
        </p:txBody>
      </p:sp>
      <p:sp>
        <p:nvSpPr>
          <p:cNvPr id="9219" name="Subtitle 7"/>
          <p:cNvSpPr>
            <a:spLocks noGrp="1"/>
          </p:cNvSpPr>
          <p:nvPr>
            <p:ph type="subTitle" idx="1"/>
          </p:nvPr>
        </p:nvSpPr>
        <p:spPr>
          <a:xfrm>
            <a:off x="0" y="224408"/>
            <a:ext cx="8991600" cy="6949008"/>
          </a:xfrm>
          <a:solidFill>
            <a:schemeClr val="bg2"/>
          </a:solidFill>
          <a:ln>
            <a:solidFill>
              <a:schemeClr val="tx2">
                <a:lumMod val="60000"/>
                <a:lumOff val="40000"/>
              </a:schemeClr>
            </a:solidFill>
          </a:ln>
        </p:spPr>
        <p:txBody>
          <a:bodyPr rtlCol="0">
            <a:normAutofit fontScale="25000" lnSpcReduction="20000"/>
          </a:bodyPr>
          <a:lstStyle/>
          <a:p>
            <a:pPr eaLnBrk="1" fontAlgn="auto" hangingPunct="1">
              <a:spcBef>
                <a:spcPct val="0"/>
              </a:spcBef>
              <a:spcAft>
                <a:spcPts val="0"/>
              </a:spcAft>
              <a:buFont typeface="Arial" pitchFamily="34" charset="0"/>
              <a:buNone/>
              <a:defRPr/>
            </a:pPr>
            <a:r>
              <a:rPr lang="en-US" sz="2800" dirty="0" smtClean="0">
                <a:solidFill>
                  <a:schemeClr val="bg1"/>
                </a:solidFill>
              </a:rPr>
              <a:t>Indoor Residual Spray -INDIA </a:t>
            </a: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51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11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7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7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7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7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7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11200" dirty="0">
              <a:solidFill>
                <a:schemeClr val="tx2">
                  <a:lumMod val="75000"/>
                </a:schemeClr>
              </a:solidFill>
            </a:endParaRPr>
          </a:p>
          <a:p>
            <a:pPr>
              <a:spcBef>
                <a:spcPct val="0"/>
              </a:spcBef>
              <a:defRPr/>
            </a:pPr>
            <a:r>
              <a:rPr lang="en-US" sz="14000" dirty="0" smtClean="0">
                <a:solidFill>
                  <a:schemeClr val="tx2">
                    <a:lumMod val="75000"/>
                  </a:schemeClr>
                </a:solidFill>
              </a:rPr>
              <a:t>Prof. </a:t>
            </a:r>
            <a:r>
              <a:rPr lang="en-US" sz="14000" dirty="0" err="1" smtClean="0">
                <a:solidFill>
                  <a:schemeClr val="tx2">
                    <a:lumMod val="75000"/>
                  </a:schemeClr>
                </a:solidFill>
              </a:rPr>
              <a:t>Arti</a:t>
            </a:r>
            <a:r>
              <a:rPr lang="en-US" sz="14000" dirty="0" smtClean="0">
                <a:solidFill>
                  <a:schemeClr val="tx2">
                    <a:lumMod val="75000"/>
                  </a:schemeClr>
                </a:solidFill>
              </a:rPr>
              <a:t> Prasad</a:t>
            </a:r>
          </a:p>
          <a:p>
            <a:pPr>
              <a:spcBef>
                <a:spcPct val="0"/>
              </a:spcBef>
              <a:defRPr/>
            </a:pPr>
            <a:r>
              <a:rPr lang="en-US" sz="8000" dirty="0" smtClean="0">
                <a:solidFill>
                  <a:schemeClr val="tx2">
                    <a:lumMod val="75000"/>
                  </a:schemeClr>
                </a:solidFill>
              </a:rPr>
              <a:t>Head Department of Zoology</a:t>
            </a:r>
          </a:p>
          <a:p>
            <a:pPr>
              <a:spcBef>
                <a:spcPct val="0"/>
              </a:spcBef>
              <a:defRPr/>
            </a:pPr>
            <a:r>
              <a:rPr lang="en-US" sz="8000" dirty="0" smtClean="0">
                <a:solidFill>
                  <a:schemeClr val="tx2">
                    <a:lumMod val="75000"/>
                  </a:schemeClr>
                </a:solidFill>
              </a:rPr>
              <a:t>University College of Science</a:t>
            </a:r>
          </a:p>
          <a:p>
            <a:pPr>
              <a:spcBef>
                <a:spcPct val="0"/>
              </a:spcBef>
              <a:defRPr/>
            </a:pPr>
            <a:r>
              <a:rPr lang="en-US" sz="8000" dirty="0" smtClean="0">
                <a:solidFill>
                  <a:schemeClr val="tx2">
                    <a:lumMod val="75000"/>
                  </a:schemeClr>
                </a:solidFill>
              </a:rPr>
              <a:t>MLSU, Udaipur.</a:t>
            </a:r>
          </a:p>
          <a:p>
            <a:pPr>
              <a:spcBef>
                <a:spcPct val="0"/>
              </a:spcBef>
              <a:defRPr/>
            </a:pPr>
            <a:endParaRPr lang="en-US" sz="8800" b="1" dirty="0" smtClean="0">
              <a:solidFill>
                <a:schemeClr val="tx2">
                  <a:lumMod val="75000"/>
                </a:schemeClr>
              </a:solidFill>
            </a:endParaRPr>
          </a:p>
          <a:p>
            <a:pPr>
              <a:spcBef>
                <a:spcPct val="0"/>
              </a:spcBef>
              <a:defRPr/>
            </a:pPr>
            <a:endParaRPr lang="en-US" sz="8800" b="1" dirty="0" smtClean="0">
              <a:solidFill>
                <a:schemeClr val="tx2">
                  <a:lumMod val="75000"/>
                </a:schemeClr>
              </a:solidFill>
            </a:endParaRPr>
          </a:p>
          <a:p>
            <a:pPr>
              <a:spcBef>
                <a:spcPct val="0"/>
              </a:spcBef>
              <a:defRPr/>
            </a:pPr>
            <a:r>
              <a:rPr lang="en-US" sz="14000" dirty="0" smtClean="0">
                <a:solidFill>
                  <a:schemeClr val="tx2">
                    <a:lumMod val="75000"/>
                  </a:schemeClr>
                </a:solidFill>
                <a:hlinkClick r:id="rId3"/>
              </a:rPr>
              <a:t>Artimlsu@yahoo.co.in</a:t>
            </a:r>
            <a:endParaRPr lang="en-US" sz="8000" dirty="0">
              <a:solidFill>
                <a:schemeClr val="tx2">
                  <a:lumMod val="75000"/>
                </a:schemeClr>
              </a:solidFill>
            </a:endParaRPr>
          </a:p>
          <a:p>
            <a:pPr eaLnBrk="1" fontAlgn="auto" hangingPunct="1">
              <a:spcBef>
                <a:spcPct val="0"/>
              </a:spcBef>
              <a:spcAft>
                <a:spcPts val="0"/>
              </a:spcAft>
              <a:buFont typeface="Arial" pitchFamily="34" charset="0"/>
              <a:buNone/>
              <a:defRPr/>
            </a:pPr>
            <a:endParaRPr lang="en-US" sz="11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11200" dirty="0" smtClean="0">
              <a:solidFill>
                <a:schemeClr val="tx2">
                  <a:lumMod val="75000"/>
                </a:schemeClr>
              </a:solidFill>
            </a:endParaRPr>
          </a:p>
          <a:p>
            <a:pPr eaLnBrk="1" fontAlgn="auto" hangingPunct="1">
              <a:spcBef>
                <a:spcPct val="0"/>
              </a:spcBef>
              <a:spcAft>
                <a:spcPts val="0"/>
              </a:spcAft>
              <a:buFont typeface="Arial" pitchFamily="34" charset="0"/>
              <a:buNone/>
              <a:defRPr/>
            </a:pPr>
            <a:endParaRPr lang="en-US" sz="11200" dirty="0" smtClean="0">
              <a:solidFill>
                <a:schemeClr val="bg1"/>
              </a:solidFill>
            </a:endParaRPr>
          </a:p>
          <a:p>
            <a:pPr eaLnBrk="1" fontAlgn="auto" hangingPunct="1">
              <a:spcBef>
                <a:spcPct val="0"/>
              </a:spcBef>
              <a:spcAft>
                <a:spcPts val="0"/>
              </a:spcAft>
              <a:buFont typeface="Arial" pitchFamily="34" charset="0"/>
              <a:buNone/>
              <a:defRPr/>
            </a:pPr>
            <a:endParaRPr lang="en-US" sz="7200" dirty="0" smtClean="0">
              <a:solidFill>
                <a:schemeClr val="bg1"/>
              </a:solidFill>
            </a:endParaRPr>
          </a:p>
          <a:p>
            <a:pPr eaLnBrk="1" fontAlgn="auto" hangingPunct="1">
              <a:spcBef>
                <a:spcPct val="0"/>
              </a:spcBef>
              <a:spcAft>
                <a:spcPts val="0"/>
              </a:spcAft>
              <a:buFont typeface="Arial" pitchFamily="34" charset="0"/>
              <a:buNone/>
              <a:defRPr/>
            </a:pPr>
            <a:r>
              <a:rPr lang="en-US" sz="7200" dirty="0" smtClean="0">
                <a:solidFill>
                  <a:schemeClr val="bg1"/>
                </a:solidFill>
              </a:rPr>
              <a:t/>
            </a:r>
            <a:br>
              <a:rPr lang="en-US" sz="7200" dirty="0" smtClean="0">
                <a:solidFill>
                  <a:schemeClr val="bg1"/>
                </a:solidFill>
              </a:rPr>
            </a:br>
            <a:endParaRPr lang="en-US" sz="2800" dirty="0" smtClean="0">
              <a:solidFill>
                <a:schemeClr val="bg1"/>
              </a:solidFill>
            </a:endParaRPr>
          </a:p>
          <a:p>
            <a:pPr eaLnBrk="1" fontAlgn="auto" hangingPunct="1">
              <a:spcBef>
                <a:spcPct val="0"/>
              </a:spcBef>
              <a:spcAft>
                <a:spcPts val="0"/>
              </a:spcAft>
              <a:buFont typeface="Arial" pitchFamily="34" charset="0"/>
              <a:buNone/>
              <a:defRPr/>
            </a:pPr>
            <a:endParaRPr lang="en-US" sz="2800" dirty="0" smtClean="0">
              <a:solidFill>
                <a:schemeClr val="bg1"/>
              </a:solidFill>
            </a:endParaRPr>
          </a:p>
          <a:p>
            <a:pPr eaLnBrk="1" fontAlgn="auto" hangingPunct="1">
              <a:spcBef>
                <a:spcPct val="0"/>
              </a:spcBef>
              <a:spcAft>
                <a:spcPts val="0"/>
              </a:spcAft>
              <a:buFont typeface="Arial" pitchFamily="34" charset="0"/>
              <a:buNone/>
              <a:defRPr/>
            </a:pPr>
            <a:endParaRPr lang="en-US" sz="2800" dirty="0" smtClean="0">
              <a:solidFill>
                <a:schemeClr val="bg1"/>
              </a:solidFill>
            </a:endParaRPr>
          </a:p>
          <a:p>
            <a:pPr eaLnBrk="1" fontAlgn="auto" hangingPunct="1">
              <a:spcBef>
                <a:spcPct val="0"/>
              </a:spcBef>
              <a:spcAft>
                <a:spcPts val="0"/>
              </a:spcAft>
              <a:buFont typeface="Arial" pitchFamily="34" charset="0"/>
              <a:buNone/>
              <a:defRPr/>
            </a:pPr>
            <a:r>
              <a:rPr lang="en-US" sz="2800" dirty="0" smtClean="0">
                <a:solidFill>
                  <a:schemeClr val="bg1"/>
                </a:solidFill>
              </a:rPr>
              <a:t/>
            </a:r>
            <a:br>
              <a:rPr lang="en-US" sz="2800" dirty="0" smtClean="0">
                <a:solidFill>
                  <a:schemeClr val="bg1"/>
                </a:solidFill>
              </a:rPr>
            </a:br>
            <a:endParaRPr lang="en-IN" dirty="0" smtClean="0"/>
          </a:p>
        </p:txBody>
      </p:sp>
      <p:sp>
        <p:nvSpPr>
          <p:cNvPr id="7173" name="Rectangle 5"/>
          <p:cNvSpPr>
            <a:spLocks noChangeArrowheads="1"/>
          </p:cNvSpPr>
          <p:nvPr/>
        </p:nvSpPr>
        <p:spPr bwMode="auto">
          <a:xfrm>
            <a:off x="76200" y="76200"/>
            <a:ext cx="8915400" cy="6629400"/>
          </a:xfrm>
          <a:prstGeom prst="rect">
            <a:avLst/>
          </a:prstGeom>
          <a:noFill/>
          <a:ln w="57150" cmpd="thinThick">
            <a:solidFill>
              <a:srgbClr val="CCFF99"/>
            </a:solidFill>
            <a:miter lim="800000"/>
            <a:headEnd/>
            <a:tailEnd/>
          </a:ln>
        </p:spPr>
        <p:txBody>
          <a:bodyPr wrap="none" anchor="ctr"/>
          <a:lstStyle/>
          <a:p>
            <a:pPr eaLnBrk="0" hangingPunct="0"/>
            <a:endParaRPr lang="en-US"/>
          </a:p>
        </p:txBody>
      </p:sp>
      <p:sp>
        <p:nvSpPr>
          <p:cNvPr id="8" name="Rounded Rectangle 7"/>
          <p:cNvSpPr/>
          <p:nvPr/>
        </p:nvSpPr>
        <p:spPr>
          <a:xfrm>
            <a:off x="179512" y="76200"/>
            <a:ext cx="8712968" cy="3136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2800" dirty="0" smtClean="0"/>
              <a:t>UNIT -IV</a:t>
            </a:r>
          </a:p>
          <a:p>
            <a:pPr algn="ctr" eaLnBrk="0" hangingPunct="0">
              <a:defRPr/>
            </a:pPr>
            <a:r>
              <a:rPr lang="en-IN" sz="2800" dirty="0"/>
              <a:t>Agriculture and Public Health Practices: Water, Fertilizers, Pesticides effects on insects - Integration of IPM and IVM – Regulation and Policy related to vector control – Environmental &amp; health Impact Assessment – Implementation of IVM Strategy </a:t>
            </a:r>
            <a:r>
              <a:rPr lang="en-US" sz="2800" dirty="0" smtClean="0"/>
              <a:t>  </a:t>
            </a:r>
            <a:endParaRPr lang="en-US" sz="2800" dirty="0"/>
          </a:p>
        </p:txBody>
      </p:sp>
    </p:spTree>
    <p:extLst>
      <p:ext uri="{BB962C8B-B14F-4D97-AF65-F5344CB8AC3E}">
        <p14:creationId xmlns:p14="http://schemas.microsoft.com/office/powerpoint/2010/main" xmlns="" val="1371852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IN" sz="2400" dirty="0"/>
              <a:t>Anticipated roles of various sectors in IVM implementation</a:t>
            </a:r>
          </a:p>
        </p:txBody>
      </p:sp>
      <p:sp>
        <p:nvSpPr>
          <p:cNvPr id="3" name="Content Placeholder 2"/>
          <p:cNvSpPr>
            <a:spLocks noGrp="1"/>
          </p:cNvSpPr>
          <p:nvPr>
            <p:ph idx="1"/>
          </p:nvPr>
        </p:nvSpPr>
        <p:spPr>
          <a:xfrm>
            <a:off x="457200" y="764704"/>
            <a:ext cx="8229600" cy="5361459"/>
          </a:xfrm>
        </p:spPr>
        <p:txBody>
          <a:bodyPr>
            <a:noAutofit/>
          </a:bodyPr>
          <a:lstStyle/>
          <a:p>
            <a:r>
              <a:rPr lang="en-IN" sz="2000" dirty="0" smtClean="0">
                <a:solidFill>
                  <a:srgbClr val="FF0000"/>
                </a:solidFill>
                <a:latin typeface="AR ESSENCE" pitchFamily="2" charset="0"/>
              </a:rPr>
              <a:t> </a:t>
            </a:r>
            <a:r>
              <a:rPr lang="en-IN" sz="2000" dirty="0">
                <a:solidFill>
                  <a:srgbClr val="FF0000"/>
                </a:solidFill>
                <a:latin typeface="AR ESSENCE" pitchFamily="2" charset="0"/>
              </a:rPr>
              <a:t>6 </a:t>
            </a:r>
            <a:r>
              <a:rPr lang="en-IN" sz="2000" dirty="0" smtClean="0">
                <a:solidFill>
                  <a:srgbClr val="FF0000"/>
                </a:solidFill>
                <a:latin typeface="AR ESSENCE" pitchFamily="2" charset="0"/>
              </a:rPr>
              <a:t>Industry/mining</a:t>
            </a:r>
          </a:p>
          <a:p>
            <a:r>
              <a:rPr lang="en-IN" sz="2000" dirty="0" smtClean="0">
                <a:latin typeface="AR ESSENCE" pitchFamily="2" charset="0"/>
              </a:rPr>
              <a:t> </a:t>
            </a:r>
            <a:r>
              <a:rPr lang="en-IN" sz="2000" dirty="0">
                <a:latin typeface="AR ESSENCE" pitchFamily="2" charset="0"/>
              </a:rPr>
              <a:t>Improving drainage/sewerage system, safe disposal of solid waste/used containers, mosquito-proofing of dwellings, safe water storage/disposal, use of ITN/LLIN</a:t>
            </a:r>
            <a:r>
              <a:rPr lang="en-IN" sz="2000" dirty="0" smtClean="0">
                <a:latin typeface="AR ESSENCE" pitchFamily="2" charset="0"/>
              </a:rPr>
              <a:t>.</a:t>
            </a:r>
          </a:p>
          <a:p>
            <a:r>
              <a:rPr lang="en-IN" sz="2000" dirty="0" smtClean="0">
                <a:solidFill>
                  <a:srgbClr val="FF0000"/>
                </a:solidFill>
                <a:latin typeface="AR ESSENCE" pitchFamily="2" charset="0"/>
              </a:rPr>
              <a:t> </a:t>
            </a:r>
            <a:r>
              <a:rPr lang="en-IN" sz="2000" dirty="0">
                <a:solidFill>
                  <a:srgbClr val="FF0000"/>
                </a:solidFill>
                <a:latin typeface="AR ESSENCE" pitchFamily="2" charset="0"/>
              </a:rPr>
              <a:t>7 Railways </a:t>
            </a:r>
            <a:endParaRPr lang="en-IN" sz="2000" dirty="0" smtClean="0">
              <a:solidFill>
                <a:srgbClr val="FF0000"/>
              </a:solidFill>
              <a:latin typeface="AR ESSENCE" pitchFamily="2" charset="0"/>
            </a:endParaRPr>
          </a:p>
          <a:p>
            <a:r>
              <a:rPr lang="en-IN" sz="2000" dirty="0" smtClean="0">
                <a:latin typeface="AR ESSENCE" pitchFamily="2" charset="0"/>
              </a:rPr>
              <a:t>Proper </a:t>
            </a:r>
            <a:r>
              <a:rPr lang="en-IN" sz="2000" dirty="0">
                <a:latin typeface="AR ESSENCE" pitchFamily="2" charset="0"/>
              </a:rPr>
              <a:t>excavations, maintenance of yards and dumps and anti-larval activities within their jurisdiction; HIA for health safeguards. </a:t>
            </a:r>
            <a:endParaRPr lang="en-IN" sz="2000" dirty="0" smtClean="0">
              <a:latin typeface="AR ESSENCE" pitchFamily="2" charset="0"/>
            </a:endParaRPr>
          </a:p>
          <a:p>
            <a:r>
              <a:rPr lang="en-IN" sz="2000" dirty="0" smtClean="0">
                <a:solidFill>
                  <a:srgbClr val="FF0000"/>
                </a:solidFill>
                <a:latin typeface="AR ESSENCE" pitchFamily="2" charset="0"/>
              </a:rPr>
              <a:t>8 </a:t>
            </a:r>
            <a:r>
              <a:rPr lang="en-IN" sz="2000" dirty="0">
                <a:solidFill>
                  <a:srgbClr val="FF0000"/>
                </a:solidFill>
                <a:latin typeface="AR ESSENCE" pitchFamily="2" charset="0"/>
              </a:rPr>
              <a:t>Environment/ </a:t>
            </a:r>
            <a:r>
              <a:rPr lang="en-IN" sz="2000" dirty="0" smtClean="0">
                <a:solidFill>
                  <a:srgbClr val="FF0000"/>
                </a:solidFill>
                <a:latin typeface="AR ESSENCE" pitchFamily="2" charset="0"/>
              </a:rPr>
              <a:t>Forest</a:t>
            </a:r>
          </a:p>
          <a:p>
            <a:r>
              <a:rPr lang="en-IN" sz="2000" dirty="0" smtClean="0">
                <a:latin typeface="AR ESSENCE" pitchFamily="2" charset="0"/>
              </a:rPr>
              <a:t> </a:t>
            </a:r>
            <a:r>
              <a:rPr lang="en-IN" sz="2000" dirty="0">
                <a:latin typeface="AR ESSENCE" pitchFamily="2" charset="0"/>
              </a:rPr>
              <a:t>Pesticide management policies, environment management policies, reclamation of swampy areas, social forestry. </a:t>
            </a:r>
            <a:endParaRPr lang="en-IN" sz="2000" dirty="0" smtClean="0">
              <a:latin typeface="AR ESSENCE" pitchFamily="2" charset="0"/>
            </a:endParaRPr>
          </a:p>
          <a:p>
            <a:r>
              <a:rPr lang="en-IN" sz="2000" dirty="0" smtClean="0">
                <a:solidFill>
                  <a:srgbClr val="FF0000"/>
                </a:solidFill>
                <a:latin typeface="AR ESSENCE" pitchFamily="2" charset="0"/>
              </a:rPr>
              <a:t>9 </a:t>
            </a:r>
            <a:r>
              <a:rPr lang="en-IN" sz="2000" dirty="0">
                <a:solidFill>
                  <a:srgbClr val="FF0000"/>
                </a:solidFill>
                <a:latin typeface="AR ESSENCE" pitchFamily="2" charset="0"/>
              </a:rPr>
              <a:t>Fisheries Institutional </a:t>
            </a:r>
            <a:endParaRPr lang="en-IN" sz="2000" dirty="0" smtClean="0">
              <a:solidFill>
                <a:srgbClr val="FF0000"/>
              </a:solidFill>
              <a:latin typeface="AR ESSENCE" pitchFamily="2" charset="0"/>
            </a:endParaRPr>
          </a:p>
          <a:p>
            <a:r>
              <a:rPr lang="en-IN" sz="2000" dirty="0" smtClean="0">
                <a:latin typeface="AR ESSENCE" pitchFamily="2" charset="0"/>
              </a:rPr>
              <a:t>help/training </a:t>
            </a:r>
            <a:r>
              <a:rPr lang="en-IN" sz="2000" dirty="0">
                <a:latin typeface="AR ESSENCE" pitchFamily="2" charset="0"/>
              </a:rPr>
              <a:t>in mass producing </a:t>
            </a:r>
            <a:r>
              <a:rPr lang="en-IN" sz="2000" dirty="0" err="1">
                <a:latin typeface="AR ESSENCE" pitchFamily="2" charset="0"/>
              </a:rPr>
              <a:t>larvivorous</a:t>
            </a:r>
            <a:r>
              <a:rPr lang="en-IN" sz="2000" dirty="0">
                <a:latin typeface="AR ESSENCE" pitchFamily="2" charset="0"/>
              </a:rPr>
              <a:t> fishes, promotion of composite fish farming schemes at community level. </a:t>
            </a:r>
            <a:endParaRPr lang="en-IN" sz="2000" dirty="0" smtClean="0">
              <a:latin typeface="AR ESSENCE" pitchFamily="2" charset="0"/>
            </a:endParaRPr>
          </a:p>
          <a:p>
            <a:r>
              <a:rPr lang="en-IN" sz="2000" dirty="0" smtClean="0">
                <a:solidFill>
                  <a:srgbClr val="FF0000"/>
                </a:solidFill>
                <a:latin typeface="AR ESSENCE" pitchFamily="2" charset="0"/>
              </a:rPr>
              <a:t>10 </a:t>
            </a:r>
            <a:r>
              <a:rPr lang="en-IN" sz="2000" dirty="0">
                <a:solidFill>
                  <a:srgbClr val="FF0000"/>
                </a:solidFill>
                <a:latin typeface="AR ESSENCE" pitchFamily="2" charset="0"/>
              </a:rPr>
              <a:t>Remote sensing </a:t>
            </a:r>
            <a:endParaRPr lang="en-IN" sz="2000" dirty="0" smtClean="0">
              <a:solidFill>
                <a:srgbClr val="FF0000"/>
              </a:solidFill>
              <a:latin typeface="AR ESSENCE" pitchFamily="2" charset="0"/>
            </a:endParaRPr>
          </a:p>
          <a:p>
            <a:r>
              <a:rPr lang="en-IN" sz="2000" dirty="0" smtClean="0">
                <a:latin typeface="AR ESSENCE" pitchFamily="2" charset="0"/>
              </a:rPr>
              <a:t>Technical/training </a:t>
            </a:r>
            <a:r>
              <a:rPr lang="en-IN" sz="2000" dirty="0">
                <a:latin typeface="AR ESSENCE" pitchFamily="2" charset="0"/>
              </a:rPr>
              <a:t>help in mapping environmental changes and disease risk using GIS</a:t>
            </a:r>
            <a:r>
              <a:rPr lang="en-IN" sz="2000" dirty="0" smtClean="0">
                <a:latin typeface="AR ESSENCE" pitchFamily="2" charset="0"/>
              </a:rPr>
              <a:t>.</a:t>
            </a:r>
          </a:p>
          <a:p>
            <a:r>
              <a:rPr lang="en-IN" sz="2000" dirty="0" smtClean="0">
                <a:latin typeface="AR ESSENCE" pitchFamily="2" charset="0"/>
              </a:rPr>
              <a:t> </a:t>
            </a:r>
            <a:endParaRPr lang="en-IN" sz="2000" dirty="0">
              <a:latin typeface="AR ESSENCE" pitchFamily="2" charset="0"/>
            </a:endParaRPr>
          </a:p>
        </p:txBody>
      </p:sp>
    </p:spTree>
    <p:extLst>
      <p:ext uri="{BB962C8B-B14F-4D97-AF65-F5344CB8AC3E}">
        <p14:creationId xmlns:p14="http://schemas.microsoft.com/office/powerpoint/2010/main" xmlns="" val="2747527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92D050"/>
          </a:solidFill>
        </p:spPr>
        <p:txBody>
          <a:bodyPr>
            <a:normAutofit fontScale="90000"/>
          </a:bodyPr>
          <a:lstStyle/>
          <a:p>
            <a:r>
              <a:rPr lang="en-IN" sz="2800" dirty="0"/>
              <a:t>Anticipated roles of various sectors in IVM implementation</a:t>
            </a:r>
          </a:p>
        </p:txBody>
      </p:sp>
      <p:sp>
        <p:nvSpPr>
          <p:cNvPr id="3" name="Content Placeholder 2"/>
          <p:cNvSpPr>
            <a:spLocks noGrp="1"/>
          </p:cNvSpPr>
          <p:nvPr>
            <p:ph idx="1"/>
          </p:nvPr>
        </p:nvSpPr>
        <p:spPr>
          <a:xfrm>
            <a:off x="457200" y="908720"/>
            <a:ext cx="8229600" cy="5949280"/>
          </a:xfrm>
        </p:spPr>
        <p:txBody>
          <a:bodyPr>
            <a:noAutofit/>
          </a:bodyPr>
          <a:lstStyle/>
          <a:p>
            <a:r>
              <a:rPr lang="en-IN" sz="2400" dirty="0">
                <a:solidFill>
                  <a:srgbClr val="FF0000"/>
                </a:solidFill>
                <a:latin typeface="AR ESSENCE" pitchFamily="2" charset="0"/>
              </a:rPr>
              <a:t>11 Private pest control agencies </a:t>
            </a:r>
            <a:r>
              <a:rPr lang="en-IN" sz="2400" dirty="0" smtClean="0">
                <a:latin typeface="AR ESSENCE" pitchFamily="2" charset="0"/>
              </a:rPr>
              <a:t>-Judicious </a:t>
            </a:r>
            <a:r>
              <a:rPr lang="en-IN" sz="2400" dirty="0">
                <a:latin typeface="AR ESSENCE" pitchFamily="2" charset="0"/>
              </a:rPr>
              <a:t>use of insecticides, promotion of IVM-based sustainable preventive and control methods. </a:t>
            </a:r>
          </a:p>
          <a:p>
            <a:r>
              <a:rPr lang="en-IN" sz="2400" dirty="0">
                <a:solidFill>
                  <a:srgbClr val="FF0000"/>
                </a:solidFill>
                <a:latin typeface="AR ESSENCE" pitchFamily="2" charset="0"/>
              </a:rPr>
              <a:t>12 Planning </a:t>
            </a:r>
            <a:r>
              <a:rPr lang="en-IN" sz="2400" dirty="0" smtClean="0">
                <a:solidFill>
                  <a:srgbClr val="FF0000"/>
                </a:solidFill>
                <a:latin typeface="AR ESSENCE" pitchFamily="2" charset="0"/>
              </a:rPr>
              <a:t>departments-  </a:t>
            </a:r>
            <a:r>
              <a:rPr lang="en-IN" sz="2400" dirty="0">
                <a:latin typeface="AR ESSENCE" pitchFamily="2" charset="0"/>
              </a:rPr>
              <a:t>Involvement of health agencies at planning stage for HIA and to incorporate appropriate mitigating actions in development projects. </a:t>
            </a:r>
          </a:p>
          <a:p>
            <a:r>
              <a:rPr lang="en-IN" sz="2400" dirty="0">
                <a:solidFill>
                  <a:srgbClr val="FF0000"/>
                </a:solidFill>
                <a:latin typeface="AR ESSENCE" pitchFamily="2" charset="0"/>
              </a:rPr>
              <a:t>13 Sea/air ports </a:t>
            </a:r>
            <a:r>
              <a:rPr lang="en-IN" sz="2400" dirty="0">
                <a:latin typeface="AR ESSENCE" pitchFamily="2" charset="0"/>
              </a:rPr>
              <a:t>Vector surveillance and control measures. </a:t>
            </a:r>
          </a:p>
          <a:p>
            <a:r>
              <a:rPr lang="en-IN" sz="2400" dirty="0">
                <a:solidFill>
                  <a:srgbClr val="FF0000"/>
                </a:solidFill>
                <a:latin typeface="AR ESSENCE" pitchFamily="2" charset="0"/>
              </a:rPr>
              <a:t>14 Education </a:t>
            </a:r>
            <a:r>
              <a:rPr lang="en-IN" sz="2400" dirty="0" smtClean="0">
                <a:solidFill>
                  <a:srgbClr val="FF0000"/>
                </a:solidFill>
                <a:latin typeface="AR ESSENCE" pitchFamily="2" charset="0"/>
              </a:rPr>
              <a:t>- </a:t>
            </a:r>
            <a:r>
              <a:rPr lang="en-IN" sz="2400" dirty="0" smtClean="0">
                <a:latin typeface="AR ESSENCE" pitchFamily="2" charset="0"/>
              </a:rPr>
              <a:t>Developing </a:t>
            </a:r>
            <a:r>
              <a:rPr lang="en-IN" sz="2400" dirty="0">
                <a:latin typeface="AR ESSENCE" pitchFamily="2" charset="0"/>
              </a:rPr>
              <a:t>training materials in local languages, school health activities incorporating vector control. </a:t>
            </a:r>
          </a:p>
          <a:p>
            <a:r>
              <a:rPr lang="en-IN" sz="2400" dirty="0">
                <a:solidFill>
                  <a:srgbClr val="FF0000"/>
                </a:solidFill>
                <a:latin typeface="AR ESSENCE" pitchFamily="2" charset="0"/>
              </a:rPr>
              <a:t>15 Mass media </a:t>
            </a:r>
            <a:r>
              <a:rPr lang="en-IN" sz="2400" dirty="0" smtClean="0">
                <a:latin typeface="AR ESSENCE" pitchFamily="2" charset="0"/>
              </a:rPr>
              <a:t>-IEC </a:t>
            </a:r>
            <a:r>
              <a:rPr lang="en-IN" sz="2400" dirty="0">
                <a:latin typeface="AR ESSENCE" pitchFamily="2" charset="0"/>
              </a:rPr>
              <a:t>activities, advocacy.</a:t>
            </a:r>
          </a:p>
          <a:p>
            <a:pPr marL="0" indent="0">
              <a:buNone/>
            </a:pPr>
            <a:r>
              <a:rPr lang="en-IN" sz="2400" dirty="0" smtClean="0">
                <a:solidFill>
                  <a:srgbClr val="FF0000"/>
                </a:solidFill>
                <a:latin typeface="AR ESSENCE" pitchFamily="2" charset="0"/>
              </a:rPr>
              <a:t>    </a:t>
            </a:r>
            <a:r>
              <a:rPr lang="en-IN" sz="2400" dirty="0">
                <a:solidFill>
                  <a:srgbClr val="FF0000"/>
                </a:solidFill>
                <a:latin typeface="AR ESSENCE" pitchFamily="2" charset="0"/>
              </a:rPr>
              <a:t>16 Village Councils </a:t>
            </a:r>
            <a:r>
              <a:rPr lang="en-IN" sz="2400" dirty="0" smtClean="0">
                <a:solidFill>
                  <a:srgbClr val="FF0000"/>
                </a:solidFill>
                <a:latin typeface="AR ESSENCE" pitchFamily="2" charset="0"/>
              </a:rPr>
              <a:t>-</a:t>
            </a:r>
            <a:r>
              <a:rPr lang="en-IN" sz="2400" dirty="0" smtClean="0">
                <a:latin typeface="AR ESSENCE" pitchFamily="2" charset="0"/>
              </a:rPr>
              <a:t>Overall </a:t>
            </a:r>
            <a:r>
              <a:rPr lang="en-IN" sz="2400" dirty="0">
                <a:latin typeface="AR ESSENCE" pitchFamily="2" charset="0"/>
              </a:rPr>
              <a:t>cooperation in the </a:t>
            </a:r>
            <a:r>
              <a:rPr lang="en-IN" sz="2400" dirty="0" err="1">
                <a:latin typeface="AR ESSENCE" pitchFamily="2" charset="0"/>
              </a:rPr>
              <a:t>ongoing</a:t>
            </a:r>
            <a:r>
              <a:rPr lang="en-IN" sz="2400" dirty="0">
                <a:latin typeface="AR ESSENCE" pitchFamily="2" charset="0"/>
              </a:rPr>
              <a:t> health programme and to ensure public participation as and when needed.</a:t>
            </a:r>
          </a:p>
          <a:p>
            <a:r>
              <a:rPr lang="en-IN" sz="2400" dirty="0" smtClean="0">
                <a:solidFill>
                  <a:srgbClr val="FF0000"/>
                </a:solidFill>
                <a:latin typeface="AR ESSENCE" pitchFamily="2" charset="0"/>
              </a:rPr>
              <a:t>17 </a:t>
            </a:r>
            <a:r>
              <a:rPr lang="en-IN" sz="2400" dirty="0">
                <a:solidFill>
                  <a:srgbClr val="FF0000"/>
                </a:solidFill>
                <a:latin typeface="AR ESSENCE" pitchFamily="2" charset="0"/>
              </a:rPr>
              <a:t>Local Govt.</a:t>
            </a:r>
            <a:r>
              <a:rPr lang="en-IN" sz="2400" dirty="0">
                <a:latin typeface="AR ESSENCE" pitchFamily="2" charset="0"/>
              </a:rPr>
              <a:t> </a:t>
            </a:r>
            <a:r>
              <a:rPr lang="en-IN" sz="2400" dirty="0" smtClean="0">
                <a:latin typeface="AR ESSENCE" pitchFamily="2" charset="0"/>
              </a:rPr>
              <a:t> Update </a:t>
            </a:r>
            <a:r>
              <a:rPr lang="en-IN" sz="2400" dirty="0">
                <a:latin typeface="AR ESSENCE" pitchFamily="2" charset="0"/>
              </a:rPr>
              <a:t>public health by-laws. </a:t>
            </a:r>
          </a:p>
        </p:txBody>
      </p:sp>
    </p:spTree>
    <p:extLst>
      <p:ext uri="{BB962C8B-B14F-4D97-AF65-F5344CB8AC3E}">
        <p14:creationId xmlns:p14="http://schemas.microsoft.com/office/powerpoint/2010/main" xmlns="" val="2734406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IN" dirty="0"/>
              <a:t>Anticipated roles of various sectors in IVM implementation</a:t>
            </a:r>
          </a:p>
        </p:txBody>
      </p:sp>
      <p:sp>
        <p:nvSpPr>
          <p:cNvPr id="3" name="Content Placeholder 2"/>
          <p:cNvSpPr>
            <a:spLocks noGrp="1"/>
          </p:cNvSpPr>
          <p:nvPr>
            <p:ph idx="1"/>
          </p:nvPr>
        </p:nvSpPr>
        <p:spPr/>
        <p:txBody>
          <a:bodyPr>
            <a:normAutofit fontScale="62500" lnSpcReduction="20000"/>
          </a:bodyPr>
          <a:lstStyle/>
          <a:p>
            <a:endParaRPr lang="en-IN" dirty="0" smtClean="0">
              <a:solidFill>
                <a:srgbClr val="FF0000"/>
              </a:solidFill>
              <a:latin typeface="AR ESSENCE" pitchFamily="2" charset="0"/>
            </a:endParaRPr>
          </a:p>
          <a:p>
            <a:r>
              <a:rPr lang="en-IN" dirty="0" smtClean="0">
                <a:solidFill>
                  <a:srgbClr val="FF0000"/>
                </a:solidFill>
                <a:latin typeface="AR ESSENCE" pitchFamily="2" charset="0"/>
              </a:rPr>
              <a:t>18 </a:t>
            </a:r>
            <a:r>
              <a:rPr lang="en-IN" dirty="0">
                <a:solidFill>
                  <a:srgbClr val="FF0000"/>
                </a:solidFill>
                <a:latin typeface="AR ESSENCE" pitchFamily="2" charset="0"/>
              </a:rPr>
              <a:t>Community </a:t>
            </a:r>
            <a:r>
              <a:rPr lang="en-IN" dirty="0">
                <a:latin typeface="AR ESSENCE" pitchFamily="2" charset="0"/>
              </a:rPr>
              <a:t>Household sanitation, use of ITN/ LLIN, acceptance of IRS. </a:t>
            </a:r>
          </a:p>
          <a:p>
            <a:endParaRPr lang="en-IN" dirty="0" smtClean="0">
              <a:solidFill>
                <a:srgbClr val="FF0000"/>
              </a:solidFill>
              <a:latin typeface="AR ESSENCE" pitchFamily="2" charset="0"/>
            </a:endParaRPr>
          </a:p>
          <a:p>
            <a:r>
              <a:rPr lang="en-IN" dirty="0" smtClean="0">
                <a:solidFill>
                  <a:srgbClr val="FF0000"/>
                </a:solidFill>
                <a:latin typeface="AR ESSENCE" pitchFamily="2" charset="0"/>
              </a:rPr>
              <a:t>19 </a:t>
            </a:r>
            <a:r>
              <a:rPr lang="en-IN" dirty="0">
                <a:solidFill>
                  <a:srgbClr val="FF0000"/>
                </a:solidFill>
                <a:latin typeface="AR ESSENCE" pitchFamily="2" charset="0"/>
              </a:rPr>
              <a:t>NGOs-  </a:t>
            </a:r>
            <a:r>
              <a:rPr lang="en-IN" dirty="0">
                <a:latin typeface="AR ESSENCE" pitchFamily="2" charset="0"/>
              </a:rPr>
              <a:t>Community mobilization, village-level training, distribution of IEC material, ITN promotion, orientation of architects/builders. </a:t>
            </a:r>
            <a:endParaRPr lang="en-IN" dirty="0" smtClean="0">
              <a:latin typeface="AR ESSENCE" pitchFamily="2" charset="0"/>
            </a:endParaRPr>
          </a:p>
          <a:p>
            <a:endParaRPr lang="en-IN" dirty="0">
              <a:latin typeface="AR ESSENCE" pitchFamily="2" charset="0"/>
            </a:endParaRPr>
          </a:p>
          <a:p>
            <a:r>
              <a:rPr lang="en-IN" dirty="0">
                <a:solidFill>
                  <a:srgbClr val="FF0000"/>
                </a:solidFill>
                <a:latin typeface="AR ESSENCE" pitchFamily="2" charset="0"/>
              </a:rPr>
              <a:t>20 R&amp;D - </a:t>
            </a:r>
            <a:r>
              <a:rPr lang="en-IN" dirty="0">
                <a:latin typeface="AR ESSENCE" pitchFamily="2" charset="0"/>
              </a:rPr>
              <a:t>industry Development of new, safer and more effective insecticides/formulations; promoting safe use of public health pesticides. Health (Vector-Borne Disease Control Programme VBDCP) Lead sector to develop IVM guidelines, conduct situation analysis and VMNA; plan, implement, coordinate, guide, monitor and evaluate IVM activities; operational research; capacity building activities; advocacy; resource generation</a:t>
            </a:r>
            <a:r>
              <a:rPr lang="en-IN" dirty="0" smtClean="0">
                <a:latin typeface="AR ESSENCE" pitchFamily="2" charset="0"/>
              </a:rPr>
              <a:t>.</a:t>
            </a:r>
          </a:p>
          <a:p>
            <a:endParaRPr lang="en-IN" dirty="0">
              <a:latin typeface="AR ESSENCE" pitchFamily="2" charset="0"/>
            </a:endParaRPr>
          </a:p>
          <a:p>
            <a:r>
              <a:rPr lang="en-IN" dirty="0">
                <a:latin typeface="AR ESSENCE" pitchFamily="2" charset="0"/>
              </a:rPr>
              <a:t> </a:t>
            </a:r>
            <a:r>
              <a:rPr lang="en-IN" dirty="0">
                <a:solidFill>
                  <a:srgbClr val="FF0000"/>
                </a:solidFill>
                <a:latin typeface="AR ESSENCE" pitchFamily="2" charset="0"/>
              </a:rPr>
              <a:t>21 Health (non-VBDCP) -</a:t>
            </a:r>
            <a:r>
              <a:rPr lang="en-IN" dirty="0">
                <a:latin typeface="AR ESSENCE" pitchFamily="2" charset="0"/>
              </a:rPr>
              <a:t>Promoting ITN/LLINs through health and family welfare services, integrated management of childhood illness (IMCI) </a:t>
            </a:r>
          </a:p>
          <a:p>
            <a:endParaRPr lang="en-IN" dirty="0"/>
          </a:p>
          <a:p>
            <a:endParaRPr lang="en-IN" dirty="0"/>
          </a:p>
        </p:txBody>
      </p:sp>
    </p:spTree>
    <p:extLst>
      <p:ext uri="{BB962C8B-B14F-4D97-AF65-F5344CB8AC3E}">
        <p14:creationId xmlns:p14="http://schemas.microsoft.com/office/powerpoint/2010/main" xmlns="" val="4109107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981200"/>
            <a:ext cx="7772400" cy="1470025"/>
          </a:xfrm>
          <a:solidFill>
            <a:srgbClr val="92D050"/>
          </a:solidFill>
        </p:spPr>
        <p:txBody>
          <a:bodyPr/>
          <a:lstStyle/>
          <a:p>
            <a:pPr eaLnBrk="1" hangingPunct="1"/>
            <a:r>
              <a:rPr lang="en-US" sz="4000" dirty="0" smtClean="0">
                <a:solidFill>
                  <a:schemeClr val="tx1"/>
                </a:solidFill>
                <a:latin typeface="Arial Rounded MT Bold" pitchFamily="34" charset="0"/>
              </a:rPr>
              <a:t>HEALTH IMPACT ASSESSMENT</a:t>
            </a:r>
          </a:p>
        </p:txBody>
      </p:sp>
      <p:sp>
        <p:nvSpPr>
          <p:cNvPr id="2051" name="Rectangle 3"/>
          <p:cNvSpPr>
            <a:spLocks noGrp="1" noChangeArrowheads="1"/>
          </p:cNvSpPr>
          <p:nvPr>
            <p:ph type="subTitle" idx="1"/>
          </p:nvPr>
        </p:nvSpPr>
        <p:spPr>
          <a:xfrm>
            <a:off x="762000" y="5257800"/>
            <a:ext cx="7924800" cy="1371600"/>
          </a:xfrm>
        </p:spPr>
        <p:txBody>
          <a:bodyPr/>
          <a:lstStyle/>
          <a:p>
            <a:pPr eaLnBrk="1" hangingPunct="1"/>
            <a:endParaRPr lang="en-US" sz="1800" b="1" dirty="0" smtClean="0"/>
          </a:p>
        </p:txBody>
      </p:sp>
    </p:spTree>
    <p:extLst>
      <p:ext uri="{BB962C8B-B14F-4D97-AF65-F5344CB8AC3E}">
        <p14:creationId xmlns:p14="http://schemas.microsoft.com/office/powerpoint/2010/main" xmlns="" val="3718714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0"/>
            <a:ext cx="7772400" cy="1143000"/>
          </a:xfrm>
          <a:solidFill>
            <a:srgbClr val="92D050"/>
          </a:solidFill>
        </p:spPr>
        <p:txBody>
          <a:bodyPr/>
          <a:lstStyle/>
          <a:p>
            <a:pPr eaLnBrk="1" hangingPunct="1"/>
            <a:r>
              <a:rPr lang="en-US" sz="3200" dirty="0" smtClean="0"/>
              <a:t>Need of Health Impact Assessment (HIA)</a:t>
            </a:r>
            <a:br>
              <a:rPr lang="en-US" sz="3200" dirty="0" smtClean="0"/>
            </a:br>
            <a:r>
              <a:rPr lang="en-US" sz="3200" dirty="0" smtClean="0"/>
              <a:t>DEVELOPMENT PROJECTS</a:t>
            </a:r>
          </a:p>
        </p:txBody>
      </p:sp>
      <p:sp>
        <p:nvSpPr>
          <p:cNvPr id="3075" name="Rectangle 3"/>
          <p:cNvSpPr>
            <a:spLocks noGrp="1" noChangeArrowheads="1"/>
          </p:cNvSpPr>
          <p:nvPr>
            <p:ph type="subTitle" idx="1"/>
          </p:nvPr>
        </p:nvSpPr>
        <p:spPr>
          <a:xfrm>
            <a:off x="457200" y="1143000"/>
            <a:ext cx="8229600" cy="5029200"/>
          </a:xfrm>
        </p:spPr>
        <p:txBody>
          <a:bodyPr/>
          <a:lstStyle/>
          <a:p>
            <a:pPr algn="just" eaLnBrk="1" hangingPunct="1"/>
            <a:r>
              <a:rPr lang="en-US" sz="2800" smtClean="0"/>
              <a:t>Increased risk of malaria and other mosquito borne diseases associated with developmental projects in all sectors of economy is well known and documented</a:t>
            </a:r>
          </a:p>
          <a:p>
            <a:pPr algn="just" eaLnBrk="1" hangingPunct="1"/>
            <a:endParaRPr lang="en-US" sz="2800" smtClean="0"/>
          </a:p>
          <a:p>
            <a:pPr algn="just" eaLnBrk="1" hangingPunct="1"/>
            <a:r>
              <a:rPr lang="en-US" sz="2800" smtClean="0"/>
              <a:t>The adverse impacts results from changes in land use, changes in local hydrology (aquatic environment being of critical importance) and, design &amp; Technology used to build up infrastructure works, all results in increased risk for vector breeding.</a:t>
            </a:r>
          </a:p>
          <a:p>
            <a:pPr algn="just" eaLnBrk="1" hangingPunct="1"/>
            <a:endParaRPr lang="en-US" sz="2800" smtClean="0"/>
          </a:p>
        </p:txBody>
      </p:sp>
    </p:spTree>
    <p:extLst>
      <p:ext uri="{BB962C8B-B14F-4D97-AF65-F5344CB8AC3E}">
        <p14:creationId xmlns:p14="http://schemas.microsoft.com/office/powerpoint/2010/main" xmlns="" val="2512208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304800"/>
            <a:ext cx="8229600" cy="5821363"/>
          </a:xfrm>
        </p:spPr>
        <p:txBody>
          <a:bodyPr/>
          <a:lstStyle/>
          <a:p>
            <a:pPr marL="609600" indent="-609600" algn="just" eaLnBrk="1" hangingPunct="1">
              <a:buFontTx/>
              <a:buNone/>
            </a:pPr>
            <a:r>
              <a:rPr lang="en-US" sz="2800" b="1" dirty="0" smtClean="0">
                <a:solidFill>
                  <a:srgbClr val="FF0000"/>
                </a:solidFill>
              </a:rPr>
              <a:t>Countries of the SEA region has glaring examples to prove the point &amp; Development without HIA.</a:t>
            </a:r>
          </a:p>
          <a:p>
            <a:pPr marL="609600" indent="-609600" eaLnBrk="1" hangingPunct="1">
              <a:buFontTx/>
              <a:buNone/>
            </a:pPr>
            <a:endParaRPr lang="en-US" sz="2800" dirty="0" smtClean="0"/>
          </a:p>
          <a:p>
            <a:pPr marL="609600" indent="-609600" eaLnBrk="1" hangingPunct="1">
              <a:buFontTx/>
              <a:buAutoNum type="arabicPeriod"/>
            </a:pPr>
            <a:r>
              <a:rPr lang="en-US" sz="2800" b="1" dirty="0" smtClean="0"/>
              <a:t>Bangladesh:</a:t>
            </a:r>
            <a:r>
              <a:rPr lang="en-US" sz="2800" dirty="0" smtClean="0"/>
              <a:t> Construction of </a:t>
            </a:r>
            <a:r>
              <a:rPr lang="en-US" sz="2800" dirty="0" err="1" smtClean="0"/>
              <a:t>embarkments</a:t>
            </a:r>
            <a:r>
              <a:rPr lang="en-US" sz="2800" dirty="0" smtClean="0"/>
              <a:t> for flood control / irrigation in 1970s.</a:t>
            </a:r>
          </a:p>
          <a:p>
            <a:pPr marL="609600" indent="-609600" eaLnBrk="1" hangingPunct="1">
              <a:buFontTx/>
              <a:buNone/>
            </a:pPr>
            <a:endParaRPr lang="en-US" sz="2800" dirty="0" smtClean="0"/>
          </a:p>
          <a:p>
            <a:pPr marL="609600" indent="-609600" eaLnBrk="1" hangingPunct="1">
              <a:buFontTx/>
              <a:buChar char="-"/>
            </a:pPr>
            <a:r>
              <a:rPr lang="en-US" sz="2800" dirty="0" smtClean="0"/>
              <a:t>Malaria : Fourteen fold increase in malaria</a:t>
            </a:r>
          </a:p>
          <a:p>
            <a:pPr marL="609600" indent="-609600" eaLnBrk="1" hangingPunct="1">
              <a:buFontTx/>
              <a:buChar char="-"/>
            </a:pPr>
            <a:r>
              <a:rPr lang="en-US" sz="2800" dirty="0" smtClean="0"/>
              <a:t>Kala </a:t>
            </a:r>
            <a:r>
              <a:rPr lang="en-US" sz="2800" dirty="0" err="1" smtClean="0"/>
              <a:t>Azar</a:t>
            </a:r>
            <a:r>
              <a:rPr lang="en-US" sz="2800" dirty="0" smtClean="0"/>
              <a:t>: Two fold increase in KA cases &amp; geographic spread from 8 </a:t>
            </a:r>
            <a:r>
              <a:rPr lang="en-US" sz="2800" dirty="0" err="1" smtClean="0"/>
              <a:t>Thanas</a:t>
            </a:r>
            <a:r>
              <a:rPr lang="en-US" sz="2800" dirty="0" smtClean="0"/>
              <a:t> in 1981 to 102 than as in 1997</a:t>
            </a:r>
          </a:p>
        </p:txBody>
      </p:sp>
    </p:spTree>
    <p:extLst>
      <p:ext uri="{BB962C8B-B14F-4D97-AF65-F5344CB8AC3E}">
        <p14:creationId xmlns:p14="http://schemas.microsoft.com/office/powerpoint/2010/main" xmlns="" val="1769580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81000" y="533400"/>
            <a:ext cx="8229600" cy="5943600"/>
          </a:xfrm>
        </p:spPr>
        <p:txBody>
          <a:bodyPr/>
          <a:lstStyle/>
          <a:p>
            <a:pPr eaLnBrk="1" hangingPunct="1">
              <a:buFontTx/>
              <a:buNone/>
            </a:pPr>
            <a:endParaRPr lang="en-US" sz="2800" smtClean="0"/>
          </a:p>
          <a:p>
            <a:pPr eaLnBrk="1" hangingPunct="1">
              <a:buFontTx/>
              <a:buNone/>
            </a:pPr>
            <a:r>
              <a:rPr lang="en-US" sz="2800" b="1" smtClean="0"/>
              <a:t>Bhutan:</a:t>
            </a:r>
            <a:r>
              <a:rPr lang="en-US" sz="2800" smtClean="0"/>
              <a:t> Hydroelectric project: 3-4 times increase in Malaria – Increased surface area of moving slow waters in river bed due to diversion for </a:t>
            </a:r>
            <a:r>
              <a:rPr lang="en-US" sz="2800" i="1" smtClean="0"/>
              <a:t>An. minimus.</a:t>
            </a:r>
            <a:endParaRPr lang="en-US" sz="2800" smtClean="0"/>
          </a:p>
          <a:p>
            <a:pPr eaLnBrk="1" hangingPunct="1">
              <a:buFontTx/>
              <a:buNone/>
            </a:pPr>
            <a:endParaRPr lang="en-US" sz="2800" smtClean="0"/>
          </a:p>
          <a:p>
            <a:pPr eaLnBrk="1" hangingPunct="1">
              <a:buFontTx/>
              <a:buNone/>
            </a:pPr>
            <a:r>
              <a:rPr lang="en-US" sz="2800" b="1" smtClean="0"/>
              <a:t>DPR Korea:</a:t>
            </a:r>
            <a:r>
              <a:rPr lang="en-US" sz="2800" smtClean="0"/>
              <a:t> Constructed 1700 small to medium flood control/ Irrigation dams.  Malaria resurfaced and reported more than 300,000 cases (1997).</a:t>
            </a:r>
          </a:p>
          <a:p>
            <a:pPr eaLnBrk="1" hangingPunct="1">
              <a:buFontTx/>
              <a:buNone/>
            </a:pPr>
            <a:endParaRPr lang="en-US" sz="2800" smtClean="0"/>
          </a:p>
          <a:p>
            <a:pPr eaLnBrk="1" hangingPunct="1">
              <a:buFontTx/>
              <a:buNone/>
            </a:pPr>
            <a:endParaRPr lang="en-US" sz="2800" smtClean="0"/>
          </a:p>
        </p:txBody>
      </p:sp>
    </p:spTree>
    <p:extLst>
      <p:ext uri="{BB962C8B-B14F-4D97-AF65-F5344CB8AC3E}">
        <p14:creationId xmlns:p14="http://schemas.microsoft.com/office/powerpoint/2010/main" xmlns="" val="3619550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609600" y="914400"/>
            <a:ext cx="8229600" cy="5334000"/>
          </a:xfrm>
        </p:spPr>
        <p:txBody>
          <a:bodyPr/>
          <a:lstStyle/>
          <a:p>
            <a:pPr eaLnBrk="1" hangingPunct="1">
              <a:buFontTx/>
              <a:buNone/>
            </a:pPr>
            <a:r>
              <a:rPr lang="en-US" sz="2800" b="1" smtClean="0"/>
              <a:t>India:</a:t>
            </a:r>
            <a:r>
              <a:rPr lang="en-US" sz="2800" smtClean="0"/>
              <a:t> “man made malaria” emerged as a single paradigm contributing 40 to 50% of total malaria related to irrigation project.  Urban malaria came as a gift contributing about 15% of malaria after introduction of piped water supply.</a:t>
            </a:r>
          </a:p>
          <a:p>
            <a:pPr eaLnBrk="1" hangingPunct="1">
              <a:buFontTx/>
              <a:buNone/>
            </a:pPr>
            <a:endParaRPr lang="en-US" sz="2800" smtClean="0"/>
          </a:p>
          <a:p>
            <a:pPr eaLnBrk="1" hangingPunct="1">
              <a:buFontTx/>
              <a:buNone/>
            </a:pPr>
            <a:r>
              <a:rPr lang="en-US" sz="2800" b="1" smtClean="0"/>
              <a:t>Indonesia:</a:t>
            </a:r>
            <a:r>
              <a:rPr lang="en-US" sz="2800" smtClean="0"/>
              <a:t> Transmigration project suffered severe outbreaks of malaria.  Movement of susceptible person to high transmission area</a:t>
            </a:r>
            <a:r>
              <a:rPr lang="en-US" sz="2400" smtClean="0"/>
              <a:t>.</a:t>
            </a:r>
          </a:p>
        </p:txBody>
      </p:sp>
    </p:spTree>
    <p:extLst>
      <p:ext uri="{BB962C8B-B14F-4D97-AF65-F5344CB8AC3E}">
        <p14:creationId xmlns:p14="http://schemas.microsoft.com/office/powerpoint/2010/main" xmlns="" val="1287757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81000" y="838200"/>
            <a:ext cx="8229600" cy="4525963"/>
          </a:xfrm>
        </p:spPr>
        <p:txBody>
          <a:bodyPr/>
          <a:lstStyle/>
          <a:p>
            <a:pPr algn="just" eaLnBrk="1" hangingPunct="1">
              <a:buFontTx/>
              <a:buNone/>
            </a:pPr>
            <a:r>
              <a:rPr lang="en-US" sz="2400" b="1" smtClean="0"/>
              <a:t>Maldives:</a:t>
            </a:r>
            <a:r>
              <a:rPr lang="en-US" sz="2400" smtClean="0"/>
              <a:t>  Overlapping drainage on road for lack of space, breed </a:t>
            </a:r>
            <a:r>
              <a:rPr lang="en-US" sz="2400" i="1" smtClean="0"/>
              <a:t>Culex quinquifasciatus </a:t>
            </a:r>
            <a:r>
              <a:rPr lang="en-US" sz="2400" smtClean="0"/>
              <a:t>intensively and resulted in increased risk of transmission of filariasis. </a:t>
            </a:r>
          </a:p>
          <a:p>
            <a:pPr algn="just" eaLnBrk="1" hangingPunct="1">
              <a:buFontTx/>
              <a:buNone/>
            </a:pPr>
            <a:r>
              <a:rPr lang="en-US" sz="2400" smtClean="0"/>
              <a:t>Water harvesting, without mosquito proofing of storage infrastructure led to establish of DF/DHF.</a:t>
            </a:r>
          </a:p>
          <a:p>
            <a:pPr algn="just" eaLnBrk="1" hangingPunct="1">
              <a:buFontTx/>
              <a:buNone/>
            </a:pPr>
            <a:r>
              <a:rPr lang="en-US" sz="2400" b="1" smtClean="0"/>
              <a:t>Thailand:</a:t>
            </a:r>
            <a:r>
              <a:rPr lang="en-US" sz="2400" smtClean="0"/>
              <a:t>  Refugee camps in Thailand, Myanmar border/ Thai Cambodia border in forested area, put the refugees to high risk of malaria transmission.  An example of wrong sitting of camps.</a:t>
            </a:r>
          </a:p>
          <a:p>
            <a:pPr eaLnBrk="1" hangingPunct="1">
              <a:buFontTx/>
              <a:buNone/>
            </a:pPr>
            <a:endParaRPr lang="en-US" sz="2400" smtClean="0"/>
          </a:p>
        </p:txBody>
      </p:sp>
    </p:spTree>
    <p:extLst>
      <p:ext uri="{BB962C8B-B14F-4D97-AF65-F5344CB8AC3E}">
        <p14:creationId xmlns:p14="http://schemas.microsoft.com/office/powerpoint/2010/main" xmlns="" val="2962346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200" b="1" smtClean="0"/>
              <a:t>Historical Perspective (INDIA)</a:t>
            </a:r>
          </a:p>
        </p:txBody>
      </p:sp>
      <p:sp>
        <p:nvSpPr>
          <p:cNvPr id="8195" name="Rectangle 3"/>
          <p:cNvSpPr>
            <a:spLocks noGrp="1" noChangeArrowheads="1"/>
          </p:cNvSpPr>
          <p:nvPr>
            <p:ph type="body" idx="1"/>
          </p:nvPr>
        </p:nvSpPr>
        <p:spPr/>
        <p:txBody>
          <a:bodyPr/>
          <a:lstStyle/>
          <a:p>
            <a:pPr eaLnBrk="1" hangingPunct="1">
              <a:buFontTx/>
              <a:buNone/>
            </a:pPr>
            <a:r>
              <a:rPr lang="en-US" sz="2800" smtClean="0"/>
              <a:t>Before DDT era:</a:t>
            </a:r>
          </a:p>
          <a:p>
            <a:pPr eaLnBrk="1" hangingPunct="1">
              <a:buFontTx/>
              <a:buNone/>
            </a:pPr>
            <a:r>
              <a:rPr lang="en-US" sz="2800" smtClean="0"/>
              <a:t>Existing Malarious area:</a:t>
            </a:r>
          </a:p>
          <a:p>
            <a:pPr eaLnBrk="1" hangingPunct="1">
              <a:buFontTx/>
              <a:buNone/>
            </a:pPr>
            <a:endParaRPr lang="en-US" sz="2800" smtClean="0"/>
          </a:p>
          <a:p>
            <a:pPr eaLnBrk="1" hangingPunct="1"/>
            <a:r>
              <a:rPr lang="en-US" sz="2800" smtClean="0"/>
              <a:t>Developed environmental and engineering (EEM) methods of control.  </a:t>
            </a:r>
          </a:p>
          <a:p>
            <a:pPr eaLnBrk="1" hangingPunct="1"/>
            <a:r>
              <a:rPr lang="en-US" sz="2800" smtClean="0"/>
              <a:t>Priority areas:  Cantonment, administrative centers, port cities – commerce, commercial – Tea gardens</a:t>
            </a:r>
          </a:p>
        </p:txBody>
      </p:sp>
    </p:spTree>
    <p:extLst>
      <p:ext uri="{BB962C8B-B14F-4D97-AF65-F5344CB8AC3E}">
        <p14:creationId xmlns:p14="http://schemas.microsoft.com/office/powerpoint/2010/main" xmlns="" val="3332442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IN" dirty="0" smtClean="0">
                <a:solidFill>
                  <a:prstClr val="black"/>
                </a:solidFill>
              </a:rPr>
              <a:t> </a:t>
            </a:r>
            <a:r>
              <a:rPr lang="en-IN" dirty="0">
                <a:solidFill>
                  <a:prstClr val="black"/>
                </a:solidFill>
              </a:rPr>
              <a:t>Agriculture and Public Health Practices</a:t>
            </a:r>
            <a:endParaRPr lang="en-IN" dirty="0"/>
          </a:p>
        </p:txBody>
      </p:sp>
      <p:sp>
        <p:nvSpPr>
          <p:cNvPr id="3" name="Content Placeholder 2"/>
          <p:cNvSpPr>
            <a:spLocks noGrp="1"/>
          </p:cNvSpPr>
          <p:nvPr>
            <p:ph idx="1"/>
          </p:nvPr>
        </p:nvSpPr>
        <p:spPr/>
        <p:txBody>
          <a:bodyPr>
            <a:normAutofit fontScale="92500" lnSpcReduction="10000"/>
          </a:bodyPr>
          <a:lstStyle/>
          <a:p>
            <a:r>
              <a:rPr lang="en-IN" sz="2400" dirty="0" smtClean="0">
                <a:latin typeface="AR ESSENCE" pitchFamily="2" charset="0"/>
              </a:rPr>
              <a:t>Human made ecological changes which may be caused by developmental activities and expansion of Agriculture can alter environmental dynamics ,increase community vulnerability  and enhance the risk of VBD</a:t>
            </a:r>
          </a:p>
          <a:p>
            <a:r>
              <a:rPr lang="en-IN" sz="2400" dirty="0" smtClean="0">
                <a:latin typeface="AR ESSENCE" pitchFamily="2" charset="0"/>
              </a:rPr>
              <a:t>Conventionally</a:t>
            </a:r>
            <a:r>
              <a:rPr lang="en-IN" sz="2400" dirty="0">
                <a:latin typeface="AR ESSENCE" pitchFamily="2" charset="0"/>
              </a:rPr>
              <a:t>, the control of disease vectors has mainly relied on the use of chemical insecticides. The failure to effectively reduce the burden of VBD has arisen from a number of factors – human, technical (including insecticidal and drug resistance), operational, ecological, and economic. </a:t>
            </a:r>
            <a:endParaRPr lang="en-IN" sz="2400" dirty="0" smtClean="0">
              <a:latin typeface="AR ESSENCE" pitchFamily="2" charset="0"/>
            </a:endParaRPr>
          </a:p>
          <a:p>
            <a:r>
              <a:rPr lang="en-IN" sz="2400" dirty="0" smtClean="0">
                <a:latin typeface="AR ESSENCE" pitchFamily="2" charset="0"/>
              </a:rPr>
              <a:t>Current </a:t>
            </a:r>
            <a:r>
              <a:rPr lang="en-IN" sz="2400" dirty="0">
                <a:latin typeface="AR ESSENCE" pitchFamily="2" charset="0"/>
              </a:rPr>
              <a:t>approaches to controlling different VBD work in near isolation from each other. In certain situations, opportunities exist for optimum control of vectors of two or more diseases to be organized together and managed effectively by optimal use of available technologies, interventions and improved resources at a local level, taking into account health sector reforms wherever possible. </a:t>
            </a:r>
            <a:endParaRPr lang="en-IN" sz="2400" dirty="0" smtClean="0">
              <a:latin typeface="AR ESSENCE" pitchFamily="2" charset="0"/>
            </a:endParaRPr>
          </a:p>
          <a:p>
            <a:r>
              <a:rPr lang="en-IN" sz="2400" dirty="0" smtClean="0">
                <a:latin typeface="AR ESSENCE" pitchFamily="2" charset="0"/>
              </a:rPr>
              <a:t>This </a:t>
            </a:r>
            <a:r>
              <a:rPr lang="en-IN" sz="2400" dirty="0">
                <a:latin typeface="AR ESSENCE" pitchFamily="2" charset="0"/>
              </a:rPr>
              <a:t>requires an ecosystem approach to vector control at a decentralized level, in particular at the district and community levels. </a:t>
            </a:r>
            <a:endParaRPr lang="en-IN" sz="2400" dirty="0" smtClean="0">
              <a:latin typeface="AR ESSENCE" pitchFamily="2" charset="0"/>
            </a:endParaRPr>
          </a:p>
          <a:p>
            <a:endParaRPr lang="en-IN" sz="2400" dirty="0">
              <a:latin typeface="AR ESSENCE" pitchFamily="2" charset="0"/>
            </a:endParaRPr>
          </a:p>
        </p:txBody>
      </p:sp>
    </p:spTree>
    <p:extLst>
      <p:ext uri="{BB962C8B-B14F-4D97-AF65-F5344CB8AC3E}">
        <p14:creationId xmlns:p14="http://schemas.microsoft.com/office/powerpoint/2010/main" xmlns="" val="2145698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65100"/>
            <a:ext cx="8229600" cy="685800"/>
          </a:xfrm>
        </p:spPr>
        <p:txBody>
          <a:bodyPr/>
          <a:lstStyle/>
          <a:p>
            <a:pPr eaLnBrk="1" hangingPunct="1"/>
            <a:r>
              <a:rPr lang="en-US" sz="3200" dirty="0" smtClean="0"/>
              <a:t>Components</a:t>
            </a:r>
            <a:r>
              <a:rPr lang="en-US" sz="2800" dirty="0" smtClean="0"/>
              <a:t> of EEM Technology</a:t>
            </a:r>
          </a:p>
        </p:txBody>
      </p:sp>
      <p:sp>
        <p:nvSpPr>
          <p:cNvPr id="9219" name="Rectangle 3"/>
          <p:cNvSpPr>
            <a:spLocks noGrp="1" noChangeArrowheads="1"/>
          </p:cNvSpPr>
          <p:nvPr>
            <p:ph type="body" idx="1"/>
          </p:nvPr>
        </p:nvSpPr>
        <p:spPr>
          <a:xfrm>
            <a:off x="381000" y="1195388"/>
            <a:ext cx="8229600" cy="4525962"/>
          </a:xfrm>
        </p:spPr>
        <p:txBody>
          <a:bodyPr>
            <a:normAutofit lnSpcReduction="10000"/>
          </a:bodyPr>
          <a:lstStyle/>
          <a:p>
            <a:pPr eaLnBrk="1" hangingPunct="1">
              <a:lnSpc>
                <a:spcPct val="90000"/>
              </a:lnSpc>
              <a:buFontTx/>
              <a:buNone/>
            </a:pPr>
            <a:r>
              <a:rPr lang="en-US" u="sng" smtClean="0"/>
              <a:t>Selection of healthy site</a:t>
            </a:r>
          </a:p>
          <a:p>
            <a:pPr eaLnBrk="1" hangingPunct="1">
              <a:lnSpc>
                <a:spcPct val="90000"/>
              </a:lnSpc>
            </a:pPr>
            <a:r>
              <a:rPr lang="en-US" smtClean="0"/>
              <a:t>Construction of New Delhi – 1912</a:t>
            </a:r>
          </a:p>
          <a:p>
            <a:pPr lvl="1" eaLnBrk="1" hangingPunct="1">
              <a:lnSpc>
                <a:spcPct val="90000"/>
              </a:lnSpc>
            </a:pPr>
            <a:r>
              <a:rPr lang="en-US" smtClean="0"/>
              <a:t>Well drained site, Drainage different types</a:t>
            </a:r>
          </a:p>
          <a:p>
            <a:pPr eaLnBrk="1" hangingPunct="1">
              <a:lnSpc>
                <a:spcPct val="90000"/>
              </a:lnSpc>
            </a:pPr>
            <a:r>
              <a:rPr lang="en-US" smtClean="0"/>
              <a:t>Embankment</a:t>
            </a:r>
          </a:p>
          <a:p>
            <a:pPr eaLnBrk="1" hangingPunct="1">
              <a:lnSpc>
                <a:spcPct val="90000"/>
              </a:lnSpc>
            </a:pPr>
            <a:r>
              <a:rPr lang="en-US" smtClean="0"/>
              <a:t>Marsh clearing sluice gates – Andamans</a:t>
            </a:r>
          </a:p>
          <a:p>
            <a:pPr eaLnBrk="1" hangingPunct="1">
              <a:lnSpc>
                <a:spcPct val="90000"/>
              </a:lnSpc>
            </a:pPr>
            <a:r>
              <a:rPr lang="en-US" smtClean="0"/>
              <a:t>Siphon flushing</a:t>
            </a:r>
          </a:p>
          <a:p>
            <a:pPr eaLnBrk="1" hangingPunct="1">
              <a:lnSpc>
                <a:spcPct val="90000"/>
              </a:lnSpc>
            </a:pPr>
            <a:r>
              <a:rPr lang="en-US" smtClean="0"/>
              <a:t>Legislative Measures : (Mumbai – 1928)</a:t>
            </a:r>
          </a:p>
          <a:p>
            <a:pPr eaLnBrk="1" hangingPunct="1">
              <a:lnSpc>
                <a:spcPct val="90000"/>
              </a:lnSpc>
            </a:pPr>
            <a:r>
              <a:rPr lang="en-US" smtClean="0"/>
              <a:t>Chemoprolylaxis – in organized communities</a:t>
            </a:r>
          </a:p>
          <a:p>
            <a:pPr eaLnBrk="1" hangingPunct="1">
              <a:lnSpc>
                <a:spcPct val="90000"/>
              </a:lnSpc>
            </a:pPr>
            <a:r>
              <a:rPr lang="en-US" smtClean="0"/>
              <a:t>Weekly dry day</a:t>
            </a:r>
          </a:p>
          <a:p>
            <a:pPr eaLnBrk="1" hangingPunct="1">
              <a:lnSpc>
                <a:spcPct val="90000"/>
              </a:lnSpc>
              <a:buFontTx/>
              <a:buNone/>
            </a:pPr>
            <a:endParaRPr lang="en-US" smtClean="0"/>
          </a:p>
          <a:p>
            <a:pPr eaLnBrk="1" hangingPunct="1">
              <a:lnSpc>
                <a:spcPct val="90000"/>
              </a:lnSpc>
            </a:pPr>
            <a:endParaRPr lang="en-US" sz="2400" smtClean="0"/>
          </a:p>
        </p:txBody>
      </p:sp>
    </p:spTree>
    <p:extLst>
      <p:ext uri="{BB962C8B-B14F-4D97-AF65-F5344CB8AC3E}">
        <p14:creationId xmlns:p14="http://schemas.microsoft.com/office/powerpoint/2010/main" xmlns="" val="3176794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04800" y="609600"/>
            <a:ext cx="8229600" cy="4525963"/>
          </a:xfrm>
        </p:spPr>
        <p:txBody>
          <a:bodyPr/>
          <a:lstStyle/>
          <a:p>
            <a:pPr eaLnBrk="1" hangingPunct="1"/>
            <a:endParaRPr lang="en-US" sz="2400" dirty="0" smtClean="0"/>
          </a:p>
          <a:p>
            <a:pPr eaLnBrk="1" hangingPunct="1"/>
            <a:r>
              <a:rPr lang="en-US" sz="2800" dirty="0" smtClean="0"/>
              <a:t>Personal protection methods (screening, space spray, repellents and use of mosquito nets.</a:t>
            </a:r>
          </a:p>
          <a:p>
            <a:pPr eaLnBrk="1" hangingPunct="1">
              <a:buFontTx/>
              <a:buNone/>
            </a:pPr>
            <a:endParaRPr lang="en-US" sz="2800" dirty="0" smtClean="0"/>
          </a:p>
          <a:p>
            <a:pPr eaLnBrk="1" hangingPunct="1"/>
            <a:r>
              <a:rPr lang="en-US" sz="2800" dirty="0" smtClean="0"/>
              <a:t>Perfected EEM methods for </a:t>
            </a:r>
            <a:r>
              <a:rPr lang="en-US" sz="2800" dirty="0" err="1" smtClean="0"/>
              <a:t>circumsubscribed</a:t>
            </a:r>
            <a:r>
              <a:rPr lang="en-US" sz="2800" dirty="0" smtClean="0"/>
              <a:t> areas - (Guide lines were developed by all public sectors – Defense, Railways, public work departments </a:t>
            </a:r>
            <a:r>
              <a:rPr lang="en-US" sz="2800" dirty="0" err="1" smtClean="0"/>
              <a:t>etc</a:t>
            </a:r>
            <a:r>
              <a:rPr lang="en-US" sz="2800" dirty="0" smtClean="0"/>
              <a:t>) – NOT FOR RURAL MALARIA CONTROL </a:t>
            </a:r>
          </a:p>
        </p:txBody>
      </p:sp>
    </p:spTree>
    <p:extLst>
      <p:ext uri="{BB962C8B-B14F-4D97-AF65-F5344CB8AC3E}">
        <p14:creationId xmlns:p14="http://schemas.microsoft.com/office/powerpoint/2010/main" xmlns="" val="1596021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68362"/>
          </a:xfrm>
        </p:spPr>
        <p:txBody>
          <a:bodyPr/>
          <a:lstStyle/>
          <a:p>
            <a:pPr eaLnBrk="1" hangingPunct="1"/>
            <a:r>
              <a:rPr lang="en-US" sz="3200" dirty="0" smtClean="0">
                <a:solidFill>
                  <a:srgbClr val="FF0000"/>
                </a:solidFill>
              </a:rPr>
              <a:t>Rural Malaria Control - HIA</a:t>
            </a:r>
          </a:p>
        </p:txBody>
      </p:sp>
      <p:sp>
        <p:nvSpPr>
          <p:cNvPr id="11267" name="Rectangle 3"/>
          <p:cNvSpPr>
            <a:spLocks noGrp="1" noChangeArrowheads="1"/>
          </p:cNvSpPr>
          <p:nvPr>
            <p:ph type="body" idx="1"/>
          </p:nvPr>
        </p:nvSpPr>
        <p:spPr>
          <a:xfrm>
            <a:off x="457200" y="1311275"/>
            <a:ext cx="8229600" cy="4525963"/>
          </a:xfrm>
        </p:spPr>
        <p:txBody>
          <a:bodyPr/>
          <a:lstStyle/>
          <a:p>
            <a:pPr eaLnBrk="1" hangingPunct="1">
              <a:buFontTx/>
              <a:buNone/>
            </a:pPr>
            <a:r>
              <a:rPr lang="en-US" sz="2800" smtClean="0"/>
              <a:t>(Pre DDT era)</a:t>
            </a:r>
          </a:p>
          <a:p>
            <a:pPr eaLnBrk="1" hangingPunct="1"/>
            <a:r>
              <a:rPr lang="en-US" sz="2800" smtClean="0"/>
              <a:t>Construction of Sharda canal – 1926</a:t>
            </a:r>
          </a:p>
          <a:p>
            <a:pPr lvl="1" eaLnBrk="1" hangingPunct="1"/>
            <a:r>
              <a:rPr lang="en-US" sz="2400" smtClean="0"/>
              <a:t>(Nepal – India border)</a:t>
            </a:r>
          </a:p>
          <a:p>
            <a:pPr eaLnBrk="1" hangingPunct="1"/>
            <a:r>
              <a:rPr lang="en-US" sz="2800" smtClean="0"/>
              <a:t>Requirements of cross drainage works</a:t>
            </a:r>
          </a:p>
          <a:p>
            <a:pPr eaLnBrk="1" hangingPunct="1"/>
            <a:r>
              <a:rPr lang="en-US" sz="2800" smtClean="0"/>
              <a:t>Existing water logged areas</a:t>
            </a:r>
          </a:p>
          <a:p>
            <a:pPr eaLnBrk="1" hangingPunct="1"/>
            <a:r>
              <a:rPr lang="en-US" sz="2800" smtClean="0"/>
              <a:t>Borrow pits – canalization to natural drainage system</a:t>
            </a:r>
          </a:p>
          <a:p>
            <a:pPr eaLnBrk="1" hangingPunct="1"/>
            <a:r>
              <a:rPr lang="en-US" sz="2800" smtClean="0"/>
              <a:t>Mandjya irrigation (Karnataka)</a:t>
            </a:r>
          </a:p>
          <a:p>
            <a:pPr eaLnBrk="1" hangingPunct="1"/>
            <a:r>
              <a:rPr lang="en-US" sz="2800" smtClean="0"/>
              <a:t>Established Malaria Advisory Committees – Mega project-DVA, Bhakara-Nangal Coal Mines </a:t>
            </a:r>
          </a:p>
          <a:p>
            <a:pPr eaLnBrk="1" hangingPunct="1">
              <a:buFontTx/>
              <a:buNone/>
            </a:pPr>
            <a:endParaRPr lang="en-US" sz="2800" smtClean="0"/>
          </a:p>
          <a:p>
            <a:pPr eaLnBrk="1" hangingPunct="1"/>
            <a:endParaRPr lang="en-US" sz="2800" smtClean="0"/>
          </a:p>
          <a:p>
            <a:pPr eaLnBrk="1" hangingPunct="1"/>
            <a:endParaRPr lang="en-US" sz="2800" smtClean="0"/>
          </a:p>
          <a:p>
            <a:pPr eaLnBrk="1" hangingPunct="1">
              <a:buFontTx/>
              <a:buNone/>
            </a:pPr>
            <a:endParaRPr lang="en-US" sz="2400" smtClean="0"/>
          </a:p>
        </p:txBody>
      </p:sp>
    </p:spTree>
    <p:extLst>
      <p:ext uri="{BB962C8B-B14F-4D97-AF65-F5344CB8AC3E}">
        <p14:creationId xmlns:p14="http://schemas.microsoft.com/office/powerpoint/2010/main" xmlns="" val="1457599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8600"/>
            <a:ext cx="8229600" cy="533400"/>
          </a:xfrm>
        </p:spPr>
        <p:txBody>
          <a:bodyPr>
            <a:normAutofit fontScale="90000"/>
          </a:bodyPr>
          <a:lstStyle/>
          <a:p>
            <a:pPr eaLnBrk="1" hangingPunct="1"/>
            <a:r>
              <a:rPr lang="en-US" sz="3200" dirty="0" smtClean="0"/>
              <a:t>Rural Malaria Control - DDT Era</a:t>
            </a:r>
          </a:p>
        </p:txBody>
      </p:sp>
      <p:sp>
        <p:nvSpPr>
          <p:cNvPr id="12291" name="Rectangle 3"/>
          <p:cNvSpPr>
            <a:spLocks noGrp="1" noChangeArrowheads="1"/>
          </p:cNvSpPr>
          <p:nvPr>
            <p:ph type="body" idx="1"/>
          </p:nvPr>
        </p:nvSpPr>
        <p:spPr>
          <a:xfrm>
            <a:off x="457200" y="838200"/>
            <a:ext cx="8229600" cy="5715000"/>
          </a:xfrm>
        </p:spPr>
        <p:txBody>
          <a:bodyPr/>
          <a:lstStyle/>
          <a:p>
            <a:pPr eaLnBrk="1" hangingPunct="1">
              <a:buFontTx/>
              <a:buNone/>
            </a:pPr>
            <a:r>
              <a:rPr lang="en-US" sz="2800" smtClean="0"/>
              <a:t>NEMP</a:t>
            </a:r>
          </a:p>
          <a:p>
            <a:pPr eaLnBrk="1" hangingPunct="1"/>
            <a:r>
              <a:rPr lang="en-US" sz="2800" smtClean="0"/>
              <a:t>EEM Technology took back seat &amp; died its natural death with lapse of generation</a:t>
            </a:r>
          </a:p>
          <a:p>
            <a:pPr eaLnBrk="1" hangingPunct="1"/>
            <a:r>
              <a:rPr lang="en-US" sz="2800" smtClean="0"/>
              <a:t>Emphasis shifted from larval control to adult control</a:t>
            </a:r>
          </a:p>
          <a:p>
            <a:pPr eaLnBrk="1" hangingPunct="1"/>
            <a:r>
              <a:rPr lang="en-US" sz="2800" smtClean="0"/>
              <a:t>Indoor residual spray (DDT, HCH, Malathion)</a:t>
            </a:r>
          </a:p>
          <a:p>
            <a:pPr eaLnBrk="1" hangingPunct="1"/>
            <a:r>
              <a:rPr lang="en-US" sz="2800" smtClean="0"/>
              <a:t>BY 1970s Vector resistance to insecticides and drug resistance to </a:t>
            </a:r>
            <a:r>
              <a:rPr lang="en-US" sz="2800" i="1" smtClean="0"/>
              <a:t>P. falciparum</a:t>
            </a:r>
            <a:r>
              <a:rPr lang="en-US" sz="2800" smtClean="0"/>
              <a:t> impeded the progress of Malaria Eradication Programme</a:t>
            </a:r>
          </a:p>
          <a:p>
            <a:pPr eaLnBrk="1" hangingPunct="1"/>
            <a:r>
              <a:rPr lang="en-US" sz="2800" smtClean="0"/>
              <a:t>WHO declared that neither eradication nor sustainable control possible</a:t>
            </a:r>
            <a:r>
              <a:rPr lang="en-US" sz="2000" smtClean="0"/>
              <a:t>.</a:t>
            </a:r>
          </a:p>
        </p:txBody>
      </p:sp>
    </p:spTree>
    <p:extLst>
      <p:ext uri="{BB962C8B-B14F-4D97-AF65-F5344CB8AC3E}">
        <p14:creationId xmlns:p14="http://schemas.microsoft.com/office/powerpoint/2010/main" xmlns="" val="630719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81000" y="1066800"/>
            <a:ext cx="8229600" cy="4525963"/>
          </a:xfrm>
        </p:spPr>
        <p:txBody>
          <a:bodyPr/>
          <a:lstStyle/>
          <a:p>
            <a:pPr eaLnBrk="1" hangingPunct="1">
              <a:buFontTx/>
              <a:buNone/>
            </a:pPr>
            <a:r>
              <a:rPr lang="en-US" sz="2800" b="1" smtClean="0"/>
              <a:t>Global Malaria Control Strategy (GMCS) 1992</a:t>
            </a:r>
          </a:p>
          <a:p>
            <a:pPr eaLnBrk="1" hangingPunct="1">
              <a:buFontTx/>
              <a:buNone/>
            </a:pPr>
            <a:endParaRPr lang="en-US" sz="2800" b="1" smtClean="0"/>
          </a:p>
          <a:p>
            <a:pPr eaLnBrk="1" hangingPunct="1"/>
            <a:r>
              <a:rPr lang="en-US" sz="2800" smtClean="0"/>
              <a:t>Early detection &amp; Prompt treatment</a:t>
            </a:r>
          </a:p>
          <a:p>
            <a:pPr eaLnBrk="1" hangingPunct="1"/>
            <a:endParaRPr lang="en-US" sz="2800" smtClean="0"/>
          </a:p>
          <a:p>
            <a:pPr eaLnBrk="1" hangingPunct="1"/>
            <a:r>
              <a:rPr lang="en-US" sz="2800" smtClean="0"/>
              <a:t>Institution of </a:t>
            </a:r>
            <a:r>
              <a:rPr lang="en-US" sz="2800" b="1" smtClean="0"/>
              <a:t>Integrated Vector</a:t>
            </a:r>
            <a:r>
              <a:rPr lang="en-US" sz="2800" smtClean="0"/>
              <a:t> </a:t>
            </a:r>
            <a:r>
              <a:rPr lang="en-US" sz="2800" b="1" smtClean="0"/>
              <a:t>Management</a:t>
            </a:r>
          </a:p>
          <a:p>
            <a:pPr eaLnBrk="1" hangingPunct="1">
              <a:buFontTx/>
              <a:buNone/>
            </a:pPr>
            <a:endParaRPr lang="en-US" sz="2800" b="1" smtClean="0"/>
          </a:p>
          <a:p>
            <a:pPr eaLnBrk="1" hangingPunct="1"/>
            <a:r>
              <a:rPr lang="en-US" sz="2800" smtClean="0"/>
              <a:t>Evidences based control strategy deploying old and new technologies</a:t>
            </a:r>
          </a:p>
        </p:txBody>
      </p:sp>
    </p:spTree>
    <p:extLst>
      <p:ext uri="{BB962C8B-B14F-4D97-AF65-F5344CB8AC3E}">
        <p14:creationId xmlns:p14="http://schemas.microsoft.com/office/powerpoint/2010/main" xmlns="" val="4027511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838200"/>
          </a:xfrm>
        </p:spPr>
        <p:txBody>
          <a:bodyPr/>
          <a:lstStyle/>
          <a:p>
            <a:pPr eaLnBrk="1" hangingPunct="1"/>
            <a:r>
              <a:rPr lang="en-US" sz="2400" dirty="0" smtClean="0">
                <a:solidFill>
                  <a:srgbClr val="FF0000"/>
                </a:solidFill>
              </a:rPr>
              <a:t>Requirements of HIA for sustainable Development – New Beginning</a:t>
            </a:r>
          </a:p>
        </p:txBody>
      </p:sp>
      <p:sp>
        <p:nvSpPr>
          <p:cNvPr id="14339" name="Rectangle 3"/>
          <p:cNvSpPr>
            <a:spLocks noGrp="1" noChangeArrowheads="1"/>
          </p:cNvSpPr>
          <p:nvPr>
            <p:ph type="body" idx="1"/>
          </p:nvPr>
        </p:nvSpPr>
        <p:spPr>
          <a:xfrm>
            <a:off x="457200" y="990600"/>
            <a:ext cx="8229600" cy="4891088"/>
          </a:xfrm>
        </p:spPr>
        <p:txBody>
          <a:bodyPr/>
          <a:lstStyle/>
          <a:p>
            <a:pPr eaLnBrk="1" hangingPunct="1">
              <a:buFontTx/>
              <a:buNone/>
            </a:pPr>
            <a:r>
              <a:rPr lang="en-US" sz="2400" smtClean="0"/>
              <a:t>In a developing economics, infrastructure development projects across all sector of economy require HIA to</a:t>
            </a:r>
          </a:p>
          <a:p>
            <a:pPr eaLnBrk="1" hangingPunct="1"/>
            <a:r>
              <a:rPr lang="en-US" sz="2400" smtClean="0"/>
              <a:t>To be a part of planning process, to identify, qualify, and quantify the adverse impact and suggest mitigating measures to be included in the project cost.</a:t>
            </a:r>
          </a:p>
          <a:p>
            <a:pPr eaLnBrk="1" hangingPunct="1"/>
            <a:r>
              <a:rPr lang="en-US" sz="2400" smtClean="0"/>
              <a:t>Use of Eco-friendly design and technology for installation of cost effective infrastructure.  Works that modify/manipulate the eco friendly environment, should become integral part of the project.</a:t>
            </a:r>
          </a:p>
          <a:p>
            <a:pPr eaLnBrk="1" hangingPunct="1"/>
            <a:r>
              <a:rPr lang="en-US" sz="2400" smtClean="0"/>
              <a:t>Capacity building – Multidisciplinary approach</a:t>
            </a:r>
          </a:p>
        </p:txBody>
      </p:sp>
    </p:spTree>
    <p:extLst>
      <p:ext uri="{BB962C8B-B14F-4D97-AF65-F5344CB8AC3E}">
        <p14:creationId xmlns:p14="http://schemas.microsoft.com/office/powerpoint/2010/main" xmlns="" val="4171231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0"/>
            <a:ext cx="8229600" cy="715963"/>
          </a:xfrm>
        </p:spPr>
        <p:txBody>
          <a:bodyPr/>
          <a:lstStyle/>
          <a:p>
            <a:pPr eaLnBrk="1" hangingPunct="1"/>
            <a:r>
              <a:rPr lang="en-US" sz="3200" dirty="0" smtClean="0">
                <a:solidFill>
                  <a:srgbClr val="FF0000"/>
                </a:solidFill>
              </a:rPr>
              <a:t>Urban Paradigms</a:t>
            </a:r>
          </a:p>
        </p:txBody>
      </p:sp>
      <p:sp>
        <p:nvSpPr>
          <p:cNvPr id="15363" name="Rectangle 3"/>
          <p:cNvSpPr>
            <a:spLocks noGrp="1" noChangeArrowheads="1"/>
          </p:cNvSpPr>
          <p:nvPr>
            <p:ph type="body" idx="1"/>
          </p:nvPr>
        </p:nvSpPr>
        <p:spPr>
          <a:xfrm>
            <a:off x="457200" y="838200"/>
            <a:ext cx="8229600" cy="4525963"/>
          </a:xfrm>
        </p:spPr>
        <p:txBody>
          <a:bodyPr>
            <a:normAutofit fontScale="92500" lnSpcReduction="20000"/>
          </a:bodyPr>
          <a:lstStyle/>
          <a:p>
            <a:pPr eaLnBrk="1" hangingPunct="1"/>
            <a:r>
              <a:rPr lang="en-US" sz="2800" smtClean="0"/>
              <a:t>Mismanagement of water supply system, While water enter the home bring with the risk of malaria, and dengue and chikungunya when leaves the house give us filariasis</a:t>
            </a:r>
          </a:p>
          <a:p>
            <a:pPr eaLnBrk="1" hangingPunct="1"/>
            <a:r>
              <a:rPr lang="en-US" sz="2800" smtClean="0"/>
              <a:t>HIA requirements</a:t>
            </a:r>
          </a:p>
          <a:p>
            <a:pPr eaLnBrk="1" hangingPunct="1">
              <a:buFontTx/>
              <a:buNone/>
            </a:pPr>
            <a:r>
              <a:rPr lang="en-US" sz="2800" smtClean="0"/>
              <a:t>Drinking water</a:t>
            </a:r>
          </a:p>
          <a:p>
            <a:pPr eaLnBrk="1" hangingPunct="1"/>
            <a:r>
              <a:rPr lang="en-US" sz="2800" smtClean="0"/>
              <a:t>Delivery of drinking water supply in mosquito proof cisterns, tanks, other storage containers.</a:t>
            </a:r>
          </a:p>
          <a:p>
            <a:pPr eaLnBrk="1" hangingPunct="1"/>
            <a:r>
              <a:rPr lang="en-US" sz="2800" smtClean="0"/>
              <a:t>Intermittent supply areas, storage containers should be rendered mosquito proof.</a:t>
            </a:r>
          </a:p>
          <a:p>
            <a:pPr eaLnBrk="1" hangingPunct="1"/>
            <a:r>
              <a:rPr lang="en-US" sz="2800" smtClean="0"/>
              <a:t>Ground water sources should also be mosquito proof (well)</a:t>
            </a:r>
          </a:p>
        </p:txBody>
      </p:sp>
    </p:spTree>
    <p:extLst>
      <p:ext uri="{BB962C8B-B14F-4D97-AF65-F5344CB8AC3E}">
        <p14:creationId xmlns:p14="http://schemas.microsoft.com/office/powerpoint/2010/main" xmlns="" val="1230790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sz="2800" b="1" dirty="0" smtClean="0"/>
              <a:t>Industrial waters</a:t>
            </a:r>
            <a:br>
              <a:rPr lang="en-US" sz="2800" b="1" dirty="0" smtClean="0"/>
            </a:br>
            <a:endParaRPr lang="en-US" sz="2800" b="1" dirty="0" smtClean="0"/>
          </a:p>
        </p:txBody>
      </p:sp>
      <p:sp>
        <p:nvSpPr>
          <p:cNvPr id="16387" name="Rectangle 3"/>
          <p:cNvSpPr>
            <a:spLocks noGrp="1" noChangeArrowheads="1"/>
          </p:cNvSpPr>
          <p:nvPr>
            <p:ph type="body" idx="1"/>
          </p:nvPr>
        </p:nvSpPr>
        <p:spPr>
          <a:xfrm>
            <a:off x="457200" y="990600"/>
            <a:ext cx="8229600" cy="4525963"/>
          </a:xfrm>
        </p:spPr>
        <p:txBody>
          <a:bodyPr/>
          <a:lstStyle/>
          <a:p>
            <a:pPr eaLnBrk="1" hangingPunct="1"/>
            <a:r>
              <a:rPr lang="en-US" sz="2800" smtClean="0"/>
              <a:t>No breeding potential should be allowed to generate at both input and out fall points (Delhi thermal power)</a:t>
            </a:r>
          </a:p>
          <a:p>
            <a:pPr eaLnBrk="1" hangingPunct="1">
              <a:buFontTx/>
              <a:buNone/>
            </a:pPr>
            <a:endParaRPr lang="en-US" sz="2800" smtClean="0"/>
          </a:p>
          <a:p>
            <a:pPr eaLnBrk="1" hangingPunct="1">
              <a:buFontTx/>
              <a:buNone/>
            </a:pPr>
            <a:r>
              <a:rPr lang="en-US" sz="2800" smtClean="0"/>
              <a:t>Storm water drains</a:t>
            </a:r>
          </a:p>
          <a:p>
            <a:pPr eaLnBrk="1" hangingPunct="1">
              <a:buFontTx/>
              <a:buNone/>
            </a:pPr>
            <a:r>
              <a:rPr lang="en-US" sz="2800" smtClean="0"/>
              <a:t>Bottom: 	Kacha (soakage)</a:t>
            </a:r>
          </a:p>
          <a:p>
            <a:pPr eaLnBrk="1" hangingPunct="1">
              <a:buFontTx/>
              <a:buNone/>
            </a:pPr>
            <a:r>
              <a:rPr lang="en-US" sz="2800" smtClean="0"/>
              <a:t>			Pucca ( No soakage)</a:t>
            </a:r>
          </a:p>
          <a:p>
            <a:pPr eaLnBrk="1" hangingPunct="1">
              <a:buFontTx/>
              <a:buNone/>
            </a:pPr>
            <a:r>
              <a:rPr lang="en-US" sz="2800" smtClean="0"/>
              <a:t>Top –		Covered (cleaning not possible)</a:t>
            </a:r>
          </a:p>
          <a:p>
            <a:pPr eaLnBrk="1" hangingPunct="1">
              <a:buFontTx/>
              <a:buNone/>
            </a:pPr>
            <a:r>
              <a:rPr lang="en-US" sz="2800" smtClean="0"/>
              <a:t>			Uncovered (cleaning possible)</a:t>
            </a:r>
          </a:p>
          <a:p>
            <a:pPr eaLnBrk="1" hangingPunct="1">
              <a:buFontTx/>
              <a:buNone/>
            </a:pPr>
            <a:endParaRPr lang="en-US" sz="2800" smtClean="0"/>
          </a:p>
          <a:p>
            <a:pPr eaLnBrk="1" hangingPunct="1"/>
            <a:endParaRPr lang="en-US" sz="2800" smtClean="0"/>
          </a:p>
        </p:txBody>
      </p:sp>
    </p:spTree>
    <p:extLst>
      <p:ext uri="{BB962C8B-B14F-4D97-AF65-F5344CB8AC3E}">
        <p14:creationId xmlns:p14="http://schemas.microsoft.com/office/powerpoint/2010/main" xmlns="" val="22164777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28600" y="0"/>
            <a:ext cx="8229600" cy="6477000"/>
          </a:xfrm>
        </p:spPr>
        <p:txBody>
          <a:bodyPr/>
          <a:lstStyle/>
          <a:p>
            <a:pPr eaLnBrk="1" hangingPunct="1">
              <a:lnSpc>
                <a:spcPct val="90000"/>
              </a:lnSpc>
              <a:buFontTx/>
              <a:buNone/>
            </a:pPr>
            <a:r>
              <a:rPr lang="en-US" sz="2800" smtClean="0"/>
              <a:t>Drain areas</a:t>
            </a:r>
          </a:p>
          <a:p>
            <a:pPr eaLnBrk="1" hangingPunct="1">
              <a:lnSpc>
                <a:spcPct val="90000"/>
              </a:lnSpc>
            </a:pPr>
            <a:r>
              <a:rPr lang="en-US" sz="2800" smtClean="0"/>
              <a:t>Cunetted drains</a:t>
            </a:r>
          </a:p>
          <a:p>
            <a:pPr eaLnBrk="1" hangingPunct="1">
              <a:lnSpc>
                <a:spcPct val="90000"/>
              </a:lnSpc>
              <a:buFontTx/>
              <a:buNone/>
            </a:pPr>
            <a:r>
              <a:rPr lang="en-US" sz="2800" smtClean="0"/>
              <a:t>   Small drain embedded in bigger drain.  Top level permit flood level flow, curette permit lean period flow</a:t>
            </a:r>
          </a:p>
          <a:p>
            <a:pPr eaLnBrk="1" hangingPunct="1">
              <a:lnSpc>
                <a:spcPct val="90000"/>
              </a:lnSpc>
              <a:buFontTx/>
              <a:buNone/>
            </a:pPr>
            <a:endParaRPr lang="en-US" sz="2800" smtClean="0"/>
          </a:p>
          <a:p>
            <a:pPr eaLnBrk="1" hangingPunct="1">
              <a:lnSpc>
                <a:spcPct val="90000"/>
              </a:lnSpc>
            </a:pPr>
            <a:r>
              <a:rPr lang="en-US" sz="2800" smtClean="0"/>
              <a:t>Speed of flow to be &gt;60 sec/mt.</a:t>
            </a:r>
          </a:p>
          <a:p>
            <a:pPr eaLnBrk="1" hangingPunct="1">
              <a:lnSpc>
                <a:spcPct val="90000"/>
              </a:lnSpc>
              <a:buFontTx/>
              <a:buNone/>
            </a:pPr>
            <a:endParaRPr lang="en-US" sz="2800" smtClean="0"/>
          </a:p>
          <a:p>
            <a:pPr eaLnBrk="1" hangingPunct="1">
              <a:lnSpc>
                <a:spcPct val="90000"/>
              </a:lnSpc>
              <a:buFontTx/>
              <a:buNone/>
            </a:pPr>
            <a:r>
              <a:rPr lang="en-US" sz="2800" smtClean="0"/>
              <a:t>Industrial estates:</a:t>
            </a:r>
          </a:p>
          <a:p>
            <a:pPr eaLnBrk="1" hangingPunct="1">
              <a:lnSpc>
                <a:spcPct val="90000"/>
              </a:lnSpc>
              <a:buFontTx/>
              <a:buNone/>
            </a:pPr>
            <a:endParaRPr lang="en-US" sz="2800" smtClean="0"/>
          </a:p>
          <a:p>
            <a:pPr eaLnBrk="1" hangingPunct="1">
              <a:lnSpc>
                <a:spcPct val="90000"/>
              </a:lnSpc>
              <a:buFontTx/>
              <a:buNone/>
            </a:pPr>
            <a:r>
              <a:rPr lang="en-US" sz="2800" smtClean="0"/>
              <a:t>Water based industries:</a:t>
            </a:r>
          </a:p>
          <a:p>
            <a:pPr eaLnBrk="1" hangingPunct="1">
              <a:lnSpc>
                <a:spcPct val="90000"/>
              </a:lnSpc>
            </a:pPr>
            <a:r>
              <a:rPr lang="en-US" sz="2800" smtClean="0"/>
              <a:t>Thermal plants – Delhi/Hardwar</a:t>
            </a:r>
          </a:p>
          <a:p>
            <a:pPr eaLnBrk="1" hangingPunct="1">
              <a:lnSpc>
                <a:spcPct val="90000"/>
              </a:lnSpc>
            </a:pPr>
            <a:r>
              <a:rPr lang="en-US" sz="2800" smtClean="0"/>
              <a:t>Industrial estate -Gujarat</a:t>
            </a:r>
          </a:p>
          <a:p>
            <a:pPr eaLnBrk="1" hangingPunct="1">
              <a:lnSpc>
                <a:spcPct val="90000"/>
              </a:lnSpc>
            </a:pPr>
            <a:r>
              <a:rPr lang="en-US" sz="2800" smtClean="0"/>
              <a:t>Small scale sector – curing needs</a:t>
            </a:r>
          </a:p>
        </p:txBody>
      </p:sp>
    </p:spTree>
    <p:extLst>
      <p:ext uri="{BB962C8B-B14F-4D97-AF65-F5344CB8AC3E}">
        <p14:creationId xmlns:p14="http://schemas.microsoft.com/office/powerpoint/2010/main" xmlns="" val="1390657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304800"/>
            <a:ext cx="8229600" cy="5821363"/>
          </a:xfrm>
        </p:spPr>
        <p:txBody>
          <a:bodyPr/>
          <a:lstStyle/>
          <a:p>
            <a:pPr eaLnBrk="1" hangingPunct="1"/>
            <a:r>
              <a:rPr lang="en-US" sz="2800" smtClean="0"/>
              <a:t>Building by law</a:t>
            </a:r>
          </a:p>
          <a:p>
            <a:pPr eaLnBrk="1" hangingPunct="1">
              <a:buFontTx/>
              <a:buNone/>
            </a:pPr>
            <a:endParaRPr lang="en-US" sz="2800" smtClean="0"/>
          </a:p>
          <a:p>
            <a:pPr eaLnBrk="1" hangingPunct="1"/>
            <a:r>
              <a:rPr lang="en-US" sz="2800" smtClean="0"/>
              <a:t>Ex texior of buildings should not collect rain water</a:t>
            </a:r>
          </a:p>
          <a:p>
            <a:pPr eaLnBrk="1" hangingPunct="1">
              <a:buFontTx/>
              <a:buNone/>
            </a:pPr>
            <a:endParaRPr lang="en-US" sz="2800" smtClean="0"/>
          </a:p>
          <a:p>
            <a:pPr eaLnBrk="1" hangingPunct="1"/>
            <a:r>
              <a:rPr lang="en-US" sz="2800" smtClean="0"/>
              <a:t>Inclusion of clauses with Builders for carrying out anti larval measures during construction.</a:t>
            </a:r>
          </a:p>
          <a:p>
            <a:pPr eaLnBrk="1" hangingPunct="1"/>
            <a:endParaRPr lang="en-US" sz="2800" smtClean="0"/>
          </a:p>
          <a:p>
            <a:pPr eaLnBrk="1" hangingPunct="1"/>
            <a:r>
              <a:rPr lang="en-US" sz="2800" smtClean="0"/>
              <a:t>Professional solid water disposal</a:t>
            </a:r>
          </a:p>
          <a:p>
            <a:pPr eaLnBrk="1" hangingPunct="1">
              <a:buFontTx/>
              <a:buNone/>
            </a:pPr>
            <a:endParaRPr lang="en-US" sz="2800" smtClean="0"/>
          </a:p>
          <a:p>
            <a:pPr eaLnBrk="1" hangingPunct="1"/>
            <a:r>
              <a:rPr lang="en-US" sz="2800" smtClean="0"/>
              <a:t>Supportive legislation</a:t>
            </a:r>
          </a:p>
          <a:p>
            <a:pPr eaLnBrk="1" hangingPunct="1">
              <a:buFontTx/>
              <a:buNone/>
            </a:pPr>
            <a:endParaRPr lang="en-US" sz="2800" smtClean="0"/>
          </a:p>
        </p:txBody>
      </p:sp>
    </p:spTree>
    <p:extLst>
      <p:ext uri="{BB962C8B-B14F-4D97-AF65-F5344CB8AC3E}">
        <p14:creationId xmlns:p14="http://schemas.microsoft.com/office/powerpoint/2010/main" xmlns="" val="200368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IN" dirty="0">
                <a:solidFill>
                  <a:prstClr val="black"/>
                </a:solidFill>
              </a:rPr>
              <a:t>IPM and IVM </a:t>
            </a:r>
            <a:endParaRPr lang="en-IN" dirty="0"/>
          </a:p>
        </p:txBody>
      </p:sp>
      <p:sp>
        <p:nvSpPr>
          <p:cNvPr id="3" name="Content Placeholder 2"/>
          <p:cNvSpPr>
            <a:spLocks noGrp="1"/>
          </p:cNvSpPr>
          <p:nvPr>
            <p:ph idx="1"/>
          </p:nvPr>
        </p:nvSpPr>
        <p:spPr/>
        <p:txBody>
          <a:bodyPr>
            <a:noAutofit/>
          </a:bodyPr>
          <a:lstStyle/>
          <a:p>
            <a:r>
              <a:rPr lang="en-IN" sz="1600" dirty="0">
                <a:latin typeface="AR ESSENCE" pitchFamily="2" charset="0"/>
              </a:rPr>
              <a:t>Agriculture and livestock-raising are important subsistence activities in South-East Asia. The link between malaria and irrigation/agriculture development has been known for a long time. </a:t>
            </a:r>
            <a:endParaRPr lang="en-IN" sz="1600" dirty="0" smtClean="0">
              <a:latin typeface="AR ESSENCE" pitchFamily="2" charset="0"/>
            </a:endParaRPr>
          </a:p>
          <a:p>
            <a:r>
              <a:rPr lang="en-IN" sz="1600" dirty="0" smtClean="0">
                <a:latin typeface="AR ESSENCE" pitchFamily="2" charset="0"/>
              </a:rPr>
              <a:t>Rice </a:t>
            </a:r>
            <a:r>
              <a:rPr lang="en-IN" sz="1600" dirty="0" err="1">
                <a:latin typeface="AR ESSENCE" pitchFamily="2" charset="0"/>
              </a:rPr>
              <a:t>agroecosystems</a:t>
            </a:r>
            <a:r>
              <a:rPr lang="en-IN" sz="1600" dirty="0">
                <a:latin typeface="AR ESSENCE" pitchFamily="2" charset="0"/>
              </a:rPr>
              <a:t> also support vectors of Japanese encephalitis in some countries. Among the main type of farming systems, modern agriculture is dependant on irrigation and inputs of fertilizers and pesticides. Against the wisdom of using traditional farming practices, excessive use of pesticides in agriculture has resulted inter alia in (a) disturbance in the natural balance between harmful crop pests and beneficial predators in local ecosystems, (b) increased occupational exposures of farming community and incidence of pesticide poisoning, (c) pesticide residues in food and environment, and (d) development of insecticide resistance of mosquito vectors. </a:t>
            </a:r>
            <a:endParaRPr lang="en-IN" sz="1600" dirty="0" smtClean="0">
              <a:latin typeface="AR ESSENCE" pitchFamily="2" charset="0"/>
            </a:endParaRPr>
          </a:p>
          <a:p>
            <a:r>
              <a:rPr lang="en-IN" sz="1600" dirty="0" smtClean="0">
                <a:latin typeface="AR ESSENCE" pitchFamily="2" charset="0"/>
              </a:rPr>
              <a:t>Integrated </a:t>
            </a:r>
            <a:r>
              <a:rPr lang="en-IN" sz="1600" dirty="0">
                <a:latin typeface="AR ESSENCE" pitchFamily="2" charset="0"/>
              </a:rPr>
              <a:t>Pest Management Realizing the ill effects of excessive dependence on chemical pesticides, experimentation on the Integrated Pest Management (IPM) approach began in the late 1970s in the Philippines. IPM promotes the philosophy of “healthy fields for healthy people” and is a farmer-based </a:t>
            </a:r>
            <a:r>
              <a:rPr lang="en-IN" sz="1600" dirty="0" err="1">
                <a:latin typeface="AR ESSENCE" pitchFamily="2" charset="0"/>
              </a:rPr>
              <a:t>agroecosystem</a:t>
            </a:r>
            <a:r>
              <a:rPr lang="en-IN" sz="1600" dirty="0">
                <a:latin typeface="AR ESSENCE" pitchFamily="2" charset="0"/>
              </a:rPr>
              <a:t> management approach that uses broadly four principles: grow healthy crops using good agricultural practices, conserve natural enemies to reduce the use of chemical pesticides, conduct </a:t>
            </a:r>
            <a:endParaRPr lang="en-IN" sz="1600" dirty="0" smtClean="0">
              <a:latin typeface="AR ESSENCE" pitchFamily="2" charset="0"/>
            </a:endParaRPr>
          </a:p>
          <a:p>
            <a:r>
              <a:rPr lang="en-IN" sz="1600" dirty="0" smtClean="0">
                <a:latin typeface="AR ESSENCE" pitchFamily="2" charset="0"/>
              </a:rPr>
              <a:t>Framework </a:t>
            </a:r>
            <a:r>
              <a:rPr lang="en-IN" sz="1600" dirty="0">
                <a:latin typeface="AR ESSENCE" pitchFamily="2" charset="0"/>
              </a:rPr>
              <a:t>for Implementing Integrated Vector Management (IVM) at District Level in the SEA Region: A Step-by-step Approach Page 12 regular field observations to make timely and evidence-based management decisions, and empower farmers to become experts through a participatory learning approach to deal with local situations</a:t>
            </a:r>
          </a:p>
        </p:txBody>
      </p:sp>
    </p:spTree>
    <p:extLst>
      <p:ext uri="{BB962C8B-B14F-4D97-AF65-F5344CB8AC3E}">
        <p14:creationId xmlns:p14="http://schemas.microsoft.com/office/powerpoint/2010/main" xmlns="" val="2918390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3200" dirty="0" smtClean="0">
                <a:solidFill>
                  <a:srgbClr val="FF0000"/>
                </a:solidFill>
              </a:rPr>
              <a:t>Irrigation Project – A case study</a:t>
            </a:r>
            <a:br>
              <a:rPr lang="en-US" sz="3200" dirty="0" smtClean="0">
                <a:solidFill>
                  <a:srgbClr val="FF0000"/>
                </a:solidFill>
              </a:rPr>
            </a:br>
            <a:r>
              <a:rPr lang="en-US" sz="2400" dirty="0" smtClean="0">
                <a:solidFill>
                  <a:srgbClr val="FF0000"/>
                </a:solidFill>
              </a:rPr>
              <a:t>(Arid zone – India)</a:t>
            </a:r>
            <a:br>
              <a:rPr lang="en-US" sz="2400" dirty="0" smtClean="0">
                <a:solidFill>
                  <a:srgbClr val="FF0000"/>
                </a:solidFill>
              </a:rPr>
            </a:br>
            <a:r>
              <a:rPr lang="en-US" sz="2400" dirty="0" smtClean="0">
                <a:solidFill>
                  <a:srgbClr val="FF0000"/>
                </a:solidFill>
              </a:rPr>
              <a:t>Vector – </a:t>
            </a:r>
            <a:r>
              <a:rPr lang="en-US" sz="2400" dirty="0" err="1" smtClean="0">
                <a:solidFill>
                  <a:srgbClr val="FF0000"/>
                </a:solidFill>
              </a:rPr>
              <a:t>An.culicifacies</a:t>
            </a:r>
            <a:r>
              <a:rPr lang="en-US" sz="2400" dirty="0" smtClean="0">
                <a:solidFill>
                  <a:srgbClr val="FF0000"/>
                </a:solidFill>
              </a:rPr>
              <a:t>)</a:t>
            </a:r>
          </a:p>
        </p:txBody>
      </p:sp>
      <p:sp>
        <p:nvSpPr>
          <p:cNvPr id="19459" name="Rectangle 3"/>
          <p:cNvSpPr>
            <a:spLocks noGrp="1" noChangeArrowheads="1"/>
          </p:cNvSpPr>
          <p:nvPr>
            <p:ph type="body" idx="1"/>
          </p:nvPr>
        </p:nvSpPr>
        <p:spPr>
          <a:xfrm>
            <a:off x="457200" y="1600200"/>
            <a:ext cx="8686800" cy="4525963"/>
          </a:xfrm>
        </p:spPr>
        <p:txBody>
          <a:bodyPr>
            <a:normAutofit lnSpcReduction="10000"/>
          </a:bodyPr>
          <a:lstStyle/>
          <a:p>
            <a:pPr eaLnBrk="1" hangingPunct="1">
              <a:buFontTx/>
              <a:buNone/>
            </a:pPr>
            <a:r>
              <a:rPr lang="en-US" sz="2800" smtClean="0"/>
              <a:t>Irrigation project has the following major components:</a:t>
            </a:r>
          </a:p>
          <a:p>
            <a:pPr eaLnBrk="1" hangingPunct="1">
              <a:buFontTx/>
              <a:buNone/>
            </a:pPr>
            <a:endParaRPr lang="en-US" sz="2800" smtClean="0"/>
          </a:p>
          <a:p>
            <a:pPr eaLnBrk="1" hangingPunct="1">
              <a:buFontTx/>
              <a:buNone/>
            </a:pPr>
            <a:r>
              <a:rPr lang="en-US" sz="2800" smtClean="0"/>
              <a:t>Up stream:</a:t>
            </a:r>
          </a:p>
          <a:p>
            <a:pPr eaLnBrk="1" hangingPunct="1">
              <a:buFontTx/>
              <a:buNone/>
            </a:pPr>
            <a:endParaRPr lang="en-US" sz="2800" smtClean="0"/>
          </a:p>
          <a:p>
            <a:pPr eaLnBrk="1" hangingPunct="1">
              <a:buFontTx/>
              <a:buNone/>
            </a:pPr>
            <a:r>
              <a:rPr lang="en-US" sz="2800" smtClean="0"/>
              <a:t>Dam:	      Shallow water at the shore line,  </a:t>
            </a:r>
          </a:p>
          <a:p>
            <a:pPr eaLnBrk="1" hangingPunct="1">
              <a:buFontTx/>
              <a:buNone/>
            </a:pPr>
            <a:r>
              <a:rPr lang="en-US" sz="2800" smtClean="0"/>
              <a:t>                Stagnant pools, in withdrawal area.</a:t>
            </a:r>
          </a:p>
          <a:p>
            <a:pPr eaLnBrk="1" hangingPunct="1">
              <a:buFontTx/>
              <a:buNone/>
            </a:pPr>
            <a:r>
              <a:rPr lang="en-US" sz="2800" smtClean="0"/>
              <a:t>Down stream:</a:t>
            </a:r>
          </a:p>
          <a:p>
            <a:pPr lvl="1" eaLnBrk="1" hangingPunct="1">
              <a:buFontTx/>
              <a:buNone/>
            </a:pPr>
            <a:r>
              <a:rPr lang="en-US" smtClean="0"/>
              <a:t>			Formation of pools, if rocky bed,</a:t>
            </a:r>
          </a:p>
          <a:p>
            <a:pPr lvl="1" eaLnBrk="1" hangingPunct="1">
              <a:buFontTx/>
              <a:buNone/>
            </a:pPr>
            <a:r>
              <a:rPr lang="en-US" smtClean="0"/>
              <a:t>			Swamps in sandy bed</a:t>
            </a:r>
          </a:p>
        </p:txBody>
      </p:sp>
    </p:spTree>
    <p:extLst>
      <p:ext uri="{BB962C8B-B14F-4D97-AF65-F5344CB8AC3E}">
        <p14:creationId xmlns:p14="http://schemas.microsoft.com/office/powerpoint/2010/main" xmlns="" val="30215816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533400" y="838200"/>
            <a:ext cx="8229600" cy="4525963"/>
          </a:xfrm>
        </p:spPr>
        <p:txBody>
          <a:bodyPr/>
          <a:lstStyle/>
          <a:p>
            <a:pPr eaLnBrk="1" hangingPunct="1">
              <a:buFontTx/>
              <a:buNone/>
            </a:pPr>
            <a:r>
              <a:rPr lang="en-US" sz="2800" smtClean="0"/>
              <a:t>Conveyance:</a:t>
            </a:r>
          </a:p>
          <a:p>
            <a:pPr eaLnBrk="1" hangingPunct="1">
              <a:buFontTx/>
              <a:buNone/>
            </a:pPr>
            <a:endParaRPr lang="en-US" sz="2800" smtClean="0"/>
          </a:p>
          <a:p>
            <a:pPr eaLnBrk="1" hangingPunct="1"/>
            <a:r>
              <a:rPr lang="en-US" sz="2800" smtClean="0"/>
              <a:t>Seepages in banking portions of canals.</a:t>
            </a:r>
          </a:p>
          <a:p>
            <a:pPr eaLnBrk="1" hangingPunct="1"/>
            <a:endParaRPr lang="en-US" sz="2800" smtClean="0"/>
          </a:p>
          <a:p>
            <a:pPr eaLnBrk="1" hangingPunct="1"/>
            <a:r>
              <a:rPr lang="en-US" sz="2800" smtClean="0"/>
              <a:t>Rise in subsoil water levels – adjoining lands/ lower valleys</a:t>
            </a:r>
          </a:p>
          <a:p>
            <a:pPr eaLnBrk="1" hangingPunct="1"/>
            <a:endParaRPr lang="en-US" sz="2800" smtClean="0"/>
          </a:p>
          <a:p>
            <a:pPr eaLnBrk="1" hangingPunct="1"/>
            <a:r>
              <a:rPr lang="en-US" sz="2800" smtClean="0"/>
              <a:t>Water logging of fertile lands</a:t>
            </a:r>
          </a:p>
          <a:p>
            <a:pPr eaLnBrk="1" hangingPunct="1">
              <a:buFontTx/>
              <a:buNone/>
            </a:pPr>
            <a:endParaRPr lang="en-US" sz="2800" smtClean="0"/>
          </a:p>
        </p:txBody>
      </p:sp>
    </p:spTree>
    <p:extLst>
      <p:ext uri="{BB962C8B-B14F-4D97-AF65-F5344CB8AC3E}">
        <p14:creationId xmlns:p14="http://schemas.microsoft.com/office/powerpoint/2010/main" xmlns="" val="36193948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381000" y="350838"/>
            <a:ext cx="8229600" cy="5440362"/>
          </a:xfrm>
        </p:spPr>
        <p:txBody>
          <a:bodyPr>
            <a:normAutofit lnSpcReduction="10000"/>
          </a:bodyPr>
          <a:lstStyle/>
          <a:p>
            <a:pPr eaLnBrk="1" hangingPunct="1">
              <a:buFontTx/>
              <a:buNone/>
            </a:pPr>
            <a:r>
              <a:rPr lang="en-US" sz="2800" smtClean="0"/>
              <a:t>Command Area;</a:t>
            </a:r>
          </a:p>
          <a:p>
            <a:pPr eaLnBrk="1" hangingPunct="1">
              <a:buFontTx/>
              <a:buNone/>
            </a:pPr>
            <a:endParaRPr lang="en-US" sz="2800" smtClean="0"/>
          </a:p>
          <a:p>
            <a:pPr eaLnBrk="1" hangingPunct="1"/>
            <a:r>
              <a:rPr lang="en-US" sz="2800" smtClean="0"/>
              <a:t>On farm development</a:t>
            </a:r>
          </a:p>
          <a:p>
            <a:pPr eaLnBrk="1" hangingPunct="1"/>
            <a:endParaRPr lang="en-US" sz="2800" smtClean="0"/>
          </a:p>
          <a:p>
            <a:pPr eaLnBrk="1" hangingPunct="1"/>
            <a:r>
              <a:rPr lang="en-US" sz="2800" smtClean="0"/>
              <a:t>Drainage of Command</a:t>
            </a:r>
          </a:p>
          <a:p>
            <a:pPr eaLnBrk="1" hangingPunct="1"/>
            <a:endParaRPr lang="en-US" sz="2800" smtClean="0"/>
          </a:p>
          <a:p>
            <a:pPr eaLnBrk="1" hangingPunct="1"/>
            <a:r>
              <a:rPr lang="en-US" sz="2800" smtClean="0"/>
              <a:t>In the absence of drainage, swamps will be formed</a:t>
            </a:r>
          </a:p>
          <a:p>
            <a:pPr eaLnBrk="1" hangingPunct="1"/>
            <a:endParaRPr lang="en-US" sz="2800" smtClean="0"/>
          </a:p>
          <a:p>
            <a:pPr eaLnBrk="1" hangingPunct="1"/>
            <a:r>
              <a:rPr lang="en-US" sz="2800" smtClean="0"/>
              <a:t>Water logging of command areas</a:t>
            </a:r>
          </a:p>
          <a:p>
            <a:pPr eaLnBrk="1" hangingPunct="1"/>
            <a:endParaRPr lang="en-US" sz="2800" smtClean="0"/>
          </a:p>
          <a:p>
            <a:pPr eaLnBrk="1" hangingPunct="1"/>
            <a:r>
              <a:rPr lang="en-US" sz="2800" smtClean="0"/>
              <a:t>Swamps formation</a:t>
            </a:r>
          </a:p>
          <a:p>
            <a:pPr eaLnBrk="1" hangingPunct="1"/>
            <a:endParaRPr lang="en-US" sz="2400" smtClean="0"/>
          </a:p>
        </p:txBody>
      </p:sp>
    </p:spTree>
    <p:extLst>
      <p:ext uri="{BB962C8B-B14F-4D97-AF65-F5344CB8AC3E}">
        <p14:creationId xmlns:p14="http://schemas.microsoft.com/office/powerpoint/2010/main" xmlns="" val="12061359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609600"/>
            <a:ext cx="8229600" cy="5516563"/>
          </a:xfrm>
        </p:spPr>
        <p:txBody>
          <a:bodyPr>
            <a:normAutofit lnSpcReduction="10000"/>
          </a:bodyPr>
          <a:lstStyle/>
          <a:p>
            <a:pPr eaLnBrk="1" hangingPunct="1">
              <a:buFontTx/>
              <a:buNone/>
            </a:pPr>
            <a:r>
              <a:rPr lang="en-US" sz="2800" b="1" dirty="0" smtClean="0">
                <a:solidFill>
                  <a:srgbClr val="FF0000"/>
                </a:solidFill>
              </a:rPr>
              <a:t>Malaria control in tea gardens Assam (About 12,000 tea gardens</a:t>
            </a:r>
            <a:r>
              <a:rPr lang="en-US" sz="2800" dirty="0" smtClean="0">
                <a:solidFill>
                  <a:srgbClr val="FF0000"/>
                </a:solidFill>
              </a:rPr>
              <a:t>)</a:t>
            </a:r>
          </a:p>
          <a:p>
            <a:pPr eaLnBrk="1" hangingPunct="1">
              <a:buFontTx/>
              <a:buNone/>
            </a:pPr>
            <a:endParaRPr lang="en-US" sz="2800" dirty="0" smtClean="0"/>
          </a:p>
          <a:p>
            <a:pPr eaLnBrk="1" hangingPunct="1">
              <a:buFontTx/>
              <a:buNone/>
            </a:pPr>
            <a:r>
              <a:rPr lang="en-US" sz="2800" dirty="0" smtClean="0"/>
              <a:t>Drainage as major tool particularly contour drains to tap storm water coming from hill</a:t>
            </a:r>
          </a:p>
          <a:p>
            <a:pPr eaLnBrk="1" hangingPunct="1"/>
            <a:r>
              <a:rPr lang="en-US" sz="2800" dirty="0" smtClean="0"/>
              <a:t>Shading of drain's to eliminate breeding of </a:t>
            </a:r>
            <a:r>
              <a:rPr lang="en-US" sz="2800" i="1" dirty="0" err="1" smtClean="0"/>
              <a:t>An.minimus</a:t>
            </a:r>
            <a:endParaRPr lang="en-US" sz="2800" dirty="0" smtClean="0"/>
          </a:p>
          <a:p>
            <a:pPr eaLnBrk="1" hangingPunct="1"/>
            <a:r>
              <a:rPr lang="en-US" sz="2800" dirty="0" smtClean="0"/>
              <a:t>First ever establishment of “Ross Institute of Malaria” supported by Industry for R – D for control of malaria in tea gardens.</a:t>
            </a:r>
          </a:p>
          <a:p>
            <a:pPr eaLnBrk="1" hangingPunct="1"/>
            <a:r>
              <a:rPr lang="en-US" sz="2800" dirty="0" smtClean="0"/>
              <a:t>First experiment on partnerships and resources sharing</a:t>
            </a:r>
          </a:p>
        </p:txBody>
      </p:sp>
    </p:spTree>
    <p:extLst>
      <p:ext uri="{BB962C8B-B14F-4D97-AF65-F5344CB8AC3E}">
        <p14:creationId xmlns:p14="http://schemas.microsoft.com/office/powerpoint/2010/main" xmlns="" val="256120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15962"/>
          </a:xfrm>
        </p:spPr>
        <p:txBody>
          <a:bodyPr/>
          <a:lstStyle/>
          <a:p>
            <a:pPr eaLnBrk="1" hangingPunct="1"/>
            <a:r>
              <a:rPr lang="en-US" sz="4000" dirty="0" smtClean="0">
                <a:solidFill>
                  <a:srgbClr val="FF0000"/>
                </a:solidFill>
              </a:rPr>
              <a:t>Commonwealth Games-2010-Delhi</a:t>
            </a:r>
          </a:p>
        </p:txBody>
      </p:sp>
      <p:sp>
        <p:nvSpPr>
          <p:cNvPr id="23555" name="Rectangle 3"/>
          <p:cNvSpPr>
            <a:spLocks noGrp="1" noChangeArrowheads="1"/>
          </p:cNvSpPr>
          <p:nvPr>
            <p:ph type="body" idx="1"/>
          </p:nvPr>
        </p:nvSpPr>
        <p:spPr>
          <a:xfrm>
            <a:off x="457200" y="1143000"/>
            <a:ext cx="8229600" cy="4983163"/>
          </a:xfrm>
        </p:spPr>
        <p:txBody>
          <a:bodyPr/>
          <a:lstStyle/>
          <a:p>
            <a:pPr eaLnBrk="1" hangingPunct="1">
              <a:lnSpc>
                <a:spcPct val="90000"/>
              </a:lnSpc>
              <a:buFontTx/>
              <a:buNone/>
            </a:pPr>
            <a:r>
              <a:rPr lang="en-US" sz="2000" b="1" u="sng" dirty="0" smtClean="0"/>
              <a:t>Mega Infrastructural Project</a:t>
            </a:r>
          </a:p>
          <a:p>
            <a:pPr eaLnBrk="1" hangingPunct="1">
              <a:lnSpc>
                <a:spcPct val="90000"/>
              </a:lnSpc>
              <a:buFontTx/>
              <a:buNone/>
            </a:pPr>
            <a:r>
              <a:rPr lang="en-US" sz="2000" dirty="0" smtClean="0"/>
              <a:t>-	Sports venues</a:t>
            </a:r>
          </a:p>
          <a:p>
            <a:pPr eaLnBrk="1" hangingPunct="1">
              <a:lnSpc>
                <a:spcPct val="90000"/>
              </a:lnSpc>
              <a:buFontTx/>
              <a:buChar char="-"/>
            </a:pPr>
            <a:r>
              <a:rPr lang="en-US" sz="2000" dirty="0" smtClean="0"/>
              <a:t>59 Hectares Games village</a:t>
            </a:r>
          </a:p>
          <a:p>
            <a:pPr eaLnBrk="1" hangingPunct="1">
              <a:lnSpc>
                <a:spcPct val="90000"/>
              </a:lnSpc>
              <a:buFontTx/>
              <a:buChar char="-"/>
            </a:pPr>
            <a:r>
              <a:rPr lang="en-US" sz="2000" dirty="0" smtClean="0"/>
              <a:t>Construction roads/Metro</a:t>
            </a:r>
          </a:p>
          <a:p>
            <a:pPr eaLnBrk="1" hangingPunct="1">
              <a:lnSpc>
                <a:spcPct val="90000"/>
              </a:lnSpc>
              <a:buFontTx/>
              <a:buNone/>
            </a:pPr>
            <a:r>
              <a:rPr lang="en-US" sz="2000" b="1" u="sng" dirty="0" smtClean="0"/>
              <a:t>Risk Factors </a:t>
            </a:r>
            <a:r>
              <a:rPr lang="en-US" sz="2000" b="1" dirty="0" smtClean="0"/>
              <a:t>- Vector Borne Disease</a:t>
            </a:r>
          </a:p>
          <a:p>
            <a:pPr eaLnBrk="1" hangingPunct="1">
              <a:lnSpc>
                <a:spcPct val="90000"/>
              </a:lnSpc>
              <a:buFontTx/>
              <a:buChar char="-"/>
            </a:pPr>
            <a:r>
              <a:rPr lang="en-US" sz="2000" dirty="0" smtClean="0"/>
              <a:t>Endemic Malaria-</a:t>
            </a:r>
            <a:r>
              <a:rPr lang="en-US" sz="2000" i="1" dirty="0" err="1" smtClean="0"/>
              <a:t>A.stephensi</a:t>
            </a:r>
            <a:endParaRPr lang="en-US" sz="2000" i="1" dirty="0" smtClean="0"/>
          </a:p>
          <a:p>
            <a:pPr eaLnBrk="1" hangingPunct="1">
              <a:lnSpc>
                <a:spcPct val="90000"/>
              </a:lnSpc>
              <a:buFontTx/>
              <a:buChar char="-"/>
            </a:pPr>
            <a:r>
              <a:rPr lang="en-US" sz="2000" dirty="0" smtClean="0"/>
              <a:t>Epidemic Malaria</a:t>
            </a:r>
            <a:r>
              <a:rPr lang="en-US" sz="2000" i="1" dirty="0" smtClean="0"/>
              <a:t>-</a:t>
            </a:r>
            <a:r>
              <a:rPr lang="en-US" sz="2000" i="1" dirty="0" err="1" smtClean="0"/>
              <a:t>A.culicifacies</a:t>
            </a:r>
            <a:endParaRPr lang="en-US" sz="2000" i="1" dirty="0" smtClean="0"/>
          </a:p>
          <a:p>
            <a:pPr eaLnBrk="1" hangingPunct="1">
              <a:lnSpc>
                <a:spcPct val="90000"/>
              </a:lnSpc>
              <a:buFontTx/>
              <a:buChar char="-"/>
            </a:pPr>
            <a:r>
              <a:rPr lang="en-US" sz="2000" dirty="0" smtClean="0"/>
              <a:t>Dengue/</a:t>
            </a:r>
            <a:r>
              <a:rPr lang="en-US" sz="2000" dirty="0" err="1" smtClean="0"/>
              <a:t>Chik-</a:t>
            </a:r>
            <a:r>
              <a:rPr lang="en-US" sz="2000" i="1" dirty="0" err="1" smtClean="0"/>
              <a:t>Aedes</a:t>
            </a:r>
            <a:r>
              <a:rPr lang="en-US" sz="2000" i="1" dirty="0" smtClean="0"/>
              <a:t> </a:t>
            </a:r>
            <a:r>
              <a:rPr lang="en-US" sz="2000" i="1" dirty="0" err="1" smtClean="0"/>
              <a:t>aegypti</a:t>
            </a:r>
            <a:endParaRPr lang="en-US" sz="2000" i="1" dirty="0" smtClean="0"/>
          </a:p>
          <a:p>
            <a:pPr eaLnBrk="1" hangingPunct="1">
              <a:lnSpc>
                <a:spcPct val="90000"/>
              </a:lnSpc>
              <a:buFontTx/>
              <a:buChar char="-"/>
            </a:pPr>
            <a:r>
              <a:rPr lang="en-US" sz="2000" b="1" dirty="0" smtClean="0"/>
              <a:t>Naissance</a:t>
            </a:r>
            <a:r>
              <a:rPr lang="en-US" sz="2000" dirty="0" smtClean="0"/>
              <a:t> mosquito-</a:t>
            </a:r>
            <a:r>
              <a:rPr lang="en-US" sz="2000" i="1" dirty="0" err="1" smtClean="0"/>
              <a:t>Culex</a:t>
            </a:r>
            <a:r>
              <a:rPr lang="en-US" sz="2000" i="1" dirty="0" smtClean="0"/>
              <a:t> </a:t>
            </a:r>
            <a:r>
              <a:rPr lang="en-US" sz="2000" i="1" dirty="0" err="1" smtClean="0"/>
              <a:t>quiniquefasciatus</a:t>
            </a:r>
            <a:endParaRPr lang="en-US" sz="2000" i="1" dirty="0" smtClean="0"/>
          </a:p>
          <a:p>
            <a:pPr eaLnBrk="1" hangingPunct="1">
              <a:lnSpc>
                <a:spcPct val="90000"/>
              </a:lnSpc>
              <a:buFontTx/>
              <a:buNone/>
            </a:pPr>
            <a:r>
              <a:rPr lang="en-US" sz="2000" b="1" dirty="0" smtClean="0"/>
              <a:t>Goal </a:t>
            </a:r>
            <a:r>
              <a:rPr lang="en-US" sz="2000" dirty="0" smtClean="0"/>
              <a:t>Sustainable Development through Inter </a:t>
            </a:r>
            <a:r>
              <a:rPr lang="en-US" sz="2000" dirty="0" err="1" smtClean="0"/>
              <a:t>sectoral</a:t>
            </a:r>
            <a:r>
              <a:rPr lang="en-US" sz="2000" dirty="0" smtClean="0"/>
              <a:t> Coordination.</a:t>
            </a:r>
          </a:p>
          <a:p>
            <a:pPr eaLnBrk="1" hangingPunct="1">
              <a:lnSpc>
                <a:spcPct val="90000"/>
              </a:lnSpc>
              <a:buFontTx/>
              <a:buNone/>
            </a:pPr>
            <a:r>
              <a:rPr lang="en-US" sz="2000" b="1" u="sng" dirty="0" smtClean="0"/>
              <a:t>Process </a:t>
            </a:r>
            <a:r>
              <a:rPr lang="en-US" sz="2000" b="1" dirty="0" smtClean="0"/>
              <a:t>	</a:t>
            </a:r>
            <a:r>
              <a:rPr lang="en-US" sz="2000" b="1" u="sng" dirty="0" smtClean="0"/>
              <a:t>Health Impact Assessment</a:t>
            </a:r>
            <a:r>
              <a:rPr lang="en-US" sz="2000" b="1" dirty="0" smtClean="0"/>
              <a:t>  </a:t>
            </a:r>
          </a:p>
          <a:p>
            <a:pPr eaLnBrk="1" hangingPunct="1">
              <a:lnSpc>
                <a:spcPct val="90000"/>
              </a:lnSpc>
              <a:buFontTx/>
              <a:buNone/>
            </a:pPr>
            <a:r>
              <a:rPr lang="en-US" sz="2000" dirty="0" smtClean="0"/>
              <a:t>-	Establish Health Impact assessment (HIA) committee under chairmanship of Chief Secretary Delhi Govt.</a:t>
            </a:r>
          </a:p>
        </p:txBody>
      </p:sp>
    </p:spTree>
    <p:extLst>
      <p:ext uri="{BB962C8B-B14F-4D97-AF65-F5344CB8AC3E}">
        <p14:creationId xmlns:p14="http://schemas.microsoft.com/office/powerpoint/2010/main" xmlns="" val="18045005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04800"/>
            <a:ext cx="8229600" cy="868363"/>
          </a:xfrm>
        </p:spPr>
        <p:txBody>
          <a:bodyPr/>
          <a:lstStyle/>
          <a:p>
            <a:pPr eaLnBrk="1" hangingPunct="1"/>
            <a:r>
              <a:rPr lang="en-US" sz="3600" dirty="0" smtClean="0"/>
              <a:t>Health Impact ASSESSMENT (HIA</a:t>
            </a:r>
            <a:r>
              <a:rPr lang="en-US" dirty="0" smtClean="0"/>
              <a:t>)</a:t>
            </a:r>
          </a:p>
        </p:txBody>
      </p:sp>
      <p:sp>
        <p:nvSpPr>
          <p:cNvPr id="24579" name="Rectangle 3"/>
          <p:cNvSpPr>
            <a:spLocks noGrp="1" noChangeArrowheads="1"/>
          </p:cNvSpPr>
          <p:nvPr>
            <p:ph type="body" idx="1"/>
          </p:nvPr>
        </p:nvSpPr>
        <p:spPr/>
        <p:txBody>
          <a:bodyPr/>
          <a:lstStyle/>
          <a:p>
            <a:pPr eaLnBrk="1" hangingPunct="1">
              <a:lnSpc>
                <a:spcPct val="90000"/>
              </a:lnSpc>
              <a:buFontTx/>
              <a:buChar char="-"/>
            </a:pPr>
            <a:r>
              <a:rPr lang="en-US" sz="2800" b="1" dirty="0" smtClean="0"/>
              <a:t>Expertise requirements (Team)	</a:t>
            </a:r>
            <a:r>
              <a:rPr lang="en-US" sz="2800" dirty="0" smtClean="0"/>
              <a:t>		</a:t>
            </a:r>
          </a:p>
          <a:p>
            <a:pPr eaLnBrk="1" hangingPunct="1">
              <a:lnSpc>
                <a:spcPct val="90000"/>
              </a:lnSpc>
              <a:buFontTx/>
              <a:buNone/>
            </a:pPr>
            <a:r>
              <a:rPr lang="en-US" sz="2800" dirty="0" smtClean="0"/>
              <a:t>-	Public Health				MO Health</a:t>
            </a:r>
          </a:p>
          <a:p>
            <a:pPr eaLnBrk="1" hangingPunct="1">
              <a:lnSpc>
                <a:spcPct val="90000"/>
              </a:lnSpc>
              <a:buFontTx/>
              <a:buNone/>
            </a:pPr>
            <a:r>
              <a:rPr lang="en-US" sz="2800" dirty="0" smtClean="0"/>
              <a:t>-	Entomologist				MO Health</a:t>
            </a:r>
          </a:p>
          <a:p>
            <a:pPr eaLnBrk="1" hangingPunct="1">
              <a:lnSpc>
                <a:spcPct val="90000"/>
              </a:lnSpc>
              <a:buFontTx/>
              <a:buChar char="-"/>
            </a:pPr>
            <a:r>
              <a:rPr lang="en-US" sz="2800" dirty="0" smtClean="0"/>
              <a:t>Soil Scientist				MO Agriculture</a:t>
            </a:r>
          </a:p>
          <a:p>
            <a:pPr eaLnBrk="1" hangingPunct="1">
              <a:lnSpc>
                <a:spcPct val="90000"/>
              </a:lnSpc>
              <a:buFontTx/>
              <a:buChar char="-"/>
            </a:pPr>
            <a:r>
              <a:rPr lang="en-US" sz="2800" dirty="0" smtClean="0"/>
              <a:t>Hydrologist				MO Agriculture</a:t>
            </a:r>
          </a:p>
          <a:p>
            <a:pPr eaLnBrk="1" hangingPunct="1">
              <a:lnSpc>
                <a:spcPct val="90000"/>
              </a:lnSpc>
              <a:buFontTx/>
              <a:buChar char="-"/>
            </a:pPr>
            <a:r>
              <a:rPr lang="en-US" sz="2800" dirty="0" smtClean="0"/>
              <a:t>Civil Engineer				PWD/MCD</a:t>
            </a:r>
          </a:p>
          <a:p>
            <a:pPr eaLnBrk="1" hangingPunct="1">
              <a:lnSpc>
                <a:spcPct val="90000"/>
              </a:lnSpc>
              <a:buFontTx/>
              <a:buChar char="-"/>
            </a:pPr>
            <a:r>
              <a:rPr lang="en-US" sz="2800" dirty="0" smtClean="0"/>
              <a:t>Architect/Town Planners		 Delhi Govt. </a:t>
            </a:r>
          </a:p>
          <a:p>
            <a:pPr eaLnBrk="1" hangingPunct="1">
              <a:lnSpc>
                <a:spcPct val="90000"/>
              </a:lnSpc>
              <a:buFontTx/>
              <a:buChar char="-"/>
            </a:pPr>
            <a:r>
              <a:rPr lang="en-US" sz="2800" dirty="0" smtClean="0"/>
              <a:t>Water Supply and sewage </a:t>
            </a:r>
            <a:r>
              <a:rPr lang="en-US" sz="2800" dirty="0" err="1" smtClean="0"/>
              <a:t>deptt</a:t>
            </a:r>
            <a:r>
              <a:rPr lang="en-US" sz="2800" dirty="0" smtClean="0"/>
              <a:t>.	(MCD)</a:t>
            </a:r>
          </a:p>
        </p:txBody>
      </p:sp>
    </p:spTree>
    <p:extLst>
      <p:ext uri="{BB962C8B-B14F-4D97-AF65-F5344CB8AC3E}">
        <p14:creationId xmlns:p14="http://schemas.microsoft.com/office/powerpoint/2010/main" xmlns="" val="22589103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92162"/>
          </a:xfrm>
          <a:solidFill>
            <a:srgbClr val="92D050"/>
          </a:solidFill>
        </p:spPr>
        <p:txBody>
          <a:bodyPr/>
          <a:lstStyle/>
          <a:p>
            <a:pPr eaLnBrk="1" hangingPunct="1"/>
            <a:r>
              <a:rPr lang="en-US" sz="3600" dirty="0" smtClean="0"/>
              <a:t>Inter-</a:t>
            </a:r>
            <a:r>
              <a:rPr lang="en-US" sz="3600" dirty="0" err="1" smtClean="0"/>
              <a:t>sectoral</a:t>
            </a:r>
            <a:r>
              <a:rPr lang="en-US" sz="3600" dirty="0" smtClean="0"/>
              <a:t> role of Ministries</a:t>
            </a:r>
          </a:p>
        </p:txBody>
      </p:sp>
      <p:sp>
        <p:nvSpPr>
          <p:cNvPr id="25603" name="Rectangle 3"/>
          <p:cNvSpPr>
            <a:spLocks noGrp="1" noChangeArrowheads="1"/>
          </p:cNvSpPr>
          <p:nvPr>
            <p:ph type="body" idx="1"/>
          </p:nvPr>
        </p:nvSpPr>
        <p:spPr>
          <a:xfrm>
            <a:off x="457200" y="1219200"/>
            <a:ext cx="8229600" cy="4906963"/>
          </a:xfrm>
        </p:spPr>
        <p:txBody>
          <a:bodyPr/>
          <a:lstStyle/>
          <a:p>
            <a:pPr eaLnBrk="1" hangingPunct="1">
              <a:buFontTx/>
              <a:buNone/>
            </a:pPr>
            <a:r>
              <a:rPr lang="en-US" sz="2400" b="1" dirty="0" smtClean="0"/>
              <a:t>Ministry of Environmental</a:t>
            </a:r>
          </a:p>
          <a:p>
            <a:pPr eaLnBrk="1" hangingPunct="1">
              <a:buFontTx/>
              <a:buChar char="-"/>
            </a:pPr>
            <a:r>
              <a:rPr lang="en-US" sz="2400" dirty="0" smtClean="0"/>
              <a:t>Data on ecosystems/habitats</a:t>
            </a:r>
          </a:p>
          <a:p>
            <a:pPr eaLnBrk="1" hangingPunct="1">
              <a:buFontTx/>
              <a:buChar char="-"/>
            </a:pPr>
            <a:r>
              <a:rPr lang="en-US" sz="2400" dirty="0" smtClean="0"/>
              <a:t>Local geology, climate</a:t>
            </a:r>
          </a:p>
          <a:p>
            <a:pPr eaLnBrk="1" hangingPunct="1">
              <a:buFontTx/>
              <a:buChar char="-"/>
            </a:pPr>
            <a:r>
              <a:rPr lang="en-US" sz="2400" dirty="0" smtClean="0"/>
              <a:t>Land usage, surface water, subsoil water, Percolation rate as per soil stratum</a:t>
            </a:r>
          </a:p>
          <a:p>
            <a:pPr eaLnBrk="1" hangingPunct="1">
              <a:buFontTx/>
              <a:buNone/>
            </a:pPr>
            <a:r>
              <a:rPr lang="en-US" sz="2400" b="1" dirty="0" smtClean="0"/>
              <a:t>Ministry of Health</a:t>
            </a:r>
            <a:r>
              <a:rPr lang="en-US" sz="2400" dirty="0" smtClean="0"/>
              <a:t> </a:t>
            </a:r>
          </a:p>
          <a:p>
            <a:pPr eaLnBrk="1" hangingPunct="1">
              <a:buFontTx/>
              <a:buChar char="-"/>
            </a:pPr>
            <a:r>
              <a:rPr lang="en-US" sz="2400" dirty="0" smtClean="0"/>
              <a:t>Vector ecology, breeding habitats</a:t>
            </a:r>
          </a:p>
          <a:p>
            <a:pPr eaLnBrk="1" hangingPunct="1">
              <a:buFontTx/>
              <a:buChar char="-"/>
            </a:pPr>
            <a:r>
              <a:rPr lang="en-US" sz="2400" dirty="0" smtClean="0"/>
              <a:t>Selection of design and technology which can help in reducing vector breeding potential</a:t>
            </a:r>
          </a:p>
          <a:p>
            <a:pPr eaLnBrk="1" hangingPunct="1">
              <a:buFontTx/>
              <a:buNone/>
            </a:pPr>
            <a:endParaRPr lang="en-US" sz="2400" b="1" dirty="0" smtClean="0"/>
          </a:p>
          <a:p>
            <a:pPr eaLnBrk="1" hangingPunct="1">
              <a:buFontTx/>
              <a:buNone/>
            </a:pPr>
            <a:endParaRPr lang="en-US" sz="2400" b="1" dirty="0" smtClean="0"/>
          </a:p>
        </p:txBody>
      </p:sp>
    </p:spTree>
    <p:extLst>
      <p:ext uri="{BB962C8B-B14F-4D97-AF65-F5344CB8AC3E}">
        <p14:creationId xmlns:p14="http://schemas.microsoft.com/office/powerpoint/2010/main" xmlns="" val="2412237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533400"/>
            <a:ext cx="8229600" cy="5592763"/>
          </a:xfrm>
        </p:spPr>
        <p:txBody>
          <a:bodyPr/>
          <a:lstStyle/>
          <a:p>
            <a:pPr eaLnBrk="1" hangingPunct="1">
              <a:buFontTx/>
              <a:buNone/>
            </a:pPr>
            <a:r>
              <a:rPr lang="en-US" sz="2400" b="1" smtClean="0"/>
              <a:t>Ministry of Public works/Municipal counterparts</a:t>
            </a:r>
            <a:endParaRPr lang="en-US" sz="2400" smtClean="0"/>
          </a:p>
          <a:p>
            <a:pPr eaLnBrk="1" hangingPunct="1">
              <a:buFontTx/>
              <a:buChar char="-"/>
            </a:pPr>
            <a:r>
              <a:rPr lang="en-US" sz="2400" smtClean="0"/>
              <a:t>Provide safe, dependable water supply in mosquito proof cistern, OHT</a:t>
            </a:r>
          </a:p>
          <a:p>
            <a:pPr eaLnBrk="1" hangingPunct="1">
              <a:buFontTx/>
              <a:buChar char="-"/>
            </a:pPr>
            <a:r>
              <a:rPr lang="en-US" sz="2400" smtClean="0"/>
              <a:t>Adequate sanitation and effective solid waste managements</a:t>
            </a:r>
          </a:p>
          <a:p>
            <a:pPr eaLnBrk="1" hangingPunct="1">
              <a:buFontTx/>
              <a:buChar char="-"/>
            </a:pPr>
            <a:r>
              <a:rPr lang="en-US" sz="2400" smtClean="0"/>
              <a:t>Building bye-laws</a:t>
            </a:r>
          </a:p>
          <a:p>
            <a:pPr eaLnBrk="1" hangingPunct="1">
              <a:buFontTx/>
              <a:buChar char="-"/>
            </a:pPr>
            <a:r>
              <a:rPr lang="en-US" sz="2400" smtClean="0"/>
              <a:t>Supportive legislative</a:t>
            </a:r>
          </a:p>
        </p:txBody>
      </p:sp>
    </p:spTree>
    <p:extLst>
      <p:ext uri="{BB962C8B-B14F-4D97-AF65-F5344CB8AC3E}">
        <p14:creationId xmlns:p14="http://schemas.microsoft.com/office/powerpoint/2010/main" xmlns="" val="39190847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15962"/>
          </a:xfrm>
        </p:spPr>
        <p:txBody>
          <a:bodyPr/>
          <a:lstStyle/>
          <a:p>
            <a:pPr eaLnBrk="1" hangingPunct="1"/>
            <a:r>
              <a:rPr lang="en-US" sz="2800" dirty="0" smtClean="0"/>
              <a:t>Key Points to ensure sustainable Development</a:t>
            </a:r>
          </a:p>
        </p:txBody>
      </p:sp>
      <p:sp>
        <p:nvSpPr>
          <p:cNvPr id="27651" name="Rectangle 3"/>
          <p:cNvSpPr>
            <a:spLocks noGrp="1" noChangeArrowheads="1"/>
          </p:cNvSpPr>
          <p:nvPr>
            <p:ph type="body" idx="1"/>
          </p:nvPr>
        </p:nvSpPr>
        <p:spPr>
          <a:xfrm>
            <a:off x="457200" y="1143000"/>
            <a:ext cx="8229600" cy="4983163"/>
          </a:xfrm>
        </p:spPr>
        <p:txBody>
          <a:bodyPr/>
          <a:lstStyle/>
          <a:p>
            <a:pPr eaLnBrk="1" hangingPunct="1">
              <a:buFontTx/>
              <a:buNone/>
            </a:pPr>
            <a:r>
              <a:rPr lang="en-US" b="1" u="sng" smtClean="0"/>
              <a:t>Water supply</a:t>
            </a:r>
          </a:p>
          <a:p>
            <a:pPr eaLnBrk="1" hangingPunct="1">
              <a:buFontTx/>
              <a:buChar char="-"/>
            </a:pPr>
            <a:r>
              <a:rPr lang="en-US" sz="2000" smtClean="0"/>
              <a:t>Source of water: Rainy wells/Jamuna River</a:t>
            </a:r>
          </a:p>
          <a:p>
            <a:pPr eaLnBrk="1" hangingPunct="1">
              <a:buFontTx/>
              <a:buChar char="-"/>
            </a:pPr>
            <a:r>
              <a:rPr lang="en-US" sz="2000" smtClean="0"/>
              <a:t>Treatment plant should be rendered mosquito proof </a:t>
            </a:r>
          </a:p>
          <a:p>
            <a:pPr eaLnBrk="1" hangingPunct="1">
              <a:buFontTx/>
              <a:buChar char="-"/>
            </a:pPr>
            <a:r>
              <a:rPr lang="en-US" sz="2000" smtClean="0"/>
              <a:t>Water supply distribution through sluice valve in Masomary chamber should be provided with soakage pits.</a:t>
            </a:r>
          </a:p>
          <a:p>
            <a:pPr eaLnBrk="1" hangingPunct="1">
              <a:buFontTx/>
              <a:buChar char="-"/>
            </a:pPr>
            <a:r>
              <a:rPr lang="en-US" sz="2000" smtClean="0"/>
              <a:t>Water supply to dwelling units through sector reservoir by gravity to ensure 24 hr. supply obviating in need for storage.</a:t>
            </a:r>
          </a:p>
          <a:p>
            <a:pPr eaLnBrk="1" hangingPunct="1">
              <a:buFontTx/>
              <a:buChar char="-"/>
            </a:pPr>
            <a:r>
              <a:rPr lang="en-US" sz="2000" smtClean="0"/>
              <a:t>Underground sewage system should have closely fitting manholes and ventilation shafts with mosquito proof cowels.</a:t>
            </a:r>
          </a:p>
          <a:p>
            <a:pPr eaLnBrk="1" hangingPunct="1">
              <a:buFontTx/>
              <a:buChar char="-"/>
            </a:pPr>
            <a:r>
              <a:rPr lang="en-US" sz="2000" smtClean="0"/>
              <a:t>Rain water harvesting-storage infrastructure should be mosquito proof.</a:t>
            </a:r>
          </a:p>
        </p:txBody>
      </p:sp>
    </p:spTree>
    <p:extLst>
      <p:ext uri="{BB962C8B-B14F-4D97-AF65-F5344CB8AC3E}">
        <p14:creationId xmlns:p14="http://schemas.microsoft.com/office/powerpoint/2010/main" xmlns="" val="5425382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229600" cy="980728"/>
          </a:xfrm>
        </p:spPr>
        <p:txBody>
          <a:bodyPr>
            <a:normAutofit fontScale="90000"/>
          </a:bodyPr>
          <a:lstStyle/>
          <a:p>
            <a:r>
              <a:rPr lang="en-US" sz="2900" dirty="0">
                <a:solidFill>
                  <a:srgbClr val="002060"/>
                </a:solidFill>
              </a:rPr>
              <a:t>Irrigation Project – A case study</a:t>
            </a:r>
            <a:br>
              <a:rPr lang="en-US" sz="2900" dirty="0">
                <a:solidFill>
                  <a:srgbClr val="002060"/>
                </a:solidFill>
              </a:rPr>
            </a:br>
            <a:r>
              <a:rPr lang="en-US" sz="2200" dirty="0" smtClean="0">
                <a:solidFill>
                  <a:srgbClr val="002060"/>
                </a:solidFill>
              </a:rPr>
              <a:t>– </a:t>
            </a:r>
            <a:r>
              <a:rPr lang="en-US" sz="2200" dirty="0">
                <a:solidFill>
                  <a:srgbClr val="002060"/>
                </a:solidFill>
              </a:rPr>
              <a:t>India)</a:t>
            </a:r>
            <a:br>
              <a:rPr lang="en-US" sz="2200" dirty="0">
                <a:solidFill>
                  <a:srgbClr val="002060"/>
                </a:solidFill>
              </a:rPr>
            </a:br>
            <a:r>
              <a:rPr lang="en-US" sz="2200" dirty="0">
                <a:solidFill>
                  <a:srgbClr val="002060"/>
                </a:solidFill>
              </a:rPr>
              <a:t>Vector – </a:t>
            </a:r>
            <a:r>
              <a:rPr lang="en-US" sz="2200" dirty="0" err="1">
                <a:solidFill>
                  <a:srgbClr val="002060"/>
                </a:solidFill>
              </a:rPr>
              <a:t>An.culicifacies</a:t>
            </a:r>
            <a:r>
              <a:rPr lang="en-US" sz="2200" dirty="0">
                <a:solidFill>
                  <a:srgbClr val="002060"/>
                </a:solidFill>
              </a:rPr>
              <a:t>)</a:t>
            </a:r>
            <a:endParaRPr lang="en-IN" dirty="0">
              <a:solidFill>
                <a:srgbClr val="002060"/>
              </a:solidFill>
            </a:endParaRPr>
          </a:p>
        </p:txBody>
      </p:sp>
      <p:sp>
        <p:nvSpPr>
          <p:cNvPr id="3" name="Content Placeholder 2"/>
          <p:cNvSpPr>
            <a:spLocks noGrp="1"/>
          </p:cNvSpPr>
          <p:nvPr>
            <p:ph idx="1"/>
          </p:nvPr>
        </p:nvSpPr>
        <p:spPr>
          <a:xfrm>
            <a:off x="395536" y="1124744"/>
            <a:ext cx="8229600" cy="4929411"/>
          </a:xfrm>
        </p:spPr>
        <p:txBody>
          <a:bodyPr>
            <a:noAutofit/>
          </a:bodyPr>
          <a:lstStyle/>
          <a:p>
            <a:r>
              <a:rPr lang="en-IN" sz="1800" dirty="0">
                <a:latin typeface="AR ESSENCE" pitchFamily="2" charset="0"/>
              </a:rPr>
              <a:t>A focal outbreak of malaria occurred in the villages situated close to the main Indira Gandhi canal near </a:t>
            </a:r>
            <a:r>
              <a:rPr lang="en-IN" sz="1800" dirty="0" err="1">
                <a:latin typeface="AR ESSENCE" pitchFamily="2" charset="0"/>
              </a:rPr>
              <a:t>Ramgarh</a:t>
            </a:r>
            <a:r>
              <a:rPr lang="en-IN" sz="1800" dirty="0">
                <a:latin typeface="AR ESSENCE" pitchFamily="2" charset="0"/>
              </a:rPr>
              <a:t> in </a:t>
            </a:r>
            <a:r>
              <a:rPr lang="en-IN" sz="1800" dirty="0" err="1">
                <a:latin typeface="AR ESSENCE" pitchFamily="2" charset="0"/>
              </a:rPr>
              <a:t>Jaisalmer</a:t>
            </a:r>
            <a:r>
              <a:rPr lang="en-IN" sz="1800" dirty="0">
                <a:latin typeface="AR ESSENCE" pitchFamily="2" charset="0"/>
              </a:rPr>
              <a:t> district, western Rajasthan. </a:t>
            </a:r>
            <a:endParaRPr lang="en-IN" sz="1800" dirty="0" smtClean="0">
              <a:latin typeface="AR ESSENCE" pitchFamily="2" charset="0"/>
            </a:endParaRPr>
          </a:p>
          <a:p>
            <a:endParaRPr lang="en-IN" sz="1800" dirty="0">
              <a:latin typeface="AR ESSENCE" pitchFamily="2" charset="0"/>
            </a:endParaRPr>
          </a:p>
          <a:p>
            <a:r>
              <a:rPr lang="en-IN" sz="1800" dirty="0" smtClean="0">
                <a:latin typeface="AR ESSENCE" pitchFamily="2" charset="0"/>
              </a:rPr>
              <a:t>Stagnation </a:t>
            </a:r>
            <a:r>
              <a:rPr lang="en-IN" sz="1800" dirty="0">
                <a:latin typeface="AR ESSENCE" pitchFamily="2" charset="0"/>
              </a:rPr>
              <a:t>of water over a month's period in the main canal as well as long standing rain water in the form of expansive lakes near these villages formed vast breeding grounds for the vectors like Anopheles </a:t>
            </a:r>
            <a:r>
              <a:rPr lang="en-IN" sz="1800" dirty="0" err="1">
                <a:latin typeface="AR ESSENCE" pitchFamily="2" charset="0"/>
              </a:rPr>
              <a:t>culicifacies</a:t>
            </a:r>
            <a:r>
              <a:rPr lang="en-IN" sz="1800" dirty="0">
                <a:latin typeface="AR ESSENCE" pitchFamily="2" charset="0"/>
              </a:rPr>
              <a:t>, along with A. </a:t>
            </a:r>
            <a:r>
              <a:rPr lang="en-IN" sz="1800" dirty="0" err="1">
                <a:latin typeface="AR ESSENCE" pitchFamily="2" charset="0"/>
              </a:rPr>
              <a:t>stephensi</a:t>
            </a:r>
            <a:r>
              <a:rPr lang="en-IN" sz="1800" dirty="0">
                <a:latin typeface="AR ESSENCE" pitchFamily="2" charset="0"/>
              </a:rPr>
              <a:t> already breeding in the '</a:t>
            </a:r>
            <a:r>
              <a:rPr lang="en-IN" sz="1800" dirty="0" err="1">
                <a:latin typeface="AR ESSENCE" pitchFamily="2" charset="0"/>
              </a:rPr>
              <a:t>tanka</a:t>
            </a:r>
            <a:r>
              <a:rPr lang="en-IN" sz="1800" dirty="0">
                <a:latin typeface="AR ESSENCE" pitchFamily="2" charset="0"/>
              </a:rPr>
              <a:t>' and '</a:t>
            </a:r>
            <a:r>
              <a:rPr lang="en-IN" sz="1800" dirty="0" err="1">
                <a:latin typeface="AR ESSENCE" pitchFamily="2" charset="0"/>
              </a:rPr>
              <a:t>beri</a:t>
            </a:r>
            <a:r>
              <a:rPr lang="en-IN" sz="1800" dirty="0">
                <a:latin typeface="AR ESSENCE" pitchFamily="2" charset="0"/>
              </a:rPr>
              <a:t>' in the </a:t>
            </a:r>
            <a:r>
              <a:rPr lang="en-IN" sz="1800" dirty="0" smtClean="0">
                <a:latin typeface="AR ESSENCE" pitchFamily="2" charset="0"/>
              </a:rPr>
              <a:t>epidemic hit </a:t>
            </a:r>
            <a:r>
              <a:rPr lang="en-IN" sz="1800" dirty="0">
                <a:latin typeface="AR ESSENCE" pitchFamily="2" charset="0"/>
              </a:rPr>
              <a:t>villages. </a:t>
            </a:r>
            <a:endParaRPr lang="en-IN" sz="1800" dirty="0" smtClean="0">
              <a:latin typeface="AR ESSENCE" pitchFamily="2" charset="0"/>
            </a:endParaRPr>
          </a:p>
          <a:p>
            <a:endParaRPr lang="en-IN" sz="1800" dirty="0" smtClean="0">
              <a:latin typeface="AR ESSENCE" pitchFamily="2" charset="0"/>
            </a:endParaRPr>
          </a:p>
          <a:p>
            <a:r>
              <a:rPr lang="en-IN" sz="1800" dirty="0" smtClean="0">
                <a:latin typeface="AR ESSENCE" pitchFamily="2" charset="0"/>
              </a:rPr>
              <a:t>Rapid </a:t>
            </a:r>
            <a:r>
              <a:rPr lang="en-IN" sz="1800" dirty="0">
                <a:latin typeface="AR ESSENCE" pitchFamily="2" charset="0"/>
              </a:rPr>
              <a:t>mass blood surveys along with other entomological and parasitological investigations were conducted in four of the ten affected villages, viz., </a:t>
            </a:r>
            <a:r>
              <a:rPr lang="en-IN" sz="1800" dirty="0" err="1">
                <a:latin typeface="AR ESSENCE" pitchFamily="2" charset="0"/>
              </a:rPr>
              <a:t>Seuva</a:t>
            </a:r>
            <a:r>
              <a:rPr lang="en-IN" sz="1800" dirty="0">
                <a:latin typeface="AR ESSENCE" pitchFamily="2" charset="0"/>
              </a:rPr>
              <a:t>, </a:t>
            </a:r>
            <a:r>
              <a:rPr lang="en-IN" sz="1800" dirty="0" err="1">
                <a:latin typeface="AR ESSENCE" pitchFamily="2" charset="0"/>
              </a:rPr>
              <a:t>Raghwa</a:t>
            </a:r>
            <a:r>
              <a:rPr lang="en-IN" sz="1800" dirty="0">
                <a:latin typeface="AR ESSENCE" pitchFamily="2" charset="0"/>
              </a:rPr>
              <a:t>, </a:t>
            </a:r>
            <a:r>
              <a:rPr lang="en-IN" sz="1800" dirty="0" err="1">
                <a:latin typeface="AR ESSENCE" pitchFamily="2" charset="0"/>
              </a:rPr>
              <a:t>Raimala</a:t>
            </a:r>
            <a:r>
              <a:rPr lang="en-IN" sz="1800" dirty="0">
                <a:latin typeface="AR ESSENCE" pitchFamily="2" charset="0"/>
              </a:rPr>
              <a:t> and </a:t>
            </a:r>
            <a:r>
              <a:rPr lang="en-IN" sz="1800" dirty="0" err="1">
                <a:latin typeface="AR ESSENCE" pitchFamily="2" charset="0"/>
              </a:rPr>
              <a:t>Sadhna</a:t>
            </a:r>
            <a:r>
              <a:rPr lang="en-IN" sz="1800" dirty="0">
                <a:latin typeface="AR ESSENCE" pitchFamily="2" charset="0"/>
              </a:rPr>
              <a:t>. </a:t>
            </a:r>
            <a:endParaRPr lang="en-IN" sz="1800" dirty="0" smtClean="0">
              <a:latin typeface="AR ESSENCE" pitchFamily="2" charset="0"/>
            </a:endParaRPr>
          </a:p>
          <a:p>
            <a:r>
              <a:rPr lang="en-IN" sz="1800" dirty="0" smtClean="0">
                <a:latin typeface="AR ESSENCE" pitchFamily="2" charset="0"/>
              </a:rPr>
              <a:t>A </a:t>
            </a:r>
            <a:r>
              <a:rPr lang="en-IN" sz="1800" dirty="0">
                <a:latin typeface="AR ESSENCE" pitchFamily="2" charset="0"/>
              </a:rPr>
              <a:t>total of 992 specimens belonging to four vector species were sampled, namely, A. </a:t>
            </a:r>
            <a:r>
              <a:rPr lang="en-IN" sz="1800" dirty="0" err="1">
                <a:latin typeface="AR ESSENCE" pitchFamily="2" charset="0"/>
              </a:rPr>
              <a:t>stephensi</a:t>
            </a:r>
            <a:r>
              <a:rPr lang="en-IN" sz="1800" dirty="0">
                <a:latin typeface="AR ESSENCE" pitchFamily="2" charset="0"/>
              </a:rPr>
              <a:t> (47.4%), A. </a:t>
            </a:r>
            <a:r>
              <a:rPr lang="en-IN" sz="1800" dirty="0" err="1">
                <a:latin typeface="AR ESSENCE" pitchFamily="2" charset="0"/>
              </a:rPr>
              <a:t>culicifacies</a:t>
            </a:r>
            <a:r>
              <a:rPr lang="en-IN" sz="1800" dirty="0">
                <a:latin typeface="AR ESSENCE" pitchFamily="2" charset="0"/>
              </a:rPr>
              <a:t> (41.0%), A. </a:t>
            </a:r>
            <a:r>
              <a:rPr lang="en-IN" sz="1800" dirty="0" err="1">
                <a:latin typeface="AR ESSENCE" pitchFamily="2" charset="0"/>
              </a:rPr>
              <a:t>subpictus</a:t>
            </a:r>
            <a:r>
              <a:rPr lang="en-IN" sz="1800" dirty="0">
                <a:latin typeface="AR ESSENCE" pitchFamily="2" charset="0"/>
              </a:rPr>
              <a:t> (11.2%) and A. </a:t>
            </a:r>
            <a:r>
              <a:rPr lang="en-IN" sz="1800" dirty="0" err="1">
                <a:latin typeface="AR ESSENCE" pitchFamily="2" charset="0"/>
              </a:rPr>
              <a:t>annularis</a:t>
            </a:r>
            <a:r>
              <a:rPr lang="en-IN" sz="1800" dirty="0">
                <a:latin typeface="AR ESSENCE" pitchFamily="2" charset="0"/>
              </a:rPr>
              <a:t> (0.4%). </a:t>
            </a:r>
            <a:endParaRPr lang="en-IN" sz="1800" dirty="0" smtClean="0">
              <a:latin typeface="AR ESSENCE" pitchFamily="2" charset="0"/>
            </a:endParaRPr>
          </a:p>
          <a:p>
            <a:endParaRPr lang="en-IN" sz="1800" dirty="0" smtClean="0">
              <a:latin typeface="AR ESSENCE" pitchFamily="2" charset="0"/>
            </a:endParaRPr>
          </a:p>
          <a:p>
            <a:r>
              <a:rPr lang="en-IN" sz="1800" dirty="0" smtClean="0">
                <a:latin typeface="AR ESSENCE" pitchFamily="2" charset="0"/>
              </a:rPr>
              <a:t>Epidemiologically</a:t>
            </a:r>
            <a:r>
              <a:rPr lang="en-IN" sz="1800" dirty="0">
                <a:latin typeface="AR ESSENCE" pitchFamily="2" charset="0"/>
              </a:rPr>
              <a:t>, about one-fourth of the examined persons were positive (SPR 25.5%), although Plasmodium falciparum dominated the </a:t>
            </a:r>
            <a:r>
              <a:rPr lang="en-IN" sz="1800" dirty="0" err="1">
                <a:latin typeface="AR ESSENCE" pitchFamily="2" charset="0"/>
              </a:rPr>
              <a:t>parasitaemia</a:t>
            </a:r>
            <a:r>
              <a:rPr lang="en-IN" sz="1800" dirty="0">
                <a:latin typeface="AR ESSENCE" pitchFamily="2" charset="0"/>
              </a:rPr>
              <a:t> (49.5%). </a:t>
            </a:r>
            <a:endParaRPr lang="en-IN" sz="1800" dirty="0" smtClean="0">
              <a:latin typeface="AR ESSENCE" pitchFamily="2" charset="0"/>
            </a:endParaRPr>
          </a:p>
          <a:p>
            <a:endParaRPr lang="en-IN" sz="1800" dirty="0" smtClean="0">
              <a:latin typeface="AR ESSENCE" pitchFamily="2" charset="0"/>
            </a:endParaRPr>
          </a:p>
          <a:p>
            <a:r>
              <a:rPr lang="en-IN" sz="1800" dirty="0" smtClean="0">
                <a:latin typeface="AR ESSENCE" pitchFamily="2" charset="0"/>
              </a:rPr>
              <a:t>Available </a:t>
            </a:r>
            <a:r>
              <a:rPr lang="en-IN" sz="1800" dirty="0">
                <a:latin typeface="AR ESSENCE" pitchFamily="2" charset="0"/>
              </a:rPr>
              <a:t>data are indicative of changed </a:t>
            </a:r>
            <a:r>
              <a:rPr lang="en-IN" sz="1800" dirty="0" err="1">
                <a:latin typeface="AR ESSENCE" pitchFamily="2" charset="0"/>
              </a:rPr>
              <a:t>malariological</a:t>
            </a:r>
            <a:r>
              <a:rPr lang="en-IN" sz="1800" dirty="0">
                <a:latin typeface="AR ESSENCE" pitchFamily="2" charset="0"/>
              </a:rPr>
              <a:t> scenario in the Indira Gandhi </a:t>
            </a:r>
            <a:r>
              <a:rPr lang="en-IN" sz="1800" dirty="0" err="1">
                <a:latin typeface="AR ESSENCE" pitchFamily="2" charset="0"/>
              </a:rPr>
              <a:t>Nahar</a:t>
            </a:r>
            <a:r>
              <a:rPr lang="en-IN" sz="1800" dirty="0">
                <a:latin typeface="AR ESSENCE" pitchFamily="2" charset="0"/>
              </a:rPr>
              <a:t> </a:t>
            </a:r>
            <a:r>
              <a:rPr lang="en-IN" sz="1800" dirty="0" err="1">
                <a:latin typeface="AR ESSENCE" pitchFamily="2" charset="0"/>
              </a:rPr>
              <a:t>Pariyojna</a:t>
            </a:r>
            <a:r>
              <a:rPr lang="en-IN" sz="1800" dirty="0">
                <a:latin typeface="AR ESSENCE" pitchFamily="2" charset="0"/>
              </a:rPr>
              <a:t> command area, where epidemics are regular features every year.</a:t>
            </a:r>
          </a:p>
        </p:txBody>
      </p:sp>
    </p:spTree>
    <p:extLst>
      <p:ext uri="{BB962C8B-B14F-4D97-AF65-F5344CB8AC3E}">
        <p14:creationId xmlns:p14="http://schemas.microsoft.com/office/powerpoint/2010/main" xmlns="" val="3840465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IN" dirty="0"/>
          </a:p>
        </p:txBody>
      </p:sp>
      <p:sp>
        <p:nvSpPr>
          <p:cNvPr id="3" name="Content Placeholder 2"/>
          <p:cNvSpPr>
            <a:spLocks noGrp="1"/>
          </p:cNvSpPr>
          <p:nvPr>
            <p:ph idx="1"/>
          </p:nvPr>
        </p:nvSpPr>
        <p:spPr>
          <a:xfrm>
            <a:off x="457200" y="0"/>
            <a:ext cx="8229600" cy="6126163"/>
          </a:xfrm>
        </p:spPr>
        <p:txBody>
          <a:bodyPr>
            <a:noAutofit/>
          </a:bodyPr>
          <a:lstStyle/>
          <a:p>
            <a:pPr marL="1828800" lvl="4" indent="0" algn="ctr">
              <a:buNone/>
            </a:pPr>
            <a:r>
              <a:rPr lang="en-IN" sz="2800" b="1" dirty="0">
                <a:solidFill>
                  <a:srgbClr val="92D050"/>
                </a:solidFill>
              </a:rPr>
              <a:t>IPM and IVM</a:t>
            </a:r>
            <a:r>
              <a:rPr lang="en-IN" sz="800" b="1" dirty="0">
                <a:solidFill>
                  <a:srgbClr val="92D050"/>
                </a:solidFill>
              </a:rPr>
              <a:t> </a:t>
            </a:r>
            <a:endParaRPr lang="en-IN" sz="800" b="1" dirty="0" smtClean="0">
              <a:solidFill>
                <a:srgbClr val="92D050"/>
              </a:solidFill>
              <a:latin typeface="AR ESSENCE" pitchFamily="2" charset="0"/>
            </a:endParaRPr>
          </a:p>
          <a:p>
            <a:r>
              <a:rPr lang="en-IN" sz="2000" dirty="0" smtClean="0">
                <a:latin typeface="AR ESSENCE" pitchFamily="2" charset="0"/>
              </a:rPr>
              <a:t>Farmer </a:t>
            </a:r>
            <a:r>
              <a:rPr lang="en-IN" sz="2000" dirty="0">
                <a:latin typeface="AR ESSENCE" pitchFamily="2" charset="0"/>
              </a:rPr>
              <a:t>Field School Approach Over the years, IPM led to the development of the Farmer Field School (FFS) movement, with major advancement in Indonesia in the late 1980s1 . </a:t>
            </a:r>
            <a:endParaRPr lang="en-IN" sz="2000" dirty="0" smtClean="0">
              <a:latin typeface="AR ESSENCE" pitchFamily="2" charset="0"/>
            </a:endParaRPr>
          </a:p>
          <a:p>
            <a:r>
              <a:rPr lang="en-IN" sz="2000" dirty="0" smtClean="0">
                <a:latin typeface="AR ESSENCE" pitchFamily="2" charset="0"/>
              </a:rPr>
              <a:t>Unlike </a:t>
            </a:r>
            <a:r>
              <a:rPr lang="en-IN" sz="2000" dirty="0">
                <a:latin typeface="AR ESSENCE" pitchFamily="2" charset="0"/>
              </a:rPr>
              <a:t>traditional farmer education, FFS is a modern, participatory learning and community empowering approach based on season-long practical demonstration of improved farming practices to protect the farming community and the agro-ecosystems from the ill effects of pesticide use, thereby aiming to create sustainable agriculture and environment. </a:t>
            </a:r>
            <a:endParaRPr lang="en-IN" sz="2000" dirty="0" smtClean="0">
              <a:latin typeface="AR ESSENCE" pitchFamily="2" charset="0"/>
            </a:endParaRPr>
          </a:p>
          <a:p>
            <a:r>
              <a:rPr lang="en-IN" sz="2000" dirty="0" smtClean="0">
                <a:latin typeface="AR ESSENCE" pitchFamily="2" charset="0"/>
              </a:rPr>
              <a:t>The </a:t>
            </a:r>
            <a:r>
              <a:rPr lang="en-IN" sz="2000" dirty="0">
                <a:latin typeface="AR ESSENCE" pitchFamily="2" charset="0"/>
              </a:rPr>
              <a:t>FFSs, comprising groups of 15-30 farmers, are facilitated by agricultural extension trainers, from land preparation right up to the harvesting stage. Farmers participate in weekly learning cycles throughout the crop-season when they collectively learn to conduct </a:t>
            </a:r>
            <a:r>
              <a:rPr lang="en-IN" sz="2000" dirty="0" err="1">
                <a:latin typeface="AR ESSENCE" pitchFamily="2" charset="0"/>
              </a:rPr>
              <a:t>agroecosystem</a:t>
            </a:r>
            <a:r>
              <a:rPr lang="en-IN" sz="2000" dirty="0">
                <a:latin typeface="AR ESSENCE" pitchFamily="2" charset="0"/>
              </a:rPr>
              <a:t> analysis, identify agricultural pests and beneficial predators, and make informed decisions about crop management and use of pesticides. They compare processes and outcomes in the IPM plots with those in the non-IPM plots. </a:t>
            </a:r>
            <a:endParaRPr lang="en-IN" sz="2000" dirty="0" smtClean="0">
              <a:latin typeface="AR ESSENCE" pitchFamily="2" charset="0"/>
            </a:endParaRPr>
          </a:p>
          <a:p>
            <a:r>
              <a:rPr lang="en-IN" sz="2000" dirty="0" smtClean="0">
                <a:latin typeface="AR ESSENCE" pitchFamily="2" charset="0"/>
              </a:rPr>
              <a:t>The </a:t>
            </a:r>
            <a:r>
              <a:rPr lang="en-IN" sz="2000" dirty="0">
                <a:latin typeface="AR ESSENCE" pitchFamily="2" charset="0"/>
              </a:rPr>
              <a:t>IPM FFS approach was applied in rice cultivation in the mid-1990s in Asia and later expanded to vegetables, cotton and various other crops in other regions. </a:t>
            </a:r>
            <a:endParaRPr lang="en-IN" sz="2000" dirty="0" smtClean="0">
              <a:latin typeface="AR ESSENCE" pitchFamily="2" charset="0"/>
            </a:endParaRPr>
          </a:p>
        </p:txBody>
      </p:sp>
    </p:spTree>
    <p:extLst>
      <p:ext uri="{BB962C8B-B14F-4D97-AF65-F5344CB8AC3E}">
        <p14:creationId xmlns:p14="http://schemas.microsoft.com/office/powerpoint/2010/main" xmlns="" val="41962142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IN" dirty="0" smtClean="0"/>
              <a:t>CANAL CASULITIES  </a:t>
            </a:r>
            <a:endParaRPr lang="en-IN" dirty="0"/>
          </a:p>
        </p:txBody>
      </p:sp>
      <p:sp>
        <p:nvSpPr>
          <p:cNvPr id="3" name="Content Placeholder 2"/>
          <p:cNvSpPr>
            <a:spLocks noGrp="1"/>
          </p:cNvSpPr>
          <p:nvPr>
            <p:ph idx="1"/>
          </p:nvPr>
        </p:nvSpPr>
        <p:spPr>
          <a:solidFill>
            <a:srgbClr val="002060"/>
          </a:solidFill>
        </p:spPr>
        <p:txBody>
          <a:bodyPr/>
          <a:lstStyle/>
          <a:p>
            <a:pPr algn="just"/>
            <a:r>
              <a:rPr lang="en-IN" dirty="0" smtClean="0">
                <a:solidFill>
                  <a:srgbClr val="FFFF00"/>
                </a:solidFill>
              </a:rPr>
              <a:t>The 650 Km sprawl of the Indira Gandhi Canal has transformed large parts of Rajasthan and Arid waste into lush farmlands. But the downside resultant water logging ,soil salinity and spread of Malaria</a:t>
            </a:r>
            <a:endParaRPr lang="en-IN" dirty="0">
              <a:solidFill>
                <a:srgbClr val="FFFF00"/>
              </a:solidFill>
            </a:endParaRPr>
          </a:p>
        </p:txBody>
      </p:sp>
    </p:spTree>
    <p:extLst>
      <p:ext uri="{BB962C8B-B14F-4D97-AF65-F5344CB8AC3E}">
        <p14:creationId xmlns:p14="http://schemas.microsoft.com/office/powerpoint/2010/main" xmlns="" val="1336371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332656"/>
            <a:ext cx="8229600" cy="6336704"/>
          </a:xfrm>
        </p:spPr>
        <p:txBody>
          <a:bodyPr>
            <a:noAutofit/>
          </a:bodyPr>
          <a:lstStyle/>
          <a:p>
            <a:pPr algn="ctr"/>
            <a:r>
              <a:rPr lang="en-IN" sz="2400" b="1" dirty="0">
                <a:solidFill>
                  <a:srgbClr val="92D050"/>
                </a:solidFill>
              </a:rPr>
              <a:t>IPM and IVM </a:t>
            </a:r>
            <a:endParaRPr lang="en-IN" sz="2400" b="1" dirty="0" smtClean="0">
              <a:solidFill>
                <a:srgbClr val="92D050"/>
              </a:solidFill>
            </a:endParaRPr>
          </a:p>
          <a:p>
            <a:r>
              <a:rPr lang="en-IN" sz="1800" dirty="0" smtClean="0">
                <a:latin typeface="AR ESSENCE" pitchFamily="2" charset="0"/>
              </a:rPr>
              <a:t>A </a:t>
            </a:r>
            <a:r>
              <a:rPr lang="en-IN" sz="1800" dirty="0">
                <a:latin typeface="AR ESSENCE" pitchFamily="2" charset="0"/>
              </a:rPr>
              <a:t>wide range of benefits, including development impacts, have been reported of IPM FFS in a recent evaluation of 25 IPM studies in Asia (Bangladesh, China, Cambodia, Indonesia, Philippines, Sri Lanka, Thailand, Vietnam) and other regions2 . India has a large IPM programme, including the rice IPM. </a:t>
            </a:r>
          </a:p>
          <a:p>
            <a:r>
              <a:rPr lang="en-IN" sz="1800" dirty="0" smtClean="0">
                <a:latin typeface="AR ESSENCE" pitchFamily="2" charset="0"/>
              </a:rPr>
              <a:t>The </a:t>
            </a:r>
            <a:r>
              <a:rPr lang="en-IN" sz="1800" dirty="0">
                <a:latin typeface="AR ESSENCE" pitchFamily="2" charset="0"/>
              </a:rPr>
              <a:t>IPM FFS programme in Sri Lanka started in 1995. External evaluations3 in 2002 reported that farmer practices resulted in substantial increase in yield and profits from rice cultivation, and reduced insecticide use causing savings in agrochemical inputs. </a:t>
            </a:r>
            <a:endParaRPr lang="en-IN" sz="1800" dirty="0" smtClean="0">
              <a:latin typeface="AR ESSENCE" pitchFamily="2" charset="0"/>
            </a:endParaRPr>
          </a:p>
          <a:p>
            <a:r>
              <a:rPr lang="en-IN" sz="1800" dirty="0" smtClean="0">
                <a:latin typeface="AR ESSENCE" pitchFamily="2" charset="0"/>
              </a:rPr>
              <a:t>IPM </a:t>
            </a:r>
            <a:r>
              <a:rPr lang="en-IN" sz="1800" dirty="0">
                <a:latin typeface="AR ESSENCE" pitchFamily="2" charset="0"/>
              </a:rPr>
              <a:t>was found to be cost-effective, providing motivation, cooperation and a sense of programme ownership to farming communities. These positive FFS experiences have led to the integration of vector management with IPM leading to an Integrated Pest and Vector Management (IPVM) project since 2002.The IPVM strategy has helped farmers to reduce health risks associated with vector-borne diseases and pesticides. </a:t>
            </a:r>
            <a:endParaRPr lang="en-IN" sz="1800" dirty="0" smtClean="0">
              <a:latin typeface="AR ESSENCE" pitchFamily="2" charset="0"/>
            </a:endParaRPr>
          </a:p>
          <a:p>
            <a:r>
              <a:rPr lang="en-IN" sz="1800" dirty="0" smtClean="0">
                <a:latin typeface="AR ESSENCE" pitchFamily="2" charset="0"/>
              </a:rPr>
              <a:t>In </a:t>
            </a:r>
            <a:r>
              <a:rPr lang="en-IN" sz="1800" dirty="0">
                <a:latin typeface="AR ESSENCE" pitchFamily="2" charset="0"/>
              </a:rPr>
              <a:t>its current phase, the project is expanding the curriculum to cover the health effects of pesticides and enhancing preventive community action and personal protection by participating in surveillance activities</a:t>
            </a:r>
            <a:r>
              <a:rPr lang="en-IN" sz="1800" dirty="0" smtClean="0">
                <a:latin typeface="AR ESSENCE" pitchFamily="2" charset="0"/>
              </a:rPr>
              <a:t>.</a:t>
            </a:r>
          </a:p>
          <a:p>
            <a:r>
              <a:rPr lang="en-IN" sz="1800" dirty="0" smtClean="0">
                <a:latin typeface="AR ESSENCE" pitchFamily="2" charset="0"/>
              </a:rPr>
              <a:t> </a:t>
            </a:r>
            <a:r>
              <a:rPr lang="en-IN" sz="1800" dirty="0">
                <a:latin typeface="AR ESSENCE" pitchFamily="2" charset="0"/>
              </a:rPr>
              <a:t>The Malaria Control Programme plans to adopt the integrated pest and vector management strategy to prevent malaria in areas of low transmission since there is an additive effect between the use of mosquito nets and the strategy4. In addition to its suitability under Sri Lankan conditions, the integrated pest and vector management approach is potentially replicable in other countries and other regions – it could be used as an interdisciplinary topic for education in secondary schools. _________________________________________________________</a:t>
            </a:r>
          </a:p>
          <a:p>
            <a:endParaRPr lang="en-IN" sz="1800" dirty="0">
              <a:latin typeface="AR ESSENCE" pitchFamily="2" charset="0"/>
            </a:endParaRPr>
          </a:p>
        </p:txBody>
      </p:sp>
    </p:spTree>
    <p:extLst>
      <p:ext uri="{BB962C8B-B14F-4D97-AF65-F5344CB8AC3E}">
        <p14:creationId xmlns:p14="http://schemas.microsoft.com/office/powerpoint/2010/main" xmlns="" val="2594047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IN" sz="3200" dirty="0" smtClean="0"/>
              <a:t>Integrated Pest and Vector </a:t>
            </a:r>
            <a:r>
              <a:rPr lang="en-IN" sz="3200" dirty="0"/>
              <a:t>M</a:t>
            </a:r>
            <a:r>
              <a:rPr lang="en-IN" sz="3200" dirty="0" smtClean="0"/>
              <a:t>anagement</a:t>
            </a:r>
            <a:br>
              <a:rPr lang="en-IN" sz="3200" dirty="0" smtClean="0"/>
            </a:br>
            <a:r>
              <a:rPr lang="en-IN" sz="3200" dirty="0" smtClean="0"/>
              <a:t>IPVM</a:t>
            </a:r>
            <a:endParaRPr lang="en-IN" sz="3200" dirty="0"/>
          </a:p>
        </p:txBody>
      </p:sp>
      <p:sp>
        <p:nvSpPr>
          <p:cNvPr id="3" name="Content Placeholder 2"/>
          <p:cNvSpPr>
            <a:spLocks noGrp="1"/>
          </p:cNvSpPr>
          <p:nvPr>
            <p:ph idx="1"/>
          </p:nvPr>
        </p:nvSpPr>
        <p:spPr/>
        <p:txBody>
          <a:bodyPr>
            <a:normAutofit fontScale="70000" lnSpcReduction="20000"/>
          </a:bodyPr>
          <a:lstStyle/>
          <a:p>
            <a:r>
              <a:rPr lang="en-IN" dirty="0">
                <a:latin typeface="AR ESSENCE" pitchFamily="2" charset="0"/>
              </a:rPr>
              <a:t>Making decisions on intervention methods There might be several possible approaches to managing vectors. In situations in rural areas where the agriculture sector has no direct role to play, vector control will need to be organised through an IVM approach. </a:t>
            </a:r>
            <a:endParaRPr lang="en-IN" dirty="0" smtClean="0">
              <a:latin typeface="AR ESSENCE" pitchFamily="2" charset="0"/>
            </a:endParaRPr>
          </a:p>
          <a:p>
            <a:r>
              <a:rPr lang="en-IN" dirty="0" smtClean="0">
                <a:latin typeface="AR ESSENCE" pitchFamily="2" charset="0"/>
              </a:rPr>
              <a:t>Where </a:t>
            </a:r>
            <a:r>
              <a:rPr lang="en-IN" dirty="0">
                <a:latin typeface="AR ESSENCE" pitchFamily="2" charset="0"/>
              </a:rPr>
              <a:t>opportunity exists to work with the agriculture sector </a:t>
            </a:r>
            <a:r>
              <a:rPr lang="en-IN" dirty="0" smtClean="0">
                <a:latin typeface="AR ESSENCE" pitchFamily="2" charset="0"/>
              </a:rPr>
              <a:t>, </a:t>
            </a:r>
            <a:r>
              <a:rPr lang="en-IN" dirty="0">
                <a:latin typeface="AR ESSENCE" pitchFamily="2" charset="0"/>
              </a:rPr>
              <a:t>apply an integrated pest and vector management (IPVM) approach, for Framework for Implementing Integrated Vector Management (IVM) at District Level in the SEA Region: </a:t>
            </a:r>
            <a:endParaRPr lang="en-IN" dirty="0" smtClean="0">
              <a:latin typeface="AR ESSENCE" pitchFamily="2" charset="0"/>
            </a:endParaRPr>
          </a:p>
          <a:p>
            <a:r>
              <a:rPr lang="en-IN" dirty="0" smtClean="0">
                <a:latin typeface="AR ESSENCE" pitchFamily="2" charset="0"/>
              </a:rPr>
              <a:t>A </a:t>
            </a:r>
            <a:r>
              <a:rPr lang="en-IN" dirty="0">
                <a:latin typeface="AR ESSENCE" pitchFamily="2" charset="0"/>
              </a:rPr>
              <a:t>Step-by-step Approach </a:t>
            </a:r>
            <a:r>
              <a:rPr lang="en-IN" dirty="0" smtClean="0">
                <a:latin typeface="AR ESSENCE" pitchFamily="2" charset="0"/>
              </a:rPr>
              <a:t> </a:t>
            </a:r>
            <a:r>
              <a:rPr lang="en-IN" dirty="0">
                <a:latin typeface="AR ESSENCE" pitchFamily="2" charset="0"/>
              </a:rPr>
              <a:t>in control of rice breeding mosquito vectors of malaria (e.g. An. </a:t>
            </a:r>
            <a:r>
              <a:rPr lang="en-IN" dirty="0" err="1">
                <a:latin typeface="AR ESSENCE" pitchFamily="2" charset="0"/>
              </a:rPr>
              <a:t>culicifacies</a:t>
            </a:r>
            <a:r>
              <a:rPr lang="en-IN" dirty="0">
                <a:latin typeface="AR ESSENCE" pitchFamily="2" charset="0"/>
              </a:rPr>
              <a:t> in Sri Lanka and India, An. </a:t>
            </a:r>
            <a:r>
              <a:rPr lang="en-IN" dirty="0" err="1">
                <a:latin typeface="AR ESSENCE" pitchFamily="2" charset="0"/>
              </a:rPr>
              <a:t>sinensis</a:t>
            </a:r>
            <a:r>
              <a:rPr lang="en-IN" dirty="0">
                <a:latin typeface="AR ESSENCE" pitchFamily="2" charset="0"/>
              </a:rPr>
              <a:t> and An. anthropophagus in the Democratic People’s Republic of Korea, An. </a:t>
            </a:r>
            <a:r>
              <a:rPr lang="en-IN" dirty="0" err="1">
                <a:latin typeface="AR ESSENCE" pitchFamily="2" charset="0"/>
              </a:rPr>
              <a:t>aconitus</a:t>
            </a:r>
            <a:r>
              <a:rPr lang="en-IN" dirty="0">
                <a:latin typeface="AR ESSENCE" pitchFamily="2" charset="0"/>
              </a:rPr>
              <a:t> in Indonesia) and/or Japanese encephalitis (</a:t>
            </a:r>
            <a:r>
              <a:rPr lang="en-IN" dirty="0" err="1">
                <a:latin typeface="AR ESSENCE" pitchFamily="2" charset="0"/>
              </a:rPr>
              <a:t>Cx</a:t>
            </a:r>
            <a:r>
              <a:rPr lang="en-IN" dirty="0">
                <a:latin typeface="AR ESSENCE" pitchFamily="2" charset="0"/>
              </a:rPr>
              <a:t>. </a:t>
            </a:r>
            <a:r>
              <a:rPr lang="en-IN" dirty="0" err="1">
                <a:latin typeface="AR ESSENCE" pitchFamily="2" charset="0"/>
              </a:rPr>
              <a:t>tritaeniorhynchus</a:t>
            </a:r>
            <a:r>
              <a:rPr lang="en-IN" dirty="0">
                <a:latin typeface="AR ESSENCE" pitchFamily="2" charset="0"/>
              </a:rPr>
              <a:t>) in rural areas of South-East Asian countries</a:t>
            </a:r>
            <a:r>
              <a:rPr lang="en-IN" dirty="0" smtClean="0">
                <a:latin typeface="AR ESSENCE" pitchFamily="2" charset="0"/>
              </a:rPr>
              <a:t>.</a:t>
            </a:r>
          </a:p>
          <a:p>
            <a:r>
              <a:rPr lang="en-IN" dirty="0" smtClean="0">
                <a:latin typeface="AR ESSENCE" pitchFamily="2" charset="0"/>
              </a:rPr>
              <a:t> </a:t>
            </a:r>
            <a:r>
              <a:rPr lang="en-IN" dirty="0">
                <a:latin typeface="AR ESSENCE" pitchFamily="2" charset="0"/>
              </a:rPr>
              <a:t>In urban areas, communities can participate in sanitation efforts in the </a:t>
            </a:r>
            <a:r>
              <a:rPr lang="en-IN" dirty="0" err="1">
                <a:latin typeface="AR ESSENCE" pitchFamily="2" charset="0"/>
              </a:rPr>
              <a:t>peri</a:t>
            </a:r>
            <a:r>
              <a:rPr lang="en-IN" dirty="0">
                <a:latin typeface="AR ESSENCE" pitchFamily="2" charset="0"/>
              </a:rPr>
              <a:t>-domestic environment. Other forms of IVM are those involving the industrial and project sectors such as brick making, the construction sector (roads, buildings), etc.</a:t>
            </a:r>
          </a:p>
        </p:txBody>
      </p:sp>
    </p:spTree>
    <p:extLst>
      <p:ext uri="{BB962C8B-B14F-4D97-AF65-F5344CB8AC3E}">
        <p14:creationId xmlns:p14="http://schemas.microsoft.com/office/powerpoint/2010/main" xmlns="" val="164306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648072"/>
          </a:xfrm>
          <a:solidFill>
            <a:srgbClr val="92D050"/>
          </a:solidFill>
        </p:spPr>
        <p:txBody>
          <a:bodyPr>
            <a:normAutofit/>
          </a:bodyPr>
          <a:lstStyle/>
          <a:p>
            <a:r>
              <a:rPr lang="en-IN" sz="3200" dirty="0" smtClean="0"/>
              <a:t>Intervention to reduce </a:t>
            </a:r>
            <a:r>
              <a:rPr lang="en-IN" sz="3200" dirty="0" err="1"/>
              <a:t>vectorial</a:t>
            </a:r>
            <a:r>
              <a:rPr lang="en-IN" sz="3200" dirty="0"/>
              <a:t> capacity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32848052"/>
              </p:ext>
            </p:extLst>
          </p:nvPr>
        </p:nvGraphicFramePr>
        <p:xfrm>
          <a:off x="0" y="1196752"/>
          <a:ext cx="9108942" cy="6768752"/>
        </p:xfrm>
        <a:graphic>
          <a:graphicData uri="http://schemas.openxmlformats.org/drawingml/2006/table">
            <a:tbl>
              <a:tblPr firstRow="1" bandRow="1">
                <a:tableStyleId>{5C22544A-7EE6-4342-B048-85BDC9FD1C3A}</a:tableStyleId>
              </a:tblPr>
              <a:tblGrid>
                <a:gridCol w="2987784"/>
                <a:gridCol w="2987784"/>
                <a:gridCol w="3133374"/>
              </a:tblGrid>
              <a:tr h="497902">
                <a:tc>
                  <a:txBody>
                    <a:bodyPr/>
                    <a:lstStyle/>
                    <a:p>
                      <a:r>
                        <a:rPr lang="en-IN" dirty="0" smtClean="0"/>
                        <a:t>Objective </a:t>
                      </a:r>
                      <a:endParaRPr lang="en-IN" dirty="0"/>
                    </a:p>
                  </a:txBody>
                  <a:tcPr/>
                </a:tc>
                <a:tc>
                  <a:txBody>
                    <a:bodyPr/>
                    <a:lstStyle/>
                    <a:p>
                      <a:r>
                        <a:rPr lang="en-IN" dirty="0" smtClean="0"/>
                        <a:t>Action</a:t>
                      </a:r>
                      <a:endParaRPr lang="en-IN" dirty="0"/>
                    </a:p>
                  </a:txBody>
                  <a:tcPr/>
                </a:tc>
                <a:tc>
                  <a:txBody>
                    <a:bodyPr/>
                    <a:lstStyle/>
                    <a:p>
                      <a:r>
                        <a:rPr lang="en-IN" dirty="0" smtClean="0"/>
                        <a:t>Method</a:t>
                      </a:r>
                      <a:endParaRPr lang="en-IN" dirty="0"/>
                    </a:p>
                  </a:txBody>
                  <a:tcPr/>
                </a:tc>
              </a:tr>
              <a:tr h="6270850">
                <a:tc>
                  <a:txBody>
                    <a:bodyPr/>
                    <a:lstStyle/>
                    <a:p>
                      <a:r>
                        <a:rPr lang="en-IN" dirty="0" smtClean="0"/>
                        <a:t>Reduce vector abundance</a:t>
                      </a:r>
                      <a:endParaRPr lang="en-IN" dirty="0"/>
                    </a:p>
                  </a:txBody>
                  <a:tcPr/>
                </a:tc>
                <a:tc>
                  <a:txBody>
                    <a:bodyPr/>
                    <a:lstStyle/>
                    <a:p>
                      <a:r>
                        <a:rPr lang="en-IN" dirty="0" smtClean="0"/>
                        <a:t>Reduce the number of sites where vector larvae grow </a:t>
                      </a:r>
                    </a:p>
                    <a:p>
                      <a:endParaRPr lang="en-IN" dirty="0" smtClean="0"/>
                    </a:p>
                    <a:p>
                      <a:r>
                        <a:rPr lang="en-IN" dirty="0" smtClean="0"/>
                        <a:t>Reduce number of larvae or prevent insects from reaching adult stage </a:t>
                      </a:r>
                    </a:p>
                    <a:p>
                      <a:endParaRPr lang="en-IN" dirty="0" smtClean="0"/>
                    </a:p>
                    <a:p>
                      <a:endParaRPr lang="en-IN" dirty="0" smtClean="0"/>
                    </a:p>
                    <a:p>
                      <a:r>
                        <a:rPr lang="en-IN" dirty="0" smtClean="0"/>
                        <a:t>Kill adult insects when they rest on sprayed surfaces </a:t>
                      </a:r>
                    </a:p>
                    <a:p>
                      <a:endParaRPr lang="en-IN" dirty="0" smtClean="0"/>
                    </a:p>
                    <a:p>
                      <a:r>
                        <a:rPr lang="en-IN" dirty="0" smtClean="0"/>
                        <a:t>Kill insects as they alight on treated surfaces, repel them or inhibit them from feeding/biting </a:t>
                      </a:r>
                    </a:p>
                    <a:p>
                      <a:endParaRPr lang="en-IN" dirty="0" smtClean="0"/>
                    </a:p>
                    <a:p>
                      <a:r>
                        <a:rPr lang="en-IN" dirty="0" smtClean="0"/>
                        <a:t>Reduce vector population of adult insects</a:t>
                      </a:r>
                      <a:endParaRPr lang="en-IN" dirty="0"/>
                    </a:p>
                  </a:txBody>
                  <a:tcPr/>
                </a:tc>
                <a:tc>
                  <a:txBody>
                    <a:bodyPr/>
                    <a:lstStyle/>
                    <a:p>
                      <a:r>
                        <a:rPr lang="en-IN" dirty="0" smtClean="0"/>
                        <a:t>Environmental management </a:t>
                      </a:r>
                    </a:p>
                    <a:p>
                      <a:endParaRPr lang="en-IN" dirty="0" smtClean="0"/>
                    </a:p>
                    <a:p>
                      <a:endParaRPr lang="en-IN" dirty="0" smtClean="0"/>
                    </a:p>
                    <a:p>
                      <a:r>
                        <a:rPr lang="en-IN" dirty="0" err="1" smtClean="0"/>
                        <a:t>Larvivorous</a:t>
                      </a:r>
                      <a:r>
                        <a:rPr lang="en-IN" dirty="0" smtClean="0"/>
                        <a:t> fish, </a:t>
                      </a:r>
                      <a:r>
                        <a:rPr lang="en-IN" dirty="0" err="1" smtClean="0"/>
                        <a:t>biolarvicides</a:t>
                      </a:r>
                      <a:r>
                        <a:rPr lang="en-IN" dirty="0" smtClean="0"/>
                        <a:t>, insect growth regulators, and other parasites, chemical </a:t>
                      </a:r>
                      <a:r>
                        <a:rPr lang="en-IN" dirty="0" err="1" smtClean="0"/>
                        <a:t>larvicides</a:t>
                      </a:r>
                      <a:r>
                        <a:rPr lang="en-IN" dirty="0" smtClean="0"/>
                        <a:t> </a:t>
                      </a:r>
                    </a:p>
                    <a:p>
                      <a:endParaRPr lang="en-IN" dirty="0" smtClean="0"/>
                    </a:p>
                    <a:p>
                      <a:r>
                        <a:rPr lang="en-IN" dirty="0" smtClean="0"/>
                        <a:t>Indoor residual spraying (IRS}</a:t>
                      </a:r>
                    </a:p>
                    <a:p>
                      <a:endParaRPr lang="en-IN" dirty="0" smtClean="0"/>
                    </a:p>
                    <a:p>
                      <a:endParaRPr lang="en-IN" dirty="0" smtClean="0"/>
                    </a:p>
                    <a:p>
                      <a:r>
                        <a:rPr lang="en-IN" dirty="0" smtClean="0"/>
                        <a:t> Insecticide-treated materials (ITM) such as mosquito nets, curtains and </a:t>
                      </a:r>
                      <a:r>
                        <a:rPr lang="en-IN" dirty="0" err="1" smtClean="0"/>
                        <a:t>chaddars</a:t>
                      </a:r>
                      <a:r>
                        <a:rPr lang="en-IN" dirty="0" smtClean="0"/>
                        <a:t> (cloth sheets)</a:t>
                      </a:r>
                    </a:p>
                    <a:p>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 Space spraying in urban areas </a:t>
                      </a:r>
                    </a:p>
                    <a:p>
                      <a:endParaRPr lang="en-IN" dirty="0"/>
                    </a:p>
                  </a:txBody>
                  <a:tcPr/>
                </a:tc>
              </a:tr>
            </a:tbl>
          </a:graphicData>
        </a:graphic>
      </p:graphicFrame>
    </p:spTree>
    <p:extLst>
      <p:ext uri="{BB962C8B-B14F-4D97-AF65-F5344CB8AC3E}">
        <p14:creationId xmlns:p14="http://schemas.microsoft.com/office/powerpoint/2010/main" xmlns="" val="2428928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IN" dirty="0"/>
              <a:t>Intervention to reduce </a:t>
            </a:r>
            <a:r>
              <a:rPr lang="en-IN" dirty="0" err="1"/>
              <a:t>vectorial</a:t>
            </a:r>
            <a:r>
              <a:rPr lang="en-IN" dirty="0"/>
              <a:t> capacity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96491691"/>
              </p:ext>
            </p:extLst>
          </p:nvPr>
        </p:nvGraphicFramePr>
        <p:xfrm>
          <a:off x="457200" y="1600200"/>
          <a:ext cx="8229600" cy="3845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IN" dirty="0" smtClean="0"/>
                        <a:t>Reduction of vector survival and longevity improvements such as screens with ITM </a:t>
                      </a:r>
                    </a:p>
                    <a:p>
                      <a:endParaRPr lang="en-IN" dirty="0" smtClean="0"/>
                    </a:p>
                    <a:p>
                      <a:r>
                        <a:rPr lang="en-IN" dirty="0" smtClean="0"/>
                        <a:t>Reduction of human vector contact</a:t>
                      </a:r>
                      <a:endParaRPr lang="en-IN" dirty="0"/>
                    </a:p>
                  </a:txBody>
                  <a:tcPr/>
                </a:tc>
                <a:tc>
                  <a:txBody>
                    <a:bodyPr/>
                    <a:lstStyle/>
                    <a:p>
                      <a:r>
                        <a:rPr lang="en-IN" dirty="0" smtClean="0"/>
                        <a:t>Reduce life of the insect before it reaches infective age</a:t>
                      </a:r>
                    </a:p>
                    <a:p>
                      <a:endParaRPr lang="en-IN" dirty="0" smtClean="0"/>
                    </a:p>
                    <a:p>
                      <a:endParaRPr lang="en-IN" dirty="0" smtClean="0"/>
                    </a:p>
                    <a:p>
                      <a:r>
                        <a:rPr lang="en-IN" dirty="0" smtClean="0"/>
                        <a:t>Repel insects before they bite </a:t>
                      </a:r>
                      <a:endParaRPr lang="en-IN" dirty="0"/>
                    </a:p>
                  </a:txBody>
                  <a:tcPr/>
                </a:tc>
                <a:tc>
                  <a:txBody>
                    <a:bodyPr/>
                    <a:lstStyle/>
                    <a:p>
                      <a:r>
                        <a:rPr lang="en-IN" dirty="0" smtClean="0"/>
                        <a:t>IRS and ITM</a:t>
                      </a:r>
                    </a:p>
                    <a:p>
                      <a:endParaRPr lang="en-IN" dirty="0" smtClean="0"/>
                    </a:p>
                    <a:p>
                      <a:endParaRPr lang="en-IN" dirty="0" smtClean="0"/>
                    </a:p>
                    <a:p>
                      <a:endParaRPr lang="en-IN" dirty="0" smtClean="0"/>
                    </a:p>
                    <a:p>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Repellents: coils, mats, lotions, cream, vaporizers </a:t>
                      </a:r>
                    </a:p>
                    <a:p>
                      <a:endParaRPr lang="en-IN" dirty="0" smtClean="0"/>
                    </a:p>
                  </a:txBody>
                  <a:tcPr/>
                </a:tc>
              </a:tr>
              <a:tr h="370840">
                <a:tc>
                  <a:txBody>
                    <a:bodyPr/>
                    <a:lstStyle/>
                    <a:p>
                      <a:r>
                        <a:rPr lang="en-IN" dirty="0" smtClean="0"/>
                        <a:t>Reduce opportunities for insects to enter the contact </a:t>
                      </a:r>
                    </a:p>
                    <a:p>
                      <a:endParaRPr lang="en-IN" dirty="0" smtClean="0"/>
                    </a:p>
                    <a:p>
                      <a:endParaRPr lang="en-IN" dirty="0"/>
                    </a:p>
                  </a:txBody>
                  <a:tcPr/>
                </a:tc>
                <a:tc>
                  <a:txBody>
                    <a:bodyPr/>
                    <a:lstStyle/>
                    <a:p>
                      <a:r>
                        <a:rPr lang="en-IN" dirty="0" smtClean="0"/>
                        <a:t>Reduce opportunities for insects to enter the house</a:t>
                      </a:r>
                      <a:endParaRPr lang="en-IN" dirty="0"/>
                    </a:p>
                  </a:txBody>
                  <a:tcPr/>
                </a:tc>
                <a:tc>
                  <a:txBody>
                    <a:bodyPr/>
                    <a:lstStyle/>
                    <a:p>
                      <a:r>
                        <a:rPr lang="en-IN" dirty="0" smtClean="0"/>
                        <a:t>House improvements such as screens with ITM </a:t>
                      </a:r>
                      <a:endParaRPr lang="en-IN" dirty="0"/>
                    </a:p>
                  </a:txBody>
                  <a:tcPr/>
                </a:tc>
              </a:tr>
              <a:tr h="370840">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extLst>
      <p:ext uri="{BB962C8B-B14F-4D97-AF65-F5344CB8AC3E}">
        <p14:creationId xmlns:p14="http://schemas.microsoft.com/office/powerpoint/2010/main" xmlns="" val="1248071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a:solidFill>
            <a:srgbClr val="92D050"/>
          </a:solidFill>
        </p:spPr>
        <p:txBody>
          <a:bodyPr>
            <a:normAutofit fontScale="90000"/>
          </a:bodyPr>
          <a:lstStyle/>
          <a:p>
            <a:r>
              <a:rPr lang="en-IN" sz="4000" dirty="0"/>
              <a:t>Anticipated roles of various sectors in IVM implementation</a:t>
            </a:r>
            <a:r>
              <a:rPr lang="en-IN" dirty="0"/>
              <a:t>*</a:t>
            </a:r>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r>
              <a:rPr lang="en-IN" sz="4400" dirty="0" smtClean="0">
                <a:solidFill>
                  <a:srgbClr val="FF0000"/>
                </a:solidFill>
                <a:latin typeface="AR ESSENCE" pitchFamily="2" charset="0"/>
              </a:rPr>
              <a:t>      </a:t>
            </a:r>
            <a:r>
              <a:rPr lang="en-IN" sz="7700" dirty="0" smtClean="0">
                <a:solidFill>
                  <a:srgbClr val="FF0000"/>
                </a:solidFill>
                <a:latin typeface="AR ESSENCE" pitchFamily="2" charset="0"/>
              </a:rPr>
              <a:t>1 .Agriculture</a:t>
            </a:r>
          </a:p>
          <a:p>
            <a:r>
              <a:rPr lang="en-IN" sz="7700" dirty="0" smtClean="0">
                <a:latin typeface="AR ESSENCE" pitchFamily="2" charset="0"/>
              </a:rPr>
              <a:t> </a:t>
            </a:r>
            <a:r>
              <a:rPr lang="en-IN" sz="7700" dirty="0">
                <a:latin typeface="AR ESSENCE" pitchFamily="2" charset="0"/>
              </a:rPr>
              <a:t>FFS approach to implement IPVM, popularizing the concept of dry-wet irrigation through extension education, pesticide </a:t>
            </a:r>
            <a:r>
              <a:rPr lang="en-IN" sz="7700" dirty="0" smtClean="0">
                <a:latin typeface="AR ESSENCE" pitchFamily="2" charset="0"/>
              </a:rPr>
              <a:t>management</a:t>
            </a:r>
          </a:p>
          <a:p>
            <a:r>
              <a:rPr lang="en-IN" sz="7700" dirty="0" smtClean="0">
                <a:latin typeface="AR ESSENCE" pitchFamily="2" charset="0"/>
              </a:rPr>
              <a:t> </a:t>
            </a:r>
            <a:r>
              <a:rPr lang="en-IN" sz="7700" dirty="0" smtClean="0">
                <a:solidFill>
                  <a:srgbClr val="FF0000"/>
                </a:solidFill>
                <a:latin typeface="AR ESSENCE" pitchFamily="2" charset="0"/>
              </a:rPr>
              <a:t>2. </a:t>
            </a:r>
            <a:r>
              <a:rPr lang="en-IN" sz="7700" dirty="0">
                <a:solidFill>
                  <a:srgbClr val="FF0000"/>
                </a:solidFill>
                <a:latin typeface="AR ESSENCE" pitchFamily="2" charset="0"/>
              </a:rPr>
              <a:t>Water resources development </a:t>
            </a:r>
            <a:endParaRPr lang="en-IN" sz="7700" dirty="0" smtClean="0">
              <a:solidFill>
                <a:srgbClr val="FF0000"/>
              </a:solidFill>
              <a:latin typeface="AR ESSENCE" pitchFamily="2" charset="0"/>
            </a:endParaRPr>
          </a:p>
          <a:p>
            <a:r>
              <a:rPr lang="en-IN" sz="7700" dirty="0" smtClean="0">
                <a:latin typeface="AR ESSENCE" pitchFamily="2" charset="0"/>
              </a:rPr>
              <a:t>Maintenance </a:t>
            </a:r>
            <a:r>
              <a:rPr lang="en-IN" sz="7700" dirty="0">
                <a:latin typeface="AR ESSENCE" pitchFamily="2" charset="0"/>
              </a:rPr>
              <a:t>of canal system, intermittent irrigation, design modifications and lining of canals, weeding for proper flow, creating small check-dams away from human settlements, health impact assessment (HIA) </a:t>
            </a:r>
            <a:endParaRPr lang="en-IN" sz="7700" dirty="0" smtClean="0">
              <a:latin typeface="AR ESSENCE" pitchFamily="2" charset="0"/>
            </a:endParaRPr>
          </a:p>
          <a:p>
            <a:r>
              <a:rPr lang="en-IN" sz="7700" dirty="0" smtClean="0">
                <a:solidFill>
                  <a:srgbClr val="FF0000"/>
                </a:solidFill>
                <a:latin typeface="AR ESSENCE" pitchFamily="2" charset="0"/>
              </a:rPr>
              <a:t>3. </a:t>
            </a:r>
            <a:r>
              <a:rPr lang="en-IN" sz="7700" dirty="0">
                <a:solidFill>
                  <a:srgbClr val="FF0000"/>
                </a:solidFill>
                <a:latin typeface="AR ESSENCE" pitchFamily="2" charset="0"/>
              </a:rPr>
              <a:t>Water supply </a:t>
            </a:r>
            <a:endParaRPr lang="en-IN" sz="7700" dirty="0" smtClean="0">
              <a:solidFill>
                <a:srgbClr val="FF0000"/>
              </a:solidFill>
              <a:latin typeface="AR ESSENCE" pitchFamily="2" charset="0"/>
            </a:endParaRPr>
          </a:p>
          <a:p>
            <a:r>
              <a:rPr lang="en-IN" sz="7700" dirty="0" smtClean="0">
                <a:latin typeface="AR ESSENCE" pitchFamily="2" charset="0"/>
              </a:rPr>
              <a:t>Repair </a:t>
            </a:r>
            <a:r>
              <a:rPr lang="en-IN" sz="7700" dirty="0">
                <a:latin typeface="AR ESSENCE" pitchFamily="2" charset="0"/>
              </a:rPr>
              <a:t>of leakages to prevent pooling, restoration of taps, diversion of wastewater to pond/pit, staggering of water supply, mosquito-proofing of water harvesting devices, repair of sluice valves</a:t>
            </a:r>
            <a:r>
              <a:rPr lang="en-IN" sz="7700" dirty="0" smtClean="0">
                <a:latin typeface="AR ESSENCE" pitchFamily="2" charset="0"/>
              </a:rPr>
              <a:t>.</a:t>
            </a:r>
          </a:p>
          <a:p>
            <a:r>
              <a:rPr lang="en-IN" sz="7700" dirty="0" smtClean="0">
                <a:solidFill>
                  <a:srgbClr val="FF0000"/>
                </a:solidFill>
                <a:latin typeface="AR ESSENCE" pitchFamily="2" charset="0"/>
              </a:rPr>
              <a:t> </a:t>
            </a:r>
            <a:r>
              <a:rPr lang="en-IN" sz="7700" dirty="0">
                <a:solidFill>
                  <a:srgbClr val="FF0000"/>
                </a:solidFill>
                <a:latin typeface="AR ESSENCE" pitchFamily="2" charset="0"/>
              </a:rPr>
              <a:t>4 Road and building </a:t>
            </a:r>
            <a:r>
              <a:rPr lang="en-IN" sz="7700" dirty="0" smtClean="0">
                <a:solidFill>
                  <a:srgbClr val="FF0000"/>
                </a:solidFill>
                <a:latin typeface="AR ESSENCE" pitchFamily="2" charset="0"/>
              </a:rPr>
              <a:t>sector</a:t>
            </a:r>
          </a:p>
          <a:p>
            <a:r>
              <a:rPr lang="en-IN" sz="7700" dirty="0" smtClean="0">
                <a:solidFill>
                  <a:srgbClr val="FF0000"/>
                </a:solidFill>
                <a:latin typeface="AR ESSENCE" pitchFamily="2" charset="0"/>
              </a:rPr>
              <a:t> </a:t>
            </a:r>
            <a:r>
              <a:rPr lang="en-IN" sz="7700" dirty="0">
                <a:latin typeface="AR ESSENCE" pitchFamily="2" charset="0"/>
              </a:rPr>
              <a:t>Proper planning as per by-laws, merging pits by breaking bunds, excavations in line with natural slope/gradient, making way for water to flow into natural depression/pond/river, follow-up actions after excavations. </a:t>
            </a:r>
            <a:endParaRPr lang="en-IN" sz="7700" dirty="0" smtClean="0">
              <a:latin typeface="AR ESSENCE" pitchFamily="2" charset="0"/>
            </a:endParaRPr>
          </a:p>
          <a:p>
            <a:r>
              <a:rPr lang="en-IN" sz="7700" dirty="0" smtClean="0">
                <a:solidFill>
                  <a:srgbClr val="FF0000"/>
                </a:solidFill>
                <a:latin typeface="AR ESSENCE" pitchFamily="2" charset="0"/>
              </a:rPr>
              <a:t>5 </a:t>
            </a:r>
            <a:r>
              <a:rPr lang="en-IN" sz="7700" dirty="0">
                <a:solidFill>
                  <a:srgbClr val="FF0000"/>
                </a:solidFill>
                <a:latin typeface="AR ESSENCE" pitchFamily="2" charset="0"/>
              </a:rPr>
              <a:t>Urban development </a:t>
            </a:r>
            <a:endParaRPr lang="en-IN" sz="7700" dirty="0" smtClean="0">
              <a:solidFill>
                <a:srgbClr val="FF0000"/>
              </a:solidFill>
              <a:latin typeface="AR ESSENCE" pitchFamily="2" charset="0"/>
            </a:endParaRPr>
          </a:p>
          <a:p>
            <a:r>
              <a:rPr lang="en-IN" sz="7700" dirty="0" smtClean="0">
                <a:latin typeface="AR ESSENCE" pitchFamily="2" charset="0"/>
              </a:rPr>
              <a:t>Implementation </a:t>
            </a:r>
            <a:r>
              <a:rPr lang="en-IN" sz="7700" dirty="0">
                <a:latin typeface="AR ESSENCE" pitchFamily="2" charset="0"/>
              </a:rPr>
              <a:t>of building by-laws, improved designing to avoid undue water lodging, building use permission after clearance of health dept.; safe </a:t>
            </a:r>
            <a:r>
              <a:rPr lang="en-IN" sz="7700" dirty="0" smtClean="0">
                <a:latin typeface="AR ESSENCE" pitchFamily="2" charset="0"/>
              </a:rPr>
              <a:t>rainwater</a:t>
            </a:r>
            <a:r>
              <a:rPr lang="en-IN" sz="8000" dirty="0">
                <a:latin typeface="AR ESSENCE" pitchFamily="2" charset="0"/>
              </a:rPr>
              <a:t> use mosquito-proof design of dwellings; housing location.</a:t>
            </a:r>
            <a:endParaRPr lang="en-IN" sz="7700" dirty="0">
              <a:latin typeface="AR ESSENCE" pitchFamily="2" charset="0"/>
            </a:endParaRPr>
          </a:p>
        </p:txBody>
      </p:sp>
    </p:spTree>
    <p:extLst>
      <p:ext uri="{BB962C8B-B14F-4D97-AF65-F5344CB8AC3E}">
        <p14:creationId xmlns:p14="http://schemas.microsoft.com/office/powerpoint/2010/main" xmlns="" val="3622556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3640</Words>
  <Application>Microsoft Office PowerPoint</Application>
  <PresentationFormat>On-screen Show (4:3)</PresentationFormat>
  <Paragraphs>384</Paragraphs>
  <Slides>40</Slides>
  <Notes>23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vt:lpstr>
      <vt:lpstr> Agriculture and Public Health Practices</vt:lpstr>
      <vt:lpstr>IPM and IVM </vt:lpstr>
      <vt:lpstr>Slide 4</vt:lpstr>
      <vt:lpstr>Slide 5</vt:lpstr>
      <vt:lpstr>Integrated Pest and Vector Management IPVM</vt:lpstr>
      <vt:lpstr>Intervention to reduce vectorial capacity</vt:lpstr>
      <vt:lpstr>Intervention to reduce vectorial capacity</vt:lpstr>
      <vt:lpstr>Anticipated roles of various sectors in IVM implementation*</vt:lpstr>
      <vt:lpstr>Anticipated roles of various sectors in IVM implementation</vt:lpstr>
      <vt:lpstr>Anticipated roles of various sectors in IVM implementation</vt:lpstr>
      <vt:lpstr>Anticipated roles of various sectors in IVM implementation</vt:lpstr>
      <vt:lpstr>HEALTH IMPACT ASSESSMENT</vt:lpstr>
      <vt:lpstr>Need of Health Impact Assessment (HIA) DEVELOPMENT PROJECTS</vt:lpstr>
      <vt:lpstr>Slide 15</vt:lpstr>
      <vt:lpstr>Slide 16</vt:lpstr>
      <vt:lpstr>Slide 17</vt:lpstr>
      <vt:lpstr>Slide 18</vt:lpstr>
      <vt:lpstr>Historical Perspective (INDIA)</vt:lpstr>
      <vt:lpstr>Components of EEM Technology</vt:lpstr>
      <vt:lpstr>Slide 21</vt:lpstr>
      <vt:lpstr>Rural Malaria Control - HIA</vt:lpstr>
      <vt:lpstr>Rural Malaria Control - DDT Era</vt:lpstr>
      <vt:lpstr>Slide 24</vt:lpstr>
      <vt:lpstr>Requirements of HIA for sustainable Development – New Beginning</vt:lpstr>
      <vt:lpstr>Urban Paradigms</vt:lpstr>
      <vt:lpstr>Industrial waters </vt:lpstr>
      <vt:lpstr>Slide 28</vt:lpstr>
      <vt:lpstr>Slide 29</vt:lpstr>
      <vt:lpstr>Irrigation Project – A case study (Arid zone – India) Vector – An.culicifacies)</vt:lpstr>
      <vt:lpstr>Slide 31</vt:lpstr>
      <vt:lpstr>Slide 32</vt:lpstr>
      <vt:lpstr>Slide 33</vt:lpstr>
      <vt:lpstr>Commonwealth Games-2010-Delhi</vt:lpstr>
      <vt:lpstr>Health Impact ASSESSMENT (HIA)</vt:lpstr>
      <vt:lpstr>Inter-sectoral role of Ministries</vt:lpstr>
      <vt:lpstr>Slide 37</vt:lpstr>
      <vt:lpstr>Key Points to ensure sustainable Development</vt:lpstr>
      <vt:lpstr>Irrigation Project – A case study – India) Vector – An.culicifacies)</vt:lpstr>
      <vt:lpstr>CANAL CASULITIES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Rajender</dc:creator>
  <cp:lastModifiedBy>User</cp:lastModifiedBy>
  <cp:revision>23</cp:revision>
  <dcterms:created xsi:type="dcterms:W3CDTF">2017-09-24T06:07:53Z</dcterms:created>
  <dcterms:modified xsi:type="dcterms:W3CDTF">2021-04-26T08:53:44Z</dcterms:modified>
</cp:coreProperties>
</file>