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75" r:id="rId2"/>
    <p:sldId id="265" r:id="rId3"/>
    <p:sldId id="257" r:id="rId4"/>
    <p:sldId id="258" r:id="rId5"/>
    <p:sldId id="259" r:id="rId6"/>
    <p:sldId id="260" r:id="rId7"/>
    <p:sldId id="261" r:id="rId8"/>
    <p:sldId id="262" r:id="rId9"/>
    <p:sldId id="263" r:id="rId10"/>
    <p:sldId id="264" r:id="rId11"/>
    <p:sldId id="266" r:id="rId12"/>
    <p:sldId id="267" r:id="rId13"/>
    <p:sldId id="315" r:id="rId14"/>
    <p:sldId id="314" r:id="rId15"/>
    <p:sldId id="268" r:id="rId16"/>
    <p:sldId id="269" r:id="rId17"/>
    <p:sldId id="271" r:id="rId18"/>
    <p:sldId id="270" r:id="rId19"/>
    <p:sldId id="272" r:id="rId20"/>
    <p:sldId id="274" r:id="rId21"/>
    <p:sldId id="278" r:id="rId22"/>
    <p:sldId id="276" r:id="rId23"/>
    <p:sldId id="277" r:id="rId24"/>
    <p:sldId id="279" r:id="rId25"/>
    <p:sldId id="281" r:id="rId26"/>
    <p:sldId id="282" r:id="rId27"/>
    <p:sldId id="283" r:id="rId28"/>
    <p:sldId id="285" r:id="rId29"/>
    <p:sldId id="286" r:id="rId30"/>
    <p:sldId id="300" r:id="rId31"/>
    <p:sldId id="302" r:id="rId32"/>
    <p:sldId id="298" r:id="rId33"/>
    <p:sldId id="299" r:id="rId34"/>
    <p:sldId id="304" r:id="rId35"/>
    <p:sldId id="305" r:id="rId36"/>
    <p:sldId id="306" r:id="rId37"/>
    <p:sldId id="307" r:id="rId38"/>
    <p:sldId id="308" r:id="rId39"/>
    <p:sldId id="312" r:id="rId40"/>
    <p:sldId id="310" r:id="rId41"/>
    <p:sldId id="284" r:id="rId42"/>
    <p:sldId id="29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BEF11-E3AC-4A18-9DBB-FB1C6061D26E}" type="datetimeFigureOut">
              <a:rPr lang="en-IN" smtClean="0"/>
              <a:pPr/>
              <a:t>26-04-2021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A9A2D9-DC53-4714-ACD4-680B6D43555D}" type="slidenum">
              <a:rPr lang="en-IN" smtClean="0"/>
              <a:pPr/>
              <a:t>‹#›</a:t>
            </a:fld>
            <a:endParaRPr lang="en-IN"/>
          </a:p>
        </p:txBody>
      </p:sp>
    </p:spTree>
    <p:extLst>
      <p:ext uri="{BB962C8B-B14F-4D97-AF65-F5344CB8AC3E}">
        <p14:creationId xmlns:p14="http://schemas.microsoft.com/office/powerpoint/2010/main" xmlns="" val="3205248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1169F98-ECB9-4B91-8C39-042EB5777F88}"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E7A4D9-FB82-4F56-83A3-82865BFD0467}" type="slidenum">
              <a:rPr lang="en-US" smtClean="0"/>
              <a:pPr/>
              <a:t>42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6DEF89B-A2F8-4000-8681-3BFC427FDB73}" type="datetimeFigureOut">
              <a:rPr lang="en-IN" smtClean="0"/>
              <a:pPr/>
              <a:t>26-04-2021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E38351-4FF8-463D-A94D-C0F4492DC3E6}" type="slidenum">
              <a:rPr lang="en-IN" smtClean="0"/>
              <a:pPr/>
              <a:t>‹#›</a:t>
            </a:fld>
            <a:endParaRPr lang="en-IN"/>
          </a:p>
        </p:txBody>
      </p:sp>
    </p:spTree>
    <p:extLst>
      <p:ext uri="{BB962C8B-B14F-4D97-AF65-F5344CB8AC3E}">
        <p14:creationId xmlns:p14="http://schemas.microsoft.com/office/powerpoint/2010/main" xmlns="" val="83777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6DEF89B-A2F8-4000-8681-3BFC427FDB73}" type="datetimeFigureOut">
              <a:rPr lang="en-IN" smtClean="0"/>
              <a:pPr/>
              <a:t>26-04-2021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E38351-4FF8-463D-A94D-C0F4492DC3E6}" type="slidenum">
              <a:rPr lang="en-IN" smtClean="0"/>
              <a:pPr/>
              <a:t>‹#›</a:t>
            </a:fld>
            <a:endParaRPr lang="en-IN"/>
          </a:p>
        </p:txBody>
      </p:sp>
    </p:spTree>
    <p:extLst>
      <p:ext uri="{BB962C8B-B14F-4D97-AF65-F5344CB8AC3E}">
        <p14:creationId xmlns:p14="http://schemas.microsoft.com/office/powerpoint/2010/main" xmlns="" val="3556888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6DEF89B-A2F8-4000-8681-3BFC427FDB73}" type="datetimeFigureOut">
              <a:rPr lang="en-IN" smtClean="0"/>
              <a:pPr/>
              <a:t>26-04-2021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E38351-4FF8-463D-A94D-C0F4492DC3E6}" type="slidenum">
              <a:rPr lang="en-IN" smtClean="0"/>
              <a:pPr/>
              <a:t>‹#›</a:t>
            </a:fld>
            <a:endParaRPr lang="en-IN"/>
          </a:p>
        </p:txBody>
      </p:sp>
    </p:spTree>
    <p:extLst>
      <p:ext uri="{BB962C8B-B14F-4D97-AF65-F5344CB8AC3E}">
        <p14:creationId xmlns:p14="http://schemas.microsoft.com/office/powerpoint/2010/main" xmlns="" val="2280176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6DEF89B-A2F8-4000-8681-3BFC427FDB73}" type="datetimeFigureOut">
              <a:rPr lang="en-IN" smtClean="0"/>
              <a:pPr/>
              <a:t>26-04-2021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E38351-4FF8-463D-A94D-C0F4492DC3E6}" type="slidenum">
              <a:rPr lang="en-IN" smtClean="0"/>
              <a:pPr/>
              <a:t>‹#›</a:t>
            </a:fld>
            <a:endParaRPr lang="en-IN"/>
          </a:p>
        </p:txBody>
      </p:sp>
    </p:spTree>
    <p:extLst>
      <p:ext uri="{BB962C8B-B14F-4D97-AF65-F5344CB8AC3E}">
        <p14:creationId xmlns:p14="http://schemas.microsoft.com/office/powerpoint/2010/main" xmlns="" val="317613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EF89B-A2F8-4000-8681-3BFC427FDB73}" type="datetimeFigureOut">
              <a:rPr lang="en-IN" smtClean="0"/>
              <a:pPr/>
              <a:t>26-04-2021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E38351-4FF8-463D-A94D-C0F4492DC3E6}" type="slidenum">
              <a:rPr lang="en-IN" smtClean="0"/>
              <a:pPr/>
              <a:t>‹#›</a:t>
            </a:fld>
            <a:endParaRPr lang="en-IN"/>
          </a:p>
        </p:txBody>
      </p:sp>
    </p:spTree>
    <p:extLst>
      <p:ext uri="{BB962C8B-B14F-4D97-AF65-F5344CB8AC3E}">
        <p14:creationId xmlns:p14="http://schemas.microsoft.com/office/powerpoint/2010/main" xmlns="" val="34162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6DEF89B-A2F8-4000-8681-3BFC427FDB73}" type="datetimeFigureOut">
              <a:rPr lang="en-IN" smtClean="0"/>
              <a:pPr/>
              <a:t>26-04-2021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AE38351-4FF8-463D-A94D-C0F4492DC3E6}" type="slidenum">
              <a:rPr lang="en-IN" smtClean="0"/>
              <a:pPr/>
              <a:t>‹#›</a:t>
            </a:fld>
            <a:endParaRPr lang="en-IN"/>
          </a:p>
        </p:txBody>
      </p:sp>
    </p:spTree>
    <p:extLst>
      <p:ext uri="{BB962C8B-B14F-4D97-AF65-F5344CB8AC3E}">
        <p14:creationId xmlns:p14="http://schemas.microsoft.com/office/powerpoint/2010/main" xmlns="" val="376878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6DEF89B-A2F8-4000-8681-3BFC427FDB73}" type="datetimeFigureOut">
              <a:rPr lang="en-IN" smtClean="0"/>
              <a:pPr/>
              <a:t>26-04-2021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AE38351-4FF8-463D-A94D-C0F4492DC3E6}" type="slidenum">
              <a:rPr lang="en-IN" smtClean="0"/>
              <a:pPr/>
              <a:t>‹#›</a:t>
            </a:fld>
            <a:endParaRPr lang="en-IN"/>
          </a:p>
        </p:txBody>
      </p:sp>
    </p:spTree>
    <p:extLst>
      <p:ext uri="{BB962C8B-B14F-4D97-AF65-F5344CB8AC3E}">
        <p14:creationId xmlns:p14="http://schemas.microsoft.com/office/powerpoint/2010/main" xmlns="" val="250791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6DEF89B-A2F8-4000-8681-3BFC427FDB73}" type="datetimeFigureOut">
              <a:rPr lang="en-IN" smtClean="0"/>
              <a:pPr/>
              <a:t>26-04-2021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AE38351-4FF8-463D-A94D-C0F4492DC3E6}" type="slidenum">
              <a:rPr lang="en-IN" smtClean="0"/>
              <a:pPr/>
              <a:t>‹#›</a:t>
            </a:fld>
            <a:endParaRPr lang="en-IN"/>
          </a:p>
        </p:txBody>
      </p:sp>
    </p:spTree>
    <p:extLst>
      <p:ext uri="{BB962C8B-B14F-4D97-AF65-F5344CB8AC3E}">
        <p14:creationId xmlns:p14="http://schemas.microsoft.com/office/powerpoint/2010/main" xmlns="" val="106563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EF89B-A2F8-4000-8681-3BFC427FDB73}" type="datetimeFigureOut">
              <a:rPr lang="en-IN" smtClean="0"/>
              <a:pPr/>
              <a:t>26-04-2021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AE38351-4FF8-463D-A94D-C0F4492DC3E6}" type="slidenum">
              <a:rPr lang="en-IN" smtClean="0"/>
              <a:pPr/>
              <a:t>‹#›</a:t>
            </a:fld>
            <a:endParaRPr lang="en-IN"/>
          </a:p>
        </p:txBody>
      </p:sp>
    </p:spTree>
    <p:extLst>
      <p:ext uri="{BB962C8B-B14F-4D97-AF65-F5344CB8AC3E}">
        <p14:creationId xmlns:p14="http://schemas.microsoft.com/office/powerpoint/2010/main" xmlns="" val="1163038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EF89B-A2F8-4000-8681-3BFC427FDB73}" type="datetimeFigureOut">
              <a:rPr lang="en-IN" smtClean="0"/>
              <a:pPr/>
              <a:t>26-04-2021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AE38351-4FF8-463D-A94D-C0F4492DC3E6}" type="slidenum">
              <a:rPr lang="en-IN" smtClean="0"/>
              <a:pPr/>
              <a:t>‹#›</a:t>
            </a:fld>
            <a:endParaRPr lang="en-IN"/>
          </a:p>
        </p:txBody>
      </p:sp>
    </p:spTree>
    <p:extLst>
      <p:ext uri="{BB962C8B-B14F-4D97-AF65-F5344CB8AC3E}">
        <p14:creationId xmlns:p14="http://schemas.microsoft.com/office/powerpoint/2010/main" xmlns="" val="408508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EF89B-A2F8-4000-8681-3BFC427FDB73}" type="datetimeFigureOut">
              <a:rPr lang="en-IN" smtClean="0"/>
              <a:pPr/>
              <a:t>26-04-2021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AE38351-4FF8-463D-A94D-C0F4492DC3E6}" type="slidenum">
              <a:rPr lang="en-IN" smtClean="0"/>
              <a:pPr/>
              <a:t>‹#›</a:t>
            </a:fld>
            <a:endParaRPr lang="en-IN"/>
          </a:p>
        </p:txBody>
      </p:sp>
    </p:spTree>
    <p:extLst>
      <p:ext uri="{BB962C8B-B14F-4D97-AF65-F5344CB8AC3E}">
        <p14:creationId xmlns:p14="http://schemas.microsoft.com/office/powerpoint/2010/main" xmlns="" val="2114024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EF89B-A2F8-4000-8681-3BFC427FDB73}" type="datetimeFigureOut">
              <a:rPr lang="en-IN" smtClean="0"/>
              <a:pPr/>
              <a:t>26-04-2021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38351-4FF8-463D-A94D-C0F4492DC3E6}" type="slidenum">
              <a:rPr lang="en-IN" smtClean="0"/>
              <a:pPr/>
              <a:t>‹#›</a:t>
            </a:fld>
            <a:endParaRPr lang="en-IN"/>
          </a:p>
        </p:txBody>
      </p:sp>
    </p:spTree>
    <p:extLst>
      <p:ext uri="{BB962C8B-B14F-4D97-AF65-F5344CB8AC3E}">
        <p14:creationId xmlns:p14="http://schemas.microsoft.com/office/powerpoint/2010/main" xmlns="" val="3648235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rtimlsu@yahoo.co.i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who.int/csr/en" TargetMode="External"/><Relationship Id="rId2" Type="http://schemas.openxmlformats.org/officeDocument/2006/relationships/hyperlink" Target="http://www.unice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package" Target="../embeddings/Microsoft_Office_PowerPoint_Presentation1.ppt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p:txBody>
          <a:bodyPr rtlCol="0">
            <a:normAutofit fontScale="90000"/>
          </a:bodyPr>
          <a:lstStyle/>
          <a:p>
            <a:pPr eaLnBrk="1" fontAlgn="auto" hangingPunct="1">
              <a:spcAft>
                <a:spcPts val="0"/>
              </a:spcAft>
              <a:defRPr/>
            </a:pP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1800" dirty="0" smtClean="0">
                <a:solidFill>
                  <a:schemeClr val="bg1"/>
                </a:solidFill>
              </a:rPr>
              <a:t/>
            </a:r>
            <a:br>
              <a:rPr lang="en-US" sz="1800" dirty="0" smtClean="0">
                <a:solidFill>
                  <a:schemeClr val="bg1"/>
                </a:solidFill>
              </a:rPr>
            </a:br>
            <a:r>
              <a:rPr lang="en-US" sz="1800" dirty="0" smtClean="0">
                <a:solidFill>
                  <a:schemeClr val="bg1"/>
                </a:solidFill>
              </a:rPr>
              <a:t/>
            </a:r>
            <a:br>
              <a:rPr lang="en-US" sz="1800" dirty="0" smtClean="0">
                <a:solidFill>
                  <a:schemeClr val="bg1"/>
                </a:solidFill>
              </a:rPr>
            </a:br>
            <a:r>
              <a:rPr lang="en-US" sz="1800" dirty="0" smtClean="0">
                <a:solidFill>
                  <a:schemeClr val="bg1"/>
                </a:solidFill>
              </a:rPr>
              <a:t> </a:t>
            </a:r>
          </a:p>
        </p:txBody>
      </p:sp>
      <p:sp>
        <p:nvSpPr>
          <p:cNvPr id="9219" name="Subtitle 7"/>
          <p:cNvSpPr>
            <a:spLocks noGrp="1"/>
          </p:cNvSpPr>
          <p:nvPr>
            <p:ph type="subTitle" idx="1"/>
          </p:nvPr>
        </p:nvSpPr>
        <p:spPr>
          <a:xfrm>
            <a:off x="152400" y="-171400"/>
            <a:ext cx="8991600" cy="6798568"/>
          </a:xfrm>
          <a:solidFill>
            <a:schemeClr val="bg2"/>
          </a:solidFill>
          <a:ln>
            <a:solidFill>
              <a:schemeClr val="tx2">
                <a:lumMod val="60000"/>
                <a:lumOff val="40000"/>
              </a:schemeClr>
            </a:solidFill>
          </a:ln>
        </p:spPr>
        <p:txBody>
          <a:bodyPr rtlCol="0">
            <a:normAutofit fontScale="25000" lnSpcReduction="20000"/>
          </a:bodyPr>
          <a:lstStyle/>
          <a:p>
            <a:pPr eaLnBrk="1" fontAlgn="auto" hangingPunct="1">
              <a:spcBef>
                <a:spcPct val="0"/>
              </a:spcBef>
              <a:spcAft>
                <a:spcPts val="0"/>
              </a:spcAft>
              <a:defRPr/>
            </a:pPr>
            <a:r>
              <a:rPr lang="en-US" sz="2800" dirty="0" smtClean="0">
                <a:solidFill>
                  <a:schemeClr val="bg1"/>
                </a:solidFill>
              </a:rPr>
              <a:t>Indoor Residual Spray -INDIA </a:t>
            </a:r>
          </a:p>
          <a:p>
            <a:pPr eaLnBrk="1" fontAlgn="auto" hangingPunct="1">
              <a:spcBef>
                <a:spcPct val="0"/>
              </a:spcBef>
              <a:spcAft>
                <a:spcPts val="0"/>
              </a:spcAft>
              <a:defRPr/>
            </a:pPr>
            <a:endParaRPr lang="en-US" sz="5100" dirty="0" smtClean="0">
              <a:solidFill>
                <a:schemeClr val="tx2">
                  <a:lumMod val="75000"/>
                </a:schemeClr>
              </a:solidFill>
            </a:endParaRPr>
          </a:p>
          <a:p>
            <a:pPr eaLnBrk="1" fontAlgn="auto" hangingPunct="1">
              <a:spcBef>
                <a:spcPct val="0"/>
              </a:spcBef>
              <a:spcAft>
                <a:spcPts val="0"/>
              </a:spcAft>
              <a:defRPr/>
            </a:pPr>
            <a:endParaRPr lang="en-US" sz="5100" dirty="0" smtClean="0">
              <a:solidFill>
                <a:schemeClr val="tx2">
                  <a:lumMod val="75000"/>
                </a:schemeClr>
              </a:solidFill>
            </a:endParaRPr>
          </a:p>
          <a:p>
            <a:pPr eaLnBrk="1" fontAlgn="auto" hangingPunct="1">
              <a:spcBef>
                <a:spcPct val="0"/>
              </a:spcBef>
              <a:spcAft>
                <a:spcPts val="0"/>
              </a:spcAft>
              <a:defRPr/>
            </a:pPr>
            <a:endParaRPr lang="en-US" sz="5100" dirty="0" smtClean="0">
              <a:solidFill>
                <a:schemeClr val="tx2">
                  <a:lumMod val="75000"/>
                </a:schemeClr>
              </a:solidFill>
            </a:endParaRPr>
          </a:p>
          <a:p>
            <a:pPr eaLnBrk="1" fontAlgn="auto" hangingPunct="1">
              <a:spcBef>
                <a:spcPct val="0"/>
              </a:spcBef>
              <a:spcAft>
                <a:spcPts val="0"/>
              </a:spcAft>
              <a:defRPr/>
            </a:pPr>
            <a:endParaRPr lang="en-US" sz="5100" dirty="0" smtClean="0">
              <a:solidFill>
                <a:schemeClr val="tx2">
                  <a:lumMod val="75000"/>
                </a:schemeClr>
              </a:solidFill>
            </a:endParaRPr>
          </a:p>
          <a:p>
            <a:pPr eaLnBrk="1" fontAlgn="auto" hangingPunct="1">
              <a:spcBef>
                <a:spcPct val="0"/>
              </a:spcBef>
              <a:spcAft>
                <a:spcPts val="0"/>
              </a:spcAft>
              <a:defRPr/>
            </a:pPr>
            <a:endParaRPr lang="en-US" sz="5100" dirty="0" smtClean="0">
              <a:solidFill>
                <a:schemeClr val="tx2">
                  <a:lumMod val="75000"/>
                </a:schemeClr>
              </a:solidFill>
            </a:endParaRPr>
          </a:p>
          <a:p>
            <a:pPr eaLnBrk="1" fontAlgn="auto" hangingPunct="1">
              <a:spcBef>
                <a:spcPct val="0"/>
              </a:spcBef>
              <a:spcAft>
                <a:spcPts val="0"/>
              </a:spcAft>
              <a:defRPr/>
            </a:pPr>
            <a:endParaRPr lang="en-US" sz="5100" dirty="0" smtClean="0">
              <a:solidFill>
                <a:schemeClr val="tx2">
                  <a:lumMod val="75000"/>
                </a:schemeClr>
              </a:solidFill>
            </a:endParaRPr>
          </a:p>
          <a:p>
            <a:pPr eaLnBrk="1" fontAlgn="auto" hangingPunct="1">
              <a:spcBef>
                <a:spcPct val="0"/>
              </a:spcBef>
              <a:spcAft>
                <a:spcPts val="0"/>
              </a:spcAft>
              <a:defRPr/>
            </a:pPr>
            <a:endParaRPr lang="en-US" sz="5100" dirty="0" smtClean="0">
              <a:solidFill>
                <a:schemeClr val="tx2">
                  <a:lumMod val="75000"/>
                </a:schemeClr>
              </a:solidFill>
            </a:endParaRPr>
          </a:p>
          <a:p>
            <a:pPr eaLnBrk="1" fontAlgn="auto" hangingPunct="1">
              <a:spcBef>
                <a:spcPct val="0"/>
              </a:spcBef>
              <a:spcAft>
                <a:spcPts val="0"/>
              </a:spcAft>
              <a:defRPr/>
            </a:pPr>
            <a:endParaRPr lang="en-US" sz="5100" dirty="0" smtClean="0">
              <a:solidFill>
                <a:schemeClr val="tx2">
                  <a:lumMod val="75000"/>
                </a:schemeClr>
              </a:solidFill>
            </a:endParaRPr>
          </a:p>
          <a:p>
            <a:pPr eaLnBrk="1" fontAlgn="auto" hangingPunct="1">
              <a:spcBef>
                <a:spcPct val="0"/>
              </a:spcBef>
              <a:spcAft>
                <a:spcPts val="0"/>
              </a:spcAft>
              <a:defRPr/>
            </a:pPr>
            <a:endParaRPr lang="en-US" sz="5100" dirty="0" smtClean="0">
              <a:solidFill>
                <a:schemeClr val="tx2">
                  <a:lumMod val="75000"/>
                </a:schemeClr>
              </a:solidFill>
            </a:endParaRPr>
          </a:p>
          <a:p>
            <a:pPr eaLnBrk="1" fontAlgn="auto" hangingPunct="1">
              <a:spcBef>
                <a:spcPct val="0"/>
              </a:spcBef>
              <a:spcAft>
                <a:spcPts val="0"/>
              </a:spcAft>
              <a:defRPr/>
            </a:pPr>
            <a:endParaRPr lang="en-US" sz="11200" dirty="0" smtClean="0">
              <a:solidFill>
                <a:schemeClr val="tx2">
                  <a:lumMod val="75000"/>
                </a:schemeClr>
              </a:solidFill>
            </a:endParaRPr>
          </a:p>
          <a:p>
            <a:pPr eaLnBrk="1" fontAlgn="auto" hangingPunct="1">
              <a:spcBef>
                <a:spcPct val="0"/>
              </a:spcBef>
              <a:spcAft>
                <a:spcPts val="0"/>
              </a:spcAft>
              <a:defRPr/>
            </a:pPr>
            <a:endParaRPr lang="en-US" sz="7200" dirty="0" smtClean="0">
              <a:solidFill>
                <a:schemeClr val="tx2">
                  <a:lumMod val="75000"/>
                </a:schemeClr>
              </a:solidFill>
            </a:endParaRPr>
          </a:p>
          <a:p>
            <a:pPr eaLnBrk="1" fontAlgn="auto" hangingPunct="1">
              <a:spcBef>
                <a:spcPct val="0"/>
              </a:spcBef>
              <a:spcAft>
                <a:spcPts val="0"/>
              </a:spcAft>
              <a:defRPr/>
            </a:pPr>
            <a:endParaRPr lang="en-US" sz="7200" dirty="0" smtClean="0">
              <a:solidFill>
                <a:schemeClr val="tx2">
                  <a:lumMod val="75000"/>
                </a:schemeClr>
              </a:solidFill>
            </a:endParaRPr>
          </a:p>
          <a:p>
            <a:pPr eaLnBrk="1" fontAlgn="auto" hangingPunct="1">
              <a:spcBef>
                <a:spcPct val="0"/>
              </a:spcBef>
              <a:spcAft>
                <a:spcPts val="0"/>
              </a:spcAft>
              <a:defRPr/>
            </a:pPr>
            <a:endParaRPr lang="en-US" sz="7200" dirty="0" smtClean="0">
              <a:solidFill>
                <a:schemeClr val="tx2">
                  <a:lumMod val="75000"/>
                </a:schemeClr>
              </a:solidFill>
            </a:endParaRPr>
          </a:p>
          <a:p>
            <a:pPr eaLnBrk="1" fontAlgn="auto" hangingPunct="1">
              <a:spcBef>
                <a:spcPct val="0"/>
              </a:spcBef>
              <a:spcAft>
                <a:spcPts val="0"/>
              </a:spcAft>
              <a:defRPr/>
            </a:pPr>
            <a:endParaRPr lang="en-US" sz="7200" dirty="0" smtClean="0">
              <a:solidFill>
                <a:schemeClr val="tx2">
                  <a:lumMod val="75000"/>
                </a:schemeClr>
              </a:solidFill>
            </a:endParaRPr>
          </a:p>
          <a:p>
            <a:pPr eaLnBrk="1" fontAlgn="auto" hangingPunct="1">
              <a:spcBef>
                <a:spcPct val="0"/>
              </a:spcBef>
              <a:spcAft>
                <a:spcPts val="0"/>
              </a:spcAft>
              <a:defRPr/>
            </a:pPr>
            <a:endParaRPr lang="en-US" sz="7200" dirty="0" smtClean="0">
              <a:solidFill>
                <a:schemeClr val="tx2">
                  <a:lumMod val="75000"/>
                </a:schemeClr>
              </a:solidFill>
            </a:endParaRPr>
          </a:p>
          <a:p>
            <a:pPr eaLnBrk="1" fontAlgn="auto" hangingPunct="1">
              <a:spcBef>
                <a:spcPct val="0"/>
              </a:spcBef>
              <a:spcAft>
                <a:spcPts val="0"/>
              </a:spcAft>
              <a:defRPr/>
            </a:pPr>
            <a:endParaRPr lang="en-US" sz="11200" dirty="0" smtClean="0">
              <a:solidFill>
                <a:schemeClr val="tx2">
                  <a:lumMod val="75000"/>
                </a:schemeClr>
              </a:solidFill>
            </a:endParaRPr>
          </a:p>
          <a:p>
            <a:pPr>
              <a:spcBef>
                <a:spcPct val="0"/>
              </a:spcBef>
              <a:defRPr/>
            </a:pPr>
            <a:r>
              <a:rPr lang="en-US" sz="19600" dirty="0" smtClean="0">
                <a:solidFill>
                  <a:schemeClr val="tx2">
                    <a:lumMod val="75000"/>
                  </a:schemeClr>
                </a:solidFill>
              </a:rPr>
              <a:t>Prof. </a:t>
            </a:r>
            <a:r>
              <a:rPr lang="en-US" sz="19600" dirty="0" err="1" smtClean="0">
                <a:solidFill>
                  <a:schemeClr val="tx2">
                    <a:lumMod val="75000"/>
                  </a:schemeClr>
                </a:solidFill>
              </a:rPr>
              <a:t>Arti</a:t>
            </a:r>
            <a:r>
              <a:rPr lang="en-US" sz="19600" dirty="0" smtClean="0">
                <a:solidFill>
                  <a:schemeClr val="tx2">
                    <a:lumMod val="75000"/>
                  </a:schemeClr>
                </a:solidFill>
              </a:rPr>
              <a:t> Prasad</a:t>
            </a:r>
          </a:p>
          <a:p>
            <a:pPr>
              <a:spcBef>
                <a:spcPct val="0"/>
              </a:spcBef>
              <a:defRPr/>
            </a:pPr>
            <a:r>
              <a:rPr lang="en-US" sz="9600" dirty="0" smtClean="0">
                <a:solidFill>
                  <a:schemeClr val="tx2">
                    <a:lumMod val="75000"/>
                  </a:schemeClr>
                </a:solidFill>
              </a:rPr>
              <a:t>Head Department of Zoology</a:t>
            </a:r>
          </a:p>
          <a:p>
            <a:pPr>
              <a:spcBef>
                <a:spcPct val="0"/>
              </a:spcBef>
              <a:defRPr/>
            </a:pPr>
            <a:r>
              <a:rPr lang="en-US" sz="9600" dirty="0" smtClean="0">
                <a:solidFill>
                  <a:schemeClr val="tx2">
                    <a:lumMod val="75000"/>
                  </a:schemeClr>
                </a:solidFill>
              </a:rPr>
              <a:t>University College of Science</a:t>
            </a:r>
          </a:p>
          <a:p>
            <a:pPr>
              <a:spcBef>
                <a:spcPct val="0"/>
              </a:spcBef>
              <a:defRPr/>
            </a:pPr>
            <a:r>
              <a:rPr lang="en-US" sz="9600" dirty="0" smtClean="0">
                <a:solidFill>
                  <a:schemeClr val="tx2">
                    <a:lumMod val="75000"/>
                  </a:schemeClr>
                </a:solidFill>
              </a:rPr>
              <a:t>MLSU, Udaipur.</a:t>
            </a:r>
          </a:p>
          <a:p>
            <a:pPr>
              <a:spcBef>
                <a:spcPct val="0"/>
              </a:spcBef>
              <a:defRPr/>
            </a:pPr>
            <a:endParaRPr lang="en-US" sz="9600" b="1" dirty="0" smtClean="0">
              <a:solidFill>
                <a:schemeClr val="tx2">
                  <a:lumMod val="75000"/>
                </a:schemeClr>
              </a:solidFill>
            </a:endParaRPr>
          </a:p>
          <a:p>
            <a:pPr>
              <a:spcBef>
                <a:spcPct val="0"/>
              </a:spcBef>
              <a:defRPr/>
            </a:pPr>
            <a:endParaRPr lang="en-US" sz="9600" b="1" dirty="0" smtClean="0">
              <a:solidFill>
                <a:schemeClr val="tx2">
                  <a:lumMod val="75000"/>
                </a:schemeClr>
              </a:solidFill>
            </a:endParaRPr>
          </a:p>
          <a:p>
            <a:pPr>
              <a:spcBef>
                <a:spcPct val="0"/>
              </a:spcBef>
              <a:defRPr/>
            </a:pPr>
            <a:r>
              <a:rPr lang="en-US" sz="19600" dirty="0" smtClean="0">
                <a:solidFill>
                  <a:schemeClr val="tx2">
                    <a:lumMod val="75000"/>
                  </a:schemeClr>
                </a:solidFill>
                <a:hlinkClick r:id="rId3"/>
              </a:rPr>
              <a:t>Artimlsu@yahoo.co.in</a:t>
            </a:r>
            <a:endParaRPr lang="en-US" sz="11200" dirty="0" smtClean="0">
              <a:solidFill>
                <a:schemeClr val="tx2">
                  <a:lumMod val="75000"/>
                </a:schemeClr>
              </a:solidFill>
            </a:endParaRPr>
          </a:p>
          <a:p>
            <a:pPr eaLnBrk="1" fontAlgn="auto" hangingPunct="1">
              <a:spcBef>
                <a:spcPct val="0"/>
              </a:spcBef>
              <a:spcAft>
                <a:spcPts val="0"/>
              </a:spcAft>
              <a:defRPr/>
            </a:pPr>
            <a:endParaRPr lang="en-US" sz="11200" dirty="0" smtClean="0">
              <a:solidFill>
                <a:schemeClr val="tx2">
                  <a:lumMod val="75000"/>
                </a:schemeClr>
              </a:solidFill>
            </a:endParaRPr>
          </a:p>
          <a:p>
            <a:pPr eaLnBrk="1" fontAlgn="auto" hangingPunct="1">
              <a:spcBef>
                <a:spcPct val="0"/>
              </a:spcBef>
              <a:spcAft>
                <a:spcPts val="0"/>
              </a:spcAft>
              <a:defRPr/>
            </a:pPr>
            <a:endParaRPr lang="en-US" sz="11200" dirty="0" smtClean="0">
              <a:solidFill>
                <a:schemeClr val="bg1"/>
              </a:solidFill>
            </a:endParaRPr>
          </a:p>
          <a:p>
            <a:pPr eaLnBrk="1" fontAlgn="auto" hangingPunct="1">
              <a:spcBef>
                <a:spcPct val="0"/>
              </a:spcBef>
              <a:spcAft>
                <a:spcPts val="0"/>
              </a:spcAft>
              <a:defRPr/>
            </a:pPr>
            <a:endParaRPr lang="en-US" sz="7200" dirty="0" smtClean="0">
              <a:solidFill>
                <a:schemeClr val="bg1"/>
              </a:solidFill>
            </a:endParaRPr>
          </a:p>
          <a:p>
            <a:pPr eaLnBrk="1" fontAlgn="auto" hangingPunct="1">
              <a:spcBef>
                <a:spcPct val="0"/>
              </a:spcBef>
              <a:spcAft>
                <a:spcPts val="0"/>
              </a:spcAft>
              <a:defRPr/>
            </a:pPr>
            <a:r>
              <a:rPr lang="en-US" sz="7200" dirty="0" smtClean="0">
                <a:solidFill>
                  <a:schemeClr val="bg1"/>
                </a:solidFill>
              </a:rPr>
              <a:t/>
            </a:r>
            <a:br>
              <a:rPr lang="en-US" sz="7200" dirty="0" smtClean="0">
                <a:solidFill>
                  <a:schemeClr val="bg1"/>
                </a:solidFill>
              </a:rPr>
            </a:br>
            <a:endParaRPr lang="en-US" sz="2800" dirty="0" smtClean="0">
              <a:solidFill>
                <a:schemeClr val="bg1"/>
              </a:solidFill>
            </a:endParaRPr>
          </a:p>
          <a:p>
            <a:pPr eaLnBrk="1" fontAlgn="auto" hangingPunct="1">
              <a:spcBef>
                <a:spcPct val="0"/>
              </a:spcBef>
              <a:spcAft>
                <a:spcPts val="0"/>
              </a:spcAft>
              <a:defRPr/>
            </a:pPr>
            <a:endParaRPr lang="en-US" sz="2800" dirty="0" smtClean="0">
              <a:solidFill>
                <a:schemeClr val="bg1"/>
              </a:solidFill>
            </a:endParaRPr>
          </a:p>
          <a:p>
            <a:pPr eaLnBrk="1" fontAlgn="auto" hangingPunct="1">
              <a:spcBef>
                <a:spcPct val="0"/>
              </a:spcBef>
              <a:spcAft>
                <a:spcPts val="0"/>
              </a:spcAft>
              <a:defRPr/>
            </a:pPr>
            <a:endParaRPr lang="en-US" sz="2800" dirty="0" smtClean="0">
              <a:solidFill>
                <a:schemeClr val="bg1"/>
              </a:solidFill>
            </a:endParaRPr>
          </a:p>
          <a:p>
            <a:pPr eaLnBrk="1" fontAlgn="auto" hangingPunct="1">
              <a:spcBef>
                <a:spcPct val="0"/>
              </a:spcBef>
              <a:spcAft>
                <a:spcPts val="0"/>
              </a:spcAft>
              <a:defRPr/>
            </a:pPr>
            <a:r>
              <a:rPr lang="en-US" sz="2800" dirty="0" smtClean="0">
                <a:solidFill>
                  <a:schemeClr val="bg1"/>
                </a:solidFill>
              </a:rPr>
              <a:t/>
            </a:r>
            <a:br>
              <a:rPr lang="en-US" sz="2800" dirty="0" smtClean="0">
                <a:solidFill>
                  <a:schemeClr val="bg1"/>
                </a:solidFill>
              </a:rPr>
            </a:br>
            <a:endParaRPr lang="en-IN" dirty="0" smtClean="0"/>
          </a:p>
        </p:txBody>
      </p:sp>
      <p:sp>
        <p:nvSpPr>
          <p:cNvPr id="2052" name="Rectangle 5"/>
          <p:cNvSpPr>
            <a:spLocks noChangeArrowheads="1"/>
          </p:cNvSpPr>
          <p:nvPr/>
        </p:nvSpPr>
        <p:spPr bwMode="auto">
          <a:xfrm>
            <a:off x="76200" y="76200"/>
            <a:ext cx="8915400" cy="6629400"/>
          </a:xfrm>
          <a:prstGeom prst="rect">
            <a:avLst/>
          </a:prstGeom>
          <a:noFill/>
          <a:ln w="57150" cmpd="thinThick">
            <a:solidFill>
              <a:srgbClr val="CCFF99"/>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sp>
        <p:nvSpPr>
          <p:cNvPr id="8" name="Rounded Rectangle 7"/>
          <p:cNvSpPr/>
          <p:nvPr/>
        </p:nvSpPr>
        <p:spPr>
          <a:xfrm>
            <a:off x="323528" y="0"/>
            <a:ext cx="8496944" cy="2636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sz="2400" dirty="0" smtClean="0"/>
          </a:p>
          <a:p>
            <a:pPr eaLnBrk="0" hangingPunct="0">
              <a:defRPr/>
            </a:pPr>
            <a:endParaRPr lang="en-US" sz="2400" dirty="0"/>
          </a:p>
          <a:p>
            <a:pPr eaLnBrk="0" hangingPunct="0">
              <a:defRPr/>
            </a:pPr>
            <a:r>
              <a:rPr lang="en-US" sz="2400" dirty="0" smtClean="0"/>
              <a:t>UNIT – V- Community </a:t>
            </a:r>
            <a:r>
              <a:rPr lang="en-US" sz="2400" dirty="0"/>
              <a:t>participation: Community participation in vector management - Community empowerment – sustenance of </a:t>
            </a:r>
            <a:r>
              <a:rPr lang="en-US" sz="2400" dirty="0" smtClean="0"/>
              <a:t>participation Inter-</a:t>
            </a:r>
            <a:r>
              <a:rPr lang="en-US" sz="2400" dirty="0" err="1" smtClean="0"/>
              <a:t>sectoral</a:t>
            </a:r>
            <a:r>
              <a:rPr lang="en-US" sz="2400" dirty="0" smtClean="0"/>
              <a:t> </a:t>
            </a:r>
            <a:r>
              <a:rPr lang="en-US" sz="2400" dirty="0"/>
              <a:t>collaboration, </a:t>
            </a:r>
            <a:r>
              <a:rPr lang="en-US" sz="2400" dirty="0" smtClean="0"/>
              <a:t>  </a:t>
            </a:r>
            <a:r>
              <a:rPr lang="en-US" sz="2400" dirty="0"/>
              <a:t>Information, Education and Communication: KAP assessment – Communication strategies such as communication for behavioral impact (COMBI)/ behavioral change and communication (BCC) </a:t>
            </a:r>
          </a:p>
          <a:p>
            <a:pPr algn="ctr" eaLnBrk="0" hangingPunct="0">
              <a:defRPr/>
            </a:pPr>
            <a:r>
              <a:rPr lang="en-US" sz="2800" dirty="0" smtClean="0"/>
              <a:t>  </a:t>
            </a:r>
            <a:endParaRPr lang="en-US" sz="2800" dirty="0"/>
          </a:p>
        </p:txBody>
      </p:sp>
    </p:spTree>
    <p:extLst>
      <p:ext uri="{BB962C8B-B14F-4D97-AF65-F5344CB8AC3E}">
        <p14:creationId xmlns:p14="http://schemas.microsoft.com/office/powerpoint/2010/main" xmlns="" val="1196044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r>
              <a:rPr lang="en-IN" sz="2400" dirty="0" smtClean="0"/>
              <a:t>Address Not just house holds But the </a:t>
            </a:r>
            <a:r>
              <a:rPr lang="en-IN" sz="2400" dirty="0"/>
              <a:t>B</a:t>
            </a:r>
            <a:r>
              <a:rPr lang="en-IN" sz="2400" dirty="0" smtClean="0"/>
              <a:t>roader Community</a:t>
            </a:r>
            <a:endParaRPr lang="en-IN" sz="2400" dirty="0"/>
          </a:p>
        </p:txBody>
      </p:sp>
      <p:sp>
        <p:nvSpPr>
          <p:cNvPr id="3" name="Content Placeholder 2"/>
          <p:cNvSpPr>
            <a:spLocks noGrp="1"/>
          </p:cNvSpPr>
          <p:nvPr>
            <p:ph idx="1"/>
          </p:nvPr>
        </p:nvSpPr>
        <p:spPr/>
        <p:txBody>
          <a:bodyPr>
            <a:noAutofit/>
          </a:bodyPr>
          <a:lstStyle/>
          <a:p>
            <a:r>
              <a:rPr lang="en-IN" sz="1800" dirty="0" smtClean="0">
                <a:latin typeface="AR ESSENCE" pitchFamily="2" charset="0"/>
              </a:rPr>
              <a:t>Vector </a:t>
            </a:r>
            <a:r>
              <a:rPr lang="en-IN" sz="1800" dirty="0">
                <a:latin typeface="AR ESSENCE" pitchFamily="2" charset="0"/>
              </a:rPr>
              <a:t>control cannot be very effective if carried out only on individual basis. Even those who do follow the recommended actions may still have </a:t>
            </a:r>
            <a:r>
              <a:rPr lang="en-IN" sz="1800" dirty="0" err="1">
                <a:latin typeface="AR ESSENCE" pitchFamily="2" charset="0"/>
              </a:rPr>
              <a:t>Ae</a:t>
            </a:r>
            <a:r>
              <a:rPr lang="en-IN" sz="1800" dirty="0">
                <a:latin typeface="AR ESSENCE" pitchFamily="2" charset="0"/>
              </a:rPr>
              <a:t>. </a:t>
            </a:r>
            <a:r>
              <a:rPr lang="en-IN" sz="1800" dirty="0" err="1">
                <a:latin typeface="AR ESSENCE" pitchFamily="2" charset="0"/>
              </a:rPr>
              <a:t>aegypti</a:t>
            </a:r>
            <a:r>
              <a:rPr lang="en-IN" sz="1800" dirty="0">
                <a:latin typeface="AR ESSENCE" pitchFamily="2" charset="0"/>
              </a:rPr>
              <a:t> or other mosquitoes in their houses and worse still, may suffer dengue infections if their neighbours do not participate in controlling domestic breeding sites, or they may get bitten by an infected mosquito at their place of work, study etc. </a:t>
            </a:r>
            <a:endParaRPr lang="en-IN" sz="1800" dirty="0" smtClean="0">
              <a:latin typeface="AR ESSENCE" pitchFamily="2" charset="0"/>
            </a:endParaRPr>
          </a:p>
          <a:p>
            <a:r>
              <a:rPr lang="en-IN" sz="1800" dirty="0" smtClean="0">
                <a:latin typeface="AR ESSENCE" pitchFamily="2" charset="0"/>
              </a:rPr>
              <a:t>Therefore</a:t>
            </a:r>
            <a:r>
              <a:rPr lang="en-IN" sz="1800" dirty="0">
                <a:latin typeface="AR ESSENCE" pitchFamily="2" charset="0"/>
              </a:rPr>
              <a:t>, the issue for vector control is not whether source reduction is effective, but whether and how community participation can be a part of that source reduction effort. Thus, multi-level, vertically and horizontally integrated programmes offer the best solution to dengue control. </a:t>
            </a:r>
            <a:endParaRPr lang="en-IN" sz="1800" dirty="0" smtClean="0">
              <a:latin typeface="AR ESSENCE" pitchFamily="2" charset="0"/>
            </a:endParaRPr>
          </a:p>
          <a:p>
            <a:r>
              <a:rPr lang="en-IN" sz="1800" dirty="0" smtClean="0">
                <a:latin typeface="AR ESSENCE" pitchFamily="2" charset="0"/>
              </a:rPr>
              <a:t>For </a:t>
            </a:r>
            <a:r>
              <a:rPr lang="en-IN" sz="1800" dirty="0">
                <a:latin typeface="AR ESSENCE" pitchFamily="2" charset="0"/>
              </a:rPr>
              <a:t>optimal effect, programmes need to include not only behaviour change efforts at the household level, but target the broader community groups including schools, work sites and other organizations within the community. There is need to adopt an expansive view of the “community” as a set of programme partners, which may include 7 householders, local leaders, commercial business owners, opinion leaders, schools, environmentalists, resident associations, Community Based Organizations (CBOs), Faith Based Organizations (FBOs), Inter-Departmental partners </a:t>
            </a:r>
            <a:r>
              <a:rPr lang="en-IN" sz="1800" dirty="0" err="1">
                <a:latin typeface="AR ESSENCE" pitchFamily="2" charset="0"/>
              </a:rPr>
              <a:t>etc</a:t>
            </a:r>
            <a:endParaRPr lang="en-IN" sz="1800" dirty="0">
              <a:latin typeface="AR ESSENCE" pitchFamily="2" charset="0"/>
            </a:endParaRPr>
          </a:p>
        </p:txBody>
      </p:sp>
    </p:spTree>
    <p:extLst>
      <p:ext uri="{BB962C8B-B14F-4D97-AF65-F5344CB8AC3E}">
        <p14:creationId xmlns:p14="http://schemas.microsoft.com/office/powerpoint/2010/main" xmlns="" val="3056981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rgbClr val="92D050"/>
          </a:solidFill>
        </p:spPr>
        <p:txBody>
          <a:bodyPr>
            <a:normAutofit fontScale="90000"/>
          </a:bodyPr>
          <a:lstStyle/>
          <a:p>
            <a:r>
              <a:rPr lang="en-IN" dirty="0" smtClean="0"/>
              <a:t/>
            </a:r>
            <a:br>
              <a:rPr lang="en-IN" dirty="0" smtClean="0"/>
            </a:br>
            <a:r>
              <a:rPr lang="en-IN" dirty="0" smtClean="0"/>
              <a:t>Advocacy </a:t>
            </a:r>
            <a:r>
              <a:rPr lang="en-IN" dirty="0"/>
              <a:t>and social mobilization </a:t>
            </a:r>
            <a:br>
              <a:rPr lang="en-IN" dirty="0"/>
            </a:br>
            <a:endParaRPr lang="en-IN" dirty="0"/>
          </a:p>
        </p:txBody>
      </p:sp>
      <p:sp>
        <p:nvSpPr>
          <p:cNvPr id="3" name="Content Placeholder 2"/>
          <p:cNvSpPr>
            <a:spLocks noGrp="1"/>
          </p:cNvSpPr>
          <p:nvPr>
            <p:ph idx="1"/>
          </p:nvPr>
        </p:nvSpPr>
        <p:spPr>
          <a:xfrm>
            <a:off x="457200" y="1052736"/>
            <a:ext cx="8229600" cy="5805264"/>
          </a:xfrm>
        </p:spPr>
        <p:txBody>
          <a:bodyPr>
            <a:noAutofit/>
          </a:bodyPr>
          <a:lstStyle/>
          <a:p>
            <a:r>
              <a:rPr lang="en-IN" sz="1800" dirty="0" smtClean="0">
                <a:latin typeface="AR ESSENCE" pitchFamily="2" charset="0"/>
              </a:rPr>
              <a:t>There </a:t>
            </a:r>
            <a:r>
              <a:rPr lang="en-IN" sz="1800" dirty="0">
                <a:latin typeface="AR ESSENCE" pitchFamily="2" charset="0"/>
              </a:rPr>
              <a:t>are various ways to involve communities. One approach successfully developed by the agricultural sector is IPM/IPVM. </a:t>
            </a:r>
            <a:endParaRPr lang="en-IN" sz="1800" dirty="0" smtClean="0">
              <a:latin typeface="AR ESSENCE" pitchFamily="2" charset="0"/>
            </a:endParaRPr>
          </a:p>
          <a:p>
            <a:r>
              <a:rPr lang="en-IN" sz="1800" dirty="0" smtClean="0">
                <a:latin typeface="AR ESSENCE" pitchFamily="2" charset="0"/>
              </a:rPr>
              <a:t>Farmer </a:t>
            </a:r>
            <a:r>
              <a:rPr lang="en-IN" sz="1800" dirty="0">
                <a:latin typeface="AR ESSENCE" pitchFamily="2" charset="0"/>
              </a:rPr>
              <a:t>Field School (FFS) approach, wherein farmers become experts in pest and vector control through a participatory learning approach to deal with local situations </a:t>
            </a:r>
            <a:r>
              <a:rPr lang="en-IN" sz="1800" dirty="0" smtClean="0">
                <a:latin typeface="AR ESSENCE" pitchFamily="2" charset="0"/>
              </a:rPr>
              <a:t>. </a:t>
            </a:r>
          </a:p>
          <a:p>
            <a:r>
              <a:rPr lang="en-IN" sz="1800" dirty="0" smtClean="0">
                <a:latin typeface="AR ESSENCE" pitchFamily="2" charset="0"/>
              </a:rPr>
              <a:t>The </a:t>
            </a:r>
            <a:r>
              <a:rPr lang="en-IN" sz="1800" dirty="0">
                <a:latin typeface="AR ESSENCE" pitchFamily="2" charset="0"/>
              </a:rPr>
              <a:t>other approaches are through information, education and communication (IEC) campaigns, behaviour change communication (BCC) for vector control and participation by nongovernmental organizations (NGOs)/community organizations. Important steps include developing advocacy, sensitization and participatory materials for different levels of implementation. At community level, identification of prime movers and community leaders is also necessary</a:t>
            </a:r>
            <a:r>
              <a:rPr lang="en-IN" sz="1800" dirty="0" smtClean="0">
                <a:latin typeface="AR ESSENCE" pitchFamily="2" charset="0"/>
              </a:rPr>
              <a:t>.</a:t>
            </a:r>
          </a:p>
          <a:p>
            <a:r>
              <a:rPr lang="en-IN" sz="1800" dirty="0" smtClean="0">
                <a:latin typeface="AR ESSENCE" pitchFamily="2" charset="0"/>
              </a:rPr>
              <a:t> </a:t>
            </a:r>
            <a:r>
              <a:rPr lang="en-IN" sz="1800" dirty="0">
                <a:latin typeface="AR ESSENCE" pitchFamily="2" charset="0"/>
              </a:rPr>
              <a:t>Advocacy efforts will be required to create an enabling policy environment for </a:t>
            </a:r>
            <a:r>
              <a:rPr lang="en-IN" sz="1800" dirty="0" err="1">
                <a:latin typeface="AR ESSENCE" pitchFamily="2" charset="0"/>
              </a:rPr>
              <a:t>policyand</a:t>
            </a:r>
            <a:r>
              <a:rPr lang="en-IN" sz="1800" dirty="0">
                <a:latin typeface="AR ESSENCE" pitchFamily="2" charset="0"/>
              </a:rPr>
              <a:t> decision-makers as well as collaborating sectors to allocate more resources for preventive actions against vectors and accept an IVM approach. </a:t>
            </a:r>
            <a:endParaRPr lang="en-IN" sz="1800" dirty="0" smtClean="0">
              <a:latin typeface="AR ESSENCE" pitchFamily="2" charset="0"/>
            </a:endParaRPr>
          </a:p>
          <a:p>
            <a:r>
              <a:rPr lang="en-IN" sz="1800" dirty="0" smtClean="0">
                <a:latin typeface="AR ESSENCE" pitchFamily="2" charset="0"/>
              </a:rPr>
              <a:t>This </a:t>
            </a:r>
            <a:r>
              <a:rPr lang="en-IN" sz="1800" dirty="0">
                <a:latin typeface="AR ESSENCE" pitchFamily="2" charset="0"/>
              </a:rPr>
              <a:t>is all the more important since policy decisions in favour of IVM, and mobilization of human and financial resources by public sectors, will involve different departments at district level and different ministries at state/provincial and </a:t>
            </a:r>
            <a:r>
              <a:rPr lang="en-IN" sz="1800" dirty="0" err="1" smtClean="0">
                <a:latin typeface="AR ESSENCE" pitchFamily="2" charset="0"/>
              </a:rPr>
              <a:t>nationaL</a:t>
            </a:r>
            <a:endParaRPr lang="en-IN" sz="1800" dirty="0">
              <a:latin typeface="AR ESSENCE" pitchFamily="2" charset="0"/>
            </a:endParaRPr>
          </a:p>
        </p:txBody>
      </p:sp>
    </p:spTree>
    <p:extLst>
      <p:ext uri="{BB962C8B-B14F-4D97-AF65-F5344CB8AC3E}">
        <p14:creationId xmlns:p14="http://schemas.microsoft.com/office/powerpoint/2010/main" xmlns="" val="3765590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sz="3100" dirty="0"/>
              <a:t> </a:t>
            </a:r>
            <a:r>
              <a:rPr lang="en-US" sz="3100" dirty="0" smtClean="0"/>
              <a:t/>
            </a:r>
            <a:br>
              <a:rPr lang="en-US" sz="3100" dirty="0" smtClean="0"/>
            </a:br>
            <a:r>
              <a:rPr lang="en-US" sz="3100" dirty="0"/>
              <a:t/>
            </a:r>
            <a:br>
              <a:rPr lang="en-US" sz="3100" dirty="0"/>
            </a:br>
            <a:r>
              <a:rPr lang="en-US" sz="3100" dirty="0" smtClean="0"/>
              <a:t>Information</a:t>
            </a:r>
            <a:r>
              <a:rPr lang="en-US" sz="3100" dirty="0"/>
              <a:t>, Education and Communication: KAP assessment – Communication </a:t>
            </a:r>
            <a:r>
              <a:rPr lang="en-US" sz="3100" dirty="0" smtClean="0"/>
              <a:t>strategies</a:t>
            </a:r>
            <a:r>
              <a:rPr lang="en-US" sz="3100" dirty="0"/>
              <a:t> </a:t>
            </a:r>
            <a:br>
              <a:rPr lang="en-US" sz="3100" dirty="0"/>
            </a:br>
            <a:r>
              <a:rPr lang="en-US" sz="3100" dirty="0"/>
              <a:t/>
            </a:r>
            <a:br>
              <a:rPr lang="en-US" sz="3100" dirty="0"/>
            </a:br>
            <a:endParaRPr lang="en-IN" dirty="0"/>
          </a:p>
        </p:txBody>
      </p:sp>
      <p:sp>
        <p:nvSpPr>
          <p:cNvPr id="3" name="Content Placeholder 2"/>
          <p:cNvSpPr>
            <a:spLocks noGrp="1"/>
          </p:cNvSpPr>
          <p:nvPr>
            <p:ph idx="1"/>
          </p:nvPr>
        </p:nvSpPr>
        <p:spPr>
          <a:xfrm>
            <a:off x="179512" y="1628800"/>
            <a:ext cx="8712968" cy="5616624"/>
          </a:xfrm>
        </p:spPr>
        <p:txBody>
          <a:bodyPr>
            <a:noAutofit/>
          </a:bodyPr>
          <a:lstStyle/>
          <a:p>
            <a:endParaRPr lang="en-IN" sz="2000" dirty="0" smtClean="0">
              <a:latin typeface="AR ESSENCE" pitchFamily="2" charset="0"/>
            </a:endParaRPr>
          </a:p>
          <a:p>
            <a:r>
              <a:rPr lang="en-IN" sz="2000" dirty="0" smtClean="0">
                <a:latin typeface="AR ESSENCE" pitchFamily="2" charset="0"/>
              </a:rPr>
              <a:t>Advocacy</a:t>
            </a:r>
            <a:r>
              <a:rPr lang="en-IN" sz="2000" dirty="0">
                <a:latin typeface="AR ESSENCE" pitchFamily="2" charset="0"/>
              </a:rPr>
              <a:t>, Communication (IE&amp;C and BCC) and Social Mobilization (ACSM)</a:t>
            </a:r>
          </a:p>
          <a:p>
            <a:r>
              <a:rPr lang="en-IN" sz="2000" dirty="0">
                <a:latin typeface="AR ESSENCE" pitchFamily="2" charset="0"/>
              </a:rPr>
              <a:t>Behaviour Change Communication and Advocacy in Ghana is implemented in line with the National Malaria Strategic </a:t>
            </a:r>
            <a:r>
              <a:rPr lang="en-IN" sz="2000" dirty="0" smtClean="0">
                <a:latin typeface="AR ESSENCE" pitchFamily="2" charset="0"/>
              </a:rPr>
              <a:t>Plan </a:t>
            </a:r>
            <a:r>
              <a:rPr lang="en-IN" sz="2000" dirty="0">
                <a:latin typeface="AR ESSENCE" pitchFamily="2" charset="0"/>
              </a:rPr>
              <a:t>and National communication strategy. Communication plays a vital role in changing/improving knowledge, creating positive attitudes and improving practice of desired health behaviours. </a:t>
            </a:r>
            <a:endParaRPr lang="en-IN" sz="2000" dirty="0" smtClean="0">
              <a:latin typeface="AR ESSENCE" pitchFamily="2" charset="0"/>
            </a:endParaRPr>
          </a:p>
          <a:p>
            <a:r>
              <a:rPr lang="en-IN" sz="2000" dirty="0" smtClean="0">
                <a:latin typeface="AR ESSENCE" pitchFamily="2" charset="0"/>
              </a:rPr>
              <a:t>The </a:t>
            </a:r>
            <a:r>
              <a:rPr lang="en-IN" sz="2000" dirty="0">
                <a:latin typeface="AR ESSENCE" pitchFamily="2" charset="0"/>
              </a:rPr>
              <a:t>focus of ACSM for malaria prevention and treatment is to ensure correct and consistent use of LLINs; appropriate treatment seeking </a:t>
            </a:r>
            <a:r>
              <a:rPr lang="en-IN" sz="2000" dirty="0" err="1">
                <a:latin typeface="AR ESSENCE" pitchFamily="2" charset="0"/>
              </a:rPr>
              <a:t>behavior</a:t>
            </a:r>
            <a:r>
              <a:rPr lang="en-IN" sz="2000" dirty="0">
                <a:latin typeface="AR ESSENCE" pitchFamily="2" charset="0"/>
              </a:rPr>
              <a:t> for malaria; compliance with the correct treatment regimen as enshrined in the Strategic Plan; improving community participation in indoor residual spraying (IRS) campaigns; and encouraging pregnant women to seek antenatal clinic services and comply with national recommendations for treatment of malaria in pregnancy</a:t>
            </a:r>
            <a:r>
              <a:rPr lang="en-IN" sz="2000" dirty="0" smtClean="0">
                <a:latin typeface="AR ESSENCE" pitchFamily="2" charset="0"/>
              </a:rPr>
              <a:t>. </a:t>
            </a:r>
          </a:p>
          <a:p>
            <a:r>
              <a:rPr lang="en-IN" sz="2000" dirty="0" smtClean="0">
                <a:latin typeface="AR ESSENCE" pitchFamily="2" charset="0"/>
              </a:rPr>
              <a:t>  Strategies -  </a:t>
            </a:r>
            <a:r>
              <a:rPr lang="en-IN" sz="2000" dirty="0">
                <a:latin typeface="AR ESSENCE" pitchFamily="2" charset="0"/>
              </a:rPr>
              <a:t>Case </a:t>
            </a:r>
            <a:r>
              <a:rPr lang="en-IN" sz="2000" dirty="0" smtClean="0">
                <a:latin typeface="AR ESSENCE" pitchFamily="2" charset="0"/>
              </a:rPr>
              <a:t>detection ,Management </a:t>
            </a:r>
            <a:r>
              <a:rPr lang="en-IN" sz="2000" dirty="0">
                <a:latin typeface="AR ESSENCE" pitchFamily="2" charset="0"/>
              </a:rPr>
              <a:t>including </a:t>
            </a:r>
            <a:r>
              <a:rPr lang="en-IN" sz="2000" dirty="0" smtClean="0">
                <a:latin typeface="AR ESSENCE" pitchFamily="2" charset="0"/>
              </a:rPr>
              <a:t> </a:t>
            </a:r>
            <a:r>
              <a:rPr lang="en-IN" sz="2000" dirty="0">
                <a:latin typeface="AR ESSENCE" pitchFamily="2" charset="0"/>
              </a:rPr>
              <a:t>LLINs, </a:t>
            </a:r>
            <a:r>
              <a:rPr lang="en-IN" sz="2000" dirty="0" smtClean="0">
                <a:latin typeface="AR ESSENCE" pitchFamily="2" charset="0"/>
              </a:rPr>
              <a:t> </a:t>
            </a:r>
            <a:r>
              <a:rPr lang="en-IN" sz="2000" dirty="0">
                <a:latin typeface="AR ESSENCE" pitchFamily="2" charset="0"/>
              </a:rPr>
              <a:t>and </a:t>
            </a:r>
            <a:r>
              <a:rPr lang="en-IN" sz="2000" dirty="0" smtClean="0">
                <a:latin typeface="AR ESSENCE" pitchFamily="2" charset="0"/>
              </a:rPr>
              <a:t>IRS</a:t>
            </a:r>
            <a:endParaRPr lang="en-IN" sz="2000" dirty="0">
              <a:latin typeface="AR ESSENCE" pitchFamily="2" charset="0"/>
            </a:endParaRPr>
          </a:p>
          <a:p>
            <a:pPr marL="0" indent="0">
              <a:buNone/>
            </a:pPr>
            <a:endParaRPr lang="en-IN" sz="2000" dirty="0">
              <a:latin typeface="AR ESSENCE" pitchFamily="2" charset="0"/>
            </a:endParaRPr>
          </a:p>
          <a:p>
            <a:endParaRPr lang="en-IN" sz="2000" dirty="0">
              <a:latin typeface="AR ESSENCE" pitchFamily="2" charset="0"/>
            </a:endParaRPr>
          </a:p>
        </p:txBody>
      </p:sp>
    </p:spTree>
    <p:extLst>
      <p:ext uri="{BB962C8B-B14F-4D97-AF65-F5344CB8AC3E}">
        <p14:creationId xmlns:p14="http://schemas.microsoft.com/office/powerpoint/2010/main" xmlns="" val="1138503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a:spLocks noGrp="1"/>
          </p:cNvSpPr>
          <p:nvPr>
            <p:ph sz="half" idx="1"/>
          </p:nvPr>
        </p:nvSpPr>
        <p:spPr>
          <a:xfrm>
            <a:off x="228600" y="1524000"/>
            <a:ext cx="5334000" cy="5181600"/>
          </a:xfrm>
        </p:spPr>
        <p:txBody>
          <a:bodyPr>
            <a:normAutofit fontScale="92500" lnSpcReduction="20000"/>
          </a:bodyPr>
          <a:lstStyle/>
          <a:p>
            <a:pPr algn="just"/>
            <a:r>
              <a:rPr lang="en-US" sz="2400" dirty="0" smtClean="0">
                <a:latin typeface="+mj-lt"/>
                <a:cs typeface="Times New Roman" pitchFamily="18" charset="0"/>
              </a:rPr>
              <a:t>As </a:t>
            </a:r>
            <a:r>
              <a:rPr lang="en-US" sz="2400" i="1" dirty="0" err="1" smtClean="0">
                <a:latin typeface="+mj-lt"/>
                <a:cs typeface="Times New Roman" pitchFamily="18" charset="0"/>
              </a:rPr>
              <a:t>Aedes</a:t>
            </a:r>
            <a:r>
              <a:rPr lang="en-US" sz="2400" dirty="0" smtClean="0">
                <a:latin typeface="+mj-lt"/>
                <a:cs typeface="Times New Roman" pitchFamily="18" charset="0"/>
              </a:rPr>
              <a:t> is a domestic mosquito it is the responsibility of the societies and community to avoid breeding of </a:t>
            </a:r>
            <a:r>
              <a:rPr lang="en-US" sz="2400" i="1" dirty="0" err="1" smtClean="0">
                <a:latin typeface="+mj-lt"/>
                <a:cs typeface="Times New Roman" pitchFamily="18" charset="0"/>
              </a:rPr>
              <a:t>Aedes</a:t>
            </a:r>
            <a:r>
              <a:rPr lang="en-US" sz="2400" dirty="0" smtClean="0">
                <a:latin typeface="+mj-lt"/>
                <a:cs typeface="Times New Roman" pitchFamily="18" charset="0"/>
              </a:rPr>
              <a:t> mosquito domestic and </a:t>
            </a:r>
            <a:r>
              <a:rPr lang="en-US" sz="2400" dirty="0" err="1" smtClean="0">
                <a:latin typeface="+mj-lt"/>
                <a:cs typeface="Times New Roman" pitchFamily="18" charset="0"/>
              </a:rPr>
              <a:t>peri</a:t>
            </a:r>
            <a:r>
              <a:rPr lang="en-US" sz="2400" dirty="0" smtClean="0">
                <a:latin typeface="+mj-lt"/>
                <a:cs typeface="Times New Roman" pitchFamily="18" charset="0"/>
              </a:rPr>
              <a:t>-domestic areas.</a:t>
            </a:r>
          </a:p>
          <a:p>
            <a:pPr algn="just"/>
            <a:endParaRPr lang="en-US" sz="2400" dirty="0" smtClean="0">
              <a:latin typeface="+mj-lt"/>
              <a:cs typeface="Times New Roman" pitchFamily="18" charset="0"/>
            </a:endParaRPr>
          </a:p>
          <a:p>
            <a:pPr algn="just"/>
            <a:r>
              <a:rPr lang="en-US" sz="2400" dirty="0">
                <a:latin typeface="+mj-lt"/>
                <a:cs typeface="Times New Roman" pitchFamily="18" charset="0"/>
              </a:rPr>
              <a:t>As </a:t>
            </a:r>
            <a:r>
              <a:rPr lang="en-US" sz="2400" i="1" dirty="0" err="1">
                <a:latin typeface="+mj-lt"/>
                <a:cs typeface="Times New Roman" pitchFamily="18" charset="0"/>
              </a:rPr>
              <a:t>Aedes</a:t>
            </a:r>
            <a:r>
              <a:rPr lang="en-US" sz="2400" dirty="0">
                <a:latin typeface="+mj-lt"/>
                <a:cs typeface="Times New Roman" pitchFamily="18" charset="0"/>
              </a:rPr>
              <a:t> mosquito breeds in every type of container, it is a duty of the community to fix a day in a week to clean and scraps all the breeding sites in and around their premises.</a:t>
            </a:r>
          </a:p>
          <a:p>
            <a:pPr algn="just"/>
            <a:endParaRPr lang="en-IN" sz="2400" dirty="0" smtClean="0">
              <a:latin typeface="+mj-lt"/>
              <a:cs typeface="Times New Roman" pitchFamily="18" charset="0"/>
            </a:endParaRPr>
          </a:p>
          <a:p>
            <a:pPr algn="just"/>
            <a:r>
              <a:rPr lang="en-US" sz="2400" dirty="0" smtClean="0">
                <a:latin typeface="+mj-lt"/>
                <a:cs typeface="Times New Roman" pitchFamily="18" charset="0"/>
              </a:rPr>
              <a:t>Community should allow the Health worker to enter their houses for checking and examining all the possible breeding containers. </a:t>
            </a:r>
            <a:endParaRPr lang="en-IN" sz="2400" dirty="0" smtClean="0">
              <a:latin typeface="+mj-lt"/>
              <a:cs typeface="Times New Roman" pitchFamily="18" charset="0"/>
            </a:endParaRPr>
          </a:p>
        </p:txBody>
      </p:sp>
      <p:pic>
        <p:nvPicPr>
          <p:cNvPr id="5" name="Picture 7" descr="http://www.vhaofassam.org/images/malaria2.jpg"/>
          <p:cNvPicPr>
            <a:picLocks noChangeAspect="1" noChangeArrowheads="1"/>
          </p:cNvPicPr>
          <p:nvPr/>
        </p:nvPicPr>
        <p:blipFill>
          <a:blip r:embed="rId2"/>
          <a:srcRect/>
          <a:stretch>
            <a:fillRect/>
          </a:stretch>
        </p:blipFill>
        <p:spPr bwMode="auto">
          <a:xfrm>
            <a:off x="6019800" y="1219200"/>
            <a:ext cx="30480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C:\Users\Nimr7\Desktop\L.B.S.H Photo\Picture 034.jpg"/>
          <p:cNvPicPr>
            <a:picLocks noChangeAspect="1" noChangeArrowheads="1"/>
          </p:cNvPicPr>
          <p:nvPr/>
        </p:nvPicPr>
        <p:blipFill>
          <a:blip r:embed="rId3"/>
          <a:srcRect l="7031" t="16667"/>
          <a:stretch>
            <a:fillRect/>
          </a:stretch>
        </p:blipFill>
        <p:spPr bwMode="auto">
          <a:xfrm>
            <a:off x="6045200" y="4724400"/>
            <a:ext cx="30226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5" descr="D:\HQ\Hi-res 5 actions pics\pail.jpg"/>
          <p:cNvPicPr>
            <a:picLocks noChangeAspect="1" noChangeArrowheads="1"/>
          </p:cNvPicPr>
          <p:nvPr/>
        </p:nvPicPr>
        <p:blipFill>
          <a:blip r:embed="rId4"/>
          <a:srcRect/>
          <a:stretch>
            <a:fillRect/>
          </a:stretch>
        </p:blipFill>
        <p:spPr bwMode="auto">
          <a:xfrm>
            <a:off x="5715000" y="3048000"/>
            <a:ext cx="28956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le 1"/>
          <p:cNvSpPr txBox="1">
            <a:spLocks/>
          </p:cNvSpPr>
          <p:nvPr/>
        </p:nvSpPr>
        <p:spPr>
          <a:xfrm>
            <a:off x="0" y="304800"/>
            <a:ext cx="6492240" cy="822960"/>
          </a:xfrm>
          <a:prstGeom prst="rect">
            <a:avLst/>
          </a:prstGeom>
          <a:solidFill>
            <a:srgbClr val="3F3E40"/>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274320">
              <a:spcBef>
                <a:spcPct val="0"/>
              </a:spcBef>
              <a:defRPr/>
            </a:pPr>
            <a:r>
              <a:rPr lang="en-US" altLang="zh-TW" sz="2800" dirty="0" smtClean="0">
                <a:ln>
                  <a:solidFill>
                    <a:srgbClr val="00AEEF"/>
                  </a:solidFill>
                </a:ln>
                <a:solidFill>
                  <a:srgbClr val="00AEEF"/>
                </a:solidFill>
                <a:latin typeface="Kalinga" pitchFamily="34" charset="0"/>
                <a:ea typeface="+mj-ea"/>
                <a:cs typeface="Kalinga" pitchFamily="34" charset="0"/>
              </a:rPr>
              <a:t>IEC ACTIVITIES</a:t>
            </a:r>
            <a:endParaRPr kumimoji="0" lang="en-US" altLang="en-US" sz="2800" b="0" i="0" u="none" strike="noStrike" kern="1200" cap="none" spc="0" normalizeH="0" baseline="0" noProof="0" dirty="0" smtClean="0">
              <a:ln>
                <a:solidFill>
                  <a:srgbClr val="00AEEF"/>
                </a:solidFill>
              </a:ln>
              <a:solidFill>
                <a:srgbClr val="00AEEF"/>
              </a:solidFill>
              <a:effectLst/>
              <a:uLnTx/>
              <a:uFillTx/>
              <a:latin typeface="Kalinga" pitchFamily="34" charset="0"/>
              <a:ea typeface="+mj-ea"/>
              <a:cs typeface="Kalinga" pitchFamily="34" charset="0"/>
            </a:endParaRPr>
          </a:p>
        </p:txBody>
      </p:sp>
    </p:spTree>
    <p:extLst>
      <p:ext uri="{BB962C8B-B14F-4D97-AF65-F5344CB8AC3E}">
        <p14:creationId xmlns:p14="http://schemas.microsoft.com/office/powerpoint/2010/main" xmlns="" val="2508939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0"/>
            <a:ext cx="5334000" cy="5105400"/>
          </a:xfrm>
        </p:spPr>
        <p:txBody>
          <a:bodyPr>
            <a:normAutofit fontScale="92500" lnSpcReduction="20000"/>
          </a:bodyPr>
          <a:lstStyle/>
          <a:p>
            <a:pPr algn="just"/>
            <a:r>
              <a:rPr lang="en-US" sz="2200" dirty="0" smtClean="0">
                <a:latin typeface="+mj-lt"/>
                <a:cs typeface="Times New Roman" pitchFamily="18" charset="0"/>
              </a:rPr>
              <a:t>Keep water containers covered with proper lids, avoid storing of water for more than 5-7 days.</a:t>
            </a:r>
          </a:p>
          <a:p>
            <a:pPr algn="just"/>
            <a:endParaRPr lang="en-US" sz="2200" dirty="0" smtClean="0">
              <a:latin typeface="+mj-lt"/>
              <a:cs typeface="Times New Roman" pitchFamily="18" charset="0"/>
            </a:endParaRPr>
          </a:p>
          <a:p>
            <a:pPr algn="just"/>
            <a:r>
              <a:rPr lang="en-US" altLang="zh-TW" sz="2200" dirty="0" smtClean="0">
                <a:latin typeface="+mj-lt"/>
                <a:cs typeface="Times New Roman" pitchFamily="18" charset="0"/>
              </a:rPr>
              <a:t>Change </a:t>
            </a:r>
            <a:r>
              <a:rPr lang="en-US" altLang="zh-TW" sz="2200" dirty="0">
                <a:latin typeface="+mj-lt"/>
                <a:cs typeface="Times New Roman" pitchFamily="18" charset="0"/>
              </a:rPr>
              <a:t>water for vases </a:t>
            </a:r>
            <a:r>
              <a:rPr lang="en-US" altLang="zh-TW" sz="2200" dirty="0" smtClean="0">
                <a:latin typeface="+mj-lt"/>
                <a:cs typeface="Times New Roman" pitchFamily="18" charset="0"/>
              </a:rPr>
              <a:t>and </a:t>
            </a:r>
            <a:r>
              <a:rPr lang="en-US" altLang="zh-TW" sz="2200" dirty="0">
                <a:latin typeface="+mj-lt"/>
                <a:cs typeface="Times New Roman" pitchFamily="18" charset="0"/>
              </a:rPr>
              <a:t>aquatic plants </a:t>
            </a:r>
            <a:r>
              <a:rPr lang="en-US" altLang="zh-TW" sz="2200" dirty="0" smtClean="0">
                <a:latin typeface="+mj-lt"/>
                <a:cs typeface="Times New Roman" pitchFamily="18" charset="0"/>
              </a:rPr>
              <a:t>at least </a:t>
            </a:r>
            <a:r>
              <a:rPr lang="en-US" altLang="zh-TW" sz="2200" dirty="0">
                <a:latin typeface="+mj-lt"/>
                <a:cs typeface="Times New Roman" pitchFamily="18" charset="0"/>
              </a:rPr>
              <a:t>once a week, </a:t>
            </a:r>
            <a:r>
              <a:rPr lang="en-US" altLang="zh-TW" sz="2200" dirty="0" smtClean="0">
                <a:latin typeface="+mj-lt"/>
                <a:cs typeface="Times New Roman" pitchFamily="18" charset="0"/>
              </a:rPr>
              <a:t> leaving </a:t>
            </a:r>
            <a:r>
              <a:rPr lang="en-US" altLang="zh-TW" sz="2200" dirty="0">
                <a:latin typeface="+mj-lt"/>
                <a:cs typeface="Times New Roman" pitchFamily="18" charset="0"/>
              </a:rPr>
              <a:t>no water under </a:t>
            </a:r>
            <a:r>
              <a:rPr lang="en-US" altLang="zh-TW" sz="2200" dirty="0" smtClean="0">
                <a:latin typeface="+mj-lt"/>
                <a:cs typeface="Times New Roman" pitchFamily="18" charset="0"/>
              </a:rPr>
              <a:t>the </a:t>
            </a:r>
            <a:r>
              <a:rPr lang="en-US" altLang="zh-TW" sz="2200" dirty="0">
                <a:latin typeface="+mj-lt"/>
                <a:cs typeface="Times New Roman" pitchFamily="18" charset="0"/>
              </a:rPr>
              <a:t>pots or in the </a:t>
            </a:r>
            <a:r>
              <a:rPr lang="en-US" altLang="zh-TW" sz="2200" dirty="0" smtClean="0">
                <a:latin typeface="+mj-lt"/>
                <a:cs typeface="Times New Roman" pitchFamily="18" charset="0"/>
              </a:rPr>
              <a:t>bottom saucers.</a:t>
            </a:r>
          </a:p>
          <a:p>
            <a:pPr algn="just"/>
            <a:endParaRPr lang="en-US" altLang="zh-TW" sz="2200" dirty="0" smtClean="0">
              <a:latin typeface="+mj-lt"/>
              <a:cs typeface="Times New Roman" pitchFamily="18" charset="0"/>
            </a:endParaRPr>
          </a:p>
          <a:p>
            <a:pPr algn="just"/>
            <a:r>
              <a:rPr lang="en-US" altLang="zh-TW" sz="2200" dirty="0" smtClean="0">
                <a:latin typeface="+mj-lt"/>
                <a:cs typeface="Times New Roman" pitchFamily="18" charset="0"/>
              </a:rPr>
              <a:t>Scrub </a:t>
            </a:r>
            <a:r>
              <a:rPr lang="en-US" altLang="zh-TW" sz="2200" dirty="0">
                <a:latin typeface="+mj-lt"/>
                <a:cs typeface="Times New Roman" pitchFamily="18" charset="0"/>
              </a:rPr>
              <a:t>the container </a:t>
            </a:r>
            <a:r>
              <a:rPr lang="en-US" altLang="zh-TW" sz="2200" dirty="0" smtClean="0">
                <a:latin typeface="+mj-lt"/>
                <a:cs typeface="Times New Roman" pitchFamily="18" charset="0"/>
              </a:rPr>
              <a:t>surfaces </a:t>
            </a:r>
            <a:r>
              <a:rPr lang="en-US" altLang="zh-TW" sz="2200" dirty="0">
                <a:latin typeface="+mj-lt"/>
                <a:cs typeface="Times New Roman" pitchFamily="18" charset="0"/>
              </a:rPr>
              <a:t>thoroughly </a:t>
            </a:r>
            <a:r>
              <a:rPr lang="en-US" altLang="zh-TW" sz="2200" dirty="0" smtClean="0">
                <a:latin typeface="+mj-lt"/>
                <a:cs typeface="Times New Roman" pitchFamily="18" charset="0"/>
              </a:rPr>
              <a:t>to prevent </a:t>
            </a:r>
            <a:r>
              <a:rPr lang="en-US" altLang="zh-TW" sz="2200" dirty="0">
                <a:latin typeface="+mj-lt"/>
                <a:cs typeface="Times New Roman" pitchFamily="18" charset="0"/>
              </a:rPr>
              <a:t>mosquito eggs </a:t>
            </a:r>
            <a:r>
              <a:rPr lang="en-US" altLang="zh-TW" sz="2200" dirty="0" smtClean="0">
                <a:latin typeface="+mj-lt"/>
                <a:cs typeface="Times New Roman" pitchFamily="18" charset="0"/>
              </a:rPr>
              <a:t>sticking </a:t>
            </a:r>
            <a:r>
              <a:rPr lang="en-US" altLang="zh-TW" sz="2200" dirty="0">
                <a:latin typeface="+mj-lt"/>
                <a:cs typeface="Times New Roman" pitchFamily="18" charset="0"/>
              </a:rPr>
              <a:t>on </a:t>
            </a:r>
            <a:r>
              <a:rPr lang="en-US" altLang="zh-TW" sz="2200" dirty="0" smtClean="0">
                <a:latin typeface="+mj-lt"/>
                <a:cs typeface="Times New Roman" pitchFamily="18" charset="0"/>
              </a:rPr>
              <a:t>them.</a:t>
            </a:r>
          </a:p>
          <a:p>
            <a:pPr algn="just"/>
            <a:endParaRPr lang="en-US" altLang="zh-TW" sz="2200" dirty="0" smtClean="0">
              <a:latin typeface="+mj-lt"/>
              <a:cs typeface="Times New Roman" pitchFamily="18" charset="0"/>
            </a:endParaRPr>
          </a:p>
          <a:p>
            <a:pPr algn="just"/>
            <a:r>
              <a:rPr lang="en-US" altLang="zh-TW" sz="2200" dirty="0" smtClean="0">
                <a:latin typeface="+mj-lt"/>
                <a:cs typeface="Times New Roman" pitchFamily="18" charset="0"/>
              </a:rPr>
              <a:t>Remove </a:t>
            </a:r>
            <a:r>
              <a:rPr lang="en-US" altLang="zh-TW" sz="2200" dirty="0">
                <a:latin typeface="+mj-lt"/>
                <a:cs typeface="Times New Roman" pitchFamily="18" charset="0"/>
              </a:rPr>
              <a:t>or puncture any dumped </a:t>
            </a:r>
            <a:r>
              <a:rPr lang="en-US" altLang="zh-TW" sz="2200" dirty="0" err="1">
                <a:latin typeface="+mj-lt"/>
                <a:cs typeface="Times New Roman" pitchFamily="18" charset="0"/>
              </a:rPr>
              <a:t>tyres</a:t>
            </a:r>
            <a:r>
              <a:rPr lang="en-US" altLang="zh-TW" sz="2200" dirty="0">
                <a:latin typeface="+mj-lt"/>
                <a:cs typeface="Times New Roman" pitchFamily="18" charset="0"/>
              </a:rPr>
              <a:t> to prevent the accumulation of stagnant water</a:t>
            </a:r>
            <a:r>
              <a:rPr lang="en-US" altLang="zh-TW" sz="2200" dirty="0" smtClean="0">
                <a:latin typeface="+mj-lt"/>
                <a:cs typeface="Times New Roman" pitchFamily="18" charset="0"/>
              </a:rPr>
              <a:t>.</a:t>
            </a:r>
          </a:p>
          <a:p>
            <a:pPr algn="just"/>
            <a:endParaRPr lang="en-US" altLang="zh-TW" sz="2200" dirty="0" smtClean="0">
              <a:latin typeface="+mj-lt"/>
              <a:cs typeface="Times New Roman" pitchFamily="18" charset="0"/>
            </a:endParaRPr>
          </a:p>
          <a:p>
            <a:pPr algn="just"/>
            <a:r>
              <a:rPr lang="en-US" altLang="zh-TW" sz="2200" dirty="0">
                <a:latin typeface="+mj-lt"/>
                <a:cs typeface="Times New Roman" pitchFamily="18" charset="0"/>
              </a:rPr>
              <a:t>As the </a:t>
            </a:r>
            <a:r>
              <a:rPr lang="en-US" altLang="zh-TW" sz="2200" i="1" dirty="0" err="1">
                <a:latin typeface="+mj-lt"/>
                <a:cs typeface="Times New Roman" pitchFamily="18" charset="0"/>
              </a:rPr>
              <a:t>Aedes</a:t>
            </a:r>
            <a:r>
              <a:rPr lang="en-US" altLang="zh-TW" sz="2200" dirty="0">
                <a:latin typeface="+mj-lt"/>
                <a:cs typeface="Times New Roman" pitchFamily="18" charset="0"/>
              </a:rPr>
              <a:t> mosquito breeds in container, don’t keep any junk material or any solid waste in an around the house as well as on the </a:t>
            </a:r>
            <a:r>
              <a:rPr lang="en-US" altLang="zh-TW" sz="2200" dirty="0" smtClean="0">
                <a:latin typeface="+mj-lt"/>
                <a:cs typeface="Times New Roman" pitchFamily="18" charset="0"/>
              </a:rPr>
              <a:t>roof.</a:t>
            </a:r>
            <a:endParaRPr lang="en-US" sz="2000" dirty="0">
              <a:latin typeface="+mj-lt"/>
              <a:cs typeface="Times New Roman" pitchFamily="18" charset="0"/>
            </a:endParaRPr>
          </a:p>
        </p:txBody>
      </p:sp>
      <p:pic>
        <p:nvPicPr>
          <p:cNvPr id="5" name="Picture 7" descr="Image result for covered junk material"/>
          <p:cNvPicPr>
            <a:picLocks noChangeAspect="1" noChangeArrowheads="1"/>
          </p:cNvPicPr>
          <p:nvPr/>
        </p:nvPicPr>
        <p:blipFill>
          <a:blip r:embed="rId2"/>
          <a:srcRect/>
          <a:stretch>
            <a:fillRect/>
          </a:stretch>
        </p:blipFill>
        <p:spPr bwMode="auto">
          <a:xfrm>
            <a:off x="6477000" y="5124604"/>
            <a:ext cx="2605016" cy="1657196"/>
          </a:xfrm>
          <a:prstGeom prst="rect">
            <a:avLst/>
          </a:prstGeom>
          <a:ln>
            <a:noFill/>
          </a:ln>
          <a:effectLst>
            <a:softEdge rad="112500"/>
          </a:effectLst>
        </p:spPr>
      </p:pic>
      <p:pic>
        <p:nvPicPr>
          <p:cNvPr id="7" name="Picture 6" descr="DSC_4397.JPG"/>
          <p:cNvPicPr>
            <a:picLocks noChangeAspect="1"/>
          </p:cNvPicPr>
          <p:nvPr/>
        </p:nvPicPr>
        <p:blipFill>
          <a:blip r:embed="rId3" cstate="print"/>
          <a:stretch>
            <a:fillRect/>
          </a:stretch>
        </p:blipFill>
        <p:spPr>
          <a:xfrm>
            <a:off x="5339137" y="3794077"/>
            <a:ext cx="2585663" cy="1616123"/>
          </a:xfrm>
          <a:prstGeom prst="rect">
            <a:avLst/>
          </a:prstGeom>
          <a:ln>
            <a:noFill/>
          </a:ln>
          <a:effectLst>
            <a:softEdge rad="112500"/>
          </a:effectLst>
        </p:spPr>
      </p:pic>
      <p:pic>
        <p:nvPicPr>
          <p:cNvPr id="6" name="Picture 5" descr="D:\HQ\Hi-res 5 actions pics\flower pot plates.jpg"/>
          <p:cNvPicPr>
            <a:picLocks noChangeAspect="1" noChangeArrowheads="1"/>
          </p:cNvPicPr>
          <p:nvPr/>
        </p:nvPicPr>
        <p:blipFill>
          <a:blip r:embed="rId4" cstate="print"/>
          <a:srcRect/>
          <a:stretch>
            <a:fillRect/>
          </a:stretch>
        </p:blipFill>
        <p:spPr bwMode="auto">
          <a:xfrm>
            <a:off x="6705600" y="2895600"/>
            <a:ext cx="2286000" cy="1600200"/>
          </a:xfrm>
          <a:prstGeom prst="rect">
            <a:avLst/>
          </a:prstGeom>
          <a:ln>
            <a:noFill/>
          </a:ln>
          <a:effectLst>
            <a:softEdge rad="112500"/>
          </a:effectLst>
        </p:spPr>
      </p:pic>
      <p:pic>
        <p:nvPicPr>
          <p:cNvPr id="4" name="Picture 3" descr="C:\Users\dell\Desktop\photo delhi field\P1010480.JPG"/>
          <p:cNvPicPr>
            <a:picLocks noChangeAspect="1" noChangeArrowheads="1"/>
          </p:cNvPicPr>
          <p:nvPr/>
        </p:nvPicPr>
        <p:blipFill>
          <a:blip r:embed="rId5" cstate="print"/>
          <a:srcRect/>
          <a:stretch>
            <a:fillRect/>
          </a:stretch>
        </p:blipFill>
        <p:spPr bwMode="auto">
          <a:xfrm>
            <a:off x="5562600" y="1447800"/>
            <a:ext cx="2438400" cy="1672684"/>
          </a:xfrm>
          <a:prstGeom prst="rect">
            <a:avLst/>
          </a:prstGeom>
          <a:ln>
            <a:noFill/>
          </a:ln>
          <a:effectLst>
            <a:softEdge rad="112500"/>
          </a:effectLst>
        </p:spPr>
      </p:pic>
      <p:sp>
        <p:nvSpPr>
          <p:cNvPr id="10" name="Title 1"/>
          <p:cNvSpPr txBox="1">
            <a:spLocks/>
          </p:cNvSpPr>
          <p:nvPr/>
        </p:nvSpPr>
        <p:spPr>
          <a:xfrm>
            <a:off x="0" y="304800"/>
            <a:ext cx="6492240" cy="822960"/>
          </a:xfrm>
          <a:prstGeom prst="rect">
            <a:avLst/>
          </a:prstGeom>
          <a:solidFill>
            <a:srgbClr val="3F3E40"/>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274320">
              <a:spcBef>
                <a:spcPct val="0"/>
              </a:spcBef>
              <a:defRPr/>
            </a:pPr>
            <a:r>
              <a:rPr lang="en-US" altLang="zh-TW" sz="2800" dirty="0" smtClean="0">
                <a:ln>
                  <a:solidFill>
                    <a:srgbClr val="00AEEF"/>
                  </a:solidFill>
                </a:ln>
                <a:solidFill>
                  <a:srgbClr val="00AEEF"/>
                </a:solidFill>
                <a:latin typeface="Kalinga" pitchFamily="34" charset="0"/>
                <a:ea typeface="+mj-ea"/>
                <a:cs typeface="Kalinga" pitchFamily="34" charset="0"/>
              </a:rPr>
              <a:t>SOURCE REDUCTION</a:t>
            </a:r>
            <a:endParaRPr kumimoji="0" lang="en-US" altLang="en-US" sz="2800" b="0" i="0" u="none" strike="noStrike" kern="1200" cap="none" spc="0" normalizeH="0" baseline="0" noProof="0" dirty="0" smtClean="0">
              <a:ln>
                <a:solidFill>
                  <a:srgbClr val="00AEEF"/>
                </a:solidFill>
              </a:ln>
              <a:solidFill>
                <a:srgbClr val="00AEEF"/>
              </a:solidFill>
              <a:effectLst/>
              <a:uLnTx/>
              <a:uFillTx/>
              <a:latin typeface="Kalinga" pitchFamily="34" charset="0"/>
              <a:ea typeface="+mj-ea"/>
              <a:cs typeface="Kalinga" pitchFamily="34" charset="0"/>
            </a:endParaRPr>
          </a:p>
        </p:txBody>
      </p:sp>
    </p:spTree>
    <p:extLst>
      <p:ext uri="{BB962C8B-B14F-4D97-AF65-F5344CB8AC3E}">
        <p14:creationId xmlns:p14="http://schemas.microsoft.com/office/powerpoint/2010/main" xmlns="" val="2424696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IN" dirty="0">
                <a:latin typeface="AR ESSENCE" pitchFamily="2" charset="0"/>
              </a:rPr>
              <a:t>BCC Campaign</a:t>
            </a:r>
          </a:p>
        </p:txBody>
      </p:sp>
      <p:sp>
        <p:nvSpPr>
          <p:cNvPr id="3" name="Content Placeholder 2"/>
          <p:cNvSpPr>
            <a:spLocks noGrp="1"/>
          </p:cNvSpPr>
          <p:nvPr>
            <p:ph idx="1"/>
          </p:nvPr>
        </p:nvSpPr>
        <p:spPr/>
        <p:txBody>
          <a:bodyPr>
            <a:normAutofit fontScale="85000" lnSpcReduction="20000"/>
          </a:bodyPr>
          <a:lstStyle/>
          <a:p>
            <a:r>
              <a:rPr lang="en-IN" dirty="0" smtClean="0">
                <a:latin typeface="AR ESSENCE" pitchFamily="2" charset="0"/>
              </a:rPr>
              <a:t>Behaviour </a:t>
            </a:r>
            <a:r>
              <a:rPr lang="en-IN" dirty="0">
                <a:latin typeface="AR ESSENCE" pitchFamily="2" charset="0"/>
              </a:rPr>
              <a:t>Change Communication (BCC) activities carried out </a:t>
            </a:r>
            <a:r>
              <a:rPr lang="en-IN" dirty="0" smtClean="0">
                <a:latin typeface="AR ESSENCE" pitchFamily="2" charset="0"/>
              </a:rPr>
              <a:t>be </a:t>
            </a:r>
            <a:r>
              <a:rPr lang="en-IN" dirty="0">
                <a:latin typeface="AR ESSENCE" pitchFamily="2" charset="0"/>
              </a:rPr>
              <a:t>included</a:t>
            </a:r>
          </a:p>
          <a:p>
            <a:endParaRPr lang="en-IN" dirty="0">
              <a:latin typeface="AR ESSENCE" pitchFamily="2" charset="0"/>
            </a:endParaRPr>
          </a:p>
          <a:p>
            <a:r>
              <a:rPr lang="en-IN" dirty="0">
                <a:latin typeface="AR ESSENCE" pitchFamily="2" charset="0"/>
              </a:rPr>
              <a:t>television advertising which  focused  on Test, Treat and Track (T3) and </a:t>
            </a:r>
            <a:r>
              <a:rPr lang="en-IN" dirty="0" smtClean="0">
                <a:latin typeface="AR ESSENCE" pitchFamily="2" charset="0"/>
              </a:rPr>
              <a:t>should  </a:t>
            </a:r>
            <a:r>
              <a:rPr lang="en-IN" dirty="0">
                <a:latin typeface="AR ESSENCE" pitchFamily="2" charset="0"/>
              </a:rPr>
              <a:t>aired on </a:t>
            </a:r>
            <a:r>
              <a:rPr lang="en-IN" dirty="0" smtClean="0">
                <a:latin typeface="AR ESSENCE" pitchFamily="2" charset="0"/>
              </a:rPr>
              <a:t>in different  Languages of the states. </a:t>
            </a:r>
          </a:p>
          <a:p>
            <a:endParaRPr lang="en-IN" dirty="0">
              <a:latin typeface="AR ESSENCE" pitchFamily="2" charset="0"/>
            </a:endParaRPr>
          </a:p>
          <a:p>
            <a:r>
              <a:rPr lang="en-IN" dirty="0" smtClean="0">
                <a:latin typeface="AR ESSENCE" pitchFamily="2" charset="0"/>
              </a:rPr>
              <a:t>radio </a:t>
            </a:r>
            <a:r>
              <a:rPr lang="en-IN" dirty="0">
                <a:latin typeface="AR ESSENCE" pitchFamily="2" charset="0"/>
              </a:rPr>
              <a:t>commercial focusing on malaria confirmation and treatment with Treatment completion and compliance. This </a:t>
            </a:r>
            <a:r>
              <a:rPr lang="en-IN" dirty="0" smtClean="0">
                <a:latin typeface="AR ESSENCE" pitchFamily="2" charset="0"/>
              </a:rPr>
              <a:t>should placed </a:t>
            </a:r>
            <a:r>
              <a:rPr lang="en-IN" dirty="0">
                <a:latin typeface="AR ESSENCE" pitchFamily="2" charset="0"/>
              </a:rPr>
              <a:t>on </a:t>
            </a:r>
            <a:r>
              <a:rPr lang="en-IN" dirty="0" smtClean="0">
                <a:latin typeface="AR ESSENCE" pitchFamily="2" charset="0"/>
              </a:rPr>
              <a:t>all  </a:t>
            </a:r>
            <a:r>
              <a:rPr lang="en-IN" dirty="0">
                <a:latin typeface="AR ESSENCE" pitchFamily="2" charset="0"/>
              </a:rPr>
              <a:t>radio stations across the country in </a:t>
            </a:r>
            <a:r>
              <a:rPr lang="en-IN" dirty="0" smtClean="0">
                <a:latin typeface="AR ESSENCE" pitchFamily="2" charset="0"/>
              </a:rPr>
              <a:t>local  </a:t>
            </a:r>
            <a:r>
              <a:rPr lang="en-IN" dirty="0">
                <a:latin typeface="AR ESSENCE" pitchFamily="2" charset="0"/>
              </a:rPr>
              <a:t>languages. </a:t>
            </a:r>
          </a:p>
          <a:p>
            <a:r>
              <a:rPr lang="en-IN" dirty="0">
                <a:latin typeface="AR ESSENCE" pitchFamily="2" charset="0"/>
              </a:rPr>
              <a:t> </a:t>
            </a:r>
          </a:p>
          <a:p>
            <a:endParaRPr lang="en-IN" dirty="0"/>
          </a:p>
        </p:txBody>
      </p:sp>
    </p:spTree>
    <p:extLst>
      <p:ext uri="{BB962C8B-B14F-4D97-AF65-F5344CB8AC3E}">
        <p14:creationId xmlns:p14="http://schemas.microsoft.com/office/powerpoint/2010/main" xmlns="" val="1987472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solidFill>
            <a:srgbClr val="92D050"/>
          </a:solidFill>
        </p:spPr>
        <p:txBody>
          <a:bodyPr>
            <a:normAutofit fontScale="90000"/>
          </a:bodyPr>
          <a:lstStyle/>
          <a:p>
            <a:r>
              <a:rPr lang="en-IN" b="1" dirty="0" smtClean="0"/>
              <a:t/>
            </a:r>
            <a:br>
              <a:rPr lang="en-IN" b="1" dirty="0" smtClean="0"/>
            </a:br>
            <a:r>
              <a:rPr lang="en-IN" b="1" dirty="0" smtClean="0"/>
              <a:t>Social/Community Mobilization</a:t>
            </a:r>
            <a:r>
              <a:rPr lang="en-IN" dirty="0"/>
              <a:t/>
            </a:r>
            <a:br>
              <a:rPr lang="en-IN" dirty="0"/>
            </a:br>
            <a:endParaRPr lang="en-IN" dirty="0"/>
          </a:p>
        </p:txBody>
      </p:sp>
      <p:sp>
        <p:nvSpPr>
          <p:cNvPr id="3" name="Content Placeholder 2"/>
          <p:cNvSpPr>
            <a:spLocks noGrp="1"/>
          </p:cNvSpPr>
          <p:nvPr>
            <p:ph idx="1"/>
          </p:nvPr>
        </p:nvSpPr>
        <p:spPr>
          <a:xfrm>
            <a:off x="457200" y="1196752"/>
            <a:ext cx="8229600" cy="5400600"/>
          </a:xfrm>
        </p:spPr>
        <p:txBody>
          <a:bodyPr>
            <a:normAutofit fontScale="77500" lnSpcReduction="20000"/>
          </a:bodyPr>
          <a:lstStyle/>
          <a:p>
            <a:pPr algn="just"/>
            <a:endParaRPr lang="en-IN" dirty="0" smtClean="0"/>
          </a:p>
          <a:p>
            <a:pPr algn="just"/>
            <a:r>
              <a:rPr lang="en-IN" dirty="0" smtClean="0"/>
              <a:t>Social/Community </a:t>
            </a:r>
            <a:r>
              <a:rPr lang="en-IN" dirty="0"/>
              <a:t>mobilization (community participation or engagement)  </a:t>
            </a:r>
            <a:r>
              <a:rPr lang="en-IN" dirty="0" smtClean="0"/>
              <a:t>should  </a:t>
            </a:r>
            <a:r>
              <a:rPr lang="en-IN" dirty="0" err="1"/>
              <a:t>ongoing</a:t>
            </a:r>
            <a:r>
              <a:rPr lang="en-IN" dirty="0"/>
              <a:t> activity aimed at sensitizing the community members to accept and participate in health interventions put in place to control diseases, in this case malaria</a:t>
            </a:r>
            <a:r>
              <a:rPr lang="en-IN" dirty="0" smtClean="0"/>
              <a:t>.</a:t>
            </a:r>
          </a:p>
          <a:p>
            <a:pPr algn="just"/>
            <a:r>
              <a:rPr lang="en-IN" dirty="0" smtClean="0"/>
              <a:t> </a:t>
            </a:r>
            <a:r>
              <a:rPr lang="en-IN" dirty="0"/>
              <a:t>Some community activities were implemented through NGOs, Community Based Agents (CBAs), health personnel, etc. </a:t>
            </a:r>
            <a:endParaRPr lang="en-IN" dirty="0" smtClean="0"/>
          </a:p>
          <a:p>
            <a:pPr algn="just"/>
            <a:r>
              <a:rPr lang="en-IN" dirty="0" smtClean="0"/>
              <a:t>They </a:t>
            </a:r>
            <a:r>
              <a:rPr lang="en-IN" dirty="0"/>
              <a:t>were empowered with funds to undertake community level sensitization through durbars, traditional &amp; opinion leaders’ orientations, market, churches/mosques one-on- one and group education. </a:t>
            </a:r>
            <a:endParaRPr lang="en-IN" dirty="0" smtClean="0"/>
          </a:p>
          <a:p>
            <a:pPr algn="just"/>
            <a:r>
              <a:rPr lang="en-IN" dirty="0" smtClean="0"/>
              <a:t>NGOs </a:t>
            </a:r>
            <a:r>
              <a:rPr lang="en-IN" dirty="0"/>
              <a:t>as well did house to house education of women on the need to attend Antenatal Clinics as early as they notice they are pregnant.</a:t>
            </a:r>
          </a:p>
        </p:txBody>
      </p:sp>
    </p:spTree>
    <p:extLst>
      <p:ext uri="{BB962C8B-B14F-4D97-AF65-F5344CB8AC3E}">
        <p14:creationId xmlns:p14="http://schemas.microsoft.com/office/powerpoint/2010/main" xmlns="" val="2088392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IN" dirty="0" smtClean="0"/>
              <a:t>Knowledge</a:t>
            </a:r>
            <a:r>
              <a:rPr lang="en-IN" dirty="0"/>
              <a:t>, attitude and </a:t>
            </a:r>
            <a:r>
              <a:rPr lang="en-IN" dirty="0" smtClean="0"/>
              <a:t>practice(KAP) </a:t>
            </a:r>
            <a:endParaRPr lang="en-IN" dirty="0"/>
          </a:p>
        </p:txBody>
      </p:sp>
      <p:sp>
        <p:nvSpPr>
          <p:cNvPr id="3" name="Content Placeholder 2"/>
          <p:cNvSpPr>
            <a:spLocks noGrp="1"/>
          </p:cNvSpPr>
          <p:nvPr>
            <p:ph idx="1"/>
          </p:nvPr>
        </p:nvSpPr>
        <p:spPr/>
        <p:txBody>
          <a:bodyPr>
            <a:normAutofit fontScale="70000" lnSpcReduction="20000"/>
          </a:bodyPr>
          <a:lstStyle/>
          <a:p>
            <a:r>
              <a:rPr lang="en-IN" dirty="0">
                <a:latin typeface="AR ESSENCE" pitchFamily="2" charset="0"/>
              </a:rPr>
              <a:t>Mosquito-borne diseases constitute an important cause of morbidity and mortality, especially in India. </a:t>
            </a:r>
            <a:endParaRPr lang="en-IN" dirty="0" smtClean="0">
              <a:latin typeface="AR ESSENCE" pitchFamily="2" charset="0"/>
            </a:endParaRPr>
          </a:p>
          <a:p>
            <a:r>
              <a:rPr lang="en-IN" dirty="0" smtClean="0">
                <a:latin typeface="AR ESSENCE" pitchFamily="2" charset="0"/>
              </a:rPr>
              <a:t>Assessment </a:t>
            </a:r>
            <a:r>
              <a:rPr lang="en-IN" dirty="0">
                <a:latin typeface="AR ESSENCE" pitchFamily="2" charset="0"/>
              </a:rPr>
              <a:t>of knowledge and practices of community about prevention of mosquito borne diseases is important for designing community-based interventions. Therefore, the study was carried out to assess such information. </a:t>
            </a:r>
            <a:endParaRPr lang="en-IN" dirty="0" smtClean="0">
              <a:latin typeface="AR ESSENCE" pitchFamily="2" charset="0"/>
            </a:endParaRPr>
          </a:p>
          <a:p>
            <a:r>
              <a:rPr lang="en-IN" dirty="0" smtClean="0">
                <a:latin typeface="AR ESSENCE" pitchFamily="2" charset="0"/>
              </a:rPr>
              <a:t> </a:t>
            </a:r>
            <a:r>
              <a:rPr lang="en-IN" dirty="0">
                <a:latin typeface="AR ESSENCE" pitchFamily="2" charset="0"/>
              </a:rPr>
              <a:t>A community-based cross-sectional study was conducted among 350 adults selected by systematic sampling method in a rural and urban area in Delhi. </a:t>
            </a:r>
            <a:endParaRPr lang="en-IN" dirty="0" smtClean="0">
              <a:latin typeface="AR ESSENCE" pitchFamily="2" charset="0"/>
            </a:endParaRPr>
          </a:p>
          <a:p>
            <a:r>
              <a:rPr lang="en-IN" dirty="0" smtClean="0">
                <a:latin typeface="AR ESSENCE" pitchFamily="2" charset="0"/>
              </a:rPr>
              <a:t>Data </a:t>
            </a:r>
            <a:r>
              <a:rPr lang="en-IN" dirty="0">
                <a:latin typeface="AR ESSENCE" pitchFamily="2" charset="0"/>
              </a:rPr>
              <a:t>was collected using pretested semi-structured questionnaire after taking written informed consent. Data was </a:t>
            </a:r>
            <a:r>
              <a:rPr lang="en-IN" dirty="0" err="1">
                <a:latin typeface="AR ESSENCE" pitchFamily="2" charset="0"/>
              </a:rPr>
              <a:t>analyzed</a:t>
            </a:r>
            <a:r>
              <a:rPr lang="en-IN" dirty="0">
                <a:latin typeface="AR ESSENCE" pitchFamily="2" charset="0"/>
              </a:rPr>
              <a:t> using SPSS version 17. Chi-square and Fisher's Exact test was used for qualitative variables to find association and P &lt;&lt;/i&gt; 0.05 was considered significant.</a:t>
            </a:r>
          </a:p>
        </p:txBody>
      </p:sp>
    </p:spTree>
    <p:extLst>
      <p:ext uri="{BB962C8B-B14F-4D97-AF65-F5344CB8AC3E}">
        <p14:creationId xmlns:p14="http://schemas.microsoft.com/office/powerpoint/2010/main" xmlns="" val="3104280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1029" name="Picture 5" descr="http://www.nvbdcp.gov.in/images/new3.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41763" y="1566863"/>
            <a:ext cx="171450" cy="6667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www.nvbdcp.gov.in/images/new3.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41763" y="1566863"/>
            <a:ext cx="171450" cy="66675"/>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http://www.nvbdcp.gov.in/images/new3.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41763" y="1566863"/>
            <a:ext cx="171450" cy="6667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nvbdcp.gov.in/images/new3.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41763" y="1566863"/>
            <a:ext cx="171450" cy="666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683568" y="-2849642"/>
            <a:ext cx="7704856" cy="9479518"/>
          </a:xfrm>
          <a:prstGeom prst="rect">
            <a:avLst/>
          </a:prstGeom>
        </p:spPr>
        <p:txBody>
          <a:bodyPr wrap="square">
            <a:spAutoFit/>
          </a:bodyPr>
          <a:lstStyle/>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pPr algn="ctr"/>
            <a:r>
              <a:rPr lang="en-IN" sz="4400" b="1" dirty="0" smtClean="0">
                <a:solidFill>
                  <a:srgbClr val="0070C0"/>
                </a:solidFill>
              </a:rPr>
              <a:t>Knowledge</a:t>
            </a:r>
            <a:r>
              <a:rPr lang="en-IN" sz="4400" b="1" dirty="0">
                <a:solidFill>
                  <a:srgbClr val="0070C0"/>
                </a:solidFill>
              </a:rPr>
              <a:t>, </a:t>
            </a:r>
            <a:r>
              <a:rPr lang="en-IN" sz="4400" b="1" dirty="0" smtClean="0">
                <a:solidFill>
                  <a:srgbClr val="0070C0"/>
                </a:solidFill>
              </a:rPr>
              <a:t>Attitude </a:t>
            </a:r>
            <a:r>
              <a:rPr lang="en-IN" sz="4400" b="1" dirty="0">
                <a:solidFill>
                  <a:srgbClr val="0070C0"/>
                </a:solidFill>
              </a:rPr>
              <a:t>and </a:t>
            </a:r>
            <a:r>
              <a:rPr lang="en-IN" sz="4400" b="1" dirty="0" smtClean="0">
                <a:solidFill>
                  <a:srgbClr val="0070C0"/>
                </a:solidFill>
              </a:rPr>
              <a:t>Practice</a:t>
            </a:r>
            <a:endParaRPr lang="en-IN" b="1" dirty="0">
              <a:solidFill>
                <a:srgbClr val="0070C0"/>
              </a:solidFill>
            </a:endParaRPr>
          </a:p>
          <a:p>
            <a:endParaRPr lang="en-IN" dirty="0" smtClean="0"/>
          </a:p>
          <a:p>
            <a:r>
              <a:rPr lang="en-IN" dirty="0" smtClean="0">
                <a:latin typeface="AR ESSENCE" pitchFamily="2" charset="0"/>
              </a:rPr>
              <a:t>One </a:t>
            </a:r>
            <a:r>
              <a:rPr lang="en-IN" dirty="0">
                <a:latin typeface="AR ESSENCE" pitchFamily="2" charset="0"/>
              </a:rPr>
              <a:t>hundred and forty-two (67.6%) subjects in rural and 89 (63.6%) in the urban area were able to name at least one mosquito borne disease. </a:t>
            </a:r>
            <a:endParaRPr lang="en-IN" dirty="0" smtClean="0">
              <a:latin typeface="AR ESSENCE" pitchFamily="2" charset="0"/>
            </a:endParaRPr>
          </a:p>
          <a:p>
            <a:r>
              <a:rPr lang="en-IN" dirty="0" smtClean="0">
                <a:latin typeface="AR ESSENCE" pitchFamily="2" charset="0"/>
              </a:rPr>
              <a:t>Only </a:t>
            </a:r>
            <a:r>
              <a:rPr lang="en-IN" dirty="0">
                <a:latin typeface="AR ESSENCE" pitchFamily="2" charset="0"/>
              </a:rPr>
              <a:t>small number of participants (from rural 28.1% and urban 18.6% areas) was aware of "fever with chills and rigor" as a symptom of malaria. Television was most common source of information in both rural and urban areas. </a:t>
            </a:r>
            <a:endParaRPr lang="en-IN" dirty="0" smtClean="0">
              <a:latin typeface="AR ESSENCE" pitchFamily="2" charset="0"/>
            </a:endParaRPr>
          </a:p>
          <a:p>
            <a:r>
              <a:rPr lang="en-IN" dirty="0" smtClean="0">
                <a:latin typeface="AR ESSENCE" pitchFamily="2" charset="0"/>
              </a:rPr>
              <a:t>Desert </a:t>
            </a:r>
            <a:r>
              <a:rPr lang="en-IN" dirty="0">
                <a:latin typeface="AR ESSENCE" pitchFamily="2" charset="0"/>
              </a:rPr>
              <a:t>coolers were reported to be cleaned regularly in a week in 86.4% houses in a rural area, and 88.4% houses in the urban area. </a:t>
            </a:r>
            <a:endParaRPr lang="en-IN" dirty="0" smtClean="0">
              <a:latin typeface="AR ESSENCE" pitchFamily="2" charset="0"/>
            </a:endParaRPr>
          </a:p>
          <a:p>
            <a:r>
              <a:rPr lang="en-IN" dirty="0" smtClean="0">
                <a:latin typeface="AR ESSENCE" pitchFamily="2" charset="0"/>
              </a:rPr>
              <a:t>Potential </a:t>
            </a:r>
            <a:r>
              <a:rPr lang="en-IN" dirty="0">
                <a:latin typeface="AR ESSENCE" pitchFamily="2" charset="0"/>
              </a:rPr>
              <a:t>breeding sites were significantly more in urban (n = 34, 24.3%) than rural (n = 13, 6.2%) houses (P = 0.01). Similarly actual breeding of mosquitoes was found significantly more in urban houses (n = 29, 20.7%) than rural houses (n = 14, 6.7%), which was statistically significant (P = 0.01). </a:t>
            </a:r>
            <a:endParaRPr lang="en-IN" dirty="0" smtClean="0">
              <a:latin typeface="AR ESSENCE" pitchFamily="2" charset="0"/>
            </a:endParaRPr>
          </a:p>
          <a:p>
            <a:r>
              <a:rPr lang="en-IN" dirty="0" smtClean="0">
                <a:latin typeface="AR ESSENCE" pitchFamily="2" charset="0"/>
              </a:rPr>
              <a:t>Knowledge </a:t>
            </a:r>
            <a:r>
              <a:rPr lang="en-IN" dirty="0">
                <a:latin typeface="AR ESSENCE" pitchFamily="2" charset="0"/>
              </a:rPr>
              <a:t>about mosquito borne diseases was significantly associated with education status of the participants. </a:t>
            </a:r>
            <a:endParaRPr lang="en-IN" dirty="0" smtClean="0">
              <a:latin typeface="AR ESSENCE" pitchFamily="2" charset="0"/>
            </a:endParaRPr>
          </a:p>
          <a:p>
            <a:r>
              <a:rPr lang="en-IN" dirty="0" smtClean="0">
                <a:latin typeface="AR ESSENCE" pitchFamily="2" charset="0"/>
              </a:rPr>
              <a:t>Conclusion </a:t>
            </a:r>
            <a:r>
              <a:rPr lang="en-IN" dirty="0">
                <a:latin typeface="AR ESSENCE" pitchFamily="2" charset="0"/>
              </a:rPr>
              <a:t>and Recommendation: Level of awareness was good; however mosquito breeding was occurring more in urban areas, which demands innovative mass media techniques to convey health messages to the public for prevention and control of mosquito borne diseases.</a:t>
            </a:r>
          </a:p>
        </p:txBody>
      </p:sp>
      <p:sp>
        <p:nvSpPr>
          <p:cNvPr id="4" name="Content Placeholder 3"/>
          <p:cNvSpPr>
            <a:spLocks noGrp="1"/>
          </p:cNvSpPr>
          <p:nvPr>
            <p:ph idx="1"/>
          </p:nvPr>
        </p:nvSpPr>
        <p:spPr>
          <a:xfrm>
            <a:off x="-7618" y="1052736"/>
            <a:ext cx="8964488" cy="5165998"/>
          </a:xfrm>
        </p:spPr>
        <p:txBody>
          <a:bodyPr/>
          <a:lstStyle/>
          <a:p>
            <a:pPr marL="0" indent="0">
              <a:buNone/>
            </a:pPr>
            <a:endParaRPr lang="en-IN" dirty="0"/>
          </a:p>
        </p:txBody>
      </p:sp>
    </p:spTree>
    <p:extLst>
      <p:ext uri="{BB962C8B-B14F-4D97-AF65-F5344CB8AC3E}">
        <p14:creationId xmlns:p14="http://schemas.microsoft.com/office/powerpoint/2010/main" xmlns="" val="1616959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2776"/>
          </a:xfrm>
          <a:solidFill>
            <a:srgbClr val="92D050"/>
          </a:solidFill>
        </p:spPr>
        <p:txBody>
          <a:bodyPr>
            <a:normAutofit/>
          </a:bodyPr>
          <a:lstStyle/>
          <a:p>
            <a:r>
              <a:rPr lang="en-IN" sz="4000" dirty="0" smtClean="0"/>
              <a:t>Area </a:t>
            </a:r>
            <a:r>
              <a:rPr lang="en-IN" sz="4000" dirty="0"/>
              <a:t>wise distribution of sources of information about </a:t>
            </a:r>
            <a:r>
              <a:rPr lang="en-IN" sz="4000" dirty="0" smtClean="0"/>
              <a:t>VBD</a:t>
            </a:r>
            <a:endParaRPr lang="en-IN"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23528" y="1412776"/>
            <a:ext cx="8280920" cy="4824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09399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r>
              <a:rPr lang="en-IN" sz="3200" dirty="0"/>
              <a:t>Understanding community participation:</a:t>
            </a:r>
          </a:p>
        </p:txBody>
      </p:sp>
      <p:sp>
        <p:nvSpPr>
          <p:cNvPr id="3" name="Content Placeholder 2"/>
          <p:cNvSpPr>
            <a:spLocks noGrp="1"/>
          </p:cNvSpPr>
          <p:nvPr>
            <p:ph idx="1"/>
          </p:nvPr>
        </p:nvSpPr>
        <p:spPr/>
        <p:txBody>
          <a:bodyPr>
            <a:normAutofit fontScale="85000" lnSpcReduction="20000"/>
          </a:bodyPr>
          <a:lstStyle/>
          <a:p>
            <a:r>
              <a:rPr lang="en-IN" dirty="0" smtClean="0"/>
              <a:t>An </a:t>
            </a:r>
            <a:r>
              <a:rPr lang="en-IN" dirty="0"/>
              <a:t>essential understanding is that effective community participation in health entails a side-by-side involvement of community members with health care professionals and a responsible sharing of both power and responsibility. </a:t>
            </a:r>
            <a:endParaRPr lang="en-IN" dirty="0" smtClean="0"/>
          </a:p>
          <a:p>
            <a:r>
              <a:rPr lang="en-IN" dirty="0" smtClean="0"/>
              <a:t>Community </a:t>
            </a:r>
            <a:r>
              <a:rPr lang="en-IN" dirty="0"/>
              <a:t>participation (CP) has been defined “as a process whereby individuals, families and communities are involved in the planning and conduct of local vector control activities so as to ensure that the programme meets the local needs and priorities of the people who live in the community, and promotes community’s self-reliance in respect to development.”(WHO).</a:t>
            </a:r>
          </a:p>
        </p:txBody>
      </p:sp>
    </p:spTree>
    <p:extLst>
      <p:ext uri="{BB962C8B-B14F-4D97-AF65-F5344CB8AC3E}">
        <p14:creationId xmlns:p14="http://schemas.microsoft.com/office/powerpoint/2010/main" xmlns="" val="1552400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IN" dirty="0"/>
              <a:t>knowledge, </a:t>
            </a:r>
            <a:r>
              <a:rPr lang="en-IN" dirty="0" smtClean="0"/>
              <a:t>Attitude </a:t>
            </a:r>
            <a:r>
              <a:rPr lang="en-IN" dirty="0"/>
              <a:t>and </a:t>
            </a:r>
            <a:r>
              <a:rPr lang="en-IN" dirty="0" smtClean="0"/>
              <a:t>Practice</a:t>
            </a:r>
            <a:endParaRPr lang="en-IN" dirty="0"/>
          </a:p>
        </p:txBody>
      </p:sp>
      <p:sp>
        <p:nvSpPr>
          <p:cNvPr id="3" name="Content Placeholder 2"/>
          <p:cNvSpPr>
            <a:spLocks noGrp="1"/>
          </p:cNvSpPr>
          <p:nvPr>
            <p:ph idx="1"/>
          </p:nvPr>
        </p:nvSpPr>
        <p:spPr/>
        <p:txBody>
          <a:bodyPr>
            <a:noAutofit/>
          </a:bodyPr>
          <a:lstStyle/>
          <a:p>
            <a:r>
              <a:rPr lang="en-IN" sz="2000" dirty="0">
                <a:latin typeface="AR ESSENCE" pitchFamily="2" charset="0"/>
              </a:rPr>
              <a:t>A knowledge, attitude and practice (KAP) study was carried out in an urban and a rural area </a:t>
            </a:r>
            <a:r>
              <a:rPr lang="en-IN" sz="2000" dirty="0" smtClean="0">
                <a:latin typeface="AR ESSENCE" pitchFamily="2" charset="0"/>
              </a:rPr>
              <a:t>in Karnataka </a:t>
            </a:r>
            <a:r>
              <a:rPr lang="en-IN" sz="2000" dirty="0">
                <a:latin typeface="AR ESSENCE" pitchFamily="2" charset="0"/>
              </a:rPr>
              <a:t>state of India with the objective of determining the perceived risk by the community </a:t>
            </a:r>
            <a:r>
              <a:rPr lang="en-IN" sz="2000" dirty="0" smtClean="0">
                <a:latin typeface="AR ESSENCE" pitchFamily="2" charset="0"/>
              </a:rPr>
              <a:t>of mosquito-borne </a:t>
            </a:r>
            <a:r>
              <a:rPr lang="en-IN" sz="2000" dirty="0">
                <a:latin typeface="AR ESSENCE" pitchFamily="2" charset="0"/>
              </a:rPr>
              <a:t>infectious diseases and the level of knowledge regarding mosquitoes. </a:t>
            </a:r>
            <a:endParaRPr lang="en-IN" sz="2000" dirty="0" smtClean="0">
              <a:latin typeface="AR ESSENCE" pitchFamily="2" charset="0"/>
            </a:endParaRPr>
          </a:p>
          <a:p>
            <a:r>
              <a:rPr lang="en-IN" sz="2000" dirty="0" smtClean="0">
                <a:latin typeface="AR ESSENCE" pitchFamily="2" charset="0"/>
              </a:rPr>
              <a:t>The </a:t>
            </a:r>
            <a:r>
              <a:rPr lang="en-IN" sz="2000" dirty="0">
                <a:latin typeface="AR ESSENCE" pitchFamily="2" charset="0"/>
              </a:rPr>
              <a:t>study </a:t>
            </a:r>
            <a:r>
              <a:rPr lang="en-IN" sz="2000" dirty="0" smtClean="0">
                <a:latin typeface="AR ESSENCE" pitchFamily="2" charset="0"/>
              </a:rPr>
              <a:t>brought out </a:t>
            </a:r>
            <a:r>
              <a:rPr lang="en-IN" sz="2000" dirty="0">
                <a:latin typeface="AR ESSENCE" pitchFamily="2" charset="0"/>
              </a:rPr>
              <a:t>that more than 90% of the people interviewed perceived mosquitoes as a problem. However, </a:t>
            </a:r>
            <a:r>
              <a:rPr lang="en-IN" sz="2000" dirty="0" smtClean="0">
                <a:latin typeface="AR ESSENCE" pitchFamily="2" charset="0"/>
              </a:rPr>
              <a:t>this perception </a:t>
            </a:r>
            <a:r>
              <a:rPr lang="en-IN" sz="2000" dirty="0">
                <a:latin typeface="AR ESSENCE" pitchFamily="2" charset="0"/>
              </a:rPr>
              <a:t>was with regard to the nuisance value of mosquito bites rather than their </a:t>
            </a:r>
            <a:r>
              <a:rPr lang="en-IN" sz="2000" dirty="0" smtClean="0">
                <a:latin typeface="AR ESSENCE" pitchFamily="2" charset="0"/>
              </a:rPr>
              <a:t>disease-causing potential</a:t>
            </a:r>
            <a:r>
              <a:rPr lang="en-IN" sz="2000" dirty="0">
                <a:latin typeface="AR ESSENCE" pitchFamily="2" charset="0"/>
              </a:rPr>
              <a:t>. </a:t>
            </a:r>
            <a:endParaRPr lang="en-IN" sz="2000" dirty="0" smtClean="0">
              <a:latin typeface="AR ESSENCE" pitchFamily="2" charset="0"/>
            </a:endParaRPr>
          </a:p>
          <a:p>
            <a:r>
              <a:rPr lang="en-IN" sz="2000" dirty="0" smtClean="0">
                <a:latin typeface="AR ESSENCE" pitchFamily="2" charset="0"/>
              </a:rPr>
              <a:t>Malaria </a:t>
            </a:r>
            <a:r>
              <a:rPr lang="en-IN" sz="2000" dirty="0">
                <a:latin typeface="AR ESSENCE" pitchFamily="2" charset="0"/>
              </a:rPr>
              <a:t>was known as the main disease transmitted by mosquitoes. Quite a large number </a:t>
            </a:r>
            <a:r>
              <a:rPr lang="en-IN" sz="2000" dirty="0" smtClean="0">
                <a:latin typeface="AR ESSENCE" pitchFamily="2" charset="0"/>
              </a:rPr>
              <a:t>of people </a:t>
            </a:r>
            <a:r>
              <a:rPr lang="en-IN" sz="2000" dirty="0">
                <a:latin typeface="AR ESSENCE" pitchFamily="2" charset="0"/>
              </a:rPr>
              <a:t>did not know where the mosquitoes bred. Those who knew mentioned drains and </a:t>
            </a:r>
            <a:r>
              <a:rPr lang="en-IN" sz="2000" dirty="0" smtClean="0">
                <a:latin typeface="AR ESSENCE" pitchFamily="2" charset="0"/>
              </a:rPr>
              <a:t>stagnant water </a:t>
            </a:r>
            <a:r>
              <a:rPr lang="en-IN" sz="2000" dirty="0">
                <a:latin typeface="AR ESSENCE" pitchFamily="2" charset="0"/>
              </a:rPr>
              <a:t>as the main breeding sites. More than one third of the interviewees did not know of any </a:t>
            </a:r>
            <a:r>
              <a:rPr lang="en-IN" sz="2000" dirty="0" smtClean="0">
                <a:latin typeface="AR ESSENCE" pitchFamily="2" charset="0"/>
              </a:rPr>
              <a:t>preventive measures </a:t>
            </a:r>
            <a:r>
              <a:rPr lang="en-IN" sz="2000" dirty="0">
                <a:latin typeface="AR ESSENCE" pitchFamily="2" charset="0"/>
              </a:rPr>
              <a:t>against mosquitoes at the community level. </a:t>
            </a:r>
            <a:endParaRPr lang="en-IN" sz="2000" dirty="0" smtClean="0">
              <a:latin typeface="AR ESSENCE" pitchFamily="2" charset="0"/>
            </a:endParaRPr>
          </a:p>
          <a:p>
            <a:r>
              <a:rPr lang="en-IN" sz="2000" dirty="0" smtClean="0">
                <a:latin typeface="AR ESSENCE" pitchFamily="2" charset="0"/>
              </a:rPr>
              <a:t>More </a:t>
            </a:r>
            <a:r>
              <a:rPr lang="en-IN" sz="2000" dirty="0">
                <a:latin typeface="AR ESSENCE" pitchFamily="2" charset="0"/>
              </a:rPr>
              <a:t>than 75% were taking some kind of </a:t>
            </a:r>
            <a:r>
              <a:rPr lang="en-IN" sz="2000" dirty="0" smtClean="0">
                <a:latin typeface="AR ESSENCE" pitchFamily="2" charset="0"/>
              </a:rPr>
              <a:t>personal prophylactic </a:t>
            </a:r>
            <a:r>
              <a:rPr lang="en-IN" sz="2000" dirty="0">
                <a:latin typeface="AR ESSENCE" pitchFamily="2" charset="0"/>
              </a:rPr>
              <a:t>measures against mosquito bites. Approaches based on social mobilization </a:t>
            </a:r>
            <a:r>
              <a:rPr lang="en-IN" sz="2000" dirty="0" smtClean="0">
                <a:latin typeface="AR ESSENCE" pitchFamily="2" charset="0"/>
              </a:rPr>
              <a:t>and communication </a:t>
            </a:r>
            <a:r>
              <a:rPr lang="en-IN" sz="2000" dirty="0">
                <a:latin typeface="AR ESSENCE" pitchFamily="2" charset="0"/>
              </a:rPr>
              <a:t>aimed at bringing behaviour change in the communities are stressed.</a:t>
            </a:r>
          </a:p>
        </p:txBody>
      </p:sp>
    </p:spTree>
    <p:extLst>
      <p:ext uri="{BB962C8B-B14F-4D97-AF65-F5344CB8AC3E}">
        <p14:creationId xmlns:p14="http://schemas.microsoft.com/office/powerpoint/2010/main" xmlns="" val="3981723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IN" sz="4000" dirty="0">
                <a:solidFill>
                  <a:prstClr val="black"/>
                </a:solidFill>
              </a:rPr>
              <a:t>COMMUNICATION FOR BEHAVIOURAL IMPACT (COMBI)</a:t>
            </a:r>
            <a:endParaRPr lang="en-IN" dirty="0"/>
          </a:p>
        </p:txBody>
      </p:sp>
      <p:sp>
        <p:nvSpPr>
          <p:cNvPr id="3" name="Content Placeholder 2"/>
          <p:cNvSpPr>
            <a:spLocks noGrp="1"/>
          </p:cNvSpPr>
          <p:nvPr>
            <p:ph idx="1"/>
          </p:nvPr>
        </p:nvSpPr>
        <p:spPr/>
        <p:txBody>
          <a:bodyPr>
            <a:normAutofit lnSpcReduction="10000"/>
          </a:bodyPr>
          <a:lstStyle/>
          <a:p>
            <a:r>
              <a:rPr lang="en-IN" dirty="0"/>
              <a:t>Behavioural and Social Communication</a:t>
            </a:r>
            <a:r>
              <a:rPr lang="en-IN" dirty="0" smtClean="0"/>
              <a:t>:</a:t>
            </a:r>
          </a:p>
          <a:p>
            <a:pPr marL="0" indent="0" algn="just">
              <a:buNone/>
            </a:pPr>
            <a:r>
              <a:rPr lang="en-IN" dirty="0" smtClean="0"/>
              <a:t> </a:t>
            </a:r>
            <a:r>
              <a:rPr lang="en-IN" dirty="0"/>
              <a:t>a systematic and planned process of communication that addresses the way information is transmitted, perceived, understood and applied by individuals and groups in social and organizational settings. </a:t>
            </a:r>
            <a:endParaRPr lang="en-IN" dirty="0" smtClean="0"/>
          </a:p>
          <a:p>
            <a:pPr marL="0" indent="0" algn="just">
              <a:buNone/>
            </a:pPr>
            <a:r>
              <a:rPr lang="en-IN" dirty="0" smtClean="0"/>
              <a:t>It </a:t>
            </a:r>
            <a:r>
              <a:rPr lang="en-IN" dirty="0"/>
              <a:t>employs a number of different methods and strategies to achieve specific behavioural results linked to outbreak control objectives.</a:t>
            </a:r>
          </a:p>
        </p:txBody>
      </p:sp>
    </p:spTree>
    <p:extLst>
      <p:ext uri="{BB962C8B-B14F-4D97-AF65-F5344CB8AC3E}">
        <p14:creationId xmlns:p14="http://schemas.microsoft.com/office/powerpoint/2010/main" xmlns="" val="3302262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IN" dirty="0"/>
              <a:t>COMMUNICATION FOR BEHAVIOURAL IMPACT (</a:t>
            </a:r>
            <a:r>
              <a:rPr lang="en-IN" dirty="0" smtClean="0"/>
              <a:t>COMBI)</a:t>
            </a:r>
            <a:endParaRPr lang="en-IN" dirty="0"/>
          </a:p>
        </p:txBody>
      </p:sp>
      <p:sp>
        <p:nvSpPr>
          <p:cNvPr id="3" name="Content Placeholder 2"/>
          <p:cNvSpPr>
            <a:spLocks noGrp="1"/>
          </p:cNvSpPr>
          <p:nvPr>
            <p:ph idx="1"/>
          </p:nvPr>
        </p:nvSpPr>
        <p:spPr/>
        <p:txBody>
          <a:bodyPr>
            <a:normAutofit fontScale="85000" lnSpcReduction="20000"/>
          </a:bodyPr>
          <a:lstStyle/>
          <a:p>
            <a:endParaRPr lang="en-IN" dirty="0" smtClean="0"/>
          </a:p>
          <a:p>
            <a:r>
              <a:rPr lang="en-IN" dirty="0">
                <a:latin typeface="AR ESSENCE" pitchFamily="2" charset="0"/>
              </a:rPr>
              <a:t>. Behavioural and social interventions have become an essential component of efforts to mitigate the effects of outbreaks, because many interventions rely heavily on community engagement, participation and ownership and on </a:t>
            </a:r>
            <a:r>
              <a:rPr lang="en-IN" dirty="0" err="1">
                <a:latin typeface="AR ESSENCE" pitchFamily="2" charset="0"/>
              </a:rPr>
              <a:t>intersectoral</a:t>
            </a:r>
            <a:r>
              <a:rPr lang="en-IN" dirty="0">
                <a:latin typeface="AR ESSENCE" pitchFamily="2" charset="0"/>
              </a:rPr>
              <a:t> coordination and collaboration for prevention, </a:t>
            </a:r>
            <a:r>
              <a:rPr lang="en-IN" dirty="0" smtClean="0">
                <a:latin typeface="AR ESSENCE" pitchFamily="2" charset="0"/>
              </a:rPr>
              <a:t>control </a:t>
            </a:r>
            <a:r>
              <a:rPr lang="en-IN" dirty="0">
                <a:latin typeface="AR ESSENCE" pitchFamily="2" charset="0"/>
              </a:rPr>
              <a:t>and mitigation strategies to work. </a:t>
            </a:r>
            <a:endParaRPr lang="en-IN" dirty="0" smtClean="0">
              <a:latin typeface="AR ESSENCE" pitchFamily="2" charset="0"/>
            </a:endParaRPr>
          </a:p>
          <a:p>
            <a:r>
              <a:rPr lang="en-IN" dirty="0" smtClean="0">
                <a:latin typeface="AR ESSENCE" pitchFamily="2" charset="0"/>
              </a:rPr>
              <a:t>Central </a:t>
            </a:r>
            <a:r>
              <a:rPr lang="en-IN" dirty="0">
                <a:latin typeface="AR ESSENCE" pitchFamily="2" charset="0"/>
              </a:rPr>
              <a:t>to this shift in approach is the commitment to integrated, technically sound strategies that include effective health communication in outbreak control objectives. Experts have come to realize that community understanding of diseases and their spread is complex, </a:t>
            </a:r>
          </a:p>
        </p:txBody>
      </p:sp>
    </p:spTree>
    <p:extLst>
      <p:ext uri="{BB962C8B-B14F-4D97-AF65-F5344CB8AC3E}">
        <p14:creationId xmlns:p14="http://schemas.microsoft.com/office/powerpoint/2010/main" xmlns="" val="1306445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IN" dirty="0" smtClean="0"/>
              <a:t>COMBI</a:t>
            </a:r>
            <a:endParaRPr lang="en-IN" dirty="0"/>
          </a:p>
        </p:txBody>
      </p:sp>
      <p:sp>
        <p:nvSpPr>
          <p:cNvPr id="3" name="Content Placeholder 2"/>
          <p:cNvSpPr>
            <a:spLocks noGrp="1"/>
          </p:cNvSpPr>
          <p:nvPr>
            <p:ph idx="1"/>
          </p:nvPr>
        </p:nvSpPr>
        <p:spPr/>
        <p:txBody>
          <a:bodyPr/>
          <a:lstStyle/>
          <a:p>
            <a:r>
              <a:rPr lang="en-IN" dirty="0" smtClean="0"/>
              <a:t> </a:t>
            </a:r>
            <a:r>
              <a:rPr lang="en-IN" dirty="0"/>
              <a:t>Integration of participatory approaches into veterinary and public health responses are essential to look in the right places, ask the right questions and listen more effectively before making technical recommendations and implementing </a:t>
            </a:r>
            <a:r>
              <a:rPr lang="en-IN" dirty="0" smtClean="0"/>
              <a:t>interventions (JE). </a:t>
            </a:r>
            <a:endParaRPr lang="en-IN" dirty="0"/>
          </a:p>
        </p:txBody>
      </p:sp>
    </p:spTree>
    <p:extLst>
      <p:ext uri="{BB962C8B-B14F-4D97-AF65-F5344CB8AC3E}">
        <p14:creationId xmlns:p14="http://schemas.microsoft.com/office/powerpoint/2010/main" xmlns="" val="948983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IN" dirty="0" smtClean="0"/>
              <a:t>Components of COMBI</a:t>
            </a:r>
            <a:endParaRPr lang="en-IN" dirty="0"/>
          </a:p>
        </p:txBody>
      </p:sp>
      <p:sp>
        <p:nvSpPr>
          <p:cNvPr id="3" name="Content Placeholder 2"/>
          <p:cNvSpPr>
            <a:spLocks noGrp="1"/>
          </p:cNvSpPr>
          <p:nvPr>
            <p:ph idx="1"/>
          </p:nvPr>
        </p:nvSpPr>
        <p:spPr/>
        <p:txBody>
          <a:bodyPr>
            <a:normAutofit fontScale="85000" lnSpcReduction="20000"/>
          </a:bodyPr>
          <a:lstStyle/>
          <a:p>
            <a:r>
              <a:rPr lang="en-IN" dirty="0">
                <a:latin typeface="AR ESSENCE" pitchFamily="2" charset="0"/>
              </a:rPr>
              <a:t>Identifying key risk reduction actions at the household and community level to prevent and mitigate negative health consequences</a:t>
            </a:r>
            <a:r>
              <a:rPr lang="en-IN" dirty="0" smtClean="0">
                <a:latin typeface="AR ESSENCE" pitchFamily="2" charset="0"/>
              </a:rPr>
              <a:t>;</a:t>
            </a:r>
          </a:p>
          <a:p>
            <a:r>
              <a:rPr lang="en-IN" dirty="0" smtClean="0">
                <a:latin typeface="AR ESSENCE" pitchFamily="2" charset="0"/>
              </a:rPr>
              <a:t> </a:t>
            </a:r>
            <a:r>
              <a:rPr lang="en-IN" dirty="0">
                <a:latin typeface="AR ESSENCE" pitchFamily="2" charset="0"/>
              </a:rPr>
              <a:t>Ensuring technical outbreak prevention and control measures are community-located, feasible, appropriate and socially acceptable; </a:t>
            </a:r>
            <a:endParaRPr lang="en-IN" dirty="0" smtClean="0">
              <a:latin typeface="AR ESSENCE" pitchFamily="2" charset="0"/>
            </a:endParaRPr>
          </a:p>
          <a:p>
            <a:r>
              <a:rPr lang="en-IN" dirty="0" smtClean="0">
                <a:latin typeface="AR ESSENCE" pitchFamily="2" charset="0"/>
              </a:rPr>
              <a:t>Applying </a:t>
            </a:r>
            <a:r>
              <a:rPr lang="en-IN" dirty="0">
                <a:latin typeface="AR ESSENCE" pitchFamily="2" charset="0"/>
              </a:rPr>
              <a:t>multiple approaches such as social mobilization, health education/promotion in order to promote the uptake of measures to stop further disease transmission and reduce risk; </a:t>
            </a:r>
            <a:endParaRPr lang="en-IN" dirty="0" smtClean="0">
              <a:latin typeface="AR ESSENCE" pitchFamily="2" charset="0"/>
            </a:endParaRPr>
          </a:p>
          <a:p>
            <a:r>
              <a:rPr lang="en-IN" dirty="0" smtClean="0">
                <a:latin typeface="AR ESSENCE" pitchFamily="2" charset="0"/>
              </a:rPr>
              <a:t>Integrating </a:t>
            </a:r>
            <a:r>
              <a:rPr lang="en-IN" dirty="0">
                <a:latin typeface="AR ESSENCE" pitchFamily="2" charset="0"/>
              </a:rPr>
              <a:t>psychosocial care and mental health responses within outbreak control</a:t>
            </a:r>
          </a:p>
        </p:txBody>
      </p:sp>
    </p:spTree>
    <p:extLst>
      <p:ext uri="{BB962C8B-B14F-4D97-AF65-F5344CB8AC3E}">
        <p14:creationId xmlns:p14="http://schemas.microsoft.com/office/powerpoint/2010/main" xmlns="" val="3967641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7500" lnSpcReduction="20000"/>
          </a:bodyPr>
          <a:lstStyle/>
          <a:p>
            <a:r>
              <a:rPr lang="en-IN" dirty="0" smtClean="0">
                <a:latin typeface="AR ESSENCE" pitchFamily="2" charset="0"/>
              </a:rPr>
              <a:t>COMBI </a:t>
            </a:r>
            <a:r>
              <a:rPr lang="en-IN" dirty="0">
                <a:latin typeface="AR ESSENCE" pitchFamily="2" charset="0"/>
              </a:rPr>
              <a:t>replaces the old marketing concept of four Ps (product, price, placement and promotion) with four Cs of integrated marketing communication, which are more appropriate for health-related behavioural outcomes: </a:t>
            </a:r>
            <a:endParaRPr lang="en-IN" dirty="0" smtClean="0">
              <a:latin typeface="AR ESSENCE" pitchFamily="2" charset="0"/>
            </a:endParaRPr>
          </a:p>
          <a:p>
            <a:r>
              <a:rPr lang="en-IN" dirty="0" smtClean="0">
                <a:latin typeface="AR ESSENCE" pitchFamily="2" charset="0"/>
              </a:rPr>
              <a:t>Consumers</a:t>
            </a:r>
            <a:r>
              <a:rPr lang="en-IN" dirty="0">
                <a:latin typeface="AR ESSENCE" pitchFamily="2" charset="0"/>
              </a:rPr>
              <a:t>’ needs, wants and desires provide an immediate consumer focus. </a:t>
            </a:r>
            <a:endParaRPr lang="en-IN" dirty="0" smtClean="0">
              <a:latin typeface="AR ESSENCE" pitchFamily="2" charset="0"/>
            </a:endParaRPr>
          </a:p>
          <a:p>
            <a:r>
              <a:rPr lang="en-IN" dirty="0" smtClean="0">
                <a:latin typeface="AR ESSENCE" pitchFamily="2" charset="0"/>
              </a:rPr>
              <a:t>The </a:t>
            </a:r>
            <a:r>
              <a:rPr lang="en-IN" dirty="0">
                <a:latin typeface="AR ESSENCE" pitchFamily="2" charset="0"/>
              </a:rPr>
              <a:t>situational market analysis phase reveals what really motivates people, including First, we Hear about the behaviour then we are Informed about it, and later Convinced that it is worthwhile In time, we Decide to act on the new behaviour. and later we Act on the new behaviour We then Reinforce our action by feeling satisfied about carrying out the behaviour If all is well, we Maintain the behaviour</a:t>
            </a:r>
          </a:p>
        </p:txBody>
      </p:sp>
    </p:spTree>
    <p:extLst>
      <p:ext uri="{BB962C8B-B14F-4D97-AF65-F5344CB8AC3E}">
        <p14:creationId xmlns:p14="http://schemas.microsoft.com/office/powerpoint/2010/main" xmlns="" val="3205547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IN" dirty="0"/>
              <a:t>Critical dimensions of community mobilization in outbreaks</a:t>
            </a:r>
          </a:p>
        </p:txBody>
      </p:sp>
      <p:sp>
        <p:nvSpPr>
          <p:cNvPr id="3" name="Content Placeholder 2"/>
          <p:cNvSpPr>
            <a:spLocks noGrp="1"/>
          </p:cNvSpPr>
          <p:nvPr>
            <p:ph idx="1"/>
          </p:nvPr>
        </p:nvSpPr>
        <p:spPr/>
        <p:txBody>
          <a:bodyPr>
            <a:normAutofit fontScale="77500" lnSpcReduction="20000"/>
          </a:bodyPr>
          <a:lstStyle/>
          <a:p>
            <a:pPr algn="just"/>
            <a:r>
              <a:rPr lang="en-IN" dirty="0" smtClean="0">
                <a:latin typeface="AR ESSENCE" pitchFamily="2" charset="0"/>
              </a:rPr>
              <a:t> </a:t>
            </a:r>
            <a:r>
              <a:rPr lang="en-IN" dirty="0">
                <a:latin typeface="AR ESSENCE" pitchFamily="2" charset="0"/>
              </a:rPr>
              <a:t>Outbreak prevention and control interventions are only as effective as the people who represent and implement the programme. </a:t>
            </a:r>
            <a:endParaRPr lang="en-IN" dirty="0" smtClean="0">
              <a:latin typeface="AR ESSENCE" pitchFamily="2" charset="0"/>
            </a:endParaRPr>
          </a:p>
          <a:p>
            <a:pPr algn="just"/>
            <a:r>
              <a:rPr lang="en-IN" dirty="0" smtClean="0">
                <a:latin typeface="AR ESSENCE" pitchFamily="2" charset="0"/>
              </a:rPr>
              <a:t>During </a:t>
            </a:r>
            <a:r>
              <a:rPr lang="en-IN" dirty="0">
                <a:latin typeface="AR ESSENCE" pitchFamily="2" charset="0"/>
              </a:rPr>
              <a:t>an outbreak, trust and the credibility of the proposed interventions should be quickly established. </a:t>
            </a:r>
            <a:endParaRPr lang="en-IN" dirty="0" smtClean="0">
              <a:latin typeface="AR ESSENCE" pitchFamily="2" charset="0"/>
            </a:endParaRPr>
          </a:p>
          <a:p>
            <a:pPr algn="just"/>
            <a:r>
              <a:rPr lang="en-IN" dirty="0" smtClean="0">
                <a:latin typeface="AR ESSENCE" pitchFamily="2" charset="0"/>
              </a:rPr>
              <a:t>Fear </a:t>
            </a:r>
            <a:r>
              <a:rPr lang="en-IN" dirty="0">
                <a:latin typeface="AR ESSENCE" pitchFamily="2" charset="0"/>
              </a:rPr>
              <a:t>is a common, powerful, understandable instinct that compels people to act differently from the way they would under normal circumstances. </a:t>
            </a:r>
            <a:endParaRPr lang="en-IN" dirty="0" smtClean="0">
              <a:latin typeface="AR ESSENCE" pitchFamily="2" charset="0"/>
            </a:endParaRPr>
          </a:p>
          <a:p>
            <a:pPr algn="just"/>
            <a:r>
              <a:rPr lang="en-IN" dirty="0" smtClean="0">
                <a:latin typeface="AR ESSENCE" pitchFamily="2" charset="0"/>
              </a:rPr>
              <a:t>An </a:t>
            </a:r>
            <a:r>
              <a:rPr lang="en-IN" dirty="0">
                <a:latin typeface="AR ESSENCE" pitchFamily="2" charset="0"/>
              </a:rPr>
              <a:t>unknown outbreak can raise fear and cause anxiety. Ensuring that trust and credibility are maintained and that there is empathy with affected communities helps reduce anxiety, so that people are more likely to listen and understand messages and take appropriate action. </a:t>
            </a:r>
          </a:p>
        </p:txBody>
      </p:sp>
    </p:spTree>
    <p:extLst>
      <p:ext uri="{BB962C8B-B14F-4D97-AF65-F5344CB8AC3E}">
        <p14:creationId xmlns:p14="http://schemas.microsoft.com/office/powerpoint/2010/main" xmlns="" val="1994419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IN" dirty="0"/>
              <a:t>Ensure community feedback during and after an outbreak</a:t>
            </a:r>
          </a:p>
        </p:txBody>
      </p:sp>
      <p:sp>
        <p:nvSpPr>
          <p:cNvPr id="3" name="Content Placeholder 2"/>
          <p:cNvSpPr>
            <a:spLocks noGrp="1"/>
          </p:cNvSpPr>
          <p:nvPr>
            <p:ph idx="1"/>
          </p:nvPr>
        </p:nvSpPr>
        <p:spPr/>
        <p:txBody>
          <a:bodyPr>
            <a:normAutofit fontScale="62500" lnSpcReduction="20000"/>
          </a:bodyPr>
          <a:lstStyle/>
          <a:p>
            <a:r>
              <a:rPr lang="en-IN" dirty="0">
                <a:latin typeface="AR ESSENCE" pitchFamily="2" charset="0"/>
              </a:rPr>
              <a:t>Ensure community feedback during and after an outbreak Communities should be given regular feedback on how an outbreak is being managed and how the campaign is progressing. </a:t>
            </a:r>
            <a:endParaRPr lang="en-IN" dirty="0" smtClean="0">
              <a:latin typeface="AR ESSENCE" pitchFamily="2" charset="0"/>
            </a:endParaRPr>
          </a:p>
          <a:p>
            <a:r>
              <a:rPr lang="en-IN" dirty="0" smtClean="0">
                <a:latin typeface="AR ESSENCE" pitchFamily="2" charset="0"/>
              </a:rPr>
              <a:t>Feedback </a:t>
            </a:r>
            <a:r>
              <a:rPr lang="en-IN" dirty="0">
                <a:latin typeface="AR ESSENCE" pitchFamily="2" charset="0"/>
              </a:rPr>
              <a:t>ensures two-way communication; information received from communities (i.e. current perceptions, rumours) can strongly increase the effectiveness of social mobilization strategies. </a:t>
            </a:r>
            <a:endParaRPr lang="en-IN" dirty="0" smtClean="0">
              <a:latin typeface="AR ESSENCE" pitchFamily="2" charset="0"/>
            </a:endParaRPr>
          </a:p>
          <a:p>
            <a:r>
              <a:rPr lang="en-IN" dirty="0" smtClean="0">
                <a:latin typeface="AR ESSENCE" pitchFamily="2" charset="0"/>
              </a:rPr>
              <a:t>Messages </a:t>
            </a:r>
            <a:r>
              <a:rPr lang="en-IN" dirty="0">
                <a:latin typeface="AR ESSENCE" pitchFamily="2" charset="0"/>
              </a:rPr>
              <a:t>and materials should be pretested with the intended audience and any necessary adjustments made before mass production. </a:t>
            </a:r>
            <a:endParaRPr lang="en-IN" dirty="0" smtClean="0">
              <a:latin typeface="AR ESSENCE" pitchFamily="2" charset="0"/>
            </a:endParaRPr>
          </a:p>
          <a:p>
            <a:r>
              <a:rPr lang="en-IN" dirty="0" smtClean="0">
                <a:latin typeface="AR ESSENCE" pitchFamily="2" charset="0"/>
              </a:rPr>
              <a:t>Ensure </a:t>
            </a:r>
            <a:r>
              <a:rPr lang="en-IN" dirty="0">
                <a:latin typeface="AR ESSENCE" pitchFamily="2" charset="0"/>
              </a:rPr>
              <a:t>that the intended effect of the materials is correct and that the messages are accessible, understood and acted upon. Communities should also be informed once an outbreak has been controlled and control activities have ended. </a:t>
            </a:r>
            <a:endParaRPr lang="en-IN" dirty="0" smtClean="0">
              <a:latin typeface="AR ESSENCE" pitchFamily="2" charset="0"/>
            </a:endParaRPr>
          </a:p>
          <a:p>
            <a:r>
              <a:rPr lang="en-IN" dirty="0" smtClean="0">
                <a:latin typeface="AR ESSENCE" pitchFamily="2" charset="0"/>
              </a:rPr>
              <a:t>Feedback </a:t>
            </a:r>
            <a:r>
              <a:rPr lang="en-IN" dirty="0">
                <a:latin typeface="AR ESSENCE" pitchFamily="2" charset="0"/>
              </a:rPr>
              <a:t>gives a sense of closure to a period of crisis and signals that normal community life can be resumed. People will also have a sense of accomplishment that they did their part in contributing to ending the outbreak. This can be acknowledged in many ways, including ceremonies, religious services and reports in the local media</a:t>
            </a:r>
          </a:p>
        </p:txBody>
      </p:sp>
    </p:spTree>
    <p:extLst>
      <p:ext uri="{BB962C8B-B14F-4D97-AF65-F5344CB8AC3E}">
        <p14:creationId xmlns:p14="http://schemas.microsoft.com/office/powerpoint/2010/main" xmlns="" val="3129067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 </a:t>
            </a:r>
            <a:r>
              <a:rPr lang="en-IN" sz="3600" dirty="0" smtClean="0"/>
              <a:t>Dengue </a:t>
            </a:r>
            <a:r>
              <a:rPr lang="en-IN" sz="3600" dirty="0"/>
              <a:t>haemorrhagic fever programme.</a:t>
            </a:r>
          </a:p>
        </p:txBody>
      </p:sp>
      <p:sp>
        <p:nvSpPr>
          <p:cNvPr id="3" name="Content Placeholder 2"/>
          <p:cNvSpPr>
            <a:spLocks noGrp="1"/>
          </p:cNvSpPr>
          <p:nvPr>
            <p:ph idx="1"/>
          </p:nvPr>
        </p:nvSpPr>
        <p:spPr>
          <a:xfrm>
            <a:off x="0" y="1196752"/>
            <a:ext cx="9144000" cy="4929411"/>
          </a:xfrm>
        </p:spPr>
        <p:txBody>
          <a:bodyPr>
            <a:normAutofit fontScale="25000" lnSpcReduction="20000"/>
          </a:bodyPr>
          <a:lstStyle/>
          <a:p>
            <a:r>
              <a:rPr lang="en-IN" dirty="0"/>
              <a:t> </a:t>
            </a:r>
          </a:p>
          <a:p>
            <a:r>
              <a:rPr lang="en-IN" sz="8000" dirty="0">
                <a:latin typeface="AR ESSENCE" pitchFamily="2" charset="0"/>
              </a:rPr>
              <a:t>xx people in (district/village) understand that there is a potential outbreak of dengue</a:t>
            </a:r>
          </a:p>
          <a:p>
            <a:r>
              <a:rPr lang="en-IN" sz="8000" dirty="0">
                <a:latin typeface="AR ESSENCE" pitchFamily="2" charset="0"/>
              </a:rPr>
              <a:t>haemorrhagic fever in their communities and to raise awareness of the seriousness of the</a:t>
            </a:r>
          </a:p>
          <a:p>
            <a:r>
              <a:rPr lang="en-IN" sz="8000" dirty="0">
                <a:latin typeface="AR ESSENCE" pitchFamily="2" charset="0"/>
              </a:rPr>
              <a:t>situation and the importance of preventive and control actions</a:t>
            </a:r>
            <a:r>
              <a:rPr lang="en-IN" sz="8000" dirty="0" smtClean="0">
                <a:latin typeface="AR ESSENCE" pitchFamily="2" charset="0"/>
              </a:rPr>
              <a:t>;</a:t>
            </a:r>
          </a:p>
          <a:p>
            <a:endParaRPr lang="en-IN" sz="8000" dirty="0">
              <a:latin typeface="AR ESSENCE" pitchFamily="2" charset="0"/>
            </a:endParaRPr>
          </a:p>
          <a:p>
            <a:r>
              <a:rPr lang="en-IN" sz="8000" dirty="0">
                <a:latin typeface="AR ESSENCE" pitchFamily="2" charset="0"/>
              </a:rPr>
              <a:t>xx people in (district/village) and dengue volunteer inspection teams receive clear, accurate</a:t>
            </a:r>
          </a:p>
          <a:p>
            <a:r>
              <a:rPr lang="en-IN" sz="8000" dirty="0">
                <a:latin typeface="AR ESSENCE" pitchFamily="2" charset="0"/>
              </a:rPr>
              <a:t>information about the signs and symptoms of dengue, where to obtain help and what </a:t>
            </a:r>
            <a:r>
              <a:rPr lang="en-IN" sz="8000" dirty="0" smtClean="0">
                <a:latin typeface="AR ESSENCE" pitchFamily="2" charset="0"/>
              </a:rPr>
              <a:t>they should </a:t>
            </a:r>
            <a:r>
              <a:rPr lang="en-IN" sz="8000" dirty="0">
                <a:latin typeface="AR ESSENCE" pitchFamily="2" charset="0"/>
              </a:rPr>
              <a:t>do</a:t>
            </a:r>
            <a:r>
              <a:rPr lang="en-IN" sz="8000" dirty="0" smtClean="0">
                <a:latin typeface="AR ESSENCE" pitchFamily="2" charset="0"/>
              </a:rPr>
              <a:t>;</a:t>
            </a:r>
          </a:p>
          <a:p>
            <a:endParaRPr lang="en-IN" sz="8000" dirty="0">
              <a:latin typeface="AR ESSENCE" pitchFamily="2" charset="0"/>
            </a:endParaRPr>
          </a:p>
          <a:p>
            <a:r>
              <a:rPr lang="en-IN" sz="8000" dirty="0">
                <a:latin typeface="AR ESSENCE" pitchFamily="2" charset="0"/>
              </a:rPr>
              <a:t>all health-care professionals in public and private clinics serving xx people in (district/village</a:t>
            </a:r>
            <a:r>
              <a:rPr lang="en-IN" sz="8000" dirty="0" smtClean="0">
                <a:latin typeface="AR ESSENCE" pitchFamily="2" charset="0"/>
              </a:rPr>
              <a:t>)</a:t>
            </a:r>
          </a:p>
          <a:p>
            <a:endParaRPr lang="en-IN" sz="8000" dirty="0">
              <a:latin typeface="AR ESSENCE" pitchFamily="2" charset="0"/>
            </a:endParaRPr>
          </a:p>
          <a:p>
            <a:r>
              <a:rPr lang="en-IN" sz="8000" dirty="0">
                <a:latin typeface="AR ESSENCE" pitchFamily="2" charset="0"/>
              </a:rPr>
              <a:t>are able to diagnose rapidly and give appropriate treatment and advice on dengue; </a:t>
            </a:r>
            <a:r>
              <a:rPr lang="en-IN" sz="8000" dirty="0" smtClean="0">
                <a:latin typeface="AR ESSENCE" pitchFamily="2" charset="0"/>
              </a:rPr>
              <a:t>and</a:t>
            </a:r>
          </a:p>
          <a:p>
            <a:endParaRPr lang="en-IN" sz="8000" dirty="0">
              <a:latin typeface="AR ESSENCE" pitchFamily="2" charset="0"/>
            </a:endParaRPr>
          </a:p>
          <a:p>
            <a:r>
              <a:rPr lang="en-IN" sz="8000" dirty="0">
                <a:latin typeface="AR ESSENCE" pitchFamily="2" charset="0"/>
              </a:rPr>
              <a:t>information on the outbreak, how it is being managed and the measures being taken to</a:t>
            </a:r>
          </a:p>
          <a:p>
            <a:r>
              <a:rPr lang="en-IN" sz="8000" dirty="0">
                <a:latin typeface="AR ESSENCE" pitchFamily="2" charset="0"/>
              </a:rPr>
              <a:t>provide rapid diagnosis and treatment is communicated in a timely, relevant manner</a:t>
            </a:r>
            <a:r>
              <a:rPr lang="en-IN" sz="8000" dirty="0" smtClean="0">
                <a:latin typeface="AR ESSENCE" pitchFamily="2" charset="0"/>
              </a:rPr>
              <a:t>.</a:t>
            </a:r>
          </a:p>
          <a:p>
            <a:endParaRPr lang="en-IN" sz="8000" dirty="0">
              <a:latin typeface="AR ESSENCE" pitchFamily="2" charset="0"/>
            </a:endParaRPr>
          </a:p>
        </p:txBody>
      </p:sp>
    </p:spTree>
    <p:extLst>
      <p:ext uri="{BB962C8B-B14F-4D97-AF65-F5344CB8AC3E}">
        <p14:creationId xmlns:p14="http://schemas.microsoft.com/office/powerpoint/2010/main" xmlns="" val="3819411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fontScale="90000"/>
          </a:bodyPr>
          <a:lstStyle/>
          <a:p>
            <a:r>
              <a:rPr lang="en-IN" dirty="0" smtClean="0"/>
              <a:t>Dengue </a:t>
            </a:r>
            <a:r>
              <a:rPr lang="en-IN" dirty="0"/>
              <a:t>haemorrhagic fever programme</a:t>
            </a:r>
          </a:p>
        </p:txBody>
      </p:sp>
      <p:sp>
        <p:nvSpPr>
          <p:cNvPr id="3" name="Content Placeholder 2"/>
          <p:cNvSpPr>
            <a:spLocks noGrp="1"/>
          </p:cNvSpPr>
          <p:nvPr>
            <p:ph idx="1"/>
          </p:nvPr>
        </p:nvSpPr>
        <p:spPr/>
        <p:txBody>
          <a:bodyPr>
            <a:normAutofit fontScale="70000" lnSpcReduction="20000"/>
          </a:bodyPr>
          <a:lstStyle/>
          <a:p>
            <a:endParaRPr lang="en-IN" dirty="0" smtClean="0"/>
          </a:p>
          <a:p>
            <a:pPr algn="just"/>
            <a:r>
              <a:rPr lang="en-IN" sz="3400" dirty="0" smtClean="0">
                <a:latin typeface="AR ESSENCE" pitchFamily="2" charset="0"/>
              </a:rPr>
              <a:t>The </a:t>
            </a:r>
            <a:r>
              <a:rPr lang="en-IN" sz="3400" dirty="0">
                <a:latin typeface="AR ESSENCE" pitchFamily="2" charset="0"/>
              </a:rPr>
              <a:t>three main behavioural objectives for reducing risk are: to prompt residents in every household in xxx district to carry out a 30-min inspection of their houses every Sunday, both inside and out, for potential mosquito larval sites over the next xx weeks (x date–x date); </a:t>
            </a:r>
            <a:endParaRPr lang="en-IN" sz="3400" dirty="0" smtClean="0">
              <a:latin typeface="AR ESSENCE" pitchFamily="2" charset="0"/>
            </a:endParaRPr>
          </a:p>
          <a:p>
            <a:pPr algn="just"/>
            <a:r>
              <a:rPr lang="en-IN" sz="3400" dirty="0" smtClean="0">
                <a:latin typeface="AR ESSENCE" pitchFamily="2" charset="0"/>
              </a:rPr>
              <a:t>to </a:t>
            </a:r>
            <a:r>
              <a:rPr lang="en-IN" sz="3400" dirty="0">
                <a:latin typeface="AR ESSENCE" pitchFamily="2" charset="0"/>
              </a:rPr>
              <a:t>prompt every person with fever during the next xx weeks to assume that it is dengue haemorrhagic fever and to go immediately (at least within 24 h) to the nearest health clinic for diagnosis and treatment; and </a:t>
            </a:r>
            <a:endParaRPr lang="en-IN" sz="3400" dirty="0" smtClean="0">
              <a:latin typeface="AR ESSENCE" pitchFamily="2" charset="0"/>
            </a:endParaRPr>
          </a:p>
          <a:p>
            <a:pPr algn="just"/>
            <a:r>
              <a:rPr lang="en-IN" sz="3400" dirty="0" smtClean="0">
                <a:latin typeface="AR ESSENCE" pitchFamily="2" charset="0"/>
              </a:rPr>
              <a:t>to </a:t>
            </a:r>
            <a:r>
              <a:rPr lang="en-IN" sz="3400" dirty="0">
                <a:latin typeface="AR ESSENCE" pitchFamily="2" charset="0"/>
              </a:rPr>
              <a:t>prompt every village, community or block to form a dengue volunteer inspection team to conduct weekly larval site inspections around the community (not within houses) and to take action to rid the area of the breeding sites.</a:t>
            </a:r>
          </a:p>
        </p:txBody>
      </p:sp>
    </p:spTree>
    <p:extLst>
      <p:ext uri="{BB962C8B-B14F-4D97-AF65-F5344CB8AC3E}">
        <p14:creationId xmlns:p14="http://schemas.microsoft.com/office/powerpoint/2010/main" xmlns="" val="1941377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r>
              <a:rPr lang="en-IN" sz="2400" dirty="0" smtClean="0"/>
              <a:t>COMMUNITY PAERICIPATION</a:t>
            </a:r>
            <a:endParaRPr lang="en-IN" sz="2400" dirty="0"/>
          </a:p>
        </p:txBody>
      </p:sp>
      <p:sp>
        <p:nvSpPr>
          <p:cNvPr id="3" name="Content Placeholder 2"/>
          <p:cNvSpPr>
            <a:spLocks noGrp="1"/>
          </p:cNvSpPr>
          <p:nvPr>
            <p:ph idx="1"/>
          </p:nvPr>
        </p:nvSpPr>
        <p:spPr/>
        <p:txBody>
          <a:bodyPr>
            <a:normAutofit fontScale="77500" lnSpcReduction="20000"/>
          </a:bodyPr>
          <a:lstStyle/>
          <a:p>
            <a:r>
              <a:rPr lang="en-IN" sz="3400" dirty="0">
                <a:latin typeface="AR ESSENCE" pitchFamily="2" charset="0"/>
              </a:rPr>
              <a:t>Community participation and empowerment is one of the most important elements of the Integrated Vector Management (IVM) strategy. </a:t>
            </a:r>
            <a:endParaRPr lang="en-IN" sz="3400" dirty="0" smtClean="0">
              <a:latin typeface="AR ESSENCE" pitchFamily="2" charset="0"/>
            </a:endParaRPr>
          </a:p>
          <a:p>
            <a:r>
              <a:rPr lang="en-IN" sz="3400" dirty="0" smtClean="0">
                <a:latin typeface="AR ESSENCE" pitchFamily="2" charset="0"/>
              </a:rPr>
              <a:t>It </a:t>
            </a:r>
            <a:r>
              <a:rPr lang="en-IN" sz="3400" dirty="0">
                <a:latin typeface="AR ESSENCE" pitchFamily="2" charset="0"/>
              </a:rPr>
              <a:t>allows the local population, who most suffers by the consequences of </a:t>
            </a:r>
            <a:r>
              <a:rPr lang="en-IN" sz="3400" dirty="0" smtClean="0">
                <a:latin typeface="AR ESSENCE" pitchFamily="2" charset="0"/>
              </a:rPr>
              <a:t>VBD,s, </a:t>
            </a:r>
            <a:r>
              <a:rPr lang="en-IN" sz="3400" dirty="0">
                <a:latin typeface="AR ESSENCE" pitchFamily="2" charset="0"/>
              </a:rPr>
              <a:t>to drive effective prevention of the </a:t>
            </a:r>
            <a:r>
              <a:rPr lang="en-IN" sz="3400" dirty="0" smtClean="0">
                <a:latin typeface="AR ESSENCE" pitchFamily="2" charset="0"/>
              </a:rPr>
              <a:t>disease</a:t>
            </a:r>
          </a:p>
          <a:p>
            <a:r>
              <a:rPr lang="en-IN" sz="3400" dirty="0" smtClean="0">
                <a:latin typeface="AR ESSENCE" pitchFamily="2" charset="0"/>
              </a:rPr>
              <a:t> </a:t>
            </a:r>
            <a:r>
              <a:rPr lang="en-IN" sz="3400" dirty="0">
                <a:latin typeface="AR ESSENCE" pitchFamily="2" charset="0"/>
              </a:rPr>
              <a:t>Since no specific antiviral treatment or vaccine against dengue is available, modification of individual behaviour is essential in mosquito-control initiatives. </a:t>
            </a:r>
            <a:endParaRPr lang="en-IN" sz="3400" dirty="0" smtClean="0">
              <a:latin typeface="AR ESSENCE" pitchFamily="2" charset="0"/>
            </a:endParaRPr>
          </a:p>
          <a:p>
            <a:r>
              <a:rPr lang="en-IN" sz="3400" dirty="0" smtClean="0">
                <a:latin typeface="AR ESSENCE" pitchFamily="2" charset="0"/>
              </a:rPr>
              <a:t>Individual households </a:t>
            </a:r>
            <a:r>
              <a:rPr lang="en-IN" sz="3400" dirty="0">
                <a:latin typeface="AR ESSENCE" pitchFamily="2" charset="0"/>
              </a:rPr>
              <a:t>must accept responsibility for the control of mosquitoes in their surroundings. </a:t>
            </a:r>
            <a:endParaRPr lang="en-IN" sz="3400" dirty="0" smtClean="0">
              <a:latin typeface="AR ESSENCE" pitchFamily="2" charset="0"/>
            </a:endParaRPr>
          </a:p>
          <a:p>
            <a:r>
              <a:rPr lang="en-IN" sz="3400" dirty="0" smtClean="0">
                <a:latin typeface="AR ESSENCE" pitchFamily="2" charset="0"/>
              </a:rPr>
              <a:t>Vertical </a:t>
            </a:r>
            <a:r>
              <a:rPr lang="en-IN" sz="3400" dirty="0">
                <a:latin typeface="AR ESSENCE" pitchFamily="2" charset="0"/>
              </a:rPr>
              <a:t>vector control programmes may be ineffective if communities are not active partners in the control actions. </a:t>
            </a:r>
            <a:r>
              <a:rPr lang="en-IN" sz="3400" dirty="0" smtClean="0">
                <a:latin typeface="AR ESSENCE" pitchFamily="2" charset="0"/>
              </a:rPr>
              <a:t> </a:t>
            </a:r>
            <a:r>
              <a:rPr lang="en-IN" sz="3400" dirty="0">
                <a:latin typeface="AR ESSENCE" pitchFamily="2" charset="0"/>
              </a:rPr>
              <a:t>sustainable vector </a:t>
            </a:r>
            <a:endParaRPr lang="en-IN" sz="3400" dirty="0" smtClean="0">
              <a:latin typeface="AR ESSENCE" pitchFamily="2" charset="0"/>
            </a:endParaRPr>
          </a:p>
          <a:p>
            <a:endParaRPr lang="en-IN" sz="3400" dirty="0" smtClean="0">
              <a:latin typeface="AR ESSENCE" pitchFamily="2" charset="0"/>
            </a:endParaRPr>
          </a:p>
          <a:p>
            <a:endParaRPr lang="en-IN" sz="3400" dirty="0">
              <a:latin typeface="AR ESSENCE" pitchFamily="2" charset="0"/>
            </a:endParaRPr>
          </a:p>
          <a:p>
            <a:endParaRPr lang="en-IN" dirty="0"/>
          </a:p>
        </p:txBody>
      </p:sp>
    </p:spTree>
    <p:extLst>
      <p:ext uri="{BB962C8B-B14F-4D97-AF65-F5344CB8AC3E}">
        <p14:creationId xmlns:p14="http://schemas.microsoft.com/office/powerpoint/2010/main" xmlns="" val="351833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2400"/>
            <a:ext cx="8229600" cy="639763"/>
          </a:xfrm>
        </p:spPr>
        <p:txBody>
          <a:bodyPr>
            <a:normAutofit/>
          </a:bodyPr>
          <a:lstStyle/>
          <a:p>
            <a:pPr eaLnBrk="1" hangingPunct="1">
              <a:defRPr/>
            </a:pPr>
            <a:r>
              <a:rPr lang="en-US" sz="2800" b="1" dirty="0" smtClean="0">
                <a:solidFill>
                  <a:srgbClr val="FF0000"/>
                </a:solidFill>
              </a:rPr>
              <a:t>Community participation during IRS</a:t>
            </a:r>
          </a:p>
        </p:txBody>
      </p:sp>
      <p:sp>
        <p:nvSpPr>
          <p:cNvPr id="24579" name="Rectangle 3"/>
          <p:cNvSpPr>
            <a:spLocks noGrp="1" noChangeArrowheads="1"/>
          </p:cNvSpPr>
          <p:nvPr>
            <p:ph type="body" idx="1"/>
          </p:nvPr>
        </p:nvSpPr>
        <p:spPr>
          <a:xfrm>
            <a:off x="4724400" y="914400"/>
            <a:ext cx="4267200" cy="5715000"/>
          </a:xfrm>
        </p:spPr>
        <p:txBody>
          <a:bodyPr/>
          <a:lstStyle/>
          <a:p>
            <a:pPr eaLnBrk="1" hangingPunct="1">
              <a:lnSpc>
                <a:spcPct val="80000"/>
              </a:lnSpc>
              <a:defRPr/>
            </a:pPr>
            <a:endParaRPr lang="en-US" sz="2000" dirty="0" smtClean="0">
              <a:solidFill>
                <a:schemeClr val="accent2"/>
              </a:solidFill>
            </a:endParaRPr>
          </a:p>
          <a:p>
            <a:pPr eaLnBrk="1" hangingPunct="1">
              <a:lnSpc>
                <a:spcPct val="80000"/>
              </a:lnSpc>
              <a:defRPr/>
            </a:pPr>
            <a:r>
              <a:rPr lang="en-US" sz="2000" b="1" dirty="0" smtClean="0"/>
              <a:t>The discharge rate should be 740 to 850 ml per minute.</a:t>
            </a:r>
          </a:p>
          <a:p>
            <a:pPr eaLnBrk="1" hangingPunct="1">
              <a:lnSpc>
                <a:spcPct val="80000"/>
              </a:lnSpc>
              <a:defRPr/>
            </a:pPr>
            <a:r>
              <a:rPr lang="en-US" sz="2000" b="1" dirty="0" smtClean="0"/>
              <a:t>To obtain the above discharge rate, the pump man should give 50 to 120 strokes per minute with 4-5 </a:t>
            </a:r>
            <a:r>
              <a:rPr lang="en-US" sz="2000" b="1" dirty="0" err="1" smtClean="0"/>
              <a:t>cms</a:t>
            </a:r>
            <a:r>
              <a:rPr lang="en-US" sz="2000" b="1" dirty="0" smtClean="0"/>
              <a:t> plunger movement at a pressure of 10 PSI (0.7 kg/sq.cm) at the nozzle tip.</a:t>
            </a:r>
          </a:p>
          <a:p>
            <a:pPr eaLnBrk="1" hangingPunct="1">
              <a:lnSpc>
                <a:spcPct val="80000"/>
              </a:lnSpc>
              <a:defRPr/>
            </a:pPr>
            <a:r>
              <a:rPr lang="en-US" sz="2000" b="1" dirty="0" smtClean="0"/>
              <a:t>Spraying into a bucket for one minute and measuring the quantity of the suspension in a graduated mug should check the correct discharge rate (740 to 850ml/minute).</a:t>
            </a:r>
          </a:p>
          <a:p>
            <a:pPr eaLnBrk="1" hangingPunct="1">
              <a:lnSpc>
                <a:spcPct val="80000"/>
              </a:lnSpc>
              <a:defRPr/>
            </a:pPr>
            <a:r>
              <a:rPr lang="en-US" sz="2000" b="1" dirty="0" smtClean="0"/>
              <a:t>The nozzle tip should be discarded if the discharge rate exceeds 850 ml per minute.</a:t>
            </a:r>
          </a:p>
          <a:p>
            <a:pPr eaLnBrk="1" hangingPunct="1">
              <a:lnSpc>
                <a:spcPct val="80000"/>
              </a:lnSpc>
              <a:defRPr/>
            </a:pPr>
            <a:r>
              <a:rPr lang="en-US" sz="2000" b="1" dirty="0" smtClean="0"/>
              <a:t>It takes about 5 minutes to spray a house with an average surface area of 150 sq. </a:t>
            </a:r>
            <a:r>
              <a:rPr lang="en-US" sz="2000" b="1" dirty="0" err="1" smtClean="0"/>
              <a:t>metres</a:t>
            </a:r>
            <a:r>
              <a:rPr lang="en-US" sz="2000" b="1" dirty="0" smtClean="0"/>
              <a:t>. </a:t>
            </a:r>
          </a:p>
          <a:p>
            <a:pPr eaLnBrk="1" hangingPunct="1">
              <a:lnSpc>
                <a:spcPct val="80000"/>
              </a:lnSpc>
              <a:defRPr/>
            </a:pPr>
            <a:endParaRPr lang="en-US" sz="2000" b="1" dirty="0" smtClean="0"/>
          </a:p>
          <a:p>
            <a:pPr eaLnBrk="1" hangingPunct="1">
              <a:lnSpc>
                <a:spcPct val="80000"/>
              </a:lnSpc>
              <a:defRPr/>
            </a:pPr>
            <a:endParaRPr lang="en-US" sz="2000" dirty="0" smtClean="0">
              <a:solidFill>
                <a:schemeClr val="accent2"/>
              </a:solidFill>
            </a:endParaRPr>
          </a:p>
        </p:txBody>
      </p:sp>
      <p:pic>
        <p:nvPicPr>
          <p:cNvPr id="34820" name="Picture 4" descr="Bhutiya-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4724400"/>
            <a:ext cx="28956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1" name="Picture 5" descr="Good spra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 y="2706688"/>
            <a:ext cx="2819400" cy="196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2" name="Picture 6" descr="Image(06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9600" y="731838"/>
            <a:ext cx="2743200" cy="191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3" name="Text Box 7"/>
          <p:cNvSpPr txBox="1">
            <a:spLocks noChangeArrowheads="1"/>
          </p:cNvSpPr>
          <p:nvPr/>
        </p:nvSpPr>
        <p:spPr bwMode="auto">
          <a:xfrm>
            <a:off x="898525" y="4227513"/>
            <a:ext cx="1517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atin typeface="Arial" pitchFamily="34" charset="0"/>
              </a:rPr>
              <a:t>Good Quality</a:t>
            </a:r>
          </a:p>
        </p:txBody>
      </p:sp>
      <p:sp>
        <p:nvSpPr>
          <p:cNvPr id="34824" name="Text Box 8"/>
          <p:cNvSpPr txBox="1">
            <a:spLocks noChangeArrowheads="1"/>
          </p:cNvSpPr>
          <p:nvPr/>
        </p:nvSpPr>
        <p:spPr bwMode="auto">
          <a:xfrm>
            <a:off x="822325" y="6437313"/>
            <a:ext cx="2051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atin typeface="Arial" pitchFamily="34" charset="0"/>
              </a:rPr>
              <a:t>Change Nozzle tip</a:t>
            </a:r>
          </a:p>
        </p:txBody>
      </p:sp>
      <p:sp>
        <p:nvSpPr>
          <p:cNvPr id="34825" name="Text Box 9"/>
          <p:cNvSpPr txBox="1">
            <a:spLocks noChangeArrowheads="1"/>
          </p:cNvSpPr>
          <p:nvPr/>
        </p:nvSpPr>
        <p:spPr bwMode="auto">
          <a:xfrm>
            <a:off x="1050925" y="2322513"/>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solidFill>
                  <a:schemeClr val="bg1"/>
                </a:solidFill>
                <a:latin typeface="Arial" pitchFamily="34" charset="0"/>
              </a:rPr>
              <a:t>D.R.</a:t>
            </a:r>
          </a:p>
        </p:txBody>
      </p:sp>
    </p:spTree>
    <p:extLst>
      <p:ext uri="{BB962C8B-B14F-4D97-AF65-F5344CB8AC3E}">
        <p14:creationId xmlns:p14="http://schemas.microsoft.com/office/powerpoint/2010/main" xmlns="" val="3897503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endParaRPr lang="en-US" smtClean="0"/>
          </a:p>
        </p:txBody>
      </p:sp>
      <p:pic>
        <p:nvPicPr>
          <p:cNvPr id="39939" name="Picture 3" descr="Matoda IRS"/>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143000" y="457200"/>
            <a:ext cx="6705600" cy="6096000"/>
          </a:xfrm>
        </p:spPr>
      </p:pic>
    </p:spTree>
    <p:extLst>
      <p:ext uri="{BB962C8B-B14F-4D97-AF65-F5344CB8AC3E}">
        <p14:creationId xmlns:p14="http://schemas.microsoft.com/office/powerpoint/2010/main" xmlns="" val="40154056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00200"/>
            <a:ext cx="4572000" cy="1066800"/>
          </a:xfrm>
          <a:noFill/>
          <a:ln w="9525">
            <a:noFill/>
            <a:miter lim="800000"/>
            <a:headEnd/>
            <a:tailEnd/>
          </a:ln>
        </p:spPr>
        <p:txBody>
          <a:bodyPr vert="horz" wrap="square" lIns="91440" tIns="45720" rIns="91440" bIns="45720" numCol="1" anchor="t" anchorCtr="0" compatLnSpc="1">
            <a:prstTxWarp prst="textNoShape">
              <a:avLst/>
            </a:prstTxWarp>
            <a:noAutofit/>
          </a:bodyPr>
          <a:lstStyle/>
          <a:p>
            <a:r>
              <a:rPr lang="en-US" sz="2400" dirty="0" smtClean="0"/>
              <a:t>In open mosquito breeding sites or rice fields, the fishes need to be protected from pesticides applied to crops, when used in rice fields.</a:t>
            </a:r>
          </a:p>
        </p:txBody>
      </p:sp>
      <p:pic>
        <p:nvPicPr>
          <p:cNvPr id="48138" name="Picture 10" descr="https://c1.staticflickr.com/4/3930/15233843688_198835ff33_z.jpg"/>
          <p:cNvPicPr>
            <a:picLocks noChangeAspect="1" noChangeArrowheads="1"/>
          </p:cNvPicPr>
          <p:nvPr/>
        </p:nvPicPr>
        <p:blipFill>
          <a:blip r:embed="rId2"/>
          <a:srcRect/>
          <a:stretch>
            <a:fillRect/>
          </a:stretch>
        </p:blipFill>
        <p:spPr bwMode="auto">
          <a:xfrm>
            <a:off x="228600" y="3657600"/>
            <a:ext cx="4419600" cy="3031569"/>
          </a:xfrm>
          <a:prstGeom prst="rect">
            <a:avLst/>
          </a:prstGeom>
          <a:noFill/>
        </p:spPr>
      </p:pic>
      <p:pic>
        <p:nvPicPr>
          <p:cNvPr id="48136" name="Picture 8" descr="https://c1.staticflickr.com/9/8387/8533583578_f2187614a9_b.jpg"/>
          <p:cNvPicPr>
            <a:picLocks noChangeAspect="1" noChangeArrowheads="1"/>
          </p:cNvPicPr>
          <p:nvPr/>
        </p:nvPicPr>
        <p:blipFill>
          <a:blip r:embed="rId3" cstate="print"/>
          <a:srcRect/>
          <a:stretch>
            <a:fillRect/>
          </a:stretch>
        </p:blipFill>
        <p:spPr bwMode="auto">
          <a:xfrm>
            <a:off x="4724400" y="1219200"/>
            <a:ext cx="4114800" cy="3086100"/>
          </a:xfrm>
          <a:prstGeom prst="rect">
            <a:avLst/>
          </a:prstGeom>
          <a:noFill/>
        </p:spPr>
      </p:pic>
      <p:pic>
        <p:nvPicPr>
          <p:cNvPr id="48134" name="Picture 6" descr="http://i1.trekearth.com/photos/14005/paddy_field.jpg"/>
          <p:cNvPicPr>
            <a:picLocks noChangeAspect="1" noChangeArrowheads="1"/>
          </p:cNvPicPr>
          <p:nvPr/>
        </p:nvPicPr>
        <p:blipFill>
          <a:blip r:embed="rId4"/>
          <a:srcRect r="30952"/>
          <a:stretch>
            <a:fillRect/>
          </a:stretch>
        </p:blipFill>
        <p:spPr bwMode="auto">
          <a:xfrm>
            <a:off x="4572000" y="3913632"/>
            <a:ext cx="4419600" cy="2944368"/>
          </a:xfrm>
          <a:prstGeom prst="rect">
            <a:avLst/>
          </a:prstGeom>
          <a:noFill/>
        </p:spPr>
      </p:pic>
      <p:sp>
        <p:nvSpPr>
          <p:cNvPr id="6" name="Title 1"/>
          <p:cNvSpPr>
            <a:spLocks noGrp="1"/>
          </p:cNvSpPr>
          <p:nvPr>
            <p:ph type="title"/>
          </p:nvPr>
        </p:nvSpPr>
        <p:spPr>
          <a:xfrm>
            <a:off x="0" y="304800"/>
            <a:ext cx="6492240" cy="822960"/>
          </a:xfrm>
          <a:solidFill>
            <a:srgbClr val="3F3E40"/>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274320" algn="l" fontAlgn="auto">
              <a:spcAft>
                <a:spcPts val="0"/>
              </a:spcAft>
              <a:defRPr/>
            </a:pPr>
            <a:r>
              <a:rPr lang="en-US" altLang="en-US" sz="2800" dirty="0" smtClean="0">
                <a:ln>
                  <a:solidFill>
                    <a:srgbClr val="00AEEF"/>
                  </a:solidFill>
                </a:ln>
                <a:solidFill>
                  <a:srgbClr val="00AEEF"/>
                </a:solidFill>
                <a:latin typeface="Kalinga" pitchFamily="34" charset="0"/>
                <a:cs typeface="Kalinga" pitchFamily="34" charset="0"/>
              </a:rPr>
              <a:t>Community participation -WHERE </a:t>
            </a:r>
            <a:r>
              <a:rPr lang="en-US" altLang="en-US" sz="2800" dirty="0">
                <a:ln>
                  <a:solidFill>
                    <a:srgbClr val="00AEEF"/>
                  </a:solidFill>
                </a:ln>
                <a:solidFill>
                  <a:srgbClr val="00AEEF"/>
                </a:solidFill>
                <a:latin typeface="Kalinga" pitchFamily="34" charset="0"/>
                <a:cs typeface="Kalinga" pitchFamily="34" charset="0"/>
              </a:rPr>
              <a:t>TO USE FISH</a:t>
            </a:r>
          </a:p>
        </p:txBody>
      </p:sp>
    </p:spTree>
    <p:extLst>
      <p:ext uri="{BB962C8B-B14F-4D97-AF65-F5344CB8AC3E}">
        <p14:creationId xmlns:p14="http://schemas.microsoft.com/office/powerpoint/2010/main" xmlns="" val="20126505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dn3.volusion.com/vqpck.yhgro/v/vspfiles/photos/Gambusia-3.jpg?1433882518"/>
          <p:cNvPicPr>
            <a:picLocks noChangeAspect="1" noChangeArrowheads="1"/>
          </p:cNvPicPr>
          <p:nvPr/>
        </p:nvPicPr>
        <p:blipFill>
          <a:blip r:embed="rId2"/>
          <a:srcRect/>
          <a:stretch>
            <a:fillRect/>
          </a:stretch>
        </p:blipFill>
        <p:spPr bwMode="auto">
          <a:xfrm>
            <a:off x="0" y="0"/>
            <a:ext cx="9144000" cy="7475221"/>
          </a:xfrm>
          <a:prstGeom prst="rect">
            <a:avLst/>
          </a:prstGeom>
          <a:noFill/>
        </p:spPr>
      </p:pic>
      <p:sp>
        <p:nvSpPr>
          <p:cNvPr id="2" name="Title 1"/>
          <p:cNvSpPr>
            <a:spLocks noGrp="1"/>
          </p:cNvSpPr>
          <p:nvPr>
            <p:ph type="ctrTitle"/>
          </p:nvPr>
        </p:nvSpPr>
        <p:spPr>
          <a:xfrm>
            <a:off x="685800" y="2693988"/>
            <a:ext cx="7772400" cy="1470025"/>
          </a:xfrm>
        </p:spPr>
        <p:txBody>
          <a:bodyPr>
            <a:normAutofit/>
          </a:bodyPr>
          <a:lstStyle/>
          <a:p>
            <a:r>
              <a:rPr lang="en-US" sz="4800" b="1" dirty="0" smtClean="0">
                <a:solidFill>
                  <a:schemeClr val="bg1"/>
                </a:solidFill>
              </a:rPr>
              <a:t>Larvivorous fish</a:t>
            </a:r>
            <a:endParaRPr lang="en-US" sz="4800" b="1" dirty="0">
              <a:solidFill>
                <a:schemeClr val="bg1"/>
              </a:solidFill>
            </a:endParaRPr>
          </a:p>
        </p:txBody>
      </p:sp>
    </p:spTree>
    <p:extLst>
      <p:ext uri="{BB962C8B-B14F-4D97-AF65-F5344CB8AC3E}">
        <p14:creationId xmlns:p14="http://schemas.microsoft.com/office/powerpoint/2010/main" xmlns="" val="25080053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457200" y="244475"/>
            <a:ext cx="8385175" cy="576263"/>
          </a:xfrm>
        </p:spPr>
        <p:txBody>
          <a:bodyPr>
            <a:normAutofit fontScale="90000"/>
          </a:bodyPr>
          <a:lstStyle/>
          <a:p>
            <a:r>
              <a:rPr lang="en-US" sz="3600">
                <a:solidFill>
                  <a:srgbClr val="FB032C"/>
                </a:solidFill>
              </a:rPr>
              <a:t>DRUMS &amp; TYRES (holding water during monsoon)</a:t>
            </a:r>
          </a:p>
        </p:txBody>
      </p:sp>
      <p:pic>
        <p:nvPicPr>
          <p:cNvPr id="59395" name="Picture 3" descr="Copy of DSC00173"/>
          <p:cNvPicPr>
            <a:picLocks noChangeAspect="1" noChangeArrowheads="1"/>
          </p:cNvPicPr>
          <p:nvPr/>
        </p:nvPicPr>
        <p:blipFill>
          <a:blip r:embed="rId2">
            <a:extLst>
              <a:ext uri="{28A0092B-C50C-407E-A947-70E740481C1C}">
                <a14:useLocalDpi xmlns:a14="http://schemas.microsoft.com/office/drawing/2010/main" xmlns="" val="0"/>
              </a:ext>
            </a:extLst>
          </a:blip>
          <a:srcRect l="10767" t="25008" r="9007"/>
          <a:stretch>
            <a:fillRect/>
          </a:stretch>
        </p:blipFill>
        <p:spPr bwMode="auto">
          <a:xfrm>
            <a:off x="152400" y="1301750"/>
            <a:ext cx="8839200" cy="5556250"/>
          </a:xfrm>
          <a:prstGeom prst="rect">
            <a:avLst/>
          </a:prstGeom>
          <a:noFill/>
          <a:extLst>
            <a:ext uri="{909E8E84-426E-40DD-AFC4-6F175D3DCCD1}">
              <a14:hiddenFill xmlns:a14="http://schemas.microsoft.com/office/drawing/2010/main" xmlns="">
                <a:solidFill>
                  <a:srgbClr val="FFFFFF"/>
                </a:solidFill>
              </a14:hiddenFill>
            </a:ext>
          </a:extLst>
        </p:spPr>
      </p:pic>
      <p:sp>
        <p:nvSpPr>
          <p:cNvPr id="59396" name="Line 4"/>
          <p:cNvSpPr>
            <a:spLocks noChangeShapeType="1"/>
          </p:cNvSpPr>
          <p:nvPr/>
        </p:nvSpPr>
        <p:spPr bwMode="auto">
          <a:xfrm flipH="1">
            <a:off x="5715000" y="457200"/>
            <a:ext cx="685800" cy="2743200"/>
          </a:xfrm>
          <a:prstGeom prst="line">
            <a:avLst/>
          </a:prstGeom>
          <a:noFill/>
          <a:ln w="57150">
            <a:solidFill>
              <a:srgbClr val="FB032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Tree>
    <p:extLst>
      <p:ext uri="{BB962C8B-B14F-4D97-AF65-F5344CB8AC3E}">
        <p14:creationId xmlns:p14="http://schemas.microsoft.com/office/powerpoint/2010/main" xmlns="" val="2505875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blinds(horizontal)">
                                      <p:cBhvr>
                                        <p:cTn id="7"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r>
              <a:rPr lang="en-US"/>
              <a:t>Inaccessible Tyres</a:t>
            </a:r>
          </a:p>
        </p:txBody>
      </p:sp>
      <p:pic>
        <p:nvPicPr>
          <p:cNvPr id="63491" name="Picture 3" descr="Image(29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676400"/>
            <a:ext cx="8534400" cy="5029200"/>
          </a:xfrm>
          <a:prstGeom prst="rect">
            <a:avLst/>
          </a:prstGeom>
          <a:noFill/>
          <a:extLst>
            <a:ext uri="{909E8E84-426E-40DD-AFC4-6F175D3DCCD1}">
              <a14:hiddenFill xmlns:a14="http://schemas.microsoft.com/office/drawing/2010/main" xmlns="">
                <a:solidFill>
                  <a:srgbClr val="FFFFFF"/>
                </a:solidFill>
              </a14:hiddenFill>
            </a:ext>
          </a:extLst>
        </p:spPr>
      </p:pic>
      <p:sp>
        <p:nvSpPr>
          <p:cNvPr id="63492" name="Line 4"/>
          <p:cNvSpPr>
            <a:spLocks noChangeShapeType="1"/>
          </p:cNvSpPr>
          <p:nvPr/>
        </p:nvSpPr>
        <p:spPr bwMode="auto">
          <a:xfrm flipH="1">
            <a:off x="3962400" y="1219200"/>
            <a:ext cx="1905000" cy="1828800"/>
          </a:xfrm>
          <a:prstGeom prst="line">
            <a:avLst/>
          </a:prstGeom>
          <a:noFill/>
          <a:ln w="57150">
            <a:solidFill>
              <a:srgbClr val="FB032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63493" name="Line 5"/>
          <p:cNvSpPr>
            <a:spLocks noChangeShapeType="1"/>
          </p:cNvSpPr>
          <p:nvPr/>
        </p:nvSpPr>
        <p:spPr bwMode="auto">
          <a:xfrm flipH="1">
            <a:off x="2667000" y="1295400"/>
            <a:ext cx="2819400" cy="2286000"/>
          </a:xfrm>
          <a:prstGeom prst="line">
            <a:avLst/>
          </a:prstGeom>
          <a:noFill/>
          <a:ln w="57150">
            <a:solidFill>
              <a:srgbClr val="FB032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63494" name="Line 6"/>
          <p:cNvSpPr>
            <a:spLocks noChangeShapeType="1"/>
          </p:cNvSpPr>
          <p:nvPr/>
        </p:nvSpPr>
        <p:spPr bwMode="auto">
          <a:xfrm>
            <a:off x="6248400" y="1219200"/>
            <a:ext cx="1524000" cy="4343400"/>
          </a:xfrm>
          <a:prstGeom prst="line">
            <a:avLst/>
          </a:prstGeom>
          <a:noFill/>
          <a:ln w="57150">
            <a:solidFill>
              <a:srgbClr val="FB032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63495" name="Line 7"/>
          <p:cNvSpPr>
            <a:spLocks noChangeShapeType="1"/>
          </p:cNvSpPr>
          <p:nvPr/>
        </p:nvSpPr>
        <p:spPr bwMode="auto">
          <a:xfrm flipH="1">
            <a:off x="5334000" y="1447800"/>
            <a:ext cx="685800" cy="2209800"/>
          </a:xfrm>
          <a:prstGeom prst="line">
            <a:avLst/>
          </a:prstGeom>
          <a:noFill/>
          <a:ln w="57150">
            <a:solidFill>
              <a:srgbClr val="FB032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Tree>
    <p:extLst>
      <p:ext uri="{BB962C8B-B14F-4D97-AF65-F5344CB8AC3E}">
        <p14:creationId xmlns:p14="http://schemas.microsoft.com/office/powerpoint/2010/main" xmlns="" val="3744904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blinds(horizontal)">
                                      <p:cBhvr>
                                        <p:cTn id="7" dur="500"/>
                                        <p:tgtEl>
                                          <p:spTgt spid="634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493"/>
                                        </p:tgtEl>
                                        <p:attrNameLst>
                                          <p:attrName>style.visibility</p:attrName>
                                        </p:attrNameLst>
                                      </p:cBhvr>
                                      <p:to>
                                        <p:strVal val="visible"/>
                                      </p:to>
                                    </p:set>
                                    <p:animEffect transition="in" filter="blinds(horizontal)">
                                      <p:cBhvr>
                                        <p:cTn id="12" dur="500"/>
                                        <p:tgtEl>
                                          <p:spTgt spid="634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3494"/>
                                        </p:tgtEl>
                                        <p:attrNameLst>
                                          <p:attrName>style.visibility</p:attrName>
                                        </p:attrNameLst>
                                      </p:cBhvr>
                                      <p:to>
                                        <p:strVal val="visible"/>
                                      </p:to>
                                    </p:set>
                                    <p:animEffect transition="in" filter="blinds(horizontal)">
                                      <p:cBhvr>
                                        <p:cTn id="17" dur="500"/>
                                        <p:tgtEl>
                                          <p:spTgt spid="634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3495"/>
                                        </p:tgtEl>
                                        <p:attrNameLst>
                                          <p:attrName>style.visibility</p:attrName>
                                        </p:attrNameLst>
                                      </p:cBhvr>
                                      <p:to>
                                        <p:strVal val="visible"/>
                                      </p:to>
                                    </p:set>
                                    <p:animEffect transition="in" filter="blinds(horizontal)">
                                      <p:cBhvr>
                                        <p:cTn id="22" dur="500"/>
                                        <p:tgtEl>
                                          <p:spTgt spid="63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P spid="63493" grpId="0" animBg="1"/>
      <p:bldP spid="63494" grpId="0" animBg="1"/>
      <p:bldP spid="6349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r>
              <a:rPr lang="en-US" b="0">
                <a:solidFill>
                  <a:srgbClr val="FB032C"/>
                </a:solidFill>
              </a:rPr>
              <a:t>TYRES &amp; PLASTIC ROOF</a:t>
            </a:r>
          </a:p>
        </p:txBody>
      </p:sp>
      <p:pic>
        <p:nvPicPr>
          <p:cNvPr id="62467" name="Picture 3" descr="DSC0022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8000" y="1447800"/>
            <a:ext cx="8128000" cy="5029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32111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r>
              <a:rPr lang="en-US"/>
              <a:t>Discarded Toilet pots </a:t>
            </a:r>
          </a:p>
        </p:txBody>
      </p:sp>
      <p:sp>
        <p:nvSpPr>
          <p:cNvPr id="50179" name="Rectangle 3"/>
          <p:cNvSpPr>
            <a:spLocks noGrp="1" noRot="1" noChangeArrowheads="1"/>
          </p:cNvSpPr>
          <p:nvPr>
            <p:ph type="body" idx="1"/>
          </p:nvPr>
        </p:nvSpPr>
        <p:spPr/>
        <p:txBody>
          <a:bodyPr/>
          <a:lstStyle/>
          <a:p>
            <a:endParaRPr lang="en-US"/>
          </a:p>
        </p:txBody>
      </p:sp>
      <p:pic>
        <p:nvPicPr>
          <p:cNvPr id="50180" name="Picture 4" descr="Image(20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524000"/>
            <a:ext cx="8534400" cy="5143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633785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r>
              <a:rPr lang="en-US"/>
              <a:t>Shuttering Material for Bldg const</a:t>
            </a:r>
          </a:p>
        </p:txBody>
      </p:sp>
      <p:pic>
        <p:nvPicPr>
          <p:cNvPr id="51204" name="Picture 4" descr="Image(22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600200"/>
            <a:ext cx="8534400" cy="5257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39349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304800" y="1219200"/>
            <a:ext cx="8458200" cy="15240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234950" indent="-234950">
              <a:lnSpc>
                <a:spcPct val="80000"/>
              </a:lnSpc>
              <a:buFont typeface="Arial" pitchFamily="34" charset="0"/>
              <a:buChar char="•"/>
            </a:pPr>
            <a:r>
              <a:rPr lang="en-US" sz="2400" dirty="0" smtClean="0"/>
              <a:t>30% of the Overhead Tanks  are  in accessible</a:t>
            </a:r>
          </a:p>
          <a:p>
            <a:pPr marL="234950" indent="-234950">
              <a:lnSpc>
                <a:spcPct val="80000"/>
              </a:lnSpc>
              <a:buFont typeface="Arial" pitchFamily="34" charset="0"/>
              <a:buChar char="•"/>
            </a:pPr>
            <a:endParaRPr lang="en-US" sz="2400" dirty="0" smtClean="0"/>
          </a:p>
          <a:p>
            <a:pPr marL="234950" indent="-234950">
              <a:lnSpc>
                <a:spcPct val="80000"/>
              </a:lnSpc>
              <a:buFont typeface="Arial" pitchFamily="34" charset="0"/>
              <a:buChar char="•"/>
            </a:pPr>
            <a:r>
              <a:rPr lang="en-US" sz="2400" dirty="0" smtClean="0"/>
              <a:t>Even  in government buildings the over head tanks are built  violating the public health principles</a:t>
            </a:r>
          </a:p>
        </p:txBody>
      </p:sp>
      <p:pic>
        <p:nvPicPr>
          <p:cNvPr id="34819" name="Picture 5" descr="000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2971800"/>
            <a:ext cx="4572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0" name="Picture 6" descr="000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8200" y="2971800"/>
            <a:ext cx="43434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txBox="1">
            <a:spLocks/>
          </p:cNvSpPr>
          <p:nvPr/>
        </p:nvSpPr>
        <p:spPr>
          <a:xfrm>
            <a:off x="0" y="304800"/>
            <a:ext cx="6492240" cy="822960"/>
          </a:xfrm>
          <a:prstGeom prst="rect">
            <a:avLst/>
          </a:prstGeom>
          <a:solidFill>
            <a:srgbClr val="3F3E40"/>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274320">
              <a:spcBef>
                <a:spcPct val="0"/>
              </a:spcBef>
              <a:defRPr/>
            </a:pPr>
            <a:r>
              <a:rPr lang="en-US" altLang="zh-TW" sz="2800" dirty="0" smtClean="0">
                <a:ln>
                  <a:solidFill>
                    <a:srgbClr val="00AEEF"/>
                  </a:solidFill>
                </a:ln>
                <a:solidFill>
                  <a:srgbClr val="00AEEF"/>
                </a:solidFill>
                <a:latin typeface="Kalinga" pitchFamily="34" charset="0"/>
                <a:ea typeface="+mj-ea"/>
                <a:cs typeface="Kalinga" pitchFamily="34" charset="0"/>
              </a:rPr>
              <a:t>Community participation</a:t>
            </a:r>
          </a:p>
          <a:p>
            <a:pPr marL="274320">
              <a:spcBef>
                <a:spcPct val="0"/>
              </a:spcBef>
              <a:defRPr/>
            </a:pPr>
            <a:r>
              <a:rPr lang="en-US" altLang="zh-TW" sz="2800" dirty="0" smtClean="0">
                <a:ln>
                  <a:solidFill>
                    <a:srgbClr val="00AEEF"/>
                  </a:solidFill>
                </a:ln>
                <a:solidFill>
                  <a:srgbClr val="00AEEF"/>
                </a:solidFill>
                <a:latin typeface="Kalinga" pitchFamily="34" charset="0"/>
                <a:ea typeface="+mj-ea"/>
                <a:cs typeface="Kalinga" pitchFamily="34" charset="0"/>
              </a:rPr>
              <a:t>VECTOR CONTROL CHALLENGES </a:t>
            </a:r>
          </a:p>
        </p:txBody>
      </p:sp>
    </p:spTree>
    <p:extLst>
      <p:ext uri="{BB962C8B-B14F-4D97-AF65-F5344CB8AC3E}">
        <p14:creationId xmlns:p14="http://schemas.microsoft.com/office/powerpoint/2010/main" xmlns="" val="3880992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r>
              <a:rPr lang="en-IN" sz="3200" dirty="0" smtClean="0"/>
              <a:t>COOMMUNITY PARTICIPATION</a:t>
            </a:r>
            <a:br>
              <a:rPr lang="en-IN" sz="3200" dirty="0" smtClean="0"/>
            </a:br>
            <a:r>
              <a:rPr lang="en-IN" sz="3200" dirty="0" smtClean="0">
                <a:latin typeface="AR ESSENCE" pitchFamily="2" charset="0"/>
              </a:rPr>
              <a:t> </a:t>
            </a:r>
            <a:r>
              <a:rPr lang="en-IN" sz="3200" dirty="0">
                <a:latin typeface="AR ESSENCE" pitchFamily="2" charset="0"/>
              </a:rPr>
              <a:t>Challenges in </a:t>
            </a:r>
            <a:r>
              <a:rPr lang="en-IN" sz="3200" dirty="0" err="1">
                <a:latin typeface="AR ESSENCE" pitchFamily="2" charset="0"/>
              </a:rPr>
              <a:t>Aedes</a:t>
            </a:r>
            <a:r>
              <a:rPr lang="en-IN" sz="3200" dirty="0">
                <a:latin typeface="AR ESSENCE" pitchFamily="2" charset="0"/>
              </a:rPr>
              <a:t> Control</a:t>
            </a:r>
            <a:endParaRPr lang="en-IN" sz="3200" dirty="0"/>
          </a:p>
        </p:txBody>
      </p:sp>
      <p:sp>
        <p:nvSpPr>
          <p:cNvPr id="3" name="Content Placeholder 2"/>
          <p:cNvSpPr>
            <a:spLocks noGrp="1"/>
          </p:cNvSpPr>
          <p:nvPr>
            <p:ph idx="1"/>
          </p:nvPr>
        </p:nvSpPr>
        <p:spPr>
          <a:xfrm>
            <a:off x="457200" y="1340768"/>
            <a:ext cx="8229600" cy="5517232"/>
          </a:xfrm>
        </p:spPr>
        <p:txBody>
          <a:bodyPr>
            <a:noAutofit/>
          </a:bodyPr>
          <a:lstStyle/>
          <a:p>
            <a:r>
              <a:rPr lang="en-IN" sz="1800" dirty="0" smtClean="0">
                <a:latin typeface="AR ESSENCE" pitchFamily="2" charset="0"/>
              </a:rPr>
              <a:t>A </a:t>
            </a:r>
            <a:r>
              <a:rPr lang="en-IN" sz="1800" dirty="0">
                <a:latin typeface="AR ESSENCE" pitchFamily="2" charset="0"/>
              </a:rPr>
              <a:t>range of </a:t>
            </a:r>
            <a:r>
              <a:rPr lang="en-IN" sz="1800" dirty="0" err="1">
                <a:latin typeface="AR ESSENCE" pitchFamily="2" charset="0"/>
              </a:rPr>
              <a:t>Aedes</a:t>
            </a:r>
            <a:r>
              <a:rPr lang="en-IN" sz="1800" dirty="0">
                <a:latin typeface="AR ESSENCE" pitchFamily="2" charset="0"/>
              </a:rPr>
              <a:t> control methods now exist, many of which have been tried and proven for different situations in different countries. </a:t>
            </a:r>
            <a:r>
              <a:rPr lang="en-IN" sz="1800" dirty="0" smtClean="0">
                <a:latin typeface="AR ESSENCE" pitchFamily="2" charset="0"/>
              </a:rPr>
              <a:t></a:t>
            </a:r>
          </a:p>
          <a:p>
            <a:r>
              <a:rPr lang="en-IN" sz="1800" dirty="0" smtClean="0">
                <a:latin typeface="AR ESSENCE" pitchFamily="2" charset="0"/>
              </a:rPr>
              <a:t> </a:t>
            </a:r>
            <a:r>
              <a:rPr lang="en-IN" sz="1800" dirty="0">
                <a:latin typeface="AR ESSENCE" pitchFamily="2" charset="0"/>
              </a:rPr>
              <a:t>Environmental sanitation measures to reduce mosquito breeding sites (source reduction), such as physical management of water containers (e.g. mosquito-proof covers for water storage containers, polystyrene beads in water tanks), better designed and reliable water supplies, and recycling of solid waste such as discarded tyres, bottles, and cans.  </a:t>
            </a:r>
            <a:endParaRPr lang="en-IN" sz="1800" dirty="0" smtClean="0">
              <a:latin typeface="AR ESSENCE" pitchFamily="2" charset="0"/>
            </a:endParaRPr>
          </a:p>
          <a:p>
            <a:r>
              <a:rPr lang="en-IN" sz="1800" dirty="0" smtClean="0">
                <a:latin typeface="AR ESSENCE" pitchFamily="2" charset="0"/>
              </a:rPr>
              <a:t>Biological </a:t>
            </a:r>
            <a:r>
              <a:rPr lang="en-IN" sz="1800" dirty="0">
                <a:latin typeface="AR ESSENCE" pitchFamily="2" charset="0"/>
              </a:rPr>
              <a:t>methods (e.g. fish, Copepods – small crustaceans, </a:t>
            </a:r>
            <a:r>
              <a:rPr lang="en-IN" sz="1800" dirty="0" err="1">
                <a:latin typeface="AR ESSENCE" pitchFamily="2" charset="0"/>
              </a:rPr>
              <a:t>cyclops</a:t>
            </a:r>
            <a:r>
              <a:rPr lang="en-IN" sz="1800" dirty="0">
                <a:latin typeface="AR ESSENCE" pitchFamily="2" charset="0"/>
              </a:rPr>
              <a:t> that feed on mosquito larvae) to kill or reduce larval mosquito populations in large water containers. </a:t>
            </a:r>
            <a:r>
              <a:rPr lang="en-IN" sz="1800" dirty="0" smtClean="0">
                <a:latin typeface="AR ESSENCE" pitchFamily="2" charset="0"/>
              </a:rPr>
              <a:t></a:t>
            </a:r>
          </a:p>
          <a:p>
            <a:r>
              <a:rPr lang="en-IN" sz="1800" dirty="0" smtClean="0">
                <a:latin typeface="AR ESSENCE" pitchFamily="2" charset="0"/>
              </a:rPr>
              <a:t> </a:t>
            </a:r>
            <a:r>
              <a:rPr lang="en-IN" sz="1800" dirty="0">
                <a:latin typeface="AR ESSENCE" pitchFamily="2" charset="0"/>
              </a:rPr>
              <a:t>Chemical methods against the mosquito’s aquatic stages for use in larger water containers (e.g. </a:t>
            </a:r>
            <a:r>
              <a:rPr lang="en-IN" sz="1800" dirty="0" err="1">
                <a:latin typeface="AR ESSENCE" pitchFamily="2" charset="0"/>
              </a:rPr>
              <a:t>larvicide</a:t>
            </a:r>
            <a:r>
              <a:rPr lang="en-IN" sz="1800" dirty="0">
                <a:latin typeface="AR ESSENCE" pitchFamily="2" charset="0"/>
              </a:rPr>
              <a:t>- </a:t>
            </a:r>
            <a:r>
              <a:rPr lang="en-IN" sz="1800" dirty="0" err="1">
                <a:latin typeface="AR ESSENCE" pitchFamily="2" charset="0"/>
              </a:rPr>
              <a:t>Temephos</a:t>
            </a:r>
            <a:r>
              <a:rPr lang="en-IN" sz="1800" dirty="0">
                <a:latin typeface="AR ESSENCE" pitchFamily="2" charset="0"/>
              </a:rPr>
              <a:t>, insect growth regulator – </a:t>
            </a:r>
            <a:r>
              <a:rPr lang="en-IN" sz="1800" dirty="0" err="1">
                <a:latin typeface="AR ESSENCE" pitchFamily="2" charset="0"/>
              </a:rPr>
              <a:t>Pyriproxyfen</a:t>
            </a:r>
            <a:r>
              <a:rPr lang="en-IN" sz="1800" dirty="0">
                <a:latin typeface="AR ESSENCE" pitchFamily="2" charset="0"/>
              </a:rPr>
              <a:t>, </a:t>
            </a:r>
            <a:r>
              <a:rPr lang="en-IN" sz="1800" dirty="0" err="1" smtClean="0">
                <a:latin typeface="AR ESSENCE" pitchFamily="2" charset="0"/>
              </a:rPr>
              <a:t>diflubenzuron</a:t>
            </a:r>
            <a:r>
              <a:rPr lang="en-IN" sz="1800" dirty="0" smtClean="0">
                <a:latin typeface="AR ESSENCE" pitchFamily="2" charset="0"/>
              </a:rPr>
              <a:t> </a:t>
            </a:r>
          </a:p>
          <a:p>
            <a:r>
              <a:rPr lang="en-IN" sz="1800" dirty="0" smtClean="0">
                <a:latin typeface="AR ESSENCE" pitchFamily="2" charset="0"/>
              </a:rPr>
              <a:t>Chemical </a:t>
            </a:r>
            <a:r>
              <a:rPr lang="en-IN" sz="1800" dirty="0">
                <a:latin typeface="AR ESSENCE" pitchFamily="2" charset="0"/>
              </a:rPr>
              <a:t>methods directed against adult mosquitoes, such as insecticide space sprays. </a:t>
            </a:r>
            <a:r>
              <a:rPr lang="en-IN" sz="1800" dirty="0" smtClean="0">
                <a:latin typeface="AR ESSENCE" pitchFamily="2" charset="0"/>
              </a:rPr>
              <a:t> </a:t>
            </a:r>
            <a:r>
              <a:rPr lang="en-IN" sz="1800" dirty="0">
                <a:latin typeface="AR ESSENCE" pitchFamily="2" charset="0"/>
              </a:rPr>
              <a:t>Personal protection through use of repellents, vaporizers, mosquito coils, and insecticide-treated screens, curtains, </a:t>
            </a:r>
            <a:r>
              <a:rPr lang="en-IN" sz="1800" dirty="0" err="1">
                <a:latin typeface="AR ESSENCE" pitchFamily="2" charset="0"/>
              </a:rPr>
              <a:t>bednets</a:t>
            </a:r>
            <a:r>
              <a:rPr lang="en-IN" sz="1800" dirty="0">
                <a:latin typeface="AR ESSENCE" pitchFamily="2" charset="0"/>
              </a:rPr>
              <a:t> (for daytime use against </a:t>
            </a:r>
            <a:r>
              <a:rPr lang="en-IN" sz="1800" dirty="0" err="1">
                <a:latin typeface="AR ESSENCE" pitchFamily="2" charset="0"/>
              </a:rPr>
              <a:t>Aedes</a:t>
            </a:r>
            <a:r>
              <a:rPr lang="en-IN" sz="1800" dirty="0">
                <a:latin typeface="AR ESSENCE" pitchFamily="2" charset="0"/>
              </a:rPr>
              <a:t>) and Prevention and control of Dengue: No specific antiviral treatment or vaccine against dengue is available. </a:t>
            </a:r>
            <a:endParaRPr lang="en-IN" sz="1800" dirty="0" smtClean="0">
              <a:latin typeface="AR ESSENCE" pitchFamily="2" charset="0"/>
            </a:endParaRPr>
          </a:p>
          <a:p>
            <a:r>
              <a:rPr lang="en-IN" sz="1800" dirty="0" smtClean="0">
                <a:latin typeface="AR ESSENCE" pitchFamily="2" charset="0"/>
              </a:rPr>
              <a:t>The </a:t>
            </a:r>
            <a:r>
              <a:rPr lang="en-IN" sz="1800" dirty="0">
                <a:latin typeface="AR ESSENCE" pitchFamily="2" charset="0"/>
              </a:rPr>
              <a:t>key options for preventing and controlling Dengue are: a) To control larval habitats in and around people’s homes, workplaces, unclaimed empty spaces, dump sites and public areas such as place of worships/recreational </a:t>
            </a:r>
            <a:r>
              <a:rPr lang="en-IN" sz="1800" dirty="0" err="1">
                <a:latin typeface="AR ESSENCE" pitchFamily="2" charset="0"/>
              </a:rPr>
              <a:t>centers</a:t>
            </a:r>
            <a:r>
              <a:rPr lang="en-IN" sz="1800" dirty="0">
                <a:latin typeface="AR ESSENCE" pitchFamily="2" charset="0"/>
              </a:rPr>
              <a:t>, roadsides, playgrounds, and cemeteries b) To reduce human–vector contact c) To ensure prompt diagnosis of cases of fever and appropriate clinical management</a:t>
            </a:r>
          </a:p>
        </p:txBody>
      </p:sp>
    </p:spTree>
    <p:extLst>
      <p:ext uri="{BB962C8B-B14F-4D97-AF65-F5344CB8AC3E}">
        <p14:creationId xmlns:p14="http://schemas.microsoft.com/office/powerpoint/2010/main" xmlns="" val="2363345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14400" y="457200"/>
            <a:ext cx="7315200" cy="1099592"/>
          </a:xfrm>
        </p:spPr>
        <p:txBody>
          <a:bodyPr>
            <a:normAutofit/>
          </a:bodyPr>
          <a:lstStyle/>
          <a:p>
            <a:r>
              <a:rPr lang="en-US" sz="3200" b="1" dirty="0" smtClean="0">
                <a:solidFill>
                  <a:srgbClr val="FF0000"/>
                </a:solidFill>
              </a:rPr>
              <a:t>Community partnership-</a:t>
            </a:r>
            <a:r>
              <a:rPr lang="en-US" sz="3200" b="1" dirty="0" err="1" smtClean="0">
                <a:solidFill>
                  <a:srgbClr val="FF0000"/>
                </a:solidFill>
              </a:rPr>
              <a:t>Dengue,Malaria</a:t>
            </a:r>
            <a:r>
              <a:rPr lang="en-US" sz="3200" b="1" dirty="0" smtClean="0">
                <a:solidFill>
                  <a:srgbClr val="FF0000"/>
                </a:solidFill>
              </a:rPr>
              <a:t> and other VBD,s </a:t>
            </a:r>
            <a:endParaRPr lang="en-US" sz="3200" b="1" dirty="0" smtClean="0"/>
          </a:p>
        </p:txBody>
      </p:sp>
      <p:sp>
        <p:nvSpPr>
          <p:cNvPr id="30723" name="Content Placeholder 2"/>
          <p:cNvSpPr>
            <a:spLocks noGrp="1"/>
          </p:cNvSpPr>
          <p:nvPr>
            <p:ph idx="1"/>
          </p:nvPr>
        </p:nvSpPr>
        <p:spPr>
          <a:xfrm>
            <a:off x="914400" y="1556792"/>
            <a:ext cx="7315200" cy="5301208"/>
          </a:xfrm>
          <a:noFill/>
        </p:spPr>
        <p:txBody>
          <a:bodyPr>
            <a:normAutofit fontScale="77500" lnSpcReduction="20000"/>
          </a:bodyPr>
          <a:lstStyle/>
          <a:p>
            <a:pPr algn="ctr"/>
            <a:r>
              <a:rPr lang="en-US" dirty="0" smtClean="0">
                <a:solidFill>
                  <a:srgbClr val="0070C0"/>
                </a:solidFill>
              </a:rPr>
              <a:t>Fodder for thought</a:t>
            </a:r>
            <a:r>
              <a:rPr lang="en-US" dirty="0" smtClean="0">
                <a:solidFill>
                  <a:srgbClr val="92D050"/>
                </a:solidFill>
              </a:rPr>
              <a:t> </a:t>
            </a:r>
          </a:p>
          <a:p>
            <a:r>
              <a:rPr lang="en-US" sz="3000" b="1" dirty="0" smtClean="0"/>
              <a:t>This is the story of  four people  named  </a:t>
            </a:r>
            <a:r>
              <a:rPr lang="en-US" sz="3000" b="1" u="sng" dirty="0" smtClean="0"/>
              <a:t>EVERY BODY </a:t>
            </a:r>
            <a:r>
              <a:rPr lang="en-US" sz="3000" b="1" dirty="0" smtClean="0"/>
              <a:t>, </a:t>
            </a:r>
            <a:r>
              <a:rPr lang="en-US" sz="3000" b="1" u="sng" dirty="0" smtClean="0"/>
              <a:t>SOME BODY </a:t>
            </a:r>
            <a:r>
              <a:rPr lang="en-US" sz="3000" b="1" dirty="0" smtClean="0"/>
              <a:t>, </a:t>
            </a:r>
            <a:r>
              <a:rPr lang="en-US" sz="3000" b="1" u="sng" dirty="0" smtClean="0"/>
              <a:t>ANY BODY  </a:t>
            </a:r>
            <a:r>
              <a:rPr lang="en-US" sz="3000" b="1" dirty="0" smtClean="0"/>
              <a:t>, </a:t>
            </a:r>
            <a:r>
              <a:rPr lang="en-US" sz="3000" b="1" u="sng" dirty="0" smtClean="0"/>
              <a:t>NO BODY .</a:t>
            </a:r>
          </a:p>
          <a:p>
            <a:endParaRPr lang="en-US" sz="3000" b="1" dirty="0" smtClean="0"/>
          </a:p>
          <a:p>
            <a:r>
              <a:rPr lang="en-US" sz="3000" b="1" dirty="0" smtClean="0"/>
              <a:t>There was an important job to be done  and  EVERY BODY  was sure that  SOME BODY   would do it.</a:t>
            </a:r>
          </a:p>
          <a:p>
            <a:endParaRPr lang="en-US" sz="3000" b="1" dirty="0" smtClean="0"/>
          </a:p>
          <a:p>
            <a:r>
              <a:rPr lang="en-US" sz="3000" b="1" u="sng" dirty="0" smtClean="0"/>
              <a:t>ANY BODY   </a:t>
            </a:r>
            <a:r>
              <a:rPr lang="en-US" sz="3000" b="1" dirty="0" smtClean="0"/>
              <a:t>could  have done it. But  </a:t>
            </a:r>
            <a:r>
              <a:rPr lang="en-US" sz="3000" b="1" u="sng" dirty="0" smtClean="0"/>
              <a:t>NO BODY  </a:t>
            </a:r>
            <a:r>
              <a:rPr lang="en-US" sz="3000" b="1" dirty="0" smtClean="0"/>
              <a:t>did it. </a:t>
            </a:r>
            <a:r>
              <a:rPr lang="en-US" sz="3000" b="1" u="sng" dirty="0" smtClean="0"/>
              <a:t>SOME BODY   </a:t>
            </a:r>
            <a:r>
              <a:rPr lang="en-US" sz="3000" b="1" dirty="0" smtClean="0"/>
              <a:t>got angry about that  because it is  </a:t>
            </a:r>
            <a:r>
              <a:rPr lang="en-US" sz="3000" b="1" u="sng" dirty="0" smtClean="0"/>
              <a:t>EVERY BODY  </a:t>
            </a:r>
            <a:r>
              <a:rPr lang="en-US" sz="3000" b="1" dirty="0" smtClean="0"/>
              <a:t>job. Every thought that  </a:t>
            </a:r>
            <a:r>
              <a:rPr lang="en-US" sz="3000" b="1" u="sng" dirty="0" smtClean="0"/>
              <a:t>ANY BODY  </a:t>
            </a:r>
            <a:r>
              <a:rPr lang="en-US" sz="3000" b="1" dirty="0" smtClean="0"/>
              <a:t>could  do it but  </a:t>
            </a:r>
            <a:r>
              <a:rPr lang="en-US" sz="3000" b="1" u="sng" dirty="0" smtClean="0"/>
              <a:t>NO BODY  </a:t>
            </a:r>
            <a:r>
              <a:rPr lang="en-US" sz="3000" b="1" u="sng" dirty="0" err="1" smtClean="0"/>
              <a:t>realised</a:t>
            </a:r>
            <a:r>
              <a:rPr lang="en-US" sz="3000" b="1" u="sng" dirty="0" smtClean="0"/>
              <a:t> </a:t>
            </a:r>
            <a:r>
              <a:rPr lang="en-US" sz="3000" b="1" dirty="0" smtClean="0"/>
              <a:t>that  </a:t>
            </a:r>
            <a:r>
              <a:rPr lang="en-US" sz="3000" b="1" u="sng" dirty="0" smtClean="0"/>
              <a:t>EVERY BODY  </a:t>
            </a:r>
            <a:r>
              <a:rPr lang="en-US" sz="3000" b="1" dirty="0" smtClean="0"/>
              <a:t>do not do it.</a:t>
            </a:r>
          </a:p>
          <a:p>
            <a:endParaRPr lang="en-US" sz="3000" b="1" dirty="0" smtClean="0"/>
          </a:p>
          <a:p>
            <a:r>
              <a:rPr lang="en-US" sz="3000" b="1" dirty="0" smtClean="0"/>
              <a:t>It ended up that  EVERY BODY  blamed  SOME BODY  when  NO BODY  did  what  ANY  BODY   would have done it </a:t>
            </a:r>
          </a:p>
          <a:p>
            <a:endParaRPr lang="en-US" sz="3000" b="1" dirty="0" smtClean="0"/>
          </a:p>
          <a:p>
            <a:endParaRPr lang="en-US" sz="3000" dirty="0" smtClean="0"/>
          </a:p>
        </p:txBody>
      </p:sp>
    </p:spTree>
    <p:extLst>
      <p:ext uri="{BB962C8B-B14F-4D97-AF65-F5344CB8AC3E}">
        <p14:creationId xmlns:p14="http://schemas.microsoft.com/office/powerpoint/2010/main" xmlns="" val="12722633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Further reading</a:t>
            </a:r>
            <a:endParaRPr lang="en-IN" dirty="0"/>
          </a:p>
        </p:txBody>
      </p:sp>
      <p:sp>
        <p:nvSpPr>
          <p:cNvPr id="3" name="Content Placeholder 2"/>
          <p:cNvSpPr>
            <a:spLocks noGrp="1"/>
          </p:cNvSpPr>
          <p:nvPr>
            <p:ph idx="1"/>
          </p:nvPr>
        </p:nvSpPr>
        <p:spPr>
          <a:xfrm>
            <a:off x="457200" y="1600200"/>
            <a:ext cx="8229600" cy="4853136"/>
          </a:xfrm>
        </p:spPr>
        <p:txBody>
          <a:bodyPr>
            <a:normAutofit fontScale="92500"/>
          </a:bodyPr>
          <a:lstStyle/>
          <a:p>
            <a:pPr marL="0" indent="0">
              <a:buNone/>
            </a:pPr>
            <a:r>
              <a:rPr lang="en-IN" sz="2800" dirty="0" smtClean="0"/>
              <a:t>1.  </a:t>
            </a:r>
            <a:r>
              <a:rPr lang="en-IN" sz="2800" dirty="0"/>
              <a:t>Parks W, </a:t>
            </a:r>
            <a:r>
              <a:rPr lang="en-IN" sz="2800" dirty="0" err="1"/>
              <a:t>Shrestha</a:t>
            </a:r>
            <a:r>
              <a:rPr lang="en-IN" sz="2800" dirty="0"/>
              <a:t> S, </a:t>
            </a:r>
            <a:r>
              <a:rPr lang="en-IN" sz="2800" dirty="0" err="1"/>
              <a:t>Chitnis</a:t>
            </a:r>
            <a:r>
              <a:rPr lang="en-IN" sz="2800" dirty="0"/>
              <a:t> K (2008). Essentials for</a:t>
            </a:r>
          </a:p>
          <a:p>
            <a:pPr marL="0" indent="0">
              <a:buNone/>
            </a:pPr>
            <a:r>
              <a:rPr lang="en-IN" sz="2800" dirty="0" smtClean="0"/>
              <a:t>excellence</a:t>
            </a:r>
            <a:r>
              <a:rPr lang="en-IN" sz="2800" dirty="0"/>
              <a:t>: researching, monitoring and </a:t>
            </a:r>
            <a:r>
              <a:rPr lang="en-IN" sz="2800" dirty="0" smtClean="0"/>
              <a:t>evaluating strategic </a:t>
            </a:r>
            <a:r>
              <a:rPr lang="en-IN" sz="2800" dirty="0"/>
              <a:t>communication for behaviour and social change</a:t>
            </a:r>
            <a:r>
              <a:rPr lang="en-IN" sz="2800" dirty="0" smtClean="0"/>
              <a:t>. UNICEF </a:t>
            </a:r>
            <a:r>
              <a:rPr lang="en-IN" sz="2800" dirty="0"/>
              <a:t>Pacific Office, Fiji. Available at: </a:t>
            </a:r>
            <a:r>
              <a:rPr lang="en-IN" sz="2800" dirty="0">
                <a:hlinkClick r:id="rId2"/>
              </a:rPr>
              <a:t>http://www.unicef</a:t>
            </a:r>
            <a:r>
              <a:rPr lang="en-IN" sz="2800" dirty="0" smtClean="0"/>
              <a:t>. Org/</a:t>
            </a:r>
            <a:r>
              <a:rPr lang="en-IN" sz="2800" dirty="0" err="1" smtClean="0"/>
              <a:t>cbsc</a:t>
            </a:r>
            <a:r>
              <a:rPr lang="en-IN" sz="2800" dirty="0" smtClean="0"/>
              <a:t>/files/Essentials_for_excellence.pdf</a:t>
            </a:r>
          </a:p>
          <a:p>
            <a:pPr marL="0" indent="0">
              <a:buNone/>
            </a:pPr>
            <a:r>
              <a:rPr lang="en-IN" sz="2800" dirty="0" smtClean="0"/>
              <a:t>2. World </a:t>
            </a:r>
            <a:r>
              <a:rPr lang="en-IN" sz="2800" dirty="0"/>
              <a:t>Health Organization Department of Global Capacities Alert and Response 20, Avenue </a:t>
            </a:r>
            <a:r>
              <a:rPr lang="en-IN" sz="2800" dirty="0" err="1"/>
              <a:t>Appia</a:t>
            </a:r>
            <a:r>
              <a:rPr lang="en-IN" sz="2800" dirty="0"/>
              <a:t> CH-1211 Geneva 27 Switzerland Tel. +41 (0) 22 791 4568 Fax: +41 (0) 22 791 4721 combi@who.int csr@who.int </a:t>
            </a:r>
            <a:r>
              <a:rPr lang="en-IN" sz="2800" dirty="0" smtClean="0">
                <a:hlinkClick r:id="rId3"/>
              </a:rPr>
              <a:t>www.who.int/csr/en</a:t>
            </a:r>
            <a:endParaRPr lang="en-IN" sz="2800" dirty="0" smtClean="0"/>
          </a:p>
          <a:p>
            <a:pPr marL="0" indent="0">
              <a:buNone/>
            </a:pPr>
            <a:r>
              <a:rPr lang="en-IN" sz="2800" dirty="0" smtClean="0"/>
              <a:t>3. NVBDCP-BCC/IEC</a:t>
            </a:r>
          </a:p>
          <a:p>
            <a:pPr marL="0" indent="0">
              <a:buNone/>
            </a:pPr>
            <a:endParaRPr lang="en-IN" sz="2800" dirty="0"/>
          </a:p>
        </p:txBody>
      </p:sp>
    </p:spTree>
    <p:extLst>
      <p:ext uri="{BB962C8B-B14F-4D97-AF65-F5344CB8AC3E}">
        <p14:creationId xmlns:p14="http://schemas.microsoft.com/office/powerpoint/2010/main" xmlns="" val="33624174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roundabout (1)"/>
          <p:cNvPicPr>
            <a:picLocks noChangeAspect="1" noChangeArrowheads="1"/>
          </p:cNvPicPr>
          <p:nvPr/>
        </p:nvPicPr>
        <p:blipFill>
          <a:blip r:embed="rId4" cstate="print">
            <a:lum bright="-6000" contrast="36000"/>
          </a:blip>
          <a:srcRect l="2403"/>
          <a:stretch>
            <a:fillRect/>
          </a:stretch>
        </p:blipFill>
        <p:spPr bwMode="auto">
          <a:xfrm>
            <a:off x="0" y="838200"/>
            <a:ext cx="5029200" cy="6019800"/>
          </a:xfrm>
          <a:prstGeom prst="rect">
            <a:avLst/>
          </a:prstGeom>
          <a:noFill/>
          <a:ln w="9525">
            <a:noFill/>
            <a:miter lim="800000"/>
            <a:headEnd/>
            <a:tailEnd/>
          </a:ln>
        </p:spPr>
      </p:pic>
      <p:sp>
        <p:nvSpPr>
          <p:cNvPr id="52227" name="Rectangle 2"/>
          <p:cNvSpPr>
            <a:spLocks noChangeArrowheads="1"/>
          </p:cNvSpPr>
          <p:nvPr/>
        </p:nvSpPr>
        <p:spPr bwMode="auto">
          <a:xfrm>
            <a:off x="3878263" y="381000"/>
            <a:ext cx="2293937" cy="584200"/>
          </a:xfrm>
          <a:prstGeom prst="rect">
            <a:avLst/>
          </a:prstGeom>
          <a:blipFill dpi="0" rotWithShape="1">
            <a:blip r:embed="rId5" cstate="print"/>
            <a:srcRect/>
            <a:tile tx="0" ty="0" sx="100000" sy="100000" flip="none" algn="tl"/>
          </a:blipFill>
          <a:ln w="9525">
            <a:noFill/>
            <a:miter lim="800000"/>
            <a:headEnd/>
            <a:tailEnd/>
          </a:ln>
        </p:spPr>
        <p:txBody>
          <a:bodyPr>
            <a:spAutoFit/>
          </a:bodyPr>
          <a:lstStyle/>
          <a:p>
            <a:pPr algn="ctr" eaLnBrk="0" hangingPunct="0">
              <a:buFont typeface="Wingdings" pitchFamily="2" charset="2"/>
              <a:buNone/>
            </a:pPr>
            <a:r>
              <a:rPr lang="en-US" sz="3200" dirty="0">
                <a:solidFill>
                  <a:srgbClr val="990033"/>
                </a:solidFill>
              </a:rPr>
              <a:t>Thank You</a:t>
            </a:r>
          </a:p>
        </p:txBody>
      </p:sp>
      <p:pic>
        <p:nvPicPr>
          <p:cNvPr id="52228" name="Picture 5" descr="Ronald Ross"/>
          <p:cNvPicPr>
            <a:picLocks noChangeAspect="1" noChangeArrowheads="1"/>
          </p:cNvPicPr>
          <p:nvPr/>
        </p:nvPicPr>
        <p:blipFill>
          <a:blip r:embed="rId6" cstate="print"/>
          <a:srcRect/>
          <a:stretch>
            <a:fillRect/>
          </a:stretch>
        </p:blipFill>
        <p:spPr bwMode="auto">
          <a:xfrm>
            <a:off x="7010400" y="69850"/>
            <a:ext cx="2133600" cy="2162175"/>
          </a:xfrm>
          <a:prstGeom prst="rect">
            <a:avLst/>
          </a:prstGeom>
          <a:noFill/>
          <a:ln w="9525">
            <a:noFill/>
            <a:miter lim="800000"/>
            <a:headEnd/>
            <a:tailEnd/>
          </a:ln>
        </p:spPr>
      </p:pic>
      <p:sp>
        <p:nvSpPr>
          <p:cNvPr id="5" name="Rectangle 4"/>
          <p:cNvSpPr/>
          <p:nvPr/>
        </p:nvSpPr>
        <p:spPr>
          <a:xfrm>
            <a:off x="5334000" y="2209800"/>
            <a:ext cx="3810000" cy="4031873"/>
          </a:xfrm>
          <a:prstGeom prst="rect">
            <a:avLst/>
          </a:prstGeom>
        </p:spPr>
        <p:txBody>
          <a:bodyPr wrap="square">
            <a:spAutoFit/>
          </a:bodyPr>
          <a:lstStyle/>
          <a:p>
            <a:pPr eaLnBrk="0" hangingPunct="0">
              <a:defRPr/>
            </a:pPr>
            <a:r>
              <a:rPr lang="en-US" sz="1600" b="1" dirty="0">
                <a:latin typeface="Arial" pitchFamily="34" charset="0"/>
                <a:cs typeface="Arial" pitchFamily="34" charset="0"/>
              </a:rPr>
              <a:t>In this, O Nature, yield I pray to me.</a:t>
            </a:r>
            <a:br>
              <a:rPr lang="en-US" sz="1600" b="1" dirty="0">
                <a:latin typeface="Arial" pitchFamily="34" charset="0"/>
                <a:cs typeface="Arial" pitchFamily="34" charset="0"/>
              </a:rPr>
            </a:br>
            <a:r>
              <a:rPr lang="en-US" sz="1600" b="1" dirty="0">
                <a:latin typeface="Arial" pitchFamily="34" charset="0"/>
                <a:cs typeface="Arial" pitchFamily="34" charset="0"/>
              </a:rPr>
              <a:t>I pace and pace, and think and think, and take</a:t>
            </a:r>
            <a:br>
              <a:rPr lang="en-US" sz="1600" b="1" dirty="0">
                <a:latin typeface="Arial" pitchFamily="34" charset="0"/>
                <a:cs typeface="Arial" pitchFamily="34" charset="0"/>
              </a:rPr>
            </a:br>
            <a:r>
              <a:rPr lang="en-US" sz="1600" b="1" dirty="0">
                <a:latin typeface="Arial" pitchFamily="34" charset="0"/>
                <a:cs typeface="Arial" pitchFamily="34" charset="0"/>
              </a:rPr>
              <a:t>The </a:t>
            </a:r>
            <a:r>
              <a:rPr lang="en-US" sz="1600" b="1" dirty="0" err="1">
                <a:latin typeface="Arial" pitchFamily="34" charset="0"/>
                <a:cs typeface="Arial" pitchFamily="34" charset="0"/>
              </a:rPr>
              <a:t>fever'd</a:t>
            </a:r>
            <a:r>
              <a:rPr lang="en-US" sz="1600" b="1" dirty="0">
                <a:latin typeface="Arial" pitchFamily="34" charset="0"/>
                <a:cs typeface="Arial" pitchFamily="34" charset="0"/>
              </a:rPr>
              <a:t> hands, and note down all I see,</a:t>
            </a:r>
            <a:br>
              <a:rPr lang="en-US" sz="1600" b="1" dirty="0">
                <a:latin typeface="Arial" pitchFamily="34" charset="0"/>
                <a:cs typeface="Arial" pitchFamily="34" charset="0"/>
              </a:rPr>
            </a:br>
            <a:r>
              <a:rPr lang="en-US" sz="1600" b="1" dirty="0">
                <a:latin typeface="Arial" pitchFamily="34" charset="0"/>
                <a:cs typeface="Arial" pitchFamily="34" charset="0"/>
              </a:rPr>
              <a:t>That some dim distant light may haply break.</a:t>
            </a:r>
            <a:br>
              <a:rPr lang="en-US" sz="1600" b="1" dirty="0">
                <a:latin typeface="Arial" pitchFamily="34" charset="0"/>
                <a:cs typeface="Arial" pitchFamily="34" charset="0"/>
              </a:rPr>
            </a:br>
            <a:r>
              <a:rPr lang="en-US" sz="1600" b="1" dirty="0">
                <a:latin typeface="Arial" pitchFamily="34" charset="0"/>
                <a:cs typeface="Arial" pitchFamily="34" charset="0"/>
              </a:rPr>
              <a:t>The painful faces ask, can we not cure?</a:t>
            </a:r>
            <a:br>
              <a:rPr lang="en-US" sz="1600" b="1" dirty="0">
                <a:latin typeface="Arial" pitchFamily="34" charset="0"/>
                <a:cs typeface="Arial" pitchFamily="34" charset="0"/>
              </a:rPr>
            </a:br>
            <a:r>
              <a:rPr lang="en-US" sz="1600" b="1" dirty="0">
                <a:latin typeface="Arial" pitchFamily="34" charset="0"/>
                <a:cs typeface="Arial" pitchFamily="34" charset="0"/>
              </a:rPr>
              <a:t>We answer, No, not yet; we seek the laws.</a:t>
            </a:r>
            <a:br>
              <a:rPr lang="en-US" sz="1600" b="1" dirty="0">
                <a:latin typeface="Arial" pitchFamily="34" charset="0"/>
                <a:cs typeface="Arial" pitchFamily="34" charset="0"/>
              </a:rPr>
            </a:br>
            <a:r>
              <a:rPr lang="en-US" sz="1600" b="1" dirty="0">
                <a:latin typeface="Arial" pitchFamily="34" charset="0"/>
                <a:cs typeface="Arial" pitchFamily="34" charset="0"/>
              </a:rPr>
              <a:t>O God, reveal thro' all this thing obscure</a:t>
            </a:r>
            <a:br>
              <a:rPr lang="en-US" sz="1600" b="1" dirty="0">
                <a:latin typeface="Arial" pitchFamily="34" charset="0"/>
                <a:cs typeface="Arial" pitchFamily="34" charset="0"/>
              </a:rPr>
            </a:br>
            <a:r>
              <a:rPr lang="en-US" sz="1600" b="1" dirty="0">
                <a:latin typeface="Arial" pitchFamily="34" charset="0"/>
                <a:cs typeface="Arial" pitchFamily="34" charset="0"/>
              </a:rPr>
              <a:t>The unseen, small, but million-murdering cause.</a:t>
            </a:r>
          </a:p>
          <a:p>
            <a:pPr eaLnBrk="0" hangingPunct="0">
              <a:defRPr/>
            </a:pPr>
            <a:r>
              <a:rPr lang="en-US" sz="1600" b="1" dirty="0" err="1">
                <a:solidFill>
                  <a:schemeClr val="accent4">
                    <a:lumMod val="50000"/>
                  </a:schemeClr>
                </a:solidFill>
                <a:latin typeface="Arial" pitchFamily="34" charset="0"/>
                <a:cs typeface="Arial" pitchFamily="34" charset="0"/>
              </a:rPr>
              <a:t>Dr.Ronald</a:t>
            </a:r>
            <a:r>
              <a:rPr lang="en-US" sz="1600" b="1" dirty="0">
                <a:solidFill>
                  <a:schemeClr val="accent4">
                    <a:lumMod val="50000"/>
                  </a:schemeClr>
                </a:solidFill>
                <a:latin typeface="Arial" pitchFamily="34" charset="0"/>
                <a:cs typeface="Arial" pitchFamily="34" charset="0"/>
              </a:rPr>
              <a:t> Ross</a:t>
            </a:r>
          </a:p>
        </p:txBody>
      </p:sp>
      <p:graphicFrame>
        <p:nvGraphicFramePr>
          <p:cNvPr id="72705" name="Object 1"/>
          <p:cNvGraphicFramePr>
            <a:graphicFrameLocks noChangeAspect="1"/>
          </p:cNvGraphicFramePr>
          <p:nvPr/>
        </p:nvGraphicFramePr>
        <p:xfrm>
          <a:off x="304800" y="4800600"/>
          <a:ext cx="4419600" cy="2057400"/>
        </p:xfrm>
        <a:graphic>
          <a:graphicData uri="http://schemas.openxmlformats.org/presentationml/2006/ole">
            <p:oleObj spid="_x0000_s1033" name="Presentation" r:id="rId7" imgW="4570348" imgH="3427397" progId="PowerPoint.Show.12">
              <p:embed/>
            </p:oleObj>
          </a:graphicData>
        </a:graphic>
      </p:graphicFrame>
    </p:spTree>
    <p:extLst>
      <p:ext uri="{BB962C8B-B14F-4D97-AF65-F5344CB8AC3E}">
        <p14:creationId xmlns:p14="http://schemas.microsoft.com/office/powerpoint/2010/main" xmlns="" val="3841651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IN" dirty="0">
                <a:latin typeface="AR ESSENCE" pitchFamily="2" charset="0"/>
              </a:rPr>
              <a:t>Challenges in </a:t>
            </a:r>
            <a:r>
              <a:rPr lang="en-IN" dirty="0" err="1">
                <a:latin typeface="AR ESSENCE" pitchFamily="2" charset="0"/>
              </a:rPr>
              <a:t>Aedes</a:t>
            </a:r>
            <a:r>
              <a:rPr lang="en-IN" dirty="0">
                <a:latin typeface="AR ESSENCE" pitchFamily="2" charset="0"/>
              </a:rPr>
              <a:t> Control</a:t>
            </a:r>
            <a:endParaRPr lang="en-IN" dirty="0"/>
          </a:p>
        </p:txBody>
      </p:sp>
      <p:sp>
        <p:nvSpPr>
          <p:cNvPr id="3" name="Content Placeholder 2"/>
          <p:cNvSpPr>
            <a:spLocks noGrp="1"/>
          </p:cNvSpPr>
          <p:nvPr>
            <p:ph idx="1"/>
          </p:nvPr>
        </p:nvSpPr>
        <p:spPr/>
        <p:txBody>
          <a:bodyPr>
            <a:noAutofit/>
          </a:bodyPr>
          <a:lstStyle/>
          <a:p>
            <a:r>
              <a:rPr lang="en-IN" sz="1600" dirty="0" smtClean="0">
                <a:latin typeface="AR ESSENCE" pitchFamily="2" charset="0"/>
              </a:rPr>
              <a:t>: </a:t>
            </a:r>
            <a:r>
              <a:rPr lang="en-IN" sz="1600" dirty="0">
                <a:latin typeface="AR ESSENCE" pitchFamily="2" charset="0"/>
              </a:rPr>
              <a:t>Though a range of </a:t>
            </a:r>
            <a:r>
              <a:rPr lang="en-IN" sz="1600" dirty="0" err="1">
                <a:latin typeface="AR ESSENCE" pitchFamily="2" charset="0"/>
              </a:rPr>
              <a:t>Aedes</a:t>
            </a:r>
            <a:r>
              <a:rPr lang="en-IN" sz="1600" dirty="0">
                <a:latin typeface="AR ESSENCE" pitchFamily="2" charset="0"/>
              </a:rPr>
              <a:t> control methods exists, however, many States continue outdoor space spraying (fogging) of insecticide for adult mosquito control as the strategy for Dengue control. </a:t>
            </a:r>
            <a:endParaRPr lang="en-IN" sz="1600" dirty="0" smtClean="0">
              <a:latin typeface="AR ESSENCE" pitchFamily="2" charset="0"/>
            </a:endParaRPr>
          </a:p>
          <a:p>
            <a:r>
              <a:rPr lang="en-IN" sz="1600" dirty="0" smtClean="0">
                <a:latin typeface="AR ESSENCE" pitchFamily="2" charset="0"/>
              </a:rPr>
              <a:t>This </a:t>
            </a:r>
            <a:r>
              <a:rPr lang="en-IN" sz="1600" dirty="0">
                <a:latin typeface="AR ESSENCE" pitchFamily="2" charset="0"/>
              </a:rPr>
              <a:t>is costly and its effectiveness is limited. </a:t>
            </a:r>
            <a:endParaRPr lang="en-IN" sz="1600" dirty="0" smtClean="0">
              <a:latin typeface="AR ESSENCE" pitchFamily="2" charset="0"/>
            </a:endParaRPr>
          </a:p>
          <a:p>
            <a:r>
              <a:rPr lang="en-IN" sz="1600" dirty="0" err="1" smtClean="0">
                <a:latin typeface="AR ESSENCE" pitchFamily="2" charset="0"/>
              </a:rPr>
              <a:t>Ae</a:t>
            </a:r>
            <a:r>
              <a:rPr lang="en-IN" sz="1600" dirty="0">
                <a:latin typeface="AR ESSENCE" pitchFamily="2" charset="0"/>
              </a:rPr>
              <a:t>. </a:t>
            </a:r>
            <a:r>
              <a:rPr lang="en-IN" sz="1600" dirty="0" err="1">
                <a:latin typeface="AR ESSENCE" pitchFamily="2" charset="0"/>
              </a:rPr>
              <a:t>aegypti</a:t>
            </a:r>
            <a:r>
              <a:rPr lang="en-IN" sz="1600" dirty="0">
                <a:latin typeface="AR ESSENCE" pitchFamily="2" charset="0"/>
              </a:rPr>
              <a:t> prefers to rest inside houses, so vehicle mounted or outdoor fogging simply does not reach mosquitoes resting in hidden places. </a:t>
            </a:r>
            <a:endParaRPr lang="en-IN" sz="1600" dirty="0" smtClean="0">
              <a:latin typeface="AR ESSENCE" pitchFamily="2" charset="0"/>
            </a:endParaRPr>
          </a:p>
          <a:p>
            <a:r>
              <a:rPr lang="en-IN" sz="1600" dirty="0" smtClean="0">
                <a:latin typeface="AR ESSENCE" pitchFamily="2" charset="0"/>
              </a:rPr>
              <a:t>Home-owners </a:t>
            </a:r>
            <a:r>
              <a:rPr lang="en-IN" sz="1600" dirty="0">
                <a:latin typeface="AR ESSENCE" pitchFamily="2" charset="0"/>
              </a:rPr>
              <a:t>in various places may refuse entry to spray teams for indoor space spraying, or shut windows and doors to prevent outdoor insecticidal fogs from entering their house, thus reducing the impact of this intervention. </a:t>
            </a:r>
            <a:endParaRPr lang="en-IN" sz="1600" dirty="0" smtClean="0">
              <a:latin typeface="AR ESSENCE" pitchFamily="2" charset="0"/>
            </a:endParaRPr>
          </a:p>
          <a:p>
            <a:r>
              <a:rPr lang="en-IN" sz="1600" dirty="0" smtClean="0">
                <a:latin typeface="AR ESSENCE" pitchFamily="2" charset="0"/>
              </a:rPr>
              <a:t>Furthermore</a:t>
            </a:r>
            <a:r>
              <a:rPr lang="en-IN" sz="1600" dirty="0">
                <a:latin typeface="AR ESSENCE" pitchFamily="2" charset="0"/>
              </a:rPr>
              <a:t>, delay in reporting or incomplete line-listings have made spraying often too late to prevent epidemic and adult mosquito populations quickly return after spraying. </a:t>
            </a:r>
            <a:endParaRPr lang="en-IN" sz="1600" dirty="0" smtClean="0">
              <a:latin typeface="AR ESSENCE" pitchFamily="2" charset="0"/>
            </a:endParaRPr>
          </a:p>
          <a:p>
            <a:r>
              <a:rPr lang="en-IN" sz="1600" dirty="0" smtClean="0">
                <a:latin typeface="AR ESSENCE" pitchFamily="2" charset="0"/>
              </a:rPr>
              <a:t>Indoor </a:t>
            </a:r>
            <a:r>
              <a:rPr lang="en-IN" sz="1600" dirty="0">
                <a:latin typeface="AR ESSENCE" pitchFamily="2" charset="0"/>
              </a:rPr>
              <a:t>space spray is thus more effective than outdoor fogging. Larval control is also challenged as the eggs can remain dormant for more than a year in dry condition and once they come in contact of water, desiccated eggs hatch and larvae emerge</a:t>
            </a:r>
            <a:r>
              <a:rPr lang="en-IN" sz="1600" dirty="0" smtClean="0">
                <a:latin typeface="AR ESSENCE" pitchFamily="2" charset="0"/>
              </a:rPr>
              <a:t>.</a:t>
            </a:r>
          </a:p>
          <a:p>
            <a:r>
              <a:rPr lang="en-IN" sz="1600" dirty="0" smtClean="0">
                <a:latin typeface="AR ESSENCE" pitchFamily="2" charset="0"/>
              </a:rPr>
              <a:t> </a:t>
            </a:r>
            <a:r>
              <a:rPr lang="en-IN" sz="1600" dirty="0">
                <a:latin typeface="AR ESSENCE" pitchFamily="2" charset="0"/>
              </a:rPr>
              <a:t>There is also evidence of vertical transmission of dengue virus from infected female mosquitoes to the next generation. Public trust and complacency in such an ineffective approach has only increased the challenge of explaining the need for community involvement in the control of larval habitats. Insecticide fogging is not recommended as a routine measure for control of </a:t>
            </a:r>
            <a:r>
              <a:rPr lang="en-IN" sz="1600" dirty="0" err="1">
                <a:latin typeface="AR ESSENCE" pitchFamily="2" charset="0"/>
              </a:rPr>
              <a:t>Aedes</a:t>
            </a:r>
            <a:r>
              <a:rPr lang="en-IN" sz="1600" dirty="0">
                <a:latin typeface="AR ESSENCE" pitchFamily="2" charset="0"/>
              </a:rPr>
              <a:t> mosquito.</a:t>
            </a:r>
          </a:p>
        </p:txBody>
      </p:sp>
    </p:spTree>
    <p:extLst>
      <p:ext uri="{BB962C8B-B14F-4D97-AF65-F5344CB8AC3E}">
        <p14:creationId xmlns:p14="http://schemas.microsoft.com/office/powerpoint/2010/main" xmlns="" val="256173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r>
              <a:rPr lang="en-IN" sz="2800" dirty="0" smtClean="0"/>
              <a:t>Need for community participation</a:t>
            </a:r>
            <a:r>
              <a:rPr lang="en-IN" sz="2800" dirty="0"/>
              <a:t> for sustainable Dengue prevention and control: </a:t>
            </a:r>
          </a:p>
        </p:txBody>
      </p:sp>
      <p:sp>
        <p:nvSpPr>
          <p:cNvPr id="3" name="Content Placeholder 2"/>
          <p:cNvSpPr>
            <a:spLocks noGrp="1"/>
          </p:cNvSpPr>
          <p:nvPr>
            <p:ph idx="1"/>
          </p:nvPr>
        </p:nvSpPr>
        <p:spPr/>
        <p:txBody>
          <a:bodyPr>
            <a:normAutofit fontScale="70000" lnSpcReduction="20000"/>
          </a:bodyPr>
          <a:lstStyle/>
          <a:p>
            <a:r>
              <a:rPr lang="en-IN" dirty="0" smtClean="0">
                <a:latin typeface="AR ESSENCE" pitchFamily="2" charset="0"/>
              </a:rPr>
              <a:t> </a:t>
            </a:r>
            <a:r>
              <a:rPr lang="en-IN" dirty="0">
                <a:latin typeface="AR ESSENCE" pitchFamily="2" charset="0"/>
              </a:rPr>
              <a:t>In modern time, two countries - Cuba and Singapore, which have been successful in controlling </a:t>
            </a:r>
            <a:r>
              <a:rPr lang="en-IN" dirty="0" err="1">
                <a:latin typeface="AR ESSENCE" pitchFamily="2" charset="0"/>
              </a:rPr>
              <a:t>Ae</a:t>
            </a:r>
            <a:r>
              <a:rPr lang="en-IN" dirty="0">
                <a:latin typeface="AR ESSENCE" pitchFamily="2" charset="0"/>
              </a:rPr>
              <a:t>. </a:t>
            </a:r>
            <a:r>
              <a:rPr lang="en-IN" dirty="0" err="1">
                <a:latin typeface="AR ESSENCE" pitchFamily="2" charset="0"/>
              </a:rPr>
              <a:t>aegypti</a:t>
            </a:r>
            <a:r>
              <a:rPr lang="en-IN" dirty="0">
                <a:latin typeface="AR ESSENCE" pitchFamily="2" charset="0"/>
              </a:rPr>
              <a:t> have used a combination “top down–bottom up” approach. </a:t>
            </a:r>
          </a:p>
          <a:p>
            <a:r>
              <a:rPr lang="en-IN" dirty="0" smtClean="0">
                <a:latin typeface="AR ESSENCE" pitchFamily="2" charset="0"/>
              </a:rPr>
              <a:t>Unfortunately</a:t>
            </a:r>
            <a:r>
              <a:rPr lang="en-IN" dirty="0">
                <a:latin typeface="AR ESSENCE" pitchFamily="2" charset="0"/>
              </a:rPr>
              <a:t>, the “top down” methods used in the past are no longer feasible because of lack of resources. </a:t>
            </a:r>
            <a:endParaRPr lang="en-IN" dirty="0" smtClean="0">
              <a:latin typeface="AR ESSENCE" pitchFamily="2" charset="0"/>
            </a:endParaRPr>
          </a:p>
          <a:p>
            <a:r>
              <a:rPr lang="en-IN" dirty="0" smtClean="0">
                <a:latin typeface="AR ESSENCE" pitchFamily="2" charset="0"/>
              </a:rPr>
              <a:t>Moreover</a:t>
            </a:r>
            <a:r>
              <a:rPr lang="en-IN" dirty="0">
                <a:latin typeface="AR ESSENCE" pitchFamily="2" charset="0"/>
              </a:rPr>
              <a:t>, the vertically structured programmes of the past had little sustainability which can only come through community participation in mosquito control programmes. </a:t>
            </a:r>
            <a:endParaRPr lang="en-IN" dirty="0" smtClean="0">
              <a:latin typeface="AR ESSENCE" pitchFamily="2" charset="0"/>
            </a:endParaRPr>
          </a:p>
          <a:p>
            <a:r>
              <a:rPr lang="en-IN" dirty="0" smtClean="0">
                <a:latin typeface="AR ESSENCE" pitchFamily="2" charset="0"/>
              </a:rPr>
              <a:t>In </a:t>
            </a:r>
            <a:r>
              <a:rPr lang="en-IN" dirty="0">
                <a:latin typeface="AR ESSENCE" pitchFamily="2" charset="0"/>
              </a:rPr>
              <a:t>order to achieve sustainability of a successful </a:t>
            </a:r>
            <a:r>
              <a:rPr lang="en-IN" dirty="0" smtClean="0">
                <a:latin typeface="AR ESSENCE" pitchFamily="2" charset="0"/>
              </a:rPr>
              <a:t>Dengue  </a:t>
            </a:r>
            <a:r>
              <a:rPr lang="en-IN" dirty="0">
                <a:latin typeface="AR ESSENCE" pitchFamily="2" charset="0"/>
              </a:rPr>
              <a:t>vector control programme, it is essential to focus on larval source reduction and to have complete cooperation of community groups, to ensure community understanding and involvement in implementation. </a:t>
            </a:r>
            <a:endParaRPr lang="en-IN" dirty="0" smtClean="0">
              <a:latin typeface="AR ESSENCE" pitchFamily="2" charset="0"/>
            </a:endParaRPr>
          </a:p>
          <a:p>
            <a:r>
              <a:rPr lang="en-IN" dirty="0" smtClean="0">
                <a:latin typeface="AR ESSENCE" pitchFamily="2" charset="0"/>
              </a:rPr>
              <a:t>In </a:t>
            </a:r>
            <a:r>
              <a:rPr lang="en-IN" dirty="0">
                <a:latin typeface="AR ESSENCE" pitchFamily="2" charset="0"/>
              </a:rPr>
              <a:t>most of the Indian States, the aspect of community participation in dengue control needs to be strengthened further.</a:t>
            </a:r>
          </a:p>
        </p:txBody>
      </p:sp>
    </p:spTree>
    <p:extLst>
      <p:ext uri="{BB962C8B-B14F-4D97-AF65-F5344CB8AC3E}">
        <p14:creationId xmlns:p14="http://schemas.microsoft.com/office/powerpoint/2010/main" xmlns="" val="3850615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IN" dirty="0" smtClean="0"/>
              <a:t>Community participation</a:t>
            </a:r>
            <a:endParaRPr lang="en-IN" dirty="0"/>
          </a:p>
        </p:txBody>
      </p:sp>
      <p:sp>
        <p:nvSpPr>
          <p:cNvPr id="3" name="Content Placeholder 2"/>
          <p:cNvSpPr>
            <a:spLocks noGrp="1"/>
          </p:cNvSpPr>
          <p:nvPr>
            <p:ph idx="1"/>
          </p:nvPr>
        </p:nvSpPr>
        <p:spPr/>
        <p:txBody>
          <a:bodyPr>
            <a:normAutofit fontScale="92500" lnSpcReduction="20000"/>
          </a:bodyPr>
          <a:lstStyle/>
          <a:p>
            <a:r>
              <a:rPr lang="en-IN" dirty="0">
                <a:latin typeface="AR ESSENCE" pitchFamily="2" charset="0"/>
              </a:rPr>
              <a:t>Controlling Dengue is everyone’s </a:t>
            </a:r>
            <a:r>
              <a:rPr lang="en-IN" dirty="0" smtClean="0">
                <a:latin typeface="AR ESSENCE" pitchFamily="2" charset="0"/>
              </a:rPr>
              <a:t>responsibility</a:t>
            </a:r>
          </a:p>
          <a:p>
            <a:r>
              <a:rPr lang="en-IN" dirty="0" smtClean="0">
                <a:latin typeface="AR ESSENCE" pitchFamily="2" charset="0"/>
              </a:rPr>
              <a:t> </a:t>
            </a:r>
            <a:r>
              <a:rPr lang="en-IN" dirty="0">
                <a:latin typeface="AR ESSENCE" pitchFamily="2" charset="0"/>
              </a:rPr>
              <a:t>Vertical vector control programmes may be ineffective if communities are not active partners in the control actions but rather are passive participants or recipients of the control efforts. </a:t>
            </a:r>
            <a:endParaRPr lang="en-IN" dirty="0" smtClean="0">
              <a:latin typeface="AR ESSENCE" pitchFamily="2" charset="0"/>
            </a:endParaRPr>
          </a:p>
          <a:p>
            <a:r>
              <a:rPr lang="en-IN" dirty="0" smtClean="0">
                <a:latin typeface="AR ESSENCE" pitchFamily="2" charset="0"/>
              </a:rPr>
              <a:t>People </a:t>
            </a:r>
            <a:r>
              <a:rPr lang="en-IN" dirty="0">
                <a:latin typeface="AR ESSENCE" pitchFamily="2" charset="0"/>
              </a:rPr>
              <a:t>need to assume responsibility for inspection and control of </a:t>
            </a:r>
            <a:r>
              <a:rPr lang="en-IN" dirty="0" err="1">
                <a:latin typeface="AR ESSENCE" pitchFamily="2" charset="0"/>
              </a:rPr>
              <a:t>Ae</a:t>
            </a:r>
            <a:r>
              <a:rPr lang="en-IN" dirty="0">
                <a:latin typeface="AR ESSENCE" pitchFamily="2" charset="0"/>
              </a:rPr>
              <a:t>. </a:t>
            </a:r>
            <a:r>
              <a:rPr lang="en-IN" dirty="0" err="1">
                <a:latin typeface="AR ESSENCE" pitchFamily="2" charset="0"/>
              </a:rPr>
              <a:t>aegypti</a:t>
            </a:r>
            <a:r>
              <a:rPr lang="en-IN" dirty="0">
                <a:latin typeface="AR ESSENCE" pitchFamily="2" charset="0"/>
              </a:rPr>
              <a:t> in and around their homes. </a:t>
            </a:r>
            <a:endParaRPr lang="en-IN" dirty="0" smtClean="0">
              <a:latin typeface="AR ESSENCE" pitchFamily="2" charset="0"/>
            </a:endParaRPr>
          </a:p>
          <a:p>
            <a:r>
              <a:rPr lang="en-IN" dirty="0" smtClean="0">
                <a:latin typeface="AR ESSENCE" pitchFamily="2" charset="0"/>
              </a:rPr>
              <a:t>Successful</a:t>
            </a:r>
            <a:r>
              <a:rPr lang="en-IN" dirty="0">
                <a:latin typeface="AR ESSENCE" pitchFamily="2" charset="0"/>
              </a:rPr>
              <a:t>, sustainable </a:t>
            </a:r>
            <a:r>
              <a:rPr lang="en-IN" dirty="0" err="1">
                <a:latin typeface="AR ESSENCE" pitchFamily="2" charset="0"/>
              </a:rPr>
              <a:t>Ae</a:t>
            </a:r>
            <a:r>
              <a:rPr lang="en-IN" dirty="0">
                <a:latin typeface="AR ESSENCE" pitchFamily="2" charset="0"/>
              </a:rPr>
              <a:t>. </a:t>
            </a:r>
            <a:r>
              <a:rPr lang="en-IN" dirty="0" err="1">
                <a:latin typeface="AR ESSENCE" pitchFamily="2" charset="0"/>
              </a:rPr>
              <a:t>aegypti</a:t>
            </a:r>
            <a:r>
              <a:rPr lang="en-IN" dirty="0">
                <a:latin typeface="AR ESSENCE" pitchFamily="2" charset="0"/>
              </a:rPr>
              <a:t> control programme must involve a partnership between government agencies and the community.</a:t>
            </a:r>
          </a:p>
        </p:txBody>
      </p:sp>
    </p:spTree>
    <p:extLst>
      <p:ext uri="{BB962C8B-B14F-4D97-AF65-F5344CB8AC3E}">
        <p14:creationId xmlns:p14="http://schemas.microsoft.com/office/powerpoint/2010/main" xmlns="" val="4225289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r>
              <a:rPr lang="en-IN" sz="2800" dirty="0" smtClean="0"/>
              <a:t>Community participation and National Health Policy</a:t>
            </a:r>
            <a:endParaRPr lang="en-IN" sz="2800" dirty="0"/>
          </a:p>
        </p:txBody>
      </p:sp>
      <p:sp>
        <p:nvSpPr>
          <p:cNvPr id="3" name="Content Placeholder 2"/>
          <p:cNvSpPr>
            <a:spLocks noGrp="1"/>
          </p:cNvSpPr>
          <p:nvPr>
            <p:ph idx="1"/>
          </p:nvPr>
        </p:nvSpPr>
        <p:spPr/>
        <p:txBody>
          <a:bodyPr>
            <a:normAutofit fontScale="62500" lnSpcReduction="20000"/>
          </a:bodyPr>
          <a:lstStyle/>
          <a:p>
            <a:r>
              <a:rPr lang="en-IN" dirty="0" smtClean="0">
                <a:latin typeface="AR ESSENCE" pitchFamily="2" charset="0"/>
              </a:rPr>
              <a:t> </a:t>
            </a:r>
            <a:r>
              <a:rPr lang="en-IN" dirty="0">
                <a:latin typeface="AR ESSENCE" pitchFamily="2" charset="0"/>
              </a:rPr>
              <a:t>The National Health Policy (Draft 2015) under its Policy Directions for preventive and </a:t>
            </a:r>
            <a:r>
              <a:rPr lang="en-IN" dirty="0" err="1">
                <a:latin typeface="AR ESSENCE" pitchFamily="2" charset="0"/>
              </a:rPr>
              <a:t>promotive</a:t>
            </a:r>
            <a:r>
              <a:rPr lang="en-IN" dirty="0">
                <a:latin typeface="AR ESSENCE" pitchFamily="2" charset="0"/>
              </a:rPr>
              <a:t> health for addressing the wider social and environmental determinants of health refers to the importance of community participation in health. </a:t>
            </a:r>
            <a:endParaRPr lang="en-IN" dirty="0" smtClean="0">
              <a:latin typeface="AR ESSENCE" pitchFamily="2" charset="0"/>
            </a:endParaRPr>
          </a:p>
          <a:p>
            <a:r>
              <a:rPr lang="en-IN" dirty="0" smtClean="0">
                <a:latin typeface="AR ESSENCE" pitchFamily="2" charset="0"/>
              </a:rPr>
              <a:t>It </a:t>
            </a:r>
            <a:r>
              <a:rPr lang="en-IN" dirty="0">
                <a:latin typeface="AR ESSENCE" pitchFamily="2" charset="0"/>
              </a:rPr>
              <a:t>states that ‘Other than its own policy action and initiatives, the Government has an obligation to build community support and capacity to enjoy Controlling Dengue is everyone’s responsibility </a:t>
            </a:r>
            <a:endParaRPr lang="en-IN" dirty="0" smtClean="0">
              <a:latin typeface="AR ESSENCE" pitchFamily="2" charset="0"/>
            </a:endParaRPr>
          </a:p>
          <a:p>
            <a:r>
              <a:rPr lang="en-IN" dirty="0" smtClean="0">
                <a:latin typeface="AR ESSENCE" pitchFamily="2" charset="0"/>
              </a:rPr>
              <a:t>People </a:t>
            </a:r>
            <a:r>
              <a:rPr lang="en-IN" dirty="0">
                <a:latin typeface="AR ESSENCE" pitchFamily="2" charset="0"/>
              </a:rPr>
              <a:t>need to assume responsibility for inspection and control of </a:t>
            </a:r>
            <a:r>
              <a:rPr lang="en-IN" dirty="0" err="1">
                <a:latin typeface="AR ESSENCE" pitchFamily="2" charset="0"/>
              </a:rPr>
              <a:t>Ae</a:t>
            </a:r>
            <a:r>
              <a:rPr lang="en-IN" dirty="0">
                <a:latin typeface="AR ESSENCE" pitchFamily="2" charset="0"/>
              </a:rPr>
              <a:t>. </a:t>
            </a:r>
            <a:r>
              <a:rPr lang="en-IN" dirty="0" err="1">
                <a:latin typeface="AR ESSENCE" pitchFamily="2" charset="0"/>
              </a:rPr>
              <a:t>aegypti</a:t>
            </a:r>
            <a:r>
              <a:rPr lang="en-IN" dirty="0">
                <a:latin typeface="AR ESSENCE" pitchFamily="2" charset="0"/>
              </a:rPr>
              <a:t> in and around their homes. Successful, sustainable </a:t>
            </a:r>
            <a:r>
              <a:rPr lang="en-IN" dirty="0" err="1">
                <a:latin typeface="AR ESSENCE" pitchFamily="2" charset="0"/>
              </a:rPr>
              <a:t>Ae</a:t>
            </a:r>
            <a:r>
              <a:rPr lang="en-IN" dirty="0">
                <a:latin typeface="AR ESSENCE" pitchFamily="2" charset="0"/>
              </a:rPr>
              <a:t>. </a:t>
            </a:r>
            <a:r>
              <a:rPr lang="en-IN" dirty="0" err="1">
                <a:latin typeface="AR ESSENCE" pitchFamily="2" charset="0"/>
              </a:rPr>
              <a:t>aegypti</a:t>
            </a:r>
            <a:r>
              <a:rPr lang="en-IN" dirty="0">
                <a:latin typeface="AR ESSENCE" pitchFamily="2" charset="0"/>
              </a:rPr>
              <a:t> control programme must involve a partnership between government agencies and the community. </a:t>
            </a:r>
            <a:endParaRPr lang="en-IN" dirty="0" smtClean="0">
              <a:latin typeface="AR ESSENCE" pitchFamily="2" charset="0"/>
            </a:endParaRPr>
          </a:p>
          <a:p>
            <a:r>
              <a:rPr lang="en-IN" dirty="0" smtClean="0">
                <a:latin typeface="AR ESSENCE" pitchFamily="2" charset="0"/>
              </a:rPr>
              <a:t> Good </a:t>
            </a:r>
            <a:r>
              <a:rPr lang="en-IN" dirty="0">
                <a:latin typeface="AR ESSENCE" pitchFamily="2" charset="0"/>
              </a:rPr>
              <a:t>health, particularly among those who are most vulnerable and have the least capacity to make choices and changes in their lifestyle or living conditions that might improve and protect their health.’ The Village Health Sanitation and Nutrition Committees (VHSNCs) and their urban equivalents that are a part of Local Government Institutions are a platform that must be strengthened and utilized for this purpose.</a:t>
            </a:r>
          </a:p>
        </p:txBody>
      </p:sp>
    </p:spTree>
    <p:extLst>
      <p:ext uri="{BB962C8B-B14F-4D97-AF65-F5344CB8AC3E}">
        <p14:creationId xmlns:p14="http://schemas.microsoft.com/office/powerpoint/2010/main" xmlns="" val="4188218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IN" sz="2400" b="1" dirty="0"/>
              <a:t>Community participation as part of the Global vector control strategy and the National Guidelines for Integrated Vector Management:</a:t>
            </a:r>
          </a:p>
        </p:txBody>
      </p:sp>
      <p:sp>
        <p:nvSpPr>
          <p:cNvPr id="3" name="Content Placeholder 2"/>
          <p:cNvSpPr>
            <a:spLocks noGrp="1"/>
          </p:cNvSpPr>
          <p:nvPr>
            <p:ph idx="1"/>
          </p:nvPr>
        </p:nvSpPr>
        <p:spPr/>
        <p:txBody>
          <a:bodyPr>
            <a:normAutofit fontScale="92500" lnSpcReduction="20000"/>
          </a:bodyPr>
          <a:lstStyle/>
          <a:p>
            <a:r>
              <a:rPr lang="en-IN" dirty="0" smtClean="0">
                <a:latin typeface="AR ESSENCE" pitchFamily="2" charset="0"/>
              </a:rPr>
              <a:t> </a:t>
            </a:r>
            <a:r>
              <a:rPr lang="en-IN" dirty="0">
                <a:latin typeface="AR ESSENCE" pitchFamily="2" charset="0"/>
              </a:rPr>
              <a:t>Many countries including India have adopted the global strategy of vector control and incorporated it into its programme. </a:t>
            </a:r>
            <a:endParaRPr lang="en-IN" dirty="0" smtClean="0">
              <a:latin typeface="AR ESSENCE" pitchFamily="2" charset="0"/>
            </a:endParaRPr>
          </a:p>
          <a:p>
            <a:r>
              <a:rPr lang="en-IN" dirty="0" smtClean="0">
                <a:latin typeface="AR ESSENCE" pitchFamily="2" charset="0"/>
              </a:rPr>
              <a:t>The </a:t>
            </a:r>
            <a:r>
              <a:rPr lang="en-IN" dirty="0">
                <a:latin typeface="AR ESSENCE" pitchFamily="2" charset="0"/>
              </a:rPr>
              <a:t>global strategy for operationalization of </a:t>
            </a:r>
            <a:r>
              <a:rPr lang="en-IN" dirty="0" err="1">
                <a:latin typeface="AR ESSENCE" pitchFamily="2" charset="0"/>
              </a:rPr>
              <a:t>Aedes</a:t>
            </a:r>
            <a:r>
              <a:rPr lang="en-IN" dirty="0">
                <a:latin typeface="AR ESSENCE" pitchFamily="2" charset="0"/>
              </a:rPr>
              <a:t> vector control </a:t>
            </a:r>
            <a:r>
              <a:rPr lang="en-IN" dirty="0" smtClean="0">
                <a:latin typeface="AR ESSENCE" pitchFamily="2" charset="0"/>
              </a:rPr>
              <a:t>has </a:t>
            </a:r>
            <a:r>
              <a:rPr lang="en-IN" dirty="0">
                <a:latin typeface="AR ESSENCE" pitchFamily="2" charset="0"/>
              </a:rPr>
              <a:t>as one of the five major components. </a:t>
            </a:r>
            <a:endParaRPr lang="en-IN" dirty="0" smtClean="0">
              <a:latin typeface="AR ESSENCE" pitchFamily="2" charset="0"/>
            </a:endParaRPr>
          </a:p>
          <a:p>
            <a:r>
              <a:rPr lang="en-IN" dirty="0">
                <a:latin typeface="AR ESSENCE" pitchFamily="2" charset="0"/>
              </a:rPr>
              <a:t> Selective integrated mosquito control with community and inter-</a:t>
            </a:r>
            <a:r>
              <a:rPr lang="en-IN" dirty="0" err="1">
                <a:latin typeface="AR ESSENCE" pitchFamily="2" charset="0"/>
              </a:rPr>
              <a:t>sectoral</a:t>
            </a:r>
            <a:r>
              <a:rPr lang="en-IN" dirty="0">
                <a:latin typeface="AR ESSENCE" pitchFamily="2" charset="0"/>
              </a:rPr>
              <a:t> participation  Disease surveillance based on a strong health information system  Emergency preparedness  Capacity building and training  Research on vector control </a:t>
            </a:r>
          </a:p>
        </p:txBody>
      </p:sp>
    </p:spTree>
    <p:extLst>
      <p:ext uri="{BB962C8B-B14F-4D97-AF65-F5344CB8AC3E}">
        <p14:creationId xmlns:p14="http://schemas.microsoft.com/office/powerpoint/2010/main" xmlns="" val="2931956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4155</Words>
  <Application>Microsoft Office PowerPoint</Application>
  <PresentationFormat>On-screen Show (4:3)</PresentationFormat>
  <Paragraphs>247</Paragraphs>
  <Slides>42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Presentation</vt:lpstr>
      <vt:lpstr>                                                  </vt:lpstr>
      <vt:lpstr>Understanding community participation:</vt:lpstr>
      <vt:lpstr>COMMUNITY PAERICIPATION</vt:lpstr>
      <vt:lpstr>COOMMUNITY PARTICIPATION  Challenges in Aedes Control</vt:lpstr>
      <vt:lpstr>Challenges in Aedes Control</vt:lpstr>
      <vt:lpstr>Need for community participation for sustainable Dengue prevention and control: </vt:lpstr>
      <vt:lpstr>Community participation</vt:lpstr>
      <vt:lpstr>Community participation and National Health Policy</vt:lpstr>
      <vt:lpstr>Community participation as part of the Global vector control strategy and the National Guidelines for Integrated Vector Management:</vt:lpstr>
      <vt:lpstr>Address Not just house holds But the Broader Community</vt:lpstr>
      <vt:lpstr> Advocacy and social mobilization  </vt:lpstr>
      <vt:lpstr>   Information, Education and Communication: KAP assessment – Communication strategies   </vt:lpstr>
      <vt:lpstr>Slide 13</vt:lpstr>
      <vt:lpstr>Slide 14</vt:lpstr>
      <vt:lpstr>BCC Campaign</vt:lpstr>
      <vt:lpstr> Social/Community Mobilization </vt:lpstr>
      <vt:lpstr>Knowledge, attitude and practice(KAP) </vt:lpstr>
      <vt:lpstr>Slide 18</vt:lpstr>
      <vt:lpstr>Area wise distribution of sources of information about VBD</vt:lpstr>
      <vt:lpstr>knowledge, Attitude and Practice</vt:lpstr>
      <vt:lpstr>COMMUNICATION FOR BEHAVIOURAL IMPACT (COMBI)</vt:lpstr>
      <vt:lpstr>COMMUNICATION FOR BEHAVIOURAL IMPACT (COMBI)</vt:lpstr>
      <vt:lpstr>COMBI</vt:lpstr>
      <vt:lpstr>Components of COMBI</vt:lpstr>
      <vt:lpstr>Slide 25</vt:lpstr>
      <vt:lpstr>Critical dimensions of community mobilization in outbreaks</vt:lpstr>
      <vt:lpstr>Ensure community feedback during and after an outbreak</vt:lpstr>
      <vt:lpstr> Dengue haemorrhagic fever programme.</vt:lpstr>
      <vt:lpstr>Dengue haemorrhagic fever programme</vt:lpstr>
      <vt:lpstr>Community participation during IRS</vt:lpstr>
      <vt:lpstr>Slide 31</vt:lpstr>
      <vt:lpstr>Community participation -WHERE TO USE FISH</vt:lpstr>
      <vt:lpstr>Larvivorous fish</vt:lpstr>
      <vt:lpstr>DRUMS &amp; TYRES (holding water during monsoon)</vt:lpstr>
      <vt:lpstr>Inaccessible Tyres</vt:lpstr>
      <vt:lpstr>TYRES &amp; PLASTIC ROOF</vt:lpstr>
      <vt:lpstr>Discarded Toilet pots </vt:lpstr>
      <vt:lpstr>Shuttering Material for Bldg const</vt:lpstr>
      <vt:lpstr>Slide 39</vt:lpstr>
      <vt:lpstr>Community partnership-Dengue,Malaria and other VBD,s </vt:lpstr>
      <vt:lpstr>Further reading</vt:lpstr>
      <vt:lpstr>Slide 42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V: Community participation: Community participation in vector management - Community empowerment – sustenance of participation – Inter-sectoral collaboration,   Information, Education and Communication: KAP assessment – Communication strategies such as communication for behavioral impact (COMBI)/ behavioral change and communication (BCC) </dc:title>
  <dc:creator>Rajender</dc:creator>
  <cp:lastModifiedBy>User</cp:lastModifiedBy>
  <cp:revision>36</cp:revision>
  <dcterms:created xsi:type="dcterms:W3CDTF">2017-09-24T06:01:17Z</dcterms:created>
  <dcterms:modified xsi:type="dcterms:W3CDTF">2021-04-26T08:54:00Z</dcterms:modified>
</cp:coreProperties>
</file>