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pptx" ContentType="application/vnd.openxmlformats-officedocument.presentationml.presentation"/>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401" r:id="rId3"/>
    <p:sldId id="405" r:id="rId4"/>
    <p:sldId id="260" r:id="rId5"/>
    <p:sldId id="261" r:id="rId6"/>
    <p:sldId id="262" r:id="rId7"/>
    <p:sldId id="263" r:id="rId8"/>
    <p:sldId id="267" r:id="rId9"/>
    <p:sldId id="323" r:id="rId10"/>
    <p:sldId id="364" r:id="rId11"/>
    <p:sldId id="424" r:id="rId12"/>
    <p:sldId id="427" r:id="rId13"/>
    <p:sldId id="429" r:id="rId14"/>
    <p:sldId id="428" r:id="rId15"/>
    <p:sldId id="430" r:id="rId16"/>
    <p:sldId id="431" r:id="rId17"/>
    <p:sldId id="432" r:id="rId18"/>
    <p:sldId id="434" r:id="rId19"/>
    <p:sldId id="436" r:id="rId20"/>
    <p:sldId id="433" r:id="rId21"/>
    <p:sldId id="409" r:id="rId22"/>
    <p:sldId id="35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78" autoAdjust="0"/>
    <p:restoredTop sz="96615" autoAdjust="0"/>
  </p:normalViewPr>
  <p:slideViewPr>
    <p:cSldViewPr>
      <p:cViewPr varScale="1">
        <p:scale>
          <a:sx n="70" d="100"/>
          <a:sy n="70" d="100"/>
        </p:scale>
        <p:origin x="-1152" y="-108"/>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71" d="100"/>
        <a:sy n="71"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1C16D-A2CC-4D33-BB1D-E8B74FC68060}" type="datetimeFigureOut">
              <a:rPr lang="en-US" smtClean="0"/>
              <a:pPr/>
              <a:t>4/26/2021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7DA846-1517-4C4C-9D38-D330667A586B}" type="slidenum">
              <a:rPr lang="en-US" smtClean="0"/>
              <a:pPr/>
              <a:t>‹#›</a:t>
            </a:fld>
            <a:endParaRPr lang="en-US"/>
          </a:p>
        </p:txBody>
      </p:sp>
    </p:spTree>
    <p:extLst>
      <p:ext uri="{BB962C8B-B14F-4D97-AF65-F5344CB8AC3E}">
        <p14:creationId xmlns="" xmlns:p14="http://schemas.microsoft.com/office/powerpoint/2010/main" val="179401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EF57E7-12DA-4141-AC57-ED21529D5855}"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256A01-3F56-4983-9EA7-DB8A660C9F8E}" type="slidenum">
              <a:rPr lang="en-US" smtClean="0"/>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marL="855663" indent="-161925" algn="just" eaLnBrk="1" hangingPunct="1">
              <a:lnSpc>
                <a:spcPct val="90000"/>
              </a:lnSpc>
            </a:pPr>
            <a:r>
              <a:rPr lang="en-US" smtClean="0"/>
              <a:t> </a:t>
            </a:r>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C78CB1-C233-4B0F-A793-D25A103517CA}" type="slidenum">
              <a:rPr lang="en-US" smtClean="0"/>
              <a:pPr/>
              <a:t>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7A4D9-FB82-4F56-83A3-82865BFD0467}" type="slidenum">
              <a:rPr lang="en-US" smtClean="0"/>
              <a:pPr/>
              <a:t>22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DA397373-0A3E-4971-9E88-B15F7AA392F2}" type="slidenum">
              <a:rPr lang="en-US" altLang="en-US"/>
              <a:pPr/>
              <a:t>‹#›</a:t>
            </a:fld>
            <a:endParaRPr lang="en-US" altLang="en-US"/>
          </a:p>
        </p:txBody>
      </p:sp>
    </p:spTree>
    <p:extLst>
      <p:ext uri="{BB962C8B-B14F-4D97-AF65-F5344CB8AC3E}">
        <p14:creationId xmlns="" xmlns:p14="http://schemas.microsoft.com/office/powerpoint/2010/main" val="83492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6A4C9-B016-4884-8449-FF973159E963}"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6A4C9-B016-4884-8449-FF973159E963}" type="datetimeFigureOut">
              <a:rPr lang="en-US" smtClean="0"/>
              <a:pPr/>
              <a:t>4/26/2021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6A4C9-B016-4884-8449-FF973159E963}" type="datetimeFigureOut">
              <a:rPr lang="en-US" smtClean="0"/>
              <a:pPr/>
              <a:t>4/26/2021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A4C9-B016-4884-8449-FF973159E963}" type="datetimeFigureOut">
              <a:rPr lang="en-US" smtClean="0"/>
              <a:pPr/>
              <a:t>4/26/2021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A4C9-B016-4884-8449-FF973159E963}"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A4C9-B016-4884-8449-FF973159E963}"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A4C9-B016-4884-8449-FF973159E963}" type="datetimeFigureOut">
              <a:rPr lang="en-US" smtClean="0"/>
              <a:pPr/>
              <a:t>4/26/2021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043F4-B3ED-4309-BA0B-BF8D2B5C6D8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rtimlsu@yahoo.co.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package" Target="../embeddings/Microsoft_Office_PowerPoint_Presentation2.ppt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Link/Fish.ppt" TargetMode="External"/><Relationship Id="rId4" Type="http://schemas.openxmlformats.org/officeDocument/2006/relationships/hyperlink" Target="Link/ITN.pp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p:txBody>
          <a:bodyPr rtlCol="0">
            <a:normAutofit fontScale="90000"/>
          </a:bodyPr>
          <a:lstStyle/>
          <a:p>
            <a:pPr eaLnBrk="1" fontAlgn="auto" hangingPunct="1">
              <a:spcAft>
                <a:spcPts val="0"/>
              </a:spcAft>
              <a:defRPr/>
            </a:pPr>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800" dirty="0" smtClean="0">
                <a:solidFill>
                  <a:schemeClr val="bg1"/>
                </a:solidFill>
              </a:rPr>
              <a:t/>
            </a:r>
            <a:br>
              <a:rPr lang="en-US" sz="1800" dirty="0" smtClean="0">
                <a:solidFill>
                  <a:schemeClr val="bg1"/>
                </a:solidFill>
              </a:rPr>
            </a:br>
            <a:r>
              <a:rPr lang="en-US" sz="1800" dirty="0" smtClean="0">
                <a:solidFill>
                  <a:schemeClr val="bg1"/>
                </a:solidFill>
              </a:rPr>
              <a:t/>
            </a:r>
            <a:br>
              <a:rPr lang="en-US" sz="1800" dirty="0" smtClean="0">
                <a:solidFill>
                  <a:schemeClr val="bg1"/>
                </a:solidFill>
              </a:rPr>
            </a:br>
            <a:r>
              <a:rPr lang="en-US" sz="1800" dirty="0" smtClean="0">
                <a:solidFill>
                  <a:schemeClr val="bg1"/>
                </a:solidFill>
              </a:rPr>
              <a:t> </a:t>
            </a:r>
          </a:p>
        </p:txBody>
      </p:sp>
      <p:sp>
        <p:nvSpPr>
          <p:cNvPr id="9219" name="Subtitle 7"/>
          <p:cNvSpPr>
            <a:spLocks noGrp="1"/>
          </p:cNvSpPr>
          <p:nvPr>
            <p:ph type="subTitle" idx="1"/>
          </p:nvPr>
        </p:nvSpPr>
        <p:spPr>
          <a:xfrm>
            <a:off x="0" y="152400"/>
            <a:ext cx="8991600" cy="6705600"/>
          </a:xfrm>
          <a:solidFill>
            <a:schemeClr val="bg2"/>
          </a:solidFill>
          <a:ln>
            <a:solidFill>
              <a:schemeClr val="tx2">
                <a:lumMod val="60000"/>
                <a:lumOff val="40000"/>
              </a:schemeClr>
            </a:solidFill>
          </a:ln>
        </p:spPr>
        <p:txBody>
          <a:bodyPr rtlCol="0">
            <a:normAutofit fontScale="25000" lnSpcReduction="20000"/>
          </a:bodyPr>
          <a:lstStyle/>
          <a:p>
            <a:pPr eaLnBrk="1" fontAlgn="auto" hangingPunct="1">
              <a:spcBef>
                <a:spcPct val="0"/>
              </a:spcBef>
              <a:spcAft>
                <a:spcPts val="0"/>
              </a:spcAft>
              <a:buFont typeface="Arial" pitchFamily="34" charset="0"/>
              <a:buNone/>
              <a:defRPr/>
            </a:pPr>
            <a:r>
              <a:rPr lang="en-US" sz="2800" dirty="0" smtClean="0">
                <a:solidFill>
                  <a:schemeClr val="bg1"/>
                </a:solidFill>
              </a:rPr>
              <a:t>Indoor Residual Spray -INDIA </a:t>
            </a: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a:spcBef>
                <a:spcPct val="0"/>
              </a:spcBef>
              <a:defRPr/>
            </a:pPr>
            <a:r>
              <a:rPr lang="en-US" sz="14000" dirty="0" smtClean="0">
                <a:solidFill>
                  <a:schemeClr val="tx2">
                    <a:lumMod val="75000"/>
                  </a:schemeClr>
                </a:solidFill>
              </a:rPr>
              <a:t>Prof. </a:t>
            </a:r>
            <a:r>
              <a:rPr lang="en-US" sz="14000" dirty="0" err="1" smtClean="0">
                <a:solidFill>
                  <a:schemeClr val="tx2">
                    <a:lumMod val="75000"/>
                  </a:schemeClr>
                </a:solidFill>
              </a:rPr>
              <a:t>Arti</a:t>
            </a:r>
            <a:r>
              <a:rPr lang="en-US" sz="14000" dirty="0" smtClean="0">
                <a:solidFill>
                  <a:schemeClr val="tx2">
                    <a:lumMod val="75000"/>
                  </a:schemeClr>
                </a:solidFill>
              </a:rPr>
              <a:t> Prasad</a:t>
            </a:r>
          </a:p>
          <a:p>
            <a:pPr>
              <a:spcBef>
                <a:spcPct val="0"/>
              </a:spcBef>
              <a:defRPr/>
            </a:pPr>
            <a:r>
              <a:rPr lang="en-US" sz="8000" dirty="0" smtClean="0">
                <a:solidFill>
                  <a:schemeClr val="tx2">
                    <a:lumMod val="75000"/>
                  </a:schemeClr>
                </a:solidFill>
              </a:rPr>
              <a:t>Head Department of Zoology</a:t>
            </a:r>
          </a:p>
          <a:p>
            <a:pPr>
              <a:spcBef>
                <a:spcPct val="0"/>
              </a:spcBef>
              <a:defRPr/>
            </a:pPr>
            <a:r>
              <a:rPr lang="en-US" sz="8000" dirty="0" smtClean="0">
                <a:solidFill>
                  <a:schemeClr val="tx2">
                    <a:lumMod val="75000"/>
                  </a:schemeClr>
                </a:solidFill>
              </a:rPr>
              <a:t>University College of Science</a:t>
            </a:r>
          </a:p>
          <a:p>
            <a:pPr>
              <a:spcBef>
                <a:spcPct val="0"/>
              </a:spcBef>
              <a:defRPr/>
            </a:pPr>
            <a:r>
              <a:rPr lang="en-US" sz="8000" dirty="0" smtClean="0">
                <a:solidFill>
                  <a:schemeClr val="tx2">
                    <a:lumMod val="75000"/>
                  </a:schemeClr>
                </a:solidFill>
              </a:rPr>
              <a:t>MLSU, Udaipur.</a:t>
            </a:r>
          </a:p>
          <a:p>
            <a:pPr>
              <a:spcBef>
                <a:spcPct val="0"/>
              </a:spcBef>
              <a:defRPr/>
            </a:pPr>
            <a:endParaRPr lang="en-US" sz="8800" b="1" dirty="0" smtClean="0">
              <a:solidFill>
                <a:schemeClr val="tx2">
                  <a:lumMod val="75000"/>
                </a:schemeClr>
              </a:solidFill>
            </a:endParaRPr>
          </a:p>
          <a:p>
            <a:pPr>
              <a:spcBef>
                <a:spcPct val="0"/>
              </a:spcBef>
              <a:defRPr/>
            </a:pPr>
            <a:endParaRPr lang="en-US" sz="8800" b="1" dirty="0" smtClean="0">
              <a:solidFill>
                <a:schemeClr val="tx2">
                  <a:lumMod val="75000"/>
                </a:schemeClr>
              </a:solidFill>
            </a:endParaRPr>
          </a:p>
          <a:p>
            <a:pPr>
              <a:spcBef>
                <a:spcPct val="0"/>
              </a:spcBef>
              <a:defRPr/>
            </a:pPr>
            <a:r>
              <a:rPr lang="en-US" sz="14000" dirty="0" smtClean="0">
                <a:solidFill>
                  <a:schemeClr val="tx2">
                    <a:lumMod val="75000"/>
                  </a:schemeClr>
                </a:solidFill>
                <a:hlinkClick r:id="rId3"/>
              </a:rPr>
              <a:t>Artimlsu@yahoo.co.in</a:t>
            </a:r>
            <a:endParaRPr lang="en-US" sz="8000" dirty="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bg1"/>
              </a:solidFill>
            </a:endParaRPr>
          </a:p>
          <a:p>
            <a:pPr eaLnBrk="1" fontAlgn="auto" hangingPunct="1">
              <a:spcBef>
                <a:spcPct val="0"/>
              </a:spcBef>
              <a:spcAft>
                <a:spcPts val="0"/>
              </a:spcAft>
              <a:buFont typeface="Arial" pitchFamily="34" charset="0"/>
              <a:buNone/>
              <a:defRPr/>
            </a:pPr>
            <a:endParaRPr lang="en-US" sz="7200" dirty="0" smtClean="0">
              <a:solidFill>
                <a:schemeClr val="bg1"/>
              </a:solidFill>
            </a:endParaRPr>
          </a:p>
          <a:p>
            <a:pPr eaLnBrk="1" fontAlgn="auto" hangingPunct="1">
              <a:spcBef>
                <a:spcPct val="0"/>
              </a:spcBef>
              <a:spcAft>
                <a:spcPts val="0"/>
              </a:spcAft>
              <a:buFont typeface="Arial" pitchFamily="34" charset="0"/>
              <a:buNone/>
              <a:defRPr/>
            </a:pPr>
            <a:r>
              <a:rPr lang="en-US" sz="7200" dirty="0" smtClean="0">
                <a:solidFill>
                  <a:schemeClr val="bg1"/>
                </a:solidFill>
              </a:rPr>
              <a:t/>
            </a:r>
            <a:br>
              <a:rPr lang="en-US" sz="7200" dirty="0" smtClean="0">
                <a:solidFill>
                  <a:schemeClr val="bg1"/>
                </a:solidFill>
              </a:rPr>
            </a:br>
            <a:endParaRPr lang="en-US" sz="2800" dirty="0" smtClean="0">
              <a:solidFill>
                <a:schemeClr val="bg1"/>
              </a:solidFill>
            </a:endParaRPr>
          </a:p>
          <a:p>
            <a:pPr eaLnBrk="1" fontAlgn="auto" hangingPunct="1">
              <a:spcBef>
                <a:spcPct val="0"/>
              </a:spcBef>
              <a:spcAft>
                <a:spcPts val="0"/>
              </a:spcAft>
              <a:buFont typeface="Arial" pitchFamily="34" charset="0"/>
              <a:buNone/>
              <a:defRPr/>
            </a:pPr>
            <a:endParaRPr lang="en-US" sz="2800" dirty="0" smtClean="0">
              <a:solidFill>
                <a:schemeClr val="bg1"/>
              </a:solidFill>
            </a:endParaRPr>
          </a:p>
          <a:p>
            <a:pPr eaLnBrk="1" fontAlgn="auto" hangingPunct="1">
              <a:spcBef>
                <a:spcPct val="0"/>
              </a:spcBef>
              <a:spcAft>
                <a:spcPts val="0"/>
              </a:spcAft>
              <a:buFont typeface="Arial" pitchFamily="34" charset="0"/>
              <a:buNone/>
              <a:defRPr/>
            </a:pPr>
            <a:endParaRPr lang="en-US" sz="2800" dirty="0" smtClean="0">
              <a:solidFill>
                <a:schemeClr val="bg1"/>
              </a:solidFill>
            </a:endParaRPr>
          </a:p>
          <a:p>
            <a:pPr eaLnBrk="1" fontAlgn="auto" hangingPunct="1">
              <a:spcBef>
                <a:spcPct val="0"/>
              </a:spcBef>
              <a:spcAft>
                <a:spcPts val="0"/>
              </a:spcAft>
              <a:buFont typeface="Arial" pitchFamily="34" charset="0"/>
              <a:buNone/>
              <a:defRPr/>
            </a:pPr>
            <a:r>
              <a:rPr lang="en-US" sz="2800" dirty="0" smtClean="0">
                <a:solidFill>
                  <a:schemeClr val="bg1"/>
                </a:solidFill>
              </a:rPr>
              <a:t/>
            </a:r>
            <a:br>
              <a:rPr lang="en-US" sz="2800" dirty="0" smtClean="0">
                <a:solidFill>
                  <a:schemeClr val="bg1"/>
                </a:solidFill>
              </a:rPr>
            </a:br>
            <a:endParaRPr lang="en-IN" dirty="0" smtClean="0"/>
          </a:p>
        </p:txBody>
      </p:sp>
      <p:sp>
        <p:nvSpPr>
          <p:cNvPr id="7173" name="Rectangle 5"/>
          <p:cNvSpPr>
            <a:spLocks noChangeArrowheads="1"/>
          </p:cNvSpPr>
          <p:nvPr/>
        </p:nvSpPr>
        <p:spPr bwMode="auto">
          <a:xfrm>
            <a:off x="76200" y="76200"/>
            <a:ext cx="8915400" cy="6629400"/>
          </a:xfrm>
          <a:prstGeom prst="rect">
            <a:avLst/>
          </a:prstGeom>
          <a:noFill/>
          <a:ln w="57150" cmpd="thinThick">
            <a:solidFill>
              <a:srgbClr val="CCFF99"/>
            </a:solidFill>
            <a:miter lim="800000"/>
            <a:headEnd/>
            <a:tailEnd/>
          </a:ln>
        </p:spPr>
        <p:txBody>
          <a:bodyPr wrap="none" anchor="ctr"/>
          <a:lstStyle/>
          <a:p>
            <a:pPr eaLnBrk="0" hangingPunct="0"/>
            <a:endParaRPr lang="en-US"/>
          </a:p>
        </p:txBody>
      </p:sp>
      <p:sp>
        <p:nvSpPr>
          <p:cNvPr id="8" name="Rounded Rectangle 7"/>
          <p:cNvSpPr/>
          <p:nvPr/>
        </p:nvSpPr>
        <p:spPr>
          <a:xfrm>
            <a:off x="1828800" y="609600"/>
            <a:ext cx="5562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800" dirty="0" smtClean="0"/>
              <a:t>INSECTICIDE RESISTANCE </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609600" y="228600"/>
            <a:ext cx="7848600" cy="461963"/>
          </a:xfrm>
          <a:prstGeom prst="rect">
            <a:avLst/>
          </a:prstGeom>
          <a:noFill/>
          <a:ln w="9525">
            <a:noFill/>
            <a:miter lim="800000"/>
            <a:headEnd/>
            <a:tailEnd/>
          </a:ln>
        </p:spPr>
        <p:txBody>
          <a:bodyPr>
            <a:spAutoFit/>
          </a:bodyPr>
          <a:lstStyle/>
          <a:p>
            <a:pPr algn="ctr"/>
            <a:r>
              <a:rPr lang="en-US" sz="2400" b="1"/>
              <a:t>LARVICIDE FORMULATIONS AND DOSAGE</a:t>
            </a:r>
          </a:p>
        </p:txBody>
      </p:sp>
      <p:sp>
        <p:nvSpPr>
          <p:cNvPr id="25603" name="TextBox 5"/>
          <p:cNvSpPr txBox="1">
            <a:spLocks noChangeArrowheads="1"/>
          </p:cNvSpPr>
          <p:nvPr/>
        </p:nvSpPr>
        <p:spPr bwMode="auto">
          <a:xfrm>
            <a:off x="914400" y="5486400"/>
            <a:ext cx="7162800" cy="646113"/>
          </a:xfrm>
          <a:prstGeom prst="rect">
            <a:avLst/>
          </a:prstGeom>
          <a:noFill/>
          <a:ln w="9525">
            <a:noFill/>
            <a:miter lim="800000"/>
            <a:headEnd/>
            <a:tailEnd/>
          </a:ln>
        </p:spPr>
        <p:txBody>
          <a:bodyPr>
            <a:spAutoFit/>
          </a:bodyPr>
          <a:lstStyle/>
          <a:p>
            <a:pPr marL="228600" indent="-228600">
              <a:buFont typeface="Arial" charset="0"/>
              <a:buChar char="•"/>
            </a:pPr>
            <a:r>
              <a:rPr lang="en-US"/>
              <a:t>In the case of Malathion, the requirement shown above, is for the three rounds</a:t>
            </a:r>
          </a:p>
        </p:txBody>
      </p:sp>
      <p:graphicFrame>
        <p:nvGraphicFramePr>
          <p:cNvPr id="8" name="Table 7"/>
          <p:cNvGraphicFramePr>
            <a:graphicFrameLocks noGrp="1"/>
          </p:cNvGraphicFramePr>
          <p:nvPr>
            <p:extLst>
              <p:ext uri="{D42A27DB-BD31-4B8C-83A1-F6EECF244321}">
                <p14:modId xmlns="" xmlns:p14="http://schemas.microsoft.com/office/powerpoint/2010/main" val="2487175297"/>
              </p:ext>
            </p:extLst>
          </p:nvPr>
        </p:nvGraphicFramePr>
        <p:xfrm>
          <a:off x="190500" y="690563"/>
          <a:ext cx="8610600" cy="5913120"/>
        </p:xfrm>
        <a:graphic>
          <a:graphicData uri="http://schemas.openxmlformats.org/drawingml/2006/table">
            <a:tbl>
              <a:tblPr firstRow="1" bandRow="1">
                <a:tableStyleId>{5C22544A-7EE6-4342-B048-85BDC9FD1C3A}</a:tableStyleId>
              </a:tblPr>
              <a:tblGrid>
                <a:gridCol w="558094"/>
                <a:gridCol w="1164026"/>
                <a:gridCol w="861060"/>
                <a:gridCol w="861060"/>
                <a:gridCol w="781332"/>
                <a:gridCol w="797278"/>
                <a:gridCol w="1004570"/>
                <a:gridCol w="861060"/>
                <a:gridCol w="861060"/>
                <a:gridCol w="861060"/>
              </a:tblGrid>
              <a:tr h="618067">
                <a:tc>
                  <a:txBody>
                    <a:bodyPr/>
                    <a:lstStyle/>
                    <a:p>
                      <a:r>
                        <a:rPr lang="en-US" sz="1100" dirty="0" err="1" smtClean="0">
                          <a:blipFill dpi="0" rotWithShape="1">
                            <a:blip r:embed="rId2"/>
                            <a:srcRect/>
                            <a:tile tx="0" ty="0" sx="100000" sy="100000" flip="y" algn="tr"/>
                          </a:blipFill>
                        </a:rPr>
                        <a:t>S.No</a:t>
                      </a:r>
                      <a:r>
                        <a:rPr lang="en-US" sz="1100" dirty="0" smtClean="0">
                          <a:blipFill dpi="0" rotWithShape="1">
                            <a:blip r:embed="rId2"/>
                            <a:srcRect/>
                            <a:tile tx="0" ty="0" sx="100000" sy="100000" flip="y" algn="tr"/>
                          </a:blipFill>
                        </a:rPr>
                        <a:t>.</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Name of </a:t>
                      </a:r>
                      <a:r>
                        <a:rPr lang="en-US" sz="1100" dirty="0" err="1" smtClean="0">
                          <a:blipFill dpi="0" rotWithShape="1">
                            <a:blip r:embed="rId2"/>
                            <a:srcRect/>
                            <a:tile tx="0" ty="0" sx="100000" sy="100000" flip="y" algn="tr"/>
                          </a:blipFill>
                        </a:rPr>
                        <a:t>Larvicide</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Commercial</a:t>
                      </a:r>
                      <a:r>
                        <a:rPr lang="en-US" sz="1100" baseline="0" dirty="0" smtClean="0">
                          <a:blipFill dpi="0" rotWithShape="1">
                            <a:blip r:embed="rId2"/>
                            <a:srcRect/>
                            <a:tile tx="0" ty="0" sx="100000" sy="100000" flip="y" algn="tr"/>
                          </a:blipFill>
                        </a:rPr>
                        <a:t> formulation</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Preparation</a:t>
                      </a:r>
                      <a:r>
                        <a:rPr lang="en-US" sz="1100" baseline="0" dirty="0" smtClean="0">
                          <a:blipFill dpi="0" rotWithShape="1">
                            <a:blip r:embed="rId2"/>
                            <a:srcRect/>
                            <a:tile tx="0" ty="0" sx="100000" sy="100000" flip="y" algn="tr"/>
                          </a:blipFill>
                        </a:rPr>
                        <a:t> of ready to spray formulation</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1 square</a:t>
                      </a:r>
                      <a:r>
                        <a:rPr lang="en-US" sz="1100" baseline="0" dirty="0" smtClean="0">
                          <a:blipFill dpi="0" rotWithShape="1">
                            <a:blip r:embed="rId2"/>
                            <a:srcRect/>
                            <a:tile tx="0" ty="0" sx="100000" sy="100000" flip="y" algn="tr"/>
                          </a:blipFill>
                        </a:rPr>
                        <a:t> meter</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50 Linear meter</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Per</a:t>
                      </a:r>
                      <a:r>
                        <a:rPr lang="en-US" sz="1100" baseline="0" dirty="0" smtClean="0">
                          <a:blipFill dpi="0" rotWithShape="1">
                            <a:blip r:embed="rId2"/>
                            <a:srcRect/>
                            <a:tile tx="0" ty="0" sx="100000" sy="100000" flip="y" algn="tr"/>
                          </a:blipFill>
                        </a:rPr>
                        <a:t> </a:t>
                      </a:r>
                      <a:r>
                        <a:rPr lang="en-US" sz="1100" baseline="0" dirty="0" err="1" smtClean="0">
                          <a:blipFill dpi="0" rotWithShape="1">
                            <a:blip r:embed="rId2"/>
                            <a:srcRect/>
                            <a:tile tx="0" ty="0" sx="100000" sy="100000" flip="y" algn="tr"/>
                          </a:blipFill>
                        </a:rPr>
                        <a:t>Heactare</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Frequency of application</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Equipment required </a:t>
                      </a:r>
                      <a:endParaRPr lang="en-US" sz="1100" dirty="0">
                        <a:blipFill dpi="0" rotWithShape="1">
                          <a:blip r:embed="rId2"/>
                          <a:srcRect/>
                          <a:tile tx="0" ty="0" sx="100000" sy="100000" flip="y" algn="tr"/>
                        </a:blipFill>
                      </a:endParaRPr>
                    </a:p>
                  </a:txBody>
                  <a:tcPr/>
                </a:tc>
                <a:tc>
                  <a:txBody>
                    <a:bodyPr/>
                    <a:lstStyle/>
                    <a:p>
                      <a:r>
                        <a:rPr lang="en-US" sz="1100" dirty="0" smtClean="0">
                          <a:blipFill dpi="0" rotWithShape="1">
                            <a:blip r:embed="rId2"/>
                            <a:srcRect/>
                            <a:tile tx="0" ty="0" sx="100000" sy="100000" flip="y" algn="tr"/>
                          </a:blipFill>
                        </a:rPr>
                        <a:t>remarks</a:t>
                      </a:r>
                      <a:endParaRPr lang="en-US" sz="1100" dirty="0">
                        <a:blipFill dpi="0" rotWithShape="1">
                          <a:blip r:embed="rId2"/>
                          <a:srcRect/>
                          <a:tile tx="0" ty="0" sx="100000" sy="100000" flip="y" algn="tr"/>
                        </a:blipFill>
                      </a:endParaRPr>
                    </a:p>
                  </a:txBody>
                  <a:tcPr/>
                </a:tc>
              </a:tr>
              <a:tr h="618067">
                <a:tc>
                  <a:txBody>
                    <a:bodyPr/>
                    <a:lstStyle/>
                    <a:p>
                      <a:r>
                        <a:rPr lang="en-US" sz="1100" dirty="0" smtClean="0"/>
                        <a:t>1</a:t>
                      </a:r>
                      <a:endParaRPr lang="en-US" sz="1100" dirty="0"/>
                    </a:p>
                  </a:txBody>
                  <a:tcPr/>
                </a:tc>
                <a:tc>
                  <a:txBody>
                    <a:bodyPr/>
                    <a:lstStyle/>
                    <a:p>
                      <a:r>
                        <a:rPr lang="en-US" sz="1100" dirty="0" smtClean="0"/>
                        <a:t>MLO</a:t>
                      </a:r>
                      <a:endParaRPr lang="en-US" sz="1100" dirty="0"/>
                    </a:p>
                  </a:txBody>
                  <a:tcPr/>
                </a:tc>
                <a:tc>
                  <a:txBody>
                    <a:bodyPr/>
                    <a:lstStyle/>
                    <a:p>
                      <a:r>
                        <a:rPr lang="en-US" sz="1100" dirty="0" smtClean="0"/>
                        <a:t>100% petroleum</a:t>
                      </a:r>
                      <a:r>
                        <a:rPr lang="en-US" sz="1100" baseline="0" dirty="0" smtClean="0"/>
                        <a:t> project product</a:t>
                      </a:r>
                      <a:endParaRPr lang="en-US" sz="1100" dirty="0"/>
                    </a:p>
                  </a:txBody>
                  <a:tcPr/>
                </a:tc>
                <a:tc>
                  <a:txBody>
                    <a:bodyPr/>
                    <a:lstStyle/>
                    <a:p>
                      <a:r>
                        <a:rPr lang="en-US" sz="1100" dirty="0" smtClean="0"/>
                        <a:t>As it is</a:t>
                      </a:r>
                      <a:endParaRPr lang="en-US" sz="1100" dirty="0"/>
                    </a:p>
                  </a:txBody>
                  <a:tcPr/>
                </a:tc>
                <a:tc>
                  <a:txBody>
                    <a:bodyPr/>
                    <a:lstStyle/>
                    <a:p>
                      <a:r>
                        <a:rPr lang="en-US" sz="1100" dirty="0" smtClean="0"/>
                        <a:t>20 C.C.</a:t>
                      </a:r>
                      <a:endParaRPr lang="en-US" sz="1100" dirty="0"/>
                    </a:p>
                  </a:txBody>
                  <a:tcPr/>
                </a:tc>
                <a:tc>
                  <a:txBody>
                    <a:bodyPr/>
                    <a:lstStyle/>
                    <a:p>
                      <a:r>
                        <a:rPr lang="en-US" sz="1100" dirty="0" smtClean="0"/>
                        <a:t>1 </a:t>
                      </a:r>
                      <a:r>
                        <a:rPr lang="en-US" sz="1100" dirty="0" err="1" smtClean="0"/>
                        <a:t>Litre</a:t>
                      </a:r>
                      <a:endParaRPr lang="en-US" sz="1100" dirty="0"/>
                    </a:p>
                  </a:txBody>
                  <a:tcPr/>
                </a:tc>
                <a:tc>
                  <a:txBody>
                    <a:bodyPr/>
                    <a:lstStyle/>
                    <a:p>
                      <a:r>
                        <a:rPr lang="en-US" sz="1100" dirty="0" smtClean="0"/>
                        <a:t>200 </a:t>
                      </a:r>
                      <a:r>
                        <a:rPr lang="en-US" sz="1100" dirty="0" err="1" smtClean="0"/>
                        <a:t>Litres</a:t>
                      </a:r>
                      <a:endParaRPr lang="en-US" sz="1100" dirty="0"/>
                    </a:p>
                  </a:txBody>
                  <a:tcPr/>
                </a:tc>
                <a:tc>
                  <a:txBody>
                    <a:bodyPr/>
                    <a:lstStyle/>
                    <a:p>
                      <a:r>
                        <a:rPr lang="en-US" sz="1100" dirty="0" smtClean="0"/>
                        <a:t>Weekly</a:t>
                      </a:r>
                      <a:endParaRPr lang="en-US" sz="1100" dirty="0"/>
                    </a:p>
                  </a:txBody>
                  <a:tcPr/>
                </a:tc>
                <a:tc>
                  <a:txBody>
                    <a:bodyPr/>
                    <a:lstStyle/>
                    <a:p>
                      <a:r>
                        <a:rPr lang="en-US" sz="1100" dirty="0" smtClean="0"/>
                        <a:t>Knapsack/</a:t>
                      </a:r>
                      <a:r>
                        <a:rPr lang="en-US" sz="1100" baseline="0" dirty="0" smtClean="0"/>
                        <a:t> hand compression sprayer</a:t>
                      </a:r>
                      <a:endParaRPr lang="en-US" sz="1100" dirty="0"/>
                    </a:p>
                  </a:txBody>
                  <a:tcPr/>
                </a:tc>
                <a:tc>
                  <a:txBody>
                    <a:bodyPr/>
                    <a:lstStyle/>
                    <a:p>
                      <a:r>
                        <a:rPr lang="en-US" sz="1100" dirty="0" smtClean="0"/>
                        <a:t>To be</a:t>
                      </a:r>
                      <a:r>
                        <a:rPr lang="en-US" sz="1100" baseline="0" dirty="0" smtClean="0"/>
                        <a:t> applied along the shore of water body</a:t>
                      </a:r>
                      <a:endParaRPr lang="en-US" sz="1100" dirty="0"/>
                    </a:p>
                  </a:txBody>
                  <a:tcPr/>
                </a:tc>
              </a:tr>
              <a:tr h="618067">
                <a:tc>
                  <a:txBody>
                    <a:bodyPr/>
                    <a:lstStyle/>
                    <a:p>
                      <a:r>
                        <a:rPr lang="en-US" sz="1100" dirty="0" smtClean="0"/>
                        <a:t>2</a:t>
                      </a:r>
                      <a:endParaRPr lang="en-US" sz="1100" dirty="0"/>
                    </a:p>
                  </a:txBody>
                  <a:tcPr/>
                </a:tc>
                <a:tc>
                  <a:txBody>
                    <a:bodyPr/>
                    <a:lstStyle/>
                    <a:p>
                      <a:r>
                        <a:rPr lang="en-US" sz="1100" dirty="0" err="1" smtClean="0"/>
                        <a:t>Temephos</a:t>
                      </a:r>
                      <a:r>
                        <a:rPr lang="en-US" sz="1100" dirty="0" smtClean="0"/>
                        <a:t> (Abate)</a:t>
                      </a:r>
                      <a:endParaRPr lang="en-US" sz="1100" dirty="0"/>
                    </a:p>
                  </a:txBody>
                  <a:tcPr/>
                </a:tc>
                <a:tc>
                  <a:txBody>
                    <a:bodyPr/>
                    <a:lstStyle/>
                    <a:p>
                      <a:r>
                        <a:rPr lang="en-US" sz="1100" dirty="0" smtClean="0"/>
                        <a:t>50% EC</a:t>
                      </a:r>
                      <a:endParaRPr lang="en-US" sz="1100" dirty="0"/>
                    </a:p>
                  </a:txBody>
                  <a:tcPr/>
                </a:tc>
                <a:tc>
                  <a:txBody>
                    <a:bodyPr/>
                    <a:lstStyle/>
                    <a:p>
                      <a:r>
                        <a:rPr lang="en-US" sz="1100" dirty="0" smtClean="0"/>
                        <a:t>2.5 c.c.</a:t>
                      </a:r>
                      <a:r>
                        <a:rPr lang="en-US" sz="1100" baseline="0" dirty="0" smtClean="0"/>
                        <a:t> in 10 </a:t>
                      </a:r>
                      <a:r>
                        <a:rPr lang="en-US" sz="1100" baseline="0" dirty="0" err="1" smtClean="0"/>
                        <a:t>litres</a:t>
                      </a:r>
                      <a:r>
                        <a:rPr lang="en-US" sz="1100" baseline="0" dirty="0" smtClean="0"/>
                        <a:t> of potable water</a:t>
                      </a:r>
                      <a:endParaRPr lang="en-US" sz="1100" dirty="0"/>
                    </a:p>
                  </a:txBody>
                  <a:tcPr/>
                </a:tc>
                <a:tc>
                  <a:txBody>
                    <a:bodyPr/>
                    <a:lstStyle/>
                    <a:p>
                      <a:r>
                        <a:rPr lang="en-US" sz="1100" dirty="0" smtClean="0"/>
                        <a:t>20 C.C.</a:t>
                      </a:r>
                      <a:endParaRPr lang="en-US" sz="1100" dirty="0"/>
                    </a:p>
                  </a:txBody>
                  <a:tcPr/>
                </a:tc>
                <a:tc>
                  <a:txBody>
                    <a:bodyPr/>
                    <a:lstStyle/>
                    <a:p>
                      <a:r>
                        <a:rPr lang="en-US" sz="1100" dirty="0" smtClean="0"/>
                        <a:t>1 </a:t>
                      </a:r>
                      <a:r>
                        <a:rPr lang="en-US" sz="1100" dirty="0" err="1" smtClean="0"/>
                        <a:t>Litre</a:t>
                      </a:r>
                      <a:endParaRPr lang="en-US" sz="1100" dirty="0"/>
                    </a:p>
                  </a:txBody>
                  <a:tcPr/>
                </a:tc>
                <a:tc>
                  <a:txBody>
                    <a:bodyPr/>
                    <a:lstStyle/>
                    <a:p>
                      <a:r>
                        <a:rPr lang="en-US" sz="1100" dirty="0" smtClean="0"/>
                        <a:t>200 </a:t>
                      </a:r>
                      <a:r>
                        <a:rPr lang="en-US" sz="1100" dirty="0" err="1" smtClean="0"/>
                        <a:t>Litres</a:t>
                      </a:r>
                      <a:endParaRPr lang="en-US" sz="1100" dirty="0"/>
                    </a:p>
                  </a:txBody>
                  <a:tcPr/>
                </a:tc>
                <a:tc>
                  <a:txBody>
                    <a:bodyPr/>
                    <a:lstStyle/>
                    <a:p>
                      <a:r>
                        <a:rPr lang="en-US" sz="1100" dirty="0" smtClean="0"/>
                        <a:t>-do-</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Knapsack/</a:t>
                      </a:r>
                      <a:r>
                        <a:rPr lang="en-US" sz="1100" baseline="0" dirty="0" smtClean="0"/>
                        <a:t> hand compression sprayer</a:t>
                      </a:r>
                      <a:endParaRPr lang="en-US" sz="1100" dirty="0" smtClean="0"/>
                    </a:p>
                  </a:txBody>
                  <a:tcPr/>
                </a:tc>
                <a:tc>
                  <a:txBody>
                    <a:bodyPr/>
                    <a:lstStyle/>
                    <a:p>
                      <a:r>
                        <a:rPr lang="en-US" sz="1100" dirty="0" smtClean="0"/>
                        <a:t>Can be applied in clean water</a:t>
                      </a:r>
                      <a:endParaRPr lang="en-US" sz="1100" dirty="0"/>
                    </a:p>
                  </a:txBody>
                  <a:tcPr/>
                </a:tc>
              </a:tr>
              <a:tr h="618067">
                <a:tc>
                  <a:txBody>
                    <a:bodyPr/>
                    <a:lstStyle/>
                    <a:p>
                      <a:r>
                        <a:rPr lang="en-US" sz="1100" dirty="0" smtClean="0"/>
                        <a:t>3</a:t>
                      </a:r>
                      <a:endParaRPr lang="en-US" sz="1100" dirty="0"/>
                    </a:p>
                  </a:txBody>
                  <a:tcPr/>
                </a:tc>
                <a:tc>
                  <a:txBody>
                    <a:bodyPr/>
                    <a:lstStyle/>
                    <a:p>
                      <a:r>
                        <a:rPr lang="en-US" sz="1100" dirty="0" smtClean="0"/>
                        <a:t>Bacillus </a:t>
                      </a:r>
                      <a:r>
                        <a:rPr lang="en-US" sz="1100" dirty="0" err="1" smtClean="0"/>
                        <a:t>thuringiensisvar</a:t>
                      </a:r>
                      <a:r>
                        <a:rPr lang="en-US" sz="1100" dirty="0" smtClean="0"/>
                        <a:t> </a:t>
                      </a:r>
                      <a:r>
                        <a:rPr lang="en-US" sz="1100" dirty="0" err="1" smtClean="0"/>
                        <a:t>israelensis</a:t>
                      </a:r>
                      <a:r>
                        <a:rPr lang="en-US" sz="1100" dirty="0" smtClean="0"/>
                        <a:t> WP</a:t>
                      </a:r>
                      <a:endParaRPr lang="en-US" sz="1100" dirty="0"/>
                    </a:p>
                  </a:txBody>
                  <a:tcPr/>
                </a:tc>
                <a:tc>
                  <a:txBody>
                    <a:bodyPr/>
                    <a:lstStyle/>
                    <a:p>
                      <a:r>
                        <a:rPr lang="en-US" sz="1100" dirty="0" err="1" smtClean="0"/>
                        <a:t>Wettable</a:t>
                      </a:r>
                      <a:r>
                        <a:rPr lang="en-US" sz="1100" dirty="0" smtClean="0"/>
                        <a:t> </a:t>
                      </a:r>
                      <a:r>
                        <a:rPr lang="en-US" sz="1100" baseline="0" dirty="0" smtClean="0"/>
                        <a:t> powder</a:t>
                      </a:r>
                      <a:endParaRPr lang="en-US" sz="1100" dirty="0"/>
                    </a:p>
                  </a:txBody>
                  <a:tcPr/>
                </a:tc>
                <a:tc>
                  <a:txBody>
                    <a:bodyPr/>
                    <a:lstStyle/>
                    <a:p>
                      <a:r>
                        <a:rPr lang="en-US" sz="1100" dirty="0" smtClean="0"/>
                        <a:t>5 kg in 200 </a:t>
                      </a:r>
                      <a:r>
                        <a:rPr lang="en-US" sz="1100" dirty="0" err="1" smtClean="0"/>
                        <a:t>litres</a:t>
                      </a:r>
                      <a:r>
                        <a:rPr lang="en-US" sz="1100" dirty="0" smtClean="0"/>
                        <a:t> of water</a:t>
                      </a:r>
                      <a:endParaRPr lang="en-US" sz="1100" dirty="0"/>
                    </a:p>
                  </a:txBody>
                  <a:tcPr/>
                </a:tc>
                <a:tc>
                  <a:txBody>
                    <a:bodyPr/>
                    <a:lstStyle/>
                    <a:p>
                      <a:r>
                        <a:rPr lang="en-US" sz="1100" dirty="0" smtClean="0"/>
                        <a:t>-</a:t>
                      </a:r>
                      <a:endParaRPr lang="en-US" sz="1100" dirty="0"/>
                    </a:p>
                  </a:txBody>
                  <a:tcPr/>
                </a:tc>
                <a:tc>
                  <a:txBody>
                    <a:bodyPr/>
                    <a:lstStyle/>
                    <a:p>
                      <a:r>
                        <a:rPr lang="en-US" sz="1100" dirty="0" smtClean="0"/>
                        <a:t>-</a:t>
                      </a:r>
                      <a:endParaRPr lang="en-US" sz="1100" dirty="0"/>
                    </a:p>
                  </a:txBody>
                  <a:tcPr/>
                </a:tc>
                <a:tc>
                  <a:txBody>
                    <a:bodyPr/>
                    <a:lstStyle/>
                    <a:p>
                      <a:r>
                        <a:rPr lang="en-US" sz="1100" dirty="0" smtClean="0"/>
                        <a:t>5 kg</a:t>
                      </a:r>
                      <a:endParaRPr lang="en-US" sz="1100" dirty="0"/>
                    </a:p>
                  </a:txBody>
                  <a:tcPr/>
                </a:tc>
                <a:tc>
                  <a:txBody>
                    <a:bodyPr/>
                    <a:lstStyle/>
                    <a:p>
                      <a:r>
                        <a:rPr lang="en-US" sz="1100" dirty="0" smtClean="0"/>
                        <a:t>Fortnightly</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Knapsack/</a:t>
                      </a:r>
                      <a:r>
                        <a:rPr lang="en-US" sz="1100" baseline="0" dirty="0" smtClean="0"/>
                        <a:t> hand compression sprayer</a:t>
                      </a:r>
                      <a:endParaRPr lang="en-US" sz="1100" dirty="0" smtClean="0"/>
                    </a:p>
                  </a:txBody>
                  <a:tcPr/>
                </a:tc>
                <a:tc>
                  <a:txBody>
                    <a:bodyPr/>
                    <a:lstStyle/>
                    <a:p>
                      <a:r>
                        <a:rPr lang="en-US" sz="1100" dirty="0" smtClean="0"/>
                        <a:t>For both clean and non-potable</a:t>
                      </a:r>
                      <a:r>
                        <a:rPr lang="en-US" sz="1100" baseline="0" dirty="0" smtClean="0"/>
                        <a:t> polluted water</a:t>
                      </a:r>
                      <a:endParaRPr lang="en-US" sz="1100" dirty="0"/>
                    </a:p>
                  </a:txBody>
                  <a:tcPr/>
                </a:tc>
              </a:tr>
              <a:tr h="618067">
                <a:tc rowSpan="2">
                  <a:txBody>
                    <a:bodyPr/>
                    <a:lstStyle/>
                    <a:p>
                      <a:r>
                        <a:rPr lang="en-US" sz="1100" dirty="0" smtClean="0"/>
                        <a:t>4</a:t>
                      </a:r>
                      <a:endParaRPr lang="en-US" sz="1100" dirty="0"/>
                    </a:p>
                  </a:txBody>
                  <a:tcPr/>
                </a:tc>
                <a:tc rowSpan="2">
                  <a:txBody>
                    <a:bodyPr/>
                    <a:lstStyle/>
                    <a:p>
                      <a:r>
                        <a:rPr lang="en-US" sz="1100" dirty="0" smtClean="0"/>
                        <a:t>Bacillus </a:t>
                      </a:r>
                      <a:r>
                        <a:rPr lang="en-US" sz="1100" dirty="0" err="1" smtClean="0"/>
                        <a:t>thuringiensisvar</a:t>
                      </a:r>
                      <a:r>
                        <a:rPr lang="en-US" sz="1100" dirty="0" smtClean="0"/>
                        <a:t> </a:t>
                      </a:r>
                      <a:r>
                        <a:rPr lang="en-US" sz="1100" dirty="0" err="1" smtClean="0"/>
                        <a:t>israelensis</a:t>
                      </a:r>
                      <a:r>
                        <a:rPr lang="en-US" sz="1100" dirty="0" smtClean="0"/>
                        <a:t> 12 Aqueous</a:t>
                      </a:r>
                      <a:r>
                        <a:rPr lang="en-US" sz="1100" baseline="0" dirty="0" smtClean="0"/>
                        <a:t> Suspension (AS)</a:t>
                      </a:r>
                    </a:p>
                    <a:p>
                      <a:endParaRPr lang="en-US" sz="1100" baseline="0" dirty="0" smtClean="0"/>
                    </a:p>
                    <a:p>
                      <a:endParaRPr lang="en-US" sz="1100" baseline="0" dirty="0" smtClean="0"/>
                    </a:p>
                    <a:p>
                      <a:endParaRPr lang="en-US" sz="1100" baseline="0" dirty="0" smtClean="0"/>
                    </a:p>
                    <a:p>
                      <a:endParaRPr lang="en-US" sz="1100" dirty="0"/>
                    </a:p>
                  </a:txBody>
                  <a:tcPr/>
                </a:tc>
                <a:tc rowSpan="2">
                  <a:txBody>
                    <a:bodyPr/>
                    <a:lstStyle/>
                    <a:p>
                      <a:r>
                        <a:rPr lang="en-US" sz="1100" dirty="0" smtClean="0"/>
                        <a:t>Aqueous suspension 12 Aqueous Suspension</a:t>
                      </a:r>
                    </a:p>
                    <a:p>
                      <a:endParaRPr lang="en-US" sz="1100" dirty="0" smtClean="0"/>
                    </a:p>
                    <a:p>
                      <a:endParaRPr lang="en-US" sz="1100" dirty="0" smtClean="0"/>
                    </a:p>
                    <a:p>
                      <a:endParaRPr lang="en-US" sz="1100" dirty="0" smtClean="0"/>
                    </a:p>
                    <a:p>
                      <a:endParaRPr lang="en-US" sz="1100" dirty="0" smtClean="0"/>
                    </a:p>
                    <a:p>
                      <a:endParaRPr lang="en-US" sz="1100" dirty="0" smtClean="0"/>
                    </a:p>
                  </a:txBody>
                  <a:tcPr/>
                </a:tc>
                <a:tc>
                  <a:txBody>
                    <a:bodyPr/>
                    <a:lstStyle/>
                    <a:p>
                      <a:r>
                        <a:rPr lang="en-US" sz="1100" dirty="0" smtClean="0"/>
                        <a:t>1 </a:t>
                      </a:r>
                      <a:r>
                        <a:rPr lang="en-US" sz="1100" dirty="0" err="1" smtClean="0"/>
                        <a:t>litre</a:t>
                      </a:r>
                      <a:r>
                        <a:rPr lang="en-US" sz="1100" dirty="0" smtClean="0"/>
                        <a:t> in 200 </a:t>
                      </a:r>
                      <a:r>
                        <a:rPr lang="en-US" sz="1100" dirty="0" err="1" smtClean="0"/>
                        <a:t>litres</a:t>
                      </a:r>
                      <a:r>
                        <a:rPr lang="en-US" sz="1100" dirty="0" smtClean="0"/>
                        <a:t> of water</a:t>
                      </a:r>
                      <a:endParaRPr lang="en-US" sz="1100" dirty="0"/>
                    </a:p>
                  </a:txBody>
                  <a:tcPr/>
                </a:tc>
                <a:tc>
                  <a:txBody>
                    <a:bodyPr/>
                    <a:lstStyle/>
                    <a:p>
                      <a:r>
                        <a:rPr lang="en-US" sz="1100" dirty="0" smtClean="0"/>
                        <a:t>-</a:t>
                      </a:r>
                      <a:endParaRPr lang="en-US" sz="1100" dirty="0"/>
                    </a:p>
                  </a:txBody>
                  <a:tcPr/>
                </a:tc>
                <a:tc>
                  <a:txBody>
                    <a:bodyPr/>
                    <a:lstStyle/>
                    <a:p>
                      <a:r>
                        <a:rPr lang="en-US" sz="1100" dirty="0" smtClean="0"/>
                        <a:t>-</a:t>
                      </a:r>
                      <a:endParaRPr lang="en-US" sz="1100" dirty="0"/>
                    </a:p>
                  </a:txBody>
                  <a:tcPr/>
                </a:tc>
                <a:tc>
                  <a:txBody>
                    <a:bodyPr/>
                    <a:lstStyle/>
                    <a:p>
                      <a:r>
                        <a:rPr lang="en-US" sz="1100" dirty="0" smtClean="0"/>
                        <a:t>1 Lit.</a:t>
                      </a:r>
                      <a:endParaRPr lang="en-US" sz="1100" dirty="0"/>
                    </a:p>
                  </a:txBody>
                  <a:tcPr/>
                </a:tc>
                <a:tc>
                  <a:txBody>
                    <a:bodyPr/>
                    <a:lstStyle/>
                    <a:p>
                      <a:r>
                        <a:rPr lang="en-US" sz="1100" dirty="0" smtClean="0"/>
                        <a:t>Weekly</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Knapsack/</a:t>
                      </a:r>
                      <a:r>
                        <a:rPr lang="en-US" sz="1100" baseline="0" dirty="0" smtClean="0"/>
                        <a:t> hand compression sprayer</a:t>
                      </a:r>
                      <a:endParaRPr lang="en-US" sz="1100" dirty="0" smtClean="0"/>
                    </a:p>
                  </a:txBody>
                  <a:tcPr/>
                </a:tc>
                <a:tc>
                  <a:txBody>
                    <a:bodyPr/>
                    <a:lstStyle/>
                    <a:p>
                      <a:r>
                        <a:rPr lang="en-US" sz="1100" dirty="0" smtClean="0"/>
                        <a:t>Clean water</a:t>
                      </a:r>
                      <a:endParaRPr lang="en-US" sz="1100" dirty="0"/>
                    </a:p>
                  </a:txBody>
                  <a:tcPr/>
                </a:tc>
              </a:tr>
              <a:tr h="618067">
                <a:tc vMerge="1">
                  <a:txBody>
                    <a:bodyPr/>
                    <a:lstStyle/>
                    <a:p>
                      <a:endParaRPr lang="en-US" sz="1200" dirty="0"/>
                    </a:p>
                  </a:txBody>
                  <a:tcPr/>
                </a:tc>
                <a:tc vMerge="1">
                  <a:txBody>
                    <a:bodyPr/>
                    <a:lstStyle/>
                    <a:p>
                      <a:endParaRPr lang="en-US" sz="1200" dirty="0"/>
                    </a:p>
                  </a:txBody>
                  <a:tcPr/>
                </a:tc>
                <a:tc vMerge="1">
                  <a:txBody>
                    <a:bodyPr/>
                    <a:lstStyle/>
                    <a:p>
                      <a:endParaRPr lang="en-US" sz="1200" dirty="0"/>
                    </a:p>
                  </a:txBody>
                  <a:tcPr/>
                </a:tc>
                <a:tc>
                  <a:txBody>
                    <a:bodyPr/>
                    <a:lstStyle/>
                    <a:p>
                      <a:r>
                        <a:rPr lang="en-US" sz="1100" dirty="0" smtClean="0"/>
                        <a:t>2 </a:t>
                      </a:r>
                      <a:r>
                        <a:rPr lang="en-US" sz="1100" dirty="0" err="1" smtClean="0"/>
                        <a:t>litres</a:t>
                      </a:r>
                      <a:r>
                        <a:rPr lang="en-US" sz="1100" dirty="0" smtClean="0"/>
                        <a:t> in</a:t>
                      </a:r>
                      <a:r>
                        <a:rPr lang="en-US" sz="1100" baseline="0" dirty="0" smtClean="0"/>
                        <a:t> 200 </a:t>
                      </a:r>
                      <a:r>
                        <a:rPr lang="en-US" sz="1100" baseline="0" dirty="0" err="1" smtClean="0"/>
                        <a:t>litres</a:t>
                      </a:r>
                      <a:r>
                        <a:rPr lang="en-US" sz="1100" baseline="0" dirty="0" smtClean="0"/>
                        <a:t> of water</a:t>
                      </a:r>
                    </a:p>
                    <a:p>
                      <a:endParaRPr lang="en-US" sz="1100" baseline="0" dirty="0" smtClean="0"/>
                    </a:p>
                    <a:p>
                      <a:endParaRPr lang="en-US" sz="1100" baseline="0" dirty="0" smtClean="0"/>
                    </a:p>
                    <a:p>
                      <a:endParaRPr lang="en-US" sz="1100" dirty="0"/>
                    </a:p>
                  </a:txBody>
                  <a:tcPr/>
                </a:tc>
                <a:tc>
                  <a:txBody>
                    <a:bodyPr/>
                    <a:lstStyle/>
                    <a:p>
                      <a:r>
                        <a:rPr lang="en-US" sz="1100" dirty="0" smtClean="0"/>
                        <a:t>-</a:t>
                      </a:r>
                      <a:endParaRPr lang="en-US" sz="1100" dirty="0"/>
                    </a:p>
                  </a:txBody>
                  <a:tcPr/>
                </a:tc>
                <a:tc>
                  <a:txBody>
                    <a:bodyPr/>
                    <a:lstStyle/>
                    <a:p>
                      <a:r>
                        <a:rPr lang="en-US" sz="1100" dirty="0" smtClean="0"/>
                        <a:t>-</a:t>
                      </a:r>
                      <a:endParaRPr lang="en-US" sz="1100" dirty="0"/>
                    </a:p>
                  </a:txBody>
                  <a:tcPr/>
                </a:tc>
                <a:tc>
                  <a:txBody>
                    <a:bodyPr/>
                    <a:lstStyle/>
                    <a:p>
                      <a:r>
                        <a:rPr lang="en-US" sz="1100" dirty="0" smtClean="0"/>
                        <a:t>2 Lit.</a:t>
                      </a:r>
                      <a:endParaRPr lang="en-US" sz="1100" dirty="0"/>
                    </a:p>
                  </a:txBody>
                  <a:tcPr/>
                </a:tc>
                <a:tc>
                  <a:txBody>
                    <a:bodyPr/>
                    <a:lstStyle/>
                    <a:p>
                      <a:r>
                        <a:rPr lang="en-US" sz="1100" dirty="0" smtClean="0"/>
                        <a:t>Weekly </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Knapsack/</a:t>
                      </a:r>
                      <a:r>
                        <a:rPr lang="en-US" sz="1100" baseline="0" dirty="0" smtClean="0"/>
                        <a:t> hand compression sprayer</a:t>
                      </a:r>
                      <a:endParaRPr lang="en-US" sz="1100" dirty="0" smtClean="0"/>
                    </a:p>
                  </a:txBody>
                  <a:tcPr/>
                </a:tc>
                <a:tc>
                  <a:txBody>
                    <a:bodyPr/>
                    <a:lstStyle/>
                    <a:p>
                      <a:r>
                        <a:rPr lang="en-US" sz="1100" dirty="0" smtClean="0"/>
                        <a:t>Polluted water</a:t>
                      </a:r>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609600" y="228600"/>
            <a:ext cx="7848600" cy="461963"/>
          </a:xfrm>
          <a:prstGeom prst="rect">
            <a:avLst/>
          </a:prstGeom>
          <a:noFill/>
          <a:ln w="9525">
            <a:noFill/>
            <a:miter lim="800000"/>
            <a:headEnd/>
            <a:tailEnd/>
          </a:ln>
        </p:spPr>
        <p:txBody>
          <a:bodyPr>
            <a:spAutoFit/>
          </a:bodyPr>
          <a:lstStyle/>
          <a:p>
            <a:pPr algn="ctr"/>
            <a:r>
              <a:rPr lang="en-US" sz="2400" b="1"/>
              <a:t>LARVICIDE FORMULATIONS AND DOSAGE</a:t>
            </a:r>
          </a:p>
        </p:txBody>
      </p:sp>
      <p:graphicFrame>
        <p:nvGraphicFramePr>
          <p:cNvPr id="8" name="Table 7"/>
          <p:cNvGraphicFramePr>
            <a:graphicFrameLocks noGrp="1"/>
          </p:cNvGraphicFramePr>
          <p:nvPr>
            <p:extLst>
              <p:ext uri="{D42A27DB-BD31-4B8C-83A1-F6EECF244321}">
                <p14:modId xmlns="" xmlns:p14="http://schemas.microsoft.com/office/powerpoint/2010/main" val="1230455140"/>
              </p:ext>
            </p:extLst>
          </p:nvPr>
        </p:nvGraphicFramePr>
        <p:xfrm>
          <a:off x="381000" y="914400"/>
          <a:ext cx="8610600" cy="4737719"/>
        </p:xfrm>
        <a:graphic>
          <a:graphicData uri="http://schemas.openxmlformats.org/drawingml/2006/table">
            <a:tbl>
              <a:tblPr firstRow="1" bandRow="1">
                <a:tableStyleId>{5C22544A-7EE6-4342-B048-85BDC9FD1C3A}</a:tableStyleId>
              </a:tblPr>
              <a:tblGrid>
                <a:gridCol w="558094"/>
                <a:gridCol w="1164026"/>
                <a:gridCol w="861060"/>
                <a:gridCol w="1434112"/>
                <a:gridCol w="208280"/>
                <a:gridCol w="208280"/>
                <a:gridCol w="1593568"/>
                <a:gridCol w="861060"/>
                <a:gridCol w="861060"/>
                <a:gridCol w="861060"/>
              </a:tblGrid>
              <a:tr h="992521">
                <a:tc>
                  <a:txBody>
                    <a:bodyPr/>
                    <a:lstStyle/>
                    <a:p>
                      <a:r>
                        <a:rPr lang="en-US" sz="1200" dirty="0" err="1" smtClean="0">
                          <a:blipFill dpi="0" rotWithShape="1">
                            <a:blip r:embed="rId2"/>
                            <a:srcRect/>
                            <a:tile tx="0" ty="0" sx="100000" sy="100000" flip="y" algn="tr"/>
                          </a:blipFill>
                        </a:rPr>
                        <a:t>S.No</a:t>
                      </a:r>
                      <a:r>
                        <a:rPr lang="en-US" sz="1200" dirty="0" smtClean="0">
                          <a:blipFill dpi="0" rotWithShape="1">
                            <a:blip r:embed="rId2"/>
                            <a:srcRect/>
                            <a:tile tx="0" ty="0" sx="100000" sy="100000" flip="y" algn="tr"/>
                          </a:blipFill>
                        </a:rPr>
                        <a:t>.</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Name of </a:t>
                      </a:r>
                      <a:r>
                        <a:rPr lang="en-US" sz="1200" dirty="0" err="1" smtClean="0">
                          <a:blipFill dpi="0" rotWithShape="1">
                            <a:blip r:embed="rId2"/>
                            <a:srcRect/>
                            <a:tile tx="0" ty="0" sx="100000" sy="100000" flip="y" algn="tr"/>
                          </a:blipFill>
                        </a:rPr>
                        <a:t>Larvicide</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Commercial</a:t>
                      </a:r>
                      <a:r>
                        <a:rPr lang="en-US" sz="1200" baseline="0" dirty="0" smtClean="0">
                          <a:blipFill dpi="0" rotWithShape="1">
                            <a:blip r:embed="rId2"/>
                            <a:srcRect/>
                            <a:tile tx="0" ty="0" sx="100000" sy="100000" flip="y" algn="tr"/>
                          </a:blipFill>
                        </a:rPr>
                        <a:t> formulation</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Preparation</a:t>
                      </a:r>
                      <a:r>
                        <a:rPr lang="en-US" sz="1200" baseline="0" dirty="0" smtClean="0">
                          <a:blipFill dpi="0" rotWithShape="1">
                            <a:blip r:embed="rId2"/>
                            <a:srcRect/>
                            <a:tile tx="0" ty="0" sx="100000" sy="100000" flip="y" algn="tr"/>
                          </a:blipFill>
                        </a:rPr>
                        <a:t> of ready to spray formulation</a:t>
                      </a:r>
                      <a:endParaRPr lang="en-US" sz="1200" dirty="0">
                        <a:blipFill dpi="0" rotWithShape="1">
                          <a:blip r:embed="rId2"/>
                          <a:srcRect/>
                          <a:tile tx="0" ty="0" sx="100000" sy="100000" flip="y" algn="tr"/>
                        </a:blipFill>
                      </a:endParaRPr>
                    </a:p>
                  </a:txBody>
                  <a:tcPr/>
                </a:tc>
                <a:tc>
                  <a:txBody>
                    <a:bodyPr/>
                    <a:lstStyle/>
                    <a:p>
                      <a:endParaRPr lang="en-IN"/>
                    </a:p>
                  </a:txBody>
                  <a:tcPr/>
                </a:tc>
                <a:tc>
                  <a:txBody>
                    <a:bodyPr/>
                    <a:lstStyle/>
                    <a:p>
                      <a:endParaRPr lang="en-IN"/>
                    </a:p>
                  </a:txBody>
                  <a:tcPr/>
                </a:tc>
                <a:tc>
                  <a:txBody>
                    <a:bodyPr/>
                    <a:lstStyle/>
                    <a:p>
                      <a:r>
                        <a:rPr lang="en-US" sz="1200" dirty="0" smtClean="0">
                          <a:blipFill dpi="0" rotWithShape="1">
                            <a:blip r:embed="rId2"/>
                            <a:srcRect/>
                            <a:tile tx="0" ty="0" sx="100000" sy="100000" flip="y" algn="tr"/>
                          </a:blipFill>
                        </a:rPr>
                        <a:t>Per</a:t>
                      </a:r>
                      <a:r>
                        <a:rPr lang="en-US" sz="1200" baseline="0" dirty="0" smtClean="0">
                          <a:blipFill dpi="0" rotWithShape="1">
                            <a:blip r:embed="rId2"/>
                            <a:srcRect/>
                            <a:tile tx="0" ty="0" sx="100000" sy="100000" flip="y" algn="tr"/>
                          </a:blipFill>
                        </a:rPr>
                        <a:t> </a:t>
                      </a:r>
                      <a:r>
                        <a:rPr lang="en-US" sz="1200" baseline="0" dirty="0" err="1" smtClean="0">
                          <a:blipFill dpi="0" rotWithShape="1">
                            <a:blip r:embed="rId2"/>
                            <a:srcRect/>
                            <a:tile tx="0" ty="0" sx="100000" sy="100000" flip="y" algn="tr"/>
                          </a:blipFill>
                        </a:rPr>
                        <a:t>Heactare</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Frequency of application</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Equipment required </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remarks</a:t>
                      </a:r>
                      <a:endParaRPr lang="en-US" sz="1200" dirty="0">
                        <a:blipFill dpi="0" rotWithShape="1">
                          <a:blip r:embed="rId2"/>
                          <a:srcRect/>
                          <a:tile tx="0" ty="0" sx="100000" sy="100000" flip="y" algn="tr"/>
                        </a:blipFill>
                      </a:endParaRPr>
                    </a:p>
                  </a:txBody>
                  <a:tcPr/>
                </a:tc>
              </a:tr>
              <a:tr h="2739358">
                <a:tc>
                  <a:txBody>
                    <a:bodyPr/>
                    <a:lstStyle/>
                    <a:p>
                      <a:r>
                        <a:rPr lang="en-US" sz="1200" dirty="0" smtClean="0"/>
                        <a:t>6</a:t>
                      </a:r>
                      <a:endParaRPr lang="en-US" sz="1200" dirty="0"/>
                    </a:p>
                  </a:txBody>
                  <a:tcPr/>
                </a:tc>
                <a:tc>
                  <a:txBody>
                    <a:bodyPr/>
                    <a:lstStyle/>
                    <a:p>
                      <a:r>
                        <a:rPr lang="en-IN" sz="1200" dirty="0" err="1" smtClean="0"/>
                        <a:t>Diflubenzuron</a:t>
                      </a:r>
                      <a:r>
                        <a:rPr lang="en-IN" sz="1200" dirty="0" smtClean="0"/>
                        <a:t> </a:t>
                      </a:r>
                    </a:p>
                    <a:p>
                      <a:r>
                        <a:rPr lang="en-IN" sz="1200" dirty="0" smtClean="0"/>
                        <a:t>IGR</a:t>
                      </a:r>
                      <a:endParaRPr lang="en-US" sz="1200" dirty="0"/>
                    </a:p>
                  </a:txBody>
                  <a:tcPr/>
                </a:tc>
                <a:tc>
                  <a:txBody>
                    <a:bodyPr/>
                    <a:lstStyle/>
                    <a:p>
                      <a:r>
                        <a:rPr lang="en-IN" sz="1200" dirty="0" smtClean="0"/>
                        <a:t>25% </a:t>
                      </a:r>
                      <a:r>
                        <a:rPr lang="en-IN" sz="1200" dirty="0" err="1" smtClean="0"/>
                        <a:t>Wettable</a:t>
                      </a:r>
                      <a:r>
                        <a:rPr lang="en-IN" sz="1200" dirty="0" smtClean="0"/>
                        <a:t> Powder</a:t>
                      </a:r>
                      <a:endParaRPr lang="en-US" sz="1200" dirty="0"/>
                    </a:p>
                  </a:txBody>
                  <a:tcPr/>
                </a:tc>
                <a:tc>
                  <a:txBody>
                    <a:bodyPr/>
                    <a:lstStyle/>
                    <a:p>
                      <a:r>
                        <a:rPr lang="en-IN" sz="1200" dirty="0" smtClean="0"/>
                        <a:t>100 </a:t>
                      </a:r>
                      <a:r>
                        <a:rPr lang="en-IN" sz="1200" dirty="0" err="1" smtClean="0"/>
                        <a:t>gms</a:t>
                      </a:r>
                      <a:r>
                        <a:rPr lang="en-IN" sz="1200" dirty="0" smtClean="0"/>
                        <a:t> (25 </a:t>
                      </a:r>
                      <a:r>
                        <a:rPr lang="en-IN" sz="1200" dirty="0" err="1" smtClean="0"/>
                        <a:t>gm</a:t>
                      </a:r>
                      <a:r>
                        <a:rPr lang="en-IN" sz="1200" dirty="0" smtClean="0"/>
                        <a:t> </a:t>
                      </a:r>
                      <a:r>
                        <a:rPr lang="en-IN" sz="1200" dirty="0" err="1" smtClean="0"/>
                        <a:t>a.i</a:t>
                      </a:r>
                      <a:r>
                        <a:rPr lang="en-IN" sz="1200" dirty="0" smtClean="0"/>
                        <a:t>) in 100 Litres of water (10 g in 10 litre) 100 litre Clean </a:t>
                      </a:r>
                    </a:p>
                    <a:p>
                      <a:endParaRPr lang="en-IN" sz="1200" dirty="0" smtClean="0"/>
                    </a:p>
                    <a:p>
                      <a:endParaRPr lang="en-IN" sz="1200" dirty="0" smtClean="0"/>
                    </a:p>
                    <a:p>
                      <a:endParaRPr lang="en-IN" sz="1200" dirty="0" smtClean="0"/>
                    </a:p>
                    <a:p>
                      <a:endParaRPr lang="en-IN" sz="1200" dirty="0" smtClean="0"/>
                    </a:p>
                    <a:p>
                      <a:endParaRPr lang="en-IN" sz="1200" dirty="0" smtClean="0"/>
                    </a:p>
                    <a:p>
                      <a:r>
                        <a:rPr lang="en-IN" sz="1200" dirty="0" smtClean="0"/>
                        <a:t>Water 200 </a:t>
                      </a:r>
                      <a:r>
                        <a:rPr lang="en-IN" sz="1200" dirty="0" err="1" smtClean="0"/>
                        <a:t>gms</a:t>
                      </a:r>
                      <a:r>
                        <a:rPr lang="en-IN" sz="1200" dirty="0" smtClean="0"/>
                        <a:t> (50 </a:t>
                      </a:r>
                      <a:r>
                        <a:rPr lang="en-IN" sz="1200" dirty="0" err="1" smtClean="0"/>
                        <a:t>gm</a:t>
                      </a:r>
                      <a:r>
                        <a:rPr lang="en-IN" sz="1200" dirty="0" smtClean="0"/>
                        <a:t> </a:t>
                      </a:r>
                      <a:r>
                        <a:rPr lang="en-IN" sz="1200" dirty="0" err="1" smtClean="0"/>
                        <a:t>a.i</a:t>
                      </a:r>
                      <a:r>
                        <a:rPr lang="en-IN" sz="1200" dirty="0" smtClean="0"/>
                        <a:t>) in 100 Litres of water (20 g in 10 litre)</a:t>
                      </a:r>
                      <a:endParaRPr lang="en-US" sz="1200" dirty="0"/>
                    </a:p>
                  </a:txBody>
                  <a:tcPr/>
                </a:tc>
                <a:tc>
                  <a:txBody>
                    <a:bodyPr/>
                    <a:lstStyle/>
                    <a:p>
                      <a:endParaRPr lang="en-IN"/>
                    </a:p>
                  </a:txBody>
                  <a:tcPr/>
                </a:tc>
                <a:tc>
                  <a:txBody>
                    <a:bodyPr/>
                    <a:lstStyle/>
                    <a:p>
                      <a:endParaRPr lang="en-IN" dirty="0"/>
                    </a:p>
                  </a:txBody>
                  <a:tcPr/>
                </a:tc>
                <a:tc>
                  <a:txBody>
                    <a:bodyPr/>
                    <a:lstStyle/>
                    <a:p>
                      <a:r>
                        <a:rPr lang="en-US" sz="1200" dirty="0" smtClean="0"/>
                        <a:t>100</a:t>
                      </a:r>
                      <a:r>
                        <a:rPr lang="en-US" sz="1200" baseline="0" dirty="0" smtClean="0"/>
                        <a:t> lit.</a:t>
                      </a:r>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endParaRPr lang="en-US" sz="1200" baseline="0" dirty="0" smtClean="0"/>
                    </a:p>
                    <a:p>
                      <a:r>
                        <a:rPr lang="en-US" sz="1200" baseline="0" dirty="0" smtClean="0"/>
                        <a:t>200 lit</a:t>
                      </a:r>
                      <a:endParaRPr lang="en-US" sz="1200" dirty="0"/>
                    </a:p>
                  </a:txBody>
                  <a:tcPr/>
                </a:tc>
                <a:tc>
                  <a:txBody>
                    <a:bodyPr/>
                    <a:lstStyle/>
                    <a:p>
                      <a:r>
                        <a:rPr lang="en-US" sz="1200" dirty="0" smtClean="0"/>
                        <a:t>Weekly</a:t>
                      </a:r>
                      <a:endParaRPr lang="en-US" sz="1200" dirty="0"/>
                    </a:p>
                  </a:txBody>
                  <a:tcPr/>
                </a:tc>
                <a:tc>
                  <a:txBody>
                    <a:bodyPr/>
                    <a:lstStyle/>
                    <a:p>
                      <a:r>
                        <a:rPr lang="en-US" sz="1200" dirty="0" smtClean="0"/>
                        <a:t>Knapsack/</a:t>
                      </a:r>
                      <a:r>
                        <a:rPr lang="en-US" sz="1200" baseline="0" dirty="0" smtClean="0"/>
                        <a:t> hand compression sprayer</a:t>
                      </a:r>
                      <a:endParaRPr lang="en-US" sz="1200" dirty="0"/>
                    </a:p>
                  </a:txBody>
                  <a:tcPr/>
                </a:tc>
                <a:tc>
                  <a:txBody>
                    <a:bodyPr/>
                    <a:lstStyle/>
                    <a:p>
                      <a:r>
                        <a:rPr lang="en-US" sz="1200" dirty="0" smtClean="0"/>
                        <a:t>To be</a:t>
                      </a:r>
                      <a:r>
                        <a:rPr lang="en-US" sz="1200" baseline="0" dirty="0" smtClean="0"/>
                        <a:t> applied along the shore of water body</a:t>
                      </a:r>
                    </a:p>
                    <a:p>
                      <a:r>
                        <a:rPr lang="en-US" sz="1200" baseline="0" dirty="0" smtClean="0"/>
                        <a:t>Clean water </a:t>
                      </a:r>
                    </a:p>
                    <a:p>
                      <a:r>
                        <a:rPr lang="en-US" sz="1200" baseline="0" dirty="0" smtClean="0"/>
                        <a:t>------------</a:t>
                      </a:r>
                    </a:p>
                    <a:p>
                      <a:r>
                        <a:rPr lang="en-US" sz="1200" baseline="0" dirty="0" smtClean="0"/>
                        <a:t>Polluted water</a:t>
                      </a:r>
                      <a:endParaRPr lang="en-US" sz="1200" dirty="0"/>
                    </a:p>
                  </a:txBody>
                  <a:tcPr/>
                </a:tc>
              </a:tr>
              <a:tr h="992521">
                <a:tc>
                  <a:txBody>
                    <a:bodyPr/>
                    <a:lstStyle/>
                    <a:p>
                      <a:r>
                        <a:rPr lang="en-US" sz="1200" dirty="0" smtClean="0"/>
                        <a:t>7</a:t>
                      </a:r>
                      <a:endParaRPr lang="en-US" sz="1200" dirty="0"/>
                    </a:p>
                  </a:txBody>
                  <a:tcPr/>
                </a:tc>
                <a:tc>
                  <a:txBody>
                    <a:bodyPr/>
                    <a:lstStyle/>
                    <a:p>
                      <a:r>
                        <a:rPr lang="en-IN" sz="1200" dirty="0" err="1" smtClean="0"/>
                        <a:t>Pyriproxyfen</a:t>
                      </a:r>
                      <a:r>
                        <a:rPr lang="en-IN" sz="1200" dirty="0" smtClean="0"/>
                        <a:t> GR</a:t>
                      </a:r>
                      <a:endParaRPr lang="en-US" sz="1200" dirty="0"/>
                    </a:p>
                  </a:txBody>
                  <a:tcPr/>
                </a:tc>
                <a:tc>
                  <a:txBody>
                    <a:bodyPr/>
                    <a:lstStyle/>
                    <a:p>
                      <a:r>
                        <a:rPr lang="en-IN" sz="1200" dirty="0" smtClean="0"/>
                        <a:t>0.5% Granular</a:t>
                      </a:r>
                      <a:endParaRPr lang="en-US" sz="1200" dirty="0"/>
                    </a:p>
                  </a:txBody>
                  <a:tcPr/>
                </a:tc>
                <a:tc>
                  <a:txBody>
                    <a:bodyPr/>
                    <a:lstStyle/>
                    <a:p>
                      <a:r>
                        <a:rPr lang="en-US" sz="1200" dirty="0" smtClean="0"/>
                        <a:t>Ready to use</a:t>
                      </a:r>
                      <a:endParaRPr lang="en-US" sz="1200" dirty="0"/>
                    </a:p>
                  </a:txBody>
                  <a:tcPr/>
                </a:tc>
                <a:tc>
                  <a:txBody>
                    <a:bodyPr/>
                    <a:lstStyle/>
                    <a:p>
                      <a:endParaRPr lang="en-US" sz="1200" dirty="0"/>
                    </a:p>
                  </a:txBody>
                  <a:tcPr/>
                </a:tc>
                <a:tc>
                  <a:txBody>
                    <a:bodyPr/>
                    <a:lstStyle/>
                    <a:p>
                      <a:endParaRPr lang="en-US" sz="1200" dirty="0"/>
                    </a:p>
                  </a:txBody>
                  <a:tcPr/>
                </a:tc>
                <a:tc>
                  <a:txBody>
                    <a:bodyPr/>
                    <a:lstStyle/>
                    <a:p>
                      <a:r>
                        <a:rPr lang="en-IN" sz="1200" dirty="0" smtClean="0"/>
                        <a:t>2 kg. Clean Water</a:t>
                      </a:r>
                    </a:p>
                    <a:p>
                      <a:endParaRPr lang="en-IN" sz="1200" dirty="0" smtClean="0"/>
                    </a:p>
                    <a:p>
                      <a:r>
                        <a:rPr lang="en-IN" sz="1200" dirty="0" smtClean="0"/>
                        <a:t>------------------------------</a:t>
                      </a:r>
                    </a:p>
                    <a:p>
                      <a:r>
                        <a:rPr lang="en-IN" sz="1200" dirty="0" smtClean="0"/>
                        <a:t> </a:t>
                      </a:r>
                    </a:p>
                    <a:p>
                      <a:r>
                        <a:rPr lang="en-IN" sz="1200" dirty="0" smtClean="0"/>
                        <a:t>4 kg. polluted water</a:t>
                      </a:r>
                      <a:endParaRPr lang="en-US" sz="1200" dirty="0"/>
                    </a:p>
                  </a:txBody>
                  <a:tcPr/>
                </a:tc>
                <a:tc>
                  <a:txBody>
                    <a:bodyPr/>
                    <a:lstStyle/>
                    <a:p>
                      <a:r>
                        <a:rPr lang="en-US" sz="1200" dirty="0" smtClean="0"/>
                        <a:t>3 weekly</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Manual </a:t>
                      </a:r>
                    </a:p>
                  </a:txBody>
                  <a:tcPr/>
                </a:tc>
                <a:tc>
                  <a:txBody>
                    <a:bodyPr/>
                    <a:lstStyle/>
                    <a:p>
                      <a:r>
                        <a:rPr lang="en-US" sz="1200" dirty="0" smtClean="0"/>
                        <a:t>clean water</a:t>
                      </a:r>
                    </a:p>
                    <a:p>
                      <a:r>
                        <a:rPr lang="en-US" sz="1200" dirty="0" smtClean="0"/>
                        <a:t>-------------</a:t>
                      </a:r>
                    </a:p>
                    <a:p>
                      <a:r>
                        <a:rPr lang="en-US" sz="1200" dirty="0" smtClean="0"/>
                        <a:t>Polluted Water</a:t>
                      </a:r>
                      <a:endParaRPr lang="en-US" sz="1200" dirty="0"/>
                    </a:p>
                  </a:txBody>
                  <a:tcPr/>
                </a:tc>
              </a:tr>
            </a:tbl>
          </a:graphicData>
        </a:graphic>
      </p:graphicFrame>
    </p:spTree>
    <p:extLst>
      <p:ext uri="{BB962C8B-B14F-4D97-AF65-F5344CB8AC3E}">
        <p14:creationId xmlns="" xmlns:p14="http://schemas.microsoft.com/office/powerpoint/2010/main" val="913141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eaLnBrk="1" hangingPunct="1">
              <a:defRPr/>
            </a:pPr>
            <a:r>
              <a:rPr lang="en-US" sz="3200" dirty="0" smtClean="0">
                <a:effectLst>
                  <a:outerShdw blurRad="38100" dist="38100" dir="2700000" algn="tl">
                    <a:srgbClr val="C0C0C0"/>
                  </a:outerShdw>
                </a:effectLst>
              </a:rPr>
              <a:t/>
            </a:r>
            <a:br>
              <a:rPr lang="en-US" sz="3200" dirty="0" smtClean="0">
                <a:effectLst>
                  <a:outerShdw blurRad="38100" dist="38100" dir="2700000" algn="tl">
                    <a:srgbClr val="C0C0C0"/>
                  </a:outerShdw>
                </a:effectLst>
              </a:rPr>
            </a:br>
            <a:r>
              <a:rPr lang="en-US" sz="3200" dirty="0" smtClean="0">
                <a:effectLst>
                  <a:outerShdw blurRad="38100" dist="38100" dir="2700000" algn="tl">
                    <a:srgbClr val="C0C0C0"/>
                  </a:outerShdw>
                </a:effectLst>
              </a:rPr>
              <a:t>	Space spray-</a:t>
            </a:r>
            <a:r>
              <a:rPr lang="en-US" sz="2800" b="1" dirty="0" smtClean="0">
                <a:effectLst>
                  <a:outerShdw blurRad="38100" dist="38100" dir="2700000" algn="tl">
                    <a:srgbClr val="C0C0C0"/>
                  </a:outerShdw>
                </a:effectLst>
              </a:rPr>
              <a:t>Dosage, Dilution and Requirement </a:t>
            </a:r>
          </a:p>
        </p:txBody>
      </p:sp>
      <p:sp>
        <p:nvSpPr>
          <p:cNvPr id="21507" name="Vertical Text Placeholder 2"/>
          <p:cNvSpPr>
            <a:spLocks noGrp="1"/>
          </p:cNvSpPr>
          <p:nvPr>
            <p:ph type="body" orient="vert" idx="1"/>
          </p:nvPr>
        </p:nvSpPr>
        <p:spPr>
          <a:xfrm>
            <a:off x="457200" y="1600200"/>
            <a:ext cx="8458200" cy="4525963"/>
          </a:xfrm>
        </p:spPr>
        <p:txBody>
          <a:bodyPr vert="horz"/>
          <a:lstStyle/>
          <a:p>
            <a:pPr eaLnBrk="1" hangingPunct="1"/>
            <a:endParaRPr lang="en-US" smtClean="0"/>
          </a:p>
          <a:p>
            <a:pPr eaLnBrk="1" hangingPunct="1"/>
            <a:endParaRPr lang="en-US" smtClean="0"/>
          </a:p>
        </p:txBody>
      </p:sp>
      <p:graphicFrame>
        <p:nvGraphicFramePr>
          <p:cNvPr id="5" name="Table 4"/>
          <p:cNvGraphicFramePr>
            <a:graphicFrameLocks noGrp="1"/>
          </p:cNvGraphicFramePr>
          <p:nvPr>
            <p:extLst>
              <p:ext uri="{D42A27DB-BD31-4B8C-83A1-F6EECF244321}">
                <p14:modId xmlns="" xmlns:p14="http://schemas.microsoft.com/office/powerpoint/2010/main" val="3489645569"/>
              </p:ext>
            </p:extLst>
          </p:nvPr>
        </p:nvGraphicFramePr>
        <p:xfrm>
          <a:off x="533400" y="1447800"/>
          <a:ext cx="7696200" cy="5431627"/>
        </p:xfrm>
        <a:graphic>
          <a:graphicData uri="http://schemas.openxmlformats.org/drawingml/2006/table">
            <a:tbl>
              <a:tblPr firstRow="1" bandRow="1">
                <a:tableStyleId>{5C22544A-7EE6-4342-B048-85BDC9FD1C3A}</a:tableStyleId>
              </a:tblPr>
              <a:tblGrid>
                <a:gridCol w="1752600"/>
                <a:gridCol w="1828800"/>
                <a:gridCol w="4114800"/>
              </a:tblGrid>
              <a:tr h="1424473">
                <a:tc>
                  <a:txBody>
                    <a:bodyPr/>
                    <a:lstStyle/>
                    <a:p>
                      <a:r>
                        <a:rPr lang="en-US" sz="1400" dirty="0" smtClean="0"/>
                        <a:t>INSECTICIDE</a:t>
                      </a:r>
                      <a:endParaRPr lang="en-US" sz="1400" dirty="0"/>
                    </a:p>
                  </a:txBody>
                  <a:tcPr/>
                </a:tc>
                <a:tc>
                  <a:txBody>
                    <a:bodyPr/>
                    <a:lstStyle/>
                    <a:p>
                      <a:r>
                        <a:rPr lang="en-US" sz="1400" dirty="0" smtClean="0"/>
                        <a:t>Dosage</a:t>
                      </a:r>
                      <a:endParaRPr lang="en-US" sz="1400" dirty="0"/>
                    </a:p>
                  </a:txBody>
                  <a:tcPr/>
                </a:tc>
                <a:tc>
                  <a:txBody>
                    <a:bodyPr/>
                    <a:lstStyle/>
                    <a:p>
                      <a:r>
                        <a:rPr lang="en-US" sz="1400" dirty="0" smtClean="0"/>
                        <a:t>DILLUTION </a:t>
                      </a:r>
                      <a:endParaRPr lang="en-US" sz="1400" dirty="0"/>
                    </a:p>
                  </a:txBody>
                  <a:tcPr/>
                </a:tc>
              </a:tr>
              <a:tr h="414912">
                <a:tc>
                  <a:txBody>
                    <a:bodyPr/>
                    <a:lstStyle/>
                    <a:p>
                      <a:r>
                        <a:rPr lang="en-US" sz="1500" dirty="0" smtClean="0"/>
                        <a:t>1. Pyrethrum Extract</a:t>
                      </a:r>
                    </a:p>
                    <a:p>
                      <a:endParaRPr lang="en-US" sz="1500" dirty="0" smtClean="0"/>
                    </a:p>
                    <a:p>
                      <a:endParaRPr lang="en-US" sz="1500" dirty="0" smtClean="0"/>
                    </a:p>
                    <a:p>
                      <a:endParaRPr lang="en-US" sz="1500" dirty="0"/>
                    </a:p>
                  </a:txBody>
                  <a:tcPr/>
                </a:tc>
                <a:tc>
                  <a:txBody>
                    <a:bodyPr/>
                    <a:lstStyle/>
                    <a:p>
                      <a:pPr algn="ctr"/>
                      <a:r>
                        <a:rPr lang="en-US" sz="1500" dirty="0" smtClean="0"/>
                        <a:t>2% Extract</a:t>
                      </a: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dirty="0" smtClean="0"/>
                        <a:t>1 part of 2% Pyrethrum Extract in 19 parts of Kerosene (50 ml in 1 litres </a:t>
                      </a:r>
                      <a:r>
                        <a:rPr lang="en-IN" sz="1600" dirty="0" err="1" smtClean="0"/>
                        <a:t>K.Oil</a:t>
                      </a:r>
                      <a:endParaRPr lang="en-IN" sz="1600" dirty="0" smtClean="0"/>
                    </a:p>
                    <a:p>
                      <a:pPr algn="ctr"/>
                      <a:r>
                        <a:rPr lang="en-IN" sz="1600" dirty="0" smtClean="0"/>
                        <a:t>Used for Indoor Space </a:t>
                      </a:r>
                      <a:r>
                        <a:rPr lang="en-IN" sz="1600" dirty="0" err="1" smtClean="0"/>
                        <a:t>Sp</a:t>
                      </a:r>
                      <a:endParaRPr lang="en-US" sz="1500" dirty="0"/>
                    </a:p>
                  </a:txBody>
                  <a:tcPr/>
                </a:tc>
              </a:tr>
              <a:tr h="989634">
                <a:tc>
                  <a:txBody>
                    <a:bodyPr/>
                    <a:lstStyle/>
                    <a:p>
                      <a:r>
                        <a:rPr lang="en-US" sz="1500" dirty="0" smtClean="0"/>
                        <a:t>2.</a:t>
                      </a:r>
                      <a:r>
                        <a:rPr lang="en-US" sz="1500" baseline="0" dirty="0" smtClean="0"/>
                        <a:t> </a:t>
                      </a:r>
                      <a:r>
                        <a:rPr lang="en-US" sz="1500" baseline="0" dirty="0" err="1" smtClean="0"/>
                        <a:t>Malathion</a:t>
                      </a:r>
                      <a:r>
                        <a:rPr lang="en-US" sz="1500" baseline="0" dirty="0" smtClean="0"/>
                        <a:t> Tec.</a:t>
                      </a:r>
                      <a:endParaRPr lang="en-US" sz="1500" dirty="0"/>
                    </a:p>
                  </a:txBody>
                  <a:tcPr/>
                </a:tc>
                <a:tc>
                  <a:txBody>
                    <a:bodyPr/>
                    <a:lstStyle/>
                    <a:p>
                      <a:pPr algn="ctr"/>
                      <a:r>
                        <a:rPr lang="en-US" sz="1500" dirty="0" smtClean="0"/>
                        <a:t>OP</a:t>
                      </a:r>
                      <a:endParaRPr lang="en-US" sz="1500" dirty="0"/>
                    </a:p>
                  </a:txBody>
                  <a:tcPr/>
                </a:tc>
                <a:tc>
                  <a:txBody>
                    <a:bodyPr/>
                    <a:lstStyle/>
                    <a:p>
                      <a:pPr algn="ctr"/>
                      <a:r>
                        <a:rPr lang="en-IN" sz="1600" dirty="0" smtClean="0"/>
                        <a:t>1:19 i.e.1 part of </a:t>
                      </a:r>
                      <a:r>
                        <a:rPr lang="en-IN" sz="1600" dirty="0" err="1" smtClean="0"/>
                        <a:t>Malathion</a:t>
                      </a:r>
                      <a:r>
                        <a:rPr lang="en-IN" sz="1600" dirty="0" smtClean="0"/>
                        <a:t> Tech in 19 parts of Diesel (50 ml in 1 litres diesel)</a:t>
                      </a:r>
                    </a:p>
                    <a:p>
                      <a:pPr algn="ctr"/>
                      <a:r>
                        <a:rPr lang="en-IN" sz="1600" dirty="0" smtClean="0"/>
                        <a:t>Used for out</a:t>
                      </a:r>
                      <a:r>
                        <a:rPr lang="en-IN" sz="1600" baseline="0" dirty="0" smtClean="0"/>
                        <a:t> </a:t>
                      </a:r>
                      <a:r>
                        <a:rPr lang="en-IN" sz="1600" dirty="0" smtClean="0"/>
                        <a:t>door </a:t>
                      </a:r>
                      <a:r>
                        <a:rPr lang="en-IN" sz="1600" baseline="0" dirty="0" smtClean="0"/>
                        <a:t> thermal fogging </a:t>
                      </a:r>
                      <a:endParaRPr lang="en-US" sz="1500" dirty="0"/>
                    </a:p>
                  </a:txBody>
                  <a:tcPr/>
                </a:tc>
              </a:tr>
              <a:tr h="645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3 </a:t>
                      </a:r>
                      <a:r>
                        <a:rPr lang="en-IN" sz="1600" dirty="0" err="1" smtClean="0"/>
                        <a:t>Cyphenothrin</a:t>
                      </a:r>
                      <a:r>
                        <a:rPr lang="en-IN" sz="1600" dirty="0" smtClean="0"/>
                        <a:t> Synthetic </a:t>
                      </a:r>
                      <a:r>
                        <a:rPr lang="en-IN" sz="1600" dirty="0" err="1" smtClean="0"/>
                        <a:t>pyrethirod</a:t>
                      </a: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5%EC </a:t>
                      </a:r>
                    </a:p>
                    <a:p>
                      <a:pPr algn="ctr"/>
                      <a:endParaRPr lang="en-US" sz="1500" dirty="0"/>
                    </a:p>
                  </a:txBody>
                  <a:tcPr/>
                </a:tc>
                <a:tc>
                  <a:txBody>
                    <a:bodyPr/>
                    <a:lstStyle/>
                    <a:p>
                      <a:pPr algn="ctr"/>
                      <a:r>
                        <a:rPr lang="sv-SE" sz="1600" dirty="0" smtClean="0"/>
                        <a:t>0.5 mg a.i per sq.mt. (20 ml in 1 litres K.Oil)</a:t>
                      </a:r>
                      <a:endParaRPr lang="en-IN" sz="1600" dirty="0" smtClean="0"/>
                    </a:p>
                    <a:p>
                      <a:pPr algn="ctr"/>
                      <a:r>
                        <a:rPr lang="en-IN" sz="1600" dirty="0" smtClean="0"/>
                        <a:t>Used for Indoor Space </a:t>
                      </a:r>
                      <a:r>
                        <a:rPr lang="en-IN" sz="1600" dirty="0" err="1" smtClean="0"/>
                        <a:t>Sp</a:t>
                      </a:r>
                      <a:endParaRPr lang="en-IN" sz="1600" dirty="0" smtClean="0"/>
                    </a:p>
                    <a:p>
                      <a:pPr algn="ctr"/>
                      <a:endParaRPr lang="en-IN" sz="1600" dirty="0" smtClean="0"/>
                    </a:p>
                  </a:txBody>
                  <a:tcPr/>
                </a:tc>
              </a:tr>
              <a:tr h="414912">
                <a:tc>
                  <a:txBody>
                    <a:bodyPr/>
                    <a:lstStyle/>
                    <a:p>
                      <a:r>
                        <a:rPr lang="en-US" sz="1500" dirty="0" smtClean="0"/>
                        <a:t>4. </a:t>
                      </a:r>
                      <a:r>
                        <a:rPr lang="en-US" sz="1500" dirty="0" err="1" smtClean="0"/>
                        <a:t>Cyphenothrin</a:t>
                      </a:r>
                      <a:r>
                        <a:rPr lang="en-US" sz="1500" baseline="0" dirty="0" smtClean="0"/>
                        <a:t> </a:t>
                      </a:r>
                      <a:endParaRPr lang="en-US" sz="1500" dirty="0"/>
                    </a:p>
                  </a:txBody>
                  <a:tcPr/>
                </a:tc>
                <a:tc>
                  <a:txBody>
                    <a:bodyPr/>
                    <a:lstStyle/>
                    <a:p>
                      <a:pPr algn="ctr"/>
                      <a:r>
                        <a:rPr lang="en-US" sz="1500" dirty="0" smtClean="0"/>
                        <a:t>5%EC</a:t>
                      </a: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3.5 g </a:t>
                      </a:r>
                      <a:r>
                        <a:rPr lang="en-IN" sz="1400" dirty="0" err="1" smtClean="0"/>
                        <a:t>a.i</a:t>
                      </a:r>
                      <a:r>
                        <a:rPr lang="en-IN" sz="1400" dirty="0" smtClean="0"/>
                        <a:t> per </a:t>
                      </a:r>
                      <a:r>
                        <a:rPr lang="en-IN" sz="1400" dirty="0" err="1" smtClean="0"/>
                        <a:t>hactare</a:t>
                      </a:r>
                      <a:r>
                        <a:rPr lang="en-IN" sz="1400" dirty="0" smtClean="0"/>
                        <a:t> (7 ml in 1 litres diesel</a:t>
                      </a:r>
                    </a:p>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Out door thermal</a:t>
                      </a:r>
                      <a:r>
                        <a:rPr lang="en-IN" sz="1400" baseline="0" dirty="0" smtClean="0"/>
                        <a:t> fogging</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p>
                      <a:pPr algn="ctr"/>
                      <a:endParaRPr lang="en-US" sz="1500" dirty="0"/>
                    </a:p>
                  </a:txBody>
                  <a:tcPr/>
                </a:tc>
              </a:tr>
            </a:tbl>
          </a:graphicData>
        </a:graphic>
      </p:graphicFrame>
    </p:spTree>
    <p:extLst>
      <p:ext uri="{BB962C8B-B14F-4D97-AF65-F5344CB8AC3E}">
        <p14:creationId xmlns="" xmlns:p14="http://schemas.microsoft.com/office/powerpoint/2010/main" val="99478375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152400"/>
            <a:ext cx="8534400" cy="838200"/>
          </a:xfrm>
        </p:spPr>
        <p:txBody>
          <a:bodyPr/>
          <a:lstStyle/>
          <a:p>
            <a:pPr eaLnBrk="1" hangingPunct="1">
              <a:defRPr/>
            </a:pPr>
            <a:r>
              <a:rPr lang="en-US" sz="2800" dirty="0" smtClean="0"/>
              <a:t>Salient Reasons for Poor Quality of IRS</a:t>
            </a:r>
          </a:p>
        </p:txBody>
      </p:sp>
      <p:sp>
        <p:nvSpPr>
          <p:cNvPr id="25603" name="Rectangle 3"/>
          <p:cNvSpPr>
            <a:spLocks noGrp="1" noChangeArrowheads="1"/>
          </p:cNvSpPr>
          <p:nvPr>
            <p:ph type="body" idx="1"/>
          </p:nvPr>
        </p:nvSpPr>
        <p:spPr>
          <a:xfrm>
            <a:off x="381000" y="914400"/>
            <a:ext cx="8458200" cy="5638800"/>
          </a:xfrm>
        </p:spPr>
        <p:txBody>
          <a:bodyPr/>
          <a:lstStyle/>
          <a:p>
            <a:pPr eaLnBrk="1" hangingPunct="1">
              <a:lnSpc>
                <a:spcPct val="80000"/>
              </a:lnSpc>
              <a:buFont typeface="Wingdings" pitchFamily="2" charset="2"/>
              <a:buNone/>
            </a:pPr>
            <a:r>
              <a:rPr lang="en-US" altLang="en-US" sz="2400" b="1" dirty="0" smtClean="0">
                <a:solidFill>
                  <a:srgbClr val="FF0000"/>
                </a:solidFill>
              </a:rPr>
              <a:t>Patchy Spray</a:t>
            </a:r>
            <a:r>
              <a:rPr lang="en-US" altLang="en-US" sz="2400" dirty="0" smtClean="0">
                <a:solidFill>
                  <a:srgbClr val="FF0000"/>
                </a:solidFill>
              </a:rPr>
              <a:t>:</a:t>
            </a:r>
            <a:r>
              <a:rPr lang="en-US" altLang="en-US" sz="2400" dirty="0" smtClean="0">
                <a:solidFill>
                  <a:schemeClr val="accent2"/>
                </a:solidFill>
              </a:rPr>
              <a:t> </a:t>
            </a:r>
          </a:p>
          <a:p>
            <a:pPr eaLnBrk="1" hangingPunct="1">
              <a:lnSpc>
                <a:spcPct val="80000"/>
              </a:lnSpc>
              <a:buClr>
                <a:schemeClr val="tx1"/>
              </a:buClr>
              <a:buFont typeface="Wingdings" pitchFamily="2" charset="2"/>
              <a:buChar char="Ø"/>
            </a:pPr>
            <a:r>
              <a:rPr lang="en-US" altLang="en-US" sz="2400" dirty="0" smtClean="0"/>
              <a:t>Due to faulty/partially clogged nozzle</a:t>
            </a:r>
          </a:p>
          <a:p>
            <a:pPr eaLnBrk="1" hangingPunct="1">
              <a:lnSpc>
                <a:spcPct val="80000"/>
              </a:lnSpc>
              <a:buClr>
                <a:schemeClr val="tx1"/>
              </a:buClr>
              <a:buFont typeface="Wingdings" pitchFamily="2" charset="2"/>
              <a:buChar char="Ø"/>
            </a:pPr>
            <a:r>
              <a:rPr lang="en-US" altLang="en-US" sz="2400" dirty="0" smtClean="0"/>
              <a:t>No proper overlapping of spray swath(3 inches)</a:t>
            </a:r>
          </a:p>
          <a:p>
            <a:pPr eaLnBrk="1" hangingPunct="1">
              <a:lnSpc>
                <a:spcPct val="80000"/>
              </a:lnSpc>
              <a:buClr>
                <a:schemeClr val="tx1"/>
              </a:buClr>
              <a:buFont typeface="Wingdings" pitchFamily="2" charset="2"/>
              <a:buChar char="Ø"/>
            </a:pPr>
            <a:r>
              <a:rPr lang="en-US" altLang="en-US" sz="2400" dirty="0" smtClean="0"/>
              <a:t>Improper Discharge Rate(740 to 850ml/min) of spray suspension due to improper pumping pressure/stokes</a:t>
            </a:r>
          </a:p>
          <a:p>
            <a:pPr eaLnBrk="1" hangingPunct="1">
              <a:lnSpc>
                <a:spcPct val="80000"/>
              </a:lnSpc>
              <a:buClr>
                <a:schemeClr val="tx1"/>
              </a:buClr>
              <a:buFont typeface="Wingdings" pitchFamily="2" charset="2"/>
              <a:buNone/>
            </a:pPr>
            <a:r>
              <a:rPr lang="en-US" altLang="en-US" sz="2400" b="1" dirty="0" smtClean="0">
                <a:solidFill>
                  <a:srgbClr val="FF0000"/>
                </a:solidFill>
              </a:rPr>
              <a:t>Partial Spray</a:t>
            </a:r>
            <a:r>
              <a:rPr lang="en-US" altLang="en-US" sz="2400" dirty="0" smtClean="0">
                <a:solidFill>
                  <a:srgbClr val="FF0000"/>
                </a:solidFill>
              </a:rPr>
              <a:t>: </a:t>
            </a:r>
          </a:p>
          <a:p>
            <a:pPr eaLnBrk="1" hangingPunct="1">
              <a:lnSpc>
                <a:spcPct val="80000"/>
              </a:lnSpc>
              <a:buClr>
                <a:schemeClr val="tx1"/>
              </a:buClr>
              <a:buFont typeface="Wingdings" pitchFamily="2" charset="2"/>
              <a:buChar char="Ø"/>
            </a:pPr>
            <a:r>
              <a:rPr lang="en-US" altLang="en-US" sz="2400" dirty="0" smtClean="0"/>
              <a:t>Either the ceiling or half room or half of the walls  are left unsprayed.</a:t>
            </a:r>
          </a:p>
          <a:p>
            <a:pPr eaLnBrk="1" hangingPunct="1">
              <a:lnSpc>
                <a:spcPct val="80000"/>
              </a:lnSpc>
              <a:buClr>
                <a:schemeClr val="tx1"/>
              </a:buClr>
              <a:buFont typeface="Wingdings" pitchFamily="2" charset="2"/>
              <a:buChar char="Ø"/>
            </a:pPr>
            <a:r>
              <a:rPr lang="en-US" altLang="en-US" sz="2400" dirty="0" smtClean="0"/>
              <a:t>3 rooms in a house, 1 or 2 rooms  are left unsprayed.</a:t>
            </a:r>
          </a:p>
          <a:p>
            <a:pPr eaLnBrk="1" hangingPunct="1">
              <a:lnSpc>
                <a:spcPct val="80000"/>
              </a:lnSpc>
              <a:buClr>
                <a:schemeClr val="tx1"/>
              </a:buClr>
              <a:buFont typeface="Wingdings" pitchFamily="2" charset="2"/>
              <a:buChar char="Ø"/>
            </a:pPr>
            <a:r>
              <a:rPr lang="en-US" altLang="en-US" sz="2400" dirty="0" smtClean="0"/>
              <a:t>Mostly due to the lack of pre spray intimation not given to the each house holders/ village community.</a:t>
            </a:r>
          </a:p>
          <a:p>
            <a:pPr eaLnBrk="1" hangingPunct="1">
              <a:lnSpc>
                <a:spcPct val="80000"/>
              </a:lnSpc>
              <a:buClr>
                <a:schemeClr val="tx1"/>
              </a:buClr>
              <a:buFont typeface="Wingdings" pitchFamily="2" charset="2"/>
              <a:buChar char="Ø"/>
            </a:pPr>
            <a:r>
              <a:rPr lang="en-US" altLang="en-US" sz="2400" dirty="0" smtClean="0"/>
              <a:t>Lack of knowledge about the purpose of spray.</a:t>
            </a:r>
          </a:p>
          <a:p>
            <a:pPr eaLnBrk="1" hangingPunct="1">
              <a:lnSpc>
                <a:spcPct val="80000"/>
              </a:lnSpc>
              <a:buClr>
                <a:schemeClr val="tx1"/>
              </a:buClr>
              <a:buFont typeface="Wingdings" pitchFamily="2" charset="2"/>
              <a:buChar char="Ø"/>
            </a:pPr>
            <a:r>
              <a:rPr lang="en-US" altLang="en-US" sz="2400" dirty="0" smtClean="0"/>
              <a:t>No mopping up operation  is carried out.</a:t>
            </a:r>
          </a:p>
          <a:p>
            <a:pPr eaLnBrk="1" hangingPunct="1">
              <a:lnSpc>
                <a:spcPct val="80000"/>
              </a:lnSpc>
            </a:pPr>
            <a:endParaRPr lang="en-US" altLang="en-US" sz="2400" dirty="0" smtClean="0"/>
          </a:p>
        </p:txBody>
      </p:sp>
    </p:spTree>
    <p:extLst>
      <p:ext uri="{BB962C8B-B14F-4D97-AF65-F5344CB8AC3E}">
        <p14:creationId xmlns="" xmlns:p14="http://schemas.microsoft.com/office/powerpoint/2010/main" val="3269046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81000" y="533400"/>
            <a:ext cx="8534400" cy="2057400"/>
          </a:xfrm>
        </p:spPr>
        <p:txBody>
          <a:bodyPr>
            <a:normAutofit/>
          </a:bodyPr>
          <a:lstStyle/>
          <a:p>
            <a:pPr algn="just" eaLnBrk="1" hangingPunct="1"/>
            <a:r>
              <a:rPr lang="en-US" altLang="en-US" sz="2400" b="1" dirty="0" smtClean="0">
                <a:solidFill>
                  <a:schemeClr val="tx1"/>
                </a:solidFill>
              </a:rPr>
              <a:t>However, susceptibility status should be continuously monitored and if the tests show development of resistance couples with loss of epidemiological impact of spray operations, the following strategy should be adopted for change of insecticide.</a:t>
            </a:r>
          </a:p>
        </p:txBody>
      </p:sp>
      <p:graphicFrame>
        <p:nvGraphicFramePr>
          <p:cNvPr id="58371" name="Group 3"/>
          <p:cNvGraphicFramePr>
            <a:graphicFrameLocks noGrp="1"/>
          </p:cNvGraphicFramePr>
          <p:nvPr>
            <p:ph idx="1"/>
            <p:extLst>
              <p:ext uri="{D42A27DB-BD31-4B8C-83A1-F6EECF244321}">
                <p14:modId xmlns="" xmlns:p14="http://schemas.microsoft.com/office/powerpoint/2010/main" val="8823411"/>
              </p:ext>
            </p:extLst>
          </p:nvPr>
        </p:nvGraphicFramePr>
        <p:xfrm>
          <a:off x="1905000" y="2874963"/>
          <a:ext cx="5410200" cy="2542032"/>
        </p:xfrm>
        <a:graphic>
          <a:graphicData uri="http://schemas.openxmlformats.org/drawingml/2006/table">
            <a:tbl>
              <a:tblPr/>
              <a:tblGrid>
                <a:gridCol w="2459038"/>
                <a:gridCol w="2951162"/>
              </a:tblGrid>
              <a:tr h="180975">
                <a:tc>
                  <a:txBody>
                    <a:bodyPr/>
                    <a:lstStyle>
                      <a:lvl1pPr>
                        <a:spcBef>
                          <a:spcPct val="20000"/>
                        </a:spcBef>
                        <a:buClr>
                          <a:schemeClr val="hlink"/>
                        </a:buClr>
                        <a:buSzPct val="60000"/>
                        <a:buFont typeface="Wingdings" pitchFamily="2" charset="2"/>
                        <a:defRPr sz="2800">
                          <a:solidFill>
                            <a:schemeClr val="tx1"/>
                          </a:solidFill>
                          <a:latin typeface="Verdana" pitchFamily="34" charset="0"/>
                        </a:defRPr>
                      </a:lvl1pPr>
                      <a:lvl2pPr marL="742950" indent="-285750">
                        <a:spcBef>
                          <a:spcPct val="20000"/>
                        </a:spcBef>
                        <a:buClr>
                          <a:schemeClr val="tx1"/>
                        </a:buClr>
                        <a:defRPr sz="2400">
                          <a:solidFill>
                            <a:schemeClr val="tx1"/>
                          </a:solidFill>
                          <a:latin typeface="Verdana" pitchFamily="34" charset="0"/>
                        </a:defRPr>
                      </a:lvl2pPr>
                      <a:lvl3pPr marL="1143000" indent="-228600">
                        <a:spcBef>
                          <a:spcPct val="20000"/>
                        </a:spcBef>
                        <a:buClr>
                          <a:schemeClr val="accent2"/>
                        </a:buClr>
                        <a:buSzPct val="60000"/>
                        <a:buFont typeface="Wingdings" pitchFamily="2" charset="2"/>
                        <a:defRPr sz="2000">
                          <a:solidFill>
                            <a:schemeClr val="tx1"/>
                          </a:solidFill>
                          <a:latin typeface="Verdana" pitchFamily="34" charset="0"/>
                        </a:defRPr>
                      </a:lvl3pPr>
                      <a:lvl4pPr marL="1600200" indent="-228600">
                        <a:spcBef>
                          <a:spcPct val="20000"/>
                        </a:spcBef>
                        <a:buClr>
                          <a:schemeClr val="tx2"/>
                        </a:buClr>
                        <a:defRPr>
                          <a:solidFill>
                            <a:schemeClr val="tx1"/>
                          </a:solidFill>
                          <a:latin typeface="Verdana" pitchFamily="34" charset="0"/>
                        </a:defRPr>
                      </a:lvl4pPr>
                      <a:lvl5pPr marL="2057400" indent="-228600">
                        <a:spcBef>
                          <a:spcPct val="20000"/>
                        </a:spcBef>
                        <a:buClr>
                          <a:schemeClr val="folHlink"/>
                        </a:buClr>
                        <a:buSzPct val="60000"/>
                        <a:buFont typeface="Wingdings" pitchFamily="2" charset="2"/>
                        <a:defRPr>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en-US" sz="2400" b="1" i="0" u="none" strike="noStrike" cap="none" normalizeH="0" baseline="0" dirty="0" smtClean="0">
                          <a:ln>
                            <a:noFill/>
                          </a:ln>
                          <a:solidFill>
                            <a:schemeClr val="tx1"/>
                          </a:solidFill>
                          <a:effectLst>
                            <a:outerShdw blurRad="38100" dist="38100" dir="2700000" algn="tl">
                              <a:srgbClr val="000000"/>
                            </a:outerShdw>
                          </a:effectLst>
                          <a:latin typeface="Verdana" pitchFamily="34" charset="0"/>
                        </a:rPr>
                        <a:t>Resistant to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sz="2800">
                          <a:solidFill>
                            <a:schemeClr val="tx1"/>
                          </a:solidFill>
                          <a:latin typeface="Verdana" pitchFamily="34" charset="0"/>
                        </a:defRPr>
                      </a:lvl1pPr>
                      <a:lvl2pPr marL="742950" indent="-285750">
                        <a:spcBef>
                          <a:spcPct val="20000"/>
                        </a:spcBef>
                        <a:buClr>
                          <a:schemeClr val="tx1"/>
                        </a:buClr>
                        <a:defRPr sz="2400">
                          <a:solidFill>
                            <a:schemeClr val="tx1"/>
                          </a:solidFill>
                          <a:latin typeface="Verdana" pitchFamily="34" charset="0"/>
                        </a:defRPr>
                      </a:lvl2pPr>
                      <a:lvl3pPr marL="1143000" indent="-228600">
                        <a:spcBef>
                          <a:spcPct val="20000"/>
                        </a:spcBef>
                        <a:buClr>
                          <a:schemeClr val="accent2"/>
                        </a:buClr>
                        <a:buSzPct val="60000"/>
                        <a:buFont typeface="Wingdings" pitchFamily="2" charset="2"/>
                        <a:defRPr sz="2000">
                          <a:solidFill>
                            <a:schemeClr val="tx1"/>
                          </a:solidFill>
                          <a:latin typeface="Verdana" pitchFamily="34" charset="0"/>
                        </a:defRPr>
                      </a:lvl3pPr>
                      <a:lvl4pPr marL="1600200" indent="-228600">
                        <a:spcBef>
                          <a:spcPct val="20000"/>
                        </a:spcBef>
                        <a:buClr>
                          <a:schemeClr val="tx2"/>
                        </a:buClr>
                        <a:defRPr>
                          <a:solidFill>
                            <a:schemeClr val="tx1"/>
                          </a:solidFill>
                          <a:latin typeface="Verdana" pitchFamily="34" charset="0"/>
                        </a:defRPr>
                      </a:lvl4pPr>
                      <a:lvl5pPr marL="2057400" indent="-228600">
                        <a:spcBef>
                          <a:spcPct val="20000"/>
                        </a:spcBef>
                        <a:buClr>
                          <a:schemeClr val="folHlink"/>
                        </a:buClr>
                        <a:buSzPct val="60000"/>
                        <a:buFont typeface="Wingdings" pitchFamily="2" charset="2"/>
                        <a:defRPr>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en-US" sz="2400" b="1"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rPr>
                        <a:t>Alternative insecticide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lvl1pPr>
                        <a:spcBef>
                          <a:spcPct val="20000"/>
                        </a:spcBef>
                        <a:buClr>
                          <a:schemeClr val="hlink"/>
                        </a:buClr>
                        <a:buSzPct val="60000"/>
                        <a:buFont typeface="Wingdings" pitchFamily="2" charset="2"/>
                        <a:defRPr sz="2800">
                          <a:solidFill>
                            <a:schemeClr val="tx1"/>
                          </a:solidFill>
                          <a:latin typeface="Verdana" pitchFamily="34" charset="0"/>
                        </a:defRPr>
                      </a:lvl1pPr>
                      <a:lvl2pPr marL="742950" indent="-285750">
                        <a:spcBef>
                          <a:spcPct val="20000"/>
                        </a:spcBef>
                        <a:buClr>
                          <a:schemeClr val="tx1"/>
                        </a:buClr>
                        <a:defRPr sz="2400">
                          <a:solidFill>
                            <a:schemeClr val="tx1"/>
                          </a:solidFill>
                          <a:latin typeface="Verdana" pitchFamily="34" charset="0"/>
                        </a:defRPr>
                      </a:lvl2pPr>
                      <a:lvl3pPr marL="1143000" indent="-228600">
                        <a:spcBef>
                          <a:spcPct val="20000"/>
                        </a:spcBef>
                        <a:buClr>
                          <a:schemeClr val="accent2"/>
                        </a:buClr>
                        <a:buSzPct val="60000"/>
                        <a:buFont typeface="Wingdings" pitchFamily="2" charset="2"/>
                        <a:defRPr sz="2000">
                          <a:solidFill>
                            <a:schemeClr val="tx1"/>
                          </a:solidFill>
                          <a:latin typeface="Verdana" pitchFamily="34" charset="0"/>
                        </a:defRPr>
                      </a:lvl3pPr>
                      <a:lvl4pPr marL="1600200" indent="-228600">
                        <a:spcBef>
                          <a:spcPct val="20000"/>
                        </a:spcBef>
                        <a:buClr>
                          <a:schemeClr val="tx2"/>
                        </a:buClr>
                        <a:defRPr>
                          <a:solidFill>
                            <a:schemeClr val="tx1"/>
                          </a:solidFill>
                          <a:latin typeface="Verdana" pitchFamily="34" charset="0"/>
                        </a:defRPr>
                      </a:lvl4pPr>
                      <a:lvl5pPr marL="2057400" indent="-228600">
                        <a:spcBef>
                          <a:spcPct val="20000"/>
                        </a:spcBef>
                        <a:buClr>
                          <a:schemeClr val="folHlink"/>
                        </a:buClr>
                        <a:buSzPct val="60000"/>
                        <a:buFont typeface="Wingdings" pitchFamily="2" charset="2"/>
                        <a:defRPr>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en-US"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rPr>
                        <a:t>DDT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sz="2800">
                          <a:solidFill>
                            <a:schemeClr val="tx1"/>
                          </a:solidFill>
                          <a:latin typeface="Verdana" pitchFamily="34" charset="0"/>
                        </a:defRPr>
                      </a:lvl1pPr>
                      <a:lvl2pPr marL="742950" indent="-285750">
                        <a:spcBef>
                          <a:spcPct val="20000"/>
                        </a:spcBef>
                        <a:buClr>
                          <a:schemeClr val="tx1"/>
                        </a:buClr>
                        <a:defRPr sz="2400">
                          <a:solidFill>
                            <a:schemeClr val="tx1"/>
                          </a:solidFill>
                          <a:latin typeface="Verdana" pitchFamily="34" charset="0"/>
                        </a:defRPr>
                      </a:lvl2pPr>
                      <a:lvl3pPr marL="1143000" indent="-228600">
                        <a:spcBef>
                          <a:spcPct val="20000"/>
                        </a:spcBef>
                        <a:buClr>
                          <a:schemeClr val="accent2"/>
                        </a:buClr>
                        <a:buSzPct val="60000"/>
                        <a:buFont typeface="Wingdings" pitchFamily="2" charset="2"/>
                        <a:defRPr sz="2000">
                          <a:solidFill>
                            <a:schemeClr val="tx1"/>
                          </a:solidFill>
                          <a:latin typeface="Verdana" pitchFamily="34" charset="0"/>
                        </a:defRPr>
                      </a:lvl3pPr>
                      <a:lvl4pPr marL="1600200" indent="-228600">
                        <a:spcBef>
                          <a:spcPct val="20000"/>
                        </a:spcBef>
                        <a:buClr>
                          <a:schemeClr val="tx2"/>
                        </a:buClr>
                        <a:defRPr>
                          <a:solidFill>
                            <a:schemeClr val="tx1"/>
                          </a:solidFill>
                          <a:latin typeface="Verdana" pitchFamily="34" charset="0"/>
                        </a:defRPr>
                      </a:lvl4pPr>
                      <a:lvl5pPr marL="2057400" indent="-228600">
                        <a:spcBef>
                          <a:spcPct val="20000"/>
                        </a:spcBef>
                        <a:buClr>
                          <a:schemeClr val="folHlink"/>
                        </a:buClr>
                        <a:buSzPct val="60000"/>
                        <a:buFont typeface="Wingdings" pitchFamily="2" charset="2"/>
                        <a:defRPr>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en-US" sz="2400" b="0"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rPr>
                        <a:t>Malathion</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altLang="en-US" sz="2400" b="0"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lvl1pPr>
                        <a:spcBef>
                          <a:spcPct val="20000"/>
                        </a:spcBef>
                        <a:buClr>
                          <a:schemeClr val="hlink"/>
                        </a:buClr>
                        <a:buSzPct val="60000"/>
                        <a:buFont typeface="Wingdings" pitchFamily="2" charset="2"/>
                        <a:defRPr sz="2800">
                          <a:solidFill>
                            <a:schemeClr val="tx1"/>
                          </a:solidFill>
                          <a:latin typeface="Verdana" pitchFamily="34" charset="0"/>
                        </a:defRPr>
                      </a:lvl1pPr>
                      <a:lvl2pPr marL="742950" indent="-285750">
                        <a:spcBef>
                          <a:spcPct val="20000"/>
                        </a:spcBef>
                        <a:buClr>
                          <a:schemeClr val="tx1"/>
                        </a:buClr>
                        <a:defRPr sz="2400">
                          <a:solidFill>
                            <a:schemeClr val="tx1"/>
                          </a:solidFill>
                          <a:latin typeface="Verdana" pitchFamily="34" charset="0"/>
                        </a:defRPr>
                      </a:lvl2pPr>
                      <a:lvl3pPr marL="1143000" indent="-228600">
                        <a:spcBef>
                          <a:spcPct val="20000"/>
                        </a:spcBef>
                        <a:buClr>
                          <a:schemeClr val="accent2"/>
                        </a:buClr>
                        <a:buSzPct val="60000"/>
                        <a:buFont typeface="Wingdings" pitchFamily="2" charset="2"/>
                        <a:defRPr sz="2000">
                          <a:solidFill>
                            <a:schemeClr val="tx1"/>
                          </a:solidFill>
                          <a:latin typeface="Verdana" pitchFamily="34" charset="0"/>
                        </a:defRPr>
                      </a:lvl3pPr>
                      <a:lvl4pPr marL="1600200" indent="-228600">
                        <a:spcBef>
                          <a:spcPct val="20000"/>
                        </a:spcBef>
                        <a:buClr>
                          <a:schemeClr val="tx2"/>
                        </a:buClr>
                        <a:defRPr>
                          <a:solidFill>
                            <a:schemeClr val="tx1"/>
                          </a:solidFill>
                          <a:latin typeface="Verdana" pitchFamily="34" charset="0"/>
                        </a:defRPr>
                      </a:lvl4pPr>
                      <a:lvl5pPr marL="2057400" indent="-228600">
                        <a:spcBef>
                          <a:spcPct val="20000"/>
                        </a:spcBef>
                        <a:buClr>
                          <a:schemeClr val="folHlink"/>
                        </a:buClr>
                        <a:buSzPct val="60000"/>
                        <a:buFont typeface="Wingdings" pitchFamily="2" charset="2"/>
                        <a:defRPr>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en-US"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rPr>
                        <a:t>DDT and Malathion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0000"/>
                        <a:buFont typeface="Wingdings" pitchFamily="2" charset="2"/>
                        <a:defRPr sz="2800">
                          <a:solidFill>
                            <a:schemeClr val="tx1"/>
                          </a:solidFill>
                          <a:latin typeface="Verdana" pitchFamily="34" charset="0"/>
                        </a:defRPr>
                      </a:lvl1pPr>
                      <a:lvl2pPr marL="742950" indent="-285750">
                        <a:spcBef>
                          <a:spcPct val="20000"/>
                        </a:spcBef>
                        <a:buClr>
                          <a:schemeClr val="tx1"/>
                        </a:buClr>
                        <a:defRPr sz="2400">
                          <a:solidFill>
                            <a:schemeClr val="tx1"/>
                          </a:solidFill>
                          <a:latin typeface="Verdana" pitchFamily="34" charset="0"/>
                        </a:defRPr>
                      </a:lvl2pPr>
                      <a:lvl3pPr marL="1143000" indent="-228600">
                        <a:spcBef>
                          <a:spcPct val="20000"/>
                        </a:spcBef>
                        <a:buClr>
                          <a:schemeClr val="accent2"/>
                        </a:buClr>
                        <a:buSzPct val="60000"/>
                        <a:buFont typeface="Wingdings" pitchFamily="2" charset="2"/>
                        <a:defRPr sz="2000">
                          <a:solidFill>
                            <a:schemeClr val="tx1"/>
                          </a:solidFill>
                          <a:latin typeface="Verdana" pitchFamily="34" charset="0"/>
                        </a:defRPr>
                      </a:lvl3pPr>
                      <a:lvl4pPr marL="1600200" indent="-228600">
                        <a:spcBef>
                          <a:spcPct val="20000"/>
                        </a:spcBef>
                        <a:buClr>
                          <a:schemeClr val="tx2"/>
                        </a:buClr>
                        <a:defRPr>
                          <a:solidFill>
                            <a:schemeClr val="tx1"/>
                          </a:solidFill>
                          <a:latin typeface="Verdana" pitchFamily="34" charset="0"/>
                        </a:defRPr>
                      </a:lvl4pPr>
                      <a:lvl5pPr marL="2057400" indent="-228600">
                        <a:spcBef>
                          <a:spcPct val="20000"/>
                        </a:spcBef>
                        <a:buClr>
                          <a:schemeClr val="folHlink"/>
                        </a:buClr>
                        <a:buSzPct val="60000"/>
                        <a:buFont typeface="Wingdings" pitchFamily="2" charset="2"/>
                        <a:defRPr>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en-US" sz="2400" b="0"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rPr>
                        <a:t>Synthetic </a:t>
                      </a:r>
                      <a:r>
                        <a:rPr kumimoji="0" lang="en-US" altLang="en-US" sz="2400" b="0" i="0" u="none" strike="noStrike" cap="none" normalizeH="0" baseline="0" dirty="0" err="1" smtClean="0">
                          <a:ln>
                            <a:noFill/>
                          </a:ln>
                          <a:solidFill>
                            <a:srgbClr val="C00000"/>
                          </a:solidFill>
                          <a:effectLst>
                            <a:outerShdw blurRad="38100" dist="38100" dir="2700000" algn="tl">
                              <a:srgbClr val="000000"/>
                            </a:outerShdw>
                          </a:effectLst>
                          <a:latin typeface="Verdana" pitchFamily="34" charset="0"/>
                        </a:rPr>
                        <a:t>Pyrethroids</a:t>
                      </a:r>
                      <a:r>
                        <a:rPr kumimoji="0" lang="en-US" altLang="en-US" sz="2400" b="0"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3465199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en-US" altLang="en-US" smtClean="0"/>
          </a:p>
        </p:txBody>
      </p:sp>
      <p:pic>
        <p:nvPicPr>
          <p:cNvPr id="39939" name="Picture 3" descr="Matoda IRS"/>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1143000" y="457200"/>
            <a:ext cx="6705600" cy="6096000"/>
          </a:xfrm>
        </p:spPr>
      </p:pic>
    </p:spTree>
    <p:extLst>
      <p:ext uri="{BB962C8B-B14F-4D97-AF65-F5344CB8AC3E}">
        <p14:creationId xmlns="" xmlns:p14="http://schemas.microsoft.com/office/powerpoint/2010/main" val="2418606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Autofit/>
          </a:bodyPr>
          <a:lstStyle/>
          <a:p>
            <a:pPr eaLnBrk="1" hangingPunct="1"/>
            <a:r>
              <a:rPr lang="en-US" altLang="en-US" sz="2800" b="1" dirty="0" smtClean="0"/>
              <a:t/>
            </a:r>
            <a:br>
              <a:rPr lang="en-US" altLang="en-US" sz="2800" b="1" dirty="0" smtClean="0"/>
            </a:br>
            <a:r>
              <a:rPr lang="en-US" altLang="en-US" sz="2800" b="1" dirty="0" smtClean="0"/>
              <a:t/>
            </a:r>
            <a:br>
              <a:rPr lang="en-US" altLang="en-US" sz="2800" b="1" dirty="0" smtClean="0"/>
            </a:br>
            <a:r>
              <a:rPr lang="en-US" altLang="en-US" sz="2800" b="1" dirty="0" smtClean="0"/>
              <a:t>Possible ways of avoiding development of insecticide resistance in field</a:t>
            </a:r>
            <a:r>
              <a:rPr lang="en-US" altLang="en-US" sz="4000" b="1" dirty="0" smtClean="0"/>
              <a:t> </a:t>
            </a:r>
            <a:r>
              <a:rPr lang="en-US" altLang="en-US" sz="4000" u="sng" dirty="0" smtClean="0">
                <a:solidFill>
                  <a:srgbClr val="99FF66"/>
                </a:solidFill>
              </a:rPr>
              <a:t/>
            </a:r>
            <a:br>
              <a:rPr lang="en-US" altLang="en-US" sz="4000" u="sng" dirty="0" smtClean="0">
                <a:solidFill>
                  <a:srgbClr val="99FF66"/>
                </a:solidFill>
              </a:rPr>
            </a:br>
            <a:endParaRPr lang="en-US" altLang="en-US" sz="4000" u="sng" dirty="0" smtClean="0">
              <a:solidFill>
                <a:srgbClr val="99FF66"/>
              </a:solidFill>
            </a:endParaRPr>
          </a:p>
        </p:txBody>
      </p:sp>
      <p:sp>
        <p:nvSpPr>
          <p:cNvPr id="40963" name="Rectangle 3"/>
          <p:cNvSpPr>
            <a:spLocks noGrp="1" noChangeArrowheads="1"/>
          </p:cNvSpPr>
          <p:nvPr>
            <p:ph type="body" idx="1"/>
          </p:nvPr>
        </p:nvSpPr>
        <p:spPr/>
        <p:txBody>
          <a:bodyPr/>
          <a:lstStyle/>
          <a:p>
            <a:pPr eaLnBrk="1" hangingPunct="1">
              <a:lnSpc>
                <a:spcPct val="90000"/>
              </a:lnSpc>
              <a:defRPr/>
            </a:pPr>
            <a:r>
              <a:rPr lang="en-US" sz="2400" dirty="0" smtClean="0"/>
              <a:t>Avoid indiscriminate use of insecticides</a:t>
            </a:r>
          </a:p>
          <a:p>
            <a:pPr eaLnBrk="1" hangingPunct="1">
              <a:lnSpc>
                <a:spcPct val="90000"/>
              </a:lnSpc>
              <a:defRPr/>
            </a:pPr>
            <a:r>
              <a:rPr lang="en-US" sz="2400" dirty="0" smtClean="0"/>
              <a:t>Avoid use of insecticides that simultaneously select resistance to other chemically related insecticides. </a:t>
            </a:r>
          </a:p>
          <a:p>
            <a:pPr eaLnBrk="1" hangingPunct="1">
              <a:lnSpc>
                <a:spcPct val="90000"/>
              </a:lnSpc>
              <a:defRPr/>
            </a:pPr>
            <a:r>
              <a:rPr lang="en-US" sz="2400" dirty="0" smtClean="0"/>
              <a:t>Avoid use of insecticides that induce development of more than one type of resistance mechanism of broad spectrum of resistance.</a:t>
            </a:r>
          </a:p>
          <a:p>
            <a:pPr eaLnBrk="1" hangingPunct="1">
              <a:lnSpc>
                <a:spcPct val="90000"/>
              </a:lnSpc>
              <a:defRPr/>
            </a:pPr>
            <a:r>
              <a:rPr lang="en-US" sz="2400" dirty="0" smtClean="0"/>
              <a:t>Avoid use of the same insecticide both against adults and larvae.</a:t>
            </a:r>
          </a:p>
          <a:p>
            <a:pPr eaLnBrk="1" hangingPunct="1">
              <a:lnSpc>
                <a:spcPct val="90000"/>
              </a:lnSpc>
              <a:defRPr/>
            </a:pPr>
            <a:r>
              <a:rPr lang="en-US" sz="2400" dirty="0" smtClean="0"/>
              <a:t>Use of non chemical control methods, e.g. </a:t>
            </a:r>
            <a:r>
              <a:rPr lang="en-US" sz="2400" dirty="0" err="1" smtClean="0"/>
              <a:t>biopesticides</a:t>
            </a:r>
            <a:r>
              <a:rPr lang="en-US" sz="2400" dirty="0" smtClean="0"/>
              <a:t>, </a:t>
            </a:r>
            <a:r>
              <a:rPr lang="en-US" sz="2400" dirty="0" err="1" smtClean="0"/>
              <a:t>larvivorous</a:t>
            </a:r>
            <a:r>
              <a:rPr lang="en-US" sz="2400" dirty="0" smtClean="0"/>
              <a:t> fish.</a:t>
            </a:r>
          </a:p>
          <a:p>
            <a:pPr eaLnBrk="1" hangingPunct="1">
              <a:lnSpc>
                <a:spcPct val="90000"/>
              </a:lnSpc>
              <a:defRPr/>
            </a:pPr>
            <a:r>
              <a:rPr lang="en-US" sz="2400" dirty="0" smtClean="0"/>
              <a:t>Use of synergist with insecticides to reduce physiological resistance </a:t>
            </a:r>
          </a:p>
        </p:txBody>
      </p:sp>
    </p:spTree>
    <p:extLst>
      <p:ext uri="{BB962C8B-B14F-4D97-AF65-F5344CB8AC3E}">
        <p14:creationId xmlns="" xmlns:p14="http://schemas.microsoft.com/office/powerpoint/2010/main" val="2582638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81000" y="0"/>
            <a:ext cx="8229600" cy="1139825"/>
          </a:xfrm>
        </p:spPr>
        <p:txBody>
          <a:bodyPr/>
          <a:lstStyle/>
          <a:p>
            <a:pPr eaLnBrk="1" hangingPunct="1">
              <a:defRPr/>
            </a:pPr>
            <a:r>
              <a:rPr lang="en-US" sz="2800" b="1" dirty="0" smtClean="0"/>
              <a:t>PROCESS OF CHANGE OF INSECTICIDE</a:t>
            </a:r>
          </a:p>
        </p:txBody>
      </p:sp>
      <p:sp>
        <p:nvSpPr>
          <p:cNvPr id="74755" name="Rectangle 3"/>
          <p:cNvSpPr>
            <a:spLocks noGrp="1" noChangeArrowheads="1"/>
          </p:cNvSpPr>
          <p:nvPr>
            <p:ph type="body" idx="1"/>
          </p:nvPr>
        </p:nvSpPr>
        <p:spPr>
          <a:xfrm>
            <a:off x="457200" y="1295400"/>
            <a:ext cx="7696200" cy="5105400"/>
          </a:xfrm>
        </p:spPr>
        <p:txBody>
          <a:bodyPr>
            <a:normAutofit lnSpcReduction="10000"/>
          </a:bodyPr>
          <a:lstStyle/>
          <a:p>
            <a:pPr algn="just" eaLnBrk="1" hangingPunct="1"/>
            <a:r>
              <a:rPr lang="en-US" altLang="en-US" sz="1600" dirty="0" smtClean="0">
                <a:latin typeface="Arial" charset="0"/>
              </a:rPr>
              <a:t>If the change of insecticide is warranted, the state govt. should support their choice of alternative insecticide by documentation of data on vector resistance studies and field observations on epidemiological impact of spray in respect of insecticide in use. </a:t>
            </a:r>
          </a:p>
          <a:p>
            <a:pPr algn="just" eaLnBrk="1" hangingPunct="1"/>
            <a:endParaRPr lang="en-US" altLang="en-US" sz="1600" dirty="0" smtClean="0">
              <a:latin typeface="Arial" charset="0"/>
            </a:endParaRPr>
          </a:p>
          <a:p>
            <a:pPr algn="just" eaLnBrk="1" hangingPunct="1"/>
            <a:r>
              <a:rPr lang="en-US" altLang="en-US" sz="1600" dirty="0" smtClean="0">
                <a:latin typeface="Arial" charset="0"/>
              </a:rPr>
              <a:t>The change of insecticide will always be decided in mutual consultation between State </a:t>
            </a:r>
            <a:r>
              <a:rPr lang="en-US" altLang="en-US" sz="1600" dirty="0" err="1" smtClean="0">
                <a:latin typeface="Arial" charset="0"/>
              </a:rPr>
              <a:t>Programme</a:t>
            </a:r>
            <a:r>
              <a:rPr lang="en-US" altLang="en-US" sz="1600" dirty="0" smtClean="0">
                <a:latin typeface="Arial" charset="0"/>
              </a:rPr>
              <a:t> Officer for NVBDCP, ROH&amp;FW and the Directorate of NVBDCP with concurrence of State and Central </a:t>
            </a:r>
            <a:r>
              <a:rPr lang="en-US" altLang="en-US" sz="1600" dirty="0" err="1" smtClean="0">
                <a:latin typeface="Arial" charset="0"/>
              </a:rPr>
              <a:t>Govts</a:t>
            </a:r>
            <a:r>
              <a:rPr lang="en-US" altLang="en-US" sz="1600" dirty="0" smtClean="0">
                <a:latin typeface="Arial" charset="0"/>
              </a:rPr>
              <a:t>.  The proposal should be discussed in the annual action plan meeting in </a:t>
            </a:r>
            <a:r>
              <a:rPr lang="en-US" altLang="en-US" sz="1600" dirty="0" err="1" smtClean="0">
                <a:latin typeface="Arial" charset="0"/>
              </a:rPr>
              <a:t>Dte</a:t>
            </a:r>
            <a:r>
              <a:rPr lang="en-US" altLang="en-US" sz="1600" dirty="0" smtClean="0">
                <a:latin typeface="Arial" charset="0"/>
              </a:rPr>
              <a:t>. of NVBDCP.</a:t>
            </a:r>
          </a:p>
          <a:p>
            <a:pPr algn="just" eaLnBrk="1" hangingPunct="1"/>
            <a:endParaRPr lang="en-US" altLang="en-US" sz="1600" dirty="0" smtClean="0">
              <a:latin typeface="Arial" charset="0"/>
            </a:endParaRPr>
          </a:p>
          <a:p>
            <a:pPr algn="just" eaLnBrk="1" hangingPunct="1"/>
            <a:r>
              <a:rPr lang="en-US" altLang="en-US" sz="1600" dirty="0" smtClean="0">
                <a:latin typeface="Arial" charset="0"/>
              </a:rPr>
              <a:t>State Govt. submits the proposal for change of insecticide to </a:t>
            </a:r>
            <a:r>
              <a:rPr lang="en-US" altLang="en-US" sz="1600" dirty="0" err="1" smtClean="0">
                <a:latin typeface="Arial" charset="0"/>
              </a:rPr>
              <a:t>Dte</a:t>
            </a:r>
            <a:r>
              <a:rPr lang="en-US" altLang="en-US" sz="1600" dirty="0" smtClean="0">
                <a:latin typeface="Arial" charset="0"/>
              </a:rPr>
              <a:t>. of NVBDCP in the month of January-February.  </a:t>
            </a:r>
          </a:p>
          <a:p>
            <a:pPr algn="just" eaLnBrk="1" hangingPunct="1"/>
            <a:endParaRPr lang="en-US" altLang="en-US" sz="1600" dirty="0" smtClean="0">
              <a:latin typeface="Arial" charset="0"/>
            </a:endParaRPr>
          </a:p>
          <a:p>
            <a:pPr algn="just" eaLnBrk="1" hangingPunct="1"/>
            <a:r>
              <a:rPr lang="en-US" altLang="en-US" sz="1600" dirty="0" smtClean="0">
                <a:latin typeface="Arial" charset="0"/>
              </a:rPr>
              <a:t>All technical data on vector resistance, epidemiological impact of the current insecticide in use, along with financial outlay, quantity of alternative insecticide chosen, with comparative cost difference for spray operation should be included in the proposal.  </a:t>
            </a:r>
          </a:p>
          <a:p>
            <a:pPr algn="just" eaLnBrk="1" hangingPunct="1"/>
            <a:endParaRPr lang="en-US" altLang="en-US" sz="1600" dirty="0" smtClean="0">
              <a:latin typeface="Arial" charset="0"/>
            </a:endParaRPr>
          </a:p>
          <a:p>
            <a:pPr algn="just" eaLnBrk="1" hangingPunct="1"/>
            <a:r>
              <a:rPr lang="en-US" altLang="en-US" sz="1600" dirty="0" smtClean="0">
                <a:latin typeface="Arial" charset="0"/>
              </a:rPr>
              <a:t>The proposal should be discussed in the annual action plan meeting in </a:t>
            </a:r>
            <a:r>
              <a:rPr lang="en-US" altLang="en-US" sz="1600" dirty="0" err="1" smtClean="0">
                <a:latin typeface="Arial" charset="0"/>
              </a:rPr>
              <a:t>Dte</a:t>
            </a:r>
            <a:r>
              <a:rPr lang="en-US" altLang="en-US" sz="1600" dirty="0" smtClean="0">
                <a:latin typeface="Arial" charset="0"/>
              </a:rPr>
              <a:t>. of NVBDCP </a:t>
            </a:r>
          </a:p>
        </p:txBody>
      </p:sp>
    </p:spTree>
    <p:extLst>
      <p:ext uri="{BB962C8B-B14F-4D97-AF65-F5344CB8AC3E}">
        <p14:creationId xmlns="" xmlns:p14="http://schemas.microsoft.com/office/powerpoint/2010/main" val="1983361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87041" name="Object 1"/>
          <p:cNvGraphicFramePr>
            <a:graphicFrameLocks noChangeAspect="1"/>
          </p:cNvGraphicFramePr>
          <p:nvPr/>
        </p:nvGraphicFramePr>
        <p:xfrm>
          <a:off x="3082925" y="1397000"/>
          <a:ext cx="2978150" cy="4064000"/>
        </p:xfrm>
        <a:graphic>
          <a:graphicData uri="http://schemas.openxmlformats.org/presentationml/2006/ole">
            <p:oleObj spid="_x0000_s87041" name="Document" r:id="rId3" imgW="6133475" imgH="8369707" progId="Word.Document.12">
              <p:embed/>
            </p:oleObj>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tx2">
              <a:lumMod val="20000"/>
              <a:lumOff val="80000"/>
            </a:schemeClr>
          </a:solidFill>
        </p:spPr>
        <p:txBody>
          <a:bodyPr/>
          <a:lstStyle/>
          <a:p>
            <a:pPr>
              <a:defRPr/>
            </a:pPr>
            <a:r>
              <a:rPr lang="en-US" sz="3200" dirty="0" smtClean="0"/>
              <a:t>Susceptibility /Resistant status of malaria vectors with insecticides</a:t>
            </a:r>
            <a:endParaRPr lang="en-US" sz="3200" dirty="0"/>
          </a:p>
        </p:txBody>
      </p:sp>
      <p:pic>
        <p:nvPicPr>
          <p:cNvPr id="16387" name="Picture 4" descr="C:\Documents and Settings\POONAM\Desktop\RSS.jpg"/>
          <p:cNvPicPr>
            <a:picLocks noChangeAspect="1" noChangeArrowheads="1"/>
          </p:cNvPicPr>
          <p:nvPr/>
        </p:nvPicPr>
        <p:blipFill>
          <a:blip r:embed="rId2" cstate="print"/>
          <a:srcRect/>
          <a:stretch>
            <a:fillRect/>
          </a:stretch>
        </p:blipFill>
        <p:spPr bwMode="auto">
          <a:xfrm>
            <a:off x="76200" y="2286000"/>
            <a:ext cx="4343400" cy="3810000"/>
          </a:xfrm>
          <a:prstGeom prst="rect">
            <a:avLst/>
          </a:prstGeom>
          <a:noFill/>
          <a:ln w="9525">
            <a:noFill/>
            <a:miter lim="800000"/>
            <a:headEnd/>
            <a:tailEnd/>
          </a:ln>
        </p:spPr>
      </p:pic>
      <p:pic>
        <p:nvPicPr>
          <p:cNvPr id="16388" name="Picture 2" descr="ddt  resis and suscep - july 2011.wmf"/>
          <p:cNvPicPr>
            <a:picLocks noGrp="1" noChangeAspect="1"/>
          </p:cNvPicPr>
          <p:nvPr>
            <p:ph idx="1"/>
          </p:nvPr>
        </p:nvPicPr>
        <p:blipFill>
          <a:blip r:embed="rId3" cstate="print"/>
          <a:srcRect/>
          <a:stretch>
            <a:fillRect/>
          </a:stretch>
        </p:blipFill>
        <p:spPr>
          <a:xfrm>
            <a:off x="4419600" y="2286000"/>
            <a:ext cx="4724400" cy="3810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sz="half" idx="1"/>
          </p:nvPr>
        </p:nvSpPr>
        <p:spPr>
          <a:xfrm>
            <a:off x="228600" y="1981200"/>
            <a:ext cx="2590800" cy="914400"/>
          </a:xfrm>
        </p:spPr>
        <p:txBody>
          <a:bodyPr/>
          <a:lstStyle/>
          <a:p>
            <a:pPr eaLnBrk="1" hangingPunct="1">
              <a:lnSpc>
                <a:spcPct val="90000"/>
              </a:lnSpc>
              <a:buFont typeface="Wingdings" pitchFamily="2" charset="2"/>
              <a:buNone/>
            </a:pPr>
            <a:r>
              <a:rPr lang="en-US" smtClean="0"/>
              <a:t>    Chemical Control</a:t>
            </a:r>
            <a:r>
              <a:rPr lang="en-US" sz="2400" smtClean="0"/>
              <a:t>	</a:t>
            </a:r>
          </a:p>
        </p:txBody>
      </p:sp>
      <p:sp>
        <p:nvSpPr>
          <p:cNvPr id="15363" name="Rectangle 3"/>
          <p:cNvSpPr>
            <a:spLocks noGrp="1" noChangeArrowheads="1"/>
          </p:cNvSpPr>
          <p:nvPr>
            <p:ph type="body" sz="half" idx="2"/>
          </p:nvPr>
        </p:nvSpPr>
        <p:spPr>
          <a:xfrm>
            <a:off x="2819400" y="1600200"/>
            <a:ext cx="2668588" cy="990600"/>
          </a:xfrm>
        </p:spPr>
        <p:txBody>
          <a:bodyPr/>
          <a:lstStyle/>
          <a:p>
            <a:pPr eaLnBrk="1" hangingPunct="1">
              <a:lnSpc>
                <a:spcPct val="90000"/>
              </a:lnSpc>
              <a:buFont typeface="Wingdings" pitchFamily="2" charset="2"/>
              <a:buNone/>
            </a:pPr>
            <a:r>
              <a:rPr lang="en-US" smtClean="0"/>
              <a:t>   Environment Management</a:t>
            </a:r>
          </a:p>
        </p:txBody>
      </p:sp>
      <p:sp>
        <p:nvSpPr>
          <p:cNvPr id="15364" name="Rectangle 4"/>
          <p:cNvSpPr>
            <a:spLocks noChangeArrowheads="1"/>
          </p:cNvSpPr>
          <p:nvPr/>
        </p:nvSpPr>
        <p:spPr bwMode="auto">
          <a:xfrm>
            <a:off x="6019800" y="1981200"/>
            <a:ext cx="2590800" cy="914400"/>
          </a:xfrm>
          <a:prstGeom prst="rect">
            <a:avLst/>
          </a:prstGeom>
          <a:noFill/>
          <a:ln w="9525">
            <a:noFill/>
            <a:miter lim="800000"/>
            <a:headEnd/>
            <a:tailEnd/>
          </a:ln>
        </p:spPr>
        <p:txBody>
          <a:bodyPr/>
          <a:lstStyle/>
          <a:p>
            <a:pPr marL="342900" indent="-342900" eaLnBrk="0" hangingPunct="0">
              <a:lnSpc>
                <a:spcPct val="90000"/>
              </a:lnSpc>
              <a:spcBef>
                <a:spcPct val="20000"/>
              </a:spcBef>
            </a:pPr>
            <a:r>
              <a:rPr lang="en-US" sz="2800" dirty="0">
                <a:latin typeface="Times New Roman" charset="0"/>
                <a:cs typeface="Times New Roman" charset="0"/>
              </a:rPr>
              <a:t>   </a:t>
            </a:r>
            <a:r>
              <a:rPr lang="en-US" sz="2800" dirty="0" smtClean="0">
                <a:latin typeface="Times New Roman" charset="0"/>
                <a:cs typeface="Times New Roman" charset="0"/>
              </a:rPr>
              <a:t>		Biological 	Control</a:t>
            </a:r>
            <a:endParaRPr lang="en-US" sz="2400" dirty="0">
              <a:latin typeface="Times New Roman" charset="0"/>
              <a:cs typeface="Times New Roman" charset="0"/>
            </a:endParaRPr>
          </a:p>
        </p:txBody>
      </p:sp>
      <p:sp>
        <p:nvSpPr>
          <p:cNvPr id="15365" name="Rectangle 5"/>
          <p:cNvSpPr>
            <a:spLocks noChangeArrowheads="1"/>
          </p:cNvSpPr>
          <p:nvPr/>
        </p:nvSpPr>
        <p:spPr bwMode="auto">
          <a:xfrm>
            <a:off x="762000" y="3505200"/>
            <a:ext cx="7772400" cy="2819400"/>
          </a:xfrm>
          <a:prstGeom prst="rect">
            <a:avLst/>
          </a:prstGeom>
          <a:noFill/>
          <a:ln w="9525">
            <a:noFill/>
            <a:miter lim="800000"/>
            <a:headEnd/>
            <a:tailEnd/>
          </a:ln>
        </p:spPr>
        <p:txBody>
          <a:bodyPr/>
          <a:lstStyle/>
          <a:p>
            <a:pPr marL="342900" indent="-342900" algn="ctr" eaLnBrk="0" hangingPunct="0">
              <a:spcBef>
                <a:spcPct val="20000"/>
              </a:spcBef>
            </a:pPr>
            <a:r>
              <a:rPr lang="en-US" sz="2800">
                <a:solidFill>
                  <a:schemeClr val="hlink"/>
                </a:solidFill>
                <a:latin typeface="Times New Roman" charset="0"/>
                <a:cs typeface="Times New Roman" charset="0"/>
              </a:rPr>
              <a:t>INTEGRATED VECTOR MANAGEMENT</a:t>
            </a:r>
            <a:r>
              <a:rPr lang="en-US" sz="2800">
                <a:latin typeface="Times New Roman" charset="0"/>
                <a:cs typeface="Times New Roman" charset="0"/>
              </a:rPr>
              <a:t>    </a:t>
            </a:r>
          </a:p>
          <a:p>
            <a:pPr marL="342900" indent="-342900" algn="ctr" eaLnBrk="0" hangingPunct="0">
              <a:spcBef>
                <a:spcPct val="20000"/>
              </a:spcBef>
            </a:pPr>
            <a:r>
              <a:rPr lang="en-US" sz="2800" b="1">
                <a:latin typeface="Times New Roman" charset="0"/>
                <a:cs typeface="Times New Roman" charset="0"/>
              </a:rPr>
              <a:t>An Evidence-based decision making process, rationalizing the use of vector control methods and emphasizing the engagement of communities</a:t>
            </a:r>
          </a:p>
        </p:txBody>
      </p:sp>
      <p:graphicFrame>
        <p:nvGraphicFramePr>
          <p:cNvPr id="105478" name="Group 6"/>
          <p:cNvGraphicFramePr>
            <a:graphicFrameLocks noGrp="1"/>
          </p:cNvGraphicFramePr>
          <p:nvPr/>
        </p:nvGraphicFramePr>
        <p:xfrm>
          <a:off x="838200" y="3581400"/>
          <a:ext cx="7772400" cy="2209800"/>
        </p:xfrm>
        <a:graphic>
          <a:graphicData uri="http://schemas.openxmlformats.org/drawingml/2006/table">
            <a:tbl>
              <a:tblPr/>
              <a:tblGrid>
                <a:gridCol w="7772400"/>
              </a:tblGrid>
              <a:tr h="2209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372" name="Line 12"/>
          <p:cNvSpPr>
            <a:spLocks noChangeShapeType="1"/>
          </p:cNvSpPr>
          <p:nvPr/>
        </p:nvSpPr>
        <p:spPr bwMode="auto">
          <a:xfrm>
            <a:off x="1447800" y="2895600"/>
            <a:ext cx="0" cy="685800"/>
          </a:xfrm>
          <a:prstGeom prst="line">
            <a:avLst/>
          </a:prstGeom>
          <a:noFill/>
          <a:ln w="38100">
            <a:solidFill>
              <a:schemeClr val="tx1"/>
            </a:solidFill>
            <a:round/>
            <a:headEnd/>
            <a:tailEnd type="triangle" w="med" len="med"/>
          </a:ln>
        </p:spPr>
        <p:txBody>
          <a:bodyPr/>
          <a:lstStyle/>
          <a:p>
            <a:endParaRPr lang="en-US"/>
          </a:p>
        </p:txBody>
      </p:sp>
      <p:sp>
        <p:nvSpPr>
          <p:cNvPr id="15373" name="Line 13"/>
          <p:cNvSpPr>
            <a:spLocks noChangeShapeType="1"/>
          </p:cNvSpPr>
          <p:nvPr/>
        </p:nvSpPr>
        <p:spPr bwMode="auto">
          <a:xfrm>
            <a:off x="4191000" y="2971800"/>
            <a:ext cx="0" cy="609600"/>
          </a:xfrm>
          <a:prstGeom prst="line">
            <a:avLst/>
          </a:prstGeom>
          <a:noFill/>
          <a:ln w="38100">
            <a:solidFill>
              <a:schemeClr val="tx1"/>
            </a:solidFill>
            <a:round/>
            <a:headEnd/>
            <a:tailEnd type="triangle" w="med" len="med"/>
          </a:ln>
        </p:spPr>
        <p:txBody>
          <a:bodyPr/>
          <a:lstStyle/>
          <a:p>
            <a:endParaRPr lang="en-US"/>
          </a:p>
        </p:txBody>
      </p:sp>
      <p:sp>
        <p:nvSpPr>
          <p:cNvPr id="15374" name="Line 14"/>
          <p:cNvSpPr>
            <a:spLocks noChangeShapeType="1"/>
          </p:cNvSpPr>
          <p:nvPr/>
        </p:nvSpPr>
        <p:spPr bwMode="auto">
          <a:xfrm>
            <a:off x="7620000" y="2819400"/>
            <a:ext cx="0" cy="762000"/>
          </a:xfrm>
          <a:prstGeom prst="line">
            <a:avLst/>
          </a:prstGeom>
          <a:noFill/>
          <a:ln w="38100">
            <a:solidFill>
              <a:schemeClr val="tx1"/>
            </a:solidFill>
            <a:round/>
            <a:headEnd/>
            <a:tailEnd type="triangle" w="med" len="med"/>
          </a:ln>
        </p:spPr>
        <p:txBody>
          <a:bodyPr/>
          <a:lstStyle/>
          <a:p>
            <a:endParaRPr lang="en-US"/>
          </a:p>
        </p:txBody>
      </p:sp>
      <p:sp>
        <p:nvSpPr>
          <p:cNvPr id="20495" name="Rectangle 15"/>
          <p:cNvSpPr>
            <a:spLocks noChangeArrowheads="1"/>
          </p:cNvSpPr>
          <p:nvPr/>
        </p:nvSpPr>
        <p:spPr bwMode="auto">
          <a:xfrm>
            <a:off x="381000" y="304800"/>
            <a:ext cx="8382000" cy="523220"/>
          </a:xfrm>
          <a:prstGeom prst="rect">
            <a:avLst/>
          </a:prstGeom>
          <a:solidFill>
            <a:schemeClr val="tx2">
              <a:lumMod val="40000"/>
              <a:lumOff val="60000"/>
            </a:schemeClr>
          </a:solidFill>
          <a:ln w="9525">
            <a:noFill/>
            <a:miter lim="800000"/>
            <a:headEnd/>
            <a:tailEnd/>
          </a:ln>
        </p:spPr>
        <p:txBody>
          <a:bodyPr>
            <a:spAutoFit/>
          </a:bodyPr>
          <a:lstStyle/>
          <a:p>
            <a:pPr algn="ctr" eaLnBrk="0" hangingPunct="0">
              <a:defRPr/>
            </a:pPr>
            <a:r>
              <a:rPr lang="en-US" sz="2800" b="1" dirty="0" smtClean="0">
                <a:solidFill>
                  <a:schemeClr val="tx2"/>
                </a:solidFill>
                <a:latin typeface="Calibri" pitchFamily="34" charset="0"/>
                <a:cs typeface="Times New Roman" pitchFamily="18" charset="0"/>
              </a:rPr>
              <a:t>SELECTION </a:t>
            </a:r>
            <a:r>
              <a:rPr lang="en-US" sz="2800" b="1" dirty="0">
                <a:solidFill>
                  <a:schemeClr val="tx2"/>
                </a:solidFill>
                <a:latin typeface="Calibri" pitchFamily="34" charset="0"/>
                <a:cs typeface="Times New Roman" pitchFamily="18" charset="0"/>
              </a:rPr>
              <a:t>OF VECTOR CONTROL OPTIONS</a:t>
            </a:r>
          </a:p>
        </p:txBody>
      </p:sp>
      <p:graphicFrame>
        <p:nvGraphicFramePr>
          <p:cNvPr id="105494" name="Group 22"/>
          <p:cNvGraphicFramePr>
            <a:graphicFrameLocks noGrp="1"/>
          </p:cNvGraphicFramePr>
          <p:nvPr/>
        </p:nvGraphicFramePr>
        <p:xfrm>
          <a:off x="2819400" y="1676400"/>
          <a:ext cx="1981200" cy="1106424"/>
        </p:xfrm>
        <a:graphic>
          <a:graphicData uri="http://schemas.openxmlformats.org/drawingml/2006/table">
            <a:tbl>
              <a:tblPr/>
              <a:tblGrid>
                <a:gridCol w="1981200"/>
              </a:tblGrid>
              <a:tr h="11064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 name="Rounded Rectangle 13"/>
          <p:cNvSpPr/>
          <p:nvPr/>
        </p:nvSpPr>
        <p:spPr>
          <a:xfrm>
            <a:off x="5257800" y="1676400"/>
            <a:ext cx="1676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Legislative control</a:t>
            </a:r>
            <a:endParaRPr lang="en-US" sz="2400" dirty="0"/>
          </a:p>
        </p:txBody>
      </p:sp>
      <p:sp>
        <p:nvSpPr>
          <p:cNvPr id="15" name="Down Arrow 14"/>
          <p:cNvSpPr/>
          <p:nvPr/>
        </p:nvSpPr>
        <p:spPr>
          <a:xfrm>
            <a:off x="5943600" y="2819400"/>
            <a:ext cx="45719"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819400" y="1676400"/>
            <a:ext cx="2286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Environmental Control</a:t>
            </a:r>
            <a:endParaRPr lang="en-US" sz="2400" dirty="0"/>
          </a:p>
        </p:txBody>
      </p:sp>
      <p:sp>
        <p:nvSpPr>
          <p:cNvPr id="17" name="Rounded Rectangle 16"/>
          <p:cNvSpPr/>
          <p:nvPr/>
        </p:nvSpPr>
        <p:spPr>
          <a:xfrm>
            <a:off x="7010400" y="1603717"/>
            <a:ext cx="1676400" cy="1291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Biological Control</a:t>
            </a:r>
            <a:endParaRPr lang="en-US" sz="2400" dirty="0"/>
          </a:p>
        </p:txBody>
      </p:sp>
      <p:sp>
        <p:nvSpPr>
          <p:cNvPr id="18" name="Rounded Rectangle 17"/>
          <p:cNvSpPr/>
          <p:nvPr/>
        </p:nvSpPr>
        <p:spPr>
          <a:xfrm>
            <a:off x="533400" y="1676400"/>
            <a:ext cx="19050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Chemical Control</a:t>
            </a:r>
            <a:endParaRPr lang="en-US" sz="2400" dirty="0"/>
          </a:p>
        </p:txBody>
      </p:sp>
    </p:spTree>
    <p:extLst>
      <p:ext uri="{BB962C8B-B14F-4D97-AF65-F5344CB8AC3E}">
        <p14:creationId xmlns="" xmlns:p14="http://schemas.microsoft.com/office/powerpoint/2010/main" val="732347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 y="76200"/>
            <a:ext cx="8915400" cy="911225"/>
          </a:xfrm>
        </p:spPr>
        <p:txBody>
          <a:bodyPr/>
          <a:lstStyle/>
          <a:p>
            <a:pPr eaLnBrk="1" hangingPunct="1">
              <a:defRPr/>
            </a:pPr>
            <a:r>
              <a:rPr lang="en-US" sz="2800" b="1" dirty="0" smtClean="0"/>
              <a:t>SELECTION  AND CHANGE OF INSECTICIDES</a:t>
            </a:r>
          </a:p>
        </p:txBody>
      </p:sp>
      <p:sp>
        <p:nvSpPr>
          <p:cNvPr id="72707" name="Rectangle 3"/>
          <p:cNvSpPr>
            <a:spLocks noGrp="1" noChangeArrowheads="1"/>
          </p:cNvSpPr>
          <p:nvPr>
            <p:ph type="body" idx="1"/>
          </p:nvPr>
        </p:nvSpPr>
        <p:spPr>
          <a:xfrm>
            <a:off x="381000" y="1143000"/>
            <a:ext cx="8229600" cy="4602163"/>
          </a:xfrm>
        </p:spPr>
        <p:txBody>
          <a:bodyPr/>
          <a:lstStyle/>
          <a:p>
            <a:pPr algn="just" eaLnBrk="1" hangingPunct="1">
              <a:lnSpc>
                <a:spcPct val="110000"/>
              </a:lnSpc>
            </a:pPr>
            <a:r>
              <a:rPr lang="en-US" altLang="en-US" sz="2200" dirty="0" smtClean="0"/>
              <a:t>Several factors need to be considered in the selection of an insecticide spraying, including availability cost, residual effectiveness, safety, vector susceptibility and </a:t>
            </a:r>
            <a:r>
              <a:rPr lang="en-US" altLang="en-US" sz="2200" dirty="0" err="1" smtClean="0"/>
              <a:t>excito</a:t>
            </a:r>
            <a:r>
              <a:rPr lang="en-US" altLang="en-US" sz="2200" dirty="0" smtClean="0"/>
              <a:t>-repellency.  </a:t>
            </a:r>
          </a:p>
          <a:p>
            <a:pPr algn="just" eaLnBrk="1" hangingPunct="1">
              <a:lnSpc>
                <a:spcPct val="110000"/>
              </a:lnSpc>
              <a:buFont typeface="Wingdings" pitchFamily="2" charset="2"/>
              <a:buNone/>
            </a:pPr>
            <a:endParaRPr lang="en-US" altLang="en-US" sz="2200" dirty="0" smtClean="0"/>
          </a:p>
          <a:p>
            <a:pPr algn="just" eaLnBrk="1" hangingPunct="1">
              <a:lnSpc>
                <a:spcPct val="110000"/>
              </a:lnSpc>
            </a:pPr>
            <a:r>
              <a:rPr lang="en-US" altLang="en-US" sz="2200" dirty="0" smtClean="0"/>
              <a:t>Anopheles </a:t>
            </a:r>
            <a:r>
              <a:rPr lang="en-US" altLang="en-US" sz="2200" dirty="0" err="1" smtClean="0"/>
              <a:t>culicifacies</a:t>
            </a:r>
            <a:r>
              <a:rPr lang="en-US" altLang="en-US" sz="2200" dirty="0" smtClean="0"/>
              <a:t> is the main vector of malaria in the country. This species showed resistance to DDT and Malathion in some states. The other main vectors of malaria i.e. </a:t>
            </a:r>
            <a:r>
              <a:rPr lang="en-US" altLang="en-US" sz="2200" i="1" dirty="0" err="1" smtClean="0"/>
              <a:t>An.fluviatilis</a:t>
            </a:r>
            <a:r>
              <a:rPr lang="en-US" altLang="en-US" sz="2200" i="1" dirty="0" smtClean="0"/>
              <a:t>, </a:t>
            </a:r>
            <a:r>
              <a:rPr lang="en-US" altLang="en-US" sz="2200" i="1" dirty="0" err="1" smtClean="0"/>
              <a:t>An.minimus</a:t>
            </a:r>
            <a:r>
              <a:rPr lang="en-US" altLang="en-US" sz="2200" i="1" dirty="0" smtClean="0"/>
              <a:t> and </a:t>
            </a:r>
            <a:r>
              <a:rPr lang="en-US" altLang="en-US" sz="2200" i="1" dirty="0" err="1" smtClean="0"/>
              <a:t>An.dirus</a:t>
            </a:r>
            <a:r>
              <a:rPr lang="en-US" altLang="en-US" sz="2200" dirty="0" smtClean="0"/>
              <a:t> are still susceptible to DDT.  The main parameters for switching over to Synthetic </a:t>
            </a:r>
            <a:r>
              <a:rPr lang="en-US" altLang="en-US" sz="2200" dirty="0" err="1" smtClean="0"/>
              <a:t>Pyrethroids</a:t>
            </a:r>
            <a:r>
              <a:rPr lang="en-US" altLang="en-US" sz="2200" dirty="0" smtClean="0"/>
              <a:t> are –</a:t>
            </a:r>
          </a:p>
          <a:p>
            <a:pPr algn="just" eaLnBrk="1" hangingPunct="1">
              <a:lnSpc>
                <a:spcPct val="110000"/>
              </a:lnSpc>
              <a:buFont typeface="Wingdings" pitchFamily="2" charset="2"/>
              <a:buNone/>
            </a:pPr>
            <a:r>
              <a:rPr lang="en-US" altLang="en-US" sz="2200" dirty="0" smtClean="0"/>
              <a:t>	    </a:t>
            </a:r>
            <a:r>
              <a:rPr lang="en-US" altLang="en-US" sz="2200" dirty="0" smtClean="0">
                <a:solidFill>
                  <a:srgbClr val="C00000"/>
                </a:solidFill>
              </a:rPr>
              <a:t>A.  Vector Resistant to DDT and Malathion</a:t>
            </a:r>
          </a:p>
          <a:p>
            <a:pPr algn="just" eaLnBrk="1" hangingPunct="1">
              <a:lnSpc>
                <a:spcPct val="110000"/>
              </a:lnSpc>
              <a:buFont typeface="Wingdings" pitchFamily="2" charset="2"/>
              <a:buNone/>
            </a:pPr>
            <a:r>
              <a:rPr lang="en-US" altLang="en-US" sz="2200" dirty="0" smtClean="0">
                <a:solidFill>
                  <a:srgbClr val="C00000"/>
                </a:solidFill>
              </a:rPr>
              <a:t>       B.   Loss of epidemiological impact </a:t>
            </a:r>
          </a:p>
        </p:txBody>
      </p:sp>
    </p:spTree>
    <p:extLst>
      <p:ext uri="{BB962C8B-B14F-4D97-AF65-F5344CB8AC3E}">
        <p14:creationId xmlns="" xmlns:p14="http://schemas.microsoft.com/office/powerpoint/2010/main" val="2369777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4400" y="457200"/>
            <a:ext cx="7315200" cy="1295400"/>
          </a:xfrm>
        </p:spPr>
        <p:txBody>
          <a:bodyPr/>
          <a:lstStyle/>
          <a:p>
            <a:r>
              <a:rPr lang="en-US" dirty="0" smtClean="0"/>
              <a:t>Community partnership &amp; ISC</a:t>
            </a:r>
          </a:p>
        </p:txBody>
      </p:sp>
      <p:sp>
        <p:nvSpPr>
          <p:cNvPr id="32771" name="Content Placeholder 2"/>
          <p:cNvSpPr>
            <a:spLocks noGrp="1"/>
          </p:cNvSpPr>
          <p:nvPr>
            <p:ph idx="1"/>
          </p:nvPr>
        </p:nvSpPr>
        <p:spPr>
          <a:xfrm>
            <a:off x="914400" y="1752600"/>
            <a:ext cx="7315200" cy="5715000"/>
          </a:xfrm>
        </p:spPr>
        <p:txBody>
          <a:bodyPr/>
          <a:lstStyle/>
          <a:p>
            <a:pPr algn="ctr"/>
            <a:r>
              <a:rPr lang="en-US" smtClean="0">
                <a:solidFill>
                  <a:srgbClr val="0070C0"/>
                </a:solidFill>
              </a:rPr>
              <a:t>Fodder for thought</a:t>
            </a:r>
            <a:r>
              <a:rPr lang="en-US" smtClean="0">
                <a:solidFill>
                  <a:srgbClr val="92D050"/>
                </a:solidFill>
              </a:rPr>
              <a:t> </a:t>
            </a:r>
          </a:p>
          <a:p>
            <a:r>
              <a:rPr lang="en-US" sz="1800" b="1" smtClean="0"/>
              <a:t>This is the story of  four people  named  </a:t>
            </a:r>
            <a:r>
              <a:rPr lang="en-US" sz="1800" b="1" u="sng" smtClean="0"/>
              <a:t>EVERY BODY </a:t>
            </a:r>
            <a:r>
              <a:rPr lang="en-US" sz="1800" b="1" smtClean="0"/>
              <a:t>, </a:t>
            </a:r>
            <a:r>
              <a:rPr lang="en-US" sz="1800" b="1" u="sng" smtClean="0"/>
              <a:t>SOME BODY </a:t>
            </a:r>
            <a:r>
              <a:rPr lang="en-US" sz="1800" b="1" smtClean="0"/>
              <a:t>, </a:t>
            </a:r>
            <a:r>
              <a:rPr lang="en-US" sz="1800" b="1" u="sng" smtClean="0"/>
              <a:t>ANY BODY  </a:t>
            </a:r>
            <a:r>
              <a:rPr lang="en-US" sz="1800" b="1" smtClean="0"/>
              <a:t>, </a:t>
            </a:r>
            <a:r>
              <a:rPr lang="en-US" sz="1800" b="1" u="sng" smtClean="0"/>
              <a:t>NO BODY .</a:t>
            </a:r>
          </a:p>
          <a:p>
            <a:endParaRPr lang="en-US" sz="1800" b="1" smtClean="0"/>
          </a:p>
          <a:p>
            <a:r>
              <a:rPr lang="en-US" sz="1800" b="1" smtClean="0"/>
              <a:t>There was an important job to be done  and  EVERY BODY  was sure that  SOME BODY   would do it.</a:t>
            </a:r>
          </a:p>
          <a:p>
            <a:endParaRPr lang="en-US" sz="1800" b="1" smtClean="0"/>
          </a:p>
          <a:p>
            <a:r>
              <a:rPr lang="en-US" sz="1800" b="1" u="sng" smtClean="0"/>
              <a:t>ANY BODY   </a:t>
            </a:r>
            <a:r>
              <a:rPr lang="en-US" sz="1800" b="1" smtClean="0"/>
              <a:t>could  have done it. But  </a:t>
            </a:r>
            <a:r>
              <a:rPr lang="en-US" sz="1800" b="1" u="sng" smtClean="0"/>
              <a:t>NO BODY  </a:t>
            </a:r>
            <a:r>
              <a:rPr lang="en-US" sz="1800" b="1" smtClean="0"/>
              <a:t>did it. </a:t>
            </a:r>
            <a:r>
              <a:rPr lang="en-US" sz="1800" b="1" u="sng" smtClean="0"/>
              <a:t>SOME BODY   </a:t>
            </a:r>
            <a:r>
              <a:rPr lang="en-US" sz="1800" b="1" smtClean="0"/>
              <a:t>got angry about that  because it is  </a:t>
            </a:r>
            <a:r>
              <a:rPr lang="en-US" sz="1800" b="1" u="sng" smtClean="0"/>
              <a:t>EVERY BODY  </a:t>
            </a:r>
            <a:r>
              <a:rPr lang="en-US" sz="1800" b="1" smtClean="0"/>
              <a:t>job. Every thought that  </a:t>
            </a:r>
            <a:r>
              <a:rPr lang="en-US" sz="1800" b="1" u="sng" smtClean="0"/>
              <a:t>ANY BODY  </a:t>
            </a:r>
            <a:r>
              <a:rPr lang="en-US" sz="1800" b="1" smtClean="0"/>
              <a:t>could  do it but  </a:t>
            </a:r>
            <a:r>
              <a:rPr lang="en-US" sz="1800" b="1" u="sng" smtClean="0"/>
              <a:t>NO BODY  realised </a:t>
            </a:r>
            <a:r>
              <a:rPr lang="en-US" sz="1800" b="1" smtClean="0"/>
              <a:t>that  </a:t>
            </a:r>
            <a:r>
              <a:rPr lang="en-US" sz="1800" b="1" u="sng" smtClean="0"/>
              <a:t>EVERY BODY  </a:t>
            </a:r>
            <a:r>
              <a:rPr lang="en-US" sz="1800" b="1" smtClean="0"/>
              <a:t>do not do it.</a:t>
            </a:r>
          </a:p>
          <a:p>
            <a:endParaRPr lang="en-US" sz="1800" b="1" smtClean="0"/>
          </a:p>
          <a:p>
            <a:r>
              <a:rPr lang="en-US" sz="1800" b="1" smtClean="0"/>
              <a:t>It ended up that  EVERY BODY  blamed  SOME BODY  when  NO BODY  did  what  ANY  BODY   would have done it </a:t>
            </a:r>
          </a:p>
          <a:p>
            <a:endParaRPr lang="en-US" sz="1800" b="1" smtClean="0"/>
          </a:p>
          <a:p>
            <a:endParaRPr lang="en-US" sz="1600" smtClean="0"/>
          </a:p>
        </p:txBody>
      </p:sp>
    </p:spTree>
    <p:extLst>
      <p:ext uri="{BB962C8B-B14F-4D97-AF65-F5344CB8AC3E}">
        <p14:creationId xmlns="" xmlns:p14="http://schemas.microsoft.com/office/powerpoint/2010/main" val="1980246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oundabout (1)"/>
          <p:cNvPicPr>
            <a:picLocks noChangeAspect="1" noChangeArrowheads="1"/>
          </p:cNvPicPr>
          <p:nvPr/>
        </p:nvPicPr>
        <p:blipFill>
          <a:blip r:embed="rId4" cstate="print">
            <a:lum bright="-6000" contrast="36000"/>
          </a:blip>
          <a:srcRect l="2403"/>
          <a:stretch>
            <a:fillRect/>
          </a:stretch>
        </p:blipFill>
        <p:spPr bwMode="auto">
          <a:xfrm>
            <a:off x="0" y="838200"/>
            <a:ext cx="5029200" cy="6019800"/>
          </a:xfrm>
          <a:prstGeom prst="rect">
            <a:avLst/>
          </a:prstGeom>
          <a:noFill/>
          <a:ln w="9525">
            <a:noFill/>
            <a:miter lim="800000"/>
            <a:headEnd/>
            <a:tailEnd/>
          </a:ln>
        </p:spPr>
      </p:pic>
      <p:sp>
        <p:nvSpPr>
          <p:cNvPr id="52227" name="Rectangle 2"/>
          <p:cNvSpPr>
            <a:spLocks noChangeArrowheads="1"/>
          </p:cNvSpPr>
          <p:nvPr/>
        </p:nvSpPr>
        <p:spPr bwMode="auto">
          <a:xfrm>
            <a:off x="3878263" y="381000"/>
            <a:ext cx="2293937" cy="584200"/>
          </a:xfrm>
          <a:prstGeom prst="rect">
            <a:avLst/>
          </a:prstGeom>
          <a:blipFill dpi="0" rotWithShape="1">
            <a:blip r:embed="rId5" cstate="print"/>
            <a:srcRect/>
            <a:tile tx="0" ty="0" sx="100000" sy="100000" flip="none" algn="tl"/>
          </a:blipFill>
          <a:ln w="9525">
            <a:noFill/>
            <a:miter lim="800000"/>
            <a:headEnd/>
            <a:tailEnd/>
          </a:ln>
        </p:spPr>
        <p:txBody>
          <a:bodyPr>
            <a:spAutoFit/>
          </a:bodyPr>
          <a:lstStyle/>
          <a:p>
            <a:pPr algn="ctr" eaLnBrk="0" hangingPunct="0">
              <a:buFont typeface="Wingdings" pitchFamily="2" charset="2"/>
              <a:buNone/>
            </a:pPr>
            <a:r>
              <a:rPr lang="en-US" sz="3200" dirty="0">
                <a:solidFill>
                  <a:srgbClr val="990033"/>
                </a:solidFill>
              </a:rPr>
              <a:t>Thank You</a:t>
            </a:r>
          </a:p>
        </p:txBody>
      </p:sp>
      <p:pic>
        <p:nvPicPr>
          <p:cNvPr id="52228" name="Picture 5" descr="Ronald Ross"/>
          <p:cNvPicPr>
            <a:picLocks noChangeAspect="1" noChangeArrowheads="1"/>
          </p:cNvPicPr>
          <p:nvPr/>
        </p:nvPicPr>
        <p:blipFill>
          <a:blip r:embed="rId6" cstate="print"/>
          <a:srcRect/>
          <a:stretch>
            <a:fillRect/>
          </a:stretch>
        </p:blipFill>
        <p:spPr bwMode="auto">
          <a:xfrm>
            <a:off x="7010400" y="69850"/>
            <a:ext cx="2133600" cy="2162175"/>
          </a:xfrm>
          <a:prstGeom prst="rect">
            <a:avLst/>
          </a:prstGeom>
          <a:noFill/>
          <a:ln w="9525">
            <a:noFill/>
            <a:miter lim="800000"/>
            <a:headEnd/>
            <a:tailEnd/>
          </a:ln>
        </p:spPr>
      </p:pic>
      <p:sp>
        <p:nvSpPr>
          <p:cNvPr id="5" name="Rectangle 4"/>
          <p:cNvSpPr/>
          <p:nvPr/>
        </p:nvSpPr>
        <p:spPr>
          <a:xfrm>
            <a:off x="5334000" y="2209800"/>
            <a:ext cx="3810000" cy="4031873"/>
          </a:xfrm>
          <a:prstGeom prst="rect">
            <a:avLst/>
          </a:prstGeom>
        </p:spPr>
        <p:txBody>
          <a:bodyPr wrap="square">
            <a:spAutoFit/>
          </a:bodyPr>
          <a:lstStyle/>
          <a:p>
            <a:pPr eaLnBrk="0" hangingPunct="0">
              <a:defRPr/>
            </a:pPr>
            <a:r>
              <a:rPr lang="en-US" sz="1600" b="1" dirty="0">
                <a:latin typeface="Arial" pitchFamily="34" charset="0"/>
                <a:cs typeface="Arial" pitchFamily="34" charset="0"/>
              </a:rPr>
              <a:t>In this, O Nature, yield I pray to me.</a:t>
            </a:r>
            <a:br>
              <a:rPr lang="en-US" sz="1600" b="1" dirty="0">
                <a:latin typeface="Arial" pitchFamily="34" charset="0"/>
                <a:cs typeface="Arial" pitchFamily="34" charset="0"/>
              </a:rPr>
            </a:br>
            <a:r>
              <a:rPr lang="en-US" sz="1600" b="1" dirty="0">
                <a:latin typeface="Arial" pitchFamily="34" charset="0"/>
                <a:cs typeface="Arial" pitchFamily="34" charset="0"/>
              </a:rPr>
              <a:t>I pace and pace, and think and think, and take</a:t>
            </a:r>
            <a:br>
              <a:rPr lang="en-US" sz="1600" b="1" dirty="0">
                <a:latin typeface="Arial" pitchFamily="34" charset="0"/>
                <a:cs typeface="Arial" pitchFamily="34" charset="0"/>
              </a:rPr>
            </a:br>
            <a:r>
              <a:rPr lang="en-US" sz="1600" b="1" dirty="0">
                <a:latin typeface="Arial" pitchFamily="34" charset="0"/>
                <a:cs typeface="Arial" pitchFamily="34" charset="0"/>
              </a:rPr>
              <a:t>The </a:t>
            </a:r>
            <a:r>
              <a:rPr lang="en-US" sz="1600" b="1" dirty="0" err="1">
                <a:latin typeface="Arial" pitchFamily="34" charset="0"/>
                <a:cs typeface="Arial" pitchFamily="34" charset="0"/>
              </a:rPr>
              <a:t>fever'd</a:t>
            </a:r>
            <a:r>
              <a:rPr lang="en-US" sz="1600" b="1" dirty="0">
                <a:latin typeface="Arial" pitchFamily="34" charset="0"/>
                <a:cs typeface="Arial" pitchFamily="34" charset="0"/>
              </a:rPr>
              <a:t> hands, and note down all I see,</a:t>
            </a:r>
            <a:br>
              <a:rPr lang="en-US" sz="1600" b="1" dirty="0">
                <a:latin typeface="Arial" pitchFamily="34" charset="0"/>
                <a:cs typeface="Arial" pitchFamily="34" charset="0"/>
              </a:rPr>
            </a:br>
            <a:r>
              <a:rPr lang="en-US" sz="1600" b="1" dirty="0">
                <a:latin typeface="Arial" pitchFamily="34" charset="0"/>
                <a:cs typeface="Arial" pitchFamily="34" charset="0"/>
              </a:rPr>
              <a:t>That some dim distant light may haply break.</a:t>
            </a:r>
            <a:br>
              <a:rPr lang="en-US" sz="1600" b="1" dirty="0">
                <a:latin typeface="Arial" pitchFamily="34" charset="0"/>
                <a:cs typeface="Arial" pitchFamily="34" charset="0"/>
              </a:rPr>
            </a:br>
            <a:r>
              <a:rPr lang="en-US" sz="1600" b="1" dirty="0">
                <a:latin typeface="Arial" pitchFamily="34" charset="0"/>
                <a:cs typeface="Arial" pitchFamily="34" charset="0"/>
              </a:rPr>
              <a:t>The painful faces ask, can we not cure?</a:t>
            </a:r>
            <a:br>
              <a:rPr lang="en-US" sz="1600" b="1" dirty="0">
                <a:latin typeface="Arial" pitchFamily="34" charset="0"/>
                <a:cs typeface="Arial" pitchFamily="34" charset="0"/>
              </a:rPr>
            </a:br>
            <a:r>
              <a:rPr lang="en-US" sz="1600" b="1" dirty="0">
                <a:latin typeface="Arial" pitchFamily="34" charset="0"/>
                <a:cs typeface="Arial" pitchFamily="34" charset="0"/>
              </a:rPr>
              <a:t>We answer, No, not yet; we seek the laws.</a:t>
            </a:r>
            <a:br>
              <a:rPr lang="en-US" sz="1600" b="1" dirty="0">
                <a:latin typeface="Arial" pitchFamily="34" charset="0"/>
                <a:cs typeface="Arial" pitchFamily="34" charset="0"/>
              </a:rPr>
            </a:br>
            <a:r>
              <a:rPr lang="en-US" sz="1600" b="1" dirty="0">
                <a:latin typeface="Arial" pitchFamily="34" charset="0"/>
                <a:cs typeface="Arial" pitchFamily="34" charset="0"/>
              </a:rPr>
              <a:t>O God, reveal thro' all this thing obscure</a:t>
            </a:r>
            <a:br>
              <a:rPr lang="en-US" sz="1600" b="1" dirty="0">
                <a:latin typeface="Arial" pitchFamily="34" charset="0"/>
                <a:cs typeface="Arial" pitchFamily="34" charset="0"/>
              </a:rPr>
            </a:br>
            <a:r>
              <a:rPr lang="en-US" sz="1600" b="1" dirty="0">
                <a:latin typeface="Arial" pitchFamily="34" charset="0"/>
                <a:cs typeface="Arial" pitchFamily="34" charset="0"/>
              </a:rPr>
              <a:t>The unseen, small, but million-murdering cause.</a:t>
            </a:r>
          </a:p>
          <a:p>
            <a:pPr eaLnBrk="0" hangingPunct="0">
              <a:defRPr/>
            </a:pPr>
            <a:r>
              <a:rPr lang="en-US" sz="1600" b="1" dirty="0" err="1">
                <a:solidFill>
                  <a:schemeClr val="accent4">
                    <a:lumMod val="50000"/>
                  </a:schemeClr>
                </a:solidFill>
                <a:latin typeface="Arial" pitchFamily="34" charset="0"/>
                <a:cs typeface="Arial" pitchFamily="34" charset="0"/>
              </a:rPr>
              <a:t>Dr.Ronald</a:t>
            </a:r>
            <a:r>
              <a:rPr lang="en-US" sz="1600" b="1" dirty="0">
                <a:solidFill>
                  <a:schemeClr val="accent4">
                    <a:lumMod val="50000"/>
                  </a:schemeClr>
                </a:solidFill>
                <a:latin typeface="Arial" pitchFamily="34" charset="0"/>
                <a:cs typeface="Arial" pitchFamily="34" charset="0"/>
              </a:rPr>
              <a:t> Ross</a:t>
            </a:r>
          </a:p>
        </p:txBody>
      </p:sp>
      <p:graphicFrame>
        <p:nvGraphicFramePr>
          <p:cNvPr id="72705" name="Object 1"/>
          <p:cNvGraphicFramePr>
            <a:graphicFrameLocks noChangeAspect="1"/>
          </p:cNvGraphicFramePr>
          <p:nvPr/>
        </p:nvGraphicFramePr>
        <p:xfrm>
          <a:off x="304800" y="4800600"/>
          <a:ext cx="4419600" cy="2057400"/>
        </p:xfrm>
        <a:graphic>
          <a:graphicData uri="http://schemas.openxmlformats.org/presentationml/2006/ole">
            <p:oleObj spid="_x0000_s72740" name="Presentation" r:id="rId7" imgW="4570348" imgH="3427397" progId="PowerPoint.Show.12">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533400" y="-76200"/>
            <a:ext cx="8153400" cy="1219200"/>
          </a:xfrm>
        </p:spPr>
        <p:txBody>
          <a:bodyPr/>
          <a:lstStyle/>
          <a:p>
            <a:pPr eaLnBrk="1" hangingPunct="1"/>
            <a:r>
              <a:rPr lang="en-US" sz="3200" b="1" smtClean="0"/>
              <a:t>Vector Control Strategy</a:t>
            </a:r>
          </a:p>
        </p:txBody>
      </p:sp>
      <p:pic>
        <p:nvPicPr>
          <p:cNvPr id="38915" name="Picture 3" descr="keyelements"/>
          <p:cNvPicPr>
            <a:picLocks noChangeAspect="1" noChangeArrowheads="1"/>
          </p:cNvPicPr>
          <p:nvPr/>
        </p:nvPicPr>
        <p:blipFill>
          <a:blip r:embed="rId2" cstate="print"/>
          <a:srcRect/>
          <a:stretch>
            <a:fillRect/>
          </a:stretch>
        </p:blipFill>
        <p:spPr bwMode="auto">
          <a:xfrm>
            <a:off x="457200" y="990600"/>
            <a:ext cx="7924800" cy="5867400"/>
          </a:xfrm>
          <a:prstGeom prst="rect">
            <a:avLst/>
          </a:prstGeom>
          <a:noFill/>
          <a:ln w="9525">
            <a:noFill/>
            <a:miter lim="800000"/>
            <a:headEnd/>
            <a:tailEnd/>
          </a:ln>
        </p:spPr>
      </p:pic>
      <p:sp>
        <p:nvSpPr>
          <p:cNvPr id="38916" name="Text Box 4"/>
          <p:cNvSpPr txBox="1">
            <a:spLocks noChangeArrowheads="1"/>
          </p:cNvSpPr>
          <p:nvPr/>
        </p:nvSpPr>
        <p:spPr bwMode="auto">
          <a:xfrm>
            <a:off x="1676400" y="6361113"/>
            <a:ext cx="184150" cy="366712"/>
          </a:xfrm>
          <a:prstGeom prst="rect">
            <a:avLst/>
          </a:prstGeom>
          <a:noFill/>
          <a:ln w="9525">
            <a:noFill/>
            <a:miter lim="800000"/>
            <a:headEnd/>
            <a:tailEnd/>
          </a:ln>
        </p:spPr>
        <p:txBody>
          <a:bodyPr wrap="none">
            <a:spAutoFit/>
          </a:bodyPr>
          <a:lstStyle/>
          <a:p>
            <a:pPr eaLnBrk="0" hangingPunct="0"/>
            <a:endParaRPr lang="en-US" b="1">
              <a:solidFill>
                <a:schemeClr val="accent2"/>
              </a:solidFill>
              <a:latin typeface="Arial" charset="0"/>
            </a:endParaRPr>
          </a:p>
        </p:txBody>
      </p:sp>
      <p:pic>
        <p:nvPicPr>
          <p:cNvPr id="61445" name="Picture 5" descr="W021339R"/>
          <p:cNvPicPr>
            <a:picLocks noChangeAspect="1" noChangeArrowheads="1"/>
          </p:cNvPicPr>
          <p:nvPr/>
        </p:nvPicPr>
        <p:blipFill>
          <a:blip r:embed="rId3" cstate="print"/>
          <a:srcRect/>
          <a:stretch>
            <a:fillRect/>
          </a:stretch>
        </p:blipFill>
        <p:spPr bwMode="auto">
          <a:xfrm>
            <a:off x="457200" y="1524000"/>
            <a:ext cx="2667000" cy="2133600"/>
          </a:xfrm>
          <a:prstGeom prst="rect">
            <a:avLst/>
          </a:prstGeom>
          <a:noFill/>
          <a:effectLst>
            <a:outerShdw dist="107763" dir="2700000" algn="ctr" rotWithShape="0">
              <a:srgbClr val="808080"/>
            </a:outerShdw>
          </a:effectLst>
        </p:spPr>
      </p:pic>
      <p:sp>
        <p:nvSpPr>
          <p:cNvPr id="38918" name="Text Box 6"/>
          <p:cNvSpPr txBox="1">
            <a:spLocks noChangeArrowheads="1"/>
          </p:cNvSpPr>
          <p:nvPr/>
        </p:nvSpPr>
        <p:spPr bwMode="auto">
          <a:xfrm>
            <a:off x="4495800" y="5715000"/>
            <a:ext cx="762000" cy="366713"/>
          </a:xfrm>
          <a:prstGeom prst="rect">
            <a:avLst/>
          </a:prstGeom>
          <a:noFill/>
          <a:ln w="9525">
            <a:noFill/>
            <a:miter lim="800000"/>
            <a:headEnd/>
            <a:tailEnd/>
          </a:ln>
        </p:spPr>
        <p:txBody>
          <a:bodyPr>
            <a:spAutoFit/>
          </a:bodyPr>
          <a:lstStyle/>
          <a:p>
            <a:pPr eaLnBrk="0" hangingPunct="0">
              <a:spcBef>
                <a:spcPct val="50000"/>
              </a:spcBef>
            </a:pPr>
            <a:r>
              <a:rPr lang="en-US" u="sng">
                <a:latin typeface="Arial" charset="0"/>
                <a:hlinkClick r:id="rId4" action="ppaction://hlinkpres?slideindex=1&amp;slidetitle="/>
              </a:rPr>
              <a:t>ITMN</a:t>
            </a:r>
            <a:endParaRPr lang="en-US" u="sng">
              <a:latin typeface="Arial" charset="0"/>
            </a:endParaRPr>
          </a:p>
        </p:txBody>
      </p:sp>
      <p:sp>
        <p:nvSpPr>
          <p:cNvPr id="38919" name="Text Box 7"/>
          <p:cNvSpPr txBox="1">
            <a:spLocks noChangeArrowheads="1"/>
          </p:cNvSpPr>
          <p:nvPr/>
        </p:nvSpPr>
        <p:spPr bwMode="auto">
          <a:xfrm>
            <a:off x="6629400" y="1905000"/>
            <a:ext cx="533400" cy="366713"/>
          </a:xfrm>
          <a:prstGeom prst="rect">
            <a:avLst/>
          </a:prstGeom>
          <a:noFill/>
          <a:ln w="9525">
            <a:noFill/>
            <a:miter lim="800000"/>
            <a:headEnd/>
            <a:tailEnd/>
          </a:ln>
        </p:spPr>
        <p:txBody>
          <a:bodyPr>
            <a:spAutoFit/>
          </a:bodyPr>
          <a:lstStyle/>
          <a:p>
            <a:pPr eaLnBrk="0" hangingPunct="0">
              <a:spcBef>
                <a:spcPct val="50000"/>
              </a:spcBef>
            </a:pPr>
            <a:endParaRPr lang="en-US">
              <a:latin typeface="Arial" charset="0"/>
            </a:endParaRPr>
          </a:p>
        </p:txBody>
      </p:sp>
      <p:sp>
        <p:nvSpPr>
          <p:cNvPr id="38920" name="Text Box 8"/>
          <p:cNvSpPr txBox="1">
            <a:spLocks noChangeArrowheads="1"/>
          </p:cNvSpPr>
          <p:nvPr/>
        </p:nvSpPr>
        <p:spPr bwMode="auto">
          <a:xfrm>
            <a:off x="6537325" y="1865313"/>
            <a:ext cx="1339850" cy="366712"/>
          </a:xfrm>
          <a:prstGeom prst="rect">
            <a:avLst/>
          </a:prstGeom>
          <a:noFill/>
          <a:ln w="9525">
            <a:noFill/>
            <a:miter lim="800000"/>
            <a:headEnd/>
            <a:tailEnd/>
          </a:ln>
        </p:spPr>
        <p:txBody>
          <a:bodyPr wrap="none">
            <a:spAutoFit/>
          </a:bodyPr>
          <a:lstStyle/>
          <a:p>
            <a:pPr eaLnBrk="0" hangingPunct="0"/>
            <a:r>
              <a:rPr lang="en-US" u="sng">
                <a:latin typeface="Arial" charset="0"/>
                <a:hlinkClick r:id="rId5" action="ppaction://hlinkpres?slideindex=1&amp;slidetitle="/>
              </a:rPr>
              <a:t>Gambussia</a:t>
            </a:r>
            <a:endParaRPr lang="en-US" u="sng">
              <a:latin typeface="Arial" charset="0"/>
            </a:endParaRPr>
          </a:p>
        </p:txBody>
      </p:sp>
    </p:spTree>
    <p:extLst>
      <p:ext uri="{BB962C8B-B14F-4D97-AF65-F5344CB8AC3E}">
        <p14:creationId xmlns="" xmlns:p14="http://schemas.microsoft.com/office/powerpoint/2010/main" val="2960557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culicifacies"/>
          <p:cNvPicPr>
            <a:picLocks noChangeAspect="1" noChangeArrowheads="1"/>
          </p:cNvPicPr>
          <p:nvPr/>
        </p:nvPicPr>
        <p:blipFill>
          <a:blip r:embed="rId3" cstate="print"/>
          <a:srcRect/>
          <a:stretch>
            <a:fillRect/>
          </a:stretch>
        </p:blipFill>
        <p:spPr bwMode="auto">
          <a:xfrm>
            <a:off x="304800" y="1600200"/>
            <a:ext cx="2852738" cy="2514600"/>
          </a:xfrm>
          <a:prstGeom prst="rect">
            <a:avLst/>
          </a:prstGeom>
          <a:noFill/>
          <a:ln w="9525">
            <a:noFill/>
            <a:miter lim="800000"/>
            <a:headEnd/>
            <a:tailEnd/>
          </a:ln>
        </p:spPr>
      </p:pic>
      <p:sp>
        <p:nvSpPr>
          <p:cNvPr id="10243" name="Rectangle 4"/>
          <p:cNvSpPr>
            <a:spLocks noChangeArrowheads="1"/>
          </p:cNvSpPr>
          <p:nvPr/>
        </p:nvSpPr>
        <p:spPr bwMode="auto">
          <a:xfrm>
            <a:off x="4114800" y="1447800"/>
            <a:ext cx="4572000" cy="830263"/>
          </a:xfrm>
          <a:prstGeom prst="rect">
            <a:avLst/>
          </a:prstGeom>
          <a:noFill/>
          <a:ln w="9525">
            <a:noFill/>
            <a:miter lim="800000"/>
            <a:headEnd/>
            <a:tailEnd/>
          </a:ln>
        </p:spPr>
        <p:txBody>
          <a:bodyPr>
            <a:spAutoFit/>
          </a:bodyPr>
          <a:lstStyle/>
          <a:p>
            <a:pPr algn="ctr" eaLnBrk="0" hangingPunct="0"/>
            <a:r>
              <a:rPr lang="en-US" sz="2400" b="1" i="1">
                <a:solidFill>
                  <a:schemeClr val="bg1"/>
                </a:solidFill>
                <a:latin typeface="Times New Roman" charset="0"/>
              </a:rPr>
              <a:t>Monsoon associated species</a:t>
            </a:r>
          </a:p>
          <a:p>
            <a:pPr algn="ctr" eaLnBrk="0" hangingPunct="0"/>
            <a:r>
              <a:rPr lang="en-US" sz="2400" b="1" i="1">
                <a:solidFill>
                  <a:schemeClr val="bg1"/>
                </a:solidFill>
                <a:latin typeface="Times New Roman" charset="0"/>
              </a:rPr>
              <a:t>An. culicifacies(Epidimic vector)</a:t>
            </a:r>
          </a:p>
        </p:txBody>
      </p:sp>
      <p:pic>
        <p:nvPicPr>
          <p:cNvPr id="10244" name="Picture 2" descr="p1"/>
          <p:cNvPicPr>
            <a:picLocks noChangeAspect="1" noChangeArrowheads="1"/>
          </p:cNvPicPr>
          <p:nvPr/>
        </p:nvPicPr>
        <p:blipFill>
          <a:blip r:embed="rId4" cstate="print"/>
          <a:srcRect l="2582" t="632" r="4500" b="57024"/>
          <a:stretch>
            <a:fillRect/>
          </a:stretch>
        </p:blipFill>
        <p:spPr bwMode="auto">
          <a:xfrm>
            <a:off x="533400" y="4572000"/>
            <a:ext cx="3352800" cy="1833563"/>
          </a:xfrm>
          <a:prstGeom prst="rect">
            <a:avLst/>
          </a:prstGeom>
          <a:noFill/>
          <a:ln w="9525">
            <a:noFill/>
            <a:miter lim="800000"/>
            <a:headEnd/>
            <a:tailEnd/>
          </a:ln>
        </p:spPr>
      </p:pic>
      <p:sp>
        <p:nvSpPr>
          <p:cNvPr id="11270" name="Rectangle 7"/>
          <p:cNvSpPr>
            <a:spLocks noChangeArrowheads="1"/>
          </p:cNvSpPr>
          <p:nvPr/>
        </p:nvSpPr>
        <p:spPr bwMode="auto">
          <a:xfrm>
            <a:off x="3657600" y="3657600"/>
            <a:ext cx="5221288" cy="4619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spAutoFit/>
          </a:bodyPr>
          <a:lstStyle/>
          <a:p>
            <a:pPr eaLnBrk="0" hangingPunct="0">
              <a:defRPr/>
            </a:pPr>
            <a:r>
              <a:rPr lang="en-US" sz="2400" b="1" dirty="0"/>
              <a:t>Responsible for 60-70% malaria in India</a:t>
            </a:r>
          </a:p>
        </p:txBody>
      </p:sp>
      <p:sp>
        <p:nvSpPr>
          <p:cNvPr id="8" name="Rounded Rectangle 7"/>
          <p:cNvSpPr/>
          <p:nvPr/>
        </p:nvSpPr>
        <p:spPr>
          <a:xfrm>
            <a:off x="2667000" y="228600"/>
            <a:ext cx="3810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b="1" i="1" dirty="0">
                <a:latin typeface="Arial" charset="0"/>
                <a:cs typeface="Arial" charset="0"/>
              </a:rPr>
              <a:t>An. </a:t>
            </a:r>
            <a:r>
              <a:rPr lang="en-US" sz="2400" b="1" i="1" dirty="0" err="1">
                <a:latin typeface="Arial" charset="0"/>
                <a:cs typeface="Arial" charset="0"/>
              </a:rPr>
              <a:t>culicifacies</a:t>
            </a:r>
            <a:endParaRPr lang="en-US" sz="2400" dirty="0"/>
          </a:p>
        </p:txBody>
      </p:sp>
      <p:sp>
        <p:nvSpPr>
          <p:cNvPr id="9" name="Oval 8"/>
          <p:cNvSpPr/>
          <p:nvPr/>
        </p:nvSpPr>
        <p:spPr>
          <a:xfrm>
            <a:off x="3962400" y="1676400"/>
            <a:ext cx="3962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000" b="1" i="1" dirty="0">
                <a:solidFill>
                  <a:schemeClr val="bg1"/>
                </a:solidFill>
                <a:latin typeface="Times New Roman" pitchFamily="18" charset="0"/>
              </a:rPr>
              <a:t>Monsoon associated species</a:t>
            </a:r>
          </a:p>
          <a:p>
            <a:pPr algn="ctr" eaLnBrk="0" hangingPunct="0">
              <a:defRPr/>
            </a:pPr>
            <a:r>
              <a:rPr lang="en-US" sz="2000" b="1" i="1" dirty="0">
                <a:solidFill>
                  <a:schemeClr val="bg1"/>
                </a:solidFill>
                <a:latin typeface="Times New Roman" pitchFamily="18" charset="0"/>
              </a:rPr>
              <a:t>An. </a:t>
            </a:r>
            <a:r>
              <a:rPr lang="en-US" sz="2000" b="1" i="1" dirty="0" err="1">
                <a:solidFill>
                  <a:schemeClr val="bg1"/>
                </a:solidFill>
                <a:latin typeface="Times New Roman" pitchFamily="18" charset="0"/>
              </a:rPr>
              <a:t>culicifacies</a:t>
            </a:r>
            <a:r>
              <a:rPr lang="en-US" sz="2000" b="1" i="1" dirty="0">
                <a:solidFill>
                  <a:schemeClr val="bg1"/>
                </a:solidFill>
                <a:latin typeface="Times New Roman" pitchFamily="18" charset="0"/>
              </a:rPr>
              <a:t> (</a:t>
            </a:r>
            <a:r>
              <a:rPr lang="en-US" sz="2000" b="1" i="1" dirty="0" err="1">
                <a:solidFill>
                  <a:schemeClr val="bg1"/>
                </a:solidFill>
                <a:latin typeface="Times New Roman" pitchFamily="18" charset="0"/>
              </a:rPr>
              <a:t>Epidimic</a:t>
            </a:r>
            <a:r>
              <a:rPr lang="en-US" sz="2000" b="1" i="1" dirty="0">
                <a:solidFill>
                  <a:schemeClr val="bg1"/>
                </a:solidFill>
                <a:latin typeface="Times New Roman" pitchFamily="18" charset="0"/>
              </a:rPr>
              <a:t> vector)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en-US" b="1" i="1" dirty="0" smtClean="0">
              <a:latin typeface="Arial" charset="0"/>
              <a:cs typeface="Arial" charset="0"/>
            </a:endParaRPr>
          </a:p>
        </p:txBody>
      </p:sp>
      <p:pic>
        <p:nvPicPr>
          <p:cNvPr id="1028" name="Picture 3" descr="stephensi1"/>
          <p:cNvPicPr>
            <a:picLocks noChangeAspect="1" noChangeArrowheads="1"/>
          </p:cNvPicPr>
          <p:nvPr/>
        </p:nvPicPr>
        <p:blipFill>
          <a:blip r:embed="rId3" cstate="print"/>
          <a:srcRect b="10667"/>
          <a:stretch>
            <a:fillRect/>
          </a:stretch>
        </p:blipFill>
        <p:spPr bwMode="auto">
          <a:xfrm>
            <a:off x="914400" y="1524000"/>
            <a:ext cx="2514600" cy="2654300"/>
          </a:xfrm>
          <a:prstGeom prst="rect">
            <a:avLst/>
          </a:prstGeom>
          <a:noFill/>
          <a:ln w="9525">
            <a:noFill/>
            <a:miter lim="800000"/>
            <a:headEnd/>
            <a:tailEnd/>
          </a:ln>
        </p:spPr>
      </p:pic>
      <p:graphicFrame>
        <p:nvGraphicFramePr>
          <p:cNvPr id="1026" name="Object 5"/>
          <p:cNvGraphicFramePr>
            <a:graphicFrameLocks noChangeAspect="1"/>
          </p:cNvGraphicFramePr>
          <p:nvPr/>
        </p:nvGraphicFramePr>
        <p:xfrm>
          <a:off x="676275" y="4389438"/>
          <a:ext cx="3514725" cy="2087562"/>
        </p:xfrm>
        <a:graphic>
          <a:graphicData uri="http://schemas.openxmlformats.org/presentationml/2006/ole">
            <p:oleObj spid="_x0000_s1061" r:id="rId4" imgW="6596111" imgH="4748247" progId="">
              <p:embed/>
            </p:oleObj>
          </a:graphicData>
        </a:graphic>
      </p:graphicFrame>
      <p:pic>
        <p:nvPicPr>
          <p:cNvPr id="1029" name="Picture 2" descr="F1"/>
          <p:cNvPicPr>
            <a:picLocks noChangeAspect="1" noChangeArrowheads="1"/>
          </p:cNvPicPr>
          <p:nvPr/>
        </p:nvPicPr>
        <p:blipFill>
          <a:blip r:embed="rId5" cstate="print"/>
          <a:srcRect t="1471" b="11765"/>
          <a:stretch>
            <a:fillRect/>
          </a:stretch>
        </p:blipFill>
        <p:spPr bwMode="auto">
          <a:xfrm>
            <a:off x="4800600" y="4419600"/>
            <a:ext cx="3048000" cy="1981200"/>
          </a:xfrm>
          <a:prstGeom prst="rect">
            <a:avLst/>
          </a:prstGeom>
          <a:noFill/>
          <a:ln w="9525">
            <a:noFill/>
            <a:miter lim="800000"/>
            <a:headEnd/>
            <a:tailEnd/>
          </a:ln>
        </p:spPr>
      </p:pic>
      <p:pic>
        <p:nvPicPr>
          <p:cNvPr id="1030" name="Picture 2" descr="f2"/>
          <p:cNvPicPr>
            <a:picLocks noChangeAspect="1" noChangeArrowheads="1"/>
          </p:cNvPicPr>
          <p:nvPr/>
        </p:nvPicPr>
        <p:blipFill>
          <a:blip r:embed="rId6" cstate="print"/>
          <a:srcRect b="9430"/>
          <a:stretch>
            <a:fillRect/>
          </a:stretch>
        </p:blipFill>
        <p:spPr bwMode="auto">
          <a:xfrm>
            <a:off x="4724400" y="1828800"/>
            <a:ext cx="3384550" cy="2014538"/>
          </a:xfrm>
          <a:prstGeom prst="rect">
            <a:avLst/>
          </a:prstGeom>
          <a:noFill/>
          <a:ln w="9525">
            <a:noFill/>
            <a:miter lim="800000"/>
            <a:headEnd/>
            <a:tailEnd/>
          </a:ln>
        </p:spPr>
      </p:pic>
      <p:sp>
        <p:nvSpPr>
          <p:cNvPr id="8" name="Rounded Rectangle 7"/>
          <p:cNvSpPr/>
          <p:nvPr/>
        </p:nvSpPr>
        <p:spPr>
          <a:xfrm>
            <a:off x="2362200" y="228600"/>
            <a:ext cx="45720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b="1" i="1" dirty="0">
                <a:latin typeface="Arial" charset="0"/>
                <a:cs typeface="Arial" charset="0"/>
              </a:rPr>
              <a:t>An.  </a:t>
            </a:r>
            <a:r>
              <a:rPr lang="en-US" sz="2400" b="1" i="1" dirty="0" err="1">
                <a:latin typeface="Arial" charset="0"/>
                <a:cs typeface="Arial" charset="0"/>
              </a:rPr>
              <a:t>stephensi</a:t>
            </a:r>
            <a:r>
              <a:rPr lang="en-US" sz="2400" b="1" i="1" dirty="0">
                <a:latin typeface="Arial" charset="0"/>
                <a:cs typeface="Arial" charset="0"/>
              </a:rPr>
              <a:t> </a:t>
            </a:r>
            <a:endParaRPr lang="en-US" sz="2400" dirty="0"/>
          </a:p>
        </p:txBody>
      </p:sp>
      <p:sp>
        <p:nvSpPr>
          <p:cNvPr id="9" name="Oval 8"/>
          <p:cNvSpPr/>
          <p:nvPr/>
        </p:nvSpPr>
        <p:spPr>
          <a:xfrm>
            <a:off x="3276600" y="2057400"/>
            <a:ext cx="15240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t>Urban malaria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868362"/>
          </a:xfrm>
          <a:solidFill>
            <a:schemeClr val="tx2">
              <a:lumMod val="20000"/>
              <a:lumOff val="80000"/>
            </a:schemeClr>
          </a:solidFill>
        </p:spPr>
        <p:txBody>
          <a:bodyPr/>
          <a:lstStyle/>
          <a:p>
            <a:pPr eaLnBrk="1" hangingPunct="1">
              <a:defRPr/>
            </a:pPr>
            <a:r>
              <a:rPr lang="en-US" sz="2800" b="1" i="1" dirty="0" smtClean="0">
                <a:latin typeface="Arial" charset="0"/>
                <a:cs typeface="Arial" charset="0"/>
              </a:rPr>
              <a:t>An. </a:t>
            </a:r>
            <a:r>
              <a:rPr lang="en-US" sz="2800" b="1" i="1" dirty="0" err="1" smtClean="0">
                <a:latin typeface="Arial" charset="0"/>
                <a:cs typeface="Arial" charset="0"/>
              </a:rPr>
              <a:t>dirus</a:t>
            </a:r>
            <a:r>
              <a:rPr lang="en-US" sz="2800" b="1" i="1" dirty="0" smtClean="0">
                <a:latin typeface="Arial" charset="0"/>
                <a:cs typeface="Arial" charset="0"/>
              </a:rPr>
              <a:t> and An. </a:t>
            </a:r>
            <a:r>
              <a:rPr lang="en-US" sz="2800" b="1" i="1" dirty="0" err="1" smtClean="0">
                <a:latin typeface="Arial" charset="0"/>
                <a:cs typeface="Arial" charset="0"/>
              </a:rPr>
              <a:t>sundiacus</a:t>
            </a:r>
            <a:endParaRPr lang="en-US" sz="2800" b="1" i="1" dirty="0" smtClean="0">
              <a:latin typeface="Arial" charset="0"/>
              <a:cs typeface="Arial" charset="0"/>
            </a:endParaRPr>
          </a:p>
        </p:txBody>
      </p:sp>
      <p:pic>
        <p:nvPicPr>
          <p:cNvPr id="11267" name="Picture 2" descr="p2"/>
          <p:cNvPicPr>
            <a:picLocks noChangeAspect="1" noChangeArrowheads="1"/>
          </p:cNvPicPr>
          <p:nvPr/>
        </p:nvPicPr>
        <p:blipFill>
          <a:blip r:embed="rId2" cstate="print"/>
          <a:srcRect l="2928" t="955" r="4062" b="57408"/>
          <a:stretch>
            <a:fillRect/>
          </a:stretch>
        </p:blipFill>
        <p:spPr bwMode="auto">
          <a:xfrm>
            <a:off x="5486400" y="1295400"/>
            <a:ext cx="2514600" cy="2514600"/>
          </a:xfrm>
          <a:prstGeom prst="rect">
            <a:avLst/>
          </a:prstGeom>
          <a:noFill/>
          <a:ln w="9525">
            <a:noFill/>
            <a:miter lim="800000"/>
            <a:headEnd/>
            <a:tailEnd/>
          </a:ln>
        </p:spPr>
      </p:pic>
      <p:pic>
        <p:nvPicPr>
          <p:cNvPr id="11268" name="Picture 3" descr="dirus"/>
          <p:cNvPicPr>
            <a:picLocks noChangeAspect="1" noChangeArrowheads="1"/>
          </p:cNvPicPr>
          <p:nvPr/>
        </p:nvPicPr>
        <p:blipFill>
          <a:blip r:embed="rId3" cstate="print"/>
          <a:srcRect/>
          <a:stretch>
            <a:fillRect/>
          </a:stretch>
        </p:blipFill>
        <p:spPr bwMode="auto">
          <a:xfrm>
            <a:off x="990600" y="1295400"/>
            <a:ext cx="3629025" cy="2233613"/>
          </a:xfrm>
          <a:prstGeom prst="rect">
            <a:avLst/>
          </a:prstGeom>
          <a:noFill/>
          <a:ln w="9525">
            <a:noFill/>
            <a:miter lim="800000"/>
            <a:headEnd/>
            <a:tailEnd/>
          </a:ln>
        </p:spPr>
      </p:pic>
      <p:pic>
        <p:nvPicPr>
          <p:cNvPr id="11269" name="Picture 3" descr="sundaicus"/>
          <p:cNvPicPr>
            <a:picLocks noChangeAspect="1" noChangeArrowheads="1"/>
          </p:cNvPicPr>
          <p:nvPr/>
        </p:nvPicPr>
        <p:blipFill>
          <a:blip r:embed="rId4" cstate="print"/>
          <a:srcRect/>
          <a:stretch>
            <a:fillRect/>
          </a:stretch>
        </p:blipFill>
        <p:spPr bwMode="auto">
          <a:xfrm>
            <a:off x="1219200" y="4038600"/>
            <a:ext cx="3048000" cy="2286000"/>
          </a:xfrm>
          <a:prstGeom prst="rect">
            <a:avLst/>
          </a:prstGeom>
          <a:noFill/>
          <a:ln w="9525">
            <a:noFill/>
            <a:miter lim="800000"/>
            <a:headEnd/>
            <a:tailEnd/>
          </a:ln>
        </p:spPr>
      </p:pic>
      <p:pic>
        <p:nvPicPr>
          <p:cNvPr id="11270" name="Picture 2" descr="p2"/>
          <p:cNvPicPr>
            <a:picLocks noChangeAspect="1" noChangeArrowheads="1"/>
          </p:cNvPicPr>
          <p:nvPr/>
        </p:nvPicPr>
        <p:blipFill>
          <a:blip r:embed="rId2" cstate="print"/>
          <a:srcRect l="2325" t="51089" r="4628" b="6374"/>
          <a:stretch>
            <a:fillRect/>
          </a:stretch>
        </p:blipFill>
        <p:spPr bwMode="auto">
          <a:xfrm>
            <a:off x="5105400" y="4191000"/>
            <a:ext cx="35560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dirty="0" smtClean="0"/>
              <a:t>An. </a:t>
            </a:r>
            <a:r>
              <a:rPr lang="en-US" b="1" dirty="0" err="1" smtClean="0"/>
              <a:t>fluviatilis</a:t>
            </a:r>
            <a:r>
              <a:rPr lang="en-US" b="1" dirty="0" smtClean="0"/>
              <a:t> and  </a:t>
            </a:r>
            <a:r>
              <a:rPr lang="en-US" b="1" i="1" dirty="0" smtClean="0"/>
              <a:t>An. </a:t>
            </a:r>
            <a:r>
              <a:rPr lang="en-US" b="1" i="1" dirty="0" err="1" smtClean="0"/>
              <a:t>minimus</a:t>
            </a:r>
            <a:endParaRPr lang="en-US" b="1" i="1" dirty="0" smtClean="0"/>
          </a:p>
        </p:txBody>
      </p:sp>
      <p:pic>
        <p:nvPicPr>
          <p:cNvPr id="12291" name="Picture 5" descr="p4"/>
          <p:cNvPicPr>
            <a:picLocks noChangeAspect="1" noChangeArrowheads="1"/>
          </p:cNvPicPr>
          <p:nvPr/>
        </p:nvPicPr>
        <p:blipFill>
          <a:blip r:embed="rId2" cstate="print"/>
          <a:srcRect l="9734" t="52760" r="9712" b="4254"/>
          <a:stretch>
            <a:fillRect/>
          </a:stretch>
        </p:blipFill>
        <p:spPr bwMode="auto">
          <a:xfrm>
            <a:off x="304800" y="1447800"/>
            <a:ext cx="3302000" cy="1981200"/>
          </a:xfrm>
          <a:prstGeom prst="rect">
            <a:avLst/>
          </a:prstGeom>
          <a:noFill/>
          <a:ln w="9525">
            <a:noFill/>
            <a:miter lim="800000"/>
            <a:headEnd/>
            <a:tailEnd/>
          </a:ln>
        </p:spPr>
      </p:pic>
      <p:pic>
        <p:nvPicPr>
          <p:cNvPr id="12292" name="Picture 2" descr="Jalpaiguri2_breeding"/>
          <p:cNvPicPr>
            <a:picLocks noChangeAspect="1" noChangeArrowheads="1"/>
          </p:cNvPicPr>
          <p:nvPr/>
        </p:nvPicPr>
        <p:blipFill>
          <a:blip r:embed="rId3" cstate="print"/>
          <a:srcRect/>
          <a:stretch>
            <a:fillRect/>
          </a:stretch>
        </p:blipFill>
        <p:spPr bwMode="auto">
          <a:xfrm>
            <a:off x="381000" y="4038600"/>
            <a:ext cx="3048000" cy="2538413"/>
          </a:xfrm>
          <a:prstGeom prst="rect">
            <a:avLst/>
          </a:prstGeom>
          <a:noFill/>
          <a:ln w="9525">
            <a:noFill/>
            <a:miter lim="800000"/>
            <a:headEnd/>
            <a:tailEnd/>
          </a:ln>
        </p:spPr>
      </p:pic>
      <p:pic>
        <p:nvPicPr>
          <p:cNvPr id="12293" name="Picture 2" descr="Kamrup"/>
          <p:cNvPicPr>
            <a:picLocks noChangeAspect="1" noChangeArrowheads="1"/>
          </p:cNvPicPr>
          <p:nvPr/>
        </p:nvPicPr>
        <p:blipFill>
          <a:blip r:embed="rId4" cstate="print"/>
          <a:srcRect/>
          <a:stretch>
            <a:fillRect/>
          </a:stretch>
        </p:blipFill>
        <p:spPr bwMode="auto">
          <a:xfrm>
            <a:off x="5638800" y="4038600"/>
            <a:ext cx="3167063" cy="2393950"/>
          </a:xfrm>
          <a:prstGeom prst="rect">
            <a:avLst/>
          </a:prstGeom>
          <a:noFill/>
          <a:ln w="9525">
            <a:noFill/>
            <a:miter lim="800000"/>
            <a:headEnd/>
            <a:tailEnd/>
          </a:ln>
        </p:spPr>
      </p:pic>
      <p:pic>
        <p:nvPicPr>
          <p:cNvPr id="12294" name="Picture 2" descr="p3"/>
          <p:cNvPicPr>
            <a:picLocks noChangeAspect="1" noChangeArrowheads="1"/>
          </p:cNvPicPr>
          <p:nvPr/>
        </p:nvPicPr>
        <p:blipFill>
          <a:blip r:embed="rId5" cstate="print"/>
          <a:srcRect l="3549" t="3125" r="3520" b="9375"/>
          <a:stretch>
            <a:fillRect/>
          </a:stretch>
        </p:blipFill>
        <p:spPr bwMode="auto">
          <a:xfrm>
            <a:off x="5638800" y="1524000"/>
            <a:ext cx="3132138" cy="1905000"/>
          </a:xfrm>
          <a:prstGeom prst="rect">
            <a:avLst/>
          </a:prstGeom>
          <a:noFill/>
          <a:ln w="9525">
            <a:noFill/>
            <a:miter lim="800000"/>
            <a:headEnd/>
            <a:tailEnd/>
          </a:ln>
        </p:spPr>
      </p:pic>
      <p:pic>
        <p:nvPicPr>
          <p:cNvPr id="12295" name="Picture 3" descr="fluviatilis"/>
          <p:cNvPicPr>
            <a:picLocks noChangeAspect="1" noChangeArrowheads="1"/>
          </p:cNvPicPr>
          <p:nvPr/>
        </p:nvPicPr>
        <p:blipFill>
          <a:blip r:embed="rId6" cstate="print"/>
          <a:srcRect b="10001"/>
          <a:stretch>
            <a:fillRect/>
          </a:stretch>
        </p:blipFill>
        <p:spPr bwMode="auto">
          <a:xfrm>
            <a:off x="3810000" y="1524000"/>
            <a:ext cx="1752600" cy="1947863"/>
          </a:xfrm>
          <a:prstGeom prst="rect">
            <a:avLst/>
          </a:prstGeom>
          <a:noFill/>
          <a:ln w="9525">
            <a:noFill/>
            <a:miter lim="800000"/>
            <a:headEnd/>
            <a:tailEnd/>
          </a:ln>
        </p:spPr>
      </p:pic>
      <p:pic>
        <p:nvPicPr>
          <p:cNvPr id="12296" name="Picture 3" descr="minimus"/>
          <p:cNvPicPr>
            <a:picLocks noChangeAspect="1" noChangeArrowheads="1"/>
          </p:cNvPicPr>
          <p:nvPr/>
        </p:nvPicPr>
        <p:blipFill>
          <a:blip r:embed="rId7" cstate="print"/>
          <a:srcRect b="9375"/>
          <a:stretch>
            <a:fillRect/>
          </a:stretch>
        </p:blipFill>
        <p:spPr bwMode="auto">
          <a:xfrm>
            <a:off x="3438525" y="4114800"/>
            <a:ext cx="2124075" cy="2449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a:xfrm>
            <a:off x="457200" y="76200"/>
            <a:ext cx="8229600" cy="762000"/>
          </a:xfrm>
        </p:spPr>
        <p:txBody>
          <a:bodyPr rtlCol="0">
            <a:normAutofit fontScale="90000"/>
          </a:bodyPr>
          <a:lstStyle/>
          <a:p>
            <a:pPr eaLnBrk="1" fontAlgn="auto" hangingPunct="1">
              <a:spcAft>
                <a:spcPts val="0"/>
              </a:spcAft>
              <a:defRPr/>
            </a:pPr>
            <a:r>
              <a:rPr lang="en-US" sz="4800" b="1" dirty="0" smtClean="0"/>
              <a:t>Vector Control Strategies</a:t>
            </a:r>
            <a:endParaRPr lang="en-US" sz="4800" dirty="0" smtClean="0"/>
          </a:p>
        </p:txBody>
      </p:sp>
      <p:sp>
        <p:nvSpPr>
          <p:cNvPr id="3" name="Content Placeholder 2"/>
          <p:cNvSpPr>
            <a:spLocks noGrp="1"/>
          </p:cNvSpPr>
          <p:nvPr>
            <p:ph idx="1"/>
          </p:nvPr>
        </p:nvSpPr>
        <p:spPr>
          <a:xfrm>
            <a:off x="76200" y="914400"/>
            <a:ext cx="5257800" cy="5715000"/>
          </a:xfrm>
          <a:solidFill>
            <a:schemeClr val="tx2">
              <a:lumMod val="20000"/>
              <a:lumOff val="80000"/>
            </a:schemeClr>
          </a:solidFill>
        </p:spPr>
        <p:txBody>
          <a:bodyPr rtlCol="0">
            <a:noAutofit/>
          </a:bodyPr>
          <a:lstStyle/>
          <a:p>
            <a:pPr eaLnBrk="1" fontAlgn="auto" hangingPunct="1">
              <a:spcAft>
                <a:spcPts val="0"/>
              </a:spcAft>
              <a:buFont typeface="Arial" pitchFamily="34" charset="0"/>
              <a:buNone/>
              <a:defRPr/>
            </a:pPr>
            <a:r>
              <a:rPr lang="en-US" sz="1800" dirty="0" smtClean="0">
                <a:solidFill>
                  <a:schemeClr val="bg1"/>
                </a:solidFill>
              </a:rPr>
              <a:t>  </a:t>
            </a:r>
          </a:p>
          <a:p>
            <a:pPr eaLnBrk="1" fontAlgn="auto" hangingPunct="1">
              <a:spcAft>
                <a:spcPts val="0"/>
              </a:spcAft>
              <a:buFont typeface="Arial" pitchFamily="34" charset="0"/>
              <a:buNone/>
              <a:defRPr/>
            </a:pPr>
            <a:r>
              <a:rPr lang="en-US" sz="1800" b="1" dirty="0" smtClean="0"/>
              <a:t>Designed on concept of Macro level Epidemiology</a:t>
            </a:r>
          </a:p>
          <a:p>
            <a:pPr marL="855663" indent="-619125" eaLnBrk="1" fontAlgn="auto" hangingPunct="1">
              <a:spcAft>
                <a:spcPts val="0"/>
              </a:spcAft>
              <a:buFont typeface="Wingdings" pitchFamily="2" charset="2"/>
              <a:buChar char="ü"/>
              <a:defRPr/>
            </a:pPr>
            <a:r>
              <a:rPr lang="en-US" sz="2000" b="1" dirty="0" smtClean="0"/>
              <a:t>IRS in areas with &gt;2 API </a:t>
            </a:r>
          </a:p>
          <a:p>
            <a:pPr marL="855663" indent="-619125" eaLnBrk="1" fontAlgn="auto" hangingPunct="1">
              <a:spcAft>
                <a:spcPts val="0"/>
              </a:spcAft>
              <a:buFont typeface="Wingdings" pitchFamily="2" charset="2"/>
              <a:buChar char="ü"/>
              <a:defRPr/>
            </a:pPr>
            <a:r>
              <a:rPr lang="en-US" sz="2000" b="1" dirty="0" smtClean="0"/>
              <a:t>LLIN (Supportive)- 11 million LLINs distributed </a:t>
            </a:r>
          </a:p>
          <a:p>
            <a:pPr marL="855663" indent="-619125" eaLnBrk="1" fontAlgn="auto" hangingPunct="1">
              <a:spcAft>
                <a:spcPts val="0"/>
              </a:spcAft>
              <a:buFont typeface="Wingdings" pitchFamily="2" charset="2"/>
              <a:buChar char="ü"/>
              <a:defRPr/>
            </a:pPr>
            <a:r>
              <a:rPr lang="en-US" sz="2000" b="1" dirty="0" smtClean="0"/>
              <a:t>Biological Control (Fish)</a:t>
            </a:r>
          </a:p>
          <a:p>
            <a:pPr marL="855663" indent="-619125" eaLnBrk="1" fontAlgn="auto" hangingPunct="1">
              <a:spcAft>
                <a:spcPts val="0"/>
              </a:spcAft>
              <a:buFont typeface="Wingdings" pitchFamily="2" charset="2"/>
              <a:buChar char="ü"/>
              <a:defRPr/>
            </a:pPr>
            <a:r>
              <a:rPr lang="en-US" sz="2000" b="1" dirty="0" smtClean="0"/>
              <a:t>Urban- Anti-larval measures</a:t>
            </a:r>
          </a:p>
          <a:p>
            <a:pPr marL="855663" indent="-619125" eaLnBrk="1" fontAlgn="auto" hangingPunct="1">
              <a:spcAft>
                <a:spcPts val="0"/>
              </a:spcAft>
              <a:buFont typeface="Wingdings" pitchFamily="2" charset="2"/>
              <a:buChar char="ü"/>
              <a:defRPr/>
            </a:pPr>
            <a:r>
              <a:rPr lang="en-US" sz="2000" b="1" dirty="0" smtClean="0"/>
              <a:t>Civic Bye-laws</a:t>
            </a:r>
          </a:p>
          <a:p>
            <a:pPr marL="855663" indent="-619125" eaLnBrk="1" fontAlgn="auto" hangingPunct="1">
              <a:spcAft>
                <a:spcPts val="0"/>
              </a:spcAft>
              <a:buFont typeface="Wingdings" pitchFamily="2" charset="2"/>
              <a:buChar char="ü"/>
              <a:defRPr/>
            </a:pPr>
            <a:r>
              <a:rPr lang="en-US" sz="1800" b="1" dirty="0" smtClean="0"/>
              <a:t>Legislative measures</a:t>
            </a:r>
          </a:p>
          <a:p>
            <a:pPr marL="855663" indent="-161925" algn="just" eaLnBrk="1" fontAlgn="auto" hangingPunct="1">
              <a:lnSpc>
                <a:spcPct val="90000"/>
              </a:lnSpc>
              <a:spcAft>
                <a:spcPts val="0"/>
              </a:spcAft>
              <a:buFont typeface="Arial" pitchFamily="34" charset="0"/>
              <a:buChar char="•"/>
              <a:defRPr/>
            </a:pPr>
            <a:r>
              <a:rPr lang="en-US" sz="1800" dirty="0" smtClean="0"/>
              <a:t>Model civic bye-laws: Promulgation and implementation with provisions to prevent/eliminate mosquito breeding</a:t>
            </a:r>
          </a:p>
          <a:p>
            <a:pPr marL="855663" indent="-161925" algn="just" eaLnBrk="1" fontAlgn="auto" hangingPunct="1">
              <a:lnSpc>
                <a:spcPct val="90000"/>
              </a:lnSpc>
              <a:spcAft>
                <a:spcPts val="0"/>
              </a:spcAft>
              <a:buFont typeface="Arial" pitchFamily="34" charset="0"/>
              <a:buChar char="•"/>
              <a:defRPr/>
            </a:pPr>
            <a:r>
              <a:rPr lang="en-US" sz="1800" dirty="0" smtClean="0"/>
              <a:t>Building bye-laws: Provision to prevent </a:t>
            </a:r>
            <a:r>
              <a:rPr lang="en-US" sz="1800" dirty="0" err="1" smtClean="0"/>
              <a:t>mosquitogenic</a:t>
            </a:r>
            <a:r>
              <a:rPr lang="en-US" sz="1800" dirty="0" smtClean="0"/>
              <a:t> conditions and clauses in the contract to keep curing tanks free of mosquito breeding during construction phase and dismantling of the same before issuance of occupancy certificate </a:t>
            </a:r>
          </a:p>
          <a:p>
            <a:pPr marL="1255713" lvl="1" indent="-619125" eaLnBrk="1" fontAlgn="auto" hangingPunct="1">
              <a:spcAft>
                <a:spcPts val="0"/>
              </a:spcAft>
              <a:buFont typeface="Wingdings" pitchFamily="2" charset="2"/>
              <a:buChar char="ü"/>
              <a:defRPr/>
            </a:pPr>
            <a:endParaRPr lang="en-US" sz="1800" b="1" dirty="0" smtClean="0"/>
          </a:p>
          <a:p>
            <a:pPr marL="855663" indent="-619125" eaLnBrk="1" fontAlgn="auto" hangingPunct="1">
              <a:spcAft>
                <a:spcPts val="0"/>
              </a:spcAft>
              <a:buFont typeface="Wingdings" pitchFamily="2" charset="2"/>
              <a:buChar char="ü"/>
              <a:defRPr/>
            </a:pPr>
            <a:endParaRPr lang="en-US" sz="1800" dirty="0" smtClean="0"/>
          </a:p>
        </p:txBody>
      </p:sp>
      <p:pic>
        <p:nvPicPr>
          <p:cNvPr id="2054" name="Picture 4" descr="0005"/>
          <p:cNvPicPr>
            <a:picLocks noChangeAspect="1" noChangeArrowheads="1"/>
          </p:cNvPicPr>
          <p:nvPr/>
        </p:nvPicPr>
        <p:blipFill>
          <a:blip r:embed="rId4" cstate="print"/>
          <a:srcRect/>
          <a:stretch>
            <a:fillRect/>
          </a:stretch>
        </p:blipFill>
        <p:spPr bwMode="auto">
          <a:xfrm>
            <a:off x="5334000" y="4800600"/>
            <a:ext cx="1600200" cy="1301750"/>
          </a:xfrm>
          <a:prstGeom prst="rect">
            <a:avLst/>
          </a:prstGeom>
          <a:noFill/>
          <a:ln w="9525">
            <a:noFill/>
            <a:miter lim="800000"/>
            <a:headEnd/>
            <a:tailEnd/>
          </a:ln>
        </p:spPr>
      </p:pic>
      <p:pic>
        <p:nvPicPr>
          <p:cNvPr id="2055" name="Picture 5" descr="Scan0004"/>
          <p:cNvPicPr>
            <a:picLocks noChangeAspect="1" noChangeArrowheads="1"/>
          </p:cNvPicPr>
          <p:nvPr/>
        </p:nvPicPr>
        <p:blipFill>
          <a:blip r:embed="rId5" cstate="print"/>
          <a:srcRect/>
          <a:stretch>
            <a:fillRect/>
          </a:stretch>
        </p:blipFill>
        <p:spPr bwMode="auto">
          <a:xfrm>
            <a:off x="7010400" y="4800600"/>
            <a:ext cx="1933575" cy="1266825"/>
          </a:xfrm>
          <a:prstGeom prst="rect">
            <a:avLst/>
          </a:prstGeom>
          <a:noFill/>
          <a:ln w="9525">
            <a:noFill/>
            <a:miter lim="800000"/>
            <a:headEnd/>
            <a:tailEnd/>
          </a:ln>
        </p:spPr>
      </p:pic>
      <p:graphicFrame>
        <p:nvGraphicFramePr>
          <p:cNvPr id="2050" name="Object 4"/>
          <p:cNvGraphicFramePr>
            <a:graphicFrameLocks noChangeAspect="1"/>
          </p:cNvGraphicFramePr>
          <p:nvPr/>
        </p:nvGraphicFramePr>
        <p:xfrm>
          <a:off x="5410200" y="3352801"/>
          <a:ext cx="1600200" cy="990600"/>
        </p:xfrm>
        <a:graphic>
          <a:graphicData uri="http://schemas.openxmlformats.org/presentationml/2006/ole">
            <p:oleObj spid="_x0000_s2120" name="Bitmap Image" r:id="rId6" imgW="2695951" imgH="895238" progId="PBrush">
              <p:embed/>
            </p:oleObj>
          </a:graphicData>
        </a:graphic>
      </p:graphicFrame>
      <p:graphicFrame>
        <p:nvGraphicFramePr>
          <p:cNvPr id="2051" name="Object 5"/>
          <p:cNvGraphicFramePr>
            <a:graphicFrameLocks noChangeAspect="1"/>
          </p:cNvGraphicFramePr>
          <p:nvPr/>
        </p:nvGraphicFramePr>
        <p:xfrm>
          <a:off x="7239000" y="3352800"/>
          <a:ext cx="1676400" cy="914400"/>
        </p:xfrm>
        <a:graphic>
          <a:graphicData uri="http://schemas.openxmlformats.org/presentationml/2006/ole">
            <p:oleObj spid="_x0000_s2121" r:id="rId7" imgW="7478169" imgH="2448267" progId="">
              <p:embed/>
            </p:oleObj>
          </a:graphicData>
        </a:graphic>
      </p:graphicFrame>
      <p:pic>
        <p:nvPicPr>
          <p:cNvPr id="2056" name="Picture 6"/>
          <p:cNvPicPr>
            <a:picLocks noChangeAspect="1" noChangeArrowheads="1"/>
          </p:cNvPicPr>
          <p:nvPr/>
        </p:nvPicPr>
        <p:blipFill>
          <a:blip r:embed="rId8" cstate="print">
            <a:lum bright="-6000"/>
          </a:blip>
          <a:srcRect l="39343" t="21573" r="25606" b="29889"/>
          <a:stretch>
            <a:fillRect/>
          </a:stretch>
        </p:blipFill>
        <p:spPr bwMode="auto">
          <a:xfrm>
            <a:off x="5486400" y="1066800"/>
            <a:ext cx="3048000" cy="1905000"/>
          </a:xfrm>
          <a:prstGeom prst="rect">
            <a:avLst/>
          </a:prstGeom>
          <a:noFill/>
          <a:ln w="9525">
            <a:noFill/>
            <a:miter lim="800000"/>
            <a:headEnd/>
            <a:tailEnd/>
          </a:ln>
        </p:spPr>
      </p:pic>
      <p:sp>
        <p:nvSpPr>
          <p:cNvPr id="9" name="Rounded Rectangle 8"/>
          <p:cNvSpPr/>
          <p:nvPr/>
        </p:nvSpPr>
        <p:spPr>
          <a:xfrm>
            <a:off x="1676400" y="0"/>
            <a:ext cx="60198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dirty="0"/>
              <a:t>VECTOR  CONTROL  STRATEGY </a:t>
            </a:r>
          </a:p>
        </p:txBody>
      </p:sp>
      <p:sp>
        <p:nvSpPr>
          <p:cNvPr id="10" name="Oval 9"/>
          <p:cNvSpPr/>
          <p:nvPr/>
        </p:nvSpPr>
        <p:spPr>
          <a:xfrm>
            <a:off x="0" y="304800"/>
            <a:ext cx="15240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t>Malaria </a:t>
            </a:r>
          </a:p>
        </p:txBody>
      </p:sp>
      <p:sp>
        <p:nvSpPr>
          <p:cNvPr id="11" name="Down Arrow 10"/>
          <p:cNvSpPr/>
          <p:nvPr/>
        </p:nvSpPr>
        <p:spPr>
          <a:xfrm>
            <a:off x="990600" y="990600"/>
            <a:ext cx="46038"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eaLnBrk="1" hangingPunct="1">
              <a:defRPr/>
            </a:pPr>
            <a:r>
              <a:rPr lang="en-US" sz="3200" dirty="0" smtClean="0">
                <a:effectLst>
                  <a:outerShdw blurRad="38100" dist="38100" dir="2700000" algn="tl">
                    <a:srgbClr val="C0C0C0"/>
                  </a:outerShdw>
                </a:effectLst>
              </a:rPr>
              <a:t/>
            </a:r>
            <a:br>
              <a:rPr lang="en-US" sz="3200" dirty="0" smtClean="0">
                <a:effectLst>
                  <a:outerShdw blurRad="38100" dist="38100" dir="2700000" algn="tl">
                    <a:srgbClr val="C0C0C0"/>
                  </a:outerShdw>
                </a:effectLst>
              </a:rPr>
            </a:br>
            <a:r>
              <a:rPr lang="en-US" sz="2800" b="1" dirty="0" smtClean="0">
                <a:effectLst>
                  <a:outerShdw blurRad="38100" dist="38100" dir="2700000" algn="tl">
                    <a:srgbClr val="C0C0C0"/>
                  </a:outerShdw>
                </a:effectLst>
              </a:rPr>
              <a:t>IRS - Insecticide Dosage, Dilution and Requirement </a:t>
            </a:r>
          </a:p>
        </p:txBody>
      </p:sp>
      <p:sp>
        <p:nvSpPr>
          <p:cNvPr id="21507" name="Vertical Text Placeholder 2"/>
          <p:cNvSpPr>
            <a:spLocks noGrp="1"/>
          </p:cNvSpPr>
          <p:nvPr>
            <p:ph type="body" orient="vert" idx="1"/>
          </p:nvPr>
        </p:nvSpPr>
        <p:spPr/>
        <p:txBody>
          <a:bodyPr vert="horz"/>
          <a:lstStyle/>
          <a:p>
            <a:pPr eaLnBrk="1" hangingPunct="1"/>
            <a:endParaRPr lang="en-US" smtClean="0"/>
          </a:p>
          <a:p>
            <a:pPr eaLnBrk="1" hangingPunct="1"/>
            <a:endParaRPr lang="en-US" smtClean="0"/>
          </a:p>
        </p:txBody>
      </p:sp>
      <p:graphicFrame>
        <p:nvGraphicFramePr>
          <p:cNvPr id="5" name="Table 4"/>
          <p:cNvGraphicFramePr>
            <a:graphicFrameLocks noGrp="1"/>
          </p:cNvGraphicFramePr>
          <p:nvPr/>
        </p:nvGraphicFramePr>
        <p:xfrm>
          <a:off x="533400" y="1447800"/>
          <a:ext cx="8153400" cy="5197804"/>
        </p:xfrm>
        <a:graphic>
          <a:graphicData uri="http://schemas.openxmlformats.org/drawingml/2006/table">
            <a:tbl>
              <a:tblPr firstRow="1" bandRow="1">
                <a:tableStyleId>{5C22544A-7EE6-4342-B048-85BDC9FD1C3A}</a:tableStyleId>
              </a:tblPr>
              <a:tblGrid>
                <a:gridCol w="1645640"/>
                <a:gridCol w="972424"/>
                <a:gridCol w="1271631"/>
                <a:gridCol w="1645641"/>
                <a:gridCol w="1271631"/>
                <a:gridCol w="1346433"/>
              </a:tblGrid>
              <a:tr h="1424473">
                <a:tc>
                  <a:txBody>
                    <a:bodyPr/>
                    <a:lstStyle/>
                    <a:p>
                      <a:r>
                        <a:rPr lang="en-US" sz="1400" dirty="0" smtClean="0"/>
                        <a:t>INSECTICIDE</a:t>
                      </a:r>
                      <a:endParaRPr lang="en-US" sz="1400" dirty="0"/>
                    </a:p>
                  </a:txBody>
                  <a:tcPr/>
                </a:tc>
                <a:tc>
                  <a:txBody>
                    <a:bodyPr/>
                    <a:lstStyle/>
                    <a:p>
                      <a:r>
                        <a:rPr lang="en-US" sz="1400" dirty="0" smtClean="0"/>
                        <a:t>DOSAGE</a:t>
                      </a:r>
                      <a:r>
                        <a:rPr lang="en-US" sz="1400" baseline="0" dirty="0" smtClean="0"/>
                        <a:t> PER Sq. m. (</a:t>
                      </a:r>
                      <a:r>
                        <a:rPr lang="en-US" sz="1400" baseline="0" dirty="0" err="1" smtClean="0"/>
                        <a:t>a.i</a:t>
                      </a:r>
                      <a:r>
                        <a:rPr lang="en-US" sz="1400" baseline="0" dirty="0" smtClean="0"/>
                        <a:t>.)</a:t>
                      </a:r>
                      <a:endParaRPr lang="en-US" sz="1400" dirty="0"/>
                    </a:p>
                  </a:txBody>
                  <a:tcPr/>
                </a:tc>
                <a:tc>
                  <a:txBody>
                    <a:bodyPr/>
                    <a:lstStyle/>
                    <a:p>
                      <a:r>
                        <a:rPr lang="en-US" sz="1400" dirty="0" smtClean="0"/>
                        <a:t>DILLUTION PER 10 LTR. OF WATER (covers</a:t>
                      </a:r>
                      <a:r>
                        <a:rPr lang="en-US" sz="1400" baseline="0" dirty="0" smtClean="0"/>
                        <a:t> 500 sq m area)</a:t>
                      </a:r>
                      <a:endParaRPr lang="en-US" sz="1400" dirty="0"/>
                    </a:p>
                  </a:txBody>
                  <a:tcPr/>
                </a:tc>
                <a:tc>
                  <a:txBody>
                    <a:bodyPr/>
                    <a:lstStyle/>
                    <a:p>
                      <a:r>
                        <a:rPr lang="en-US" sz="1400" dirty="0" smtClean="0"/>
                        <a:t>INSECTICIDE FORMULATION PER HOUSE </a:t>
                      </a:r>
                    </a:p>
                    <a:p>
                      <a:r>
                        <a:rPr lang="en-US" sz="1400" dirty="0" smtClean="0"/>
                        <a:t>(150</a:t>
                      </a:r>
                      <a:r>
                        <a:rPr lang="en-US" sz="1400" baseline="0" dirty="0" smtClean="0"/>
                        <a:t> Sq. m) PER ROUND</a:t>
                      </a:r>
                      <a:endParaRPr lang="en-US" sz="1400" dirty="0"/>
                    </a:p>
                  </a:txBody>
                  <a:tcPr/>
                </a:tc>
                <a:tc>
                  <a:txBody>
                    <a:bodyPr/>
                    <a:lstStyle/>
                    <a:p>
                      <a:r>
                        <a:rPr lang="en-US" sz="1400" dirty="0" smtClean="0"/>
                        <a:t>AVERAGE</a:t>
                      </a:r>
                      <a:r>
                        <a:rPr lang="en-US" sz="1400" baseline="0" dirty="0" smtClean="0"/>
                        <a:t> PER 5000 POPU. (or 1000 houses)PER ROUND</a:t>
                      </a:r>
                      <a:endParaRPr lang="en-US" sz="1400" dirty="0"/>
                    </a:p>
                  </a:txBody>
                  <a:tcPr/>
                </a:tc>
                <a:tc>
                  <a:txBody>
                    <a:bodyPr/>
                    <a:lstStyle/>
                    <a:p>
                      <a:r>
                        <a:rPr lang="en-US" sz="1400" dirty="0" smtClean="0"/>
                        <a:t>TOTAL PER ANNUM</a:t>
                      </a:r>
                      <a:endParaRPr lang="en-US" sz="1400" dirty="0"/>
                    </a:p>
                  </a:txBody>
                  <a:tcPr/>
                </a:tc>
              </a:tr>
              <a:tr h="414912">
                <a:tc>
                  <a:txBody>
                    <a:bodyPr/>
                    <a:lstStyle/>
                    <a:p>
                      <a:r>
                        <a:rPr lang="en-US" sz="1500" dirty="0" smtClean="0"/>
                        <a:t>DDT 50%*</a:t>
                      </a:r>
                      <a:endParaRPr lang="en-US" sz="1500" dirty="0"/>
                    </a:p>
                  </a:txBody>
                  <a:tcPr/>
                </a:tc>
                <a:tc>
                  <a:txBody>
                    <a:bodyPr/>
                    <a:lstStyle/>
                    <a:p>
                      <a:pPr algn="ctr"/>
                      <a:r>
                        <a:rPr lang="en-US" sz="1500" dirty="0" smtClean="0"/>
                        <a:t>1 gm</a:t>
                      </a:r>
                      <a:endParaRPr lang="en-US" sz="1500" dirty="0"/>
                    </a:p>
                  </a:txBody>
                  <a:tcPr/>
                </a:tc>
                <a:tc>
                  <a:txBody>
                    <a:bodyPr/>
                    <a:lstStyle/>
                    <a:p>
                      <a:pPr algn="ctr"/>
                      <a:r>
                        <a:rPr lang="en-US" sz="1500" dirty="0" smtClean="0"/>
                        <a:t>1 Kg</a:t>
                      </a:r>
                      <a:endParaRPr lang="en-US" sz="1500" dirty="0"/>
                    </a:p>
                  </a:txBody>
                  <a:tcPr/>
                </a:tc>
                <a:tc>
                  <a:txBody>
                    <a:bodyPr/>
                    <a:lstStyle/>
                    <a:p>
                      <a:pPr algn="ctr"/>
                      <a:r>
                        <a:rPr lang="en-US" sz="1500" dirty="0" smtClean="0"/>
                        <a:t> 300 gm</a:t>
                      </a:r>
                      <a:endParaRPr lang="en-US" sz="1500" dirty="0"/>
                    </a:p>
                  </a:txBody>
                  <a:tcPr/>
                </a:tc>
                <a:tc>
                  <a:txBody>
                    <a:bodyPr/>
                    <a:lstStyle/>
                    <a:p>
                      <a:pPr algn="ctr"/>
                      <a:r>
                        <a:rPr lang="en-US" sz="1500" dirty="0" smtClean="0"/>
                        <a:t>375 Kg</a:t>
                      </a:r>
                      <a:endParaRPr lang="en-US" sz="1500" dirty="0"/>
                    </a:p>
                  </a:txBody>
                  <a:tcPr/>
                </a:tc>
                <a:tc>
                  <a:txBody>
                    <a:bodyPr/>
                    <a:lstStyle/>
                    <a:p>
                      <a:pPr algn="ctr"/>
                      <a:r>
                        <a:rPr lang="en-US" sz="1500" dirty="0" smtClean="0"/>
                        <a:t>750 Kg</a:t>
                      </a:r>
                      <a:endParaRPr lang="en-US" sz="1500" dirty="0"/>
                    </a:p>
                  </a:txBody>
                  <a:tcPr/>
                </a:tc>
              </a:tr>
              <a:tr h="989634">
                <a:tc>
                  <a:txBody>
                    <a:bodyPr/>
                    <a:lstStyle/>
                    <a:p>
                      <a:r>
                        <a:rPr lang="en-US" sz="1500" dirty="0" err="1" smtClean="0"/>
                        <a:t>Malathion</a:t>
                      </a:r>
                      <a:r>
                        <a:rPr lang="en-US" sz="1500" baseline="0" dirty="0" smtClean="0"/>
                        <a:t> 25%</a:t>
                      </a:r>
                    </a:p>
                    <a:p>
                      <a:r>
                        <a:rPr lang="en-US" sz="1500" baseline="0" dirty="0" smtClean="0"/>
                        <a:t>(2 coats and 3 rounds per annum)</a:t>
                      </a:r>
                      <a:endParaRPr lang="en-US" sz="1500" dirty="0"/>
                    </a:p>
                  </a:txBody>
                  <a:tcPr/>
                </a:tc>
                <a:tc>
                  <a:txBody>
                    <a:bodyPr/>
                    <a:lstStyle/>
                    <a:p>
                      <a:pPr algn="ctr"/>
                      <a:r>
                        <a:rPr lang="en-US" sz="1500" dirty="0" smtClean="0"/>
                        <a:t>2 gm</a:t>
                      </a:r>
                      <a:endParaRPr lang="en-US" sz="1500" dirty="0"/>
                    </a:p>
                  </a:txBody>
                  <a:tcPr/>
                </a:tc>
                <a:tc>
                  <a:txBody>
                    <a:bodyPr/>
                    <a:lstStyle/>
                    <a:p>
                      <a:pPr algn="ctr"/>
                      <a:r>
                        <a:rPr lang="en-US" sz="1500" dirty="0" smtClean="0"/>
                        <a:t>2 Kg</a:t>
                      </a:r>
                      <a:endParaRPr lang="en-US" sz="1500" dirty="0"/>
                    </a:p>
                  </a:txBody>
                  <a:tcPr/>
                </a:tc>
                <a:tc>
                  <a:txBody>
                    <a:bodyPr/>
                    <a:lstStyle/>
                    <a:p>
                      <a:pPr algn="ctr"/>
                      <a:r>
                        <a:rPr lang="en-US" sz="1500" dirty="0" smtClean="0"/>
                        <a:t>1200 gm</a:t>
                      </a:r>
                      <a:endParaRPr lang="en-US" sz="1500" dirty="0"/>
                    </a:p>
                  </a:txBody>
                  <a:tcPr/>
                </a:tc>
                <a:tc>
                  <a:txBody>
                    <a:bodyPr/>
                    <a:lstStyle/>
                    <a:p>
                      <a:pPr algn="ctr"/>
                      <a:r>
                        <a:rPr lang="en-US" sz="1500" dirty="0" smtClean="0"/>
                        <a:t>1500 Kg</a:t>
                      </a:r>
                      <a:endParaRPr lang="en-US" sz="1500" dirty="0"/>
                    </a:p>
                  </a:txBody>
                  <a:tcPr/>
                </a:tc>
                <a:tc>
                  <a:txBody>
                    <a:bodyPr/>
                    <a:lstStyle/>
                    <a:p>
                      <a:pPr algn="ctr"/>
                      <a:r>
                        <a:rPr lang="en-US" sz="1500" dirty="0" smtClean="0"/>
                        <a:t>4500 Kg</a:t>
                      </a:r>
                      <a:endParaRPr lang="en-US" sz="1500" dirty="0"/>
                    </a:p>
                  </a:txBody>
                  <a:tcPr/>
                </a:tc>
              </a:tr>
              <a:tr h="645889">
                <a:tc>
                  <a:txBody>
                    <a:bodyPr/>
                    <a:lstStyle/>
                    <a:p>
                      <a:r>
                        <a:rPr lang="en-US" sz="1500" dirty="0" err="1" smtClean="0"/>
                        <a:t>Deltamethrin</a:t>
                      </a:r>
                      <a:r>
                        <a:rPr lang="en-US" sz="1500" dirty="0" smtClean="0"/>
                        <a:t> 2.5%</a:t>
                      </a:r>
                      <a:endParaRPr lang="en-US" sz="1500" dirty="0"/>
                    </a:p>
                  </a:txBody>
                  <a:tcPr/>
                </a:tc>
                <a:tc>
                  <a:txBody>
                    <a:bodyPr/>
                    <a:lstStyle/>
                    <a:p>
                      <a:pPr algn="ctr"/>
                      <a:r>
                        <a:rPr lang="en-US" sz="1500" dirty="0" smtClean="0"/>
                        <a:t>20 mg</a:t>
                      </a:r>
                      <a:endParaRPr lang="en-US" sz="1500" dirty="0"/>
                    </a:p>
                  </a:txBody>
                  <a:tcPr/>
                </a:tc>
                <a:tc>
                  <a:txBody>
                    <a:bodyPr/>
                    <a:lstStyle/>
                    <a:p>
                      <a:pPr algn="ctr"/>
                      <a:r>
                        <a:rPr lang="en-US" sz="1500" dirty="0" smtClean="0"/>
                        <a:t>400 gm</a:t>
                      </a:r>
                      <a:endParaRPr lang="en-US" sz="1500" dirty="0"/>
                    </a:p>
                  </a:txBody>
                  <a:tcPr/>
                </a:tc>
                <a:tc>
                  <a:txBody>
                    <a:bodyPr/>
                    <a:lstStyle/>
                    <a:p>
                      <a:pPr algn="ctr"/>
                      <a:r>
                        <a:rPr lang="en-US" sz="1500" dirty="0" smtClean="0"/>
                        <a:t>120 gm</a:t>
                      </a:r>
                      <a:endParaRPr lang="en-US" sz="1500" dirty="0"/>
                    </a:p>
                  </a:txBody>
                  <a:tcPr/>
                </a:tc>
                <a:tc>
                  <a:txBody>
                    <a:bodyPr/>
                    <a:lstStyle/>
                    <a:p>
                      <a:pPr algn="ctr"/>
                      <a:r>
                        <a:rPr lang="en-US" sz="1500" dirty="0" smtClean="0"/>
                        <a:t>50 Kg</a:t>
                      </a:r>
                      <a:endParaRPr lang="en-US" sz="1500" dirty="0"/>
                    </a:p>
                  </a:txBody>
                  <a:tcPr/>
                </a:tc>
                <a:tc>
                  <a:txBody>
                    <a:bodyPr/>
                    <a:lstStyle/>
                    <a:p>
                      <a:pPr algn="ctr"/>
                      <a:r>
                        <a:rPr lang="en-US" sz="1500" dirty="0" smtClean="0"/>
                        <a:t>300 Kg</a:t>
                      </a:r>
                      <a:endParaRPr lang="en-US" sz="1500" dirty="0"/>
                    </a:p>
                  </a:txBody>
                  <a:tcPr/>
                </a:tc>
              </a:tr>
              <a:tr h="414912">
                <a:tc>
                  <a:txBody>
                    <a:bodyPr/>
                    <a:lstStyle/>
                    <a:p>
                      <a:r>
                        <a:rPr lang="en-US" sz="1500" dirty="0" err="1" smtClean="0"/>
                        <a:t>Cyfluthrin</a:t>
                      </a:r>
                      <a:r>
                        <a:rPr lang="en-US" sz="1500" baseline="0" dirty="0" smtClean="0"/>
                        <a:t> 10%</a:t>
                      </a:r>
                      <a:endParaRPr lang="en-US" sz="1500" dirty="0"/>
                    </a:p>
                  </a:txBody>
                  <a:tcPr/>
                </a:tc>
                <a:tc>
                  <a:txBody>
                    <a:bodyPr/>
                    <a:lstStyle/>
                    <a:p>
                      <a:pPr algn="ctr"/>
                      <a:r>
                        <a:rPr lang="en-US" sz="1500" dirty="0" smtClean="0"/>
                        <a:t>25 mg</a:t>
                      </a:r>
                      <a:endParaRPr lang="en-US" sz="1500" dirty="0"/>
                    </a:p>
                  </a:txBody>
                  <a:tcPr/>
                </a:tc>
                <a:tc>
                  <a:txBody>
                    <a:bodyPr/>
                    <a:lstStyle/>
                    <a:p>
                      <a:pPr algn="ctr"/>
                      <a:r>
                        <a:rPr lang="en-US" sz="1500" dirty="0" smtClean="0"/>
                        <a:t>125 gm</a:t>
                      </a:r>
                      <a:endParaRPr lang="en-US" sz="1500" dirty="0"/>
                    </a:p>
                  </a:txBody>
                  <a:tcPr/>
                </a:tc>
                <a:tc>
                  <a:txBody>
                    <a:bodyPr/>
                    <a:lstStyle/>
                    <a:p>
                      <a:pPr algn="ctr"/>
                      <a:r>
                        <a:rPr lang="en-US" sz="1500" dirty="0" smtClean="0"/>
                        <a:t>37.5</a:t>
                      </a:r>
                      <a:r>
                        <a:rPr lang="en-US" sz="1500" baseline="0" dirty="0" smtClean="0"/>
                        <a:t> gm</a:t>
                      </a:r>
                      <a:endParaRPr lang="en-US" sz="1500" dirty="0"/>
                    </a:p>
                  </a:txBody>
                  <a:tcPr/>
                </a:tc>
                <a:tc>
                  <a:txBody>
                    <a:bodyPr/>
                    <a:lstStyle/>
                    <a:p>
                      <a:pPr algn="ctr"/>
                      <a:r>
                        <a:rPr lang="en-US" sz="1500" dirty="0" smtClean="0"/>
                        <a:t>46.87 Kg</a:t>
                      </a:r>
                      <a:endParaRPr lang="en-US" sz="1500" dirty="0"/>
                    </a:p>
                  </a:txBody>
                  <a:tcPr/>
                </a:tc>
                <a:tc>
                  <a:txBody>
                    <a:bodyPr/>
                    <a:lstStyle/>
                    <a:p>
                      <a:pPr algn="ctr"/>
                      <a:r>
                        <a:rPr lang="en-US" sz="1500" dirty="0" smtClean="0"/>
                        <a:t>93.75 Kg</a:t>
                      </a:r>
                      <a:endParaRPr lang="en-US" sz="1500" dirty="0"/>
                    </a:p>
                  </a:txBody>
                  <a:tcPr/>
                </a:tc>
              </a:tr>
              <a:tr h="645889">
                <a:tc>
                  <a:txBody>
                    <a:bodyPr/>
                    <a:lstStyle/>
                    <a:p>
                      <a:r>
                        <a:rPr lang="en-US" sz="1500" dirty="0" err="1" smtClean="0"/>
                        <a:t>Lambdacyhalo-thrin</a:t>
                      </a:r>
                      <a:r>
                        <a:rPr lang="en-US" sz="1500" baseline="0" dirty="0" smtClean="0"/>
                        <a:t> 10%</a:t>
                      </a:r>
                      <a:endParaRPr lang="en-US" sz="1500" dirty="0"/>
                    </a:p>
                  </a:txBody>
                  <a:tcPr/>
                </a:tc>
                <a:tc>
                  <a:txBody>
                    <a:bodyPr/>
                    <a:lstStyle/>
                    <a:p>
                      <a:pPr algn="ctr"/>
                      <a:r>
                        <a:rPr lang="en-US" sz="1500" dirty="0" smtClean="0"/>
                        <a:t>25 mg</a:t>
                      </a:r>
                      <a:endParaRPr lang="en-US" sz="1500" dirty="0"/>
                    </a:p>
                  </a:txBody>
                  <a:tcPr/>
                </a:tc>
                <a:tc>
                  <a:txBody>
                    <a:bodyPr/>
                    <a:lstStyle/>
                    <a:p>
                      <a:pPr algn="ctr"/>
                      <a:r>
                        <a:rPr lang="en-US" sz="1500" dirty="0" smtClean="0"/>
                        <a:t>125 gm</a:t>
                      </a:r>
                      <a:endParaRPr lang="en-US" sz="1500" dirty="0"/>
                    </a:p>
                  </a:txBody>
                  <a:tcPr/>
                </a:tc>
                <a:tc>
                  <a:txBody>
                    <a:bodyPr/>
                    <a:lstStyle/>
                    <a:p>
                      <a:pPr algn="ctr"/>
                      <a:r>
                        <a:rPr lang="en-US" sz="1500" dirty="0" smtClean="0"/>
                        <a:t>37.5</a:t>
                      </a:r>
                      <a:r>
                        <a:rPr lang="en-US" sz="1500" baseline="0" dirty="0" smtClean="0"/>
                        <a:t> gm</a:t>
                      </a:r>
                      <a:endParaRPr lang="en-US" sz="1500" dirty="0"/>
                    </a:p>
                  </a:txBody>
                  <a:tcPr/>
                </a:tc>
                <a:tc>
                  <a:txBody>
                    <a:bodyPr/>
                    <a:lstStyle/>
                    <a:p>
                      <a:pPr algn="ctr"/>
                      <a:r>
                        <a:rPr lang="en-US" sz="1500" dirty="0" smtClean="0"/>
                        <a:t>46.87 Kg</a:t>
                      </a:r>
                      <a:endParaRPr lang="en-US" sz="1500" dirty="0"/>
                    </a:p>
                  </a:txBody>
                  <a:tcPr/>
                </a:tc>
                <a:tc>
                  <a:txBody>
                    <a:bodyPr/>
                    <a:lstStyle/>
                    <a:p>
                      <a:pPr algn="ctr"/>
                      <a:r>
                        <a:rPr lang="en-US" sz="1500" dirty="0" smtClean="0"/>
                        <a:t>93.75 Kg</a:t>
                      </a:r>
                      <a:endParaRPr lang="en-US" sz="1500" dirty="0"/>
                    </a:p>
                  </a:txBody>
                  <a:tcPr/>
                </a:tc>
              </a:tr>
              <a:tr h="645889">
                <a:tc>
                  <a:txBody>
                    <a:bodyPr/>
                    <a:lstStyle/>
                    <a:p>
                      <a:r>
                        <a:rPr lang="en-US" sz="1500" dirty="0" err="1" smtClean="0"/>
                        <a:t>Alphacyperme-thrin</a:t>
                      </a:r>
                      <a:r>
                        <a:rPr lang="en-US" sz="1500" dirty="0" smtClean="0"/>
                        <a:t> 5%</a:t>
                      </a:r>
                      <a:endParaRPr lang="en-US" sz="1500" dirty="0"/>
                    </a:p>
                  </a:txBody>
                  <a:tcPr/>
                </a:tc>
                <a:tc>
                  <a:txBody>
                    <a:bodyPr/>
                    <a:lstStyle/>
                    <a:p>
                      <a:pPr algn="ctr"/>
                      <a:r>
                        <a:rPr lang="en-US" sz="1500" dirty="0" smtClean="0"/>
                        <a:t>25 mg</a:t>
                      </a:r>
                      <a:endParaRPr lang="en-US" sz="1500" dirty="0"/>
                    </a:p>
                  </a:txBody>
                  <a:tcPr/>
                </a:tc>
                <a:tc>
                  <a:txBody>
                    <a:bodyPr/>
                    <a:lstStyle/>
                    <a:p>
                      <a:pPr algn="ctr"/>
                      <a:r>
                        <a:rPr lang="en-US" sz="1500" dirty="0" smtClean="0"/>
                        <a:t>250 gm</a:t>
                      </a:r>
                      <a:endParaRPr lang="en-US" sz="1500" dirty="0"/>
                    </a:p>
                  </a:txBody>
                  <a:tcPr/>
                </a:tc>
                <a:tc>
                  <a:txBody>
                    <a:bodyPr/>
                    <a:lstStyle/>
                    <a:p>
                      <a:pPr algn="ctr"/>
                      <a:r>
                        <a:rPr lang="en-US" sz="1500" dirty="0" smtClean="0"/>
                        <a:t>75 gm</a:t>
                      </a:r>
                      <a:endParaRPr lang="en-US" sz="1500" dirty="0"/>
                    </a:p>
                  </a:txBody>
                  <a:tcPr/>
                </a:tc>
                <a:tc>
                  <a:txBody>
                    <a:bodyPr/>
                    <a:lstStyle/>
                    <a:p>
                      <a:pPr algn="ctr"/>
                      <a:r>
                        <a:rPr lang="en-US" sz="1500" dirty="0" smtClean="0"/>
                        <a:t>93.75 Kg</a:t>
                      </a:r>
                      <a:endParaRPr lang="en-US" sz="1500" dirty="0"/>
                    </a:p>
                  </a:txBody>
                  <a:tcPr/>
                </a:tc>
                <a:tc>
                  <a:txBody>
                    <a:bodyPr/>
                    <a:lstStyle/>
                    <a:p>
                      <a:pPr algn="ctr"/>
                      <a:r>
                        <a:rPr lang="en-US" sz="1500" dirty="0" smtClean="0"/>
                        <a:t>187.50 Kg</a:t>
                      </a:r>
                      <a:endParaRPr lang="en-US" sz="1500" dirty="0"/>
                    </a:p>
                  </a:txBody>
                  <a:tcPr/>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TotalTime>
  <Words>1416</Words>
  <Application>Microsoft Office PowerPoint</Application>
  <PresentationFormat>On-screen Show (4:3)</PresentationFormat>
  <Paragraphs>313</Paragraphs>
  <Slides>22</Slides>
  <Notes>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22</vt:i4>
      </vt:variant>
    </vt:vector>
  </HeadingPairs>
  <TitlesOfParts>
    <vt:vector size="26" baseType="lpstr">
      <vt:lpstr>Office Theme</vt:lpstr>
      <vt:lpstr>Bitmap Image</vt:lpstr>
      <vt:lpstr>Document</vt:lpstr>
      <vt:lpstr>Presentation</vt:lpstr>
      <vt:lpstr>                                                  </vt:lpstr>
      <vt:lpstr>Slide 2</vt:lpstr>
      <vt:lpstr>Vector Control Strategy</vt:lpstr>
      <vt:lpstr>Slide 4</vt:lpstr>
      <vt:lpstr>Slide 5</vt:lpstr>
      <vt:lpstr>An. dirus and An. sundiacus</vt:lpstr>
      <vt:lpstr>An. fluviatilis and  An. minimus</vt:lpstr>
      <vt:lpstr>Vector Control Strategies</vt:lpstr>
      <vt:lpstr> IRS - Insecticide Dosage, Dilution and Requirement </vt:lpstr>
      <vt:lpstr>Slide 10</vt:lpstr>
      <vt:lpstr>Slide 11</vt:lpstr>
      <vt:lpstr>  Space spray-Dosage, Dilution and Requirement </vt:lpstr>
      <vt:lpstr>Salient Reasons for Poor Quality of IRS</vt:lpstr>
      <vt:lpstr>However, susceptibility status should be continuously monitored and if the tests show development of resistance couples with loss of epidemiological impact of spray operations, the following strategy should be adopted for change of insecticide.</vt:lpstr>
      <vt:lpstr>Slide 15</vt:lpstr>
      <vt:lpstr>  Possible ways of avoiding development of insecticide resistance in field  </vt:lpstr>
      <vt:lpstr>PROCESS OF CHANGE OF INSECTICIDE</vt:lpstr>
      <vt:lpstr>Slide 18</vt:lpstr>
      <vt:lpstr>Susceptibility /Resistant status of malaria vectors with insecticides</vt:lpstr>
      <vt:lpstr>SELECTION  AND CHANGE OF INSECTICIDES</vt:lpstr>
      <vt:lpstr>Community partnership &amp; ISC</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HOD-Pa</dc:creator>
  <cp:lastModifiedBy>User</cp:lastModifiedBy>
  <cp:revision>129</cp:revision>
  <dcterms:created xsi:type="dcterms:W3CDTF">2014-03-10T06:36:46Z</dcterms:created>
  <dcterms:modified xsi:type="dcterms:W3CDTF">2021-04-26T08:54:25Z</dcterms:modified>
</cp:coreProperties>
</file>