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421" r:id="rId3"/>
    <p:sldId id="406" r:id="rId4"/>
    <p:sldId id="428" r:id="rId5"/>
    <p:sldId id="399" r:id="rId6"/>
    <p:sldId id="401" r:id="rId7"/>
    <p:sldId id="415" r:id="rId8"/>
    <p:sldId id="416" r:id="rId9"/>
    <p:sldId id="405" r:id="rId10"/>
    <p:sldId id="407" r:id="rId11"/>
    <p:sldId id="400" r:id="rId12"/>
    <p:sldId id="408" r:id="rId13"/>
    <p:sldId id="260" r:id="rId14"/>
    <p:sldId id="261" r:id="rId15"/>
    <p:sldId id="262" r:id="rId16"/>
    <p:sldId id="263" r:id="rId17"/>
    <p:sldId id="264" r:id="rId18"/>
    <p:sldId id="267" r:id="rId19"/>
    <p:sldId id="316" r:id="rId20"/>
    <p:sldId id="317" r:id="rId21"/>
    <p:sldId id="356" r:id="rId22"/>
    <p:sldId id="411" r:id="rId23"/>
    <p:sldId id="413" r:id="rId24"/>
    <p:sldId id="412" r:id="rId25"/>
    <p:sldId id="414" r:id="rId26"/>
    <p:sldId id="359" r:id="rId27"/>
    <p:sldId id="358" r:id="rId28"/>
    <p:sldId id="323" r:id="rId29"/>
    <p:sldId id="364" r:id="rId30"/>
    <p:sldId id="424" r:id="rId31"/>
    <p:sldId id="427" r:id="rId32"/>
    <p:sldId id="329" r:id="rId33"/>
    <p:sldId id="380" r:id="rId34"/>
    <p:sldId id="391" r:id="rId35"/>
    <p:sldId id="386" r:id="rId36"/>
    <p:sldId id="392" r:id="rId37"/>
    <p:sldId id="393" r:id="rId38"/>
    <p:sldId id="396" r:id="rId39"/>
    <p:sldId id="389" r:id="rId40"/>
    <p:sldId id="390" r:id="rId41"/>
    <p:sldId id="410" r:id="rId42"/>
    <p:sldId id="403" r:id="rId43"/>
    <p:sldId id="409" r:id="rId44"/>
    <p:sldId id="354" r:id="rId45"/>
    <p:sldId id="41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78" autoAdjust="0"/>
    <p:restoredTop sz="96615" autoAdjust="0"/>
  </p:normalViewPr>
  <p:slideViewPr>
    <p:cSldViewPr>
      <p:cViewPr varScale="1">
        <p:scale>
          <a:sx n="70" d="100"/>
          <a:sy n="70" d="100"/>
        </p:scale>
        <p:origin x="-1152" y="-108"/>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71" d="100"/>
        <a:sy n="71"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HOD-Pa\Desktop\graphssss.xls"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DR-Sharma\My%20Documents\UMS\Copy%20of%20GRAPH%20(2000-10).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4180094786729919"/>
          <c:y val="3.1653556288367905E-2"/>
          <c:w val="0.80924829893893591"/>
          <c:h val="0.58162015322348959"/>
        </c:manualLayout>
      </c:layout>
      <c:barChart>
        <c:barDir val="col"/>
        <c:grouping val="clustered"/>
        <c:ser>
          <c:idx val="0"/>
          <c:order val="0"/>
          <c:tx>
            <c:strRef>
              <c:f>Sheet1!$B$1</c:f>
              <c:strCache>
                <c:ptCount val="1"/>
                <c:pt idx="0">
                  <c:v>Total Cases</c:v>
                </c:pt>
              </c:strCache>
            </c:strRef>
          </c:tx>
          <c:cat>
            <c:numRef>
              <c:f>Sheet1!$A$2:$A$9</c:f>
              <c:numCache>
                <c:formatCode>General</c:formatCode>
                <c:ptCount val="8"/>
                <c:pt idx="0">
                  <c:v>2006</c:v>
                </c:pt>
                <c:pt idx="1">
                  <c:v>2007</c:v>
                </c:pt>
                <c:pt idx="2">
                  <c:v>2008</c:v>
                </c:pt>
                <c:pt idx="3">
                  <c:v>2009</c:v>
                </c:pt>
                <c:pt idx="4">
                  <c:v>2010</c:v>
                </c:pt>
                <c:pt idx="5">
                  <c:v>2011</c:v>
                </c:pt>
                <c:pt idx="6">
                  <c:v>2012</c:v>
                </c:pt>
              </c:numCache>
            </c:numRef>
          </c:cat>
          <c:val>
            <c:numRef>
              <c:f>Sheet1!$B$2:$B$9</c:f>
              <c:numCache>
                <c:formatCode>General</c:formatCode>
                <c:ptCount val="8"/>
                <c:pt idx="0">
                  <c:v>17826</c:v>
                </c:pt>
                <c:pt idx="1">
                  <c:v>25403</c:v>
                </c:pt>
                <c:pt idx="2">
                  <c:v>26097</c:v>
                </c:pt>
                <c:pt idx="3">
                  <c:v>44035</c:v>
                </c:pt>
                <c:pt idx="4">
                  <c:v>76755</c:v>
                </c:pt>
                <c:pt idx="5">
                  <c:v>39822</c:v>
                </c:pt>
                <c:pt idx="6">
                  <c:v>5374</c:v>
                </c:pt>
              </c:numCache>
            </c:numRef>
          </c:val>
        </c:ser>
        <c:ser>
          <c:idx val="1"/>
          <c:order val="1"/>
          <c:tx>
            <c:strRef>
              <c:f>Sheet1!$C$1</c:f>
              <c:strCache>
                <c:ptCount val="1"/>
                <c:pt idx="0">
                  <c:v>Pf Cases</c:v>
                </c:pt>
              </c:strCache>
            </c:strRef>
          </c:tx>
          <c:cat>
            <c:numRef>
              <c:f>Sheet1!$A$2:$A$9</c:f>
              <c:numCache>
                <c:formatCode>General</c:formatCode>
                <c:ptCount val="8"/>
                <c:pt idx="0">
                  <c:v>2006</c:v>
                </c:pt>
                <c:pt idx="1">
                  <c:v>2007</c:v>
                </c:pt>
                <c:pt idx="2">
                  <c:v>2008</c:v>
                </c:pt>
                <c:pt idx="3">
                  <c:v>2009</c:v>
                </c:pt>
                <c:pt idx="4">
                  <c:v>2010</c:v>
                </c:pt>
                <c:pt idx="5">
                  <c:v>2011</c:v>
                </c:pt>
                <c:pt idx="6">
                  <c:v>2012</c:v>
                </c:pt>
              </c:numCache>
            </c:numRef>
          </c:cat>
          <c:val>
            <c:numRef>
              <c:f>Sheet1!$C$2:$C$9</c:f>
              <c:numCache>
                <c:formatCode>General</c:formatCode>
                <c:ptCount val="8"/>
                <c:pt idx="0">
                  <c:v>3262</c:v>
                </c:pt>
                <c:pt idx="1">
                  <c:v>5318</c:v>
                </c:pt>
                <c:pt idx="2">
                  <c:v>5130</c:v>
                </c:pt>
                <c:pt idx="3">
                  <c:v>9157</c:v>
                </c:pt>
                <c:pt idx="4">
                  <c:v>13363</c:v>
                </c:pt>
                <c:pt idx="5">
                  <c:v>3290</c:v>
                </c:pt>
                <c:pt idx="6">
                  <c:v>312</c:v>
                </c:pt>
              </c:numCache>
            </c:numRef>
          </c:val>
        </c:ser>
        <c:dLbls/>
        <c:axId val="74637312"/>
        <c:axId val="74638848"/>
      </c:barChart>
      <c:lineChart>
        <c:grouping val="standard"/>
        <c:ser>
          <c:idx val="2"/>
          <c:order val="2"/>
          <c:tx>
            <c:strRef>
              <c:f>Sheet1!$D$1</c:f>
              <c:strCache>
                <c:ptCount val="1"/>
                <c:pt idx="0">
                  <c:v>Death</c:v>
                </c:pt>
              </c:strCache>
            </c:strRef>
          </c:tx>
          <c:marker>
            <c:symbol val="none"/>
          </c:marker>
          <c:cat>
            <c:numRef>
              <c:f>Sheet1!$A$2:$A$9</c:f>
              <c:numCache>
                <c:formatCode>General</c:formatCode>
                <c:ptCount val="8"/>
                <c:pt idx="0">
                  <c:v>2006</c:v>
                </c:pt>
                <c:pt idx="1">
                  <c:v>2007</c:v>
                </c:pt>
                <c:pt idx="2">
                  <c:v>2008</c:v>
                </c:pt>
                <c:pt idx="3">
                  <c:v>2009</c:v>
                </c:pt>
                <c:pt idx="4">
                  <c:v>2010</c:v>
                </c:pt>
                <c:pt idx="5">
                  <c:v>2011</c:v>
                </c:pt>
                <c:pt idx="6">
                  <c:v>2012</c:v>
                </c:pt>
              </c:numCache>
            </c:numRef>
          </c:cat>
          <c:val>
            <c:numRef>
              <c:f>Sheet1!$D$2:$D$9</c:f>
              <c:numCache>
                <c:formatCode>General</c:formatCode>
                <c:ptCount val="8"/>
                <c:pt idx="0">
                  <c:v>109</c:v>
                </c:pt>
                <c:pt idx="1">
                  <c:v>122</c:v>
                </c:pt>
                <c:pt idx="2">
                  <c:v>98</c:v>
                </c:pt>
                <c:pt idx="3">
                  <c:v>198</c:v>
                </c:pt>
                <c:pt idx="4">
                  <c:v>145</c:v>
                </c:pt>
                <c:pt idx="5">
                  <c:v>69</c:v>
                </c:pt>
                <c:pt idx="6">
                  <c:v>1</c:v>
                </c:pt>
              </c:numCache>
            </c:numRef>
          </c:val>
        </c:ser>
        <c:dLbls/>
        <c:marker val="1"/>
        <c:axId val="74640768"/>
        <c:axId val="74716288"/>
      </c:lineChart>
      <c:catAx>
        <c:axId val="74637312"/>
        <c:scaling>
          <c:orientation val="minMax"/>
        </c:scaling>
        <c:axPos val="b"/>
        <c:numFmt formatCode="General" sourceLinked="1"/>
        <c:majorTickMark val="none"/>
        <c:tickLblPos val="nextTo"/>
        <c:txPr>
          <a:bodyPr/>
          <a:lstStyle/>
          <a:p>
            <a:pPr>
              <a:defRPr lang="en-IN"/>
            </a:pPr>
            <a:endParaRPr lang="en-US"/>
          </a:p>
        </c:txPr>
        <c:crossAx val="74638848"/>
        <c:crosses val="autoZero"/>
        <c:auto val="1"/>
        <c:lblAlgn val="ctr"/>
        <c:lblOffset val="100"/>
        <c:tickMarkSkip val="1"/>
      </c:catAx>
      <c:valAx>
        <c:axId val="74638848"/>
        <c:scaling>
          <c:orientation val="minMax"/>
        </c:scaling>
        <c:axPos val="l"/>
        <c:majorGridlines/>
        <c:title>
          <c:tx>
            <c:rich>
              <a:bodyPr/>
              <a:lstStyle/>
              <a:p>
                <a:pPr>
                  <a:defRPr lang="en-IN" sz="1100"/>
                </a:pPr>
                <a:r>
                  <a:rPr lang="en-IN" sz="1100"/>
                  <a:t>Total Malaria Ceses &amp; Pf Cases</a:t>
                </a:r>
              </a:p>
            </c:rich>
          </c:tx>
        </c:title>
        <c:numFmt formatCode="General" sourceLinked="1"/>
        <c:majorTickMark val="none"/>
        <c:tickLblPos val="nextTo"/>
        <c:txPr>
          <a:bodyPr/>
          <a:lstStyle/>
          <a:p>
            <a:pPr>
              <a:defRPr lang="en-IN"/>
            </a:pPr>
            <a:endParaRPr lang="en-US"/>
          </a:p>
        </c:txPr>
        <c:crossAx val="74637312"/>
        <c:crosses val="autoZero"/>
        <c:crossBetween val="between"/>
      </c:valAx>
      <c:catAx>
        <c:axId val="74640768"/>
        <c:scaling>
          <c:orientation val="minMax"/>
        </c:scaling>
        <c:delete val="1"/>
        <c:axPos val="b"/>
        <c:numFmt formatCode="General" sourceLinked="1"/>
        <c:tickLblPos val="none"/>
        <c:crossAx val="74716288"/>
        <c:crosses val="autoZero"/>
        <c:auto val="1"/>
        <c:lblAlgn val="ctr"/>
        <c:lblOffset val="100"/>
      </c:catAx>
      <c:valAx>
        <c:axId val="74716288"/>
        <c:scaling>
          <c:orientation val="minMax"/>
        </c:scaling>
        <c:axPos val="r"/>
        <c:numFmt formatCode="General" sourceLinked="1"/>
        <c:tickLblPos val="nextTo"/>
        <c:txPr>
          <a:bodyPr/>
          <a:lstStyle/>
          <a:p>
            <a:pPr>
              <a:defRPr lang="en-IN"/>
            </a:pPr>
            <a:endParaRPr lang="en-US"/>
          </a:p>
        </c:txPr>
        <c:crossAx val="74640768"/>
        <c:crosses val="max"/>
        <c:crossBetween val="between"/>
      </c:valAx>
      <c:dTable>
        <c:showHorzBorder val="1"/>
        <c:showVertBorder val="1"/>
        <c:showOutline val="1"/>
        <c:showKeys val="1"/>
        <c:txPr>
          <a:bodyPr/>
          <a:lstStyle/>
          <a:p>
            <a:pPr>
              <a:defRPr lang="en-IN"/>
            </a:pPr>
            <a:endParaRPr lang="en-US"/>
          </a:p>
        </c:txPr>
      </c:dTable>
    </c:plotArea>
    <c:plotVisOnly val="1"/>
    <c:dispBlanksAs val="gap"/>
  </c:chart>
  <c:spPr>
    <a:solidFill>
      <a:schemeClr val="accent1">
        <a:lumMod val="40000"/>
        <a:lumOff val="60000"/>
      </a:schemeClr>
    </a:solidFill>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lang="en-IN" sz="1200" b="1" i="0" u="none" strike="noStrike" baseline="0">
                <a:solidFill>
                  <a:srgbClr val="000000"/>
                </a:solidFill>
                <a:latin typeface="Arial"/>
                <a:ea typeface="Arial"/>
                <a:cs typeface="Arial"/>
              </a:defRPr>
            </a:pPr>
            <a:r>
              <a:rPr lang="en-US" sz="1400" dirty="0" smtClean="0"/>
              <a:t>Outbreak  of  Malaria   in </a:t>
            </a:r>
            <a:r>
              <a:rPr lang="en-US" sz="1400" dirty="0" err="1" smtClean="0"/>
              <a:t>Ahmedabad</a:t>
            </a:r>
            <a:r>
              <a:rPr lang="en-US" sz="1400" dirty="0" smtClean="0"/>
              <a:t> city</a:t>
            </a:r>
            <a:r>
              <a:rPr lang="en-US" sz="1400" baseline="0" dirty="0" smtClean="0"/>
              <a:t> </a:t>
            </a:r>
            <a:r>
              <a:rPr lang="en-US" sz="1400" dirty="0" smtClean="0"/>
              <a:t> </a:t>
            </a:r>
            <a:endParaRPr lang="en-US" sz="1400" dirty="0"/>
          </a:p>
        </c:rich>
      </c:tx>
      <c:layout>
        <c:manualLayout>
          <c:xMode val="edge"/>
          <c:yMode val="edge"/>
          <c:x val="0.16435739948750108"/>
          <c:y val="3.2586263960406744E-2"/>
        </c:manualLayout>
      </c:layout>
      <c:spPr>
        <a:noFill/>
        <a:ln w="25400">
          <a:noFill/>
        </a:ln>
      </c:spPr>
    </c:title>
    <c:plotArea>
      <c:layout>
        <c:manualLayout>
          <c:layoutTarget val="inner"/>
          <c:xMode val="edge"/>
          <c:yMode val="edge"/>
          <c:x val="0.21732777126894512"/>
          <c:y val="0.16525550046984869"/>
          <c:w val="0.62785533164287755"/>
          <c:h val="0.56075553605653938"/>
        </c:manualLayout>
      </c:layout>
      <c:barChart>
        <c:barDir val="col"/>
        <c:grouping val="clustered"/>
        <c:ser>
          <c:idx val="1"/>
          <c:order val="0"/>
          <c:tx>
            <c:strRef>
              <c:f>Metropolitan!$C$74</c:f>
              <c:strCache>
                <c:ptCount val="1"/>
                <c:pt idx="0">
                  <c:v>Total cases</c:v>
                </c:pt>
              </c:strCache>
            </c:strRef>
          </c:tx>
          <c:spPr>
            <a:solidFill>
              <a:srgbClr val="FF33CC"/>
            </a:solidFill>
            <a:ln w="12700">
              <a:solidFill>
                <a:srgbClr val="000000"/>
              </a:solidFill>
              <a:prstDash val="solid"/>
            </a:ln>
          </c:spPr>
          <c:cat>
            <c:numRef>
              <c:f>Metropolitan!$B$75:$B$79</c:f>
              <c:numCache>
                <c:formatCode>General</c:formatCode>
                <c:ptCount val="5"/>
                <c:pt idx="0">
                  <c:v>2006</c:v>
                </c:pt>
                <c:pt idx="1">
                  <c:v>2007</c:v>
                </c:pt>
                <c:pt idx="2">
                  <c:v>2008</c:v>
                </c:pt>
                <c:pt idx="3">
                  <c:v>2009</c:v>
                </c:pt>
                <c:pt idx="4">
                  <c:v>2010</c:v>
                </c:pt>
              </c:numCache>
            </c:numRef>
          </c:cat>
          <c:val>
            <c:numRef>
              <c:f>Metropolitan!$C$75:$C$79</c:f>
              <c:numCache>
                <c:formatCode>General</c:formatCode>
                <c:ptCount val="5"/>
                <c:pt idx="0">
                  <c:v>6054</c:v>
                </c:pt>
                <c:pt idx="1">
                  <c:v>5229</c:v>
                </c:pt>
                <c:pt idx="2">
                  <c:v>3421</c:v>
                </c:pt>
                <c:pt idx="3">
                  <c:v>4166</c:v>
                </c:pt>
                <c:pt idx="4">
                  <c:v>3607</c:v>
                </c:pt>
              </c:numCache>
            </c:numRef>
          </c:val>
        </c:ser>
        <c:ser>
          <c:idx val="0"/>
          <c:order val="1"/>
          <c:tx>
            <c:strRef>
              <c:f>Metropolitan!$D$74</c:f>
              <c:strCache>
                <c:ptCount val="1"/>
                <c:pt idx="0">
                  <c:v>Pf</c:v>
                </c:pt>
              </c:strCache>
            </c:strRef>
          </c:tx>
          <c:spPr>
            <a:solidFill>
              <a:srgbClr val="00B0F0"/>
            </a:solidFill>
            <a:ln w="12700">
              <a:solidFill>
                <a:srgbClr val="000000"/>
              </a:solidFill>
              <a:prstDash val="solid"/>
            </a:ln>
          </c:spPr>
          <c:cat>
            <c:numRef>
              <c:f>Metropolitan!$B$75:$B$79</c:f>
              <c:numCache>
                <c:formatCode>General</c:formatCode>
                <c:ptCount val="5"/>
                <c:pt idx="0">
                  <c:v>2006</c:v>
                </c:pt>
                <c:pt idx="1">
                  <c:v>2007</c:v>
                </c:pt>
                <c:pt idx="2">
                  <c:v>2008</c:v>
                </c:pt>
                <c:pt idx="3">
                  <c:v>2009</c:v>
                </c:pt>
                <c:pt idx="4">
                  <c:v>2010</c:v>
                </c:pt>
              </c:numCache>
            </c:numRef>
          </c:cat>
          <c:val>
            <c:numRef>
              <c:f>Metropolitan!$D$75:$D$79</c:f>
              <c:numCache>
                <c:formatCode>General</c:formatCode>
                <c:ptCount val="5"/>
                <c:pt idx="0">
                  <c:v>2217</c:v>
                </c:pt>
                <c:pt idx="1">
                  <c:v>2104</c:v>
                </c:pt>
                <c:pt idx="2">
                  <c:v>856</c:v>
                </c:pt>
                <c:pt idx="3">
                  <c:v>894</c:v>
                </c:pt>
                <c:pt idx="4">
                  <c:v>887</c:v>
                </c:pt>
              </c:numCache>
            </c:numRef>
          </c:val>
        </c:ser>
        <c:dLbls/>
        <c:axId val="75386880"/>
        <c:axId val="75388416"/>
      </c:barChart>
      <c:lineChart>
        <c:grouping val="standard"/>
        <c:ser>
          <c:idx val="2"/>
          <c:order val="2"/>
          <c:tx>
            <c:strRef>
              <c:f>Metropolitan!$E$74</c:f>
              <c:strCache>
                <c:ptCount val="1"/>
                <c:pt idx="0">
                  <c:v>Deaths</c:v>
                </c:pt>
              </c:strCache>
            </c:strRef>
          </c:tx>
          <c:spPr>
            <a:ln w="12700">
              <a:solidFill>
                <a:srgbClr val="FF0000"/>
              </a:solidFill>
              <a:prstDash val="solid"/>
            </a:ln>
          </c:spPr>
          <c:marker>
            <c:symbol val="triangle"/>
            <c:size val="5"/>
            <c:spPr>
              <a:solidFill>
                <a:srgbClr val="FF0000"/>
              </a:solidFill>
              <a:ln>
                <a:solidFill>
                  <a:srgbClr val="FF0000"/>
                </a:solidFill>
                <a:prstDash val="solid"/>
              </a:ln>
            </c:spPr>
          </c:marker>
          <c:cat>
            <c:numRef>
              <c:f>Metropolitan!$B$75:$B$79</c:f>
              <c:numCache>
                <c:formatCode>General</c:formatCode>
                <c:ptCount val="5"/>
                <c:pt idx="0">
                  <c:v>2006</c:v>
                </c:pt>
                <c:pt idx="1">
                  <c:v>2007</c:v>
                </c:pt>
                <c:pt idx="2">
                  <c:v>2008</c:v>
                </c:pt>
                <c:pt idx="3">
                  <c:v>2009</c:v>
                </c:pt>
                <c:pt idx="4">
                  <c:v>2010</c:v>
                </c:pt>
              </c:numCache>
            </c:numRef>
          </c:cat>
          <c:val>
            <c:numRef>
              <c:f>Metropolitan!$E$75:$E$79</c:f>
              <c:numCache>
                <c:formatCode>0</c:formatCode>
                <c:ptCount val="5"/>
                <c:pt idx="0" formatCode="General">
                  <c:v>32</c:v>
                </c:pt>
                <c:pt idx="1">
                  <c:v>0</c:v>
                </c:pt>
                <c:pt idx="2">
                  <c:v>0</c:v>
                </c:pt>
                <c:pt idx="3">
                  <c:v>10.000143200278773</c:v>
                </c:pt>
                <c:pt idx="4">
                  <c:v>4</c:v>
                </c:pt>
              </c:numCache>
            </c:numRef>
          </c:val>
        </c:ser>
        <c:dLbls/>
        <c:marker val="1"/>
        <c:axId val="75390336"/>
        <c:axId val="75404416"/>
      </c:lineChart>
      <c:catAx>
        <c:axId val="75386880"/>
        <c:scaling>
          <c:orientation val="minMax"/>
        </c:scaling>
        <c:axPos val="b"/>
        <c:numFmt formatCode="General" sourceLinked="1"/>
        <c:majorTickMark val="cross"/>
        <c:tickLblPos val="nextTo"/>
        <c:spPr>
          <a:ln w="3175">
            <a:solidFill>
              <a:srgbClr val="000000"/>
            </a:solidFill>
            <a:prstDash val="solid"/>
          </a:ln>
        </c:spPr>
        <c:txPr>
          <a:bodyPr rot="0" vert="horz"/>
          <a:lstStyle/>
          <a:p>
            <a:pPr>
              <a:defRPr lang="en-IN" sz="1000" b="0" i="0" u="none" strike="noStrike" baseline="0">
                <a:solidFill>
                  <a:srgbClr val="000000"/>
                </a:solidFill>
                <a:latin typeface="Arial"/>
                <a:ea typeface="Arial"/>
                <a:cs typeface="Arial"/>
              </a:defRPr>
            </a:pPr>
            <a:endParaRPr lang="en-US"/>
          </a:p>
        </c:txPr>
        <c:crossAx val="75388416"/>
        <c:crosses val="autoZero"/>
        <c:lblAlgn val="ctr"/>
        <c:lblOffset val="100"/>
        <c:tickLblSkip val="1"/>
        <c:tickMarkSkip val="1"/>
      </c:catAx>
      <c:valAx>
        <c:axId val="75388416"/>
        <c:scaling>
          <c:orientation val="minMax"/>
        </c:scaling>
        <c:axPos val="l"/>
        <c:title>
          <c:tx>
            <c:rich>
              <a:bodyPr/>
              <a:lstStyle/>
              <a:p>
                <a:pPr>
                  <a:defRPr lang="en-IN" sz="1000" b="1" i="0" u="none" strike="noStrike" baseline="0">
                    <a:solidFill>
                      <a:srgbClr val="000000"/>
                    </a:solidFill>
                    <a:latin typeface="Arial"/>
                    <a:ea typeface="Arial"/>
                    <a:cs typeface="Arial"/>
                  </a:defRPr>
                </a:pPr>
                <a:r>
                  <a:rPr lang="en-US"/>
                  <a:t>Total Cases</a:t>
                </a:r>
              </a:p>
            </c:rich>
          </c:tx>
          <c:layout>
            <c:manualLayout>
              <c:xMode val="edge"/>
              <c:yMode val="edge"/>
              <c:x val="2.3494855021294971E-2"/>
              <c:y val="0.32846760723825458"/>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lang="en-IN" sz="1000" b="0" i="0" u="none" strike="noStrike" baseline="0">
                <a:solidFill>
                  <a:srgbClr val="000000"/>
                </a:solidFill>
                <a:latin typeface="Arial"/>
                <a:ea typeface="Arial"/>
                <a:cs typeface="Arial"/>
              </a:defRPr>
            </a:pPr>
            <a:endParaRPr lang="en-US"/>
          </a:p>
        </c:txPr>
        <c:crossAx val="75386880"/>
        <c:crosses val="autoZero"/>
        <c:crossBetween val="between"/>
      </c:valAx>
      <c:catAx>
        <c:axId val="75390336"/>
        <c:scaling>
          <c:orientation val="minMax"/>
        </c:scaling>
        <c:delete val="1"/>
        <c:axPos val="b"/>
        <c:numFmt formatCode="General" sourceLinked="1"/>
        <c:tickLblPos val="none"/>
        <c:crossAx val="75404416"/>
        <c:crosses val="autoZero"/>
        <c:lblAlgn val="ctr"/>
        <c:lblOffset val="100"/>
      </c:catAx>
      <c:valAx>
        <c:axId val="75404416"/>
        <c:scaling>
          <c:orientation val="minMax"/>
        </c:scaling>
        <c:axPos val="r"/>
        <c:title>
          <c:tx>
            <c:rich>
              <a:bodyPr/>
              <a:lstStyle/>
              <a:p>
                <a:pPr>
                  <a:defRPr lang="en-IN" sz="1000" b="1" i="0" u="none" strike="noStrike" baseline="0">
                    <a:solidFill>
                      <a:srgbClr val="000000"/>
                    </a:solidFill>
                    <a:latin typeface="Arial"/>
                    <a:ea typeface="Arial"/>
                    <a:cs typeface="Arial"/>
                  </a:defRPr>
                </a:pPr>
                <a:r>
                  <a:rPr lang="en-US"/>
                  <a:t>Deaths</a:t>
                </a:r>
              </a:p>
            </c:rich>
          </c:tx>
          <c:layout>
            <c:manualLayout>
              <c:xMode val="edge"/>
              <c:yMode val="edge"/>
              <c:x val="0.9442009850291555"/>
              <c:y val="0.38321225975786144"/>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lang="en-IN" sz="1000" b="0" i="0" u="none" strike="noStrike" baseline="0">
                <a:solidFill>
                  <a:srgbClr val="000000"/>
                </a:solidFill>
                <a:latin typeface="Arial"/>
                <a:ea typeface="Arial"/>
                <a:cs typeface="Arial"/>
              </a:defRPr>
            </a:pPr>
            <a:endParaRPr lang="en-US"/>
          </a:p>
        </c:txPr>
        <c:crossAx val="75390336"/>
        <c:crosses val="max"/>
        <c:crossBetween val="between"/>
      </c:valAx>
      <c:dTable>
        <c:showHorzBorder val="1"/>
        <c:showVertBorder val="1"/>
        <c:showOutline val="1"/>
        <c:showKeys val="1"/>
        <c:spPr>
          <a:ln w="3175">
            <a:solidFill>
              <a:srgbClr val="000000"/>
            </a:solidFill>
            <a:prstDash val="solid"/>
          </a:ln>
        </c:spPr>
        <c:txPr>
          <a:bodyPr/>
          <a:lstStyle/>
          <a:p>
            <a:pPr rtl="0">
              <a:defRPr lang="en-IN" sz="1000" b="0" i="0" u="none" strike="noStrike" baseline="0">
                <a:solidFill>
                  <a:srgbClr val="000000"/>
                </a:solidFill>
                <a:latin typeface="Arial"/>
                <a:ea typeface="Arial"/>
                <a:cs typeface="Arial"/>
              </a:defRPr>
            </a:pPr>
            <a:endParaRPr lang="en-US"/>
          </a:p>
        </c:txPr>
      </c:dTable>
      <c:spPr>
        <a:solidFill>
          <a:srgbClr val="33CCCC">
            <a:lumMod val="60000"/>
            <a:lumOff val="40000"/>
          </a:srgbClr>
        </a:solidFill>
      </c:spPr>
    </c:plotArea>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5.emf"/></Relationships>
</file>

<file path=ppt/drawings/drawing1.xml><?xml version="1.0" encoding="utf-8"?>
<c:userShapes xmlns:c="http://schemas.openxmlformats.org/drawingml/2006/chart">
  <cdr:relSizeAnchor xmlns:cdr="http://schemas.openxmlformats.org/drawingml/2006/chartDrawing">
    <cdr:from>
      <cdr:x>0.95498</cdr:x>
      <cdr:y>0.83914</cdr:y>
    </cdr:from>
    <cdr:to>
      <cdr:x>0.99052</cdr:x>
      <cdr:y>0.96515</cdr:y>
    </cdr:to>
    <cdr:sp macro="" textlink="">
      <cdr:nvSpPr>
        <cdr:cNvPr id="2" name="TextBox 1"/>
        <cdr:cNvSpPr txBox="1"/>
      </cdr:nvSpPr>
      <cdr:spPr>
        <a:xfrm xmlns:a="http://schemas.openxmlformats.org/drawingml/2006/main">
          <a:off x="7677149" y="2981325"/>
          <a:ext cx="285751" cy="4476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11C16D-A2CC-4D33-BB1D-E8B74FC68060}" type="datetimeFigureOut">
              <a:rPr lang="en-US" smtClean="0"/>
              <a:pPr/>
              <a:t>4/26/2021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7DA846-1517-4C4C-9D38-D330667A586B}" type="slidenum">
              <a:rPr lang="en-US" smtClean="0"/>
              <a:pPr/>
              <a:t>‹#›</a:t>
            </a:fld>
            <a:endParaRPr lang="en-US"/>
          </a:p>
        </p:txBody>
      </p:sp>
    </p:spTree>
    <p:extLst>
      <p:ext uri="{BB962C8B-B14F-4D97-AF65-F5344CB8AC3E}">
        <p14:creationId xmlns:p14="http://schemas.microsoft.com/office/powerpoint/2010/main" xmlns="" val="179401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EF57E7-12DA-4141-AC57-ED21529D585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7A4D9-FB82-4F56-83A3-82865BFD0467}" type="slidenum">
              <a:rPr lang="en-US" smtClean="0"/>
              <a:pPr/>
              <a:t>44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901620D-7018-46B3-A1A0-F0AC48037D12}" type="slidenum">
              <a:rPr lang="en-US" smtClean="0"/>
              <a:pPr>
                <a:defRPr/>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256A01-3F56-4983-9EA7-DB8A660C9F8E}" type="slidenum">
              <a:rPr lang="en-US" smtClean="0"/>
              <a:pPr/>
              <a:t>13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33B16E-A748-4BE6-AB3D-76A996194BDE}" type="slidenum">
              <a:rPr lang="en-US" smtClean="0"/>
              <a:pPr/>
              <a:t>17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marL="855663" indent="-161925" algn="just" eaLnBrk="1" hangingPunct="1">
              <a:lnSpc>
                <a:spcPct val="90000"/>
              </a:lnSpc>
            </a:pPr>
            <a:r>
              <a:rPr lang="en-US" smtClean="0"/>
              <a:t> </a:t>
            </a:r>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C78CB1-C233-4B0F-A793-D25A103517CA}" type="slidenum">
              <a:rPr lang="en-US" smtClean="0"/>
              <a:pPr/>
              <a:t>18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marL="855663" indent="-161925" algn="just" eaLnBrk="1" hangingPunct="1">
              <a:lnSpc>
                <a:spcPct val="90000"/>
              </a:lnSpc>
            </a:pPr>
            <a:r>
              <a:rPr lang="en-US" smtClean="0"/>
              <a:t> </a:t>
            </a:r>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C78CB1-C233-4B0F-A793-D25A103517CA}" type="slidenum">
              <a:rPr lang="en-US" smtClean="0"/>
              <a:pPr/>
              <a:t>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9171C5F-C2CD-4F92-889F-6A31D00BB2DC}" type="slidenum">
              <a:rPr lang="en-US" smtClean="0"/>
              <a:pPr/>
              <a:t>20</a:t>
            </a:fld>
            <a:endParaRPr lang="en-US" smtClean="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34852" indent="-282635" eaLnBrk="0" hangingPunct="0">
              <a:defRPr>
                <a:solidFill>
                  <a:schemeClr val="tx1"/>
                </a:solidFill>
                <a:latin typeface="Verdana" pitchFamily="34" charset="0"/>
                <a:cs typeface="Arial" pitchFamily="34" charset="0"/>
              </a:defRPr>
            </a:lvl2pPr>
            <a:lvl3pPr marL="1130541" indent="-226108" eaLnBrk="0" hangingPunct="0">
              <a:defRPr>
                <a:solidFill>
                  <a:schemeClr val="tx1"/>
                </a:solidFill>
                <a:latin typeface="Verdana" pitchFamily="34" charset="0"/>
                <a:cs typeface="Arial" pitchFamily="34" charset="0"/>
              </a:defRPr>
            </a:lvl3pPr>
            <a:lvl4pPr marL="1582758" indent="-226108" eaLnBrk="0" hangingPunct="0">
              <a:defRPr>
                <a:solidFill>
                  <a:schemeClr val="tx1"/>
                </a:solidFill>
                <a:latin typeface="Verdana" pitchFamily="34" charset="0"/>
                <a:cs typeface="Arial" pitchFamily="34" charset="0"/>
              </a:defRPr>
            </a:lvl4pPr>
            <a:lvl5pPr marL="2034974" indent="-226108" eaLnBrk="0" hangingPunct="0">
              <a:defRPr>
                <a:solidFill>
                  <a:schemeClr val="tx1"/>
                </a:solidFill>
                <a:latin typeface="Verdana" pitchFamily="34" charset="0"/>
                <a:cs typeface="Arial" pitchFamily="34" charset="0"/>
              </a:defRPr>
            </a:lvl5pPr>
            <a:lvl6pPr marL="2487191" indent="-226108" eaLnBrk="0" fontAlgn="base" hangingPunct="0">
              <a:spcBef>
                <a:spcPct val="0"/>
              </a:spcBef>
              <a:spcAft>
                <a:spcPct val="0"/>
              </a:spcAft>
              <a:defRPr>
                <a:solidFill>
                  <a:schemeClr val="tx1"/>
                </a:solidFill>
                <a:latin typeface="Verdana" pitchFamily="34" charset="0"/>
                <a:cs typeface="Arial" pitchFamily="34" charset="0"/>
              </a:defRPr>
            </a:lvl6pPr>
            <a:lvl7pPr marL="2939407" indent="-226108" eaLnBrk="0" fontAlgn="base" hangingPunct="0">
              <a:spcBef>
                <a:spcPct val="0"/>
              </a:spcBef>
              <a:spcAft>
                <a:spcPct val="0"/>
              </a:spcAft>
              <a:defRPr>
                <a:solidFill>
                  <a:schemeClr val="tx1"/>
                </a:solidFill>
                <a:latin typeface="Verdana" pitchFamily="34" charset="0"/>
                <a:cs typeface="Arial" pitchFamily="34" charset="0"/>
              </a:defRPr>
            </a:lvl7pPr>
            <a:lvl8pPr marL="3391624" indent="-226108" eaLnBrk="0" fontAlgn="base" hangingPunct="0">
              <a:spcBef>
                <a:spcPct val="0"/>
              </a:spcBef>
              <a:spcAft>
                <a:spcPct val="0"/>
              </a:spcAft>
              <a:defRPr>
                <a:solidFill>
                  <a:schemeClr val="tx1"/>
                </a:solidFill>
                <a:latin typeface="Verdana" pitchFamily="34" charset="0"/>
                <a:cs typeface="Arial" pitchFamily="34" charset="0"/>
              </a:defRPr>
            </a:lvl8pPr>
            <a:lvl9pPr marL="3843840" indent="-226108"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B4511E02-583D-40EC-B54D-8272804489EF}" type="slidenum">
              <a:rPr lang="en-IN" smtClean="0">
                <a:latin typeface="Arial" pitchFamily="34" charset="0"/>
              </a:rPr>
              <a:pPr eaLnBrk="1" hangingPunct="1"/>
              <a:t>25</a:t>
            </a:fld>
            <a:endParaRPr lang="en-IN" smtClean="0">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686591" y="4344025"/>
            <a:ext cx="5484818" cy="420817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156" tIns="46079" rIns="92156" bIns="46079" anchor="ct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41988" name="Slide Number Placeholder 3"/>
          <p:cNvSpPr>
            <a:spLocks noGrp="1"/>
          </p:cNvSpPr>
          <p:nvPr>
            <p:ph type="sldNum" sz="quarter" idx="5"/>
          </p:nvPr>
        </p:nvSpPr>
        <p:spPr>
          <a:noFill/>
        </p:spPr>
        <p:txBody>
          <a:bodyPr/>
          <a:lstStyle/>
          <a:p>
            <a:fld id="{4F95FEC2-8D2D-4AC4-A4B9-9F67D3A25B30}" type="slidenum">
              <a:rPr lang="en-US" smtClean="0">
                <a:latin typeface="Arial" charset="0"/>
                <a:cs typeface="Arial" charset="0"/>
              </a:rPr>
              <a:pPr/>
              <a:t>33</a:t>
            </a:fld>
            <a:endParaRPr 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80010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738" y="3962400"/>
            <a:ext cx="80010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8447D5F-69B6-41DF-92C6-788CE6F001F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90550" y="266700"/>
            <a:ext cx="8324850" cy="590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3276600" y="6400800"/>
            <a:ext cx="2895600" cy="457200"/>
          </a:xfrm>
        </p:spPr>
        <p:txBody>
          <a:bodyPr/>
          <a:lstStyle>
            <a:lvl1pPr>
              <a:defRPr/>
            </a:lvl1pPr>
          </a:lstStyle>
          <a:p>
            <a:pPr>
              <a:defRPr/>
            </a:pPr>
            <a:endParaRPr lang="en-US"/>
          </a:p>
        </p:txBody>
      </p:sp>
      <p:sp>
        <p:nvSpPr>
          <p:cNvPr id="4" name="Slide Number Placeholder 3"/>
          <p:cNvSpPr>
            <a:spLocks noGrp="1"/>
          </p:cNvSpPr>
          <p:nvPr>
            <p:ph type="sldNum" sz="quarter" idx="11"/>
          </p:nvPr>
        </p:nvSpPr>
        <p:spPr>
          <a:xfrm>
            <a:off x="7010400" y="6400800"/>
            <a:ext cx="1905000" cy="457200"/>
          </a:xfrm>
        </p:spPr>
        <p:txBody>
          <a:bodyPr/>
          <a:lstStyle>
            <a:lvl1pPr>
              <a:defRPr/>
            </a:lvl1pPr>
          </a:lstStyle>
          <a:p>
            <a:pPr>
              <a:defRPr/>
            </a:pPr>
            <a:fld id="{CFC1316D-0D07-4CA9-B92D-5D8E2ABA2E0D}" type="slidenum">
              <a:rPr lang="en-US"/>
              <a:pPr>
                <a:defRPr/>
              </a:pPr>
              <a:t>‹#›</a:t>
            </a:fld>
            <a:endParaRPr lang="en-US"/>
          </a:p>
        </p:txBody>
      </p:sp>
      <p:sp>
        <p:nvSpPr>
          <p:cNvPr id="5" name="Date Placeholder 4"/>
          <p:cNvSpPr>
            <a:spLocks noGrp="1"/>
          </p:cNvSpPr>
          <p:nvPr>
            <p:ph type="dt" sz="half" idx="12"/>
          </p:nvPr>
        </p:nvSpPr>
        <p:spPr>
          <a:xfrm>
            <a:off x="0" y="640080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xmlns="" val="419861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C6A4C9-B016-4884-8449-FF973159E963}"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C6A4C9-B016-4884-8449-FF973159E963}" type="datetimeFigureOut">
              <a:rPr lang="en-US" smtClean="0"/>
              <a:pPr/>
              <a:t>4/26/2021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6A4C9-B016-4884-8449-FF973159E963}" type="datetimeFigureOut">
              <a:rPr lang="en-US" smtClean="0"/>
              <a:pPr/>
              <a:t>4/26/2021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A4C9-B016-4884-8449-FF973159E963}" type="datetimeFigureOut">
              <a:rPr lang="en-US" smtClean="0"/>
              <a:pPr/>
              <a:t>4/26/2021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A4C9-B016-4884-8449-FF973159E963}"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A4C9-B016-4884-8449-FF973159E963}"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6A4C9-B016-4884-8449-FF973159E963}" type="datetimeFigureOut">
              <a:rPr lang="en-US" smtClean="0"/>
              <a:pPr/>
              <a:t>4/26/2021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043F4-B3ED-4309-BA0B-BF8D2B5C6D8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rtimlsu@yahoo.co.i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5.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6.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Office_Excel_Chart1.xls"/><Relationship Id="rId7" Type="http://schemas.openxmlformats.org/officeDocument/2006/relationships/image" Target="../media/image46.jpe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slide" Target="slide29.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9.png"/><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package" Target="../embeddings/Microsoft_Office_PowerPoint_Presentation1.pptx"/><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hyperlink" Target="Link/Fish.ppt" TargetMode="External"/><Relationship Id="rId4" Type="http://schemas.openxmlformats.org/officeDocument/2006/relationships/hyperlink" Target="Link/ITN.p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p:txBody>
          <a:bodyPr rtlCol="0">
            <a:normAutofit fontScale="90000"/>
          </a:bodyPr>
          <a:lstStyle/>
          <a:p>
            <a:pPr eaLnBrk="1" fontAlgn="auto" hangingPunct="1">
              <a:spcAft>
                <a:spcPts val="0"/>
              </a:spcAft>
              <a:defRPr/>
            </a:pPr>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800" dirty="0" smtClean="0">
                <a:solidFill>
                  <a:schemeClr val="bg1"/>
                </a:solidFill>
              </a:rPr>
              <a:t/>
            </a:r>
            <a:br>
              <a:rPr lang="en-US" sz="1800" dirty="0" smtClean="0">
                <a:solidFill>
                  <a:schemeClr val="bg1"/>
                </a:solidFill>
              </a:rPr>
            </a:br>
            <a:r>
              <a:rPr lang="en-US" sz="1800" dirty="0" smtClean="0">
                <a:solidFill>
                  <a:schemeClr val="bg1"/>
                </a:solidFill>
              </a:rPr>
              <a:t/>
            </a:r>
            <a:br>
              <a:rPr lang="en-US" sz="1800" dirty="0" smtClean="0">
                <a:solidFill>
                  <a:schemeClr val="bg1"/>
                </a:solidFill>
              </a:rPr>
            </a:br>
            <a:r>
              <a:rPr lang="en-US" sz="1800" dirty="0" smtClean="0">
                <a:solidFill>
                  <a:schemeClr val="bg1"/>
                </a:solidFill>
              </a:rPr>
              <a:t> </a:t>
            </a:r>
          </a:p>
        </p:txBody>
      </p:sp>
      <p:sp>
        <p:nvSpPr>
          <p:cNvPr id="9219" name="Subtitle 7"/>
          <p:cNvSpPr>
            <a:spLocks noGrp="1"/>
          </p:cNvSpPr>
          <p:nvPr>
            <p:ph type="subTitle" idx="1"/>
          </p:nvPr>
        </p:nvSpPr>
        <p:spPr>
          <a:xfrm>
            <a:off x="0" y="152400"/>
            <a:ext cx="8991600" cy="6705600"/>
          </a:xfrm>
          <a:solidFill>
            <a:schemeClr val="bg2"/>
          </a:solidFill>
          <a:ln>
            <a:solidFill>
              <a:schemeClr val="tx2">
                <a:lumMod val="60000"/>
                <a:lumOff val="40000"/>
              </a:schemeClr>
            </a:solidFill>
          </a:ln>
        </p:spPr>
        <p:txBody>
          <a:bodyPr rtlCol="0">
            <a:normAutofit fontScale="25000" lnSpcReduction="20000"/>
          </a:bodyPr>
          <a:lstStyle/>
          <a:p>
            <a:pPr eaLnBrk="1" fontAlgn="auto" hangingPunct="1">
              <a:spcBef>
                <a:spcPct val="0"/>
              </a:spcBef>
              <a:spcAft>
                <a:spcPts val="0"/>
              </a:spcAft>
              <a:buFont typeface="Arial" pitchFamily="34" charset="0"/>
              <a:buNone/>
              <a:defRPr/>
            </a:pPr>
            <a:r>
              <a:rPr lang="en-US" sz="2800" dirty="0" smtClean="0">
                <a:solidFill>
                  <a:schemeClr val="bg1"/>
                </a:solidFill>
              </a:rPr>
              <a:t>Indoor Residual Spray -INDIA </a:t>
            </a: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a:spcBef>
                <a:spcPct val="0"/>
              </a:spcBef>
              <a:defRPr/>
            </a:pPr>
            <a:r>
              <a:rPr lang="en-US" sz="19600" dirty="0" smtClean="0">
                <a:solidFill>
                  <a:schemeClr val="tx2">
                    <a:lumMod val="75000"/>
                  </a:schemeClr>
                </a:solidFill>
              </a:rPr>
              <a:t>Prof. </a:t>
            </a:r>
            <a:r>
              <a:rPr lang="en-US" sz="19600" dirty="0" err="1" smtClean="0">
                <a:solidFill>
                  <a:schemeClr val="tx2">
                    <a:lumMod val="75000"/>
                  </a:schemeClr>
                </a:solidFill>
              </a:rPr>
              <a:t>Arti</a:t>
            </a:r>
            <a:r>
              <a:rPr lang="en-US" sz="19600" dirty="0" smtClean="0">
                <a:solidFill>
                  <a:schemeClr val="tx2">
                    <a:lumMod val="75000"/>
                  </a:schemeClr>
                </a:solidFill>
              </a:rPr>
              <a:t> Prasad</a:t>
            </a:r>
          </a:p>
          <a:p>
            <a:pPr>
              <a:spcBef>
                <a:spcPct val="0"/>
              </a:spcBef>
              <a:defRPr/>
            </a:pPr>
            <a:r>
              <a:rPr lang="en-US" sz="9600" dirty="0" smtClean="0">
                <a:solidFill>
                  <a:schemeClr val="tx2">
                    <a:lumMod val="75000"/>
                  </a:schemeClr>
                </a:solidFill>
              </a:rPr>
              <a:t>Head Department of Zoology</a:t>
            </a:r>
          </a:p>
          <a:p>
            <a:pPr>
              <a:spcBef>
                <a:spcPct val="0"/>
              </a:spcBef>
              <a:defRPr/>
            </a:pPr>
            <a:r>
              <a:rPr lang="en-US" sz="9600" dirty="0" smtClean="0">
                <a:solidFill>
                  <a:schemeClr val="tx2">
                    <a:lumMod val="75000"/>
                  </a:schemeClr>
                </a:solidFill>
              </a:rPr>
              <a:t>University College of Science</a:t>
            </a:r>
          </a:p>
          <a:p>
            <a:pPr>
              <a:spcBef>
                <a:spcPct val="0"/>
              </a:spcBef>
              <a:defRPr/>
            </a:pPr>
            <a:r>
              <a:rPr lang="en-US" sz="9600" dirty="0" smtClean="0">
                <a:solidFill>
                  <a:schemeClr val="tx2">
                    <a:lumMod val="75000"/>
                  </a:schemeClr>
                </a:solidFill>
              </a:rPr>
              <a:t>MLSU, Udaipur.</a:t>
            </a:r>
          </a:p>
          <a:p>
            <a:pPr>
              <a:spcBef>
                <a:spcPct val="0"/>
              </a:spcBef>
              <a:defRPr/>
            </a:pPr>
            <a:endParaRPr lang="en-US" sz="9600" b="1" dirty="0" smtClean="0">
              <a:solidFill>
                <a:schemeClr val="tx2">
                  <a:lumMod val="75000"/>
                </a:schemeClr>
              </a:solidFill>
            </a:endParaRPr>
          </a:p>
          <a:p>
            <a:pPr>
              <a:spcBef>
                <a:spcPct val="0"/>
              </a:spcBef>
              <a:defRPr/>
            </a:pPr>
            <a:endParaRPr lang="en-US" sz="9600" b="1" dirty="0" smtClean="0">
              <a:solidFill>
                <a:schemeClr val="tx2">
                  <a:lumMod val="75000"/>
                </a:schemeClr>
              </a:solidFill>
            </a:endParaRPr>
          </a:p>
          <a:p>
            <a:pPr>
              <a:spcBef>
                <a:spcPct val="0"/>
              </a:spcBef>
              <a:defRPr/>
            </a:pPr>
            <a:r>
              <a:rPr lang="en-US" sz="19600" dirty="0" smtClean="0">
                <a:solidFill>
                  <a:schemeClr val="tx2">
                    <a:lumMod val="75000"/>
                  </a:schemeClr>
                </a:solidFill>
                <a:hlinkClick r:id="rId3"/>
              </a:rPr>
              <a:t>Artimlsu@yahoo.co.in</a:t>
            </a: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bg1"/>
              </a:solidFill>
            </a:endParaRPr>
          </a:p>
          <a:p>
            <a:pPr eaLnBrk="1" fontAlgn="auto" hangingPunct="1">
              <a:spcBef>
                <a:spcPct val="0"/>
              </a:spcBef>
              <a:spcAft>
                <a:spcPts val="0"/>
              </a:spcAft>
              <a:buFont typeface="Arial" pitchFamily="34" charset="0"/>
              <a:buNone/>
              <a:defRPr/>
            </a:pPr>
            <a:endParaRPr lang="en-US" sz="7200" dirty="0" smtClean="0">
              <a:solidFill>
                <a:schemeClr val="bg1"/>
              </a:solidFill>
            </a:endParaRPr>
          </a:p>
          <a:p>
            <a:pPr eaLnBrk="1" fontAlgn="auto" hangingPunct="1">
              <a:spcBef>
                <a:spcPct val="0"/>
              </a:spcBef>
              <a:spcAft>
                <a:spcPts val="0"/>
              </a:spcAft>
              <a:buFont typeface="Arial" pitchFamily="34" charset="0"/>
              <a:buNone/>
              <a:defRPr/>
            </a:pPr>
            <a:r>
              <a:rPr lang="en-US" sz="7200" dirty="0" smtClean="0">
                <a:solidFill>
                  <a:schemeClr val="bg1"/>
                </a:solidFill>
              </a:rPr>
              <a:t/>
            </a:r>
            <a:br>
              <a:rPr lang="en-US" sz="7200" dirty="0" smtClean="0">
                <a:solidFill>
                  <a:schemeClr val="bg1"/>
                </a:solidFill>
              </a:rPr>
            </a:br>
            <a:endParaRPr lang="en-US" sz="2800" dirty="0" smtClean="0">
              <a:solidFill>
                <a:schemeClr val="bg1"/>
              </a:solidFill>
            </a:endParaRPr>
          </a:p>
          <a:p>
            <a:pPr eaLnBrk="1" fontAlgn="auto" hangingPunct="1">
              <a:spcBef>
                <a:spcPct val="0"/>
              </a:spcBef>
              <a:spcAft>
                <a:spcPts val="0"/>
              </a:spcAft>
              <a:buFont typeface="Arial" pitchFamily="34" charset="0"/>
              <a:buNone/>
              <a:defRPr/>
            </a:pPr>
            <a:endParaRPr lang="en-US" sz="2800" dirty="0" smtClean="0">
              <a:solidFill>
                <a:schemeClr val="bg1"/>
              </a:solidFill>
            </a:endParaRPr>
          </a:p>
          <a:p>
            <a:pPr eaLnBrk="1" fontAlgn="auto" hangingPunct="1">
              <a:spcBef>
                <a:spcPct val="0"/>
              </a:spcBef>
              <a:spcAft>
                <a:spcPts val="0"/>
              </a:spcAft>
              <a:buFont typeface="Arial" pitchFamily="34" charset="0"/>
              <a:buNone/>
              <a:defRPr/>
            </a:pPr>
            <a:endParaRPr lang="en-US" sz="2800" dirty="0" smtClean="0">
              <a:solidFill>
                <a:schemeClr val="bg1"/>
              </a:solidFill>
            </a:endParaRPr>
          </a:p>
          <a:p>
            <a:pPr eaLnBrk="1" fontAlgn="auto" hangingPunct="1">
              <a:spcBef>
                <a:spcPct val="0"/>
              </a:spcBef>
              <a:spcAft>
                <a:spcPts val="0"/>
              </a:spcAft>
              <a:buFont typeface="Arial" pitchFamily="34" charset="0"/>
              <a:buNone/>
              <a:defRPr/>
            </a:pPr>
            <a:r>
              <a:rPr lang="en-US" sz="2800" dirty="0" smtClean="0">
                <a:solidFill>
                  <a:schemeClr val="bg1"/>
                </a:solidFill>
              </a:rPr>
              <a:t/>
            </a:r>
            <a:br>
              <a:rPr lang="en-US" sz="2800" dirty="0" smtClean="0">
                <a:solidFill>
                  <a:schemeClr val="bg1"/>
                </a:solidFill>
              </a:rPr>
            </a:br>
            <a:endParaRPr lang="en-IN" dirty="0" smtClean="0"/>
          </a:p>
        </p:txBody>
      </p:sp>
      <p:sp>
        <p:nvSpPr>
          <p:cNvPr id="7173" name="Rectangle 5"/>
          <p:cNvSpPr>
            <a:spLocks noChangeArrowheads="1"/>
          </p:cNvSpPr>
          <p:nvPr/>
        </p:nvSpPr>
        <p:spPr bwMode="auto">
          <a:xfrm>
            <a:off x="76200" y="76200"/>
            <a:ext cx="8915400" cy="6629400"/>
          </a:xfrm>
          <a:prstGeom prst="rect">
            <a:avLst/>
          </a:prstGeom>
          <a:noFill/>
          <a:ln w="57150" cmpd="thinThick">
            <a:solidFill>
              <a:srgbClr val="CCFF99"/>
            </a:solidFill>
            <a:miter lim="800000"/>
            <a:headEnd/>
            <a:tailEnd/>
          </a:ln>
        </p:spPr>
        <p:txBody>
          <a:bodyPr wrap="none" anchor="ctr"/>
          <a:lstStyle/>
          <a:p>
            <a:pPr eaLnBrk="0" hangingPunct="0"/>
            <a:endParaRPr lang="en-US"/>
          </a:p>
        </p:txBody>
      </p:sp>
      <p:sp>
        <p:nvSpPr>
          <p:cNvPr id="8" name="Rounded Rectangle 7"/>
          <p:cNvSpPr/>
          <p:nvPr/>
        </p:nvSpPr>
        <p:spPr>
          <a:xfrm>
            <a:off x="1828800" y="609600"/>
            <a:ext cx="55626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800" dirty="0" smtClean="0"/>
              <a:t>VECTOR  </a:t>
            </a:r>
            <a:r>
              <a:rPr lang="en-US" sz="2800" dirty="0"/>
              <a:t>CONTROL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828800" y="533400"/>
            <a:ext cx="7315200" cy="990600"/>
          </a:xfrm>
        </p:spPr>
        <p:txBody>
          <a:bodyPr/>
          <a:lstStyle/>
          <a:p>
            <a:r>
              <a:rPr lang="en-US" smtClean="0">
                <a:solidFill>
                  <a:srgbClr val="00B0F0"/>
                </a:solidFill>
              </a:rPr>
              <a:t>Source Reduction</a:t>
            </a:r>
          </a:p>
        </p:txBody>
      </p:sp>
      <p:pic>
        <p:nvPicPr>
          <p:cNvPr id="30723" name="Picture 5" descr="Y:\dell_Backup\2012-02-23_15-23-32\Memeo\2012-02-23_15-23-32\D_\Picture\Delhi West Zone 9.10.2012_Arshad\100_PANA\P100074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2632075"/>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4" name="Picture 11" descr="Y:\dell_Backup\2012-02-23_15-23-32\Memeo\2012-02-23_15-23-32\D_\Picture\Delhi West Zone 9.10.2012_Arshad\100_PANA\P1000707.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00400" y="2632075"/>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2" descr="Y:\dell_Backup\2012-02-23_15-23-32\Memeo\2012-02-23_15-23-32\D_\Picture\Delhi West Zone 23.11.2012_Arshad\P1010295.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600" y="4613275"/>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3" descr="Y:\dell_Backup\2012-02-23_15-23-32\Memeo\2012-02-23_15-23-32\D_\Picture\Delhi West Zone 23.11.2012_Arshad\P1010297.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76600" y="4613275"/>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7" name="Picture 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943600" y="4689475"/>
            <a:ext cx="2667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30728" name="Picture 8"/>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943600" y="2573338"/>
            <a:ext cx="2667000"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30729" name="Rectangle 9"/>
          <p:cNvSpPr>
            <a:spLocks noGrp="1" noChangeArrowheads="1"/>
          </p:cNvSpPr>
          <p:nvPr>
            <p:ph type="body" idx="1"/>
          </p:nvPr>
        </p:nvSpPr>
        <p:spPr>
          <a:xfrm>
            <a:off x="685800" y="1600200"/>
            <a:ext cx="8229600" cy="838200"/>
          </a:xfrm>
          <a:noFill/>
        </p:spPr>
        <p:txBody>
          <a:bodyPr>
            <a:normAutofit lnSpcReduction="10000"/>
          </a:bodyPr>
          <a:lstStyle/>
          <a:p>
            <a:pPr algn="just">
              <a:lnSpc>
                <a:spcPct val="90000"/>
              </a:lnSpc>
            </a:pPr>
            <a:r>
              <a:rPr lang="en-US" sz="2800" smtClean="0"/>
              <a:t>Removal of </a:t>
            </a:r>
            <a:r>
              <a:rPr lang="en-US" sz="2800" i="1" smtClean="0"/>
              <a:t>Aedes</a:t>
            </a:r>
            <a:r>
              <a:rPr lang="en-US" sz="2800" smtClean="0"/>
              <a:t> Breeding by using source reduction and temephos 1% granules</a:t>
            </a:r>
          </a:p>
        </p:txBody>
      </p:sp>
    </p:spTree>
    <p:extLst>
      <p:ext uri="{BB962C8B-B14F-4D97-AF65-F5344CB8AC3E}">
        <p14:creationId xmlns:p14="http://schemas.microsoft.com/office/powerpoint/2010/main" xmlns="" val="4286258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838200" y="90488"/>
            <a:ext cx="6019800" cy="5539978"/>
          </a:xfrm>
          <a:prstGeom prst="rect">
            <a:avLst/>
          </a:prstGeom>
          <a:noFill/>
          <a:ln w="9525">
            <a:noFill/>
            <a:miter lim="800000"/>
            <a:headEnd/>
            <a:tailEnd/>
          </a:ln>
          <a:effectLst/>
        </p:spPr>
        <p:txBody>
          <a:bodyPr wrap="square">
            <a:spAutoFit/>
          </a:bodyPr>
          <a:lstStyle/>
          <a:p>
            <a:pPr marL="371475" indent="-371475">
              <a:spcBef>
                <a:spcPct val="50000"/>
              </a:spcBef>
              <a:buClr>
                <a:schemeClr val="tx2"/>
              </a:buClr>
              <a:buSzPct val="75000"/>
              <a:buFont typeface="Wingdings" pitchFamily="2" charset="2"/>
              <a:buChar char="n"/>
              <a:defRPr/>
            </a:pPr>
            <a:endParaRPr lang="en-US" sz="2400" dirty="0" smtClean="0">
              <a:solidFill>
                <a:srgbClr val="FF3300"/>
              </a:solidFill>
              <a:effectLst>
                <a:outerShdw blurRad="38100" dist="38100" dir="2700000" algn="tl">
                  <a:srgbClr val="000000"/>
                </a:outerShdw>
              </a:effectLst>
              <a:latin typeface="Times New Roman" pitchFamily="18" charset="0"/>
            </a:endParaRPr>
          </a:p>
          <a:p>
            <a:pPr marL="371475" indent="-371475">
              <a:spcBef>
                <a:spcPct val="50000"/>
              </a:spcBef>
              <a:buClr>
                <a:schemeClr val="tx2"/>
              </a:buClr>
              <a:buSzPct val="75000"/>
              <a:buFont typeface="Wingdings" pitchFamily="2" charset="2"/>
              <a:buChar char="n"/>
              <a:defRPr/>
            </a:pPr>
            <a:r>
              <a:rPr lang="en-US" sz="3600" dirty="0" smtClean="0">
                <a:solidFill>
                  <a:srgbClr val="002060"/>
                </a:solidFill>
                <a:effectLst>
                  <a:outerShdw blurRad="38100" dist="38100" dir="2700000" algn="tl">
                    <a:srgbClr val="000000"/>
                  </a:outerShdw>
                </a:effectLst>
                <a:latin typeface="Times New Roman" pitchFamily="18" charset="0"/>
              </a:rPr>
              <a:t>Control </a:t>
            </a:r>
            <a:r>
              <a:rPr lang="en-US" sz="3600" dirty="0">
                <a:solidFill>
                  <a:srgbClr val="002060"/>
                </a:solidFill>
                <a:effectLst>
                  <a:outerShdw blurRad="38100" dist="38100" dir="2700000" algn="tl">
                    <a:srgbClr val="000000"/>
                  </a:outerShdw>
                </a:effectLst>
                <a:latin typeface="Times New Roman" pitchFamily="18" charset="0"/>
              </a:rPr>
              <a:t>Strategy</a:t>
            </a:r>
          </a:p>
          <a:p>
            <a:pPr marL="371475" indent="-371475">
              <a:spcBef>
                <a:spcPct val="50000"/>
              </a:spcBef>
              <a:buClr>
                <a:schemeClr val="tx2"/>
              </a:buClr>
              <a:buSzPct val="75000"/>
              <a:buFont typeface="Wingdings" pitchFamily="2" charset="2"/>
              <a:buNone/>
              <a:defRPr/>
            </a:pPr>
            <a:r>
              <a:rPr lang="en-US" sz="3200" dirty="0">
                <a:effectLst>
                  <a:outerShdw blurRad="38100" dist="38100" dir="2700000" algn="tl">
                    <a:srgbClr val="000000"/>
                  </a:outerShdw>
                </a:effectLst>
                <a:latin typeface="Times New Roman" pitchFamily="18" charset="0"/>
              </a:rPr>
              <a:t>         </a:t>
            </a:r>
          </a:p>
          <a:p>
            <a:pPr marL="371475" indent="-371475">
              <a:spcBef>
                <a:spcPct val="50000"/>
              </a:spcBef>
              <a:buClr>
                <a:schemeClr val="tx2"/>
              </a:buClr>
              <a:buSzPct val="75000"/>
              <a:buFont typeface="Wingdings" pitchFamily="2" charset="2"/>
              <a:buNone/>
              <a:defRPr/>
            </a:pPr>
            <a:r>
              <a:rPr lang="en-US" sz="3200" dirty="0">
                <a:solidFill>
                  <a:schemeClr val="hlink"/>
                </a:solidFill>
                <a:effectLst>
                  <a:outerShdw blurRad="38100" dist="38100" dir="2700000" algn="tl">
                    <a:srgbClr val="000000"/>
                  </a:outerShdw>
                </a:effectLst>
                <a:latin typeface="Times New Roman" pitchFamily="18" charset="0"/>
              </a:rPr>
              <a:t>Larval Control</a:t>
            </a:r>
          </a:p>
          <a:p>
            <a:pPr marL="371475" indent="-371475">
              <a:spcBef>
                <a:spcPct val="50000"/>
              </a:spcBef>
              <a:buClr>
                <a:schemeClr val="tx2"/>
              </a:buClr>
              <a:buSzPct val="75000"/>
              <a:buFontTx/>
              <a:buAutoNum type="romanLcParenR"/>
              <a:defRPr/>
            </a:pPr>
            <a:r>
              <a:rPr lang="en-US" sz="2000" dirty="0">
                <a:solidFill>
                  <a:schemeClr val="hlink"/>
                </a:solidFill>
                <a:effectLst>
                  <a:outerShdw blurRad="38100" dist="38100" dir="2700000" algn="tl">
                    <a:srgbClr val="000000"/>
                  </a:outerShdw>
                </a:effectLst>
                <a:latin typeface="Times New Roman" pitchFamily="18" charset="0"/>
              </a:rPr>
              <a:t>Source reduction </a:t>
            </a:r>
          </a:p>
          <a:p>
            <a:pPr marL="371475" indent="-371475">
              <a:spcBef>
                <a:spcPct val="50000"/>
              </a:spcBef>
              <a:buClr>
                <a:schemeClr val="tx2"/>
              </a:buClr>
              <a:buSzPct val="75000"/>
              <a:buFontTx/>
              <a:buAutoNum type="romanLcParenR"/>
              <a:defRPr/>
            </a:pPr>
            <a:r>
              <a:rPr lang="en-US" sz="2000" dirty="0">
                <a:solidFill>
                  <a:schemeClr val="hlink"/>
                </a:solidFill>
                <a:effectLst>
                  <a:outerShdw blurRad="38100" dist="38100" dir="2700000" algn="tl">
                    <a:srgbClr val="000000"/>
                  </a:outerShdw>
                </a:effectLst>
                <a:latin typeface="Times New Roman" pitchFamily="18" charset="0"/>
              </a:rPr>
              <a:t>Chemical control</a:t>
            </a:r>
          </a:p>
          <a:p>
            <a:pPr marL="371475" indent="-371475">
              <a:spcBef>
                <a:spcPct val="50000"/>
              </a:spcBef>
              <a:buClr>
                <a:schemeClr val="tx2"/>
              </a:buClr>
              <a:buSzPct val="75000"/>
              <a:buFontTx/>
              <a:buAutoNum type="romanLcParenR"/>
              <a:defRPr/>
            </a:pPr>
            <a:r>
              <a:rPr lang="en-US" sz="2000" dirty="0">
                <a:solidFill>
                  <a:schemeClr val="hlink"/>
                </a:solidFill>
                <a:effectLst>
                  <a:outerShdw blurRad="38100" dist="38100" dir="2700000" algn="tl">
                    <a:srgbClr val="000000"/>
                  </a:outerShdw>
                </a:effectLst>
                <a:latin typeface="Times New Roman" pitchFamily="18" charset="0"/>
              </a:rPr>
              <a:t> Law enforcement</a:t>
            </a:r>
          </a:p>
          <a:p>
            <a:pPr marL="371475" indent="-371475">
              <a:spcBef>
                <a:spcPct val="50000"/>
              </a:spcBef>
              <a:buClr>
                <a:schemeClr val="tx2"/>
              </a:buClr>
              <a:buSzPct val="75000"/>
              <a:buFontTx/>
              <a:buAutoNum type="romanLcParenR"/>
              <a:defRPr/>
            </a:pPr>
            <a:r>
              <a:rPr lang="en-US" sz="2000" dirty="0">
                <a:solidFill>
                  <a:schemeClr val="hlink"/>
                </a:solidFill>
                <a:effectLst>
                  <a:outerShdw blurRad="38100" dist="38100" dir="2700000" algn="tl">
                    <a:srgbClr val="000000"/>
                  </a:outerShdw>
                </a:effectLst>
                <a:latin typeface="Times New Roman" pitchFamily="18" charset="0"/>
              </a:rPr>
              <a:t> Health Education</a:t>
            </a:r>
          </a:p>
          <a:p>
            <a:pPr marL="371475" indent="-371475">
              <a:spcBef>
                <a:spcPct val="50000"/>
              </a:spcBef>
              <a:buClr>
                <a:schemeClr val="tx2"/>
              </a:buClr>
              <a:buSzPct val="75000"/>
              <a:defRPr/>
            </a:pPr>
            <a:endParaRPr lang="en-US" sz="2000" dirty="0">
              <a:solidFill>
                <a:schemeClr val="hlink"/>
              </a:solidFill>
              <a:effectLst>
                <a:outerShdw blurRad="38100" dist="38100" dir="2700000" algn="tl">
                  <a:srgbClr val="000000"/>
                </a:outerShdw>
              </a:effectLst>
              <a:latin typeface="Times New Roman" pitchFamily="18" charset="0"/>
            </a:endParaRPr>
          </a:p>
          <a:p>
            <a:pPr marL="371475" indent="-371475">
              <a:spcBef>
                <a:spcPct val="50000"/>
              </a:spcBef>
              <a:buClr>
                <a:schemeClr val="tx2"/>
              </a:buClr>
              <a:buSzPct val="75000"/>
              <a:defRPr/>
            </a:pPr>
            <a:endParaRPr lang="en-US" sz="2000" dirty="0">
              <a:solidFill>
                <a:schemeClr val="hlink"/>
              </a:solidFill>
              <a:effectLst>
                <a:outerShdw blurRad="38100" dist="38100" dir="2700000" algn="tl">
                  <a:srgbClr val="000000"/>
                </a:outerShdw>
              </a:effectLst>
              <a:latin typeface="Times New Roman" pitchFamily="18" charset="0"/>
            </a:endParaRPr>
          </a:p>
        </p:txBody>
      </p:sp>
      <p:pic>
        <p:nvPicPr>
          <p:cNvPr id="6147" name="Picture 3" descr="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14800" y="1676400"/>
            <a:ext cx="4572000" cy="3488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09412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1143000" y="1600200"/>
            <a:ext cx="4114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000" b="1">
                <a:solidFill>
                  <a:srgbClr val="800000"/>
                </a:solidFill>
                <a:latin typeface="Calisto MT" pitchFamily="18" charset="0"/>
              </a:rPr>
              <a:t>   Use of </a:t>
            </a:r>
            <a:r>
              <a:rPr lang="en-US" sz="3600" b="1">
                <a:solidFill>
                  <a:srgbClr val="800000"/>
                </a:solidFill>
                <a:latin typeface="Calisto MT" pitchFamily="18" charset="0"/>
              </a:rPr>
              <a:t>larvivorous</a:t>
            </a:r>
            <a:r>
              <a:rPr lang="en-US" sz="2000" b="1">
                <a:solidFill>
                  <a:srgbClr val="800000"/>
                </a:solidFill>
                <a:latin typeface="Calisto MT" pitchFamily="18" charset="0"/>
              </a:rPr>
              <a:t> fish  </a:t>
            </a:r>
            <a:endParaRPr lang="en-US" sz="2000">
              <a:solidFill>
                <a:srgbClr val="800000"/>
              </a:solidFill>
              <a:latin typeface="Calisto MT" pitchFamily="18" charset="0"/>
            </a:endParaRPr>
          </a:p>
        </p:txBody>
      </p:sp>
      <p:sp>
        <p:nvSpPr>
          <p:cNvPr id="1029" name="Rectangle 3"/>
          <p:cNvSpPr>
            <a:spLocks noChangeArrowheads="1"/>
          </p:cNvSpPr>
          <p:nvPr/>
        </p:nvSpPr>
        <p:spPr bwMode="auto">
          <a:xfrm>
            <a:off x="2319338" y="26812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aphicFrame>
        <p:nvGraphicFramePr>
          <p:cNvPr id="1026" name="Object 4"/>
          <p:cNvGraphicFramePr>
            <a:graphicFrameLocks noChangeAspect="1"/>
          </p:cNvGraphicFramePr>
          <p:nvPr/>
        </p:nvGraphicFramePr>
        <p:xfrm>
          <a:off x="5105400" y="4038600"/>
          <a:ext cx="4038600" cy="1905000"/>
        </p:xfrm>
        <a:graphic>
          <a:graphicData uri="http://schemas.openxmlformats.org/presentationml/2006/ole">
            <p:oleObj spid="_x0000_s73774" r:id="rId4" imgW="7478169" imgH="2448267" progId="">
              <p:embed/>
            </p:oleObj>
          </a:graphicData>
        </a:graphic>
      </p:graphicFrame>
      <p:graphicFrame>
        <p:nvGraphicFramePr>
          <p:cNvPr id="1027" name="Object 3"/>
          <p:cNvGraphicFramePr>
            <a:graphicFrameLocks noChangeAspect="1"/>
          </p:cNvGraphicFramePr>
          <p:nvPr/>
        </p:nvGraphicFramePr>
        <p:xfrm>
          <a:off x="5257800" y="1828800"/>
          <a:ext cx="3886200" cy="1676400"/>
        </p:xfrm>
        <a:graphic>
          <a:graphicData uri="http://schemas.openxmlformats.org/presentationml/2006/ole">
            <p:oleObj spid="_x0000_s73775" r:id="rId5" imgW="2695951" imgH="895238" progId="PBrush">
              <p:embed/>
            </p:oleObj>
          </a:graphicData>
        </a:graphic>
      </p:graphicFrame>
      <p:sp>
        <p:nvSpPr>
          <p:cNvPr id="1030" name="Rectangle 5"/>
          <p:cNvSpPr>
            <a:spLocks noChangeArrowheads="1"/>
          </p:cNvSpPr>
          <p:nvPr/>
        </p:nvSpPr>
        <p:spPr bwMode="auto">
          <a:xfrm>
            <a:off x="3014663" y="254000"/>
            <a:ext cx="460533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spcBef>
                <a:spcPct val="50000"/>
              </a:spcBef>
            </a:pPr>
            <a:r>
              <a:rPr lang="en-US" sz="3200" b="1" dirty="0">
                <a:solidFill>
                  <a:srgbClr val="FF0000"/>
                </a:solidFill>
                <a:cs typeface="Arial" charset="0"/>
              </a:rPr>
              <a:t> Biological Control </a:t>
            </a:r>
          </a:p>
        </p:txBody>
      </p:sp>
      <p:pic>
        <p:nvPicPr>
          <p:cNvPr id="1031" name="Picture 1032"/>
          <p:cNvPicPr>
            <a:picLocks noChangeAspect="1" noChangeArrowheads="1"/>
          </p:cNvPicPr>
          <p:nvPr/>
        </p:nvPicPr>
        <p:blipFill>
          <a:blip r:embed="rId6" cstate="print">
            <a:extLst>
              <a:ext uri="{28A0092B-C50C-407E-A947-70E740481C1C}">
                <a14:useLocalDpi xmlns:a14="http://schemas.microsoft.com/office/drawing/2010/main" xmlns="" val="0"/>
              </a:ext>
            </a:extLst>
          </a:blip>
          <a:srcRect l="3339" t="17041" r="40213" b="46036"/>
          <a:stretch>
            <a:fillRect/>
          </a:stretch>
        </p:blipFill>
        <p:spPr bwMode="auto">
          <a:xfrm>
            <a:off x="533400" y="4267200"/>
            <a:ext cx="32766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TextBox 7"/>
          <p:cNvSpPr txBox="1">
            <a:spLocks noChangeArrowheads="1"/>
          </p:cNvSpPr>
          <p:nvPr/>
        </p:nvSpPr>
        <p:spPr bwMode="auto">
          <a:xfrm>
            <a:off x="5486400" y="3581400"/>
            <a:ext cx="3048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a:t>Gambusia affinis</a:t>
            </a:r>
          </a:p>
        </p:txBody>
      </p:sp>
      <p:sp>
        <p:nvSpPr>
          <p:cNvPr id="1033" name="TextBox 8"/>
          <p:cNvSpPr txBox="1">
            <a:spLocks noChangeArrowheads="1"/>
          </p:cNvSpPr>
          <p:nvPr/>
        </p:nvSpPr>
        <p:spPr bwMode="auto">
          <a:xfrm>
            <a:off x="5562600" y="6096000"/>
            <a:ext cx="2971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Poecilia reticulata</a:t>
            </a:r>
          </a:p>
        </p:txBody>
      </p:sp>
    </p:spTree>
    <p:extLst>
      <p:ext uri="{BB962C8B-B14F-4D97-AF65-F5344CB8AC3E}">
        <p14:creationId xmlns:p14="http://schemas.microsoft.com/office/powerpoint/2010/main" xmlns="" val="1317230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culicifacies"/>
          <p:cNvPicPr>
            <a:picLocks noChangeAspect="1" noChangeArrowheads="1"/>
          </p:cNvPicPr>
          <p:nvPr/>
        </p:nvPicPr>
        <p:blipFill>
          <a:blip r:embed="rId3" cstate="print"/>
          <a:srcRect/>
          <a:stretch>
            <a:fillRect/>
          </a:stretch>
        </p:blipFill>
        <p:spPr bwMode="auto">
          <a:xfrm>
            <a:off x="304800" y="1600200"/>
            <a:ext cx="2852738" cy="2514600"/>
          </a:xfrm>
          <a:prstGeom prst="rect">
            <a:avLst/>
          </a:prstGeom>
          <a:noFill/>
          <a:ln w="9525">
            <a:noFill/>
            <a:miter lim="800000"/>
            <a:headEnd/>
            <a:tailEnd/>
          </a:ln>
        </p:spPr>
      </p:pic>
      <p:sp>
        <p:nvSpPr>
          <p:cNvPr id="10243" name="Rectangle 4"/>
          <p:cNvSpPr>
            <a:spLocks noChangeArrowheads="1"/>
          </p:cNvSpPr>
          <p:nvPr/>
        </p:nvSpPr>
        <p:spPr bwMode="auto">
          <a:xfrm>
            <a:off x="4114800" y="1447800"/>
            <a:ext cx="4572000" cy="830263"/>
          </a:xfrm>
          <a:prstGeom prst="rect">
            <a:avLst/>
          </a:prstGeom>
          <a:noFill/>
          <a:ln w="9525">
            <a:noFill/>
            <a:miter lim="800000"/>
            <a:headEnd/>
            <a:tailEnd/>
          </a:ln>
        </p:spPr>
        <p:txBody>
          <a:bodyPr>
            <a:spAutoFit/>
          </a:bodyPr>
          <a:lstStyle/>
          <a:p>
            <a:pPr algn="ctr" eaLnBrk="0" hangingPunct="0"/>
            <a:r>
              <a:rPr lang="en-US" sz="2400" b="1" i="1">
                <a:solidFill>
                  <a:schemeClr val="bg1"/>
                </a:solidFill>
                <a:latin typeface="Times New Roman" charset="0"/>
              </a:rPr>
              <a:t>Monsoon associated species</a:t>
            </a:r>
          </a:p>
          <a:p>
            <a:pPr algn="ctr" eaLnBrk="0" hangingPunct="0"/>
            <a:r>
              <a:rPr lang="en-US" sz="2400" b="1" i="1">
                <a:solidFill>
                  <a:schemeClr val="bg1"/>
                </a:solidFill>
                <a:latin typeface="Times New Roman" charset="0"/>
              </a:rPr>
              <a:t>An. culicifacies(Epidimic vector)</a:t>
            </a:r>
          </a:p>
        </p:txBody>
      </p:sp>
      <p:pic>
        <p:nvPicPr>
          <p:cNvPr id="10244" name="Picture 2" descr="p1"/>
          <p:cNvPicPr>
            <a:picLocks noChangeAspect="1" noChangeArrowheads="1"/>
          </p:cNvPicPr>
          <p:nvPr/>
        </p:nvPicPr>
        <p:blipFill>
          <a:blip r:embed="rId4" cstate="print"/>
          <a:srcRect l="2582" t="632" r="4500" b="57024"/>
          <a:stretch>
            <a:fillRect/>
          </a:stretch>
        </p:blipFill>
        <p:spPr bwMode="auto">
          <a:xfrm>
            <a:off x="533400" y="4572000"/>
            <a:ext cx="3352800" cy="1833563"/>
          </a:xfrm>
          <a:prstGeom prst="rect">
            <a:avLst/>
          </a:prstGeom>
          <a:noFill/>
          <a:ln w="9525">
            <a:noFill/>
            <a:miter lim="800000"/>
            <a:headEnd/>
            <a:tailEnd/>
          </a:ln>
        </p:spPr>
      </p:pic>
      <p:sp>
        <p:nvSpPr>
          <p:cNvPr id="11270" name="Rectangle 7"/>
          <p:cNvSpPr>
            <a:spLocks noChangeArrowheads="1"/>
          </p:cNvSpPr>
          <p:nvPr/>
        </p:nvSpPr>
        <p:spPr bwMode="auto">
          <a:xfrm>
            <a:off x="3657600" y="3657600"/>
            <a:ext cx="5221288" cy="4619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spAutoFit/>
          </a:bodyPr>
          <a:lstStyle/>
          <a:p>
            <a:pPr eaLnBrk="0" hangingPunct="0">
              <a:defRPr/>
            </a:pPr>
            <a:r>
              <a:rPr lang="en-US" sz="2400" b="1" dirty="0"/>
              <a:t>Responsible for 60-70% malaria in India</a:t>
            </a:r>
          </a:p>
        </p:txBody>
      </p:sp>
      <p:sp>
        <p:nvSpPr>
          <p:cNvPr id="8" name="Rounded Rectangle 7"/>
          <p:cNvSpPr/>
          <p:nvPr/>
        </p:nvSpPr>
        <p:spPr>
          <a:xfrm>
            <a:off x="2667000" y="228600"/>
            <a:ext cx="3810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b="1" i="1" dirty="0">
                <a:latin typeface="Arial" charset="0"/>
                <a:cs typeface="Arial" charset="0"/>
              </a:rPr>
              <a:t>An. </a:t>
            </a:r>
            <a:r>
              <a:rPr lang="en-US" sz="2400" b="1" i="1" dirty="0" err="1">
                <a:latin typeface="Arial" charset="0"/>
                <a:cs typeface="Arial" charset="0"/>
              </a:rPr>
              <a:t>culicifacies</a:t>
            </a:r>
            <a:endParaRPr lang="en-US" sz="2400" dirty="0"/>
          </a:p>
        </p:txBody>
      </p:sp>
      <p:sp>
        <p:nvSpPr>
          <p:cNvPr id="9" name="Oval 8"/>
          <p:cNvSpPr/>
          <p:nvPr/>
        </p:nvSpPr>
        <p:spPr>
          <a:xfrm>
            <a:off x="3962400" y="1676400"/>
            <a:ext cx="3962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000" b="1" i="1" dirty="0">
                <a:solidFill>
                  <a:schemeClr val="bg1"/>
                </a:solidFill>
                <a:latin typeface="Times New Roman" pitchFamily="18" charset="0"/>
              </a:rPr>
              <a:t>Monsoon associated species</a:t>
            </a:r>
          </a:p>
          <a:p>
            <a:pPr algn="ctr" eaLnBrk="0" hangingPunct="0">
              <a:defRPr/>
            </a:pPr>
            <a:r>
              <a:rPr lang="en-US" sz="2000" b="1" i="1" dirty="0">
                <a:solidFill>
                  <a:schemeClr val="bg1"/>
                </a:solidFill>
                <a:latin typeface="Times New Roman" pitchFamily="18" charset="0"/>
              </a:rPr>
              <a:t>An. </a:t>
            </a:r>
            <a:r>
              <a:rPr lang="en-US" sz="2000" b="1" i="1" dirty="0" err="1">
                <a:solidFill>
                  <a:schemeClr val="bg1"/>
                </a:solidFill>
                <a:latin typeface="Times New Roman" pitchFamily="18" charset="0"/>
              </a:rPr>
              <a:t>culicifacies</a:t>
            </a:r>
            <a:r>
              <a:rPr lang="en-US" sz="2000" b="1" i="1" dirty="0">
                <a:solidFill>
                  <a:schemeClr val="bg1"/>
                </a:solidFill>
                <a:latin typeface="Times New Roman" pitchFamily="18" charset="0"/>
              </a:rPr>
              <a:t> (</a:t>
            </a:r>
            <a:r>
              <a:rPr lang="en-US" sz="2000" b="1" i="1" dirty="0" err="1">
                <a:solidFill>
                  <a:schemeClr val="bg1"/>
                </a:solidFill>
                <a:latin typeface="Times New Roman" pitchFamily="18" charset="0"/>
              </a:rPr>
              <a:t>Epidimic</a:t>
            </a:r>
            <a:r>
              <a:rPr lang="en-US" sz="2000" b="1" i="1" dirty="0">
                <a:solidFill>
                  <a:schemeClr val="bg1"/>
                </a:solidFill>
                <a:latin typeface="Times New Roman" pitchFamily="18" charset="0"/>
              </a:rPr>
              <a:t> vector)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endParaRPr lang="en-US" b="1" i="1" dirty="0" smtClean="0">
              <a:latin typeface="Arial" charset="0"/>
              <a:cs typeface="Arial" charset="0"/>
            </a:endParaRPr>
          </a:p>
        </p:txBody>
      </p:sp>
      <p:pic>
        <p:nvPicPr>
          <p:cNvPr id="1028" name="Picture 3" descr="stephensi1"/>
          <p:cNvPicPr>
            <a:picLocks noChangeAspect="1" noChangeArrowheads="1"/>
          </p:cNvPicPr>
          <p:nvPr/>
        </p:nvPicPr>
        <p:blipFill>
          <a:blip r:embed="rId3" cstate="print"/>
          <a:srcRect b="10667"/>
          <a:stretch>
            <a:fillRect/>
          </a:stretch>
        </p:blipFill>
        <p:spPr bwMode="auto">
          <a:xfrm>
            <a:off x="914400" y="1524000"/>
            <a:ext cx="2514600" cy="2654300"/>
          </a:xfrm>
          <a:prstGeom prst="rect">
            <a:avLst/>
          </a:prstGeom>
          <a:noFill/>
          <a:ln w="9525">
            <a:noFill/>
            <a:miter lim="800000"/>
            <a:headEnd/>
            <a:tailEnd/>
          </a:ln>
        </p:spPr>
      </p:pic>
      <p:graphicFrame>
        <p:nvGraphicFramePr>
          <p:cNvPr id="1026" name="Object 5"/>
          <p:cNvGraphicFramePr>
            <a:graphicFrameLocks noChangeAspect="1"/>
          </p:cNvGraphicFramePr>
          <p:nvPr/>
        </p:nvGraphicFramePr>
        <p:xfrm>
          <a:off x="676275" y="4389438"/>
          <a:ext cx="3514725" cy="2087562"/>
        </p:xfrm>
        <a:graphic>
          <a:graphicData uri="http://schemas.openxmlformats.org/presentationml/2006/ole">
            <p:oleObj spid="_x0000_s1058" r:id="rId4" imgW="6596111" imgH="4748247" progId="">
              <p:embed/>
            </p:oleObj>
          </a:graphicData>
        </a:graphic>
      </p:graphicFrame>
      <p:pic>
        <p:nvPicPr>
          <p:cNvPr id="1029" name="Picture 2" descr="F1"/>
          <p:cNvPicPr>
            <a:picLocks noChangeAspect="1" noChangeArrowheads="1"/>
          </p:cNvPicPr>
          <p:nvPr/>
        </p:nvPicPr>
        <p:blipFill>
          <a:blip r:embed="rId5" cstate="print"/>
          <a:srcRect t="1471" b="11765"/>
          <a:stretch>
            <a:fillRect/>
          </a:stretch>
        </p:blipFill>
        <p:spPr bwMode="auto">
          <a:xfrm>
            <a:off x="4800600" y="4419600"/>
            <a:ext cx="3048000" cy="1981200"/>
          </a:xfrm>
          <a:prstGeom prst="rect">
            <a:avLst/>
          </a:prstGeom>
          <a:noFill/>
          <a:ln w="9525">
            <a:noFill/>
            <a:miter lim="800000"/>
            <a:headEnd/>
            <a:tailEnd/>
          </a:ln>
        </p:spPr>
      </p:pic>
      <p:pic>
        <p:nvPicPr>
          <p:cNvPr id="1030" name="Picture 2" descr="f2"/>
          <p:cNvPicPr>
            <a:picLocks noChangeAspect="1" noChangeArrowheads="1"/>
          </p:cNvPicPr>
          <p:nvPr/>
        </p:nvPicPr>
        <p:blipFill>
          <a:blip r:embed="rId6" cstate="print"/>
          <a:srcRect b="9430"/>
          <a:stretch>
            <a:fillRect/>
          </a:stretch>
        </p:blipFill>
        <p:spPr bwMode="auto">
          <a:xfrm>
            <a:off x="4724400" y="1828800"/>
            <a:ext cx="3384550" cy="2014538"/>
          </a:xfrm>
          <a:prstGeom prst="rect">
            <a:avLst/>
          </a:prstGeom>
          <a:noFill/>
          <a:ln w="9525">
            <a:noFill/>
            <a:miter lim="800000"/>
            <a:headEnd/>
            <a:tailEnd/>
          </a:ln>
        </p:spPr>
      </p:pic>
      <p:sp>
        <p:nvSpPr>
          <p:cNvPr id="8" name="Rounded Rectangle 7"/>
          <p:cNvSpPr/>
          <p:nvPr/>
        </p:nvSpPr>
        <p:spPr>
          <a:xfrm>
            <a:off x="2362200" y="228600"/>
            <a:ext cx="45720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b="1" i="1" dirty="0">
                <a:latin typeface="Arial" charset="0"/>
                <a:cs typeface="Arial" charset="0"/>
              </a:rPr>
              <a:t>An.  </a:t>
            </a:r>
            <a:r>
              <a:rPr lang="en-US" sz="2400" b="1" i="1" dirty="0" err="1">
                <a:latin typeface="Arial" charset="0"/>
                <a:cs typeface="Arial" charset="0"/>
              </a:rPr>
              <a:t>stephensi</a:t>
            </a:r>
            <a:r>
              <a:rPr lang="en-US" sz="2400" b="1" i="1" dirty="0">
                <a:latin typeface="Arial" charset="0"/>
                <a:cs typeface="Arial" charset="0"/>
              </a:rPr>
              <a:t> </a:t>
            </a:r>
            <a:endParaRPr lang="en-US" sz="2400" dirty="0"/>
          </a:p>
        </p:txBody>
      </p:sp>
      <p:sp>
        <p:nvSpPr>
          <p:cNvPr id="9" name="Oval 8"/>
          <p:cNvSpPr/>
          <p:nvPr/>
        </p:nvSpPr>
        <p:spPr>
          <a:xfrm>
            <a:off x="3276600" y="2057400"/>
            <a:ext cx="15240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t>Urban malaria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868362"/>
          </a:xfrm>
          <a:solidFill>
            <a:schemeClr val="tx2">
              <a:lumMod val="20000"/>
              <a:lumOff val="80000"/>
            </a:schemeClr>
          </a:solidFill>
        </p:spPr>
        <p:txBody>
          <a:bodyPr/>
          <a:lstStyle/>
          <a:p>
            <a:pPr eaLnBrk="1" hangingPunct="1">
              <a:defRPr/>
            </a:pPr>
            <a:r>
              <a:rPr lang="en-US" sz="2800" b="1" i="1" dirty="0" smtClean="0">
                <a:latin typeface="Arial" charset="0"/>
                <a:cs typeface="Arial" charset="0"/>
              </a:rPr>
              <a:t>An. </a:t>
            </a:r>
            <a:r>
              <a:rPr lang="en-US" sz="2800" b="1" i="1" dirty="0" err="1" smtClean="0">
                <a:latin typeface="Arial" charset="0"/>
                <a:cs typeface="Arial" charset="0"/>
              </a:rPr>
              <a:t>dirus</a:t>
            </a:r>
            <a:r>
              <a:rPr lang="en-US" sz="2800" b="1" i="1" dirty="0" smtClean="0">
                <a:latin typeface="Arial" charset="0"/>
                <a:cs typeface="Arial" charset="0"/>
              </a:rPr>
              <a:t> and An. </a:t>
            </a:r>
            <a:r>
              <a:rPr lang="en-US" sz="2800" b="1" i="1" dirty="0" err="1" smtClean="0">
                <a:latin typeface="Arial" charset="0"/>
                <a:cs typeface="Arial" charset="0"/>
              </a:rPr>
              <a:t>sundiacus</a:t>
            </a:r>
            <a:endParaRPr lang="en-US" sz="2800" b="1" i="1" dirty="0" smtClean="0">
              <a:latin typeface="Arial" charset="0"/>
              <a:cs typeface="Arial" charset="0"/>
            </a:endParaRPr>
          </a:p>
        </p:txBody>
      </p:sp>
      <p:pic>
        <p:nvPicPr>
          <p:cNvPr id="11267" name="Picture 2" descr="p2"/>
          <p:cNvPicPr>
            <a:picLocks noChangeAspect="1" noChangeArrowheads="1"/>
          </p:cNvPicPr>
          <p:nvPr/>
        </p:nvPicPr>
        <p:blipFill>
          <a:blip r:embed="rId2" cstate="print"/>
          <a:srcRect l="2928" t="955" r="4062" b="57408"/>
          <a:stretch>
            <a:fillRect/>
          </a:stretch>
        </p:blipFill>
        <p:spPr bwMode="auto">
          <a:xfrm>
            <a:off x="5486400" y="1295400"/>
            <a:ext cx="2514600" cy="2514600"/>
          </a:xfrm>
          <a:prstGeom prst="rect">
            <a:avLst/>
          </a:prstGeom>
          <a:noFill/>
          <a:ln w="9525">
            <a:noFill/>
            <a:miter lim="800000"/>
            <a:headEnd/>
            <a:tailEnd/>
          </a:ln>
        </p:spPr>
      </p:pic>
      <p:pic>
        <p:nvPicPr>
          <p:cNvPr id="11268" name="Picture 3" descr="dirus"/>
          <p:cNvPicPr>
            <a:picLocks noChangeAspect="1" noChangeArrowheads="1"/>
          </p:cNvPicPr>
          <p:nvPr/>
        </p:nvPicPr>
        <p:blipFill>
          <a:blip r:embed="rId3" cstate="print"/>
          <a:srcRect/>
          <a:stretch>
            <a:fillRect/>
          </a:stretch>
        </p:blipFill>
        <p:spPr bwMode="auto">
          <a:xfrm>
            <a:off x="990600" y="1295400"/>
            <a:ext cx="3629025" cy="2233613"/>
          </a:xfrm>
          <a:prstGeom prst="rect">
            <a:avLst/>
          </a:prstGeom>
          <a:noFill/>
          <a:ln w="9525">
            <a:noFill/>
            <a:miter lim="800000"/>
            <a:headEnd/>
            <a:tailEnd/>
          </a:ln>
        </p:spPr>
      </p:pic>
      <p:pic>
        <p:nvPicPr>
          <p:cNvPr id="11269" name="Picture 3" descr="sundaicus"/>
          <p:cNvPicPr>
            <a:picLocks noChangeAspect="1" noChangeArrowheads="1"/>
          </p:cNvPicPr>
          <p:nvPr/>
        </p:nvPicPr>
        <p:blipFill>
          <a:blip r:embed="rId4" cstate="print"/>
          <a:srcRect/>
          <a:stretch>
            <a:fillRect/>
          </a:stretch>
        </p:blipFill>
        <p:spPr bwMode="auto">
          <a:xfrm>
            <a:off x="1219200" y="4038600"/>
            <a:ext cx="3048000" cy="2286000"/>
          </a:xfrm>
          <a:prstGeom prst="rect">
            <a:avLst/>
          </a:prstGeom>
          <a:noFill/>
          <a:ln w="9525">
            <a:noFill/>
            <a:miter lim="800000"/>
            <a:headEnd/>
            <a:tailEnd/>
          </a:ln>
        </p:spPr>
      </p:pic>
      <p:pic>
        <p:nvPicPr>
          <p:cNvPr id="11270" name="Picture 2" descr="p2"/>
          <p:cNvPicPr>
            <a:picLocks noChangeAspect="1" noChangeArrowheads="1"/>
          </p:cNvPicPr>
          <p:nvPr/>
        </p:nvPicPr>
        <p:blipFill>
          <a:blip r:embed="rId2" cstate="print"/>
          <a:srcRect l="2325" t="51089" r="4628" b="6374"/>
          <a:stretch>
            <a:fillRect/>
          </a:stretch>
        </p:blipFill>
        <p:spPr bwMode="auto">
          <a:xfrm>
            <a:off x="5105400" y="4191000"/>
            <a:ext cx="35560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dirty="0" smtClean="0"/>
              <a:t>An. </a:t>
            </a:r>
            <a:r>
              <a:rPr lang="en-US" b="1" dirty="0" err="1" smtClean="0"/>
              <a:t>fluviatilis</a:t>
            </a:r>
            <a:r>
              <a:rPr lang="en-US" b="1" dirty="0" smtClean="0"/>
              <a:t> and  </a:t>
            </a:r>
            <a:r>
              <a:rPr lang="en-US" b="1" i="1" dirty="0" smtClean="0"/>
              <a:t>An. </a:t>
            </a:r>
            <a:r>
              <a:rPr lang="en-US" b="1" i="1" dirty="0" err="1" smtClean="0"/>
              <a:t>minimus</a:t>
            </a:r>
            <a:endParaRPr lang="en-US" b="1" i="1" dirty="0" smtClean="0"/>
          </a:p>
        </p:txBody>
      </p:sp>
      <p:pic>
        <p:nvPicPr>
          <p:cNvPr id="12291" name="Picture 5" descr="p4"/>
          <p:cNvPicPr>
            <a:picLocks noChangeAspect="1" noChangeArrowheads="1"/>
          </p:cNvPicPr>
          <p:nvPr/>
        </p:nvPicPr>
        <p:blipFill>
          <a:blip r:embed="rId2" cstate="print"/>
          <a:srcRect l="9734" t="52760" r="9712" b="4254"/>
          <a:stretch>
            <a:fillRect/>
          </a:stretch>
        </p:blipFill>
        <p:spPr bwMode="auto">
          <a:xfrm>
            <a:off x="304800" y="1447800"/>
            <a:ext cx="3302000" cy="1981200"/>
          </a:xfrm>
          <a:prstGeom prst="rect">
            <a:avLst/>
          </a:prstGeom>
          <a:noFill/>
          <a:ln w="9525">
            <a:noFill/>
            <a:miter lim="800000"/>
            <a:headEnd/>
            <a:tailEnd/>
          </a:ln>
        </p:spPr>
      </p:pic>
      <p:pic>
        <p:nvPicPr>
          <p:cNvPr id="12292" name="Picture 2" descr="Jalpaiguri2_breeding"/>
          <p:cNvPicPr>
            <a:picLocks noChangeAspect="1" noChangeArrowheads="1"/>
          </p:cNvPicPr>
          <p:nvPr/>
        </p:nvPicPr>
        <p:blipFill>
          <a:blip r:embed="rId3" cstate="print"/>
          <a:srcRect/>
          <a:stretch>
            <a:fillRect/>
          </a:stretch>
        </p:blipFill>
        <p:spPr bwMode="auto">
          <a:xfrm>
            <a:off x="381000" y="4038600"/>
            <a:ext cx="3048000" cy="2538413"/>
          </a:xfrm>
          <a:prstGeom prst="rect">
            <a:avLst/>
          </a:prstGeom>
          <a:noFill/>
          <a:ln w="9525">
            <a:noFill/>
            <a:miter lim="800000"/>
            <a:headEnd/>
            <a:tailEnd/>
          </a:ln>
        </p:spPr>
      </p:pic>
      <p:pic>
        <p:nvPicPr>
          <p:cNvPr id="12293" name="Picture 2" descr="Kamrup"/>
          <p:cNvPicPr>
            <a:picLocks noChangeAspect="1" noChangeArrowheads="1"/>
          </p:cNvPicPr>
          <p:nvPr/>
        </p:nvPicPr>
        <p:blipFill>
          <a:blip r:embed="rId4" cstate="print"/>
          <a:srcRect/>
          <a:stretch>
            <a:fillRect/>
          </a:stretch>
        </p:blipFill>
        <p:spPr bwMode="auto">
          <a:xfrm>
            <a:off x="5638800" y="4038600"/>
            <a:ext cx="3167063" cy="2393950"/>
          </a:xfrm>
          <a:prstGeom prst="rect">
            <a:avLst/>
          </a:prstGeom>
          <a:noFill/>
          <a:ln w="9525">
            <a:noFill/>
            <a:miter lim="800000"/>
            <a:headEnd/>
            <a:tailEnd/>
          </a:ln>
        </p:spPr>
      </p:pic>
      <p:pic>
        <p:nvPicPr>
          <p:cNvPr id="12294" name="Picture 2" descr="p3"/>
          <p:cNvPicPr>
            <a:picLocks noChangeAspect="1" noChangeArrowheads="1"/>
          </p:cNvPicPr>
          <p:nvPr/>
        </p:nvPicPr>
        <p:blipFill>
          <a:blip r:embed="rId5" cstate="print"/>
          <a:srcRect l="3549" t="3125" r="3520" b="9375"/>
          <a:stretch>
            <a:fillRect/>
          </a:stretch>
        </p:blipFill>
        <p:spPr bwMode="auto">
          <a:xfrm>
            <a:off x="5638800" y="1524000"/>
            <a:ext cx="3132138" cy="1905000"/>
          </a:xfrm>
          <a:prstGeom prst="rect">
            <a:avLst/>
          </a:prstGeom>
          <a:noFill/>
          <a:ln w="9525">
            <a:noFill/>
            <a:miter lim="800000"/>
            <a:headEnd/>
            <a:tailEnd/>
          </a:ln>
        </p:spPr>
      </p:pic>
      <p:pic>
        <p:nvPicPr>
          <p:cNvPr id="12295" name="Picture 3" descr="fluviatilis"/>
          <p:cNvPicPr>
            <a:picLocks noChangeAspect="1" noChangeArrowheads="1"/>
          </p:cNvPicPr>
          <p:nvPr/>
        </p:nvPicPr>
        <p:blipFill>
          <a:blip r:embed="rId6" cstate="print"/>
          <a:srcRect b="10001"/>
          <a:stretch>
            <a:fillRect/>
          </a:stretch>
        </p:blipFill>
        <p:spPr bwMode="auto">
          <a:xfrm>
            <a:off x="3810000" y="1524000"/>
            <a:ext cx="1752600" cy="1947863"/>
          </a:xfrm>
          <a:prstGeom prst="rect">
            <a:avLst/>
          </a:prstGeom>
          <a:noFill/>
          <a:ln w="9525">
            <a:noFill/>
            <a:miter lim="800000"/>
            <a:headEnd/>
            <a:tailEnd/>
          </a:ln>
        </p:spPr>
      </p:pic>
      <p:pic>
        <p:nvPicPr>
          <p:cNvPr id="12296" name="Picture 3" descr="minimus"/>
          <p:cNvPicPr>
            <a:picLocks noChangeAspect="1" noChangeArrowheads="1"/>
          </p:cNvPicPr>
          <p:nvPr/>
        </p:nvPicPr>
        <p:blipFill>
          <a:blip r:embed="rId7" cstate="print"/>
          <a:srcRect b="9375"/>
          <a:stretch>
            <a:fillRect/>
          </a:stretch>
        </p:blipFill>
        <p:spPr bwMode="auto">
          <a:xfrm>
            <a:off x="3438525" y="4114800"/>
            <a:ext cx="2124075" cy="2449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cture 002"/>
          <p:cNvPicPr>
            <a:picLocks noGrp="1" noChangeAspect="1" noChangeArrowheads="1"/>
          </p:cNvPicPr>
          <p:nvPr>
            <p:ph idx="1"/>
          </p:nvPr>
        </p:nvPicPr>
        <p:blipFill>
          <a:blip r:embed="rId3" cstate="print"/>
          <a:srcRect l="8824" t="6548" r="5882" b="19048"/>
          <a:stretch>
            <a:fillRect/>
          </a:stretch>
        </p:blipFill>
        <p:spPr>
          <a:xfrm>
            <a:off x="2068513" y="762000"/>
            <a:ext cx="5018087" cy="4724400"/>
          </a:xfrm>
          <a:solidFill>
            <a:srgbClr val="002060"/>
          </a:solidFill>
        </p:spPr>
      </p:pic>
      <p:sp>
        <p:nvSpPr>
          <p:cNvPr id="13315" name="Rectangle 8"/>
          <p:cNvSpPr>
            <a:spLocks noChangeArrowheads="1"/>
          </p:cNvSpPr>
          <p:nvPr/>
        </p:nvSpPr>
        <p:spPr bwMode="auto">
          <a:xfrm>
            <a:off x="0" y="2601913"/>
            <a:ext cx="1981200" cy="1200150"/>
          </a:xfrm>
          <a:prstGeom prst="rect">
            <a:avLst/>
          </a:prstGeom>
          <a:solidFill>
            <a:srgbClr val="FFC000"/>
          </a:solidFill>
          <a:ln w="9525">
            <a:noFill/>
            <a:miter lim="800000"/>
            <a:headEnd/>
            <a:tailEnd/>
          </a:ln>
        </p:spPr>
        <p:txBody>
          <a:bodyPr>
            <a:spAutoFit/>
          </a:bodyPr>
          <a:lstStyle/>
          <a:p>
            <a:pPr eaLnBrk="0" hangingPunct="0"/>
            <a:r>
              <a:rPr lang="en-US" b="1">
                <a:latin typeface="Calibri" pitchFamily="34" charset="0"/>
              </a:rPr>
              <a:t>Epidemic Prone</a:t>
            </a:r>
          </a:p>
          <a:p>
            <a:pPr eaLnBrk="0" hangingPunct="0"/>
            <a:r>
              <a:rPr lang="en-US" b="1">
                <a:latin typeface="Calibri" pitchFamily="34" charset="0"/>
              </a:rPr>
              <a:t>Unstable malarious </a:t>
            </a:r>
          </a:p>
          <a:p>
            <a:pPr eaLnBrk="0" hangingPunct="0"/>
            <a:r>
              <a:rPr lang="en-US" b="1">
                <a:latin typeface="Calibri" pitchFamily="34" charset="0"/>
              </a:rPr>
              <a:t>areas </a:t>
            </a:r>
          </a:p>
        </p:txBody>
      </p:sp>
      <p:sp>
        <p:nvSpPr>
          <p:cNvPr id="13316" name="Rectangle 9"/>
          <p:cNvSpPr>
            <a:spLocks noChangeArrowheads="1"/>
          </p:cNvSpPr>
          <p:nvPr/>
        </p:nvSpPr>
        <p:spPr bwMode="auto">
          <a:xfrm>
            <a:off x="3810000" y="5334000"/>
            <a:ext cx="2057400" cy="923330"/>
          </a:xfrm>
          <a:prstGeom prst="rect">
            <a:avLst/>
          </a:prstGeom>
          <a:solidFill>
            <a:srgbClr val="FFFF00"/>
          </a:solidFill>
          <a:ln w="9525">
            <a:noFill/>
            <a:miter lim="800000"/>
            <a:headEnd/>
            <a:tailEnd/>
          </a:ln>
        </p:spPr>
        <p:txBody>
          <a:bodyPr wrap="square">
            <a:spAutoFit/>
          </a:bodyPr>
          <a:lstStyle/>
          <a:p>
            <a:pPr eaLnBrk="0" hangingPunct="0"/>
            <a:r>
              <a:rPr lang="en-US" b="1" dirty="0">
                <a:latin typeface="Calibri" pitchFamily="34" charset="0"/>
              </a:rPr>
              <a:t>Variable </a:t>
            </a:r>
            <a:r>
              <a:rPr lang="en-US" b="1" dirty="0" err="1">
                <a:latin typeface="Calibri" pitchFamily="34" charset="0"/>
              </a:rPr>
              <a:t>endemicity</a:t>
            </a:r>
            <a:endParaRPr lang="en-US" b="1" dirty="0">
              <a:latin typeface="Calibri" pitchFamily="34" charset="0"/>
            </a:endParaRPr>
          </a:p>
          <a:p>
            <a:pPr eaLnBrk="0" hangingPunct="0"/>
            <a:r>
              <a:rPr lang="en-US" b="1" dirty="0">
                <a:latin typeface="Calibri" pitchFamily="34" charset="0"/>
              </a:rPr>
              <a:t>Relay transmission</a:t>
            </a:r>
          </a:p>
        </p:txBody>
      </p:sp>
      <p:sp>
        <p:nvSpPr>
          <p:cNvPr id="11" name="Down Arrow 10"/>
          <p:cNvSpPr/>
          <p:nvPr/>
        </p:nvSpPr>
        <p:spPr>
          <a:xfrm rot="10460315" flipH="1">
            <a:off x="4468813" y="3516313"/>
            <a:ext cx="311150" cy="1981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12" name="Rectangle 11"/>
          <p:cNvSpPr/>
          <p:nvPr/>
        </p:nvSpPr>
        <p:spPr>
          <a:xfrm>
            <a:off x="7326313" y="1752600"/>
            <a:ext cx="1682750" cy="1200150"/>
          </a:xfrm>
          <a:prstGeom prst="rect">
            <a:avLst/>
          </a:prstGeom>
          <a:solidFill>
            <a:schemeClr val="tx2">
              <a:lumMod val="40000"/>
              <a:lumOff val="60000"/>
            </a:schemeClr>
          </a:solidFill>
        </p:spPr>
        <p:txBody>
          <a:bodyPr>
            <a:spAutoFit/>
          </a:bodyPr>
          <a:lstStyle/>
          <a:p>
            <a:pPr eaLnBrk="0" fontAlgn="auto" hangingPunct="0">
              <a:spcBef>
                <a:spcPts val="0"/>
              </a:spcBef>
              <a:spcAft>
                <a:spcPts val="0"/>
              </a:spcAft>
              <a:defRPr/>
            </a:pPr>
            <a:r>
              <a:rPr lang="en-US" b="1" dirty="0">
                <a:latin typeface="+mn-lt"/>
              </a:rPr>
              <a:t>Hyper endemic </a:t>
            </a:r>
          </a:p>
          <a:p>
            <a:pPr marL="342900" indent="-342900" eaLnBrk="0" fontAlgn="auto" hangingPunct="0">
              <a:spcBef>
                <a:spcPts val="0"/>
              </a:spcBef>
              <a:spcAft>
                <a:spcPts val="0"/>
              </a:spcAft>
              <a:defRPr/>
            </a:pPr>
            <a:r>
              <a:rPr lang="en-US" i="1" dirty="0">
                <a:latin typeface="+mn-lt"/>
              </a:rPr>
              <a:t>An. </a:t>
            </a:r>
            <a:r>
              <a:rPr lang="en-US" i="1" dirty="0" err="1">
                <a:latin typeface="+mn-lt"/>
              </a:rPr>
              <a:t>minimus</a:t>
            </a:r>
            <a:r>
              <a:rPr lang="en-US" i="1" dirty="0">
                <a:latin typeface="+mn-lt"/>
              </a:rPr>
              <a:t> </a:t>
            </a:r>
          </a:p>
          <a:p>
            <a:pPr marL="342900" indent="-342900" eaLnBrk="0" fontAlgn="auto" hangingPunct="0">
              <a:spcBef>
                <a:spcPts val="0"/>
              </a:spcBef>
              <a:spcAft>
                <a:spcPts val="0"/>
              </a:spcAft>
              <a:defRPr/>
            </a:pPr>
            <a:r>
              <a:rPr lang="en-US" dirty="0">
                <a:latin typeface="+mn-lt"/>
              </a:rPr>
              <a:t>and </a:t>
            </a:r>
            <a:r>
              <a:rPr lang="en-US" i="1" dirty="0">
                <a:latin typeface="+mn-lt"/>
              </a:rPr>
              <a:t>An. </a:t>
            </a:r>
            <a:r>
              <a:rPr lang="en-US" i="1" dirty="0" err="1">
                <a:latin typeface="+mn-lt"/>
              </a:rPr>
              <a:t>dirus</a:t>
            </a:r>
            <a:r>
              <a:rPr lang="en-US" i="1" dirty="0">
                <a:latin typeface="+mn-lt"/>
              </a:rPr>
              <a:t> </a:t>
            </a:r>
          </a:p>
          <a:p>
            <a:pPr marL="342900" indent="-342900" eaLnBrk="0" fontAlgn="auto" hangingPunct="0">
              <a:spcBef>
                <a:spcPts val="0"/>
              </a:spcBef>
              <a:spcAft>
                <a:spcPts val="0"/>
              </a:spcAft>
              <a:defRPr/>
            </a:pPr>
            <a:r>
              <a:rPr lang="en-US" dirty="0">
                <a:latin typeface="+mn-lt"/>
              </a:rPr>
              <a:t>superimposed </a:t>
            </a:r>
          </a:p>
        </p:txBody>
      </p:sp>
      <p:sp>
        <p:nvSpPr>
          <p:cNvPr id="13" name="Down Arrow 12"/>
          <p:cNvSpPr/>
          <p:nvPr/>
        </p:nvSpPr>
        <p:spPr>
          <a:xfrm rot="4054918" flipH="1">
            <a:off x="6751638" y="2085975"/>
            <a:ext cx="244475" cy="1019175"/>
          </a:xfrm>
          <a:prstGeom prst="downArrow">
            <a:avLst>
              <a:gd name="adj1" fmla="val 50000"/>
              <a:gd name="adj2" fmla="val 4170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14" name="Down Arrow 13"/>
          <p:cNvSpPr/>
          <p:nvPr/>
        </p:nvSpPr>
        <p:spPr>
          <a:xfrm rot="14261334">
            <a:off x="1995488" y="2346325"/>
            <a:ext cx="265112" cy="566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9" name="Rounded Rectangle 8"/>
          <p:cNvSpPr/>
          <p:nvPr/>
        </p:nvSpPr>
        <p:spPr>
          <a:xfrm>
            <a:off x="2133600" y="0"/>
            <a:ext cx="487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dirty="0"/>
              <a:t>Vectors with variable </a:t>
            </a:r>
            <a:r>
              <a:rPr lang="en-US" sz="2400" dirty="0" err="1"/>
              <a:t>Endemicity</a:t>
            </a:r>
            <a:r>
              <a:rPr lang="en-US" sz="2400" dirty="0"/>
              <a:t> </a:t>
            </a:r>
          </a:p>
        </p:txBody>
      </p:sp>
      <p:sp>
        <p:nvSpPr>
          <p:cNvPr id="15" name="Left Arrow 14"/>
          <p:cNvSpPr/>
          <p:nvPr/>
        </p:nvSpPr>
        <p:spPr>
          <a:xfrm>
            <a:off x="4114800" y="1524000"/>
            <a:ext cx="1600200" cy="838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66FFCC"/>
                </a:solidFill>
              </a:rPr>
              <a:t>Malaria free areas </a:t>
            </a:r>
          </a:p>
        </p:txBody>
      </p:sp>
      <p:sp>
        <p:nvSpPr>
          <p:cNvPr id="16" name="Up Arrow 15"/>
          <p:cNvSpPr/>
          <p:nvPr/>
        </p:nvSpPr>
        <p:spPr>
          <a:xfrm>
            <a:off x="4724400" y="2209800"/>
            <a:ext cx="762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rot="10800000" flipV="1">
            <a:off x="1905000" y="5486400"/>
            <a:ext cx="1752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u="sng" dirty="0"/>
              <a:t>NMEP-</a:t>
            </a:r>
            <a:r>
              <a:rPr lang="en-US" b="1" u="sng" dirty="0">
                <a:solidFill>
                  <a:srgbClr val="66FFCC"/>
                </a:solidFill>
              </a:rPr>
              <a:t>1958</a:t>
            </a:r>
          </a:p>
          <a:p>
            <a:pPr algn="ctr">
              <a:defRPr/>
            </a:pPr>
            <a:r>
              <a:rPr lang="en-US" dirty="0"/>
              <a:t> 0.1 million cases  and no death.</a:t>
            </a:r>
          </a:p>
        </p:txBody>
      </p:sp>
      <p:sp>
        <p:nvSpPr>
          <p:cNvPr id="19" name="Oval 18"/>
          <p:cNvSpPr/>
          <p:nvPr/>
        </p:nvSpPr>
        <p:spPr>
          <a:xfrm>
            <a:off x="304800" y="4038600"/>
            <a:ext cx="1676400"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a:solidFill>
                  <a:srgbClr val="66FFCC"/>
                </a:solidFill>
              </a:rPr>
              <a:t>1947</a:t>
            </a:r>
          </a:p>
          <a:p>
            <a:pPr algn="ctr">
              <a:defRPr/>
            </a:pPr>
            <a:r>
              <a:rPr lang="en-US" dirty="0"/>
              <a:t> 75 million cases and 0.8 million deaths</a:t>
            </a:r>
          </a:p>
        </p:txBody>
      </p:sp>
      <p:cxnSp>
        <p:nvCxnSpPr>
          <p:cNvPr id="21" name="Curved Connector 20"/>
          <p:cNvCxnSpPr/>
          <p:nvPr/>
        </p:nvCxnSpPr>
        <p:spPr>
          <a:xfrm>
            <a:off x="609600" y="6248400"/>
            <a:ext cx="1295400" cy="304800"/>
          </a:xfrm>
          <a:prstGeom prst="curved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096000" y="5562600"/>
            <a:ext cx="13716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a:solidFill>
                  <a:srgbClr val="66FFCC"/>
                </a:solidFill>
              </a:rPr>
              <a:t>1976</a:t>
            </a:r>
          </a:p>
          <a:p>
            <a:pPr algn="ctr">
              <a:defRPr/>
            </a:pPr>
            <a:r>
              <a:rPr lang="en-US" b="1" dirty="0">
                <a:solidFill>
                  <a:srgbClr val="66FFCC"/>
                </a:solidFill>
              </a:rPr>
              <a:t>6.4 million cases</a:t>
            </a:r>
          </a:p>
        </p:txBody>
      </p:sp>
      <p:sp>
        <p:nvSpPr>
          <p:cNvPr id="25" name="Oval 24"/>
          <p:cNvSpPr/>
          <p:nvPr/>
        </p:nvSpPr>
        <p:spPr>
          <a:xfrm>
            <a:off x="7467600" y="3962400"/>
            <a:ext cx="1447800" cy="198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66FFCC"/>
              </a:solidFill>
            </a:endParaRPr>
          </a:p>
          <a:p>
            <a:pPr algn="ctr">
              <a:defRPr/>
            </a:pPr>
            <a:r>
              <a:rPr lang="en-US" u="sng" dirty="0">
                <a:solidFill>
                  <a:srgbClr val="66FFCC"/>
                </a:solidFill>
              </a:rPr>
              <a:t>2013</a:t>
            </a:r>
          </a:p>
          <a:p>
            <a:pPr algn="ctr">
              <a:defRPr/>
            </a:pPr>
            <a:r>
              <a:rPr lang="en-US" dirty="0">
                <a:solidFill>
                  <a:srgbClr val="66FFCC"/>
                </a:solidFill>
              </a:rPr>
              <a:t>0.44 million cases and 519 deaths</a:t>
            </a:r>
          </a:p>
        </p:txBody>
      </p:sp>
      <p:cxnSp>
        <p:nvCxnSpPr>
          <p:cNvPr id="27" name="Curved Connector 26"/>
          <p:cNvCxnSpPr/>
          <p:nvPr/>
        </p:nvCxnSpPr>
        <p:spPr>
          <a:xfrm flipV="1">
            <a:off x="7467600" y="6019800"/>
            <a:ext cx="685800" cy="457200"/>
          </a:xfrm>
          <a:prstGeom prst="curvedConnector3">
            <a:avLst>
              <a:gd name="adj1" fmla="val 50000"/>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0" name="Right Arrow 29"/>
          <p:cNvSpPr/>
          <p:nvPr/>
        </p:nvSpPr>
        <p:spPr>
          <a:xfrm>
            <a:off x="3810000" y="6324600"/>
            <a:ext cx="2133600" cy="533400"/>
          </a:xfrm>
          <a:prstGeom prst="rightArrow">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a:xfrm>
            <a:off x="457200" y="76200"/>
            <a:ext cx="8229600" cy="762000"/>
          </a:xfrm>
        </p:spPr>
        <p:txBody>
          <a:bodyPr rtlCol="0">
            <a:normAutofit fontScale="90000"/>
          </a:bodyPr>
          <a:lstStyle/>
          <a:p>
            <a:pPr eaLnBrk="1" fontAlgn="auto" hangingPunct="1">
              <a:spcAft>
                <a:spcPts val="0"/>
              </a:spcAft>
              <a:defRPr/>
            </a:pPr>
            <a:r>
              <a:rPr lang="en-US" sz="4800" b="1" dirty="0" smtClean="0"/>
              <a:t>Vector Control Strategies</a:t>
            </a:r>
            <a:endParaRPr lang="en-US" sz="4800" dirty="0" smtClean="0"/>
          </a:p>
        </p:txBody>
      </p:sp>
      <p:sp>
        <p:nvSpPr>
          <p:cNvPr id="3" name="Content Placeholder 2"/>
          <p:cNvSpPr>
            <a:spLocks noGrp="1"/>
          </p:cNvSpPr>
          <p:nvPr>
            <p:ph idx="1"/>
          </p:nvPr>
        </p:nvSpPr>
        <p:spPr>
          <a:xfrm>
            <a:off x="76200" y="914400"/>
            <a:ext cx="5257800" cy="5715000"/>
          </a:xfrm>
          <a:solidFill>
            <a:schemeClr val="tx2">
              <a:lumMod val="20000"/>
              <a:lumOff val="80000"/>
            </a:schemeClr>
          </a:solidFill>
        </p:spPr>
        <p:txBody>
          <a:bodyPr rtlCol="0">
            <a:noAutofit/>
          </a:bodyPr>
          <a:lstStyle/>
          <a:p>
            <a:pPr eaLnBrk="1" fontAlgn="auto" hangingPunct="1">
              <a:spcAft>
                <a:spcPts val="0"/>
              </a:spcAft>
              <a:buFont typeface="Arial" pitchFamily="34" charset="0"/>
              <a:buNone/>
              <a:defRPr/>
            </a:pPr>
            <a:r>
              <a:rPr lang="en-US" sz="1800" dirty="0" smtClean="0">
                <a:solidFill>
                  <a:schemeClr val="bg1"/>
                </a:solidFill>
              </a:rPr>
              <a:t>  </a:t>
            </a:r>
          </a:p>
          <a:p>
            <a:pPr eaLnBrk="1" fontAlgn="auto" hangingPunct="1">
              <a:spcAft>
                <a:spcPts val="0"/>
              </a:spcAft>
              <a:buFont typeface="Arial" pitchFamily="34" charset="0"/>
              <a:buNone/>
              <a:defRPr/>
            </a:pPr>
            <a:r>
              <a:rPr lang="en-US" sz="1800" b="1" dirty="0" smtClean="0"/>
              <a:t>Designed on concept of Macro level Epidemiology</a:t>
            </a:r>
          </a:p>
          <a:p>
            <a:pPr marL="855663" indent="-619125" eaLnBrk="1" fontAlgn="auto" hangingPunct="1">
              <a:spcAft>
                <a:spcPts val="0"/>
              </a:spcAft>
              <a:buFont typeface="Wingdings" pitchFamily="2" charset="2"/>
              <a:buChar char="ü"/>
              <a:defRPr/>
            </a:pPr>
            <a:r>
              <a:rPr lang="en-US" sz="2000" b="1" dirty="0" smtClean="0"/>
              <a:t>IRS in areas with &gt;2 API </a:t>
            </a:r>
          </a:p>
          <a:p>
            <a:pPr marL="855663" indent="-619125" eaLnBrk="1" fontAlgn="auto" hangingPunct="1">
              <a:spcAft>
                <a:spcPts val="0"/>
              </a:spcAft>
              <a:buFont typeface="Wingdings" pitchFamily="2" charset="2"/>
              <a:buChar char="ü"/>
              <a:defRPr/>
            </a:pPr>
            <a:r>
              <a:rPr lang="en-US" sz="2000" b="1" dirty="0" smtClean="0"/>
              <a:t>LLIN (Supportive)- 11 million LLINs distributed </a:t>
            </a:r>
          </a:p>
          <a:p>
            <a:pPr marL="855663" indent="-619125" eaLnBrk="1" fontAlgn="auto" hangingPunct="1">
              <a:spcAft>
                <a:spcPts val="0"/>
              </a:spcAft>
              <a:buFont typeface="Wingdings" pitchFamily="2" charset="2"/>
              <a:buChar char="ü"/>
              <a:defRPr/>
            </a:pPr>
            <a:r>
              <a:rPr lang="en-US" sz="2000" b="1" dirty="0" smtClean="0"/>
              <a:t>Biological Control (Fish)</a:t>
            </a:r>
          </a:p>
          <a:p>
            <a:pPr marL="855663" indent="-619125" eaLnBrk="1" fontAlgn="auto" hangingPunct="1">
              <a:spcAft>
                <a:spcPts val="0"/>
              </a:spcAft>
              <a:buFont typeface="Wingdings" pitchFamily="2" charset="2"/>
              <a:buChar char="ü"/>
              <a:defRPr/>
            </a:pPr>
            <a:r>
              <a:rPr lang="en-US" sz="2000" b="1" dirty="0" smtClean="0"/>
              <a:t>Urban- Anti-larval measures</a:t>
            </a:r>
          </a:p>
          <a:p>
            <a:pPr marL="855663" indent="-619125" eaLnBrk="1" fontAlgn="auto" hangingPunct="1">
              <a:spcAft>
                <a:spcPts val="0"/>
              </a:spcAft>
              <a:buFont typeface="Wingdings" pitchFamily="2" charset="2"/>
              <a:buChar char="ü"/>
              <a:defRPr/>
            </a:pPr>
            <a:r>
              <a:rPr lang="en-US" sz="2000" b="1" dirty="0" smtClean="0"/>
              <a:t>Civic Bye-laws</a:t>
            </a:r>
          </a:p>
          <a:p>
            <a:pPr marL="855663" indent="-619125" eaLnBrk="1" fontAlgn="auto" hangingPunct="1">
              <a:spcAft>
                <a:spcPts val="0"/>
              </a:spcAft>
              <a:buFont typeface="Wingdings" pitchFamily="2" charset="2"/>
              <a:buChar char="ü"/>
              <a:defRPr/>
            </a:pPr>
            <a:r>
              <a:rPr lang="en-US" sz="1800" b="1" dirty="0" smtClean="0"/>
              <a:t>Legislative measures</a:t>
            </a:r>
          </a:p>
          <a:p>
            <a:pPr marL="855663" indent="-161925" algn="just" eaLnBrk="1" fontAlgn="auto" hangingPunct="1">
              <a:lnSpc>
                <a:spcPct val="90000"/>
              </a:lnSpc>
              <a:spcAft>
                <a:spcPts val="0"/>
              </a:spcAft>
              <a:buFont typeface="Arial" pitchFamily="34" charset="0"/>
              <a:buChar char="•"/>
              <a:defRPr/>
            </a:pPr>
            <a:r>
              <a:rPr lang="en-US" sz="1800" dirty="0" smtClean="0"/>
              <a:t>Model civic bye-laws: Promulgation and implementation with provisions to prevent/eliminate mosquito breeding</a:t>
            </a:r>
          </a:p>
          <a:p>
            <a:pPr marL="855663" indent="-161925" algn="just" eaLnBrk="1" fontAlgn="auto" hangingPunct="1">
              <a:lnSpc>
                <a:spcPct val="90000"/>
              </a:lnSpc>
              <a:spcAft>
                <a:spcPts val="0"/>
              </a:spcAft>
              <a:buFont typeface="Arial" pitchFamily="34" charset="0"/>
              <a:buChar char="•"/>
              <a:defRPr/>
            </a:pPr>
            <a:r>
              <a:rPr lang="en-US" sz="1800" dirty="0" smtClean="0"/>
              <a:t>Building bye-laws: Provision to prevent </a:t>
            </a:r>
            <a:r>
              <a:rPr lang="en-US" sz="1800" dirty="0" err="1" smtClean="0"/>
              <a:t>mosquitogenic</a:t>
            </a:r>
            <a:r>
              <a:rPr lang="en-US" sz="1800" dirty="0" smtClean="0"/>
              <a:t> conditions and clauses in the contract to keep curing tanks free of mosquito breeding during construction phase and dismantling of the same before issuance of occupancy certificate </a:t>
            </a:r>
          </a:p>
          <a:p>
            <a:pPr marL="1255713" lvl="1" indent="-619125" eaLnBrk="1" fontAlgn="auto" hangingPunct="1">
              <a:spcAft>
                <a:spcPts val="0"/>
              </a:spcAft>
              <a:buFont typeface="Wingdings" pitchFamily="2" charset="2"/>
              <a:buChar char="ü"/>
              <a:defRPr/>
            </a:pPr>
            <a:endParaRPr lang="en-US" sz="1800" b="1" dirty="0" smtClean="0"/>
          </a:p>
          <a:p>
            <a:pPr marL="855663" indent="-619125" eaLnBrk="1" fontAlgn="auto" hangingPunct="1">
              <a:spcAft>
                <a:spcPts val="0"/>
              </a:spcAft>
              <a:buFont typeface="Wingdings" pitchFamily="2" charset="2"/>
              <a:buChar char="ü"/>
              <a:defRPr/>
            </a:pPr>
            <a:endParaRPr lang="en-US" sz="1800" dirty="0" smtClean="0"/>
          </a:p>
        </p:txBody>
      </p:sp>
      <p:pic>
        <p:nvPicPr>
          <p:cNvPr id="2054" name="Picture 4" descr="0005"/>
          <p:cNvPicPr>
            <a:picLocks noChangeAspect="1" noChangeArrowheads="1"/>
          </p:cNvPicPr>
          <p:nvPr/>
        </p:nvPicPr>
        <p:blipFill>
          <a:blip r:embed="rId4" cstate="print"/>
          <a:srcRect/>
          <a:stretch>
            <a:fillRect/>
          </a:stretch>
        </p:blipFill>
        <p:spPr bwMode="auto">
          <a:xfrm>
            <a:off x="5334000" y="4800600"/>
            <a:ext cx="1600200" cy="1301750"/>
          </a:xfrm>
          <a:prstGeom prst="rect">
            <a:avLst/>
          </a:prstGeom>
          <a:noFill/>
          <a:ln w="9525">
            <a:noFill/>
            <a:miter lim="800000"/>
            <a:headEnd/>
            <a:tailEnd/>
          </a:ln>
        </p:spPr>
      </p:pic>
      <p:pic>
        <p:nvPicPr>
          <p:cNvPr id="2055" name="Picture 5" descr="Scan0004"/>
          <p:cNvPicPr>
            <a:picLocks noChangeAspect="1" noChangeArrowheads="1"/>
          </p:cNvPicPr>
          <p:nvPr/>
        </p:nvPicPr>
        <p:blipFill>
          <a:blip r:embed="rId5" cstate="print"/>
          <a:srcRect/>
          <a:stretch>
            <a:fillRect/>
          </a:stretch>
        </p:blipFill>
        <p:spPr bwMode="auto">
          <a:xfrm>
            <a:off x="7010400" y="4800600"/>
            <a:ext cx="1933575" cy="1266825"/>
          </a:xfrm>
          <a:prstGeom prst="rect">
            <a:avLst/>
          </a:prstGeom>
          <a:noFill/>
          <a:ln w="9525">
            <a:noFill/>
            <a:miter lim="800000"/>
            <a:headEnd/>
            <a:tailEnd/>
          </a:ln>
        </p:spPr>
      </p:pic>
      <p:graphicFrame>
        <p:nvGraphicFramePr>
          <p:cNvPr id="2050" name="Object 4"/>
          <p:cNvGraphicFramePr>
            <a:graphicFrameLocks noChangeAspect="1"/>
          </p:cNvGraphicFramePr>
          <p:nvPr/>
        </p:nvGraphicFramePr>
        <p:xfrm>
          <a:off x="5410200" y="3352801"/>
          <a:ext cx="1600200" cy="990600"/>
        </p:xfrm>
        <a:graphic>
          <a:graphicData uri="http://schemas.openxmlformats.org/presentationml/2006/ole">
            <p:oleObj spid="_x0000_s2114" name="Bitmap Image" r:id="rId6" imgW="2695951" imgH="895238" progId="PBrush">
              <p:embed/>
            </p:oleObj>
          </a:graphicData>
        </a:graphic>
      </p:graphicFrame>
      <p:graphicFrame>
        <p:nvGraphicFramePr>
          <p:cNvPr id="2051" name="Object 5"/>
          <p:cNvGraphicFramePr>
            <a:graphicFrameLocks noChangeAspect="1"/>
          </p:cNvGraphicFramePr>
          <p:nvPr/>
        </p:nvGraphicFramePr>
        <p:xfrm>
          <a:off x="7239000" y="3352800"/>
          <a:ext cx="1676400" cy="914400"/>
        </p:xfrm>
        <a:graphic>
          <a:graphicData uri="http://schemas.openxmlformats.org/presentationml/2006/ole">
            <p:oleObj spid="_x0000_s2115" r:id="rId7" imgW="7478169" imgH="2448267" progId="">
              <p:embed/>
            </p:oleObj>
          </a:graphicData>
        </a:graphic>
      </p:graphicFrame>
      <p:pic>
        <p:nvPicPr>
          <p:cNvPr id="2056" name="Picture 6"/>
          <p:cNvPicPr>
            <a:picLocks noChangeAspect="1" noChangeArrowheads="1"/>
          </p:cNvPicPr>
          <p:nvPr/>
        </p:nvPicPr>
        <p:blipFill>
          <a:blip r:embed="rId8" cstate="print">
            <a:lum bright="-6000"/>
          </a:blip>
          <a:srcRect l="39343" t="21573" r="25606" b="29889"/>
          <a:stretch>
            <a:fillRect/>
          </a:stretch>
        </p:blipFill>
        <p:spPr bwMode="auto">
          <a:xfrm>
            <a:off x="5486400" y="1066800"/>
            <a:ext cx="3048000" cy="1905000"/>
          </a:xfrm>
          <a:prstGeom prst="rect">
            <a:avLst/>
          </a:prstGeom>
          <a:noFill/>
          <a:ln w="9525">
            <a:noFill/>
            <a:miter lim="800000"/>
            <a:headEnd/>
            <a:tailEnd/>
          </a:ln>
        </p:spPr>
      </p:pic>
      <p:sp>
        <p:nvSpPr>
          <p:cNvPr id="9" name="Rounded Rectangle 8"/>
          <p:cNvSpPr/>
          <p:nvPr/>
        </p:nvSpPr>
        <p:spPr>
          <a:xfrm>
            <a:off x="1676400" y="0"/>
            <a:ext cx="60198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dirty="0"/>
              <a:t>VECTOR  CONTROL  STRATEGY </a:t>
            </a:r>
          </a:p>
        </p:txBody>
      </p:sp>
      <p:sp>
        <p:nvSpPr>
          <p:cNvPr id="10" name="Oval 9"/>
          <p:cNvSpPr/>
          <p:nvPr/>
        </p:nvSpPr>
        <p:spPr>
          <a:xfrm>
            <a:off x="0" y="304800"/>
            <a:ext cx="15240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t>Malaria </a:t>
            </a:r>
          </a:p>
        </p:txBody>
      </p:sp>
      <p:sp>
        <p:nvSpPr>
          <p:cNvPr id="11" name="Down Arrow 10"/>
          <p:cNvSpPr/>
          <p:nvPr/>
        </p:nvSpPr>
        <p:spPr>
          <a:xfrm>
            <a:off x="990600" y="990600"/>
            <a:ext cx="46038"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a:xfrm>
            <a:off x="457200" y="76200"/>
            <a:ext cx="8229600" cy="762000"/>
          </a:xfrm>
        </p:spPr>
        <p:txBody>
          <a:bodyPr rtlCol="0">
            <a:normAutofit fontScale="90000"/>
          </a:bodyPr>
          <a:lstStyle/>
          <a:p>
            <a:pPr eaLnBrk="1" fontAlgn="auto" hangingPunct="1">
              <a:spcAft>
                <a:spcPts val="0"/>
              </a:spcAft>
              <a:defRPr/>
            </a:pPr>
            <a:r>
              <a:rPr lang="en-US" sz="4800" b="1" dirty="0" smtClean="0"/>
              <a:t>Vector Control Strategies</a:t>
            </a:r>
            <a:endParaRPr lang="en-US" sz="4800" dirty="0" smtClean="0"/>
          </a:p>
        </p:txBody>
      </p:sp>
      <p:sp>
        <p:nvSpPr>
          <p:cNvPr id="3" name="Content Placeholder 2"/>
          <p:cNvSpPr>
            <a:spLocks noGrp="1"/>
          </p:cNvSpPr>
          <p:nvPr>
            <p:ph idx="1"/>
          </p:nvPr>
        </p:nvSpPr>
        <p:spPr>
          <a:xfrm>
            <a:off x="76200" y="914400"/>
            <a:ext cx="5257800" cy="5715000"/>
          </a:xfrm>
          <a:solidFill>
            <a:schemeClr val="tx2">
              <a:lumMod val="20000"/>
              <a:lumOff val="80000"/>
            </a:schemeClr>
          </a:solidFill>
        </p:spPr>
        <p:txBody>
          <a:bodyPr rtlCol="0">
            <a:noAutofit/>
          </a:bodyPr>
          <a:lstStyle/>
          <a:p>
            <a:pPr eaLnBrk="1" fontAlgn="auto" hangingPunct="1">
              <a:spcAft>
                <a:spcPts val="0"/>
              </a:spcAft>
              <a:buFont typeface="Arial" pitchFamily="34" charset="0"/>
              <a:buNone/>
              <a:defRPr/>
            </a:pPr>
            <a:r>
              <a:rPr lang="en-US" sz="1800" dirty="0" smtClean="0">
                <a:solidFill>
                  <a:schemeClr val="bg1"/>
                </a:solidFill>
              </a:rPr>
              <a:t>  </a:t>
            </a:r>
          </a:p>
          <a:p>
            <a:pPr eaLnBrk="1" fontAlgn="auto" hangingPunct="1">
              <a:spcAft>
                <a:spcPts val="0"/>
              </a:spcAft>
              <a:buFont typeface="Arial" pitchFamily="34" charset="0"/>
              <a:buNone/>
              <a:defRPr/>
            </a:pPr>
            <a:r>
              <a:rPr lang="en-US" sz="1800" b="1" dirty="0" smtClean="0"/>
              <a:t>Designed on concept of Macro level Epidemiology</a:t>
            </a:r>
          </a:p>
          <a:p>
            <a:pPr marL="855663" indent="-619125" eaLnBrk="1" fontAlgn="auto" hangingPunct="1">
              <a:spcAft>
                <a:spcPts val="0"/>
              </a:spcAft>
              <a:buFont typeface="Wingdings" pitchFamily="2" charset="2"/>
              <a:buChar char="ü"/>
              <a:defRPr/>
            </a:pPr>
            <a:r>
              <a:rPr lang="en-US" sz="2000" b="1" dirty="0" smtClean="0"/>
              <a:t>IRS in areas with &gt;2 API </a:t>
            </a:r>
          </a:p>
          <a:p>
            <a:pPr marL="855663" indent="-619125" eaLnBrk="1" fontAlgn="auto" hangingPunct="1">
              <a:spcAft>
                <a:spcPts val="0"/>
              </a:spcAft>
              <a:buFont typeface="Wingdings" pitchFamily="2" charset="2"/>
              <a:buChar char="ü"/>
              <a:defRPr/>
            </a:pPr>
            <a:r>
              <a:rPr lang="en-US" sz="2000" b="1" dirty="0" smtClean="0"/>
              <a:t>LLIN (Supportive)- 11 million LLINs distributed </a:t>
            </a:r>
          </a:p>
          <a:p>
            <a:pPr marL="855663" indent="-619125" eaLnBrk="1" fontAlgn="auto" hangingPunct="1">
              <a:spcAft>
                <a:spcPts val="0"/>
              </a:spcAft>
              <a:buFont typeface="Wingdings" pitchFamily="2" charset="2"/>
              <a:buChar char="ü"/>
              <a:defRPr/>
            </a:pPr>
            <a:r>
              <a:rPr lang="en-US" sz="2000" b="1" dirty="0" smtClean="0"/>
              <a:t>Biological Control (Fish)</a:t>
            </a:r>
          </a:p>
          <a:p>
            <a:pPr marL="855663" indent="-619125" eaLnBrk="1" fontAlgn="auto" hangingPunct="1">
              <a:spcAft>
                <a:spcPts val="0"/>
              </a:spcAft>
              <a:buFont typeface="Wingdings" pitchFamily="2" charset="2"/>
              <a:buChar char="ü"/>
              <a:defRPr/>
            </a:pPr>
            <a:r>
              <a:rPr lang="en-US" sz="2000" b="1" dirty="0" smtClean="0"/>
              <a:t>Urban- Anti-larval measures</a:t>
            </a:r>
          </a:p>
          <a:p>
            <a:pPr marL="855663" indent="-619125" eaLnBrk="1" fontAlgn="auto" hangingPunct="1">
              <a:spcAft>
                <a:spcPts val="0"/>
              </a:spcAft>
              <a:buFont typeface="Wingdings" pitchFamily="2" charset="2"/>
              <a:buChar char="ü"/>
              <a:defRPr/>
            </a:pPr>
            <a:r>
              <a:rPr lang="en-US" sz="2000" b="1" dirty="0" smtClean="0"/>
              <a:t>Civic Bye-laws</a:t>
            </a:r>
          </a:p>
          <a:p>
            <a:pPr marL="855663" indent="-619125" eaLnBrk="1" fontAlgn="auto" hangingPunct="1">
              <a:spcAft>
                <a:spcPts val="0"/>
              </a:spcAft>
              <a:buFont typeface="Wingdings" pitchFamily="2" charset="2"/>
              <a:buChar char="ü"/>
              <a:defRPr/>
            </a:pPr>
            <a:r>
              <a:rPr lang="en-US" sz="1800" b="1" dirty="0" smtClean="0"/>
              <a:t>Legislative measures</a:t>
            </a:r>
          </a:p>
          <a:p>
            <a:pPr marL="855663" indent="-161925" algn="just" eaLnBrk="1" fontAlgn="auto" hangingPunct="1">
              <a:lnSpc>
                <a:spcPct val="90000"/>
              </a:lnSpc>
              <a:spcAft>
                <a:spcPts val="0"/>
              </a:spcAft>
              <a:buFont typeface="Arial" pitchFamily="34" charset="0"/>
              <a:buChar char="•"/>
              <a:defRPr/>
            </a:pPr>
            <a:r>
              <a:rPr lang="en-US" sz="1800" dirty="0" smtClean="0"/>
              <a:t>Model civic bye-laws: Promulgation and implementation with provisions to prevent/eliminate mosquito breeding</a:t>
            </a:r>
          </a:p>
          <a:p>
            <a:pPr marL="855663" indent="-161925" algn="just" eaLnBrk="1" fontAlgn="auto" hangingPunct="1">
              <a:lnSpc>
                <a:spcPct val="90000"/>
              </a:lnSpc>
              <a:spcAft>
                <a:spcPts val="0"/>
              </a:spcAft>
              <a:buFont typeface="Arial" pitchFamily="34" charset="0"/>
              <a:buChar char="•"/>
              <a:defRPr/>
            </a:pPr>
            <a:r>
              <a:rPr lang="en-US" sz="1800" dirty="0" smtClean="0"/>
              <a:t>Building bye-laws: Provision to prevent </a:t>
            </a:r>
            <a:r>
              <a:rPr lang="en-US" sz="1800" dirty="0" err="1" smtClean="0"/>
              <a:t>mosquitogenic</a:t>
            </a:r>
            <a:r>
              <a:rPr lang="en-US" sz="1800" dirty="0" smtClean="0"/>
              <a:t> conditions and clauses in the contract to keep curing tanks free of mosquito breeding during construction phase and dismantling of the same before issuance of occupancy certificate </a:t>
            </a:r>
          </a:p>
          <a:p>
            <a:pPr marL="1255713" lvl="1" indent="-619125" eaLnBrk="1" fontAlgn="auto" hangingPunct="1">
              <a:spcAft>
                <a:spcPts val="0"/>
              </a:spcAft>
              <a:buFont typeface="Wingdings" pitchFamily="2" charset="2"/>
              <a:buChar char="ü"/>
              <a:defRPr/>
            </a:pPr>
            <a:endParaRPr lang="en-US" sz="1800" b="1" dirty="0" smtClean="0"/>
          </a:p>
          <a:p>
            <a:pPr marL="855663" indent="-619125" eaLnBrk="1" fontAlgn="auto" hangingPunct="1">
              <a:spcAft>
                <a:spcPts val="0"/>
              </a:spcAft>
              <a:buFont typeface="Wingdings" pitchFamily="2" charset="2"/>
              <a:buChar char="ü"/>
              <a:defRPr/>
            </a:pPr>
            <a:endParaRPr lang="en-US" sz="1800" dirty="0" smtClean="0"/>
          </a:p>
        </p:txBody>
      </p:sp>
      <p:pic>
        <p:nvPicPr>
          <p:cNvPr id="2054" name="Picture 4" descr="0005"/>
          <p:cNvPicPr>
            <a:picLocks noChangeAspect="1" noChangeArrowheads="1"/>
          </p:cNvPicPr>
          <p:nvPr/>
        </p:nvPicPr>
        <p:blipFill>
          <a:blip r:embed="rId4" cstate="print"/>
          <a:srcRect/>
          <a:stretch>
            <a:fillRect/>
          </a:stretch>
        </p:blipFill>
        <p:spPr bwMode="auto">
          <a:xfrm>
            <a:off x="5334000" y="4800600"/>
            <a:ext cx="1600200" cy="1301750"/>
          </a:xfrm>
          <a:prstGeom prst="rect">
            <a:avLst/>
          </a:prstGeom>
          <a:noFill/>
          <a:ln w="9525">
            <a:noFill/>
            <a:miter lim="800000"/>
            <a:headEnd/>
            <a:tailEnd/>
          </a:ln>
        </p:spPr>
      </p:pic>
      <p:pic>
        <p:nvPicPr>
          <p:cNvPr id="2055" name="Picture 5" descr="Scan0004"/>
          <p:cNvPicPr>
            <a:picLocks noChangeAspect="1" noChangeArrowheads="1"/>
          </p:cNvPicPr>
          <p:nvPr/>
        </p:nvPicPr>
        <p:blipFill>
          <a:blip r:embed="rId5" cstate="print"/>
          <a:srcRect/>
          <a:stretch>
            <a:fillRect/>
          </a:stretch>
        </p:blipFill>
        <p:spPr bwMode="auto">
          <a:xfrm>
            <a:off x="7010400" y="4800600"/>
            <a:ext cx="1933575" cy="1266825"/>
          </a:xfrm>
          <a:prstGeom prst="rect">
            <a:avLst/>
          </a:prstGeom>
          <a:noFill/>
          <a:ln w="9525">
            <a:noFill/>
            <a:miter lim="800000"/>
            <a:headEnd/>
            <a:tailEnd/>
          </a:ln>
        </p:spPr>
      </p:pic>
      <p:graphicFrame>
        <p:nvGraphicFramePr>
          <p:cNvPr id="2050" name="Object 4"/>
          <p:cNvGraphicFramePr>
            <a:graphicFrameLocks noChangeAspect="1"/>
          </p:cNvGraphicFramePr>
          <p:nvPr/>
        </p:nvGraphicFramePr>
        <p:xfrm>
          <a:off x="5410200" y="3190875"/>
          <a:ext cx="1600200" cy="847725"/>
        </p:xfrm>
        <a:graphic>
          <a:graphicData uri="http://schemas.openxmlformats.org/presentationml/2006/ole">
            <p:oleObj spid="_x0000_s6210" name="Bitmap Image" r:id="rId6" imgW="2695951" imgH="895238" progId="PBrush">
              <p:embed/>
            </p:oleObj>
          </a:graphicData>
        </a:graphic>
      </p:graphicFrame>
      <p:graphicFrame>
        <p:nvGraphicFramePr>
          <p:cNvPr id="2051" name="Object 5"/>
          <p:cNvGraphicFramePr>
            <a:graphicFrameLocks noChangeAspect="1"/>
          </p:cNvGraphicFramePr>
          <p:nvPr/>
        </p:nvGraphicFramePr>
        <p:xfrm>
          <a:off x="7239000" y="3200400"/>
          <a:ext cx="1676400" cy="838200"/>
        </p:xfrm>
        <a:graphic>
          <a:graphicData uri="http://schemas.openxmlformats.org/presentationml/2006/ole">
            <p:oleObj spid="_x0000_s6211" r:id="rId7" imgW="7478169" imgH="2448267" progId="">
              <p:embed/>
            </p:oleObj>
          </a:graphicData>
        </a:graphic>
      </p:graphicFrame>
      <p:pic>
        <p:nvPicPr>
          <p:cNvPr id="2056" name="Picture 6"/>
          <p:cNvPicPr>
            <a:picLocks noChangeAspect="1" noChangeArrowheads="1"/>
          </p:cNvPicPr>
          <p:nvPr/>
        </p:nvPicPr>
        <p:blipFill>
          <a:blip r:embed="rId8" cstate="print">
            <a:lum bright="-6000"/>
          </a:blip>
          <a:srcRect l="39343" t="21573" r="25606" b="29889"/>
          <a:stretch>
            <a:fillRect/>
          </a:stretch>
        </p:blipFill>
        <p:spPr bwMode="auto">
          <a:xfrm>
            <a:off x="5486400" y="1066800"/>
            <a:ext cx="3048000" cy="1905000"/>
          </a:xfrm>
          <a:prstGeom prst="rect">
            <a:avLst/>
          </a:prstGeom>
          <a:noFill/>
          <a:ln w="9525">
            <a:noFill/>
            <a:miter lim="800000"/>
            <a:headEnd/>
            <a:tailEnd/>
          </a:ln>
        </p:spPr>
      </p:pic>
      <p:sp>
        <p:nvSpPr>
          <p:cNvPr id="9" name="Rounded Rectangle 8"/>
          <p:cNvSpPr/>
          <p:nvPr/>
        </p:nvSpPr>
        <p:spPr>
          <a:xfrm>
            <a:off x="1676400" y="0"/>
            <a:ext cx="60198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dirty="0"/>
              <a:t>VECTOR  CONTROL  STRATEGY </a:t>
            </a:r>
          </a:p>
        </p:txBody>
      </p:sp>
      <p:sp>
        <p:nvSpPr>
          <p:cNvPr id="10" name="Oval 9"/>
          <p:cNvSpPr/>
          <p:nvPr/>
        </p:nvSpPr>
        <p:spPr>
          <a:xfrm>
            <a:off x="0" y="304800"/>
            <a:ext cx="15240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t>Malaria </a:t>
            </a:r>
          </a:p>
        </p:txBody>
      </p:sp>
      <p:sp>
        <p:nvSpPr>
          <p:cNvPr id="11" name="Down Arrow 10"/>
          <p:cNvSpPr/>
          <p:nvPr/>
        </p:nvSpPr>
        <p:spPr>
          <a:xfrm>
            <a:off x="990600" y="990600"/>
            <a:ext cx="46038"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563" y="161509"/>
            <a:ext cx="7886700" cy="1325563"/>
          </a:xfrm>
        </p:spPr>
        <p:txBody>
          <a:bodyPr/>
          <a:lstStyle/>
          <a:p>
            <a:r>
              <a:rPr lang="en-US" sz="2800" b="1" i="1" dirty="0">
                <a:latin typeface="+mn-lt"/>
              </a:rPr>
              <a:t>Back to our roots</a:t>
            </a:r>
            <a:r>
              <a:rPr lang="en-US" b="1" i="1" dirty="0">
                <a:latin typeface="+mn-lt"/>
              </a:rPr>
              <a:t>.</a:t>
            </a:r>
          </a:p>
        </p:txBody>
      </p:sp>
      <p:sp>
        <p:nvSpPr>
          <p:cNvPr id="3" name="Content Placeholder 2"/>
          <p:cNvSpPr>
            <a:spLocks noGrp="1"/>
          </p:cNvSpPr>
          <p:nvPr>
            <p:ph sz="half" idx="1"/>
          </p:nvPr>
        </p:nvSpPr>
        <p:spPr>
          <a:xfrm>
            <a:off x="141632" y="1447800"/>
            <a:ext cx="5190464" cy="5220774"/>
          </a:xfrm>
        </p:spPr>
        <p:txBody>
          <a:bodyPr/>
          <a:lstStyle/>
          <a:p>
            <a:pPr marL="0" indent="0">
              <a:buNone/>
            </a:pPr>
            <a:r>
              <a:rPr lang="en-US" sz="3200" i="1" dirty="0">
                <a:latin typeface="Comic Sans MS" panose="030F0702030302020204" pitchFamily="66" charset="0"/>
              </a:rPr>
              <a:t>“Before DDT </a:t>
            </a:r>
            <a:r>
              <a:rPr lang="en-US" sz="3200" i="1" dirty="0" err="1">
                <a:latin typeface="Comic Sans MS" panose="030F0702030302020204" pitchFamily="66" charset="0"/>
              </a:rPr>
              <a:t>Malariologists</a:t>
            </a:r>
            <a:r>
              <a:rPr lang="en-US" sz="3200" i="1" dirty="0">
                <a:latin typeface="Comic Sans MS" panose="030F0702030302020204" pitchFamily="66" charset="0"/>
              </a:rPr>
              <a:t>  were  trained as </a:t>
            </a:r>
            <a:r>
              <a:rPr lang="en-US" sz="3200" b="1" i="1" dirty="0">
                <a:latin typeface="Comic Sans MS" panose="030F0702030302020204" pitchFamily="66" charset="0"/>
              </a:rPr>
              <a:t>problem-solvers….</a:t>
            </a:r>
          </a:p>
          <a:p>
            <a:pPr marL="0" indent="0">
              <a:buNone/>
            </a:pPr>
            <a:r>
              <a:rPr lang="en-US" sz="3200" i="1" dirty="0" smtClean="0">
                <a:latin typeface="Comic Sans MS" panose="030F0702030302020204" pitchFamily="66" charset="0"/>
              </a:rPr>
              <a:t>After </a:t>
            </a:r>
            <a:r>
              <a:rPr lang="en-US" sz="3200" i="1" dirty="0">
                <a:latin typeface="Comic Sans MS" panose="030F0702030302020204" pitchFamily="66" charset="0"/>
              </a:rPr>
              <a:t>DDT, </a:t>
            </a:r>
            <a:r>
              <a:rPr lang="en-US" sz="3200" i="1" dirty="0" err="1">
                <a:latin typeface="Comic Sans MS" panose="030F0702030302020204" pitchFamily="66" charset="0"/>
              </a:rPr>
              <a:t>Malariologists</a:t>
            </a:r>
            <a:r>
              <a:rPr lang="en-US" sz="3200" i="1" dirty="0">
                <a:latin typeface="Comic Sans MS" panose="030F0702030302020204" pitchFamily="66" charset="0"/>
              </a:rPr>
              <a:t> were trained as </a:t>
            </a:r>
            <a:r>
              <a:rPr lang="en-US" sz="3200" b="1" i="1" dirty="0">
                <a:latin typeface="Comic Sans MS" panose="030F0702030302020204" pitchFamily="66" charset="0"/>
              </a:rPr>
              <a:t>solution-implementers“  </a:t>
            </a:r>
            <a:endParaRPr lang="en-US" sz="3200" b="1" i="1" dirty="0" smtClean="0">
              <a:latin typeface="Comic Sans MS" panose="030F0702030302020204" pitchFamily="66" charset="0"/>
            </a:endParaRPr>
          </a:p>
          <a:p>
            <a:pPr marL="0" indent="0">
              <a:buNone/>
            </a:pPr>
            <a:endParaRPr lang="en-US" sz="3200" b="1" i="1" dirty="0">
              <a:latin typeface="Comic Sans MS" panose="030F0702030302020204" pitchFamily="66" charset="0"/>
            </a:endParaRPr>
          </a:p>
        </p:txBody>
      </p:sp>
      <p:sp>
        <p:nvSpPr>
          <p:cNvPr id="6" name="TextBox 5"/>
          <p:cNvSpPr txBox="1"/>
          <p:nvPr/>
        </p:nvSpPr>
        <p:spPr>
          <a:xfrm>
            <a:off x="479563" y="5098914"/>
            <a:ext cx="4025348" cy="1569660"/>
          </a:xfrm>
          <a:prstGeom prst="rect">
            <a:avLst/>
          </a:prstGeom>
          <a:noFill/>
        </p:spPr>
        <p:txBody>
          <a:bodyPr wrap="square" rtlCol="0">
            <a:spAutoFit/>
          </a:bodyPr>
          <a:lstStyle/>
          <a:p>
            <a:pPr algn="ctr"/>
            <a:endParaRPr lang="en-US" sz="2400" b="1" dirty="0" smtClean="0"/>
          </a:p>
          <a:p>
            <a:pPr algn="ctr"/>
            <a:r>
              <a:rPr lang="en-US" b="1" dirty="0" smtClean="0"/>
              <a:t>José </a:t>
            </a:r>
            <a:r>
              <a:rPr lang="en-US" b="1" dirty="0"/>
              <a:t>Antonio </a:t>
            </a:r>
            <a:r>
              <a:rPr lang="en-US" b="1" dirty="0" err="1"/>
              <a:t>Nájera</a:t>
            </a:r>
            <a:r>
              <a:rPr lang="en-US" b="1" dirty="0"/>
              <a:t>  </a:t>
            </a:r>
          </a:p>
          <a:p>
            <a:pPr algn="ctr"/>
            <a:r>
              <a:rPr lang="en-US" dirty="0"/>
              <a:t>Former Coordinator, WHO </a:t>
            </a:r>
          </a:p>
          <a:p>
            <a:pPr algn="ctr"/>
            <a:r>
              <a:rPr lang="en-US" dirty="0"/>
              <a:t>Malaria, Parasitic Diseases and </a:t>
            </a:r>
          </a:p>
          <a:p>
            <a:pPr algn="ctr"/>
            <a:r>
              <a:rPr lang="en-US" dirty="0"/>
              <a:t>Vector Control</a:t>
            </a:r>
          </a:p>
        </p:txBody>
      </p:sp>
      <p:pic>
        <p:nvPicPr>
          <p:cNvPr id="9" name="Picture 8"/>
          <p:cNvPicPr>
            <a:picLocks noChangeAspect="1"/>
          </p:cNvPicPr>
          <p:nvPr/>
        </p:nvPicPr>
        <p:blipFill rotWithShape="1">
          <a:blip r:embed="rId2"/>
          <a:srcRect t="14742"/>
          <a:stretch/>
        </p:blipFill>
        <p:spPr>
          <a:xfrm>
            <a:off x="5332096" y="4091762"/>
            <a:ext cx="3811904" cy="276623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1" name="Picture 2"/>
          <p:cNvPicPr>
            <a:picLocks noGrp="1" noChangeAspect="1" noChangeArrowheads="1"/>
          </p:cNvPicPr>
          <p:nvPr>
            <p:ph sz="half" idx="2"/>
          </p:nvPr>
        </p:nvPicPr>
        <p:blipFill rotWithShape="1">
          <a:blip r:embed="rId3"/>
          <a:srcRect b="5755"/>
          <a:stretch/>
        </p:blipFill>
        <p:spPr bwMode="auto">
          <a:xfrm>
            <a:off x="5818520" y="161509"/>
            <a:ext cx="3190729" cy="3007106"/>
          </a:xfrm>
          <a:prstGeom prst="rect">
            <a:avLst/>
          </a:prstGeom>
          <a:noFill/>
          <a:ln w="9525">
            <a:noFill/>
            <a:miter lim="800000"/>
            <a:headEnd/>
            <a:tailEnd/>
          </a:ln>
          <a:effectLst/>
        </p:spPr>
      </p:pic>
    </p:spTree>
    <p:extLst>
      <p:ext uri="{BB962C8B-B14F-4D97-AF65-F5344CB8AC3E}">
        <p14:creationId xmlns:p14="http://schemas.microsoft.com/office/powerpoint/2010/main" xmlns="" val="2809442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304800" y="990600"/>
            <a:ext cx="8458200" cy="5867400"/>
          </a:xfrm>
          <a:prstGeom prst="rect">
            <a:avLst/>
          </a:prstGeom>
          <a:noFill/>
          <a:ln w="9525">
            <a:noFill/>
            <a:miter lim="800000"/>
            <a:headEnd/>
            <a:tailEnd/>
          </a:ln>
        </p:spPr>
        <p:txBody>
          <a:bodyPr/>
          <a:lstStyle/>
          <a:p>
            <a:pPr marL="973138" lvl="1" indent="-401638" algn="just" eaLnBrk="0" hangingPunct="0">
              <a:lnSpc>
                <a:spcPct val="110000"/>
              </a:lnSpc>
              <a:spcBef>
                <a:spcPct val="20000"/>
              </a:spcBef>
              <a:buClr>
                <a:schemeClr val="hlink"/>
              </a:buClr>
            </a:pPr>
            <a:endParaRPr lang="en-US" sz="2000" b="1">
              <a:solidFill>
                <a:schemeClr val="bg1"/>
              </a:solidFill>
              <a:latin typeface="Arial" charset="0"/>
            </a:endParaRPr>
          </a:p>
          <a:p>
            <a:pPr marL="973138" lvl="1" indent="-401638" algn="just" eaLnBrk="0" hangingPunct="0">
              <a:lnSpc>
                <a:spcPct val="110000"/>
              </a:lnSpc>
              <a:spcBef>
                <a:spcPct val="20000"/>
              </a:spcBef>
              <a:buClr>
                <a:schemeClr val="hlink"/>
              </a:buClr>
              <a:buFont typeface="Wingdings" pitchFamily="2" charset="2"/>
              <a:buChar char="Ø"/>
            </a:pPr>
            <a:endParaRPr lang="en-US" sz="2000" b="1">
              <a:solidFill>
                <a:srgbClr val="F7F711"/>
              </a:solidFill>
              <a:latin typeface="Arial" charset="0"/>
            </a:endParaRPr>
          </a:p>
          <a:p>
            <a:pPr marL="1371600" lvl="2" indent="-284163" algn="just" eaLnBrk="0" hangingPunct="0">
              <a:lnSpc>
                <a:spcPct val="110000"/>
              </a:lnSpc>
              <a:spcBef>
                <a:spcPct val="20000"/>
              </a:spcBef>
              <a:buClr>
                <a:schemeClr val="hlink"/>
              </a:buClr>
              <a:buFont typeface="Wingdings" pitchFamily="2" charset="2"/>
              <a:buChar char="ü"/>
            </a:pPr>
            <a:endParaRPr lang="en-US" sz="2000" b="1">
              <a:solidFill>
                <a:schemeClr val="bg1"/>
              </a:solidFill>
              <a:latin typeface="Arial" charset="0"/>
            </a:endParaRPr>
          </a:p>
          <a:p>
            <a:pPr marL="1371600" lvl="2" indent="-284163" algn="just" eaLnBrk="0" hangingPunct="0">
              <a:lnSpc>
                <a:spcPct val="110000"/>
              </a:lnSpc>
              <a:spcBef>
                <a:spcPct val="20000"/>
              </a:spcBef>
              <a:buClr>
                <a:schemeClr val="hlink"/>
              </a:buClr>
              <a:buFont typeface="Wingdings" pitchFamily="2" charset="2"/>
              <a:buChar char="ü"/>
            </a:pPr>
            <a:r>
              <a:rPr lang="en-US" sz="2000" b="1">
                <a:latin typeface="Arial" charset="0"/>
              </a:rPr>
              <a:t>Indoor Residual Spraying with DDT up to 6 feet height from the ground twice annually.</a:t>
            </a:r>
          </a:p>
          <a:p>
            <a:pPr marL="1371600" lvl="2" indent="-284163" algn="just" eaLnBrk="0" hangingPunct="0">
              <a:lnSpc>
                <a:spcPct val="110000"/>
              </a:lnSpc>
              <a:spcBef>
                <a:spcPct val="20000"/>
              </a:spcBef>
              <a:buClr>
                <a:schemeClr val="hlink"/>
              </a:buClr>
              <a:buFont typeface="Wingdings" pitchFamily="2" charset="2"/>
              <a:buChar char="ü"/>
            </a:pPr>
            <a:endParaRPr lang="en-US" sz="2000" b="1">
              <a:latin typeface="Arial" charset="0"/>
            </a:endParaRPr>
          </a:p>
          <a:p>
            <a:pPr marL="1371600" lvl="2" indent="-284163" algn="just" eaLnBrk="0" hangingPunct="0">
              <a:lnSpc>
                <a:spcPct val="110000"/>
              </a:lnSpc>
              <a:spcBef>
                <a:spcPct val="20000"/>
              </a:spcBef>
              <a:buClr>
                <a:schemeClr val="hlink"/>
              </a:buClr>
              <a:buFont typeface="Wingdings" pitchFamily="2" charset="2"/>
              <a:buChar char="ü"/>
            </a:pPr>
            <a:r>
              <a:rPr lang="en-US" sz="2000" b="1">
                <a:latin typeface="Arial" charset="0"/>
              </a:rPr>
              <a:t>Hygiene and environmental </a:t>
            </a:r>
          </a:p>
          <a:p>
            <a:pPr marL="1371600" lvl="2" indent="-284163" algn="just" eaLnBrk="0" hangingPunct="0">
              <a:lnSpc>
                <a:spcPct val="110000"/>
              </a:lnSpc>
              <a:spcBef>
                <a:spcPct val="20000"/>
              </a:spcBef>
              <a:buClr>
                <a:schemeClr val="hlink"/>
              </a:buClr>
              <a:buFont typeface="Wingdings" pitchFamily="2" charset="2"/>
              <a:buNone/>
            </a:pPr>
            <a:r>
              <a:rPr lang="en-US" sz="2000" b="1">
                <a:latin typeface="Arial" charset="0"/>
              </a:rPr>
              <a:t>    sanitation </a:t>
            </a:r>
          </a:p>
          <a:p>
            <a:pPr marL="1371600" lvl="2" indent="-284163" algn="just" eaLnBrk="0" hangingPunct="0">
              <a:lnSpc>
                <a:spcPct val="110000"/>
              </a:lnSpc>
              <a:spcBef>
                <a:spcPct val="20000"/>
              </a:spcBef>
              <a:buClr>
                <a:schemeClr val="hlink"/>
              </a:buClr>
              <a:buFont typeface="Wingdings" pitchFamily="2" charset="2"/>
              <a:buChar char="ü"/>
            </a:pPr>
            <a:endParaRPr lang="en-US" sz="2000" b="1">
              <a:latin typeface="Arial" charset="0"/>
            </a:endParaRPr>
          </a:p>
          <a:p>
            <a:pPr marL="1371600" lvl="2" indent="-284163" algn="just" eaLnBrk="0" hangingPunct="0">
              <a:lnSpc>
                <a:spcPct val="110000"/>
              </a:lnSpc>
              <a:spcBef>
                <a:spcPct val="20000"/>
              </a:spcBef>
              <a:buClr>
                <a:schemeClr val="hlink"/>
              </a:buClr>
              <a:buFont typeface="Wingdings" pitchFamily="2" charset="2"/>
              <a:buChar char="ü"/>
            </a:pPr>
            <a:endParaRPr lang="en-US" sz="2000" b="1">
              <a:latin typeface="Arial" charset="0"/>
            </a:endParaRPr>
          </a:p>
          <a:p>
            <a:pPr marL="1371600" lvl="2" indent="-284163" algn="just" eaLnBrk="0" hangingPunct="0">
              <a:lnSpc>
                <a:spcPct val="110000"/>
              </a:lnSpc>
              <a:spcBef>
                <a:spcPct val="20000"/>
              </a:spcBef>
              <a:buClr>
                <a:schemeClr val="hlink"/>
              </a:buClr>
              <a:buFont typeface="Wingdings" pitchFamily="2" charset="2"/>
              <a:buChar char="ü"/>
            </a:pPr>
            <a:endParaRPr lang="en-US" sz="2000" b="1">
              <a:solidFill>
                <a:schemeClr val="bg1"/>
              </a:solidFill>
              <a:latin typeface="Arial" charset="0"/>
            </a:endParaRPr>
          </a:p>
        </p:txBody>
      </p:sp>
      <p:sp>
        <p:nvSpPr>
          <p:cNvPr id="16387" name="Text Box 4"/>
          <p:cNvSpPr txBox="1">
            <a:spLocks noChangeArrowheads="1"/>
          </p:cNvSpPr>
          <p:nvPr/>
        </p:nvSpPr>
        <p:spPr bwMode="auto">
          <a:xfrm>
            <a:off x="7315200" y="6567488"/>
            <a:ext cx="1371600" cy="214312"/>
          </a:xfrm>
          <a:prstGeom prst="rect">
            <a:avLst/>
          </a:prstGeom>
          <a:noFill/>
          <a:ln w="9525">
            <a:noFill/>
            <a:miter lim="800000"/>
            <a:headEnd/>
            <a:tailEnd/>
          </a:ln>
        </p:spPr>
        <p:txBody>
          <a:bodyPr>
            <a:spAutoFit/>
          </a:bodyPr>
          <a:lstStyle/>
          <a:p>
            <a:pPr eaLnBrk="0" hangingPunct="0">
              <a:spcBef>
                <a:spcPct val="50000"/>
              </a:spcBef>
            </a:pPr>
            <a:r>
              <a:rPr lang="en-US" sz="800">
                <a:latin typeface="Arial" charset="0"/>
              </a:rPr>
              <a:t>Contd…/-</a:t>
            </a:r>
          </a:p>
        </p:txBody>
      </p:sp>
      <p:pic>
        <p:nvPicPr>
          <p:cNvPr id="16388" name="Picture 7"/>
          <p:cNvPicPr>
            <a:picLocks noChangeAspect="1" noChangeArrowheads="1"/>
          </p:cNvPicPr>
          <p:nvPr/>
        </p:nvPicPr>
        <p:blipFill>
          <a:blip r:embed="rId3" cstate="print"/>
          <a:srcRect l="10416" t="14824" r="14583"/>
          <a:stretch>
            <a:fillRect/>
          </a:stretch>
        </p:blipFill>
        <p:spPr bwMode="auto">
          <a:xfrm>
            <a:off x="0" y="0"/>
            <a:ext cx="1143000" cy="914400"/>
          </a:xfrm>
          <a:prstGeom prst="rect">
            <a:avLst/>
          </a:prstGeom>
          <a:noFill/>
          <a:ln w="9525">
            <a:noFill/>
            <a:miter lim="800000"/>
            <a:headEnd/>
            <a:tailEnd/>
          </a:ln>
        </p:spPr>
      </p:pic>
      <p:pic>
        <p:nvPicPr>
          <p:cNvPr id="16389" name="Picture 9" descr="SANDFLY1"/>
          <p:cNvPicPr>
            <a:picLocks noChangeAspect="1" noChangeArrowheads="1"/>
          </p:cNvPicPr>
          <p:nvPr/>
        </p:nvPicPr>
        <p:blipFill>
          <a:blip r:embed="rId4" cstate="print"/>
          <a:srcRect/>
          <a:stretch>
            <a:fillRect/>
          </a:stretch>
        </p:blipFill>
        <p:spPr bwMode="auto">
          <a:xfrm>
            <a:off x="2057400" y="4953000"/>
            <a:ext cx="2438400" cy="1447800"/>
          </a:xfrm>
          <a:prstGeom prst="rect">
            <a:avLst/>
          </a:prstGeom>
          <a:noFill/>
          <a:ln w="47625">
            <a:solidFill>
              <a:srgbClr val="FF9900"/>
            </a:solidFill>
            <a:miter lim="800000"/>
            <a:headEnd/>
            <a:tailEnd/>
          </a:ln>
        </p:spPr>
      </p:pic>
      <p:pic>
        <p:nvPicPr>
          <p:cNvPr id="16390" name="Picture 14" descr="Image(485)"/>
          <p:cNvPicPr>
            <a:picLocks noChangeAspect="1" noChangeArrowheads="1"/>
          </p:cNvPicPr>
          <p:nvPr/>
        </p:nvPicPr>
        <p:blipFill>
          <a:blip r:embed="rId5" cstate="print"/>
          <a:srcRect/>
          <a:stretch>
            <a:fillRect/>
          </a:stretch>
        </p:blipFill>
        <p:spPr bwMode="auto">
          <a:xfrm>
            <a:off x="6096000" y="3962400"/>
            <a:ext cx="2895600" cy="2590800"/>
          </a:xfrm>
          <a:prstGeom prst="rect">
            <a:avLst/>
          </a:prstGeom>
          <a:noFill/>
          <a:ln w="9525">
            <a:noFill/>
            <a:miter lim="800000"/>
            <a:headEnd/>
            <a:tailEnd/>
          </a:ln>
        </p:spPr>
      </p:pic>
      <p:sp>
        <p:nvSpPr>
          <p:cNvPr id="11" name="Rounded Rectangle 10"/>
          <p:cNvSpPr/>
          <p:nvPr/>
        </p:nvSpPr>
        <p:spPr>
          <a:xfrm>
            <a:off x="1905000" y="457200"/>
            <a:ext cx="5257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973138" lvl="1" indent="-401638" algn="just" eaLnBrk="0" hangingPunct="0">
              <a:lnSpc>
                <a:spcPct val="110000"/>
              </a:lnSpc>
              <a:spcBef>
                <a:spcPct val="20000"/>
              </a:spcBef>
              <a:buClr>
                <a:schemeClr val="hlink"/>
              </a:buClr>
              <a:buFont typeface="Wingdings" pitchFamily="2" charset="2"/>
              <a:buChar char="Ø"/>
              <a:defRPr/>
            </a:pPr>
            <a:r>
              <a:rPr lang="en-US" sz="2000" b="1" dirty="0">
                <a:solidFill>
                  <a:schemeClr val="bg1"/>
                </a:solidFill>
                <a:latin typeface="Arial" charset="0"/>
              </a:rPr>
              <a:t>VECTOR  CONTROL STRATEGY</a:t>
            </a:r>
          </a:p>
          <a:p>
            <a:pPr marL="1430338" lvl="2" indent="-401638" algn="just" eaLnBrk="0" hangingPunct="0">
              <a:lnSpc>
                <a:spcPct val="110000"/>
              </a:lnSpc>
              <a:spcBef>
                <a:spcPct val="20000"/>
              </a:spcBef>
              <a:buClr>
                <a:schemeClr val="hlink"/>
              </a:buClr>
              <a:buFont typeface="Wingdings" pitchFamily="2" charset="2"/>
              <a:buChar char="Ø"/>
              <a:defRPr/>
            </a:pPr>
            <a:r>
              <a:rPr lang="en-US" sz="2000" b="1" dirty="0">
                <a:solidFill>
                  <a:schemeClr val="bg1"/>
                </a:solidFill>
                <a:effectLst>
                  <a:outerShdw blurRad="38100" dist="38100" dir="2700000" algn="tl">
                    <a:srgbClr val="000000"/>
                  </a:outerShdw>
                </a:effectLst>
                <a:latin typeface="Arial" charset="0"/>
              </a:rPr>
              <a:t>Two PRONGED</a:t>
            </a:r>
          </a:p>
          <a:p>
            <a:pPr marL="973138" lvl="1" indent="-401638" algn="just" eaLnBrk="0" hangingPunct="0">
              <a:lnSpc>
                <a:spcPct val="110000"/>
              </a:lnSpc>
              <a:spcBef>
                <a:spcPct val="20000"/>
              </a:spcBef>
              <a:buClr>
                <a:schemeClr val="hlink"/>
              </a:buClr>
              <a:buFont typeface="Wingdings" pitchFamily="2" charset="2"/>
              <a:buChar char="Ø"/>
              <a:defRPr/>
            </a:pPr>
            <a:endParaRPr lang="en-US" sz="2000" b="1" dirty="0">
              <a:solidFill>
                <a:schemeClr val="bg1"/>
              </a:solidFill>
              <a:latin typeface="Arial" charset="0"/>
            </a:endParaRPr>
          </a:p>
        </p:txBody>
      </p:sp>
      <p:pic>
        <p:nvPicPr>
          <p:cNvPr id="16392" name="Picture 11" descr="E:\EMP folder for DDT mandate meeting\Picture\IMG_4459.JPG"/>
          <p:cNvPicPr>
            <a:picLocks noChangeAspect="1" noChangeArrowheads="1"/>
          </p:cNvPicPr>
          <p:nvPr/>
        </p:nvPicPr>
        <p:blipFill>
          <a:blip r:embed="rId6" cstate="print"/>
          <a:srcRect/>
          <a:stretch>
            <a:fillRect/>
          </a:stretch>
        </p:blipFill>
        <p:spPr bwMode="auto">
          <a:xfrm>
            <a:off x="6324600" y="1752600"/>
            <a:ext cx="2819400" cy="1981200"/>
          </a:xfrm>
          <a:prstGeom prst="rect">
            <a:avLst/>
          </a:prstGeom>
          <a:noFill/>
          <a:ln w="9525">
            <a:noFill/>
            <a:miter lim="800000"/>
            <a:headEnd/>
            <a:tailEnd/>
          </a:ln>
        </p:spPr>
      </p:pic>
      <p:sp>
        <p:nvSpPr>
          <p:cNvPr id="14" name="Right Arrow 13"/>
          <p:cNvSpPr/>
          <p:nvPr/>
        </p:nvSpPr>
        <p:spPr>
          <a:xfrm>
            <a:off x="5715000" y="2667000"/>
            <a:ext cx="4572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7" name="Oval 16"/>
          <p:cNvSpPr/>
          <p:nvPr/>
        </p:nvSpPr>
        <p:spPr>
          <a:xfrm>
            <a:off x="2971800" y="3733800"/>
            <a:ext cx="2895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8229600" cy="4525963"/>
          </a:xfrm>
        </p:spPr>
        <p:txBody>
          <a:bodyPr rtlCol="0">
            <a:normAutofit/>
          </a:bodyPr>
          <a:lstStyle/>
          <a:p>
            <a:pPr eaLnBrk="1" fontAlgn="auto" hangingPunct="1">
              <a:spcAft>
                <a:spcPts val="0"/>
              </a:spcAft>
              <a:buFont typeface="Arial" pitchFamily="34" charset="0"/>
              <a:buNone/>
              <a:defRPr/>
            </a:pPr>
            <a:r>
              <a:rPr lang="en-US" b="1" u="sng" dirty="0" smtClean="0"/>
              <a:t>Dengue/</a:t>
            </a:r>
            <a:r>
              <a:rPr lang="en-US" b="1" u="sng" dirty="0" err="1" smtClean="0"/>
              <a:t>Chikungunya</a:t>
            </a:r>
            <a:r>
              <a:rPr lang="en-US" dirty="0" smtClean="0"/>
              <a:t> :  Based on larval control</a:t>
            </a:r>
          </a:p>
          <a:p>
            <a:pPr marL="515938" indent="-398463" eaLnBrk="1" fontAlgn="auto" hangingPunct="1">
              <a:spcAft>
                <a:spcPts val="0"/>
              </a:spcAft>
              <a:buFont typeface="Wingdings" pitchFamily="2" charset="2"/>
              <a:buChar char="ü"/>
              <a:defRPr/>
            </a:pPr>
            <a:r>
              <a:rPr lang="en-US" dirty="0" smtClean="0"/>
              <a:t>Source reduction.</a:t>
            </a:r>
          </a:p>
          <a:p>
            <a:pPr marL="515938" indent="-398463" eaLnBrk="1" fontAlgn="auto" hangingPunct="1">
              <a:spcAft>
                <a:spcPts val="0"/>
              </a:spcAft>
              <a:buFont typeface="Wingdings" pitchFamily="2" charset="2"/>
              <a:buChar char="ü"/>
              <a:defRPr/>
            </a:pPr>
            <a:r>
              <a:rPr lang="en-US" dirty="0" smtClean="0"/>
              <a:t>Use of chemicals/Bio-</a:t>
            </a:r>
            <a:r>
              <a:rPr lang="en-US" dirty="0" err="1" smtClean="0"/>
              <a:t>larvicides</a:t>
            </a:r>
            <a:endParaRPr lang="en-US" dirty="0" smtClean="0"/>
          </a:p>
          <a:p>
            <a:pPr marL="515938" indent="-398463" eaLnBrk="1" fontAlgn="auto" hangingPunct="1">
              <a:spcAft>
                <a:spcPts val="0"/>
              </a:spcAft>
              <a:buFont typeface="Wingdings" pitchFamily="2" charset="2"/>
              <a:buChar char="ü"/>
              <a:defRPr/>
            </a:pPr>
            <a:r>
              <a:rPr lang="en-US" dirty="0" smtClean="0"/>
              <a:t>Professional management and solid waste disposal.</a:t>
            </a:r>
          </a:p>
          <a:p>
            <a:pPr marL="515938" indent="-398463" eaLnBrk="1" fontAlgn="auto" hangingPunct="1">
              <a:spcAft>
                <a:spcPts val="0"/>
              </a:spcAft>
              <a:buFont typeface="Wingdings" pitchFamily="2" charset="2"/>
              <a:buChar char="ü"/>
              <a:defRPr/>
            </a:pPr>
            <a:r>
              <a:rPr lang="en-US" dirty="0" smtClean="0"/>
              <a:t>Space spray in Dengue Positive houses.</a:t>
            </a:r>
          </a:p>
        </p:txBody>
      </p:sp>
      <p:sp>
        <p:nvSpPr>
          <p:cNvPr id="16387" name="Title 1"/>
          <p:cNvSpPr>
            <a:spLocks noGrp="1"/>
          </p:cNvSpPr>
          <p:nvPr>
            <p:ph type="title"/>
          </p:nvPr>
        </p:nvSpPr>
        <p:spPr/>
        <p:txBody>
          <a:bodyPr/>
          <a:lstStyle/>
          <a:p>
            <a:pPr algn="ctr" eaLnBrk="1" hangingPunct="1"/>
            <a:r>
              <a:rPr lang="en-US" sz="3200" b="1" dirty="0" smtClean="0"/>
              <a:t>Vector Control Strategies</a:t>
            </a:r>
            <a:endParaRPr lang="en-US" sz="3200" dirty="0" smtClean="0"/>
          </a:p>
        </p:txBody>
      </p:sp>
      <p:pic>
        <p:nvPicPr>
          <p:cNvPr id="16388" name="Picture 5" descr="Aedes244_by_111pixWeb"/>
          <p:cNvPicPr>
            <a:picLocks noChangeAspect="1" noChangeArrowheads="1"/>
          </p:cNvPicPr>
          <p:nvPr/>
        </p:nvPicPr>
        <p:blipFill>
          <a:blip r:embed="rId2" cstate="print"/>
          <a:srcRect/>
          <a:stretch>
            <a:fillRect/>
          </a:stretch>
        </p:blipFill>
        <p:spPr bwMode="auto">
          <a:xfrm>
            <a:off x="838200" y="5181600"/>
            <a:ext cx="3505200" cy="1676400"/>
          </a:xfrm>
          <a:prstGeom prst="rect">
            <a:avLst/>
          </a:prstGeom>
          <a:noFill/>
          <a:ln w="9525">
            <a:noFill/>
            <a:miter lim="800000"/>
            <a:headEnd/>
            <a:tailEnd/>
          </a:ln>
        </p:spPr>
      </p:pic>
      <p:pic>
        <p:nvPicPr>
          <p:cNvPr id="16389" name="Picture 4" descr="aedes_albopictus"/>
          <p:cNvPicPr>
            <a:picLocks noChangeAspect="1" noChangeArrowheads="1"/>
          </p:cNvPicPr>
          <p:nvPr/>
        </p:nvPicPr>
        <p:blipFill>
          <a:blip r:embed="rId3" cstate="print"/>
          <a:srcRect/>
          <a:stretch>
            <a:fillRect/>
          </a:stretch>
        </p:blipFill>
        <p:spPr bwMode="auto">
          <a:xfrm>
            <a:off x="5257800" y="5257800"/>
            <a:ext cx="35052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p:txBody>
          <a:bodyPr/>
          <a:lstStyle/>
          <a:p>
            <a:endParaRPr lang="en-US" smtClean="0"/>
          </a:p>
        </p:txBody>
      </p:sp>
      <p:sp>
        <p:nvSpPr>
          <p:cNvPr id="23555" name="Rectangle 4"/>
          <p:cNvSpPr>
            <a:spLocks noChangeArrowheads="1"/>
          </p:cNvSpPr>
          <p:nvPr/>
        </p:nvSpPr>
        <p:spPr bwMode="auto">
          <a:xfrm>
            <a:off x="228600" y="152400"/>
            <a:ext cx="8534400" cy="9144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80000"/>
              </a:lnSpc>
            </a:pPr>
            <a:r>
              <a:rPr lang="en-US" sz="2000" b="1" i="1" dirty="0" smtClean="0">
                <a:solidFill>
                  <a:srgbClr val="0066FF"/>
                </a:solidFill>
                <a:latin typeface="Garamond" pitchFamily="18" charset="0"/>
              </a:rPr>
              <a:t>VECTOR CONTROL –CHALLENGES </a:t>
            </a:r>
          </a:p>
          <a:p>
            <a:pPr algn="ctr">
              <a:lnSpc>
                <a:spcPct val="80000"/>
              </a:lnSpc>
            </a:pPr>
            <a:r>
              <a:rPr lang="en-US" sz="2000" b="1" i="1" dirty="0" smtClean="0">
                <a:solidFill>
                  <a:srgbClr val="0066FF"/>
                </a:solidFill>
                <a:latin typeface="Garamond" pitchFamily="18" charset="0"/>
              </a:rPr>
              <a:t>EVEN  </a:t>
            </a:r>
            <a:r>
              <a:rPr lang="en-US" sz="2000" b="1" i="1" dirty="0">
                <a:solidFill>
                  <a:srgbClr val="0066FF"/>
                </a:solidFill>
                <a:latin typeface="Garamond" pitchFamily="18" charset="0"/>
              </a:rPr>
              <a:t>IN GOVERNMENT BUILDINGS THE OVER HEAD TANKS ARE BUILT  VIOLATING THE PUBLIC HEALTH PRINCIPLES</a:t>
            </a:r>
          </a:p>
        </p:txBody>
      </p:sp>
      <p:pic>
        <p:nvPicPr>
          <p:cNvPr id="23556" name="Picture 5" descr="000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1600200"/>
            <a:ext cx="8382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1628E57D-83F6-4ECF-BA48-10671603990B}" type="slidenum">
              <a:rPr lang="en-US" smtClean="0"/>
              <a:pPr eaLnBrk="1" hangingPunct="1"/>
              <a:t>22</a:t>
            </a:fld>
            <a:endParaRPr lang="en-US" smtClean="0"/>
          </a:p>
        </p:txBody>
      </p:sp>
    </p:spTree>
    <p:extLst>
      <p:ext uri="{BB962C8B-B14F-4D97-AF65-F5344CB8AC3E}">
        <p14:creationId xmlns:p14="http://schemas.microsoft.com/office/powerpoint/2010/main" xmlns="" val="25169976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Grp="1" noChangeAspect="1"/>
          </p:cNvGraphicFramePr>
          <p:nvPr>
            <p:ph/>
            <p:extLst>
              <p:ext uri="{D42A27DB-BD31-4B8C-83A1-F6EECF244321}">
                <p14:modId xmlns:p14="http://schemas.microsoft.com/office/powerpoint/2010/main" xmlns="" val="1168497586"/>
              </p:ext>
            </p:extLst>
          </p:nvPr>
        </p:nvGraphicFramePr>
        <p:xfrm>
          <a:off x="28433" y="1448937"/>
          <a:ext cx="4114800" cy="2590800"/>
        </p:xfrm>
        <a:graphic>
          <a:graphicData uri="http://schemas.openxmlformats.org/presentationml/2006/ole">
            <p:oleObj spid="_x0000_s74771" name="Chart" r:id="rId3" imgW="3619500" imgH="1638300" progId="Excel.Chart.8">
              <p:embed/>
            </p:oleObj>
          </a:graphicData>
        </a:graphic>
      </p:graphicFrame>
      <p:sp>
        <p:nvSpPr>
          <p:cNvPr id="119811" name="Rectangle 3">
            <a:hlinkClick r:id="rId4" action="ppaction://hlinksldjump"/>
          </p:cNvPr>
          <p:cNvSpPr>
            <a:spLocks noChangeArrowheads="1"/>
          </p:cNvSpPr>
          <p:nvPr/>
        </p:nvSpPr>
        <p:spPr bwMode="auto">
          <a:xfrm>
            <a:off x="533400" y="228600"/>
            <a:ext cx="8229600" cy="830997"/>
          </a:xfrm>
          <a:prstGeom prst="rect">
            <a:avLst/>
          </a:prstGeom>
          <a:blipFill>
            <a:blip r:embed="rId5" cstate="print"/>
            <a:tile tx="0" ty="0" sx="100000" sy="100000" flip="none" algn="tl"/>
          </a:blipFill>
          <a:ln w="9525">
            <a:noFill/>
            <a:miter lim="800000"/>
            <a:headEnd/>
            <a:tailEnd/>
          </a:ln>
          <a:effectLst/>
        </p:spPr>
        <p:txBody>
          <a:bodyPr>
            <a:spAutoFit/>
          </a:bodyPr>
          <a:lstStyle/>
          <a:p>
            <a:pPr algn="just">
              <a:defRPr/>
            </a:pPr>
            <a:r>
              <a:rPr lang="en-US" sz="2400" dirty="0" smtClean="0">
                <a:solidFill>
                  <a:srgbClr val="0066FF"/>
                </a:solidFill>
                <a:effectLst>
                  <a:outerShdw blurRad="38100" dist="38100" dir="2700000" algn="tl">
                    <a:srgbClr val="000000"/>
                  </a:outerShdw>
                </a:effectLst>
              </a:rPr>
              <a:t>Vector control Challenges-</a:t>
            </a:r>
          </a:p>
          <a:p>
            <a:pPr algn="just">
              <a:defRPr/>
            </a:pPr>
            <a:endParaRPr lang="en-US" sz="2400" dirty="0">
              <a:solidFill>
                <a:srgbClr val="0066FF"/>
              </a:solidFill>
              <a:effectLst>
                <a:outerShdw blurRad="38100" dist="38100" dir="2700000" algn="tl">
                  <a:srgbClr val="000000"/>
                </a:outerShdw>
              </a:effectLst>
            </a:endParaRPr>
          </a:p>
        </p:txBody>
      </p:sp>
      <p:sp>
        <p:nvSpPr>
          <p:cNvPr id="5125" name="Slide Number Placeholder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4454BCB3-A746-4E04-A3B1-F95A3A875ACB}" type="slidenum">
              <a:rPr lang="en-US" smtClean="0"/>
              <a:pPr eaLnBrk="1" hangingPunct="1"/>
              <a:t>23</a:t>
            </a:fld>
            <a:endParaRPr lang="en-US" smtClean="0"/>
          </a:p>
        </p:txBody>
      </p:sp>
      <p:pic>
        <p:nvPicPr>
          <p:cNvPr id="5126" name="Picture 6" descr="000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67200" y="1524000"/>
            <a:ext cx="4876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7" name="Picture 5" descr="000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514600" y="4267200"/>
            <a:ext cx="5638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16797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457200" y="228600"/>
            <a:ext cx="8229600" cy="6858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80000"/>
              </a:lnSpc>
            </a:pPr>
            <a:r>
              <a:rPr lang="en-US" sz="2000" b="1" dirty="0" smtClean="0">
                <a:solidFill>
                  <a:srgbClr val="0066FF"/>
                </a:solidFill>
                <a:latin typeface="Garamond" pitchFamily="18" charset="0"/>
              </a:rPr>
              <a:t>	</a:t>
            </a:r>
            <a:r>
              <a:rPr lang="en-US" sz="2800" dirty="0">
                <a:solidFill>
                  <a:srgbClr val="0066FF"/>
                </a:solidFill>
                <a:effectLst>
                  <a:outerShdw blurRad="38100" dist="38100" dir="2700000" algn="tl">
                    <a:srgbClr val="000000"/>
                  </a:outerShdw>
                </a:effectLst>
              </a:rPr>
              <a:t>Vector control Challenges-</a:t>
            </a:r>
          </a:p>
          <a:p>
            <a:pPr algn="ctr">
              <a:lnSpc>
                <a:spcPct val="80000"/>
              </a:lnSpc>
            </a:pPr>
            <a:r>
              <a:rPr lang="en-US" sz="2800" b="1" dirty="0" smtClean="0">
                <a:solidFill>
                  <a:srgbClr val="0066FF"/>
                </a:solidFill>
                <a:latin typeface="Garamond" pitchFamily="18" charset="0"/>
              </a:rPr>
              <a:t>30% OF THE O.H.TANKS  ARE  IN ACCESSIBLE</a:t>
            </a:r>
            <a:endParaRPr lang="en-US" sz="2000" b="1" dirty="0">
              <a:solidFill>
                <a:srgbClr val="0066FF"/>
              </a:solidFill>
              <a:latin typeface="Garamond" pitchFamily="18" charset="0"/>
            </a:endParaRPr>
          </a:p>
        </p:txBody>
      </p:sp>
      <p:pic>
        <p:nvPicPr>
          <p:cNvPr id="34819" name="Picture 5" descr="000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524000"/>
            <a:ext cx="4572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6" descr="000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00600" y="1524000"/>
            <a:ext cx="4343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8A11552A-7429-4BD7-B9A3-1DFA421DCA28}" type="slidenum">
              <a:rPr lang="en-US" smtClean="0"/>
              <a:pPr eaLnBrk="1" hangingPunct="1"/>
              <a:t>24</a:t>
            </a:fld>
            <a:endParaRPr lang="en-US" smtClean="0"/>
          </a:p>
        </p:txBody>
      </p:sp>
    </p:spTree>
    <p:extLst>
      <p:ext uri="{BB962C8B-B14F-4D97-AF65-F5344CB8AC3E}">
        <p14:creationId xmlns:p14="http://schemas.microsoft.com/office/powerpoint/2010/main" xmlns="" val="805686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381000"/>
            <a:ext cx="8231188" cy="1143000"/>
          </a:xfrm>
        </p:spPr>
        <p:txBody>
          <a:bodyPr lIns="90000" tIns="46800" rIns="90000" bIns="46800"/>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u="sng" dirty="0" smtClean="0"/>
              <a:t>Vector control challenges- RISK FACTORS FOR  OUT BREAK </a:t>
            </a:r>
            <a:br>
              <a:rPr lang="en-GB" sz="2000" u="sng" dirty="0" smtClean="0"/>
            </a:br>
            <a:r>
              <a:rPr lang="en-GB" sz="2000" u="sng" dirty="0" smtClean="0"/>
              <a:t>Massive constructions</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1700213"/>
            <a:ext cx="32004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5364" name="Line 11"/>
          <p:cNvSpPr>
            <a:spLocks noChangeShapeType="1"/>
          </p:cNvSpPr>
          <p:nvPr/>
        </p:nvSpPr>
        <p:spPr bwMode="auto">
          <a:xfrm flipH="1">
            <a:off x="2590800" y="2819400"/>
            <a:ext cx="990600" cy="762000"/>
          </a:xfrm>
          <a:prstGeom prst="line">
            <a:avLst/>
          </a:prstGeom>
          <a:noFill/>
          <a:ln w="9525">
            <a:solidFill>
              <a:srgbClr val="FF0000"/>
            </a:solidFill>
            <a:round/>
            <a:headEnd/>
            <a:tailEnd type="stealth" w="med" len="med"/>
          </a:ln>
          <a:extLst>
            <a:ext uri="{909E8E84-426E-40DD-AFC4-6F175D3DCCD1}">
              <a14:hiddenFill xmlns:a14="http://schemas.microsoft.com/office/drawing/2010/main" xmlns="">
                <a:noFill/>
              </a14:hiddenFill>
            </a:ext>
          </a:extLst>
        </p:spPr>
        <p:txBody>
          <a:bodyPr/>
          <a:lstStyle/>
          <a:p>
            <a:endParaRPr lang="en-IN"/>
          </a:p>
        </p:txBody>
      </p:sp>
      <p:sp>
        <p:nvSpPr>
          <p:cNvPr id="15365" name="Line 11"/>
          <p:cNvSpPr>
            <a:spLocks noChangeShapeType="1"/>
          </p:cNvSpPr>
          <p:nvPr/>
        </p:nvSpPr>
        <p:spPr bwMode="auto">
          <a:xfrm flipH="1">
            <a:off x="2743200" y="2971800"/>
            <a:ext cx="990600" cy="762000"/>
          </a:xfrm>
          <a:prstGeom prst="line">
            <a:avLst/>
          </a:prstGeom>
          <a:noFill/>
          <a:ln w="9525">
            <a:solidFill>
              <a:srgbClr val="FF0000"/>
            </a:solidFill>
            <a:round/>
            <a:headEnd/>
            <a:tailEnd type="stealth" w="med" len="med"/>
          </a:ln>
          <a:extLst>
            <a:ext uri="{909E8E84-426E-40DD-AFC4-6F175D3DCCD1}">
              <a14:hiddenFill xmlns:a14="http://schemas.microsoft.com/office/drawing/2010/main" xmlns="">
                <a:noFill/>
              </a14:hiddenFill>
            </a:ext>
          </a:extLst>
        </p:spPr>
        <p:txBody>
          <a:bodyPr/>
          <a:lstStyle/>
          <a:p>
            <a:endParaRPr lang="en-IN"/>
          </a:p>
        </p:txBody>
      </p:sp>
      <p:pic>
        <p:nvPicPr>
          <p:cNvPr id="1536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00600" y="1700213"/>
            <a:ext cx="35814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36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4267200"/>
            <a:ext cx="3276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368" name="Picture 6" descr="Picture20"/>
          <p:cNvPicPr>
            <a:picLocks noGrp="1" noChangeAspect="1" noChangeArrowheads="1"/>
          </p:cNvPicPr>
          <p:nvPr>
            <p:ph idx="1"/>
          </p:nvPr>
        </p:nvPicPr>
        <p:blipFill>
          <a:blip r:embed="rId6" cstate="print">
            <a:extLst>
              <a:ext uri="{28A0092B-C50C-407E-A947-70E740481C1C}">
                <a14:useLocalDpi xmlns:a14="http://schemas.microsoft.com/office/drawing/2010/main" xmlns="" val="0"/>
              </a:ext>
            </a:extLst>
          </a:blip>
          <a:srcRect/>
          <a:stretch>
            <a:fillRect/>
          </a:stretch>
        </p:blipFill>
        <p:spPr>
          <a:xfrm>
            <a:off x="4953000" y="4419600"/>
            <a:ext cx="3767138" cy="2251075"/>
          </a:xfrm>
          <a:noFill/>
        </p:spPr>
      </p:pic>
    </p:spTree>
    <p:extLst>
      <p:ext uri="{BB962C8B-B14F-4D97-AF65-F5344CB8AC3E}">
        <p14:creationId xmlns:p14="http://schemas.microsoft.com/office/powerpoint/2010/main" xmlns="" val="4185406266"/>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A4460A75-8CF3-4D01-BC86-D509828299BF}" type="slidenum">
              <a:rPr lang="en-US"/>
              <a:pPr/>
              <a:t>26</a:t>
            </a:fld>
            <a:endParaRPr lang="en-US"/>
          </a:p>
        </p:txBody>
      </p:sp>
      <p:sp>
        <p:nvSpPr>
          <p:cNvPr id="17411" name="Rectangle 2"/>
          <p:cNvSpPr>
            <a:spLocks noGrp="1" noChangeArrowheads="1"/>
          </p:cNvSpPr>
          <p:nvPr>
            <p:ph type="title"/>
          </p:nvPr>
        </p:nvSpPr>
        <p:spPr>
          <a:xfrm>
            <a:off x="304800" y="152400"/>
            <a:ext cx="8610600" cy="990600"/>
          </a:xfrm>
        </p:spPr>
        <p:txBody>
          <a:bodyPr>
            <a:normAutofit fontScale="90000"/>
          </a:bodyPr>
          <a:lstStyle/>
          <a:p>
            <a:r>
              <a:rPr lang="en-US" sz="2800" b="1" dirty="0" smtClean="0">
                <a:solidFill>
                  <a:srgbClr val="C00000"/>
                </a:solidFill>
                <a:latin typeface="Times New Roman" pitchFamily="18" charset="0"/>
              </a:rPr>
              <a:t>Dengue / </a:t>
            </a:r>
            <a:r>
              <a:rPr lang="en-US" sz="2800" b="1" dirty="0" err="1" smtClean="0">
                <a:solidFill>
                  <a:srgbClr val="C00000"/>
                </a:solidFill>
                <a:latin typeface="Times New Roman" pitchFamily="18" charset="0"/>
              </a:rPr>
              <a:t>Chikungunya</a:t>
            </a:r>
            <a:r>
              <a:rPr lang="en-US" sz="2800" b="1" dirty="0" smtClean="0">
                <a:solidFill>
                  <a:srgbClr val="C00000"/>
                </a:solidFill>
                <a:latin typeface="Times New Roman" pitchFamily="18" charset="0"/>
              </a:rPr>
              <a:t> </a:t>
            </a:r>
            <a:r>
              <a:rPr lang="en-US" sz="2800" b="1" dirty="0" smtClean="0">
                <a:solidFill>
                  <a:srgbClr val="00B0F0"/>
                </a:solidFill>
              </a:rPr>
              <a:t/>
            </a:r>
            <a:br>
              <a:rPr lang="en-US" sz="2800" b="1" dirty="0" smtClean="0">
                <a:solidFill>
                  <a:srgbClr val="00B0F0"/>
                </a:solidFill>
              </a:rPr>
            </a:br>
            <a:r>
              <a:rPr lang="en-US" sz="2800" b="1" dirty="0" smtClean="0">
                <a:solidFill>
                  <a:srgbClr val="00B0F0"/>
                </a:solidFill>
              </a:rPr>
              <a:t>VECTOR CONTROL</a:t>
            </a:r>
            <a:br>
              <a:rPr lang="en-US" sz="2800" b="1" dirty="0" smtClean="0">
                <a:solidFill>
                  <a:srgbClr val="00B0F0"/>
                </a:solidFill>
              </a:rPr>
            </a:br>
            <a:endParaRPr lang="en-US" sz="2800" dirty="0" smtClean="0">
              <a:solidFill>
                <a:srgbClr val="00B0F0"/>
              </a:solidFill>
            </a:endParaRPr>
          </a:p>
        </p:txBody>
      </p:sp>
      <p:sp>
        <p:nvSpPr>
          <p:cNvPr id="17412" name="Rectangle 3"/>
          <p:cNvSpPr>
            <a:spLocks noGrp="1" noChangeArrowheads="1"/>
          </p:cNvSpPr>
          <p:nvPr>
            <p:ph type="body" idx="1"/>
          </p:nvPr>
        </p:nvSpPr>
        <p:spPr>
          <a:xfrm>
            <a:off x="228600" y="1676400"/>
            <a:ext cx="5029200" cy="5029200"/>
          </a:xfrm>
        </p:spPr>
        <p:txBody>
          <a:bodyPr/>
          <a:lstStyle/>
          <a:p>
            <a:pPr marL="236538" indent="-236538" algn="just" eaLnBrk="1" hangingPunct="1">
              <a:lnSpc>
                <a:spcPct val="80000"/>
              </a:lnSpc>
            </a:pPr>
            <a:r>
              <a:rPr lang="en-US" sz="2000" dirty="0" smtClean="0"/>
              <a:t>Source reduction - elimination of </a:t>
            </a:r>
            <a:r>
              <a:rPr lang="en-US" sz="2000" i="1" dirty="0" smtClean="0"/>
              <a:t>Aedes </a:t>
            </a:r>
            <a:r>
              <a:rPr lang="en-US" sz="2000" i="1" dirty="0" err="1" smtClean="0"/>
              <a:t>aegypti</a:t>
            </a:r>
            <a:r>
              <a:rPr lang="en-US" sz="2000" dirty="0" smtClean="0"/>
              <a:t> breeding at weekly interval including use of Petroleum oil/ Kerosene oil/ </a:t>
            </a:r>
            <a:r>
              <a:rPr lang="en-US" sz="2000" dirty="0" err="1" smtClean="0"/>
              <a:t>Temephos</a:t>
            </a:r>
            <a:r>
              <a:rPr lang="en-US" sz="2000" dirty="0" smtClean="0"/>
              <a:t> </a:t>
            </a:r>
          </a:p>
          <a:p>
            <a:pPr marL="236538" indent="-236538" algn="just" eaLnBrk="1" hangingPunct="1">
              <a:lnSpc>
                <a:spcPct val="80000"/>
              </a:lnSpc>
            </a:pPr>
            <a:endParaRPr lang="en-US" sz="2000" dirty="0" smtClean="0"/>
          </a:p>
          <a:p>
            <a:pPr marL="236538" indent="-236538" algn="just" eaLnBrk="1" hangingPunct="1">
              <a:lnSpc>
                <a:spcPct val="80000"/>
              </a:lnSpc>
            </a:pPr>
            <a:r>
              <a:rPr lang="en-US" sz="2000" dirty="0" smtClean="0"/>
              <a:t>Mosquito proofing of water tanks ( over head &amp; ground tanks), buildings</a:t>
            </a:r>
          </a:p>
          <a:p>
            <a:pPr marL="236538" indent="-236538" algn="just" eaLnBrk="1" hangingPunct="1">
              <a:lnSpc>
                <a:spcPct val="80000"/>
              </a:lnSpc>
            </a:pPr>
            <a:endParaRPr lang="en-US" sz="1800" b="1" dirty="0" smtClean="0">
              <a:solidFill>
                <a:schemeClr val="hlink"/>
              </a:solidFill>
            </a:endParaRPr>
          </a:p>
          <a:p>
            <a:pPr marL="236538" indent="-236538" algn="just" eaLnBrk="1" hangingPunct="1">
              <a:lnSpc>
                <a:spcPct val="80000"/>
              </a:lnSpc>
            </a:pPr>
            <a:r>
              <a:rPr lang="en-US" sz="2000" dirty="0" smtClean="0"/>
              <a:t>Use of mosquito nets ( preferably LLIN)– to prevent  infection in hospital wards </a:t>
            </a:r>
            <a:r>
              <a:rPr lang="en-US" sz="1800" dirty="0" smtClean="0"/>
              <a:t> to others </a:t>
            </a:r>
          </a:p>
          <a:p>
            <a:pPr marL="1030288" lvl="1" indent="-533400" algn="just" eaLnBrk="1" hangingPunct="1">
              <a:lnSpc>
                <a:spcPct val="80000"/>
              </a:lnSpc>
              <a:buFont typeface="Wingdings" pitchFamily="2" charset="2"/>
              <a:buNone/>
            </a:pPr>
            <a:endParaRPr lang="en-US" sz="1800" dirty="0" smtClean="0"/>
          </a:p>
          <a:p>
            <a:pPr marL="236538" indent="-236538" algn="just" eaLnBrk="1" hangingPunct="1">
              <a:lnSpc>
                <a:spcPct val="80000"/>
              </a:lnSpc>
            </a:pPr>
            <a:r>
              <a:rPr lang="en-US" sz="2000" dirty="0" smtClean="0"/>
              <a:t>Pyrethrum space spray/ ULV during outbreaks</a:t>
            </a:r>
          </a:p>
          <a:p>
            <a:pPr marL="236538" indent="-236538" algn="just" eaLnBrk="1" hangingPunct="1">
              <a:lnSpc>
                <a:spcPct val="80000"/>
              </a:lnSpc>
              <a:buFont typeface="Wingdings" pitchFamily="2" charset="2"/>
              <a:buNone/>
            </a:pPr>
            <a:endParaRPr lang="en-US" sz="2000" dirty="0" smtClean="0"/>
          </a:p>
        </p:txBody>
      </p:sp>
      <p:sp>
        <p:nvSpPr>
          <p:cNvPr id="17413" name="Text Box 4"/>
          <p:cNvSpPr txBox="1">
            <a:spLocks noChangeArrowheads="1"/>
          </p:cNvSpPr>
          <p:nvPr/>
        </p:nvSpPr>
        <p:spPr bwMode="auto">
          <a:xfrm>
            <a:off x="1524000" y="1371600"/>
            <a:ext cx="6172200" cy="366713"/>
          </a:xfrm>
          <a:prstGeom prst="rect">
            <a:avLst/>
          </a:prstGeom>
          <a:noFill/>
          <a:ln w="9525">
            <a:noFill/>
            <a:miter lim="800000"/>
            <a:headEnd/>
            <a:tailEnd/>
          </a:ln>
        </p:spPr>
        <p:txBody>
          <a:bodyPr>
            <a:spAutoFit/>
          </a:bodyPr>
          <a:lstStyle/>
          <a:p>
            <a:pPr>
              <a:spcBef>
                <a:spcPct val="50000"/>
              </a:spcBef>
            </a:pPr>
            <a:endParaRPr lang="en-US"/>
          </a:p>
        </p:txBody>
      </p:sp>
      <p:sp>
        <p:nvSpPr>
          <p:cNvPr id="17414" name="Rectangle 5"/>
          <p:cNvSpPr>
            <a:spLocks noChangeArrowheads="1"/>
          </p:cNvSpPr>
          <p:nvPr/>
        </p:nvSpPr>
        <p:spPr bwMode="auto">
          <a:xfrm>
            <a:off x="381000" y="1219200"/>
            <a:ext cx="3352800" cy="381000"/>
          </a:xfrm>
          <a:prstGeom prst="rect">
            <a:avLst/>
          </a:prstGeom>
          <a:noFill/>
          <a:ln w="9525">
            <a:noFill/>
            <a:miter lim="800000"/>
            <a:headEnd/>
            <a:tailEnd/>
          </a:ln>
        </p:spPr>
        <p:txBody>
          <a:bodyPr/>
          <a:lstStyle/>
          <a:p>
            <a:pPr marL="236538" indent="-236538">
              <a:lnSpc>
                <a:spcPct val="80000"/>
              </a:lnSpc>
              <a:spcBef>
                <a:spcPct val="20000"/>
              </a:spcBef>
              <a:buClr>
                <a:schemeClr val="hlink"/>
              </a:buClr>
              <a:buSzPct val="80000"/>
              <a:buFont typeface="Wingdings" pitchFamily="2" charset="2"/>
              <a:buNone/>
            </a:pPr>
            <a:r>
              <a:rPr lang="en-US" sz="2400">
                <a:solidFill>
                  <a:schemeClr val="hlink"/>
                </a:solidFill>
              </a:rPr>
              <a:t> vector control options :</a:t>
            </a:r>
          </a:p>
        </p:txBody>
      </p:sp>
      <p:pic>
        <p:nvPicPr>
          <p:cNvPr id="17415" name="Picture 6"/>
          <p:cNvPicPr>
            <a:picLocks noChangeAspect="1" noChangeArrowheads="1"/>
          </p:cNvPicPr>
          <p:nvPr/>
        </p:nvPicPr>
        <p:blipFill>
          <a:blip r:embed="rId2" cstate="print"/>
          <a:srcRect t="4320" r="34483"/>
          <a:stretch>
            <a:fillRect/>
          </a:stretch>
        </p:blipFill>
        <p:spPr bwMode="auto">
          <a:xfrm>
            <a:off x="5486400" y="3505200"/>
            <a:ext cx="1676400" cy="1687513"/>
          </a:xfrm>
          <a:prstGeom prst="rect">
            <a:avLst/>
          </a:prstGeom>
          <a:noFill/>
          <a:ln w="9525">
            <a:noFill/>
            <a:miter lim="800000"/>
            <a:headEnd/>
            <a:tailEnd/>
          </a:ln>
        </p:spPr>
      </p:pic>
      <p:pic>
        <p:nvPicPr>
          <p:cNvPr id="17416" name="Picture 7" descr="disposable cups"/>
          <p:cNvPicPr>
            <a:picLocks noChangeAspect="1" noChangeArrowheads="1"/>
          </p:cNvPicPr>
          <p:nvPr/>
        </p:nvPicPr>
        <p:blipFill>
          <a:blip r:embed="rId3" cstate="print">
            <a:lum bright="6000"/>
          </a:blip>
          <a:srcRect l="8696" r="8696"/>
          <a:stretch>
            <a:fillRect/>
          </a:stretch>
        </p:blipFill>
        <p:spPr bwMode="auto">
          <a:xfrm>
            <a:off x="7239000" y="1905000"/>
            <a:ext cx="1752600" cy="1676400"/>
          </a:xfrm>
          <a:prstGeom prst="rect">
            <a:avLst/>
          </a:prstGeom>
          <a:noFill/>
          <a:ln w="9525">
            <a:noFill/>
            <a:miter lim="800000"/>
            <a:headEnd/>
            <a:tailEnd/>
          </a:ln>
        </p:spPr>
      </p:pic>
      <p:pic>
        <p:nvPicPr>
          <p:cNvPr id="17417" name="Picture 8" descr="domst2"/>
          <p:cNvPicPr>
            <a:picLocks noChangeAspect="1" noChangeArrowheads="1"/>
          </p:cNvPicPr>
          <p:nvPr/>
        </p:nvPicPr>
        <p:blipFill>
          <a:blip r:embed="rId4" cstate="print"/>
          <a:srcRect l="15555" t="35649" r="28889" b="20476"/>
          <a:stretch>
            <a:fillRect/>
          </a:stretch>
        </p:blipFill>
        <p:spPr bwMode="auto">
          <a:xfrm>
            <a:off x="7239000" y="3657600"/>
            <a:ext cx="1676400" cy="1371600"/>
          </a:xfrm>
          <a:prstGeom prst="rect">
            <a:avLst/>
          </a:prstGeom>
          <a:noFill/>
          <a:ln w="9525">
            <a:noFill/>
            <a:miter lim="800000"/>
            <a:headEnd/>
            <a:tailEnd/>
          </a:ln>
        </p:spPr>
      </p:pic>
      <p:pic>
        <p:nvPicPr>
          <p:cNvPr id="17418" name="Picture 9" descr="vb11"/>
          <p:cNvPicPr>
            <a:picLocks noChangeAspect="1" noChangeArrowheads="1"/>
          </p:cNvPicPr>
          <p:nvPr/>
        </p:nvPicPr>
        <p:blipFill>
          <a:blip r:embed="rId5" cstate="print"/>
          <a:srcRect l="8109" t="21875"/>
          <a:stretch>
            <a:fillRect/>
          </a:stretch>
        </p:blipFill>
        <p:spPr bwMode="auto">
          <a:xfrm>
            <a:off x="5486400" y="5257800"/>
            <a:ext cx="1676400" cy="1524000"/>
          </a:xfrm>
          <a:prstGeom prst="rect">
            <a:avLst/>
          </a:prstGeom>
          <a:noFill/>
          <a:ln w="9525">
            <a:noFill/>
            <a:miter lim="800000"/>
            <a:headEnd/>
            <a:tailEnd/>
          </a:ln>
        </p:spPr>
      </p:pic>
      <p:pic>
        <p:nvPicPr>
          <p:cNvPr id="17419" name="Picture 10" descr="TYRE1"/>
          <p:cNvPicPr>
            <a:picLocks noChangeAspect="1" noChangeArrowheads="1"/>
          </p:cNvPicPr>
          <p:nvPr/>
        </p:nvPicPr>
        <p:blipFill>
          <a:blip r:embed="rId6" cstate="print"/>
          <a:srcRect l="17500" r="12921" b="17792"/>
          <a:stretch>
            <a:fillRect/>
          </a:stretch>
        </p:blipFill>
        <p:spPr bwMode="auto">
          <a:xfrm>
            <a:off x="7239000" y="5103813"/>
            <a:ext cx="1676400" cy="1677987"/>
          </a:xfrm>
          <a:prstGeom prst="rect">
            <a:avLst/>
          </a:prstGeom>
          <a:noFill/>
          <a:ln w="9525">
            <a:noFill/>
            <a:miter lim="800000"/>
            <a:headEnd/>
            <a:tailEnd/>
          </a:ln>
        </p:spPr>
      </p:pic>
      <p:pic>
        <p:nvPicPr>
          <p:cNvPr id="17420" name="Picture 11" descr="SCAN002"/>
          <p:cNvPicPr>
            <a:picLocks noChangeAspect="1" noChangeArrowheads="1"/>
          </p:cNvPicPr>
          <p:nvPr/>
        </p:nvPicPr>
        <p:blipFill>
          <a:blip r:embed="rId7" cstate="print"/>
          <a:srcRect l="10345" r="10345"/>
          <a:stretch>
            <a:fillRect/>
          </a:stretch>
        </p:blipFill>
        <p:spPr bwMode="auto">
          <a:xfrm>
            <a:off x="5486400" y="1828800"/>
            <a:ext cx="16764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5">
              <a:lumMod val="20000"/>
              <a:lumOff val="80000"/>
            </a:schemeClr>
          </a:solidFill>
        </p:spPr>
        <p:txBody>
          <a:bodyPr/>
          <a:lstStyle/>
          <a:p>
            <a:pPr eaLnBrk="1" hangingPunct="1">
              <a:defRPr/>
            </a:pPr>
            <a:r>
              <a:rPr lang="en-US" b="1" dirty="0" smtClean="0"/>
              <a:t>Vector Control</a:t>
            </a:r>
            <a:endParaRPr lang="en-US" b="1" dirty="0"/>
          </a:p>
        </p:txBody>
      </p:sp>
      <p:pic>
        <p:nvPicPr>
          <p:cNvPr id="18435" name="Content Placeholder 4" descr="SCAN002"/>
          <p:cNvPicPr>
            <a:picLocks noGrp="1" noChangeAspect="1" noChangeArrowheads="1"/>
          </p:cNvPicPr>
          <p:nvPr>
            <p:ph sz="half" idx="1"/>
          </p:nvPr>
        </p:nvPicPr>
        <p:blipFill>
          <a:blip r:embed="rId2" cstate="print"/>
          <a:srcRect l="10345" r="13792"/>
          <a:stretch>
            <a:fillRect/>
          </a:stretch>
        </p:blipFill>
        <p:spPr>
          <a:xfrm>
            <a:off x="314325" y="1371600"/>
            <a:ext cx="4105275" cy="4035425"/>
          </a:xfrm>
          <a:noFill/>
          <a:ln>
            <a:solidFill>
              <a:schemeClr val="hlink"/>
            </a:solidFill>
          </a:ln>
        </p:spPr>
      </p:pic>
      <p:pic>
        <p:nvPicPr>
          <p:cNvPr id="18436" name="Picture 4" descr="CIMG0938"/>
          <p:cNvPicPr>
            <a:picLocks noGrp="1" noChangeAspect="1" noChangeArrowheads="1"/>
          </p:cNvPicPr>
          <p:nvPr>
            <p:ph sz="half" idx="2"/>
          </p:nvPr>
        </p:nvPicPr>
        <p:blipFill>
          <a:blip r:embed="rId3" cstate="print"/>
          <a:srcRect/>
          <a:stretch>
            <a:fillRect/>
          </a:stretch>
        </p:blipFill>
        <p:spPr>
          <a:xfrm>
            <a:off x="4648200" y="1371600"/>
            <a:ext cx="4038600" cy="4114800"/>
          </a:xfrm>
          <a:noFill/>
        </p:spPr>
      </p:pic>
      <p:sp>
        <p:nvSpPr>
          <p:cNvPr id="18437" name="TextBox 6"/>
          <p:cNvSpPr txBox="1">
            <a:spLocks noChangeArrowheads="1"/>
          </p:cNvSpPr>
          <p:nvPr/>
        </p:nvSpPr>
        <p:spPr bwMode="auto">
          <a:xfrm>
            <a:off x="1371600" y="6019800"/>
            <a:ext cx="2362200" cy="369888"/>
          </a:xfrm>
          <a:prstGeom prst="rect">
            <a:avLst/>
          </a:prstGeom>
          <a:noFill/>
          <a:ln w="9525">
            <a:noFill/>
            <a:miter lim="800000"/>
            <a:headEnd/>
            <a:tailEnd/>
          </a:ln>
        </p:spPr>
        <p:txBody>
          <a:bodyPr>
            <a:spAutoFit/>
          </a:bodyPr>
          <a:lstStyle/>
          <a:p>
            <a:r>
              <a:rPr lang="en-US" b="1"/>
              <a:t> Ordinary cooler</a:t>
            </a:r>
          </a:p>
        </p:txBody>
      </p:sp>
      <p:sp>
        <p:nvSpPr>
          <p:cNvPr id="18438" name="TextBox 8"/>
          <p:cNvSpPr txBox="1">
            <a:spLocks noChangeArrowheads="1"/>
          </p:cNvSpPr>
          <p:nvPr/>
        </p:nvSpPr>
        <p:spPr bwMode="auto">
          <a:xfrm>
            <a:off x="5562600" y="6096000"/>
            <a:ext cx="2362200" cy="646331"/>
          </a:xfrm>
          <a:prstGeom prst="rect">
            <a:avLst/>
          </a:prstGeom>
          <a:noFill/>
          <a:ln w="9525">
            <a:noFill/>
            <a:miter lim="800000"/>
            <a:headEnd/>
            <a:tailEnd/>
          </a:ln>
        </p:spPr>
        <p:txBody>
          <a:bodyPr>
            <a:spAutoFit/>
          </a:bodyPr>
          <a:lstStyle/>
          <a:p>
            <a:r>
              <a:rPr lang="en-US" b="1" dirty="0" smtClean="0"/>
              <a:t>NCDC  Cooler </a:t>
            </a:r>
          </a:p>
          <a:p>
            <a:r>
              <a:rPr lang="en-US" b="1" dirty="0" smtClean="0"/>
              <a:t>Mosquito </a:t>
            </a:r>
            <a:r>
              <a:rPr lang="en-US" b="1" dirty="0"/>
              <a:t>proof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eaLnBrk="1" hangingPunct="1">
              <a:defRPr/>
            </a:pPr>
            <a:r>
              <a:rPr lang="en-US" sz="3200" dirty="0" smtClean="0">
                <a:effectLst>
                  <a:outerShdw blurRad="38100" dist="38100" dir="2700000" algn="tl">
                    <a:srgbClr val="C0C0C0"/>
                  </a:outerShdw>
                </a:effectLst>
              </a:rPr>
              <a:t/>
            </a:r>
            <a:br>
              <a:rPr lang="en-US" sz="3200" dirty="0" smtClean="0">
                <a:effectLst>
                  <a:outerShdw blurRad="38100" dist="38100" dir="2700000" algn="tl">
                    <a:srgbClr val="C0C0C0"/>
                  </a:outerShdw>
                </a:effectLst>
              </a:rPr>
            </a:br>
            <a:r>
              <a:rPr lang="en-US" sz="2800" b="1" dirty="0" smtClean="0">
                <a:effectLst>
                  <a:outerShdw blurRad="38100" dist="38100" dir="2700000" algn="tl">
                    <a:srgbClr val="C0C0C0"/>
                  </a:outerShdw>
                </a:effectLst>
              </a:rPr>
              <a:t>IRS - Insecticide Dosage, Dilution and Requirement </a:t>
            </a:r>
          </a:p>
        </p:txBody>
      </p:sp>
      <p:sp>
        <p:nvSpPr>
          <p:cNvPr id="21507" name="Vertical Text Placeholder 2"/>
          <p:cNvSpPr>
            <a:spLocks noGrp="1"/>
          </p:cNvSpPr>
          <p:nvPr>
            <p:ph type="body" orient="vert" idx="1"/>
          </p:nvPr>
        </p:nvSpPr>
        <p:spPr/>
        <p:txBody>
          <a:bodyPr vert="horz"/>
          <a:lstStyle/>
          <a:p>
            <a:pPr eaLnBrk="1" hangingPunct="1"/>
            <a:endParaRPr lang="en-US" smtClean="0"/>
          </a:p>
          <a:p>
            <a:pPr eaLnBrk="1" hangingPunct="1"/>
            <a:endParaRPr lang="en-US" smtClean="0"/>
          </a:p>
        </p:txBody>
      </p:sp>
      <p:graphicFrame>
        <p:nvGraphicFramePr>
          <p:cNvPr id="5" name="Table 4"/>
          <p:cNvGraphicFramePr>
            <a:graphicFrameLocks noGrp="1"/>
          </p:cNvGraphicFramePr>
          <p:nvPr/>
        </p:nvGraphicFramePr>
        <p:xfrm>
          <a:off x="533400" y="1447800"/>
          <a:ext cx="8153400" cy="5197804"/>
        </p:xfrm>
        <a:graphic>
          <a:graphicData uri="http://schemas.openxmlformats.org/drawingml/2006/table">
            <a:tbl>
              <a:tblPr firstRow="1" bandRow="1">
                <a:tableStyleId>{5C22544A-7EE6-4342-B048-85BDC9FD1C3A}</a:tableStyleId>
              </a:tblPr>
              <a:tblGrid>
                <a:gridCol w="1645640"/>
                <a:gridCol w="972424"/>
                <a:gridCol w="1271631"/>
                <a:gridCol w="1645641"/>
                <a:gridCol w="1271631"/>
                <a:gridCol w="1346433"/>
              </a:tblGrid>
              <a:tr h="1424473">
                <a:tc>
                  <a:txBody>
                    <a:bodyPr/>
                    <a:lstStyle/>
                    <a:p>
                      <a:r>
                        <a:rPr lang="en-US" sz="1400" dirty="0" smtClean="0"/>
                        <a:t>INSECTICIDE</a:t>
                      </a:r>
                      <a:endParaRPr lang="en-US" sz="1400" dirty="0"/>
                    </a:p>
                  </a:txBody>
                  <a:tcPr/>
                </a:tc>
                <a:tc>
                  <a:txBody>
                    <a:bodyPr/>
                    <a:lstStyle/>
                    <a:p>
                      <a:r>
                        <a:rPr lang="en-US" sz="1400" dirty="0" smtClean="0"/>
                        <a:t>DOSAGE</a:t>
                      </a:r>
                      <a:r>
                        <a:rPr lang="en-US" sz="1400" baseline="0" dirty="0" smtClean="0"/>
                        <a:t> PER Sq. m. (</a:t>
                      </a:r>
                      <a:r>
                        <a:rPr lang="en-US" sz="1400" baseline="0" dirty="0" err="1" smtClean="0"/>
                        <a:t>a.i</a:t>
                      </a:r>
                      <a:r>
                        <a:rPr lang="en-US" sz="1400" baseline="0" dirty="0" smtClean="0"/>
                        <a:t>.)</a:t>
                      </a:r>
                      <a:endParaRPr lang="en-US" sz="1400" dirty="0"/>
                    </a:p>
                  </a:txBody>
                  <a:tcPr/>
                </a:tc>
                <a:tc>
                  <a:txBody>
                    <a:bodyPr/>
                    <a:lstStyle/>
                    <a:p>
                      <a:r>
                        <a:rPr lang="en-US" sz="1400" dirty="0" smtClean="0"/>
                        <a:t>DILLUTION PER 10 LTR. OF WATER (covers</a:t>
                      </a:r>
                      <a:r>
                        <a:rPr lang="en-US" sz="1400" baseline="0" dirty="0" smtClean="0"/>
                        <a:t> 500 sq m area)</a:t>
                      </a:r>
                      <a:endParaRPr lang="en-US" sz="1400" dirty="0"/>
                    </a:p>
                  </a:txBody>
                  <a:tcPr/>
                </a:tc>
                <a:tc>
                  <a:txBody>
                    <a:bodyPr/>
                    <a:lstStyle/>
                    <a:p>
                      <a:r>
                        <a:rPr lang="en-US" sz="1400" dirty="0" smtClean="0"/>
                        <a:t>INSECTICIDE FORMULATION PER HOUSE </a:t>
                      </a:r>
                    </a:p>
                    <a:p>
                      <a:r>
                        <a:rPr lang="en-US" sz="1400" dirty="0" smtClean="0"/>
                        <a:t>(150</a:t>
                      </a:r>
                      <a:r>
                        <a:rPr lang="en-US" sz="1400" baseline="0" dirty="0" smtClean="0"/>
                        <a:t> Sq. m) PER ROUND</a:t>
                      </a:r>
                      <a:endParaRPr lang="en-US" sz="1400" dirty="0"/>
                    </a:p>
                  </a:txBody>
                  <a:tcPr/>
                </a:tc>
                <a:tc>
                  <a:txBody>
                    <a:bodyPr/>
                    <a:lstStyle/>
                    <a:p>
                      <a:r>
                        <a:rPr lang="en-US" sz="1400" dirty="0" smtClean="0"/>
                        <a:t>AVERAGE</a:t>
                      </a:r>
                      <a:r>
                        <a:rPr lang="en-US" sz="1400" baseline="0" dirty="0" smtClean="0"/>
                        <a:t> PER 5000 POPU. (or 1000 houses)PER ROUND</a:t>
                      </a:r>
                      <a:endParaRPr lang="en-US" sz="1400" dirty="0"/>
                    </a:p>
                  </a:txBody>
                  <a:tcPr/>
                </a:tc>
                <a:tc>
                  <a:txBody>
                    <a:bodyPr/>
                    <a:lstStyle/>
                    <a:p>
                      <a:r>
                        <a:rPr lang="en-US" sz="1400" dirty="0" smtClean="0"/>
                        <a:t>TOTAL PER ANNUM</a:t>
                      </a:r>
                      <a:endParaRPr lang="en-US" sz="1400" dirty="0"/>
                    </a:p>
                  </a:txBody>
                  <a:tcPr/>
                </a:tc>
              </a:tr>
              <a:tr h="414912">
                <a:tc>
                  <a:txBody>
                    <a:bodyPr/>
                    <a:lstStyle/>
                    <a:p>
                      <a:r>
                        <a:rPr lang="en-US" sz="1500" dirty="0" smtClean="0"/>
                        <a:t>DDT 50%*</a:t>
                      </a:r>
                      <a:endParaRPr lang="en-US" sz="1500" dirty="0"/>
                    </a:p>
                  </a:txBody>
                  <a:tcPr/>
                </a:tc>
                <a:tc>
                  <a:txBody>
                    <a:bodyPr/>
                    <a:lstStyle/>
                    <a:p>
                      <a:pPr algn="ctr"/>
                      <a:r>
                        <a:rPr lang="en-US" sz="1500" dirty="0" smtClean="0"/>
                        <a:t>1 gm</a:t>
                      </a:r>
                      <a:endParaRPr lang="en-US" sz="1500" dirty="0"/>
                    </a:p>
                  </a:txBody>
                  <a:tcPr/>
                </a:tc>
                <a:tc>
                  <a:txBody>
                    <a:bodyPr/>
                    <a:lstStyle/>
                    <a:p>
                      <a:pPr algn="ctr"/>
                      <a:r>
                        <a:rPr lang="en-US" sz="1500" dirty="0" smtClean="0"/>
                        <a:t>1 Kg</a:t>
                      </a:r>
                      <a:endParaRPr lang="en-US" sz="1500" dirty="0"/>
                    </a:p>
                  </a:txBody>
                  <a:tcPr/>
                </a:tc>
                <a:tc>
                  <a:txBody>
                    <a:bodyPr/>
                    <a:lstStyle/>
                    <a:p>
                      <a:pPr algn="ctr"/>
                      <a:r>
                        <a:rPr lang="en-US" sz="1500" dirty="0" smtClean="0"/>
                        <a:t> 300 gm</a:t>
                      </a:r>
                      <a:endParaRPr lang="en-US" sz="1500" dirty="0"/>
                    </a:p>
                  </a:txBody>
                  <a:tcPr/>
                </a:tc>
                <a:tc>
                  <a:txBody>
                    <a:bodyPr/>
                    <a:lstStyle/>
                    <a:p>
                      <a:pPr algn="ctr"/>
                      <a:r>
                        <a:rPr lang="en-US" sz="1500" dirty="0" smtClean="0"/>
                        <a:t>375 Kg</a:t>
                      </a:r>
                      <a:endParaRPr lang="en-US" sz="1500" dirty="0"/>
                    </a:p>
                  </a:txBody>
                  <a:tcPr/>
                </a:tc>
                <a:tc>
                  <a:txBody>
                    <a:bodyPr/>
                    <a:lstStyle/>
                    <a:p>
                      <a:pPr algn="ctr"/>
                      <a:r>
                        <a:rPr lang="en-US" sz="1500" dirty="0" smtClean="0"/>
                        <a:t>750 Kg</a:t>
                      </a:r>
                      <a:endParaRPr lang="en-US" sz="1500" dirty="0"/>
                    </a:p>
                  </a:txBody>
                  <a:tcPr/>
                </a:tc>
              </a:tr>
              <a:tr h="989634">
                <a:tc>
                  <a:txBody>
                    <a:bodyPr/>
                    <a:lstStyle/>
                    <a:p>
                      <a:r>
                        <a:rPr lang="en-US" sz="1500" dirty="0" err="1" smtClean="0"/>
                        <a:t>Malathion</a:t>
                      </a:r>
                      <a:r>
                        <a:rPr lang="en-US" sz="1500" baseline="0" dirty="0" smtClean="0"/>
                        <a:t> 25%</a:t>
                      </a:r>
                    </a:p>
                    <a:p>
                      <a:r>
                        <a:rPr lang="en-US" sz="1500" baseline="0" dirty="0" smtClean="0"/>
                        <a:t>(2 coats and 3 rounds per annum)</a:t>
                      </a:r>
                      <a:endParaRPr lang="en-US" sz="1500" dirty="0"/>
                    </a:p>
                  </a:txBody>
                  <a:tcPr/>
                </a:tc>
                <a:tc>
                  <a:txBody>
                    <a:bodyPr/>
                    <a:lstStyle/>
                    <a:p>
                      <a:pPr algn="ctr"/>
                      <a:r>
                        <a:rPr lang="en-US" sz="1500" dirty="0" smtClean="0"/>
                        <a:t>2 gm</a:t>
                      </a:r>
                      <a:endParaRPr lang="en-US" sz="1500" dirty="0"/>
                    </a:p>
                  </a:txBody>
                  <a:tcPr/>
                </a:tc>
                <a:tc>
                  <a:txBody>
                    <a:bodyPr/>
                    <a:lstStyle/>
                    <a:p>
                      <a:pPr algn="ctr"/>
                      <a:r>
                        <a:rPr lang="en-US" sz="1500" dirty="0" smtClean="0"/>
                        <a:t>2 Kg</a:t>
                      </a:r>
                      <a:endParaRPr lang="en-US" sz="1500" dirty="0"/>
                    </a:p>
                  </a:txBody>
                  <a:tcPr/>
                </a:tc>
                <a:tc>
                  <a:txBody>
                    <a:bodyPr/>
                    <a:lstStyle/>
                    <a:p>
                      <a:pPr algn="ctr"/>
                      <a:r>
                        <a:rPr lang="en-US" sz="1500" dirty="0" smtClean="0"/>
                        <a:t>1200 gm</a:t>
                      </a:r>
                      <a:endParaRPr lang="en-US" sz="1500" dirty="0"/>
                    </a:p>
                  </a:txBody>
                  <a:tcPr/>
                </a:tc>
                <a:tc>
                  <a:txBody>
                    <a:bodyPr/>
                    <a:lstStyle/>
                    <a:p>
                      <a:pPr algn="ctr"/>
                      <a:r>
                        <a:rPr lang="en-US" sz="1500" dirty="0" smtClean="0"/>
                        <a:t>1500 Kg</a:t>
                      </a:r>
                      <a:endParaRPr lang="en-US" sz="1500" dirty="0"/>
                    </a:p>
                  </a:txBody>
                  <a:tcPr/>
                </a:tc>
                <a:tc>
                  <a:txBody>
                    <a:bodyPr/>
                    <a:lstStyle/>
                    <a:p>
                      <a:pPr algn="ctr"/>
                      <a:r>
                        <a:rPr lang="en-US" sz="1500" dirty="0" smtClean="0"/>
                        <a:t>4500 Kg</a:t>
                      </a:r>
                      <a:endParaRPr lang="en-US" sz="1500" dirty="0"/>
                    </a:p>
                  </a:txBody>
                  <a:tcPr/>
                </a:tc>
              </a:tr>
              <a:tr h="645889">
                <a:tc>
                  <a:txBody>
                    <a:bodyPr/>
                    <a:lstStyle/>
                    <a:p>
                      <a:r>
                        <a:rPr lang="en-US" sz="1500" dirty="0" err="1" smtClean="0"/>
                        <a:t>Deltamethrin</a:t>
                      </a:r>
                      <a:r>
                        <a:rPr lang="en-US" sz="1500" dirty="0" smtClean="0"/>
                        <a:t> 2.5%</a:t>
                      </a:r>
                      <a:endParaRPr lang="en-US" sz="1500" dirty="0"/>
                    </a:p>
                  </a:txBody>
                  <a:tcPr/>
                </a:tc>
                <a:tc>
                  <a:txBody>
                    <a:bodyPr/>
                    <a:lstStyle/>
                    <a:p>
                      <a:pPr algn="ctr"/>
                      <a:r>
                        <a:rPr lang="en-US" sz="1500" dirty="0" smtClean="0"/>
                        <a:t>20 mg</a:t>
                      </a:r>
                      <a:endParaRPr lang="en-US" sz="1500" dirty="0"/>
                    </a:p>
                  </a:txBody>
                  <a:tcPr/>
                </a:tc>
                <a:tc>
                  <a:txBody>
                    <a:bodyPr/>
                    <a:lstStyle/>
                    <a:p>
                      <a:pPr algn="ctr"/>
                      <a:r>
                        <a:rPr lang="en-US" sz="1500" dirty="0" smtClean="0"/>
                        <a:t>400 gm</a:t>
                      </a:r>
                      <a:endParaRPr lang="en-US" sz="1500" dirty="0"/>
                    </a:p>
                  </a:txBody>
                  <a:tcPr/>
                </a:tc>
                <a:tc>
                  <a:txBody>
                    <a:bodyPr/>
                    <a:lstStyle/>
                    <a:p>
                      <a:pPr algn="ctr"/>
                      <a:r>
                        <a:rPr lang="en-US" sz="1500" dirty="0" smtClean="0"/>
                        <a:t>120 gm</a:t>
                      </a:r>
                      <a:endParaRPr lang="en-US" sz="1500" dirty="0"/>
                    </a:p>
                  </a:txBody>
                  <a:tcPr/>
                </a:tc>
                <a:tc>
                  <a:txBody>
                    <a:bodyPr/>
                    <a:lstStyle/>
                    <a:p>
                      <a:pPr algn="ctr"/>
                      <a:r>
                        <a:rPr lang="en-US" sz="1500" dirty="0" smtClean="0"/>
                        <a:t>50 Kg</a:t>
                      </a:r>
                      <a:endParaRPr lang="en-US" sz="1500" dirty="0"/>
                    </a:p>
                  </a:txBody>
                  <a:tcPr/>
                </a:tc>
                <a:tc>
                  <a:txBody>
                    <a:bodyPr/>
                    <a:lstStyle/>
                    <a:p>
                      <a:pPr algn="ctr"/>
                      <a:r>
                        <a:rPr lang="en-US" sz="1500" dirty="0" smtClean="0"/>
                        <a:t>300 Kg</a:t>
                      </a:r>
                      <a:endParaRPr lang="en-US" sz="1500" dirty="0"/>
                    </a:p>
                  </a:txBody>
                  <a:tcPr/>
                </a:tc>
              </a:tr>
              <a:tr h="414912">
                <a:tc>
                  <a:txBody>
                    <a:bodyPr/>
                    <a:lstStyle/>
                    <a:p>
                      <a:r>
                        <a:rPr lang="en-US" sz="1500" dirty="0" err="1" smtClean="0"/>
                        <a:t>Cyfluthrin</a:t>
                      </a:r>
                      <a:r>
                        <a:rPr lang="en-US" sz="1500" baseline="0" dirty="0" smtClean="0"/>
                        <a:t> 10%</a:t>
                      </a:r>
                      <a:endParaRPr lang="en-US" sz="1500" dirty="0"/>
                    </a:p>
                  </a:txBody>
                  <a:tcPr/>
                </a:tc>
                <a:tc>
                  <a:txBody>
                    <a:bodyPr/>
                    <a:lstStyle/>
                    <a:p>
                      <a:pPr algn="ctr"/>
                      <a:r>
                        <a:rPr lang="en-US" sz="1500" dirty="0" smtClean="0"/>
                        <a:t>25 mg</a:t>
                      </a:r>
                      <a:endParaRPr lang="en-US" sz="1500" dirty="0"/>
                    </a:p>
                  </a:txBody>
                  <a:tcPr/>
                </a:tc>
                <a:tc>
                  <a:txBody>
                    <a:bodyPr/>
                    <a:lstStyle/>
                    <a:p>
                      <a:pPr algn="ctr"/>
                      <a:r>
                        <a:rPr lang="en-US" sz="1500" dirty="0" smtClean="0"/>
                        <a:t>125 gm</a:t>
                      </a:r>
                      <a:endParaRPr lang="en-US" sz="1500" dirty="0"/>
                    </a:p>
                  </a:txBody>
                  <a:tcPr/>
                </a:tc>
                <a:tc>
                  <a:txBody>
                    <a:bodyPr/>
                    <a:lstStyle/>
                    <a:p>
                      <a:pPr algn="ctr"/>
                      <a:r>
                        <a:rPr lang="en-US" sz="1500" dirty="0" smtClean="0"/>
                        <a:t>37.5</a:t>
                      </a:r>
                      <a:r>
                        <a:rPr lang="en-US" sz="1500" baseline="0" dirty="0" smtClean="0"/>
                        <a:t> gm</a:t>
                      </a:r>
                      <a:endParaRPr lang="en-US" sz="1500" dirty="0"/>
                    </a:p>
                  </a:txBody>
                  <a:tcPr/>
                </a:tc>
                <a:tc>
                  <a:txBody>
                    <a:bodyPr/>
                    <a:lstStyle/>
                    <a:p>
                      <a:pPr algn="ctr"/>
                      <a:r>
                        <a:rPr lang="en-US" sz="1500" dirty="0" smtClean="0"/>
                        <a:t>46.87 Kg</a:t>
                      </a:r>
                      <a:endParaRPr lang="en-US" sz="1500" dirty="0"/>
                    </a:p>
                  </a:txBody>
                  <a:tcPr/>
                </a:tc>
                <a:tc>
                  <a:txBody>
                    <a:bodyPr/>
                    <a:lstStyle/>
                    <a:p>
                      <a:pPr algn="ctr"/>
                      <a:r>
                        <a:rPr lang="en-US" sz="1500" dirty="0" smtClean="0"/>
                        <a:t>93.75 Kg</a:t>
                      </a:r>
                      <a:endParaRPr lang="en-US" sz="1500" dirty="0"/>
                    </a:p>
                  </a:txBody>
                  <a:tcPr/>
                </a:tc>
              </a:tr>
              <a:tr h="645889">
                <a:tc>
                  <a:txBody>
                    <a:bodyPr/>
                    <a:lstStyle/>
                    <a:p>
                      <a:r>
                        <a:rPr lang="en-US" sz="1500" dirty="0" err="1" smtClean="0"/>
                        <a:t>Lambdacyhalo-thrin</a:t>
                      </a:r>
                      <a:r>
                        <a:rPr lang="en-US" sz="1500" baseline="0" dirty="0" smtClean="0"/>
                        <a:t> 10%</a:t>
                      </a:r>
                      <a:endParaRPr lang="en-US" sz="1500" dirty="0"/>
                    </a:p>
                  </a:txBody>
                  <a:tcPr/>
                </a:tc>
                <a:tc>
                  <a:txBody>
                    <a:bodyPr/>
                    <a:lstStyle/>
                    <a:p>
                      <a:pPr algn="ctr"/>
                      <a:r>
                        <a:rPr lang="en-US" sz="1500" dirty="0" smtClean="0"/>
                        <a:t>25 mg</a:t>
                      </a:r>
                      <a:endParaRPr lang="en-US" sz="1500" dirty="0"/>
                    </a:p>
                  </a:txBody>
                  <a:tcPr/>
                </a:tc>
                <a:tc>
                  <a:txBody>
                    <a:bodyPr/>
                    <a:lstStyle/>
                    <a:p>
                      <a:pPr algn="ctr"/>
                      <a:r>
                        <a:rPr lang="en-US" sz="1500" dirty="0" smtClean="0"/>
                        <a:t>125 gm</a:t>
                      </a:r>
                      <a:endParaRPr lang="en-US" sz="1500" dirty="0"/>
                    </a:p>
                  </a:txBody>
                  <a:tcPr/>
                </a:tc>
                <a:tc>
                  <a:txBody>
                    <a:bodyPr/>
                    <a:lstStyle/>
                    <a:p>
                      <a:pPr algn="ctr"/>
                      <a:r>
                        <a:rPr lang="en-US" sz="1500" dirty="0" smtClean="0"/>
                        <a:t>37.5</a:t>
                      </a:r>
                      <a:r>
                        <a:rPr lang="en-US" sz="1500" baseline="0" dirty="0" smtClean="0"/>
                        <a:t> gm</a:t>
                      </a:r>
                      <a:endParaRPr lang="en-US" sz="1500" dirty="0"/>
                    </a:p>
                  </a:txBody>
                  <a:tcPr/>
                </a:tc>
                <a:tc>
                  <a:txBody>
                    <a:bodyPr/>
                    <a:lstStyle/>
                    <a:p>
                      <a:pPr algn="ctr"/>
                      <a:r>
                        <a:rPr lang="en-US" sz="1500" dirty="0" smtClean="0"/>
                        <a:t>46.87 Kg</a:t>
                      </a:r>
                      <a:endParaRPr lang="en-US" sz="1500" dirty="0"/>
                    </a:p>
                  </a:txBody>
                  <a:tcPr/>
                </a:tc>
                <a:tc>
                  <a:txBody>
                    <a:bodyPr/>
                    <a:lstStyle/>
                    <a:p>
                      <a:pPr algn="ctr"/>
                      <a:r>
                        <a:rPr lang="en-US" sz="1500" dirty="0" smtClean="0"/>
                        <a:t>93.75 Kg</a:t>
                      </a:r>
                      <a:endParaRPr lang="en-US" sz="1500" dirty="0"/>
                    </a:p>
                  </a:txBody>
                  <a:tcPr/>
                </a:tc>
              </a:tr>
              <a:tr h="645889">
                <a:tc>
                  <a:txBody>
                    <a:bodyPr/>
                    <a:lstStyle/>
                    <a:p>
                      <a:r>
                        <a:rPr lang="en-US" sz="1500" dirty="0" err="1" smtClean="0"/>
                        <a:t>Alphacyperme-thrin</a:t>
                      </a:r>
                      <a:r>
                        <a:rPr lang="en-US" sz="1500" dirty="0" smtClean="0"/>
                        <a:t> 5%</a:t>
                      </a:r>
                      <a:endParaRPr lang="en-US" sz="1500" dirty="0"/>
                    </a:p>
                  </a:txBody>
                  <a:tcPr/>
                </a:tc>
                <a:tc>
                  <a:txBody>
                    <a:bodyPr/>
                    <a:lstStyle/>
                    <a:p>
                      <a:pPr algn="ctr"/>
                      <a:r>
                        <a:rPr lang="en-US" sz="1500" dirty="0" smtClean="0"/>
                        <a:t>25 mg</a:t>
                      </a:r>
                      <a:endParaRPr lang="en-US" sz="1500" dirty="0"/>
                    </a:p>
                  </a:txBody>
                  <a:tcPr/>
                </a:tc>
                <a:tc>
                  <a:txBody>
                    <a:bodyPr/>
                    <a:lstStyle/>
                    <a:p>
                      <a:pPr algn="ctr"/>
                      <a:r>
                        <a:rPr lang="en-US" sz="1500" dirty="0" smtClean="0"/>
                        <a:t>250 gm</a:t>
                      </a:r>
                      <a:endParaRPr lang="en-US" sz="1500" dirty="0"/>
                    </a:p>
                  </a:txBody>
                  <a:tcPr/>
                </a:tc>
                <a:tc>
                  <a:txBody>
                    <a:bodyPr/>
                    <a:lstStyle/>
                    <a:p>
                      <a:pPr algn="ctr"/>
                      <a:r>
                        <a:rPr lang="en-US" sz="1500" dirty="0" smtClean="0"/>
                        <a:t>75 gm</a:t>
                      </a:r>
                      <a:endParaRPr lang="en-US" sz="1500" dirty="0"/>
                    </a:p>
                  </a:txBody>
                  <a:tcPr/>
                </a:tc>
                <a:tc>
                  <a:txBody>
                    <a:bodyPr/>
                    <a:lstStyle/>
                    <a:p>
                      <a:pPr algn="ctr"/>
                      <a:r>
                        <a:rPr lang="en-US" sz="1500" dirty="0" smtClean="0"/>
                        <a:t>93.75 Kg</a:t>
                      </a:r>
                      <a:endParaRPr lang="en-US" sz="1500" dirty="0"/>
                    </a:p>
                  </a:txBody>
                  <a:tcPr/>
                </a:tc>
                <a:tc>
                  <a:txBody>
                    <a:bodyPr/>
                    <a:lstStyle/>
                    <a:p>
                      <a:pPr algn="ctr"/>
                      <a:r>
                        <a:rPr lang="en-US" sz="1500" dirty="0" smtClean="0"/>
                        <a:t>187.50 Kg</a:t>
                      </a:r>
                      <a:endParaRPr lang="en-US" sz="1500" dirty="0"/>
                    </a:p>
                  </a:txBody>
                  <a:tcPr/>
                </a:tc>
              </a:tr>
            </a:tbl>
          </a:graphicData>
        </a:graphic>
      </p:graphicFrame>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609600" y="228600"/>
            <a:ext cx="7848600" cy="461963"/>
          </a:xfrm>
          <a:prstGeom prst="rect">
            <a:avLst/>
          </a:prstGeom>
          <a:noFill/>
          <a:ln w="9525">
            <a:noFill/>
            <a:miter lim="800000"/>
            <a:headEnd/>
            <a:tailEnd/>
          </a:ln>
        </p:spPr>
        <p:txBody>
          <a:bodyPr>
            <a:spAutoFit/>
          </a:bodyPr>
          <a:lstStyle/>
          <a:p>
            <a:pPr algn="ctr"/>
            <a:r>
              <a:rPr lang="en-US" sz="2400" b="1"/>
              <a:t>LARVICIDE FORMULATIONS AND DOSAGE</a:t>
            </a:r>
          </a:p>
        </p:txBody>
      </p:sp>
      <p:sp>
        <p:nvSpPr>
          <p:cNvPr id="25603" name="TextBox 5"/>
          <p:cNvSpPr txBox="1">
            <a:spLocks noChangeArrowheads="1"/>
          </p:cNvSpPr>
          <p:nvPr/>
        </p:nvSpPr>
        <p:spPr bwMode="auto">
          <a:xfrm>
            <a:off x="914400" y="5486400"/>
            <a:ext cx="7162800" cy="646113"/>
          </a:xfrm>
          <a:prstGeom prst="rect">
            <a:avLst/>
          </a:prstGeom>
          <a:noFill/>
          <a:ln w="9525">
            <a:noFill/>
            <a:miter lim="800000"/>
            <a:headEnd/>
            <a:tailEnd/>
          </a:ln>
        </p:spPr>
        <p:txBody>
          <a:bodyPr>
            <a:spAutoFit/>
          </a:bodyPr>
          <a:lstStyle/>
          <a:p>
            <a:pPr marL="228600" indent="-228600">
              <a:buFont typeface="Arial" charset="0"/>
              <a:buChar char="•"/>
            </a:pPr>
            <a:r>
              <a:rPr lang="en-US"/>
              <a:t>In the case of Malathion, the requirement shown above, is for the three rounds</a:t>
            </a:r>
          </a:p>
        </p:txBody>
      </p:sp>
      <p:graphicFrame>
        <p:nvGraphicFramePr>
          <p:cNvPr id="8" name="Table 7"/>
          <p:cNvGraphicFramePr>
            <a:graphicFrameLocks noGrp="1"/>
          </p:cNvGraphicFramePr>
          <p:nvPr>
            <p:extLst>
              <p:ext uri="{D42A27DB-BD31-4B8C-83A1-F6EECF244321}">
                <p14:modId xmlns:p14="http://schemas.microsoft.com/office/powerpoint/2010/main" xmlns="" val="2487175297"/>
              </p:ext>
            </p:extLst>
          </p:nvPr>
        </p:nvGraphicFramePr>
        <p:xfrm>
          <a:off x="190500" y="690563"/>
          <a:ext cx="8610600" cy="5913120"/>
        </p:xfrm>
        <a:graphic>
          <a:graphicData uri="http://schemas.openxmlformats.org/drawingml/2006/table">
            <a:tbl>
              <a:tblPr firstRow="1" bandRow="1">
                <a:tableStyleId>{5C22544A-7EE6-4342-B048-85BDC9FD1C3A}</a:tableStyleId>
              </a:tblPr>
              <a:tblGrid>
                <a:gridCol w="558094"/>
                <a:gridCol w="1164026"/>
                <a:gridCol w="861060"/>
                <a:gridCol w="861060"/>
                <a:gridCol w="781332"/>
                <a:gridCol w="797278"/>
                <a:gridCol w="1004570"/>
                <a:gridCol w="861060"/>
                <a:gridCol w="861060"/>
                <a:gridCol w="861060"/>
              </a:tblGrid>
              <a:tr h="618067">
                <a:tc>
                  <a:txBody>
                    <a:bodyPr/>
                    <a:lstStyle/>
                    <a:p>
                      <a:r>
                        <a:rPr lang="en-US" sz="1100" dirty="0" err="1" smtClean="0">
                          <a:blipFill dpi="0" rotWithShape="1">
                            <a:blip r:embed="rId2"/>
                            <a:srcRect/>
                            <a:tile tx="0" ty="0" sx="100000" sy="100000" flip="y" algn="tr"/>
                          </a:blipFill>
                        </a:rPr>
                        <a:t>S.No</a:t>
                      </a:r>
                      <a:r>
                        <a:rPr lang="en-US" sz="1100" dirty="0" smtClean="0">
                          <a:blipFill dpi="0" rotWithShape="1">
                            <a:blip r:embed="rId2"/>
                            <a:srcRect/>
                            <a:tile tx="0" ty="0" sx="100000" sy="100000" flip="y" algn="tr"/>
                          </a:blipFill>
                        </a:rPr>
                        <a:t>.</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Name of </a:t>
                      </a:r>
                      <a:r>
                        <a:rPr lang="en-US" sz="1100" dirty="0" err="1" smtClean="0">
                          <a:blipFill dpi="0" rotWithShape="1">
                            <a:blip r:embed="rId2"/>
                            <a:srcRect/>
                            <a:tile tx="0" ty="0" sx="100000" sy="100000" flip="y" algn="tr"/>
                          </a:blipFill>
                        </a:rPr>
                        <a:t>Larvicide</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Commercial</a:t>
                      </a:r>
                      <a:r>
                        <a:rPr lang="en-US" sz="1100" baseline="0" dirty="0" smtClean="0">
                          <a:blipFill dpi="0" rotWithShape="1">
                            <a:blip r:embed="rId2"/>
                            <a:srcRect/>
                            <a:tile tx="0" ty="0" sx="100000" sy="100000" flip="y" algn="tr"/>
                          </a:blipFill>
                        </a:rPr>
                        <a:t> formulation</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Preparation</a:t>
                      </a:r>
                      <a:r>
                        <a:rPr lang="en-US" sz="1100" baseline="0" dirty="0" smtClean="0">
                          <a:blipFill dpi="0" rotWithShape="1">
                            <a:blip r:embed="rId2"/>
                            <a:srcRect/>
                            <a:tile tx="0" ty="0" sx="100000" sy="100000" flip="y" algn="tr"/>
                          </a:blipFill>
                        </a:rPr>
                        <a:t> of ready to spray formulation</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1 square</a:t>
                      </a:r>
                      <a:r>
                        <a:rPr lang="en-US" sz="1100" baseline="0" dirty="0" smtClean="0">
                          <a:blipFill dpi="0" rotWithShape="1">
                            <a:blip r:embed="rId2"/>
                            <a:srcRect/>
                            <a:tile tx="0" ty="0" sx="100000" sy="100000" flip="y" algn="tr"/>
                          </a:blipFill>
                        </a:rPr>
                        <a:t> meter</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50 Linear meter</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Per</a:t>
                      </a:r>
                      <a:r>
                        <a:rPr lang="en-US" sz="1100" baseline="0" dirty="0" smtClean="0">
                          <a:blipFill dpi="0" rotWithShape="1">
                            <a:blip r:embed="rId2"/>
                            <a:srcRect/>
                            <a:tile tx="0" ty="0" sx="100000" sy="100000" flip="y" algn="tr"/>
                          </a:blipFill>
                        </a:rPr>
                        <a:t> </a:t>
                      </a:r>
                      <a:r>
                        <a:rPr lang="en-US" sz="1100" baseline="0" dirty="0" err="1" smtClean="0">
                          <a:blipFill dpi="0" rotWithShape="1">
                            <a:blip r:embed="rId2"/>
                            <a:srcRect/>
                            <a:tile tx="0" ty="0" sx="100000" sy="100000" flip="y" algn="tr"/>
                          </a:blipFill>
                        </a:rPr>
                        <a:t>Heactare</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Frequency of application</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Equipment required </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remarks</a:t>
                      </a:r>
                      <a:endParaRPr lang="en-US" sz="1100" dirty="0">
                        <a:blipFill dpi="0" rotWithShape="1">
                          <a:blip r:embed="rId2"/>
                          <a:srcRect/>
                          <a:tile tx="0" ty="0" sx="100000" sy="100000" flip="y" algn="tr"/>
                        </a:blipFill>
                      </a:endParaRPr>
                    </a:p>
                  </a:txBody>
                  <a:tcPr/>
                </a:tc>
              </a:tr>
              <a:tr h="618067">
                <a:tc>
                  <a:txBody>
                    <a:bodyPr/>
                    <a:lstStyle/>
                    <a:p>
                      <a:r>
                        <a:rPr lang="en-US" sz="1100" dirty="0" smtClean="0"/>
                        <a:t>1</a:t>
                      </a:r>
                      <a:endParaRPr lang="en-US" sz="1100" dirty="0"/>
                    </a:p>
                  </a:txBody>
                  <a:tcPr/>
                </a:tc>
                <a:tc>
                  <a:txBody>
                    <a:bodyPr/>
                    <a:lstStyle/>
                    <a:p>
                      <a:r>
                        <a:rPr lang="en-US" sz="1100" dirty="0" smtClean="0"/>
                        <a:t>MLO</a:t>
                      </a:r>
                      <a:endParaRPr lang="en-US" sz="1100" dirty="0"/>
                    </a:p>
                  </a:txBody>
                  <a:tcPr/>
                </a:tc>
                <a:tc>
                  <a:txBody>
                    <a:bodyPr/>
                    <a:lstStyle/>
                    <a:p>
                      <a:r>
                        <a:rPr lang="en-US" sz="1100" dirty="0" smtClean="0"/>
                        <a:t>100% petroleum</a:t>
                      </a:r>
                      <a:r>
                        <a:rPr lang="en-US" sz="1100" baseline="0" dirty="0" smtClean="0"/>
                        <a:t> project product</a:t>
                      </a:r>
                      <a:endParaRPr lang="en-US" sz="1100" dirty="0"/>
                    </a:p>
                  </a:txBody>
                  <a:tcPr/>
                </a:tc>
                <a:tc>
                  <a:txBody>
                    <a:bodyPr/>
                    <a:lstStyle/>
                    <a:p>
                      <a:r>
                        <a:rPr lang="en-US" sz="1100" dirty="0" smtClean="0"/>
                        <a:t>As it is</a:t>
                      </a:r>
                      <a:endParaRPr lang="en-US" sz="1100" dirty="0"/>
                    </a:p>
                  </a:txBody>
                  <a:tcPr/>
                </a:tc>
                <a:tc>
                  <a:txBody>
                    <a:bodyPr/>
                    <a:lstStyle/>
                    <a:p>
                      <a:r>
                        <a:rPr lang="en-US" sz="1100" dirty="0" smtClean="0"/>
                        <a:t>20 C.C.</a:t>
                      </a:r>
                      <a:endParaRPr lang="en-US" sz="1100" dirty="0"/>
                    </a:p>
                  </a:txBody>
                  <a:tcPr/>
                </a:tc>
                <a:tc>
                  <a:txBody>
                    <a:bodyPr/>
                    <a:lstStyle/>
                    <a:p>
                      <a:r>
                        <a:rPr lang="en-US" sz="1100" dirty="0" smtClean="0"/>
                        <a:t>1 </a:t>
                      </a:r>
                      <a:r>
                        <a:rPr lang="en-US" sz="1100" dirty="0" err="1" smtClean="0"/>
                        <a:t>Litre</a:t>
                      </a:r>
                      <a:endParaRPr lang="en-US" sz="1100" dirty="0"/>
                    </a:p>
                  </a:txBody>
                  <a:tcPr/>
                </a:tc>
                <a:tc>
                  <a:txBody>
                    <a:bodyPr/>
                    <a:lstStyle/>
                    <a:p>
                      <a:r>
                        <a:rPr lang="en-US" sz="1100" dirty="0" smtClean="0"/>
                        <a:t>200 </a:t>
                      </a:r>
                      <a:r>
                        <a:rPr lang="en-US" sz="1100" dirty="0" err="1" smtClean="0"/>
                        <a:t>Litres</a:t>
                      </a:r>
                      <a:endParaRPr lang="en-US" sz="1100" dirty="0"/>
                    </a:p>
                  </a:txBody>
                  <a:tcPr/>
                </a:tc>
                <a:tc>
                  <a:txBody>
                    <a:bodyPr/>
                    <a:lstStyle/>
                    <a:p>
                      <a:r>
                        <a:rPr lang="en-US" sz="1100" dirty="0" smtClean="0"/>
                        <a:t>Weekly</a:t>
                      </a:r>
                      <a:endParaRPr lang="en-US" sz="1100" dirty="0"/>
                    </a:p>
                  </a:txBody>
                  <a:tcPr/>
                </a:tc>
                <a:tc>
                  <a:txBody>
                    <a:bodyPr/>
                    <a:lstStyle/>
                    <a:p>
                      <a:r>
                        <a:rPr lang="en-US" sz="1100" dirty="0" smtClean="0"/>
                        <a:t>Knapsack/</a:t>
                      </a:r>
                      <a:r>
                        <a:rPr lang="en-US" sz="1100" baseline="0" dirty="0" smtClean="0"/>
                        <a:t> hand compression sprayer</a:t>
                      </a:r>
                      <a:endParaRPr lang="en-US" sz="1100" dirty="0"/>
                    </a:p>
                  </a:txBody>
                  <a:tcPr/>
                </a:tc>
                <a:tc>
                  <a:txBody>
                    <a:bodyPr/>
                    <a:lstStyle/>
                    <a:p>
                      <a:r>
                        <a:rPr lang="en-US" sz="1100" dirty="0" smtClean="0"/>
                        <a:t>To be</a:t>
                      </a:r>
                      <a:r>
                        <a:rPr lang="en-US" sz="1100" baseline="0" dirty="0" smtClean="0"/>
                        <a:t> applied along the shore of water body</a:t>
                      </a:r>
                      <a:endParaRPr lang="en-US" sz="1100" dirty="0"/>
                    </a:p>
                  </a:txBody>
                  <a:tcPr/>
                </a:tc>
              </a:tr>
              <a:tr h="618067">
                <a:tc>
                  <a:txBody>
                    <a:bodyPr/>
                    <a:lstStyle/>
                    <a:p>
                      <a:r>
                        <a:rPr lang="en-US" sz="1100" dirty="0" smtClean="0"/>
                        <a:t>2</a:t>
                      </a:r>
                      <a:endParaRPr lang="en-US" sz="1100" dirty="0"/>
                    </a:p>
                  </a:txBody>
                  <a:tcPr/>
                </a:tc>
                <a:tc>
                  <a:txBody>
                    <a:bodyPr/>
                    <a:lstStyle/>
                    <a:p>
                      <a:r>
                        <a:rPr lang="en-US" sz="1100" dirty="0" err="1" smtClean="0"/>
                        <a:t>Temephos</a:t>
                      </a:r>
                      <a:r>
                        <a:rPr lang="en-US" sz="1100" dirty="0" smtClean="0"/>
                        <a:t> (Abate)</a:t>
                      </a:r>
                      <a:endParaRPr lang="en-US" sz="1100" dirty="0"/>
                    </a:p>
                  </a:txBody>
                  <a:tcPr/>
                </a:tc>
                <a:tc>
                  <a:txBody>
                    <a:bodyPr/>
                    <a:lstStyle/>
                    <a:p>
                      <a:r>
                        <a:rPr lang="en-US" sz="1100" dirty="0" smtClean="0"/>
                        <a:t>50% EC</a:t>
                      </a:r>
                      <a:endParaRPr lang="en-US" sz="1100" dirty="0"/>
                    </a:p>
                  </a:txBody>
                  <a:tcPr/>
                </a:tc>
                <a:tc>
                  <a:txBody>
                    <a:bodyPr/>
                    <a:lstStyle/>
                    <a:p>
                      <a:r>
                        <a:rPr lang="en-US" sz="1100" dirty="0" smtClean="0"/>
                        <a:t>2.5 c.c.</a:t>
                      </a:r>
                      <a:r>
                        <a:rPr lang="en-US" sz="1100" baseline="0" dirty="0" smtClean="0"/>
                        <a:t> in 10 </a:t>
                      </a:r>
                      <a:r>
                        <a:rPr lang="en-US" sz="1100" baseline="0" dirty="0" err="1" smtClean="0"/>
                        <a:t>litres</a:t>
                      </a:r>
                      <a:r>
                        <a:rPr lang="en-US" sz="1100" baseline="0" dirty="0" smtClean="0"/>
                        <a:t> of potable water</a:t>
                      </a:r>
                      <a:endParaRPr lang="en-US" sz="1100" dirty="0"/>
                    </a:p>
                  </a:txBody>
                  <a:tcPr/>
                </a:tc>
                <a:tc>
                  <a:txBody>
                    <a:bodyPr/>
                    <a:lstStyle/>
                    <a:p>
                      <a:r>
                        <a:rPr lang="en-US" sz="1100" dirty="0" smtClean="0"/>
                        <a:t>20 C.C.</a:t>
                      </a:r>
                      <a:endParaRPr lang="en-US" sz="1100" dirty="0"/>
                    </a:p>
                  </a:txBody>
                  <a:tcPr/>
                </a:tc>
                <a:tc>
                  <a:txBody>
                    <a:bodyPr/>
                    <a:lstStyle/>
                    <a:p>
                      <a:r>
                        <a:rPr lang="en-US" sz="1100" dirty="0" smtClean="0"/>
                        <a:t>1 </a:t>
                      </a:r>
                      <a:r>
                        <a:rPr lang="en-US" sz="1100" dirty="0" err="1" smtClean="0"/>
                        <a:t>Litre</a:t>
                      </a:r>
                      <a:endParaRPr lang="en-US" sz="1100" dirty="0"/>
                    </a:p>
                  </a:txBody>
                  <a:tcPr/>
                </a:tc>
                <a:tc>
                  <a:txBody>
                    <a:bodyPr/>
                    <a:lstStyle/>
                    <a:p>
                      <a:r>
                        <a:rPr lang="en-US" sz="1100" dirty="0" smtClean="0"/>
                        <a:t>200 </a:t>
                      </a:r>
                      <a:r>
                        <a:rPr lang="en-US" sz="1100" dirty="0" err="1" smtClean="0"/>
                        <a:t>Litres</a:t>
                      </a:r>
                      <a:endParaRPr lang="en-US" sz="1100" dirty="0"/>
                    </a:p>
                  </a:txBody>
                  <a:tcPr/>
                </a:tc>
                <a:tc>
                  <a:txBody>
                    <a:bodyPr/>
                    <a:lstStyle/>
                    <a:p>
                      <a:r>
                        <a:rPr lang="en-US" sz="1100" dirty="0" smtClean="0"/>
                        <a:t>-do-</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Knapsack/</a:t>
                      </a:r>
                      <a:r>
                        <a:rPr lang="en-US" sz="1100" baseline="0" dirty="0" smtClean="0"/>
                        <a:t> hand compression sprayer</a:t>
                      </a:r>
                      <a:endParaRPr lang="en-US" sz="1100" dirty="0" smtClean="0"/>
                    </a:p>
                  </a:txBody>
                  <a:tcPr/>
                </a:tc>
                <a:tc>
                  <a:txBody>
                    <a:bodyPr/>
                    <a:lstStyle/>
                    <a:p>
                      <a:r>
                        <a:rPr lang="en-US" sz="1100" dirty="0" smtClean="0"/>
                        <a:t>Can be applied in clean water</a:t>
                      </a:r>
                      <a:endParaRPr lang="en-US" sz="1100" dirty="0"/>
                    </a:p>
                  </a:txBody>
                  <a:tcPr/>
                </a:tc>
              </a:tr>
              <a:tr h="618067">
                <a:tc>
                  <a:txBody>
                    <a:bodyPr/>
                    <a:lstStyle/>
                    <a:p>
                      <a:r>
                        <a:rPr lang="en-US" sz="1100" dirty="0" smtClean="0"/>
                        <a:t>3</a:t>
                      </a:r>
                      <a:endParaRPr lang="en-US" sz="1100" dirty="0"/>
                    </a:p>
                  </a:txBody>
                  <a:tcPr/>
                </a:tc>
                <a:tc>
                  <a:txBody>
                    <a:bodyPr/>
                    <a:lstStyle/>
                    <a:p>
                      <a:r>
                        <a:rPr lang="en-US" sz="1100" dirty="0" smtClean="0"/>
                        <a:t>Bacillus </a:t>
                      </a:r>
                      <a:r>
                        <a:rPr lang="en-US" sz="1100" dirty="0" err="1" smtClean="0"/>
                        <a:t>thuringiensisvar</a:t>
                      </a:r>
                      <a:r>
                        <a:rPr lang="en-US" sz="1100" dirty="0" smtClean="0"/>
                        <a:t> </a:t>
                      </a:r>
                      <a:r>
                        <a:rPr lang="en-US" sz="1100" dirty="0" err="1" smtClean="0"/>
                        <a:t>israelensis</a:t>
                      </a:r>
                      <a:r>
                        <a:rPr lang="en-US" sz="1100" dirty="0" smtClean="0"/>
                        <a:t> WP</a:t>
                      </a:r>
                      <a:endParaRPr lang="en-US" sz="1100" dirty="0"/>
                    </a:p>
                  </a:txBody>
                  <a:tcPr/>
                </a:tc>
                <a:tc>
                  <a:txBody>
                    <a:bodyPr/>
                    <a:lstStyle/>
                    <a:p>
                      <a:r>
                        <a:rPr lang="en-US" sz="1100" dirty="0" err="1" smtClean="0"/>
                        <a:t>Wettable</a:t>
                      </a:r>
                      <a:r>
                        <a:rPr lang="en-US" sz="1100" dirty="0" smtClean="0"/>
                        <a:t> </a:t>
                      </a:r>
                      <a:r>
                        <a:rPr lang="en-US" sz="1100" baseline="0" dirty="0" smtClean="0"/>
                        <a:t> powder</a:t>
                      </a:r>
                      <a:endParaRPr lang="en-US" sz="1100" dirty="0"/>
                    </a:p>
                  </a:txBody>
                  <a:tcPr/>
                </a:tc>
                <a:tc>
                  <a:txBody>
                    <a:bodyPr/>
                    <a:lstStyle/>
                    <a:p>
                      <a:r>
                        <a:rPr lang="en-US" sz="1100" dirty="0" smtClean="0"/>
                        <a:t>5 kg in 200 </a:t>
                      </a:r>
                      <a:r>
                        <a:rPr lang="en-US" sz="1100" dirty="0" err="1" smtClean="0"/>
                        <a:t>litres</a:t>
                      </a:r>
                      <a:r>
                        <a:rPr lang="en-US" sz="1100" dirty="0" smtClean="0"/>
                        <a:t> of water</a:t>
                      </a:r>
                      <a:endParaRPr lang="en-US" sz="1100" dirty="0"/>
                    </a:p>
                  </a:txBody>
                  <a:tcPr/>
                </a:tc>
                <a:tc>
                  <a:txBody>
                    <a:bodyPr/>
                    <a:lstStyle/>
                    <a:p>
                      <a:r>
                        <a:rPr lang="en-US" sz="1100" dirty="0" smtClean="0"/>
                        <a:t>-</a:t>
                      </a:r>
                      <a:endParaRPr lang="en-US" sz="1100" dirty="0"/>
                    </a:p>
                  </a:txBody>
                  <a:tcPr/>
                </a:tc>
                <a:tc>
                  <a:txBody>
                    <a:bodyPr/>
                    <a:lstStyle/>
                    <a:p>
                      <a:r>
                        <a:rPr lang="en-US" sz="1100" dirty="0" smtClean="0"/>
                        <a:t>-</a:t>
                      </a:r>
                      <a:endParaRPr lang="en-US" sz="1100" dirty="0"/>
                    </a:p>
                  </a:txBody>
                  <a:tcPr/>
                </a:tc>
                <a:tc>
                  <a:txBody>
                    <a:bodyPr/>
                    <a:lstStyle/>
                    <a:p>
                      <a:r>
                        <a:rPr lang="en-US" sz="1100" dirty="0" smtClean="0"/>
                        <a:t>5 kg</a:t>
                      </a:r>
                      <a:endParaRPr lang="en-US" sz="1100" dirty="0"/>
                    </a:p>
                  </a:txBody>
                  <a:tcPr/>
                </a:tc>
                <a:tc>
                  <a:txBody>
                    <a:bodyPr/>
                    <a:lstStyle/>
                    <a:p>
                      <a:r>
                        <a:rPr lang="en-US" sz="1100" dirty="0" smtClean="0"/>
                        <a:t>Fortnightly</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Knapsack/</a:t>
                      </a:r>
                      <a:r>
                        <a:rPr lang="en-US" sz="1100" baseline="0" dirty="0" smtClean="0"/>
                        <a:t> hand compression sprayer</a:t>
                      </a:r>
                      <a:endParaRPr lang="en-US" sz="1100" dirty="0" smtClean="0"/>
                    </a:p>
                  </a:txBody>
                  <a:tcPr/>
                </a:tc>
                <a:tc>
                  <a:txBody>
                    <a:bodyPr/>
                    <a:lstStyle/>
                    <a:p>
                      <a:r>
                        <a:rPr lang="en-US" sz="1100" dirty="0" smtClean="0"/>
                        <a:t>For both clean and non-potable</a:t>
                      </a:r>
                      <a:r>
                        <a:rPr lang="en-US" sz="1100" baseline="0" dirty="0" smtClean="0"/>
                        <a:t> polluted water</a:t>
                      </a:r>
                      <a:endParaRPr lang="en-US" sz="1100" dirty="0"/>
                    </a:p>
                  </a:txBody>
                  <a:tcPr/>
                </a:tc>
              </a:tr>
              <a:tr h="618067">
                <a:tc rowSpan="2">
                  <a:txBody>
                    <a:bodyPr/>
                    <a:lstStyle/>
                    <a:p>
                      <a:r>
                        <a:rPr lang="en-US" sz="1100" dirty="0" smtClean="0"/>
                        <a:t>4</a:t>
                      </a:r>
                      <a:endParaRPr lang="en-US" sz="1100" dirty="0"/>
                    </a:p>
                  </a:txBody>
                  <a:tcPr/>
                </a:tc>
                <a:tc rowSpan="2">
                  <a:txBody>
                    <a:bodyPr/>
                    <a:lstStyle/>
                    <a:p>
                      <a:r>
                        <a:rPr lang="en-US" sz="1100" dirty="0" smtClean="0"/>
                        <a:t>Bacillus </a:t>
                      </a:r>
                      <a:r>
                        <a:rPr lang="en-US" sz="1100" dirty="0" err="1" smtClean="0"/>
                        <a:t>thuringiensisvar</a:t>
                      </a:r>
                      <a:r>
                        <a:rPr lang="en-US" sz="1100" dirty="0" smtClean="0"/>
                        <a:t> </a:t>
                      </a:r>
                      <a:r>
                        <a:rPr lang="en-US" sz="1100" dirty="0" err="1" smtClean="0"/>
                        <a:t>israelensis</a:t>
                      </a:r>
                      <a:r>
                        <a:rPr lang="en-US" sz="1100" dirty="0" smtClean="0"/>
                        <a:t> 12 Aqueous</a:t>
                      </a:r>
                      <a:r>
                        <a:rPr lang="en-US" sz="1100" baseline="0" dirty="0" smtClean="0"/>
                        <a:t> Suspension (AS)</a:t>
                      </a:r>
                    </a:p>
                    <a:p>
                      <a:endParaRPr lang="en-US" sz="1100" baseline="0" dirty="0" smtClean="0"/>
                    </a:p>
                    <a:p>
                      <a:endParaRPr lang="en-US" sz="1100" baseline="0" dirty="0" smtClean="0"/>
                    </a:p>
                    <a:p>
                      <a:endParaRPr lang="en-US" sz="1100" baseline="0" dirty="0" smtClean="0"/>
                    </a:p>
                    <a:p>
                      <a:endParaRPr lang="en-US" sz="1100" dirty="0"/>
                    </a:p>
                  </a:txBody>
                  <a:tcPr/>
                </a:tc>
                <a:tc rowSpan="2">
                  <a:txBody>
                    <a:bodyPr/>
                    <a:lstStyle/>
                    <a:p>
                      <a:r>
                        <a:rPr lang="en-US" sz="1100" dirty="0" smtClean="0"/>
                        <a:t>Aqueous suspension 12 Aqueous Suspension</a:t>
                      </a:r>
                    </a:p>
                    <a:p>
                      <a:endParaRPr lang="en-US" sz="1100" dirty="0" smtClean="0"/>
                    </a:p>
                    <a:p>
                      <a:endParaRPr lang="en-US" sz="1100" dirty="0" smtClean="0"/>
                    </a:p>
                    <a:p>
                      <a:endParaRPr lang="en-US" sz="1100" dirty="0" smtClean="0"/>
                    </a:p>
                    <a:p>
                      <a:endParaRPr lang="en-US" sz="1100" dirty="0" smtClean="0"/>
                    </a:p>
                    <a:p>
                      <a:endParaRPr lang="en-US" sz="1100" dirty="0" smtClean="0"/>
                    </a:p>
                  </a:txBody>
                  <a:tcPr/>
                </a:tc>
                <a:tc>
                  <a:txBody>
                    <a:bodyPr/>
                    <a:lstStyle/>
                    <a:p>
                      <a:r>
                        <a:rPr lang="en-US" sz="1100" dirty="0" smtClean="0"/>
                        <a:t>1 </a:t>
                      </a:r>
                      <a:r>
                        <a:rPr lang="en-US" sz="1100" dirty="0" err="1" smtClean="0"/>
                        <a:t>litre</a:t>
                      </a:r>
                      <a:r>
                        <a:rPr lang="en-US" sz="1100" dirty="0" smtClean="0"/>
                        <a:t> in 200 </a:t>
                      </a:r>
                      <a:r>
                        <a:rPr lang="en-US" sz="1100" dirty="0" err="1" smtClean="0"/>
                        <a:t>litres</a:t>
                      </a:r>
                      <a:r>
                        <a:rPr lang="en-US" sz="1100" dirty="0" smtClean="0"/>
                        <a:t> of water</a:t>
                      </a:r>
                      <a:endParaRPr lang="en-US" sz="1100" dirty="0"/>
                    </a:p>
                  </a:txBody>
                  <a:tcPr/>
                </a:tc>
                <a:tc>
                  <a:txBody>
                    <a:bodyPr/>
                    <a:lstStyle/>
                    <a:p>
                      <a:r>
                        <a:rPr lang="en-US" sz="1100" dirty="0" smtClean="0"/>
                        <a:t>-</a:t>
                      </a:r>
                      <a:endParaRPr lang="en-US" sz="1100" dirty="0"/>
                    </a:p>
                  </a:txBody>
                  <a:tcPr/>
                </a:tc>
                <a:tc>
                  <a:txBody>
                    <a:bodyPr/>
                    <a:lstStyle/>
                    <a:p>
                      <a:r>
                        <a:rPr lang="en-US" sz="1100" dirty="0" smtClean="0"/>
                        <a:t>-</a:t>
                      </a:r>
                      <a:endParaRPr lang="en-US" sz="1100" dirty="0"/>
                    </a:p>
                  </a:txBody>
                  <a:tcPr/>
                </a:tc>
                <a:tc>
                  <a:txBody>
                    <a:bodyPr/>
                    <a:lstStyle/>
                    <a:p>
                      <a:r>
                        <a:rPr lang="en-US" sz="1100" dirty="0" smtClean="0"/>
                        <a:t>1 Lit.</a:t>
                      </a:r>
                      <a:endParaRPr lang="en-US" sz="1100" dirty="0"/>
                    </a:p>
                  </a:txBody>
                  <a:tcPr/>
                </a:tc>
                <a:tc>
                  <a:txBody>
                    <a:bodyPr/>
                    <a:lstStyle/>
                    <a:p>
                      <a:r>
                        <a:rPr lang="en-US" sz="1100" dirty="0" smtClean="0"/>
                        <a:t>Weekly</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Knapsack/</a:t>
                      </a:r>
                      <a:r>
                        <a:rPr lang="en-US" sz="1100" baseline="0" dirty="0" smtClean="0"/>
                        <a:t> hand compression sprayer</a:t>
                      </a:r>
                      <a:endParaRPr lang="en-US" sz="1100" dirty="0" smtClean="0"/>
                    </a:p>
                  </a:txBody>
                  <a:tcPr/>
                </a:tc>
                <a:tc>
                  <a:txBody>
                    <a:bodyPr/>
                    <a:lstStyle/>
                    <a:p>
                      <a:r>
                        <a:rPr lang="en-US" sz="1100" dirty="0" smtClean="0"/>
                        <a:t>Clean water</a:t>
                      </a:r>
                      <a:endParaRPr lang="en-US" sz="1100" dirty="0"/>
                    </a:p>
                  </a:txBody>
                  <a:tcPr/>
                </a:tc>
              </a:tr>
              <a:tr h="618067">
                <a:tc vMerge="1">
                  <a:txBody>
                    <a:bodyPr/>
                    <a:lstStyle/>
                    <a:p>
                      <a:endParaRPr lang="en-US" sz="1200" dirty="0"/>
                    </a:p>
                  </a:txBody>
                  <a:tcPr/>
                </a:tc>
                <a:tc vMerge="1">
                  <a:txBody>
                    <a:bodyPr/>
                    <a:lstStyle/>
                    <a:p>
                      <a:endParaRPr lang="en-US" sz="1200" dirty="0"/>
                    </a:p>
                  </a:txBody>
                  <a:tcPr/>
                </a:tc>
                <a:tc vMerge="1">
                  <a:txBody>
                    <a:bodyPr/>
                    <a:lstStyle/>
                    <a:p>
                      <a:endParaRPr lang="en-US" sz="1200" dirty="0"/>
                    </a:p>
                  </a:txBody>
                  <a:tcPr/>
                </a:tc>
                <a:tc>
                  <a:txBody>
                    <a:bodyPr/>
                    <a:lstStyle/>
                    <a:p>
                      <a:r>
                        <a:rPr lang="en-US" sz="1100" dirty="0" smtClean="0"/>
                        <a:t>2 </a:t>
                      </a:r>
                      <a:r>
                        <a:rPr lang="en-US" sz="1100" dirty="0" err="1" smtClean="0"/>
                        <a:t>litres</a:t>
                      </a:r>
                      <a:r>
                        <a:rPr lang="en-US" sz="1100" dirty="0" smtClean="0"/>
                        <a:t> in</a:t>
                      </a:r>
                      <a:r>
                        <a:rPr lang="en-US" sz="1100" baseline="0" dirty="0" smtClean="0"/>
                        <a:t> 200 </a:t>
                      </a:r>
                      <a:r>
                        <a:rPr lang="en-US" sz="1100" baseline="0" dirty="0" err="1" smtClean="0"/>
                        <a:t>litres</a:t>
                      </a:r>
                      <a:r>
                        <a:rPr lang="en-US" sz="1100" baseline="0" dirty="0" smtClean="0"/>
                        <a:t> of water</a:t>
                      </a:r>
                    </a:p>
                    <a:p>
                      <a:endParaRPr lang="en-US" sz="1100" baseline="0" dirty="0" smtClean="0"/>
                    </a:p>
                    <a:p>
                      <a:endParaRPr lang="en-US" sz="1100" baseline="0" dirty="0" smtClean="0"/>
                    </a:p>
                    <a:p>
                      <a:endParaRPr lang="en-US" sz="1100" dirty="0"/>
                    </a:p>
                  </a:txBody>
                  <a:tcPr/>
                </a:tc>
                <a:tc>
                  <a:txBody>
                    <a:bodyPr/>
                    <a:lstStyle/>
                    <a:p>
                      <a:r>
                        <a:rPr lang="en-US" sz="1100" dirty="0" smtClean="0"/>
                        <a:t>-</a:t>
                      </a:r>
                      <a:endParaRPr lang="en-US" sz="1100" dirty="0"/>
                    </a:p>
                  </a:txBody>
                  <a:tcPr/>
                </a:tc>
                <a:tc>
                  <a:txBody>
                    <a:bodyPr/>
                    <a:lstStyle/>
                    <a:p>
                      <a:r>
                        <a:rPr lang="en-US" sz="1100" dirty="0" smtClean="0"/>
                        <a:t>-</a:t>
                      </a:r>
                      <a:endParaRPr lang="en-US" sz="1100" dirty="0"/>
                    </a:p>
                  </a:txBody>
                  <a:tcPr/>
                </a:tc>
                <a:tc>
                  <a:txBody>
                    <a:bodyPr/>
                    <a:lstStyle/>
                    <a:p>
                      <a:r>
                        <a:rPr lang="en-US" sz="1100" dirty="0" smtClean="0"/>
                        <a:t>2 Lit.</a:t>
                      </a:r>
                      <a:endParaRPr lang="en-US" sz="1100" dirty="0"/>
                    </a:p>
                  </a:txBody>
                  <a:tcPr/>
                </a:tc>
                <a:tc>
                  <a:txBody>
                    <a:bodyPr/>
                    <a:lstStyle/>
                    <a:p>
                      <a:r>
                        <a:rPr lang="en-US" sz="1100" dirty="0" smtClean="0"/>
                        <a:t>Weekly </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Knapsack/</a:t>
                      </a:r>
                      <a:r>
                        <a:rPr lang="en-US" sz="1100" baseline="0" dirty="0" smtClean="0"/>
                        <a:t> hand compression sprayer</a:t>
                      </a:r>
                      <a:endParaRPr lang="en-US" sz="1100" dirty="0" smtClean="0"/>
                    </a:p>
                  </a:txBody>
                  <a:tcPr/>
                </a:tc>
                <a:tc>
                  <a:txBody>
                    <a:bodyPr/>
                    <a:lstStyle/>
                    <a:p>
                      <a:r>
                        <a:rPr lang="en-US" sz="1100" dirty="0" smtClean="0"/>
                        <a:t>Polluted water</a:t>
                      </a:r>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a:p>
                  </a:txBody>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1065213"/>
            <a:ext cx="9144000" cy="5946775"/>
          </a:xfrm>
          <a:prstGeom prst="rect">
            <a:avLst/>
          </a:prstGeom>
          <a:solidFill>
            <a:schemeClr val="accent1">
              <a:lumMod val="20000"/>
              <a:lumOff val="80000"/>
            </a:schemeClr>
          </a:solidFill>
          <a:ln w="9525">
            <a:noFill/>
            <a:miter lim="800000"/>
            <a:headEnd/>
            <a:tailEnd/>
          </a:ln>
        </p:spPr>
        <p:txBody>
          <a:bodyPr lIns="228528" tIns="0" rIns="0" bIns="0" anchor="ctr">
            <a:spAutoFit/>
          </a:bodyPr>
          <a:lstStyle/>
          <a:p>
            <a:pPr eaLnBrk="0" hangingPunct="0">
              <a:lnSpc>
                <a:spcPct val="115000"/>
              </a:lnSpc>
              <a:buFontTx/>
              <a:buBlip>
                <a:blip r:embed="rId2"/>
              </a:buBlip>
              <a:tabLst>
                <a:tab pos="-1485900" algn="l"/>
              </a:tabLst>
              <a:defRPr/>
            </a:pPr>
            <a:r>
              <a:rPr lang="en-US" sz="2800" b="1" dirty="0">
                <a:solidFill>
                  <a:srgbClr val="C00000"/>
                </a:solidFill>
                <a:latin typeface="Times New Roman" pitchFamily="18" charset="0"/>
              </a:rPr>
              <a:t>Malaria</a:t>
            </a:r>
          </a:p>
          <a:p>
            <a:pPr eaLnBrk="0" hangingPunct="0">
              <a:lnSpc>
                <a:spcPct val="115000"/>
              </a:lnSpc>
              <a:tabLst>
                <a:tab pos="-1485900" algn="l"/>
              </a:tabLst>
              <a:defRPr/>
            </a:pPr>
            <a:r>
              <a:rPr lang="en-US" sz="2800" b="1" i="1" dirty="0">
                <a:latin typeface="Times New Roman" pitchFamily="18" charset="0"/>
              </a:rPr>
              <a:t>	An. </a:t>
            </a:r>
            <a:r>
              <a:rPr lang="en-US" sz="2800" b="1" i="1" dirty="0" err="1">
                <a:latin typeface="Times New Roman" pitchFamily="18" charset="0"/>
              </a:rPr>
              <a:t>culicifacies</a:t>
            </a:r>
            <a:r>
              <a:rPr lang="en-US" sz="2800" b="1" i="1" dirty="0">
                <a:latin typeface="Times New Roman" pitchFamily="18" charset="0"/>
              </a:rPr>
              <a:t>, An. </a:t>
            </a:r>
            <a:r>
              <a:rPr lang="en-US" sz="2800" b="1" i="1" dirty="0" err="1">
                <a:latin typeface="Times New Roman" pitchFamily="18" charset="0"/>
              </a:rPr>
              <a:t>fluviatilis</a:t>
            </a:r>
            <a:r>
              <a:rPr lang="en-US" sz="2800" b="1" i="1" dirty="0">
                <a:latin typeface="Times New Roman" pitchFamily="18" charset="0"/>
              </a:rPr>
              <a:t>, An. </a:t>
            </a:r>
            <a:r>
              <a:rPr lang="en-US" sz="2800" b="1" i="1" dirty="0" err="1">
                <a:latin typeface="Times New Roman" pitchFamily="18" charset="0"/>
              </a:rPr>
              <a:t>minimus</a:t>
            </a:r>
            <a:endParaRPr lang="en-US" sz="2800" b="1" dirty="0">
              <a:latin typeface="Times New Roman" pitchFamily="18" charset="0"/>
            </a:endParaRPr>
          </a:p>
          <a:p>
            <a:pPr eaLnBrk="0" hangingPunct="0">
              <a:lnSpc>
                <a:spcPct val="115000"/>
              </a:lnSpc>
              <a:tabLst>
                <a:tab pos="-1485900" algn="l"/>
              </a:tabLst>
              <a:defRPr/>
            </a:pPr>
            <a:r>
              <a:rPr lang="en-US" sz="2800" b="1" i="1" dirty="0">
                <a:latin typeface="Times New Roman" pitchFamily="18" charset="0"/>
              </a:rPr>
              <a:t>	An. </a:t>
            </a:r>
            <a:r>
              <a:rPr lang="en-US" sz="2800" b="1" i="1" dirty="0" err="1">
                <a:latin typeface="Times New Roman" pitchFamily="18" charset="0"/>
              </a:rPr>
              <a:t>sundaicus</a:t>
            </a:r>
            <a:r>
              <a:rPr lang="en-US" sz="2800" b="1" i="1" dirty="0">
                <a:latin typeface="Times New Roman" pitchFamily="18" charset="0"/>
              </a:rPr>
              <a:t>, An. </a:t>
            </a:r>
            <a:r>
              <a:rPr lang="en-US" sz="2800" b="1" i="1" dirty="0" err="1">
                <a:latin typeface="Times New Roman" pitchFamily="18" charset="0"/>
              </a:rPr>
              <a:t>stephensi</a:t>
            </a:r>
            <a:r>
              <a:rPr lang="en-US" sz="2800" b="1" i="1" dirty="0">
                <a:latin typeface="Times New Roman" pitchFamily="18" charset="0"/>
              </a:rPr>
              <a:t>, An. </a:t>
            </a:r>
            <a:r>
              <a:rPr lang="en-US" sz="2800" b="1" i="1" dirty="0" err="1">
                <a:latin typeface="Times New Roman" pitchFamily="18" charset="0"/>
              </a:rPr>
              <a:t>Dirus</a:t>
            </a:r>
            <a:endParaRPr lang="en-US" sz="2800" b="1" i="1" dirty="0">
              <a:latin typeface="Times New Roman" pitchFamily="18" charset="0"/>
            </a:endParaRPr>
          </a:p>
          <a:p>
            <a:pPr eaLnBrk="0" hangingPunct="0">
              <a:lnSpc>
                <a:spcPct val="115000"/>
              </a:lnSpc>
              <a:tabLst>
                <a:tab pos="-1485900" algn="l"/>
              </a:tabLst>
              <a:defRPr/>
            </a:pPr>
            <a:r>
              <a:rPr lang="en-US" sz="2800" b="1" dirty="0">
                <a:solidFill>
                  <a:srgbClr val="C00000"/>
                </a:solidFill>
                <a:latin typeface="Times New Roman" pitchFamily="18" charset="0"/>
              </a:rPr>
              <a:t>Visceral </a:t>
            </a:r>
            <a:r>
              <a:rPr lang="en-US" sz="2800" b="1" dirty="0" err="1">
                <a:solidFill>
                  <a:srgbClr val="C00000"/>
                </a:solidFill>
                <a:latin typeface="Times New Roman" pitchFamily="18" charset="0"/>
              </a:rPr>
              <a:t>leishmaniasis</a:t>
            </a:r>
            <a:r>
              <a:rPr lang="en-US" sz="2800" b="1" dirty="0">
                <a:solidFill>
                  <a:srgbClr val="C00000"/>
                </a:solidFill>
                <a:latin typeface="Times New Roman" pitchFamily="18" charset="0"/>
              </a:rPr>
              <a:t>(Kala-azar)</a:t>
            </a:r>
          </a:p>
          <a:p>
            <a:pPr eaLnBrk="0" hangingPunct="0">
              <a:lnSpc>
                <a:spcPct val="115000"/>
              </a:lnSpc>
              <a:tabLst>
                <a:tab pos="-1485900" algn="l"/>
              </a:tabLst>
              <a:defRPr/>
            </a:pPr>
            <a:r>
              <a:rPr lang="en-US" sz="2800" b="1" i="1" dirty="0" err="1">
                <a:latin typeface="Times New Roman" pitchFamily="18" charset="0"/>
              </a:rPr>
              <a:t>P.argentipes</a:t>
            </a:r>
            <a:r>
              <a:rPr lang="en-US" sz="2800" b="1" i="1" dirty="0">
                <a:latin typeface="Times New Roman" pitchFamily="18" charset="0"/>
              </a:rPr>
              <a:t> </a:t>
            </a:r>
          </a:p>
          <a:p>
            <a:pPr eaLnBrk="0" hangingPunct="0">
              <a:lnSpc>
                <a:spcPct val="115000"/>
              </a:lnSpc>
              <a:tabLst>
                <a:tab pos="-1485900" algn="l"/>
              </a:tabLst>
              <a:defRPr/>
            </a:pPr>
            <a:r>
              <a:rPr lang="en-US" sz="2800" b="1" dirty="0">
                <a:solidFill>
                  <a:srgbClr val="C00000"/>
                </a:solidFill>
                <a:latin typeface="Times New Roman" pitchFamily="18" charset="0"/>
              </a:rPr>
              <a:t>Dengue &amp; </a:t>
            </a:r>
            <a:r>
              <a:rPr lang="en-US" sz="2800" b="1" dirty="0" err="1">
                <a:solidFill>
                  <a:srgbClr val="C00000"/>
                </a:solidFill>
                <a:latin typeface="Times New Roman" pitchFamily="18" charset="0"/>
              </a:rPr>
              <a:t>Chikungunya</a:t>
            </a:r>
            <a:endParaRPr lang="en-US" sz="2800" b="1" dirty="0">
              <a:solidFill>
                <a:srgbClr val="C00000"/>
              </a:solidFill>
              <a:latin typeface="Times New Roman" pitchFamily="18" charset="0"/>
            </a:endParaRPr>
          </a:p>
          <a:p>
            <a:pPr eaLnBrk="0" hangingPunct="0">
              <a:lnSpc>
                <a:spcPct val="115000"/>
              </a:lnSpc>
              <a:tabLst>
                <a:tab pos="-1485900" algn="l"/>
              </a:tabLst>
              <a:defRPr/>
            </a:pPr>
            <a:r>
              <a:rPr lang="en-US" sz="2800" b="1" i="1" dirty="0">
                <a:latin typeface="Times New Roman" pitchFamily="18" charset="0"/>
              </a:rPr>
              <a:t>	</a:t>
            </a:r>
            <a:r>
              <a:rPr lang="en-US" sz="2800" b="1" i="1" dirty="0" err="1">
                <a:latin typeface="Times New Roman" pitchFamily="18" charset="0"/>
              </a:rPr>
              <a:t>Ae</a:t>
            </a:r>
            <a:r>
              <a:rPr lang="en-US" sz="2800" b="1" i="1" dirty="0">
                <a:latin typeface="Times New Roman" pitchFamily="18" charset="0"/>
              </a:rPr>
              <a:t>. </a:t>
            </a:r>
            <a:r>
              <a:rPr lang="en-US" sz="2800" b="1" i="1" dirty="0" err="1">
                <a:latin typeface="Times New Roman" pitchFamily="18" charset="0"/>
              </a:rPr>
              <a:t>Aegypti</a:t>
            </a:r>
            <a:r>
              <a:rPr lang="en-US" sz="2800" b="1" i="1" dirty="0">
                <a:latin typeface="Times New Roman" pitchFamily="18" charset="0"/>
              </a:rPr>
              <a:t>, </a:t>
            </a:r>
            <a:r>
              <a:rPr lang="en-US" sz="2800" b="1" i="1" dirty="0" err="1">
                <a:latin typeface="Times New Roman" pitchFamily="18" charset="0"/>
              </a:rPr>
              <a:t>Ae</a:t>
            </a:r>
            <a:r>
              <a:rPr lang="en-US" sz="2800" b="1" i="1" dirty="0">
                <a:latin typeface="Times New Roman" pitchFamily="18" charset="0"/>
              </a:rPr>
              <a:t>. </a:t>
            </a:r>
            <a:r>
              <a:rPr lang="en-US" sz="2800" b="1" i="1" dirty="0" err="1">
                <a:latin typeface="Times New Roman" pitchFamily="18" charset="0"/>
              </a:rPr>
              <a:t>albopictus</a:t>
            </a:r>
            <a:endParaRPr lang="en-US" sz="2800" b="1" i="1" dirty="0">
              <a:latin typeface="Times New Roman" pitchFamily="18" charset="0"/>
            </a:endParaRPr>
          </a:p>
          <a:p>
            <a:pPr eaLnBrk="0" hangingPunct="0">
              <a:lnSpc>
                <a:spcPct val="115000"/>
              </a:lnSpc>
              <a:buFontTx/>
              <a:buBlip>
                <a:blip r:embed="rId2"/>
              </a:buBlip>
              <a:tabLst>
                <a:tab pos="-1485900" algn="l"/>
              </a:tabLst>
              <a:defRPr/>
            </a:pPr>
            <a:r>
              <a:rPr lang="en-US" sz="2800" b="1" dirty="0">
                <a:solidFill>
                  <a:srgbClr val="C00000"/>
                </a:solidFill>
                <a:latin typeface="Times New Roman" pitchFamily="18" charset="0"/>
              </a:rPr>
              <a:t>Lymphatic </a:t>
            </a:r>
            <a:r>
              <a:rPr lang="en-US" sz="2800" b="1" dirty="0" err="1">
                <a:solidFill>
                  <a:srgbClr val="C00000"/>
                </a:solidFill>
                <a:latin typeface="Times New Roman" pitchFamily="18" charset="0"/>
              </a:rPr>
              <a:t>Filariasis</a:t>
            </a:r>
            <a:endParaRPr lang="en-US" sz="2800" b="1" dirty="0">
              <a:solidFill>
                <a:srgbClr val="C00000"/>
              </a:solidFill>
              <a:latin typeface="Times New Roman" pitchFamily="18" charset="0"/>
            </a:endParaRPr>
          </a:p>
          <a:p>
            <a:pPr eaLnBrk="0" hangingPunct="0">
              <a:lnSpc>
                <a:spcPct val="115000"/>
              </a:lnSpc>
              <a:tabLst>
                <a:tab pos="-1485900" algn="l"/>
              </a:tabLst>
              <a:defRPr/>
            </a:pPr>
            <a:r>
              <a:rPr lang="en-US" sz="2800" b="1" i="1" dirty="0">
                <a:latin typeface="Times New Roman" pitchFamily="18" charset="0"/>
              </a:rPr>
              <a:t>	</a:t>
            </a:r>
            <a:r>
              <a:rPr lang="en-US" sz="2800" b="1" i="1" dirty="0" err="1">
                <a:latin typeface="Times New Roman" pitchFamily="18" charset="0"/>
              </a:rPr>
              <a:t>Cx</a:t>
            </a:r>
            <a:r>
              <a:rPr lang="en-US" sz="2800" b="1" i="1" dirty="0">
                <a:latin typeface="Times New Roman" pitchFamily="18" charset="0"/>
              </a:rPr>
              <a:t>. </a:t>
            </a:r>
            <a:r>
              <a:rPr lang="en-US" sz="2800" b="1" i="1" dirty="0" err="1">
                <a:latin typeface="Times New Roman" pitchFamily="18" charset="0"/>
              </a:rPr>
              <a:t>quinquefasciatus</a:t>
            </a:r>
            <a:r>
              <a:rPr lang="en-US" sz="2800" b="1" i="1" dirty="0">
                <a:latin typeface="Times New Roman" pitchFamily="18" charset="0"/>
              </a:rPr>
              <a:t>, Ma. </a:t>
            </a:r>
            <a:r>
              <a:rPr lang="en-US" sz="2800" b="1" i="1" dirty="0" err="1">
                <a:latin typeface="Times New Roman" pitchFamily="18" charset="0"/>
              </a:rPr>
              <a:t>annulifera</a:t>
            </a:r>
            <a:endParaRPr lang="en-US" sz="2800" b="1" i="1" dirty="0">
              <a:latin typeface="Times New Roman" pitchFamily="18" charset="0"/>
            </a:endParaRPr>
          </a:p>
          <a:p>
            <a:pPr eaLnBrk="0" hangingPunct="0">
              <a:lnSpc>
                <a:spcPct val="115000"/>
              </a:lnSpc>
              <a:buFontTx/>
              <a:buBlip>
                <a:blip r:embed="rId2"/>
              </a:buBlip>
              <a:tabLst>
                <a:tab pos="-1485900" algn="l"/>
              </a:tabLst>
              <a:defRPr/>
            </a:pPr>
            <a:r>
              <a:rPr lang="en-US" sz="2800" b="1" dirty="0">
                <a:solidFill>
                  <a:srgbClr val="C00000"/>
                </a:solidFill>
                <a:latin typeface="Times New Roman" pitchFamily="18" charset="0"/>
              </a:rPr>
              <a:t>Japanese</a:t>
            </a:r>
            <a:r>
              <a:rPr lang="en-US" sz="2800" b="1" dirty="0">
                <a:solidFill>
                  <a:srgbClr val="00FF00"/>
                </a:solidFill>
                <a:latin typeface="Times New Roman" pitchFamily="18" charset="0"/>
              </a:rPr>
              <a:t> </a:t>
            </a:r>
            <a:r>
              <a:rPr lang="en-US" sz="2800" b="1" dirty="0">
                <a:solidFill>
                  <a:srgbClr val="C00000"/>
                </a:solidFill>
                <a:latin typeface="Times New Roman" pitchFamily="18" charset="0"/>
              </a:rPr>
              <a:t>Encephalitis</a:t>
            </a:r>
          </a:p>
          <a:p>
            <a:pPr eaLnBrk="0" hangingPunct="0">
              <a:lnSpc>
                <a:spcPct val="115000"/>
              </a:lnSpc>
              <a:tabLst>
                <a:tab pos="-1485900" algn="l"/>
              </a:tabLst>
              <a:defRPr/>
            </a:pPr>
            <a:r>
              <a:rPr lang="en-US" sz="2800" b="1" i="1" dirty="0">
                <a:latin typeface="Times New Roman" pitchFamily="18" charset="0"/>
              </a:rPr>
              <a:t>	</a:t>
            </a:r>
            <a:r>
              <a:rPr lang="en-US" sz="2800" b="1" i="1" dirty="0" err="1">
                <a:latin typeface="Times New Roman" pitchFamily="18" charset="0"/>
              </a:rPr>
              <a:t>Cx</a:t>
            </a:r>
            <a:r>
              <a:rPr lang="en-US" sz="2800" b="1" i="1" dirty="0">
                <a:latin typeface="Times New Roman" pitchFamily="18" charset="0"/>
              </a:rPr>
              <a:t>. </a:t>
            </a:r>
            <a:r>
              <a:rPr lang="en-US" sz="2800" b="1" i="1" dirty="0" err="1">
                <a:latin typeface="Times New Roman" pitchFamily="18" charset="0"/>
              </a:rPr>
              <a:t>vishnui</a:t>
            </a:r>
            <a:r>
              <a:rPr lang="en-US" sz="2800" b="1" i="1" dirty="0">
                <a:latin typeface="Times New Roman" pitchFamily="18" charset="0"/>
              </a:rPr>
              <a:t>, </a:t>
            </a:r>
            <a:r>
              <a:rPr lang="en-US" sz="2800" b="1" i="1" dirty="0" err="1">
                <a:latin typeface="Times New Roman" pitchFamily="18" charset="0"/>
              </a:rPr>
              <a:t>Cx</a:t>
            </a:r>
            <a:r>
              <a:rPr lang="en-US" sz="2800" b="1" i="1" dirty="0">
                <a:latin typeface="Times New Roman" pitchFamily="18" charset="0"/>
              </a:rPr>
              <a:t>. </a:t>
            </a:r>
            <a:r>
              <a:rPr lang="en-US" sz="2800" b="1" i="1" dirty="0" err="1">
                <a:latin typeface="Times New Roman" pitchFamily="18" charset="0"/>
              </a:rPr>
              <a:t>tritaeniorhyncus</a:t>
            </a:r>
            <a:endParaRPr lang="en-US" sz="2800" b="1" i="1" dirty="0">
              <a:latin typeface="Times New Roman" pitchFamily="18" charset="0"/>
            </a:endParaRPr>
          </a:p>
          <a:p>
            <a:pPr eaLnBrk="0" hangingPunct="0">
              <a:lnSpc>
                <a:spcPct val="115000"/>
              </a:lnSpc>
              <a:tabLst>
                <a:tab pos="-1485900" algn="l"/>
              </a:tabLst>
              <a:defRPr/>
            </a:pPr>
            <a:endParaRPr lang="en-US" sz="2800" b="1" dirty="0">
              <a:latin typeface="Times New Roman" pitchFamily="18" charset="0"/>
            </a:endParaRPr>
          </a:p>
        </p:txBody>
      </p:sp>
      <p:sp>
        <p:nvSpPr>
          <p:cNvPr id="8195" name="Text Box 3"/>
          <p:cNvSpPr txBox="1">
            <a:spLocks noChangeArrowheads="1"/>
          </p:cNvSpPr>
          <p:nvPr/>
        </p:nvSpPr>
        <p:spPr bwMode="auto">
          <a:xfrm>
            <a:off x="1447800" y="228600"/>
            <a:ext cx="6629400" cy="646113"/>
          </a:xfrm>
          <a:prstGeom prst="rect">
            <a:avLst/>
          </a:prstGeom>
          <a:noFill/>
          <a:ln w="9525">
            <a:noFill/>
            <a:miter lim="800000"/>
            <a:headEnd/>
            <a:tailEnd/>
          </a:ln>
        </p:spPr>
        <p:txBody>
          <a:bodyPr>
            <a:spAutoFit/>
          </a:bodyPr>
          <a:lstStyle/>
          <a:p>
            <a:pPr algn="ctr" eaLnBrk="0" hangingPunct="0">
              <a:spcBef>
                <a:spcPct val="50000"/>
              </a:spcBef>
            </a:pPr>
            <a:r>
              <a:rPr lang="en-US" sz="3600" b="1">
                <a:latin typeface="Times New Roman" charset="0"/>
              </a:rPr>
              <a:t>Major Disease Vectors in India</a:t>
            </a:r>
          </a:p>
        </p:txBody>
      </p:sp>
      <p:sp>
        <p:nvSpPr>
          <p:cNvPr id="8" name="Rounded Rectangle 7"/>
          <p:cNvSpPr/>
          <p:nvPr/>
        </p:nvSpPr>
        <p:spPr>
          <a:xfrm>
            <a:off x="762000" y="0"/>
            <a:ext cx="70104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800" dirty="0"/>
              <a:t>MAJOR DISEASE VECTORS </a:t>
            </a:r>
          </a:p>
        </p:txBody>
      </p:sp>
    </p:spTree>
    <p:extLst>
      <p:ext uri="{BB962C8B-B14F-4D97-AF65-F5344CB8AC3E}">
        <p14:creationId xmlns:p14="http://schemas.microsoft.com/office/powerpoint/2010/main" xmlns="" val="138482555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609600" y="228600"/>
            <a:ext cx="7848600" cy="461963"/>
          </a:xfrm>
          <a:prstGeom prst="rect">
            <a:avLst/>
          </a:prstGeom>
          <a:noFill/>
          <a:ln w="9525">
            <a:noFill/>
            <a:miter lim="800000"/>
            <a:headEnd/>
            <a:tailEnd/>
          </a:ln>
        </p:spPr>
        <p:txBody>
          <a:bodyPr>
            <a:spAutoFit/>
          </a:bodyPr>
          <a:lstStyle/>
          <a:p>
            <a:pPr algn="ctr"/>
            <a:r>
              <a:rPr lang="en-US" sz="2400" b="1"/>
              <a:t>LARVICIDE FORMULATIONS AND DOSAGE</a:t>
            </a:r>
          </a:p>
        </p:txBody>
      </p:sp>
      <p:graphicFrame>
        <p:nvGraphicFramePr>
          <p:cNvPr id="8" name="Table 7"/>
          <p:cNvGraphicFramePr>
            <a:graphicFrameLocks noGrp="1"/>
          </p:cNvGraphicFramePr>
          <p:nvPr>
            <p:extLst>
              <p:ext uri="{D42A27DB-BD31-4B8C-83A1-F6EECF244321}">
                <p14:modId xmlns:p14="http://schemas.microsoft.com/office/powerpoint/2010/main" xmlns="" val="1230455140"/>
              </p:ext>
            </p:extLst>
          </p:nvPr>
        </p:nvGraphicFramePr>
        <p:xfrm>
          <a:off x="381000" y="914400"/>
          <a:ext cx="8610600" cy="4737719"/>
        </p:xfrm>
        <a:graphic>
          <a:graphicData uri="http://schemas.openxmlformats.org/drawingml/2006/table">
            <a:tbl>
              <a:tblPr firstRow="1" bandRow="1">
                <a:tableStyleId>{5C22544A-7EE6-4342-B048-85BDC9FD1C3A}</a:tableStyleId>
              </a:tblPr>
              <a:tblGrid>
                <a:gridCol w="558094"/>
                <a:gridCol w="1164026"/>
                <a:gridCol w="861060"/>
                <a:gridCol w="1434112"/>
                <a:gridCol w="208280"/>
                <a:gridCol w="208280"/>
                <a:gridCol w="1593568"/>
                <a:gridCol w="861060"/>
                <a:gridCol w="861060"/>
                <a:gridCol w="861060"/>
              </a:tblGrid>
              <a:tr h="992521">
                <a:tc>
                  <a:txBody>
                    <a:bodyPr/>
                    <a:lstStyle/>
                    <a:p>
                      <a:r>
                        <a:rPr lang="en-US" sz="1200" dirty="0" err="1" smtClean="0">
                          <a:blipFill dpi="0" rotWithShape="1">
                            <a:blip r:embed="rId2"/>
                            <a:srcRect/>
                            <a:tile tx="0" ty="0" sx="100000" sy="100000" flip="y" algn="tr"/>
                          </a:blipFill>
                        </a:rPr>
                        <a:t>S.No</a:t>
                      </a:r>
                      <a:r>
                        <a:rPr lang="en-US" sz="1200" dirty="0" smtClean="0">
                          <a:blipFill dpi="0" rotWithShape="1">
                            <a:blip r:embed="rId2"/>
                            <a:srcRect/>
                            <a:tile tx="0" ty="0" sx="100000" sy="100000" flip="y" algn="tr"/>
                          </a:blipFill>
                        </a:rPr>
                        <a:t>.</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Name of </a:t>
                      </a:r>
                      <a:r>
                        <a:rPr lang="en-US" sz="1200" dirty="0" err="1" smtClean="0">
                          <a:blipFill dpi="0" rotWithShape="1">
                            <a:blip r:embed="rId2"/>
                            <a:srcRect/>
                            <a:tile tx="0" ty="0" sx="100000" sy="100000" flip="y" algn="tr"/>
                          </a:blipFill>
                        </a:rPr>
                        <a:t>Larvicide</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Commercial</a:t>
                      </a:r>
                      <a:r>
                        <a:rPr lang="en-US" sz="1200" baseline="0" dirty="0" smtClean="0">
                          <a:blipFill dpi="0" rotWithShape="1">
                            <a:blip r:embed="rId2"/>
                            <a:srcRect/>
                            <a:tile tx="0" ty="0" sx="100000" sy="100000" flip="y" algn="tr"/>
                          </a:blipFill>
                        </a:rPr>
                        <a:t> formulation</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Preparation</a:t>
                      </a:r>
                      <a:r>
                        <a:rPr lang="en-US" sz="1200" baseline="0" dirty="0" smtClean="0">
                          <a:blipFill dpi="0" rotWithShape="1">
                            <a:blip r:embed="rId2"/>
                            <a:srcRect/>
                            <a:tile tx="0" ty="0" sx="100000" sy="100000" flip="y" algn="tr"/>
                          </a:blipFill>
                        </a:rPr>
                        <a:t> of ready to spray formulation</a:t>
                      </a:r>
                      <a:endParaRPr lang="en-US" sz="1200" dirty="0">
                        <a:blipFill dpi="0" rotWithShape="1">
                          <a:blip r:embed="rId2"/>
                          <a:srcRect/>
                          <a:tile tx="0" ty="0" sx="100000" sy="100000" flip="y" algn="tr"/>
                        </a:blipFill>
                      </a:endParaRPr>
                    </a:p>
                  </a:txBody>
                  <a:tcPr/>
                </a:tc>
                <a:tc>
                  <a:txBody>
                    <a:bodyPr/>
                    <a:lstStyle/>
                    <a:p>
                      <a:endParaRPr lang="en-IN"/>
                    </a:p>
                  </a:txBody>
                  <a:tcPr/>
                </a:tc>
                <a:tc>
                  <a:txBody>
                    <a:bodyPr/>
                    <a:lstStyle/>
                    <a:p>
                      <a:endParaRPr lang="en-IN"/>
                    </a:p>
                  </a:txBody>
                  <a:tcPr/>
                </a:tc>
                <a:tc>
                  <a:txBody>
                    <a:bodyPr/>
                    <a:lstStyle/>
                    <a:p>
                      <a:r>
                        <a:rPr lang="en-US" sz="1200" dirty="0" smtClean="0">
                          <a:blipFill dpi="0" rotWithShape="1">
                            <a:blip r:embed="rId2"/>
                            <a:srcRect/>
                            <a:tile tx="0" ty="0" sx="100000" sy="100000" flip="y" algn="tr"/>
                          </a:blipFill>
                        </a:rPr>
                        <a:t>Per</a:t>
                      </a:r>
                      <a:r>
                        <a:rPr lang="en-US" sz="1200" baseline="0" dirty="0" smtClean="0">
                          <a:blipFill dpi="0" rotWithShape="1">
                            <a:blip r:embed="rId2"/>
                            <a:srcRect/>
                            <a:tile tx="0" ty="0" sx="100000" sy="100000" flip="y" algn="tr"/>
                          </a:blipFill>
                        </a:rPr>
                        <a:t> </a:t>
                      </a:r>
                      <a:r>
                        <a:rPr lang="en-US" sz="1200" baseline="0" dirty="0" err="1" smtClean="0">
                          <a:blipFill dpi="0" rotWithShape="1">
                            <a:blip r:embed="rId2"/>
                            <a:srcRect/>
                            <a:tile tx="0" ty="0" sx="100000" sy="100000" flip="y" algn="tr"/>
                          </a:blipFill>
                        </a:rPr>
                        <a:t>Heactare</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Frequency of application</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Equipment required </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remarks</a:t>
                      </a:r>
                      <a:endParaRPr lang="en-US" sz="1200" dirty="0">
                        <a:blipFill dpi="0" rotWithShape="1">
                          <a:blip r:embed="rId2"/>
                          <a:srcRect/>
                          <a:tile tx="0" ty="0" sx="100000" sy="100000" flip="y" algn="tr"/>
                        </a:blipFill>
                      </a:endParaRPr>
                    </a:p>
                  </a:txBody>
                  <a:tcPr/>
                </a:tc>
              </a:tr>
              <a:tr h="2739358">
                <a:tc>
                  <a:txBody>
                    <a:bodyPr/>
                    <a:lstStyle/>
                    <a:p>
                      <a:r>
                        <a:rPr lang="en-US" sz="1200" dirty="0" smtClean="0"/>
                        <a:t>6</a:t>
                      </a:r>
                      <a:endParaRPr lang="en-US" sz="1200" dirty="0"/>
                    </a:p>
                  </a:txBody>
                  <a:tcPr/>
                </a:tc>
                <a:tc>
                  <a:txBody>
                    <a:bodyPr/>
                    <a:lstStyle/>
                    <a:p>
                      <a:r>
                        <a:rPr lang="en-IN" sz="1200" dirty="0" err="1" smtClean="0"/>
                        <a:t>Diflubenzuron</a:t>
                      </a:r>
                      <a:r>
                        <a:rPr lang="en-IN" sz="1200" dirty="0" smtClean="0"/>
                        <a:t> </a:t>
                      </a:r>
                    </a:p>
                    <a:p>
                      <a:r>
                        <a:rPr lang="en-IN" sz="1200" dirty="0" smtClean="0"/>
                        <a:t>IGR</a:t>
                      </a:r>
                      <a:endParaRPr lang="en-US" sz="1200" dirty="0"/>
                    </a:p>
                  </a:txBody>
                  <a:tcPr/>
                </a:tc>
                <a:tc>
                  <a:txBody>
                    <a:bodyPr/>
                    <a:lstStyle/>
                    <a:p>
                      <a:r>
                        <a:rPr lang="en-IN" sz="1200" dirty="0" smtClean="0"/>
                        <a:t>25% </a:t>
                      </a:r>
                      <a:r>
                        <a:rPr lang="en-IN" sz="1200" dirty="0" err="1" smtClean="0"/>
                        <a:t>Wettable</a:t>
                      </a:r>
                      <a:r>
                        <a:rPr lang="en-IN" sz="1200" dirty="0" smtClean="0"/>
                        <a:t> Powder</a:t>
                      </a:r>
                      <a:endParaRPr lang="en-US" sz="1200" dirty="0"/>
                    </a:p>
                  </a:txBody>
                  <a:tcPr/>
                </a:tc>
                <a:tc>
                  <a:txBody>
                    <a:bodyPr/>
                    <a:lstStyle/>
                    <a:p>
                      <a:r>
                        <a:rPr lang="en-IN" sz="1200" dirty="0" smtClean="0"/>
                        <a:t>100 </a:t>
                      </a:r>
                      <a:r>
                        <a:rPr lang="en-IN" sz="1200" dirty="0" err="1" smtClean="0"/>
                        <a:t>gms</a:t>
                      </a:r>
                      <a:r>
                        <a:rPr lang="en-IN" sz="1200" dirty="0" smtClean="0"/>
                        <a:t> (25 </a:t>
                      </a:r>
                      <a:r>
                        <a:rPr lang="en-IN" sz="1200" dirty="0" err="1" smtClean="0"/>
                        <a:t>gm</a:t>
                      </a:r>
                      <a:r>
                        <a:rPr lang="en-IN" sz="1200" dirty="0" smtClean="0"/>
                        <a:t> </a:t>
                      </a:r>
                      <a:r>
                        <a:rPr lang="en-IN" sz="1200" dirty="0" err="1" smtClean="0"/>
                        <a:t>a.i</a:t>
                      </a:r>
                      <a:r>
                        <a:rPr lang="en-IN" sz="1200" dirty="0" smtClean="0"/>
                        <a:t>) in 100 Litres of water (10 g in 10 litre) 100 litre Clean </a:t>
                      </a:r>
                    </a:p>
                    <a:p>
                      <a:endParaRPr lang="en-IN" sz="1200" dirty="0" smtClean="0"/>
                    </a:p>
                    <a:p>
                      <a:endParaRPr lang="en-IN" sz="1200" dirty="0" smtClean="0"/>
                    </a:p>
                    <a:p>
                      <a:endParaRPr lang="en-IN" sz="1200" dirty="0" smtClean="0"/>
                    </a:p>
                    <a:p>
                      <a:endParaRPr lang="en-IN" sz="1200" dirty="0" smtClean="0"/>
                    </a:p>
                    <a:p>
                      <a:endParaRPr lang="en-IN" sz="1200" dirty="0" smtClean="0"/>
                    </a:p>
                    <a:p>
                      <a:r>
                        <a:rPr lang="en-IN" sz="1200" dirty="0" smtClean="0"/>
                        <a:t>Water 200 </a:t>
                      </a:r>
                      <a:r>
                        <a:rPr lang="en-IN" sz="1200" dirty="0" err="1" smtClean="0"/>
                        <a:t>gms</a:t>
                      </a:r>
                      <a:r>
                        <a:rPr lang="en-IN" sz="1200" dirty="0" smtClean="0"/>
                        <a:t> (50 </a:t>
                      </a:r>
                      <a:r>
                        <a:rPr lang="en-IN" sz="1200" dirty="0" err="1" smtClean="0"/>
                        <a:t>gm</a:t>
                      </a:r>
                      <a:r>
                        <a:rPr lang="en-IN" sz="1200" dirty="0" smtClean="0"/>
                        <a:t> </a:t>
                      </a:r>
                      <a:r>
                        <a:rPr lang="en-IN" sz="1200" dirty="0" err="1" smtClean="0"/>
                        <a:t>a.i</a:t>
                      </a:r>
                      <a:r>
                        <a:rPr lang="en-IN" sz="1200" dirty="0" smtClean="0"/>
                        <a:t>) in 100 Litres of water (20 g in 10 litre)</a:t>
                      </a:r>
                      <a:endParaRPr lang="en-US" sz="1200" dirty="0"/>
                    </a:p>
                  </a:txBody>
                  <a:tcPr/>
                </a:tc>
                <a:tc>
                  <a:txBody>
                    <a:bodyPr/>
                    <a:lstStyle/>
                    <a:p>
                      <a:endParaRPr lang="en-IN"/>
                    </a:p>
                  </a:txBody>
                  <a:tcPr/>
                </a:tc>
                <a:tc>
                  <a:txBody>
                    <a:bodyPr/>
                    <a:lstStyle/>
                    <a:p>
                      <a:endParaRPr lang="en-IN" dirty="0"/>
                    </a:p>
                  </a:txBody>
                  <a:tcPr/>
                </a:tc>
                <a:tc>
                  <a:txBody>
                    <a:bodyPr/>
                    <a:lstStyle/>
                    <a:p>
                      <a:r>
                        <a:rPr lang="en-US" sz="1200" dirty="0" smtClean="0"/>
                        <a:t>100</a:t>
                      </a:r>
                      <a:r>
                        <a:rPr lang="en-US" sz="1200" baseline="0" dirty="0" smtClean="0"/>
                        <a:t> lit.</a:t>
                      </a:r>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r>
                        <a:rPr lang="en-US" sz="1200" baseline="0" dirty="0" smtClean="0"/>
                        <a:t>200 lit</a:t>
                      </a:r>
                      <a:endParaRPr lang="en-US" sz="1200" dirty="0"/>
                    </a:p>
                  </a:txBody>
                  <a:tcPr/>
                </a:tc>
                <a:tc>
                  <a:txBody>
                    <a:bodyPr/>
                    <a:lstStyle/>
                    <a:p>
                      <a:r>
                        <a:rPr lang="en-US" sz="1200" dirty="0" smtClean="0"/>
                        <a:t>Weekly</a:t>
                      </a:r>
                      <a:endParaRPr lang="en-US" sz="1200" dirty="0"/>
                    </a:p>
                  </a:txBody>
                  <a:tcPr/>
                </a:tc>
                <a:tc>
                  <a:txBody>
                    <a:bodyPr/>
                    <a:lstStyle/>
                    <a:p>
                      <a:r>
                        <a:rPr lang="en-US" sz="1200" dirty="0" smtClean="0"/>
                        <a:t>Knapsack/</a:t>
                      </a:r>
                      <a:r>
                        <a:rPr lang="en-US" sz="1200" baseline="0" dirty="0" smtClean="0"/>
                        <a:t> hand compression sprayer</a:t>
                      </a:r>
                      <a:endParaRPr lang="en-US" sz="1200" dirty="0"/>
                    </a:p>
                  </a:txBody>
                  <a:tcPr/>
                </a:tc>
                <a:tc>
                  <a:txBody>
                    <a:bodyPr/>
                    <a:lstStyle/>
                    <a:p>
                      <a:r>
                        <a:rPr lang="en-US" sz="1200" dirty="0" smtClean="0"/>
                        <a:t>To be</a:t>
                      </a:r>
                      <a:r>
                        <a:rPr lang="en-US" sz="1200" baseline="0" dirty="0" smtClean="0"/>
                        <a:t> applied along the shore of water body</a:t>
                      </a:r>
                    </a:p>
                    <a:p>
                      <a:r>
                        <a:rPr lang="en-US" sz="1200" baseline="0" dirty="0" smtClean="0"/>
                        <a:t>Clean water </a:t>
                      </a:r>
                    </a:p>
                    <a:p>
                      <a:r>
                        <a:rPr lang="en-US" sz="1200" baseline="0" dirty="0" smtClean="0"/>
                        <a:t>------------</a:t>
                      </a:r>
                    </a:p>
                    <a:p>
                      <a:r>
                        <a:rPr lang="en-US" sz="1200" baseline="0" dirty="0" smtClean="0"/>
                        <a:t>Polluted water</a:t>
                      </a:r>
                      <a:endParaRPr lang="en-US" sz="1200" dirty="0"/>
                    </a:p>
                  </a:txBody>
                  <a:tcPr/>
                </a:tc>
              </a:tr>
              <a:tr h="992521">
                <a:tc>
                  <a:txBody>
                    <a:bodyPr/>
                    <a:lstStyle/>
                    <a:p>
                      <a:r>
                        <a:rPr lang="en-US" sz="1200" dirty="0" smtClean="0"/>
                        <a:t>7</a:t>
                      </a:r>
                      <a:endParaRPr lang="en-US" sz="1200" dirty="0"/>
                    </a:p>
                  </a:txBody>
                  <a:tcPr/>
                </a:tc>
                <a:tc>
                  <a:txBody>
                    <a:bodyPr/>
                    <a:lstStyle/>
                    <a:p>
                      <a:r>
                        <a:rPr lang="en-IN" sz="1200" dirty="0" err="1" smtClean="0"/>
                        <a:t>Pyriproxyfen</a:t>
                      </a:r>
                      <a:r>
                        <a:rPr lang="en-IN" sz="1200" dirty="0" smtClean="0"/>
                        <a:t> GR</a:t>
                      </a:r>
                      <a:endParaRPr lang="en-US" sz="1200" dirty="0"/>
                    </a:p>
                  </a:txBody>
                  <a:tcPr/>
                </a:tc>
                <a:tc>
                  <a:txBody>
                    <a:bodyPr/>
                    <a:lstStyle/>
                    <a:p>
                      <a:r>
                        <a:rPr lang="en-IN" sz="1200" dirty="0" smtClean="0"/>
                        <a:t>0.5% Granular</a:t>
                      </a:r>
                      <a:endParaRPr lang="en-US" sz="1200" dirty="0"/>
                    </a:p>
                  </a:txBody>
                  <a:tcPr/>
                </a:tc>
                <a:tc>
                  <a:txBody>
                    <a:bodyPr/>
                    <a:lstStyle/>
                    <a:p>
                      <a:r>
                        <a:rPr lang="en-US" sz="1200" dirty="0" smtClean="0"/>
                        <a:t>Ready to use</a:t>
                      </a:r>
                      <a:endParaRPr lang="en-US" sz="1200" dirty="0"/>
                    </a:p>
                  </a:txBody>
                  <a:tcPr/>
                </a:tc>
                <a:tc>
                  <a:txBody>
                    <a:bodyPr/>
                    <a:lstStyle/>
                    <a:p>
                      <a:endParaRPr lang="en-US" sz="1200" dirty="0"/>
                    </a:p>
                  </a:txBody>
                  <a:tcPr/>
                </a:tc>
                <a:tc>
                  <a:txBody>
                    <a:bodyPr/>
                    <a:lstStyle/>
                    <a:p>
                      <a:endParaRPr lang="en-US" sz="1200" dirty="0"/>
                    </a:p>
                  </a:txBody>
                  <a:tcPr/>
                </a:tc>
                <a:tc>
                  <a:txBody>
                    <a:bodyPr/>
                    <a:lstStyle/>
                    <a:p>
                      <a:r>
                        <a:rPr lang="en-IN" sz="1200" dirty="0" smtClean="0"/>
                        <a:t>2 kg. Clean Water</a:t>
                      </a:r>
                    </a:p>
                    <a:p>
                      <a:endParaRPr lang="en-IN" sz="1200" dirty="0" smtClean="0"/>
                    </a:p>
                    <a:p>
                      <a:r>
                        <a:rPr lang="en-IN" sz="1200" dirty="0" smtClean="0"/>
                        <a:t>------------------------------</a:t>
                      </a:r>
                    </a:p>
                    <a:p>
                      <a:r>
                        <a:rPr lang="en-IN" sz="1200" dirty="0" smtClean="0"/>
                        <a:t> </a:t>
                      </a:r>
                    </a:p>
                    <a:p>
                      <a:r>
                        <a:rPr lang="en-IN" sz="1200" dirty="0" smtClean="0"/>
                        <a:t>4 kg. polluted water</a:t>
                      </a:r>
                      <a:endParaRPr lang="en-US" sz="1200" dirty="0"/>
                    </a:p>
                  </a:txBody>
                  <a:tcPr/>
                </a:tc>
                <a:tc>
                  <a:txBody>
                    <a:bodyPr/>
                    <a:lstStyle/>
                    <a:p>
                      <a:r>
                        <a:rPr lang="en-US" sz="1200" dirty="0" smtClean="0"/>
                        <a:t>3 weekly</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Manual </a:t>
                      </a:r>
                    </a:p>
                  </a:txBody>
                  <a:tcPr/>
                </a:tc>
                <a:tc>
                  <a:txBody>
                    <a:bodyPr/>
                    <a:lstStyle/>
                    <a:p>
                      <a:r>
                        <a:rPr lang="en-US" sz="1200" dirty="0" smtClean="0"/>
                        <a:t>clean water</a:t>
                      </a:r>
                    </a:p>
                    <a:p>
                      <a:r>
                        <a:rPr lang="en-US" sz="1200" dirty="0" smtClean="0"/>
                        <a:t>-------------</a:t>
                      </a:r>
                    </a:p>
                    <a:p>
                      <a:r>
                        <a:rPr lang="en-US" sz="1200" dirty="0" smtClean="0"/>
                        <a:t>Polluted Water</a:t>
                      </a:r>
                      <a:endParaRPr lang="en-US" sz="1200" dirty="0"/>
                    </a:p>
                  </a:txBody>
                  <a:tcPr/>
                </a:tc>
              </a:tr>
            </a:tbl>
          </a:graphicData>
        </a:graphic>
      </p:graphicFrame>
    </p:spTree>
    <p:extLst>
      <p:ext uri="{BB962C8B-B14F-4D97-AF65-F5344CB8AC3E}">
        <p14:creationId xmlns:p14="http://schemas.microsoft.com/office/powerpoint/2010/main" xmlns="" val="9131418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eaLnBrk="1" hangingPunct="1">
              <a:defRPr/>
            </a:pPr>
            <a:r>
              <a:rPr lang="en-US" sz="3200" dirty="0" smtClean="0">
                <a:effectLst>
                  <a:outerShdw blurRad="38100" dist="38100" dir="2700000" algn="tl">
                    <a:srgbClr val="C0C0C0"/>
                  </a:outerShdw>
                </a:effectLst>
              </a:rPr>
              <a:t/>
            </a:r>
            <a:br>
              <a:rPr lang="en-US" sz="3200" dirty="0" smtClean="0">
                <a:effectLst>
                  <a:outerShdw blurRad="38100" dist="38100" dir="2700000" algn="tl">
                    <a:srgbClr val="C0C0C0"/>
                  </a:outerShdw>
                </a:effectLst>
              </a:rPr>
            </a:br>
            <a:r>
              <a:rPr lang="en-US" sz="3200" dirty="0" smtClean="0">
                <a:effectLst>
                  <a:outerShdw blurRad="38100" dist="38100" dir="2700000" algn="tl">
                    <a:srgbClr val="C0C0C0"/>
                  </a:outerShdw>
                </a:effectLst>
              </a:rPr>
              <a:t>	Space spray-</a:t>
            </a:r>
            <a:r>
              <a:rPr lang="en-US" sz="2800" b="1" dirty="0" smtClean="0">
                <a:effectLst>
                  <a:outerShdw blurRad="38100" dist="38100" dir="2700000" algn="tl">
                    <a:srgbClr val="C0C0C0"/>
                  </a:outerShdw>
                </a:effectLst>
              </a:rPr>
              <a:t>Dosage, Dilution and Requirement </a:t>
            </a:r>
          </a:p>
        </p:txBody>
      </p:sp>
      <p:sp>
        <p:nvSpPr>
          <p:cNvPr id="21507" name="Vertical Text Placeholder 2"/>
          <p:cNvSpPr>
            <a:spLocks noGrp="1"/>
          </p:cNvSpPr>
          <p:nvPr>
            <p:ph type="body" orient="vert" idx="1"/>
          </p:nvPr>
        </p:nvSpPr>
        <p:spPr>
          <a:xfrm>
            <a:off x="457200" y="1600200"/>
            <a:ext cx="8458200" cy="4525963"/>
          </a:xfrm>
        </p:spPr>
        <p:txBody>
          <a:bodyPr vert="horz"/>
          <a:lstStyle/>
          <a:p>
            <a:pPr eaLnBrk="1" hangingPunct="1"/>
            <a:endParaRPr lang="en-US" smtClean="0"/>
          </a:p>
          <a:p>
            <a:pPr eaLnBrk="1" hangingPunct="1"/>
            <a:endParaRPr lang="en-US" smtClean="0"/>
          </a:p>
        </p:txBody>
      </p:sp>
      <p:graphicFrame>
        <p:nvGraphicFramePr>
          <p:cNvPr id="5" name="Table 4"/>
          <p:cNvGraphicFramePr>
            <a:graphicFrameLocks noGrp="1"/>
          </p:cNvGraphicFramePr>
          <p:nvPr>
            <p:extLst>
              <p:ext uri="{D42A27DB-BD31-4B8C-83A1-F6EECF244321}">
                <p14:modId xmlns:p14="http://schemas.microsoft.com/office/powerpoint/2010/main" xmlns="" val="1653875217"/>
              </p:ext>
            </p:extLst>
          </p:nvPr>
        </p:nvGraphicFramePr>
        <p:xfrm>
          <a:off x="533400" y="1447800"/>
          <a:ext cx="7696200" cy="5431627"/>
        </p:xfrm>
        <a:graphic>
          <a:graphicData uri="http://schemas.openxmlformats.org/drawingml/2006/table">
            <a:tbl>
              <a:tblPr firstRow="1" bandRow="1">
                <a:tableStyleId>{5C22544A-7EE6-4342-B048-85BDC9FD1C3A}</a:tableStyleId>
              </a:tblPr>
              <a:tblGrid>
                <a:gridCol w="1752600"/>
                <a:gridCol w="1828800"/>
                <a:gridCol w="4114800"/>
              </a:tblGrid>
              <a:tr h="1424473">
                <a:tc>
                  <a:txBody>
                    <a:bodyPr/>
                    <a:lstStyle/>
                    <a:p>
                      <a:r>
                        <a:rPr lang="en-US" sz="1400" dirty="0" smtClean="0"/>
                        <a:t>INSECTICIDE</a:t>
                      </a:r>
                      <a:endParaRPr lang="en-US" sz="1400" dirty="0"/>
                    </a:p>
                  </a:txBody>
                  <a:tcPr/>
                </a:tc>
                <a:tc>
                  <a:txBody>
                    <a:bodyPr/>
                    <a:lstStyle/>
                    <a:p>
                      <a:r>
                        <a:rPr lang="en-US" sz="1400" dirty="0" smtClean="0"/>
                        <a:t>Dosage</a:t>
                      </a:r>
                      <a:endParaRPr lang="en-US" sz="1400" dirty="0"/>
                    </a:p>
                  </a:txBody>
                  <a:tcPr/>
                </a:tc>
                <a:tc>
                  <a:txBody>
                    <a:bodyPr/>
                    <a:lstStyle/>
                    <a:p>
                      <a:r>
                        <a:rPr lang="en-US" sz="1400" dirty="0" smtClean="0"/>
                        <a:t>DILLUTION </a:t>
                      </a:r>
                      <a:endParaRPr lang="en-US" sz="1400" dirty="0"/>
                    </a:p>
                  </a:txBody>
                  <a:tcPr/>
                </a:tc>
              </a:tr>
              <a:tr h="414912">
                <a:tc>
                  <a:txBody>
                    <a:bodyPr/>
                    <a:lstStyle/>
                    <a:p>
                      <a:r>
                        <a:rPr lang="en-US" sz="1500" dirty="0" smtClean="0"/>
                        <a:t>1. Pyrethrum Extract</a:t>
                      </a:r>
                    </a:p>
                    <a:p>
                      <a:endParaRPr lang="en-US" sz="1500" dirty="0" smtClean="0"/>
                    </a:p>
                    <a:p>
                      <a:endParaRPr lang="en-US" sz="1500" dirty="0" smtClean="0"/>
                    </a:p>
                    <a:p>
                      <a:endParaRPr lang="en-US" sz="1500" dirty="0"/>
                    </a:p>
                  </a:txBody>
                  <a:tcPr/>
                </a:tc>
                <a:tc>
                  <a:txBody>
                    <a:bodyPr/>
                    <a:lstStyle/>
                    <a:p>
                      <a:pPr algn="ctr"/>
                      <a:r>
                        <a:rPr lang="en-US" sz="1500" dirty="0" smtClean="0"/>
                        <a:t>2% Extract</a:t>
                      </a: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dirty="0" smtClean="0"/>
                        <a:t>1 part of 2% Pyrethrum Extract in 19 parts of Kerosene (50 ml in 1 litres </a:t>
                      </a:r>
                      <a:r>
                        <a:rPr lang="en-IN" sz="1600" dirty="0" err="1" smtClean="0"/>
                        <a:t>K.Oil</a:t>
                      </a:r>
                      <a:endParaRPr lang="en-IN" sz="1600" dirty="0" smtClean="0"/>
                    </a:p>
                    <a:p>
                      <a:pPr algn="ctr"/>
                      <a:r>
                        <a:rPr lang="en-IN" sz="1600" dirty="0" smtClean="0"/>
                        <a:t>Used for Indoor Space </a:t>
                      </a:r>
                      <a:r>
                        <a:rPr lang="en-IN" sz="1600" dirty="0" err="1" smtClean="0"/>
                        <a:t>Sp</a:t>
                      </a:r>
                      <a:endParaRPr lang="en-US" sz="1500" dirty="0"/>
                    </a:p>
                  </a:txBody>
                  <a:tcPr/>
                </a:tc>
              </a:tr>
              <a:tr h="989634">
                <a:tc>
                  <a:txBody>
                    <a:bodyPr/>
                    <a:lstStyle/>
                    <a:p>
                      <a:r>
                        <a:rPr lang="en-US" sz="1500" dirty="0" smtClean="0"/>
                        <a:t>2.</a:t>
                      </a:r>
                      <a:r>
                        <a:rPr lang="en-US" sz="1500" baseline="0" dirty="0" smtClean="0"/>
                        <a:t> </a:t>
                      </a:r>
                      <a:r>
                        <a:rPr lang="en-US" sz="1500" baseline="0" dirty="0" err="1" smtClean="0"/>
                        <a:t>Malathion</a:t>
                      </a:r>
                      <a:r>
                        <a:rPr lang="en-US" sz="1500" baseline="0" dirty="0" smtClean="0"/>
                        <a:t> Tec.</a:t>
                      </a:r>
                      <a:endParaRPr lang="en-US" sz="1500" dirty="0"/>
                    </a:p>
                  </a:txBody>
                  <a:tcPr/>
                </a:tc>
                <a:tc>
                  <a:txBody>
                    <a:bodyPr/>
                    <a:lstStyle/>
                    <a:p>
                      <a:pPr algn="ctr"/>
                      <a:r>
                        <a:rPr lang="en-US" sz="1500" dirty="0" smtClean="0"/>
                        <a:t>OP</a:t>
                      </a:r>
                      <a:endParaRPr lang="en-US" sz="1500" dirty="0"/>
                    </a:p>
                  </a:txBody>
                  <a:tcPr/>
                </a:tc>
                <a:tc>
                  <a:txBody>
                    <a:bodyPr/>
                    <a:lstStyle/>
                    <a:p>
                      <a:pPr algn="ctr"/>
                      <a:r>
                        <a:rPr lang="en-IN" sz="1600" dirty="0" smtClean="0"/>
                        <a:t>1:19 i.e.1 part of </a:t>
                      </a:r>
                      <a:r>
                        <a:rPr lang="en-IN" sz="1600" dirty="0" err="1" smtClean="0"/>
                        <a:t>Malathion</a:t>
                      </a:r>
                      <a:r>
                        <a:rPr lang="en-IN" sz="1600" dirty="0" smtClean="0"/>
                        <a:t> Tech in 19 parts of Diesel (50 ml in 1 litres diesel)</a:t>
                      </a:r>
                    </a:p>
                    <a:p>
                      <a:pPr algn="ctr"/>
                      <a:r>
                        <a:rPr lang="en-IN" sz="1600" dirty="0" smtClean="0"/>
                        <a:t>Used for out</a:t>
                      </a:r>
                      <a:r>
                        <a:rPr lang="en-IN" sz="1600" baseline="0" dirty="0" smtClean="0"/>
                        <a:t> </a:t>
                      </a:r>
                      <a:r>
                        <a:rPr lang="en-IN" sz="1600" dirty="0" smtClean="0"/>
                        <a:t>door </a:t>
                      </a:r>
                      <a:r>
                        <a:rPr lang="en-IN" sz="1600" baseline="0" dirty="0" smtClean="0"/>
                        <a:t> thermal fogging </a:t>
                      </a:r>
                      <a:endParaRPr lang="en-US" sz="1500" dirty="0"/>
                    </a:p>
                  </a:txBody>
                  <a:tcPr/>
                </a:tc>
              </a:tr>
              <a:tr h="645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3 </a:t>
                      </a:r>
                      <a:r>
                        <a:rPr lang="en-IN" sz="1600" dirty="0" err="1" smtClean="0"/>
                        <a:t>Cyphenothrin</a:t>
                      </a:r>
                      <a:r>
                        <a:rPr lang="en-IN" sz="1600" dirty="0" smtClean="0"/>
                        <a:t> Synthetic </a:t>
                      </a:r>
                      <a:r>
                        <a:rPr lang="en-IN" sz="1600" dirty="0" err="1" smtClean="0"/>
                        <a:t>pyrethirod</a:t>
                      </a: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00" dirty="0" smtClean="0"/>
                        <a:t>5%EC </a:t>
                      </a:r>
                    </a:p>
                    <a:p>
                      <a:pPr algn="ctr"/>
                      <a:endParaRPr lang="en-US" sz="1500" dirty="0"/>
                    </a:p>
                  </a:txBody>
                  <a:tcPr/>
                </a:tc>
                <a:tc>
                  <a:txBody>
                    <a:bodyPr/>
                    <a:lstStyle/>
                    <a:p>
                      <a:pPr algn="ctr"/>
                      <a:r>
                        <a:rPr lang="sv-SE" sz="1600" dirty="0" smtClean="0"/>
                        <a:t>0.5 mg a.i per sq.mt. (20 ml in 1 litres K.Oil)</a:t>
                      </a:r>
                      <a:endParaRPr lang="en-IN" sz="1600" dirty="0" smtClean="0"/>
                    </a:p>
                    <a:p>
                      <a:pPr algn="ctr"/>
                      <a:r>
                        <a:rPr lang="en-IN" sz="1600" dirty="0" smtClean="0"/>
                        <a:t>Used for Indoor Space </a:t>
                      </a:r>
                      <a:r>
                        <a:rPr lang="en-IN" sz="1600" dirty="0" err="1" smtClean="0"/>
                        <a:t>Sp</a:t>
                      </a:r>
                      <a:endParaRPr lang="en-IN" sz="1600" dirty="0" smtClean="0"/>
                    </a:p>
                    <a:p>
                      <a:pPr algn="ctr"/>
                      <a:endParaRPr lang="en-IN" sz="1600" dirty="0" smtClean="0"/>
                    </a:p>
                  </a:txBody>
                  <a:tcPr/>
                </a:tc>
              </a:tr>
              <a:tr h="414912">
                <a:tc>
                  <a:txBody>
                    <a:bodyPr/>
                    <a:lstStyle/>
                    <a:p>
                      <a:r>
                        <a:rPr lang="en-US" sz="1500" dirty="0" smtClean="0"/>
                        <a:t>4. </a:t>
                      </a:r>
                      <a:r>
                        <a:rPr lang="en-US" sz="1500" dirty="0" err="1" smtClean="0"/>
                        <a:t>Cyphenothrin</a:t>
                      </a:r>
                      <a:r>
                        <a:rPr lang="en-US" sz="1500" baseline="0" dirty="0" smtClean="0"/>
                        <a:t> </a:t>
                      </a:r>
                      <a:endParaRPr lang="en-US" sz="1500" dirty="0"/>
                    </a:p>
                  </a:txBody>
                  <a:tcPr/>
                </a:tc>
                <a:tc>
                  <a:txBody>
                    <a:bodyPr/>
                    <a:lstStyle/>
                    <a:p>
                      <a:pPr algn="ctr"/>
                      <a:r>
                        <a:rPr lang="en-US" sz="1500" dirty="0" smtClean="0"/>
                        <a:t>5%EC</a:t>
                      </a: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00" dirty="0" smtClean="0"/>
                        <a:t>3.5 g </a:t>
                      </a:r>
                      <a:r>
                        <a:rPr lang="en-IN" sz="1400" dirty="0" err="1" smtClean="0"/>
                        <a:t>a.i</a:t>
                      </a:r>
                      <a:r>
                        <a:rPr lang="en-IN" sz="1400" dirty="0" smtClean="0"/>
                        <a:t> per </a:t>
                      </a:r>
                      <a:r>
                        <a:rPr lang="en-IN" sz="1400" dirty="0" err="1" smtClean="0"/>
                        <a:t>hactare</a:t>
                      </a:r>
                      <a:r>
                        <a:rPr lang="en-IN" sz="1400" dirty="0" smtClean="0"/>
                        <a:t> (7 ml in 1 litres diesel</a:t>
                      </a:r>
                    </a:p>
                    <a:p>
                      <a:pPr marL="0" marR="0" indent="0" algn="ctr" defTabSz="914400" rtl="0" eaLnBrk="1" fontAlgn="auto" latinLnBrk="0" hangingPunct="1">
                        <a:lnSpc>
                          <a:spcPct val="100000"/>
                        </a:lnSpc>
                        <a:spcBef>
                          <a:spcPts val="0"/>
                        </a:spcBef>
                        <a:spcAft>
                          <a:spcPts val="0"/>
                        </a:spcAft>
                        <a:buClrTx/>
                        <a:buSzTx/>
                        <a:buFontTx/>
                        <a:buNone/>
                        <a:tabLst/>
                        <a:defRPr/>
                      </a:pPr>
                      <a:r>
                        <a:rPr lang="en-IN" sz="1400" dirty="0" smtClean="0"/>
                        <a:t>Out door thermal</a:t>
                      </a:r>
                      <a:r>
                        <a:rPr lang="en-IN" sz="1400" baseline="0" dirty="0" smtClean="0"/>
                        <a:t> fogging</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p>
                      <a:pPr algn="ctr"/>
                      <a:endParaRPr lang="en-US" sz="1500" dirty="0"/>
                    </a:p>
                  </a:txBody>
                  <a:tcPr/>
                </a:tc>
              </a:tr>
            </a:tbl>
          </a:graphicData>
        </a:graphic>
      </p:graphicFrame>
    </p:spTree>
    <p:extLst>
      <p:ext uri="{BB962C8B-B14F-4D97-AF65-F5344CB8AC3E}">
        <p14:creationId xmlns:p14="http://schemas.microsoft.com/office/powerpoint/2010/main" xmlns="" val="99478375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229600" cy="639763"/>
          </a:xfrm>
        </p:spPr>
        <p:txBody>
          <a:bodyPr>
            <a:normAutofit fontScale="90000"/>
          </a:bodyPr>
          <a:lstStyle/>
          <a:p>
            <a:pPr eaLnBrk="1" hangingPunct="1"/>
            <a:r>
              <a:rPr lang="en-US" sz="2800" b="1" dirty="0" smtClean="0">
                <a:solidFill>
                  <a:schemeClr val="bg1"/>
                </a:solidFill>
              </a:rPr>
              <a:t>CAPACITY BUILDING FOR IRS</a:t>
            </a:r>
            <a:br>
              <a:rPr lang="en-US" sz="2800" b="1" dirty="0" smtClean="0">
                <a:solidFill>
                  <a:schemeClr val="bg1"/>
                </a:solidFill>
              </a:rPr>
            </a:br>
            <a:r>
              <a:rPr lang="en-US" sz="2800" b="1" dirty="0" smtClean="0">
                <a:solidFill>
                  <a:schemeClr val="bg1"/>
                </a:solidFill>
              </a:rPr>
              <a:t>Spray Technique</a:t>
            </a:r>
          </a:p>
        </p:txBody>
      </p:sp>
      <p:sp>
        <p:nvSpPr>
          <p:cNvPr id="27651" name="Rectangle 3"/>
          <p:cNvSpPr>
            <a:spLocks noGrp="1" noChangeArrowheads="1"/>
          </p:cNvSpPr>
          <p:nvPr>
            <p:ph idx="1"/>
          </p:nvPr>
        </p:nvSpPr>
        <p:spPr>
          <a:xfrm>
            <a:off x="3962400" y="914400"/>
            <a:ext cx="5029200" cy="5715000"/>
          </a:xfrm>
        </p:spPr>
        <p:txBody>
          <a:bodyPr/>
          <a:lstStyle/>
          <a:p>
            <a:pPr algn="just" eaLnBrk="1" hangingPunct="1">
              <a:lnSpc>
                <a:spcPct val="80000"/>
              </a:lnSpc>
            </a:pPr>
            <a:endParaRPr lang="en-US" sz="2200" dirty="0" smtClean="0"/>
          </a:p>
          <a:p>
            <a:pPr algn="just" eaLnBrk="1" hangingPunct="1">
              <a:lnSpc>
                <a:spcPct val="80000"/>
              </a:lnSpc>
            </a:pPr>
            <a:endParaRPr lang="en-US" sz="2200" dirty="0" smtClean="0"/>
          </a:p>
        </p:txBody>
      </p:sp>
      <p:pic>
        <p:nvPicPr>
          <p:cNvPr id="27652" name="Picture 4" descr="Bhutiya-1"/>
          <p:cNvPicPr>
            <a:picLocks noChangeAspect="1" noChangeArrowheads="1"/>
          </p:cNvPicPr>
          <p:nvPr/>
        </p:nvPicPr>
        <p:blipFill>
          <a:blip r:embed="rId2" cstate="print"/>
          <a:srcRect/>
          <a:stretch>
            <a:fillRect/>
          </a:stretch>
        </p:blipFill>
        <p:spPr bwMode="auto">
          <a:xfrm>
            <a:off x="533400" y="4724400"/>
            <a:ext cx="2895600" cy="2057400"/>
          </a:xfrm>
          <a:prstGeom prst="rect">
            <a:avLst/>
          </a:prstGeom>
          <a:noFill/>
          <a:ln w="9525">
            <a:noFill/>
            <a:miter lim="800000"/>
            <a:headEnd/>
            <a:tailEnd/>
          </a:ln>
        </p:spPr>
      </p:pic>
      <p:pic>
        <p:nvPicPr>
          <p:cNvPr id="27653" name="Picture 5" descr="Good spray"/>
          <p:cNvPicPr>
            <a:picLocks noChangeAspect="1" noChangeArrowheads="1"/>
          </p:cNvPicPr>
          <p:nvPr/>
        </p:nvPicPr>
        <p:blipFill>
          <a:blip r:embed="rId3" cstate="print"/>
          <a:srcRect/>
          <a:stretch>
            <a:fillRect/>
          </a:stretch>
        </p:blipFill>
        <p:spPr bwMode="auto">
          <a:xfrm>
            <a:off x="609600" y="2706688"/>
            <a:ext cx="2819400" cy="1965325"/>
          </a:xfrm>
          <a:prstGeom prst="rect">
            <a:avLst/>
          </a:prstGeom>
          <a:noFill/>
          <a:ln w="9525">
            <a:noFill/>
            <a:miter lim="800000"/>
            <a:headEnd/>
            <a:tailEnd/>
          </a:ln>
        </p:spPr>
      </p:pic>
      <p:pic>
        <p:nvPicPr>
          <p:cNvPr id="27654" name="Picture 6" descr="Image(069)"/>
          <p:cNvPicPr>
            <a:picLocks noChangeAspect="1" noChangeArrowheads="1"/>
          </p:cNvPicPr>
          <p:nvPr/>
        </p:nvPicPr>
        <p:blipFill>
          <a:blip r:embed="rId4" cstate="print"/>
          <a:srcRect/>
          <a:stretch>
            <a:fillRect/>
          </a:stretch>
        </p:blipFill>
        <p:spPr bwMode="auto">
          <a:xfrm>
            <a:off x="609600" y="731838"/>
            <a:ext cx="2743200" cy="1916112"/>
          </a:xfrm>
          <a:prstGeom prst="rect">
            <a:avLst/>
          </a:prstGeom>
          <a:noFill/>
          <a:ln w="9525">
            <a:noFill/>
            <a:miter lim="800000"/>
            <a:headEnd/>
            <a:tailEnd/>
          </a:ln>
        </p:spPr>
      </p:pic>
      <p:sp>
        <p:nvSpPr>
          <p:cNvPr id="27655" name="Text Box 7"/>
          <p:cNvSpPr txBox="1">
            <a:spLocks noChangeArrowheads="1"/>
          </p:cNvSpPr>
          <p:nvPr/>
        </p:nvSpPr>
        <p:spPr bwMode="auto">
          <a:xfrm>
            <a:off x="898525" y="4227513"/>
            <a:ext cx="1517650" cy="366712"/>
          </a:xfrm>
          <a:prstGeom prst="rect">
            <a:avLst/>
          </a:prstGeom>
          <a:noFill/>
          <a:ln w="9525">
            <a:noFill/>
            <a:miter lim="800000"/>
            <a:headEnd/>
            <a:tailEnd/>
          </a:ln>
        </p:spPr>
        <p:txBody>
          <a:bodyPr wrap="none">
            <a:spAutoFit/>
          </a:bodyPr>
          <a:lstStyle/>
          <a:p>
            <a:pPr eaLnBrk="0" hangingPunct="0"/>
            <a:r>
              <a:rPr lang="en-US">
                <a:latin typeface="Arial" charset="0"/>
              </a:rPr>
              <a:t>Good Quality</a:t>
            </a:r>
          </a:p>
        </p:txBody>
      </p:sp>
      <p:sp>
        <p:nvSpPr>
          <p:cNvPr id="27656" name="Text Box 8"/>
          <p:cNvSpPr txBox="1">
            <a:spLocks noChangeArrowheads="1"/>
          </p:cNvSpPr>
          <p:nvPr/>
        </p:nvSpPr>
        <p:spPr bwMode="auto">
          <a:xfrm>
            <a:off x="822325" y="6437313"/>
            <a:ext cx="2051050" cy="366712"/>
          </a:xfrm>
          <a:prstGeom prst="rect">
            <a:avLst/>
          </a:prstGeom>
          <a:noFill/>
          <a:ln w="9525">
            <a:noFill/>
            <a:miter lim="800000"/>
            <a:headEnd/>
            <a:tailEnd/>
          </a:ln>
        </p:spPr>
        <p:txBody>
          <a:bodyPr wrap="none">
            <a:spAutoFit/>
          </a:bodyPr>
          <a:lstStyle/>
          <a:p>
            <a:pPr eaLnBrk="0" hangingPunct="0"/>
            <a:r>
              <a:rPr lang="en-US">
                <a:latin typeface="Arial" charset="0"/>
              </a:rPr>
              <a:t>Change Nozzle tip</a:t>
            </a:r>
          </a:p>
        </p:txBody>
      </p:sp>
      <p:sp>
        <p:nvSpPr>
          <p:cNvPr id="10" name="Oval 9"/>
          <p:cNvSpPr/>
          <p:nvPr/>
        </p:nvSpPr>
        <p:spPr>
          <a:xfrm>
            <a:off x="2514600" y="0"/>
            <a:ext cx="4343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b="1" dirty="0" smtClean="0"/>
              <a:t>Vector Control</a:t>
            </a:r>
          </a:p>
          <a:p>
            <a:pPr algn="ctr" eaLnBrk="0" hangingPunct="0">
              <a:defRPr/>
            </a:pPr>
            <a:r>
              <a:rPr lang="en-US" b="1" dirty="0" smtClean="0"/>
              <a:t> </a:t>
            </a:r>
            <a:r>
              <a:rPr lang="en-US" b="1" dirty="0"/>
              <a:t>IRS</a:t>
            </a:r>
          </a:p>
          <a:p>
            <a:pPr algn="ctr" eaLnBrk="0" hangingPunct="0">
              <a:defRPr/>
            </a:pPr>
            <a:r>
              <a:rPr lang="en-US" b="1" dirty="0" smtClean="0"/>
              <a:t> </a:t>
            </a:r>
            <a:endParaRPr lang="en-US" b="1" dirty="0"/>
          </a:p>
        </p:txBody>
      </p:sp>
      <p:pic>
        <p:nvPicPr>
          <p:cNvPr id="11" name="Picture 3" descr="Matoda IRS"/>
          <p:cNvPicPr>
            <a:picLocks noChangeAspect="1" noChangeArrowheads="1"/>
          </p:cNvPicPr>
          <p:nvPr/>
        </p:nvPicPr>
        <p:blipFill>
          <a:blip r:embed="rId5" cstate="print"/>
          <a:srcRect/>
          <a:stretch>
            <a:fillRect/>
          </a:stretch>
        </p:blipFill>
        <p:spPr bwMode="auto">
          <a:xfrm>
            <a:off x="4953000" y="838200"/>
            <a:ext cx="3124200" cy="1905000"/>
          </a:xfrm>
          <a:prstGeom prst="rect">
            <a:avLst/>
          </a:prstGeom>
          <a:noFill/>
          <a:ln w="9525">
            <a:noFill/>
            <a:miter lim="800000"/>
            <a:headEnd/>
            <a:tailEnd/>
          </a:ln>
        </p:spPr>
      </p:pic>
      <p:pic>
        <p:nvPicPr>
          <p:cNvPr id="12" name="Picture 11"/>
          <p:cNvPicPr>
            <a:picLocks noChangeAspect="1" noChangeArrowheads="1"/>
          </p:cNvPicPr>
          <p:nvPr/>
        </p:nvPicPr>
        <p:blipFill>
          <a:blip r:embed="rId6" cstate="print"/>
          <a:srcRect/>
          <a:stretch>
            <a:fillRect/>
          </a:stretch>
        </p:blipFill>
        <p:spPr bwMode="auto">
          <a:xfrm>
            <a:off x="5105400" y="2895600"/>
            <a:ext cx="2971800" cy="1981200"/>
          </a:xfrm>
          <a:prstGeom prst="rect">
            <a:avLst/>
          </a:prstGeom>
          <a:noFill/>
          <a:ln w="9525">
            <a:noFill/>
            <a:miter lim="800000"/>
            <a:headEnd/>
            <a:tailEnd/>
          </a:ln>
        </p:spPr>
      </p:pic>
      <p:pic>
        <p:nvPicPr>
          <p:cNvPr id="13" name="Picture 5" descr="C:\Users\Mainak\Desktop\IMG_4231.JPG"/>
          <p:cNvPicPr>
            <a:picLocks noChangeAspect="1" noChangeArrowheads="1"/>
          </p:cNvPicPr>
          <p:nvPr/>
        </p:nvPicPr>
        <p:blipFill>
          <a:blip r:embed="rId7" cstate="print"/>
          <a:srcRect/>
          <a:stretch>
            <a:fillRect/>
          </a:stretch>
        </p:blipFill>
        <p:spPr bwMode="auto">
          <a:xfrm>
            <a:off x="5105400" y="5029200"/>
            <a:ext cx="33528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p:cNvPicPr>
            <a:picLocks noChangeAspect="1" noChangeArrowheads="1"/>
          </p:cNvPicPr>
          <p:nvPr/>
        </p:nvPicPr>
        <p:blipFill>
          <a:blip r:embed="rId3" cstate="print"/>
          <a:srcRect/>
          <a:stretch>
            <a:fillRect/>
          </a:stretch>
        </p:blipFill>
        <p:spPr bwMode="auto">
          <a:xfrm>
            <a:off x="5638800" y="609600"/>
            <a:ext cx="3505200" cy="3733800"/>
          </a:xfrm>
          <a:prstGeom prst="rect">
            <a:avLst/>
          </a:prstGeom>
          <a:noFill/>
          <a:ln w="9525">
            <a:noFill/>
            <a:miter lim="800000"/>
            <a:headEnd/>
            <a:tailEnd/>
          </a:ln>
        </p:spPr>
      </p:pic>
      <p:sp>
        <p:nvSpPr>
          <p:cNvPr id="14340" name="Slide Number Placeholder 4"/>
          <p:cNvSpPr>
            <a:spLocks noGrp="1"/>
          </p:cNvSpPr>
          <p:nvPr>
            <p:ph type="sldNum" sz="quarter" idx="12"/>
          </p:nvPr>
        </p:nvSpPr>
        <p:spPr>
          <a:noFill/>
        </p:spPr>
        <p:txBody>
          <a:bodyPr/>
          <a:lstStyle/>
          <a:p>
            <a:fld id="{F7C42F35-8150-4A35-85A7-F1FAF01B4B69}" type="slidenum">
              <a:rPr lang="en-US" smtClean="0">
                <a:cs typeface="Arial" charset="0"/>
              </a:rPr>
              <a:pPr/>
              <a:t>33</a:t>
            </a:fld>
            <a:endParaRPr lang="en-US" smtClean="0">
              <a:cs typeface="Arial" charset="0"/>
            </a:endParaRPr>
          </a:p>
        </p:txBody>
      </p:sp>
      <p:pic>
        <p:nvPicPr>
          <p:cNvPr id="14341" name="Picture 9"/>
          <p:cNvPicPr>
            <a:picLocks noChangeAspect="1" noChangeArrowheads="1"/>
          </p:cNvPicPr>
          <p:nvPr/>
        </p:nvPicPr>
        <p:blipFill>
          <a:blip r:embed="rId4" cstate="print"/>
          <a:srcRect l="6111"/>
          <a:stretch>
            <a:fillRect/>
          </a:stretch>
        </p:blipFill>
        <p:spPr bwMode="auto">
          <a:xfrm>
            <a:off x="381000" y="3657600"/>
            <a:ext cx="3124200" cy="3200400"/>
          </a:xfrm>
          <a:prstGeom prst="rect">
            <a:avLst/>
          </a:prstGeom>
          <a:solidFill>
            <a:srgbClr val="FFFFFF"/>
          </a:solidFill>
          <a:ln w="9525">
            <a:noFill/>
            <a:miter lim="800000"/>
            <a:headEnd/>
            <a:tailEnd/>
          </a:ln>
        </p:spPr>
      </p:pic>
      <p:pic>
        <p:nvPicPr>
          <p:cNvPr id="14342" name="Picture 9"/>
          <p:cNvPicPr>
            <a:picLocks noChangeAspect="1" noChangeArrowheads="1"/>
          </p:cNvPicPr>
          <p:nvPr/>
        </p:nvPicPr>
        <p:blipFill>
          <a:blip r:embed="rId5" cstate="print"/>
          <a:srcRect/>
          <a:stretch>
            <a:fillRect/>
          </a:stretch>
        </p:blipFill>
        <p:spPr bwMode="auto">
          <a:xfrm>
            <a:off x="5334000" y="4114800"/>
            <a:ext cx="3429000" cy="2743200"/>
          </a:xfrm>
          <a:prstGeom prst="rect">
            <a:avLst/>
          </a:prstGeom>
          <a:noFill/>
          <a:ln w="9525">
            <a:noFill/>
            <a:miter lim="800000"/>
            <a:headEnd/>
            <a:tailEnd/>
          </a:ln>
        </p:spPr>
      </p:pic>
      <p:sp>
        <p:nvSpPr>
          <p:cNvPr id="7" name="Oval 6"/>
          <p:cNvSpPr/>
          <p:nvPr/>
        </p:nvSpPr>
        <p:spPr>
          <a:xfrm>
            <a:off x="2133600" y="0"/>
            <a:ext cx="3733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Impact –LSM MUMBAI</a:t>
            </a:r>
          </a:p>
        </p:txBody>
      </p:sp>
      <p:sp>
        <p:nvSpPr>
          <p:cNvPr id="8" name="Rounded Rectangle 7"/>
          <p:cNvSpPr/>
          <p:nvPr/>
        </p:nvSpPr>
        <p:spPr>
          <a:xfrm>
            <a:off x="5715000" y="3810000"/>
            <a:ext cx="5334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11</a:t>
            </a:r>
          </a:p>
        </p:txBody>
      </p:sp>
      <p:sp>
        <p:nvSpPr>
          <p:cNvPr id="10" name="Rectangle 9"/>
          <p:cNvSpPr/>
          <p:nvPr/>
        </p:nvSpPr>
        <p:spPr>
          <a:xfrm>
            <a:off x="5029200" y="6324600"/>
            <a:ext cx="457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4</a:t>
            </a:r>
          </a:p>
        </p:txBody>
      </p:sp>
      <p:sp>
        <p:nvSpPr>
          <p:cNvPr id="11" name="Rectangle 10"/>
          <p:cNvSpPr/>
          <p:nvPr/>
        </p:nvSpPr>
        <p:spPr>
          <a:xfrm>
            <a:off x="1752600" y="6477000"/>
            <a:ext cx="533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7</a:t>
            </a:r>
          </a:p>
        </p:txBody>
      </p:sp>
      <p:sp>
        <p:nvSpPr>
          <p:cNvPr id="14347" name="Rectangle 12"/>
          <p:cNvSpPr>
            <a:spLocks noChangeArrowheads="1"/>
          </p:cNvSpPr>
          <p:nvPr/>
        </p:nvSpPr>
        <p:spPr bwMode="auto">
          <a:xfrm>
            <a:off x="2438400" y="5275263"/>
            <a:ext cx="1143000" cy="646112"/>
          </a:xfrm>
          <a:prstGeom prst="rect">
            <a:avLst/>
          </a:prstGeom>
          <a:noFill/>
          <a:ln w="9525">
            <a:noFill/>
            <a:miter lim="800000"/>
            <a:headEnd/>
            <a:tailEnd/>
          </a:ln>
        </p:spPr>
        <p:txBody>
          <a:bodyPr>
            <a:spAutoFit/>
          </a:bodyPr>
          <a:lstStyle/>
          <a:p>
            <a:pPr algn="ctr">
              <a:spcBef>
                <a:spcPct val="50000"/>
              </a:spcBef>
            </a:pPr>
            <a:r>
              <a:rPr lang="en-US"/>
              <a:t>Trend in 2010</a:t>
            </a:r>
            <a:endParaRPr lang="hi-IN"/>
          </a:p>
        </p:txBody>
      </p:sp>
      <p:sp>
        <p:nvSpPr>
          <p:cNvPr id="14348" name="Rectangle 13"/>
          <p:cNvSpPr>
            <a:spLocks noChangeArrowheads="1"/>
          </p:cNvSpPr>
          <p:nvPr/>
        </p:nvSpPr>
        <p:spPr bwMode="auto">
          <a:xfrm>
            <a:off x="7467600" y="5410200"/>
            <a:ext cx="1371600" cy="646113"/>
          </a:xfrm>
          <a:prstGeom prst="rect">
            <a:avLst/>
          </a:prstGeom>
          <a:noFill/>
          <a:ln w="9525">
            <a:noFill/>
            <a:miter lim="800000"/>
            <a:headEnd/>
            <a:tailEnd/>
          </a:ln>
        </p:spPr>
        <p:txBody>
          <a:bodyPr>
            <a:spAutoFit/>
          </a:bodyPr>
          <a:lstStyle/>
          <a:p>
            <a:pPr algn="ctr">
              <a:spcBef>
                <a:spcPct val="50000"/>
              </a:spcBef>
            </a:pPr>
            <a:r>
              <a:rPr lang="en-US"/>
              <a:t>Trend in 2011</a:t>
            </a:r>
            <a:endParaRPr lang="hi-IN"/>
          </a:p>
        </p:txBody>
      </p:sp>
      <p:sp>
        <p:nvSpPr>
          <p:cNvPr id="14349" name="Rectangle 14"/>
          <p:cNvSpPr>
            <a:spLocks noChangeArrowheads="1"/>
          </p:cNvSpPr>
          <p:nvPr/>
        </p:nvSpPr>
        <p:spPr bwMode="auto">
          <a:xfrm>
            <a:off x="7239000" y="3886200"/>
            <a:ext cx="2209800" cy="369332"/>
          </a:xfrm>
          <a:prstGeom prst="rect">
            <a:avLst/>
          </a:prstGeom>
          <a:noFill/>
          <a:ln w="9525">
            <a:noFill/>
            <a:miter lim="800000"/>
            <a:headEnd/>
            <a:tailEnd/>
          </a:ln>
        </p:spPr>
        <p:txBody>
          <a:bodyPr wrap="square">
            <a:spAutoFit/>
          </a:bodyPr>
          <a:lstStyle/>
          <a:p>
            <a:pPr algn="ctr">
              <a:spcBef>
                <a:spcPct val="50000"/>
              </a:spcBef>
            </a:pPr>
            <a:r>
              <a:rPr lang="en-US" dirty="0"/>
              <a:t>Trend in 2009</a:t>
            </a:r>
            <a:endParaRPr lang="hi-IN" dirty="0"/>
          </a:p>
        </p:txBody>
      </p:sp>
      <p:sp>
        <p:nvSpPr>
          <p:cNvPr id="14" name="Oval 13"/>
          <p:cNvSpPr/>
          <p:nvPr/>
        </p:nvSpPr>
        <p:spPr>
          <a:xfrm>
            <a:off x="3200400" y="3886200"/>
            <a:ext cx="1981200" cy="1600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Construction activities </a:t>
            </a:r>
          </a:p>
          <a:p>
            <a:pPr algn="ctr">
              <a:defRPr/>
            </a:pPr>
            <a:r>
              <a:rPr lang="en-US" sz="1200" dirty="0"/>
              <a:t>Vector density  very high</a:t>
            </a:r>
          </a:p>
          <a:p>
            <a:pPr algn="ctr">
              <a:defRPr/>
            </a:pPr>
            <a:r>
              <a:rPr lang="en-US" sz="1200" dirty="0" err="1"/>
              <a:t>Labour</a:t>
            </a:r>
            <a:r>
              <a:rPr lang="en-US" sz="1200" dirty="0"/>
              <a:t> migration from endemic </a:t>
            </a:r>
            <a:r>
              <a:rPr lang="en-US" sz="1200" dirty="0" err="1"/>
              <a:t>ares</a:t>
            </a:r>
            <a:r>
              <a:rPr lang="en-US" sz="1200" dirty="0"/>
              <a:t> </a:t>
            </a:r>
          </a:p>
        </p:txBody>
      </p:sp>
      <p:graphicFrame>
        <p:nvGraphicFramePr>
          <p:cNvPr id="15" name="Chart 14"/>
          <p:cNvGraphicFramePr>
            <a:graphicFrameLocks/>
          </p:cNvGraphicFramePr>
          <p:nvPr/>
        </p:nvGraphicFramePr>
        <p:xfrm>
          <a:off x="762000" y="1143001"/>
          <a:ext cx="5029199" cy="2667000"/>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p:cNvSpPr/>
          <p:nvPr/>
        </p:nvSpPr>
        <p:spPr>
          <a:xfrm>
            <a:off x="914400" y="838200"/>
            <a:ext cx="4724400" cy="307777"/>
          </a:xfrm>
          <a:prstGeom prst="rect">
            <a:avLst/>
          </a:prstGeom>
        </p:spPr>
        <p:txBody>
          <a:bodyPr wrap="square">
            <a:spAutoFit/>
          </a:bodyPr>
          <a:lstStyle/>
          <a:p>
            <a:pPr algn="ctr">
              <a:defRPr sz="1400" b="1" i="0" u="none" strike="noStrike" kern="1200" baseline="0">
                <a:solidFill>
                  <a:srgbClr val="000000"/>
                </a:solidFill>
                <a:latin typeface="Arial"/>
                <a:ea typeface="Arial"/>
                <a:cs typeface="Arial"/>
              </a:defRPr>
            </a:pPr>
            <a:r>
              <a:rPr lang="en-US" dirty="0" smtClean="0"/>
              <a:t>Outbreak of Malaria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400" dirty="0" smtClean="0"/>
              <a:t> CANTONMENTS</a:t>
            </a:r>
            <a:br>
              <a:rPr lang="en-US" sz="2400" dirty="0" smtClean="0"/>
            </a:br>
            <a:r>
              <a:rPr lang="en-US" sz="2400" dirty="0" smtClean="0"/>
              <a:t> Environment Management Methods</a:t>
            </a:r>
            <a:br>
              <a:rPr lang="en-US" sz="2400" dirty="0" smtClean="0"/>
            </a:br>
            <a:r>
              <a:rPr lang="en-US" sz="2400" dirty="0" smtClean="0"/>
              <a:t>(EMM)Technology</a:t>
            </a:r>
          </a:p>
        </p:txBody>
      </p:sp>
      <p:sp>
        <p:nvSpPr>
          <p:cNvPr id="4099" name="Rectangle 3"/>
          <p:cNvSpPr>
            <a:spLocks noGrp="1" noChangeArrowheads="1"/>
          </p:cNvSpPr>
          <p:nvPr>
            <p:ph type="body" idx="1"/>
          </p:nvPr>
        </p:nvSpPr>
        <p:spPr>
          <a:xfrm>
            <a:off x="566738" y="1524000"/>
            <a:ext cx="8001000" cy="5105400"/>
          </a:xfrm>
          <a:solidFill>
            <a:schemeClr val="accent1">
              <a:lumMod val="20000"/>
              <a:lumOff val="80000"/>
            </a:schemeClr>
          </a:solidFill>
        </p:spPr>
        <p:txBody>
          <a:bodyPr>
            <a:normAutofit/>
          </a:bodyPr>
          <a:lstStyle/>
          <a:p>
            <a:pPr algn="just" eaLnBrk="1" hangingPunct="1">
              <a:lnSpc>
                <a:spcPct val="80000"/>
              </a:lnSpc>
            </a:pPr>
            <a:r>
              <a:rPr lang="en-US" sz="1800" dirty="0" err="1" smtClean="0">
                <a:latin typeface="Arial" pitchFamily="34" charset="0"/>
              </a:rPr>
              <a:t>Mian</a:t>
            </a:r>
            <a:r>
              <a:rPr lang="en-US" sz="1800" dirty="0" smtClean="0">
                <a:latin typeface="Arial" pitchFamily="34" charset="0"/>
              </a:rPr>
              <a:t> Mir Cantonment- Lahore (now in Pakistan) Vector </a:t>
            </a:r>
            <a:r>
              <a:rPr lang="en-US" sz="1800" i="1" dirty="0" smtClean="0">
                <a:latin typeface="Arial" pitchFamily="34" charset="0"/>
              </a:rPr>
              <a:t>An</a:t>
            </a:r>
            <a:r>
              <a:rPr lang="en-US" sz="1800" dirty="0" smtClean="0">
                <a:latin typeface="Arial" pitchFamily="34" charset="0"/>
              </a:rPr>
              <a:t>. </a:t>
            </a:r>
            <a:r>
              <a:rPr lang="en-US" sz="1800" dirty="0" err="1" smtClean="0">
                <a:latin typeface="Arial" pitchFamily="34" charset="0"/>
              </a:rPr>
              <a:t>c</a:t>
            </a:r>
            <a:r>
              <a:rPr lang="en-US" sz="1800" i="1" dirty="0" err="1" smtClean="0">
                <a:latin typeface="Arial" pitchFamily="34" charset="0"/>
              </a:rPr>
              <a:t>ulicifacies</a:t>
            </a:r>
            <a:r>
              <a:rPr lang="en-US" sz="1800" dirty="0" smtClean="0">
                <a:latin typeface="Arial" pitchFamily="34" charset="0"/>
              </a:rPr>
              <a:t>-Surface pool breeder.</a:t>
            </a:r>
          </a:p>
          <a:p>
            <a:pPr algn="just" eaLnBrk="1" hangingPunct="1">
              <a:lnSpc>
                <a:spcPct val="80000"/>
              </a:lnSpc>
            </a:pPr>
            <a:endParaRPr lang="en-US" sz="1800" dirty="0" smtClean="0">
              <a:latin typeface="Arial" pitchFamily="34" charset="0"/>
            </a:endParaRPr>
          </a:p>
          <a:p>
            <a:pPr algn="just" eaLnBrk="1" hangingPunct="1">
              <a:lnSpc>
                <a:spcPct val="80000"/>
              </a:lnSpc>
            </a:pPr>
            <a:r>
              <a:rPr lang="en-US" sz="1800" dirty="0" smtClean="0">
                <a:latin typeface="Arial" pitchFamily="34" charset="0"/>
              </a:rPr>
              <a:t>First ever experimented by S.R. Christopher and S.P. James </a:t>
            </a:r>
          </a:p>
          <a:p>
            <a:pPr algn="just" eaLnBrk="1" hangingPunct="1">
              <a:lnSpc>
                <a:spcPct val="80000"/>
              </a:lnSpc>
            </a:pPr>
            <a:endParaRPr lang="en-US" sz="1800" dirty="0" smtClean="0">
              <a:latin typeface="Arial" pitchFamily="34" charset="0"/>
            </a:endParaRPr>
          </a:p>
          <a:p>
            <a:pPr algn="just" eaLnBrk="1" hangingPunct="1">
              <a:lnSpc>
                <a:spcPct val="80000"/>
              </a:lnSpc>
            </a:pPr>
            <a:r>
              <a:rPr lang="en-US" sz="1800" dirty="0" smtClean="0">
                <a:latin typeface="Arial" pitchFamily="34" charset="0"/>
              </a:rPr>
              <a:t>1901 1) Drainage of all stagnant waters within ½ mile of the cantonment area </a:t>
            </a:r>
          </a:p>
          <a:p>
            <a:pPr algn="just" eaLnBrk="1" hangingPunct="1">
              <a:lnSpc>
                <a:spcPct val="80000"/>
              </a:lnSpc>
            </a:pPr>
            <a:r>
              <a:rPr lang="en-US" sz="1800" dirty="0" smtClean="0">
                <a:latin typeface="Arial" pitchFamily="34" charset="0"/>
              </a:rPr>
              <a:t>2) Quinine therapy (established in 1847)</a:t>
            </a:r>
          </a:p>
          <a:p>
            <a:pPr algn="just" eaLnBrk="1" hangingPunct="1">
              <a:lnSpc>
                <a:spcPct val="80000"/>
              </a:lnSpc>
            </a:pPr>
            <a:r>
              <a:rPr lang="en-US" sz="1800" dirty="0" smtClean="0">
                <a:latin typeface="Arial" pitchFamily="34" charset="0"/>
              </a:rPr>
              <a:t>1903 Results were disappointing</a:t>
            </a:r>
          </a:p>
          <a:p>
            <a:pPr algn="just" eaLnBrk="1" hangingPunct="1">
              <a:lnSpc>
                <a:spcPct val="80000"/>
              </a:lnSpc>
            </a:pPr>
            <a:r>
              <a:rPr lang="en-US" sz="1800" dirty="0" smtClean="0">
                <a:latin typeface="Arial" pitchFamily="34" charset="0"/>
              </a:rPr>
              <a:t>1904 Canal network was found supporting heavy breeding of </a:t>
            </a:r>
            <a:r>
              <a:rPr lang="en-US" sz="1800" i="1" dirty="0" smtClean="0">
                <a:latin typeface="Arial" pitchFamily="34" charset="0"/>
              </a:rPr>
              <a:t>An. </a:t>
            </a:r>
            <a:r>
              <a:rPr lang="en-US" sz="1800" i="1" dirty="0" err="1" smtClean="0">
                <a:latin typeface="Arial" pitchFamily="34" charset="0"/>
              </a:rPr>
              <a:t>culicifacies</a:t>
            </a:r>
            <a:endParaRPr lang="en-US" sz="1800" i="1" dirty="0" smtClean="0">
              <a:latin typeface="Arial" pitchFamily="34" charset="0"/>
            </a:endParaRPr>
          </a:p>
          <a:p>
            <a:pPr algn="just" eaLnBrk="1" hangingPunct="1">
              <a:lnSpc>
                <a:spcPct val="80000"/>
              </a:lnSpc>
            </a:pPr>
            <a:r>
              <a:rPr lang="en-US" sz="1800" dirty="0" smtClean="0">
                <a:latin typeface="Arial" pitchFamily="34" charset="0"/>
              </a:rPr>
              <a:t>1905-1908   Canal network was filled by deployment of 500 soldiers and one engineering regiment.</a:t>
            </a:r>
          </a:p>
          <a:p>
            <a:pPr algn="just" eaLnBrk="1" hangingPunct="1">
              <a:lnSpc>
                <a:spcPct val="80000"/>
              </a:lnSpc>
            </a:pPr>
            <a:r>
              <a:rPr lang="en-US" sz="1800" dirty="0" smtClean="0">
                <a:latin typeface="Arial" pitchFamily="34" charset="0"/>
              </a:rPr>
              <a:t>Project did not show any success</a:t>
            </a:r>
          </a:p>
          <a:p>
            <a:pPr algn="just" eaLnBrk="1" hangingPunct="1">
              <a:lnSpc>
                <a:spcPct val="80000"/>
              </a:lnSpc>
            </a:pPr>
            <a:r>
              <a:rPr lang="en-US" sz="1800" dirty="0" smtClean="0">
                <a:latin typeface="Arial" pitchFamily="34" charset="0"/>
              </a:rPr>
              <a:t>1909 Disappointing failure resulted in establishment of </a:t>
            </a:r>
            <a:r>
              <a:rPr lang="en-US" sz="1800" u="sng" dirty="0" smtClean="0">
                <a:solidFill>
                  <a:srgbClr val="0070C0"/>
                </a:solidFill>
                <a:latin typeface="Arial" pitchFamily="34" charset="0"/>
              </a:rPr>
              <a:t>“Malaria Survey of India” the first malaria Research Institute of the World.</a:t>
            </a:r>
          </a:p>
          <a:p>
            <a:pPr algn="just" eaLnBrk="1" hangingPunct="1">
              <a:lnSpc>
                <a:spcPct val="80000"/>
              </a:lnSpc>
            </a:pPr>
            <a:endParaRPr lang="en-US" sz="1800" dirty="0" smtClean="0">
              <a:latin typeface="Arial" pitchFamily="34" charset="0"/>
            </a:endParaRPr>
          </a:p>
          <a:p>
            <a:pPr algn="just" eaLnBrk="1" hangingPunct="1">
              <a:lnSpc>
                <a:spcPct val="80000"/>
              </a:lnSpc>
            </a:pPr>
            <a:r>
              <a:rPr lang="en-US" sz="1800" dirty="0" smtClean="0">
                <a:latin typeface="Arial" pitchFamily="34" charset="0"/>
              </a:rPr>
              <a:t>1926 malaria was ultimately controlled by screening of all </a:t>
            </a:r>
            <a:r>
              <a:rPr lang="en-US" sz="1800" dirty="0" err="1" smtClean="0">
                <a:latin typeface="Arial" pitchFamily="34" charset="0"/>
              </a:rPr>
              <a:t>bunglows</a:t>
            </a:r>
            <a:r>
              <a:rPr lang="en-US" sz="1800" dirty="0" smtClean="0">
                <a:latin typeface="Arial" pitchFamily="34" charset="0"/>
              </a:rPr>
              <a:t>/houses, as flight range of vector species exceeded 2 </a:t>
            </a:r>
            <a:r>
              <a:rPr lang="en-US" sz="1800" dirty="0" err="1" smtClean="0">
                <a:latin typeface="Arial" pitchFamily="34" charset="0"/>
              </a:rPr>
              <a:t>kms</a:t>
            </a:r>
            <a:r>
              <a:rPr lang="en-US" sz="1800" dirty="0" smtClean="0">
                <a:latin typeface="Arial" pitchFamily="34" charset="0"/>
              </a:rPr>
              <a:t>. </a:t>
            </a:r>
          </a:p>
          <a:p>
            <a:pPr algn="just" eaLnBrk="1" hangingPunct="1">
              <a:lnSpc>
                <a:spcPct val="80000"/>
              </a:lnSpc>
              <a:buFontTx/>
              <a:buAutoNum type="arabicPlain" startAt="1903"/>
            </a:pPr>
            <a:endParaRPr lang="en-US" sz="1800" dirty="0" smtClean="0">
              <a:latin typeface="Arial" pitchFamily="34" charset="0"/>
            </a:endParaRPr>
          </a:p>
          <a:p>
            <a:pPr algn="just" eaLnBrk="1" hangingPunct="1">
              <a:lnSpc>
                <a:spcPct val="80000"/>
              </a:lnSpc>
            </a:pPr>
            <a:endParaRPr lang="en-US" sz="1800" dirty="0" smtClean="0"/>
          </a:p>
          <a:p>
            <a:pPr algn="just" eaLnBrk="1" hangingPunct="1">
              <a:lnSpc>
                <a:spcPct val="80000"/>
              </a:lnSpc>
            </a:pPr>
            <a:endParaRPr lang="en-US" sz="1400" dirty="0" smtClean="0"/>
          </a:p>
          <a:p>
            <a:pPr algn="just" eaLnBrk="1" hangingPunct="1">
              <a:lnSpc>
                <a:spcPct val="80000"/>
              </a:lnSpc>
            </a:pPr>
            <a:endParaRPr lang="en-US" sz="9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11188" y="396875"/>
            <a:ext cx="8075612" cy="1128713"/>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000" dirty="0" smtClean="0">
                <a:solidFill>
                  <a:schemeClr val="tx2"/>
                </a:solidFill>
              </a:rPr>
              <a:t>Vector Control </a:t>
            </a:r>
            <a:br>
              <a:rPr lang="en-US" sz="3000" dirty="0" smtClean="0">
                <a:solidFill>
                  <a:schemeClr val="tx2"/>
                </a:solidFill>
              </a:rPr>
            </a:br>
            <a:r>
              <a:rPr lang="en-US" sz="3000" dirty="0" smtClean="0">
                <a:solidFill>
                  <a:schemeClr val="tx2"/>
                </a:solidFill>
              </a:rPr>
              <a:t>PORT TOWN-Mumbai  </a:t>
            </a:r>
            <a:r>
              <a:rPr lang="en-US" sz="3000" dirty="0">
                <a:solidFill>
                  <a:schemeClr val="tx2"/>
                </a:solidFill>
              </a:rPr>
              <a:t/>
            </a:r>
            <a:br>
              <a:rPr lang="en-US" sz="3000" dirty="0">
                <a:solidFill>
                  <a:schemeClr val="tx2"/>
                </a:solidFill>
              </a:rPr>
            </a:br>
            <a:r>
              <a:rPr lang="en-US" sz="3000" dirty="0">
                <a:solidFill>
                  <a:schemeClr val="tx2"/>
                </a:solidFill>
              </a:rPr>
              <a:t>EMM technology</a:t>
            </a:r>
          </a:p>
        </p:txBody>
      </p:sp>
      <p:sp>
        <p:nvSpPr>
          <p:cNvPr id="13315" name="Rectangle 3"/>
          <p:cNvSpPr>
            <a:spLocks noGrp="1" noChangeArrowheads="1"/>
          </p:cNvSpPr>
          <p:nvPr>
            <p:ph type="body" idx="1"/>
          </p:nvPr>
        </p:nvSpPr>
        <p:spPr>
          <a:xfrm>
            <a:off x="457200" y="1600200"/>
            <a:ext cx="8229600" cy="5029200"/>
          </a:xfrm>
          <a:solidFill>
            <a:schemeClr val="tx2">
              <a:lumMod val="20000"/>
              <a:lumOff val="80000"/>
            </a:schemeClr>
          </a:solidFill>
        </p:spPr>
        <p:txBody>
          <a:bodyPr>
            <a:normAutofit/>
          </a:bodyPr>
          <a:lstStyle/>
          <a:p>
            <a:pPr marL="533400" indent="-533400">
              <a:lnSpc>
                <a:spcPct val="80000"/>
              </a:lnSpc>
              <a:buFont typeface="Wingdings" pitchFamily="2" charset="2"/>
              <a:buNone/>
            </a:pPr>
            <a:r>
              <a:rPr lang="en-US" sz="1900" dirty="0">
                <a:latin typeface="Arial" pitchFamily="34" charset="0"/>
              </a:rPr>
              <a:t>1926   Severe outbreak of malaria in Alexandria Docks-Bombay</a:t>
            </a:r>
          </a:p>
          <a:p>
            <a:pPr marL="533400" indent="-533400">
              <a:lnSpc>
                <a:spcPct val="80000"/>
              </a:lnSpc>
              <a:buFont typeface="Wingdings" pitchFamily="2" charset="2"/>
              <a:buNone/>
            </a:pPr>
            <a:r>
              <a:rPr lang="en-US" sz="1900" dirty="0">
                <a:latin typeface="Arial" pitchFamily="34" charset="0"/>
              </a:rPr>
              <a:t>1927   </a:t>
            </a:r>
            <a:r>
              <a:rPr lang="en-US" sz="1900" dirty="0" err="1">
                <a:latin typeface="Arial" pitchFamily="34" charset="0"/>
              </a:rPr>
              <a:t>Covell</a:t>
            </a:r>
            <a:r>
              <a:rPr lang="en-US" sz="1900" dirty="0">
                <a:latin typeface="Arial" pitchFamily="34" charset="0"/>
              </a:rPr>
              <a:t>. </a:t>
            </a:r>
            <a:r>
              <a:rPr lang="en-US" sz="1900" dirty="0" smtClean="0">
                <a:latin typeface="Arial" pitchFamily="34" charset="0"/>
              </a:rPr>
              <a:t> </a:t>
            </a:r>
            <a:r>
              <a:rPr lang="en-US" sz="1900" dirty="0">
                <a:latin typeface="Arial" pitchFamily="34" charset="0"/>
              </a:rPr>
              <a:t>made in depth study of outbreak and recommended </a:t>
            </a:r>
            <a:r>
              <a:rPr lang="en-US" sz="1900" b="1" dirty="0">
                <a:latin typeface="Arial" pitchFamily="34" charset="0"/>
              </a:rPr>
              <a:t>Species sanitation- concept </a:t>
            </a:r>
            <a:r>
              <a:rPr lang="en-US" sz="1900" dirty="0">
                <a:latin typeface="Arial" pitchFamily="34" charset="0"/>
              </a:rPr>
              <a:t>for control of </a:t>
            </a:r>
            <a:r>
              <a:rPr lang="en-US" sz="1900" i="1" dirty="0">
                <a:latin typeface="Arial" pitchFamily="34" charset="0"/>
              </a:rPr>
              <a:t>An. </a:t>
            </a:r>
            <a:r>
              <a:rPr lang="en-US" sz="1900" i="1" dirty="0" err="1">
                <a:latin typeface="Arial" pitchFamily="34" charset="0"/>
              </a:rPr>
              <a:t>Stephensi</a:t>
            </a:r>
            <a:endParaRPr lang="en-US" sz="1900" i="1" dirty="0">
              <a:latin typeface="Arial" pitchFamily="34" charset="0"/>
            </a:endParaRPr>
          </a:p>
          <a:p>
            <a:pPr marL="533400" indent="-533400">
              <a:lnSpc>
                <a:spcPct val="80000"/>
              </a:lnSpc>
              <a:buFont typeface="Wingdings" pitchFamily="2" charset="2"/>
              <a:buNone/>
            </a:pPr>
            <a:r>
              <a:rPr lang="en-US" sz="1900" dirty="0">
                <a:latin typeface="Arial" pitchFamily="34" charset="0"/>
              </a:rPr>
              <a:t>1928   BOMBAY ACT PASSED</a:t>
            </a:r>
          </a:p>
          <a:p>
            <a:pPr marL="533400" indent="-533400">
              <a:lnSpc>
                <a:spcPct val="80000"/>
              </a:lnSpc>
              <a:buFontTx/>
              <a:buAutoNum type="alphaUcPeriod"/>
            </a:pPr>
            <a:r>
              <a:rPr lang="en-US" sz="1900" dirty="0">
                <a:latin typeface="Arial" pitchFamily="34" charset="0"/>
              </a:rPr>
              <a:t>Development of legislative Measures aimed at prevention of </a:t>
            </a:r>
            <a:r>
              <a:rPr lang="en-US" sz="1900" i="1" dirty="0" err="1">
                <a:latin typeface="Arial" pitchFamily="34" charset="0"/>
              </a:rPr>
              <a:t>stephensi</a:t>
            </a:r>
            <a:r>
              <a:rPr lang="en-US" sz="1900" i="1" dirty="0">
                <a:latin typeface="Arial" pitchFamily="34" charset="0"/>
              </a:rPr>
              <a:t> </a:t>
            </a:r>
            <a:r>
              <a:rPr lang="en-US" sz="1900" dirty="0">
                <a:latin typeface="Arial" pitchFamily="34" charset="0"/>
              </a:rPr>
              <a:t>breeding in</a:t>
            </a:r>
          </a:p>
          <a:p>
            <a:pPr marL="533400" indent="-533400">
              <a:lnSpc>
                <a:spcPct val="80000"/>
              </a:lnSpc>
              <a:buFontTx/>
              <a:buNone/>
            </a:pPr>
            <a:r>
              <a:rPr lang="en-US" sz="1900" dirty="0">
                <a:latin typeface="Arial" pitchFamily="34" charset="0"/>
              </a:rPr>
              <a:t>     </a:t>
            </a:r>
            <a:r>
              <a:rPr lang="en-US" sz="1900" dirty="0" err="1">
                <a:latin typeface="Arial" pitchFamily="34" charset="0"/>
              </a:rPr>
              <a:t>i</a:t>
            </a:r>
            <a:r>
              <a:rPr lang="en-US" sz="1900" dirty="0">
                <a:latin typeface="Arial" pitchFamily="34" charset="0"/>
              </a:rPr>
              <a:t>) Overhead tanks</a:t>
            </a:r>
          </a:p>
          <a:p>
            <a:pPr marL="533400" indent="-533400">
              <a:lnSpc>
                <a:spcPct val="80000"/>
              </a:lnSpc>
              <a:buFontTx/>
              <a:buNone/>
            </a:pPr>
            <a:r>
              <a:rPr lang="en-US" sz="1900" dirty="0">
                <a:latin typeface="Arial" pitchFamily="34" charset="0"/>
              </a:rPr>
              <a:t>     ii) Ground level tanks</a:t>
            </a:r>
          </a:p>
          <a:p>
            <a:pPr marL="533400" indent="-533400">
              <a:lnSpc>
                <a:spcPct val="80000"/>
              </a:lnSpc>
              <a:buFontTx/>
              <a:buNone/>
            </a:pPr>
            <a:r>
              <a:rPr lang="en-US" sz="1900" dirty="0">
                <a:latin typeface="Arial" pitchFamily="34" charset="0"/>
              </a:rPr>
              <a:t>    iii) Wells </a:t>
            </a:r>
          </a:p>
          <a:p>
            <a:pPr marL="533400" indent="-533400">
              <a:lnSpc>
                <a:spcPct val="80000"/>
              </a:lnSpc>
              <a:buFontTx/>
              <a:buNone/>
            </a:pPr>
            <a:r>
              <a:rPr lang="en-US" sz="1900" dirty="0">
                <a:latin typeface="Arial" pitchFamily="34" charset="0"/>
              </a:rPr>
              <a:t>    iv) swimming pools</a:t>
            </a:r>
          </a:p>
          <a:p>
            <a:pPr marL="533400" indent="-533400">
              <a:lnSpc>
                <a:spcPct val="80000"/>
              </a:lnSpc>
              <a:buFontTx/>
              <a:buNone/>
            </a:pPr>
            <a:r>
              <a:rPr lang="en-US" sz="1900" dirty="0">
                <a:latin typeface="Arial" pitchFamily="34" charset="0"/>
              </a:rPr>
              <a:t>    v) Cellars/sumps of WC/floors of building under constructions</a:t>
            </a:r>
          </a:p>
          <a:p>
            <a:pPr marL="533400" indent="-533400">
              <a:lnSpc>
                <a:spcPct val="80000"/>
              </a:lnSpc>
              <a:buFontTx/>
              <a:buNone/>
            </a:pPr>
            <a:r>
              <a:rPr lang="en-US" sz="1900" dirty="0">
                <a:latin typeface="Arial" pitchFamily="34" charset="0"/>
              </a:rPr>
              <a:t>    vi) Roof gutters of buildings</a:t>
            </a:r>
          </a:p>
          <a:p>
            <a:pPr marL="533400" indent="-533400">
              <a:lnSpc>
                <a:spcPct val="80000"/>
              </a:lnSpc>
              <a:buFontTx/>
              <a:buAutoNum type="alphaUcPeriod" startAt="2"/>
            </a:pPr>
            <a:r>
              <a:rPr lang="en-US" sz="1900" dirty="0" err="1">
                <a:latin typeface="Arial" pitchFamily="34" charset="0"/>
              </a:rPr>
              <a:t>Larvivorous</a:t>
            </a:r>
            <a:r>
              <a:rPr lang="en-US" sz="1900" dirty="0">
                <a:latin typeface="Arial" pitchFamily="34" charset="0"/>
              </a:rPr>
              <a:t> fish</a:t>
            </a:r>
          </a:p>
          <a:p>
            <a:pPr marL="533400" indent="-533400">
              <a:lnSpc>
                <a:spcPct val="80000"/>
              </a:lnSpc>
              <a:buFontTx/>
              <a:buNone/>
            </a:pPr>
            <a:r>
              <a:rPr lang="en-US" sz="1900" dirty="0">
                <a:latin typeface="Arial" pitchFamily="34" charset="0"/>
              </a:rPr>
              <a:t>    </a:t>
            </a:r>
            <a:r>
              <a:rPr lang="en-US" sz="1900" dirty="0" err="1">
                <a:latin typeface="Arial" pitchFamily="34" charset="0"/>
              </a:rPr>
              <a:t>i</a:t>
            </a:r>
            <a:r>
              <a:rPr lang="en-US" sz="1900" dirty="0">
                <a:latin typeface="Arial" pitchFamily="34" charset="0"/>
              </a:rPr>
              <a:t>) Stocking of ornamental/ fire fighting tanks and textile mill ponds with </a:t>
            </a:r>
            <a:r>
              <a:rPr lang="en-US" sz="1900" dirty="0" err="1">
                <a:latin typeface="Arial" pitchFamily="34" charset="0"/>
              </a:rPr>
              <a:t>Gambusia</a:t>
            </a:r>
            <a:r>
              <a:rPr lang="en-US" sz="1900" dirty="0">
                <a:latin typeface="Arial" pitchFamily="34" charset="0"/>
              </a:rPr>
              <a:t> fish</a:t>
            </a:r>
          </a:p>
          <a:p>
            <a:pPr marL="533400" indent="-533400">
              <a:lnSpc>
                <a:spcPct val="80000"/>
              </a:lnSpc>
              <a:buFontTx/>
              <a:buAutoNum type="alphaUcPeriod" startAt="3"/>
            </a:pPr>
            <a:r>
              <a:rPr lang="en-US" sz="1900" dirty="0">
                <a:latin typeface="Arial" pitchFamily="34" charset="0"/>
              </a:rPr>
              <a:t>Weekly dry day observations</a:t>
            </a:r>
          </a:p>
          <a:p>
            <a:pPr marL="533400" indent="-533400">
              <a:lnSpc>
                <a:spcPct val="80000"/>
              </a:lnSpc>
              <a:buFontTx/>
              <a:buNone/>
            </a:pPr>
            <a:r>
              <a:rPr lang="en-US" sz="1900" dirty="0">
                <a:latin typeface="Arial" pitchFamily="34" charset="0"/>
              </a:rPr>
              <a:t>     All domestic/ </a:t>
            </a:r>
            <a:r>
              <a:rPr lang="en-US" sz="1900" dirty="0" err="1">
                <a:latin typeface="Arial" pitchFamily="34" charset="0"/>
              </a:rPr>
              <a:t>peridomestic</a:t>
            </a:r>
            <a:r>
              <a:rPr lang="en-US" sz="1900" dirty="0">
                <a:latin typeface="Arial" pitchFamily="34" charset="0"/>
              </a:rPr>
              <a:t> containers to be emptied scrubbed and refilled.  </a:t>
            </a:r>
          </a:p>
          <a:p>
            <a:pPr marL="533400" indent="-533400">
              <a:lnSpc>
                <a:spcPct val="80000"/>
              </a:lnSpc>
              <a:buFont typeface="Wingdings" pitchFamily="2" charset="2"/>
              <a:buNone/>
            </a:pPr>
            <a:endParaRPr lang="en-US" sz="1900" dirty="0">
              <a:latin typeface="Arial"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style>
          <a:lnRef idx="1">
            <a:schemeClr val="accent1"/>
          </a:lnRef>
          <a:fillRef idx="2">
            <a:schemeClr val="accent1"/>
          </a:fillRef>
          <a:effectRef idx="1">
            <a:schemeClr val="accent1"/>
          </a:effectRef>
          <a:fontRef idx="minor">
            <a:schemeClr val="dk1"/>
          </a:fontRef>
        </p:style>
        <p:txBody>
          <a:bodyPr/>
          <a:lstStyle/>
          <a:p>
            <a:pPr eaLnBrk="1" hangingPunct="1"/>
            <a:r>
              <a:rPr lang="en-US" sz="2400" dirty="0" smtClean="0"/>
              <a:t>EXPERTISE IN  ENVIRONMENT</a:t>
            </a:r>
            <a:br>
              <a:rPr lang="en-US" sz="2400" dirty="0" smtClean="0"/>
            </a:br>
            <a:r>
              <a:rPr lang="en-US" sz="2400" dirty="0" smtClean="0"/>
              <a:t> MANAGEMENT METHODS</a:t>
            </a:r>
            <a:r>
              <a:rPr lang="en-US" dirty="0" smtClean="0"/>
              <a:t> </a:t>
            </a:r>
          </a:p>
        </p:txBody>
      </p:sp>
      <p:sp>
        <p:nvSpPr>
          <p:cNvPr id="9219" name="Rectangle 5"/>
          <p:cNvSpPr>
            <a:spLocks noGrp="1" noChangeArrowheads="1"/>
          </p:cNvSpPr>
          <p:nvPr>
            <p:ph type="body" sz="half" idx="1"/>
          </p:nvPr>
        </p:nvSpPr>
        <p:spPr>
          <a:xfrm>
            <a:off x="0" y="1600200"/>
            <a:ext cx="9144000" cy="5257800"/>
          </a:xfrm>
          <a:solidFill>
            <a:schemeClr val="tx2">
              <a:lumMod val="20000"/>
              <a:lumOff val="80000"/>
            </a:schemeClr>
          </a:solidFill>
        </p:spPr>
        <p:txBody>
          <a:bodyPr>
            <a:normAutofit/>
          </a:bodyPr>
          <a:lstStyle/>
          <a:p>
            <a:pPr eaLnBrk="1" hangingPunct="1">
              <a:lnSpc>
                <a:spcPct val="80000"/>
              </a:lnSpc>
            </a:pPr>
            <a:r>
              <a:rPr lang="en-US" sz="2000" dirty="0" smtClean="0"/>
              <a:t>1940 India has attained a good deal of expertise in EMM technology &amp; malaria control activities were covered by various by laws &amp; Acts.</a:t>
            </a:r>
          </a:p>
          <a:p>
            <a:pPr eaLnBrk="1" hangingPunct="1">
              <a:lnSpc>
                <a:spcPct val="80000"/>
              </a:lnSpc>
            </a:pPr>
            <a:endParaRPr lang="en-US" sz="2000" dirty="0" smtClean="0"/>
          </a:p>
          <a:p>
            <a:pPr eaLnBrk="1" hangingPunct="1">
              <a:lnSpc>
                <a:spcPct val="80000"/>
              </a:lnSpc>
            </a:pPr>
            <a:r>
              <a:rPr lang="en-US" sz="2000" dirty="0" smtClean="0"/>
              <a:t>Each sector of economy carried out HIA and identified Essential Anti-Malaria Engineering Works and these were incorporated as built in component of the projects.</a:t>
            </a:r>
          </a:p>
          <a:p>
            <a:pPr eaLnBrk="1" hangingPunct="1">
              <a:lnSpc>
                <a:spcPct val="80000"/>
              </a:lnSpc>
            </a:pPr>
            <a:endParaRPr lang="en-US" sz="2000" dirty="0" smtClean="0"/>
          </a:p>
          <a:p>
            <a:pPr eaLnBrk="1" hangingPunct="1">
              <a:lnSpc>
                <a:spcPct val="80000"/>
              </a:lnSpc>
            </a:pPr>
            <a:r>
              <a:rPr lang="en-US" sz="2000" dirty="0" smtClean="0"/>
              <a:t>Each development prepared “Manuals” indicating the specifications of each Engineering works to be under taken by them viz. Irrigation, Highways, Railways, Defense.</a:t>
            </a:r>
          </a:p>
          <a:p>
            <a:pPr eaLnBrk="1" hangingPunct="1">
              <a:lnSpc>
                <a:spcPct val="80000"/>
              </a:lnSpc>
            </a:pPr>
            <a:endParaRPr lang="en-US" sz="2000" dirty="0" smtClean="0"/>
          </a:p>
          <a:p>
            <a:pPr eaLnBrk="1" hangingPunct="1">
              <a:lnSpc>
                <a:spcPct val="80000"/>
              </a:lnSpc>
            </a:pPr>
            <a:r>
              <a:rPr lang="en-US" sz="2000" dirty="0" smtClean="0"/>
              <a:t>Training courses in </a:t>
            </a:r>
            <a:r>
              <a:rPr lang="en-US" sz="2000" dirty="0" err="1" smtClean="0"/>
              <a:t>Malariology</a:t>
            </a:r>
            <a:r>
              <a:rPr lang="en-US" sz="2000" dirty="0" smtClean="0"/>
              <a:t> for Engineering were started at Malaria Institute of India in 1943</a:t>
            </a:r>
          </a:p>
          <a:p>
            <a:pPr eaLnBrk="1" hangingPunct="1">
              <a:lnSpc>
                <a:spcPct val="80000"/>
              </a:lnSpc>
            </a:pPr>
            <a:endParaRPr lang="en-US" sz="2000" dirty="0" smtClean="0"/>
          </a:p>
          <a:p>
            <a:pPr eaLnBrk="1" hangingPunct="1">
              <a:lnSpc>
                <a:spcPct val="80000"/>
              </a:lnSpc>
            </a:pPr>
            <a:r>
              <a:rPr lang="en-US" sz="2000" dirty="0" smtClean="0"/>
              <a:t>Consequently EMM earned the reputation of standard methods for control of malaria in the country.</a:t>
            </a:r>
          </a:p>
          <a:p>
            <a:pPr eaLnBrk="1" hangingPunct="1">
              <a:lnSpc>
                <a:spcPct val="80000"/>
              </a:lnSpc>
            </a:pPr>
            <a:endParaRPr lang="en-US" sz="20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574675" y="0"/>
            <a:ext cx="8001000" cy="1520825"/>
          </a:xfrm>
        </p:spPr>
        <p:style>
          <a:lnRef idx="3">
            <a:schemeClr val="lt1"/>
          </a:lnRef>
          <a:fillRef idx="1">
            <a:schemeClr val="accent1"/>
          </a:fillRef>
          <a:effectRef idx="1">
            <a:schemeClr val="accent1"/>
          </a:effectRef>
          <a:fontRef idx="minor">
            <a:schemeClr val="lt1"/>
          </a:fontRef>
        </p:style>
        <p:txBody>
          <a:bodyPr/>
          <a:lstStyle/>
          <a:p>
            <a:pPr eaLnBrk="1" hangingPunct="1"/>
            <a:r>
              <a:rPr lang="en-US" sz="2800" dirty="0" smtClean="0"/>
              <a:t>WARNING AGAINST COMPLETE SWITCH OVER FROM EMM TECHNOLOGY TO DDT SPRAY</a:t>
            </a:r>
          </a:p>
        </p:txBody>
      </p:sp>
      <p:sp>
        <p:nvSpPr>
          <p:cNvPr id="11267" name="Rectangle 5"/>
          <p:cNvSpPr>
            <a:spLocks noGrp="1" noChangeArrowheads="1"/>
          </p:cNvSpPr>
          <p:nvPr>
            <p:ph idx="1"/>
          </p:nvPr>
        </p:nvSpPr>
        <p:spPr>
          <a:xfrm>
            <a:off x="566738" y="1524000"/>
            <a:ext cx="8001000" cy="4953000"/>
          </a:xfrm>
          <a:solidFill>
            <a:schemeClr val="tx2">
              <a:lumMod val="20000"/>
              <a:lumOff val="80000"/>
            </a:schemeClr>
          </a:solidFill>
        </p:spPr>
        <p:txBody>
          <a:bodyPr/>
          <a:lstStyle/>
          <a:p>
            <a:pPr eaLnBrk="1" hangingPunct="1"/>
            <a:endParaRPr lang="en-US" sz="1800" dirty="0" smtClean="0">
              <a:latin typeface="Arial" pitchFamily="34" charset="0"/>
            </a:endParaRPr>
          </a:p>
          <a:p>
            <a:pPr algn="just" eaLnBrk="1" hangingPunct="1"/>
            <a:r>
              <a:rPr lang="en-US" sz="1800" dirty="0" smtClean="0">
                <a:latin typeface="Arial" pitchFamily="34" charset="0"/>
              </a:rPr>
              <a:t>1944 Mr. Winston Churchill Former Prime Minister of England announced in British Parliament on December 2, 1944 about dispatch of DDT, a new chemical for malaria control in India. </a:t>
            </a:r>
          </a:p>
          <a:p>
            <a:pPr algn="just" eaLnBrk="1" hangingPunct="1"/>
            <a:endParaRPr lang="en-US" sz="1800" dirty="0" smtClean="0">
              <a:latin typeface="Arial" pitchFamily="34" charset="0"/>
            </a:endParaRPr>
          </a:p>
          <a:p>
            <a:pPr algn="just"/>
            <a:r>
              <a:rPr lang="en-US" sz="1800" dirty="0" smtClean="0">
                <a:latin typeface="Arial" pitchFamily="34" charset="0"/>
              </a:rPr>
              <a:t>Army Medical Authorities at GHQ New Delhi issued the following warning. </a:t>
            </a:r>
          </a:p>
          <a:p>
            <a:pPr algn="just" eaLnBrk="1" hangingPunct="1"/>
            <a:endParaRPr lang="en-US" sz="1800" dirty="0" smtClean="0">
              <a:latin typeface="Arial" pitchFamily="34" charset="0"/>
            </a:endParaRPr>
          </a:p>
          <a:p>
            <a:pPr algn="just" eaLnBrk="1" hangingPunct="1"/>
            <a:r>
              <a:rPr lang="en-US" sz="1800" dirty="0" smtClean="0">
                <a:latin typeface="Arial" pitchFamily="34" charset="0"/>
              </a:rPr>
              <a:t>“ DDT is a powerful new weapon. It should be stressed that it is a reinforcement and not a substitute for existing  well tried systems of malaria control which on no account should be relaxed”</a:t>
            </a:r>
          </a:p>
          <a:p>
            <a:pPr algn="just" eaLnBrk="1" hangingPunct="1"/>
            <a:endParaRPr lang="en-US" sz="1800" dirty="0" smtClean="0">
              <a:latin typeface="Arial" pitchFamily="34" charset="0"/>
            </a:endParaRPr>
          </a:p>
          <a:p>
            <a:pPr algn="just" eaLnBrk="1" hangingPunct="1"/>
            <a:r>
              <a:rPr lang="en-US" sz="1800" dirty="0" smtClean="0">
                <a:latin typeface="Arial" pitchFamily="34" charset="0"/>
              </a:rPr>
              <a:t>Unfortunately this “warning” was ignored which ruined the” EMM technology” harnessed over 40 years of experience.</a:t>
            </a:r>
          </a:p>
          <a:p>
            <a:pPr algn="just" eaLnBrk="1" hangingPunct="1"/>
            <a:r>
              <a:rPr lang="en-US" sz="1800" dirty="0" smtClean="0">
                <a:latin typeface="Arial" pitchFamily="34" charset="0"/>
              </a:rPr>
              <a:t>But history is repeating and now we want to adopt this for control of Malaria a long term strategy</a:t>
            </a:r>
          </a:p>
          <a:p>
            <a:pPr algn="just" eaLnBrk="1" hangingPunct="1"/>
            <a:endParaRPr lang="en-US" sz="1800" dirty="0" smtClean="0">
              <a:latin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p:txBody>
          <a:bodyPr/>
          <a:lstStyle/>
          <a:p>
            <a:endParaRPr lang="en-US" smtClean="0"/>
          </a:p>
        </p:txBody>
      </p:sp>
      <p:sp>
        <p:nvSpPr>
          <p:cNvPr id="21507" name="Rectangle 3"/>
          <p:cNvSpPr>
            <a:spLocks noGrp="1" noChangeArrowheads="1"/>
          </p:cNvSpPr>
          <p:nvPr>
            <p:ph type="title"/>
          </p:nvPr>
        </p:nvSpPr>
        <p:spPr/>
        <p:txBody>
          <a:bodyPr/>
          <a:lstStyle/>
          <a:p>
            <a:r>
              <a:rPr lang="en-US" sz="1600" b="1" smtClean="0">
                <a:solidFill>
                  <a:schemeClr val="tx1"/>
                </a:solidFill>
              </a:rPr>
              <a:t>ENVIRONMENTAL MODIFICATION and malaria control   </a:t>
            </a:r>
          </a:p>
        </p:txBody>
      </p:sp>
      <p:sp>
        <p:nvSpPr>
          <p:cNvPr id="46084" name="Rectangle 4"/>
          <p:cNvSpPr>
            <a:spLocks noChangeArrowheads="1"/>
          </p:cNvSpPr>
          <p:nvPr/>
        </p:nvSpPr>
        <p:spPr bwMode="auto">
          <a:xfrm>
            <a:off x="1295400" y="282575"/>
            <a:ext cx="5638800" cy="779463"/>
          </a:xfrm>
          <a:prstGeom prst="rect">
            <a:avLst/>
          </a:prstGeom>
          <a:noFill/>
          <a:ln w="9525">
            <a:noFill/>
            <a:miter lim="800000"/>
            <a:headEnd/>
            <a:tailEnd/>
          </a:ln>
          <a:effectLst/>
        </p:spPr>
        <p:txBody>
          <a:bodyPr lIns="104927" tIns="52464" rIns="104927" bIns="52464" anchor="ctr"/>
          <a:lstStyle/>
          <a:p>
            <a:pPr algn="ctr">
              <a:tabLst>
                <a:tab pos="2514600" algn="ctr"/>
              </a:tabLst>
              <a:defRPr/>
            </a:pPr>
            <a:r>
              <a:rPr lang="en-US" sz="2400" dirty="0">
                <a:effectLst>
                  <a:outerShdw blurRad="38100" dist="38100" dir="2700000" algn="tl">
                    <a:srgbClr val="000000"/>
                  </a:outerShdw>
                </a:effectLst>
                <a:latin typeface="Arial Black" pitchFamily="34" charset="0"/>
              </a:rPr>
              <a:t>SCENARIO</a:t>
            </a:r>
          </a:p>
        </p:txBody>
      </p:sp>
      <p:pic>
        <p:nvPicPr>
          <p:cNvPr id="21509" name="Picture 5" descr="Sabarmati_1"/>
          <p:cNvPicPr>
            <a:picLocks noChangeAspect="1" noChangeArrowheads="1"/>
          </p:cNvPicPr>
          <p:nvPr/>
        </p:nvPicPr>
        <p:blipFill>
          <a:blip r:embed="rId2" cstate="print"/>
          <a:srcRect r="1134"/>
          <a:stretch>
            <a:fillRect/>
          </a:stretch>
        </p:blipFill>
        <p:spPr bwMode="auto">
          <a:xfrm>
            <a:off x="0" y="1600200"/>
            <a:ext cx="4114800" cy="2695575"/>
          </a:xfrm>
          <a:prstGeom prst="rect">
            <a:avLst/>
          </a:prstGeom>
          <a:noFill/>
          <a:ln w="9525">
            <a:noFill/>
            <a:miter lim="800000"/>
            <a:headEnd/>
            <a:tailEnd/>
          </a:ln>
        </p:spPr>
      </p:pic>
      <p:pic>
        <p:nvPicPr>
          <p:cNvPr id="21510" name="Picture 6" descr="Sabarmati"/>
          <p:cNvPicPr>
            <a:picLocks noChangeAspect="1" noChangeArrowheads="1"/>
          </p:cNvPicPr>
          <p:nvPr/>
        </p:nvPicPr>
        <p:blipFill>
          <a:blip r:embed="rId3" cstate="print"/>
          <a:srcRect t="13828"/>
          <a:stretch>
            <a:fillRect/>
          </a:stretch>
        </p:blipFill>
        <p:spPr bwMode="auto">
          <a:xfrm>
            <a:off x="4343400" y="1600200"/>
            <a:ext cx="4800600" cy="2286000"/>
          </a:xfrm>
          <a:prstGeom prst="rect">
            <a:avLst/>
          </a:prstGeom>
          <a:noFill/>
          <a:ln w="9525">
            <a:noFill/>
            <a:miter lim="800000"/>
            <a:headEnd/>
            <a:tailEnd/>
          </a:ln>
        </p:spPr>
      </p:pic>
      <p:pic>
        <p:nvPicPr>
          <p:cNvPr id="21511" name="Picture 7" descr="Sabarmati_2"/>
          <p:cNvPicPr>
            <a:picLocks noChangeAspect="1" noChangeArrowheads="1"/>
          </p:cNvPicPr>
          <p:nvPr/>
        </p:nvPicPr>
        <p:blipFill>
          <a:blip r:embed="rId4" cstate="print"/>
          <a:srcRect/>
          <a:stretch>
            <a:fillRect/>
          </a:stretch>
        </p:blipFill>
        <p:spPr bwMode="auto">
          <a:xfrm>
            <a:off x="0" y="4495800"/>
            <a:ext cx="3810000" cy="2133600"/>
          </a:xfrm>
          <a:prstGeom prst="rect">
            <a:avLst/>
          </a:prstGeom>
          <a:noFill/>
          <a:ln w="9525">
            <a:noFill/>
            <a:miter lim="800000"/>
            <a:headEnd/>
            <a:tailEnd/>
          </a:ln>
        </p:spPr>
      </p:pic>
      <p:sp>
        <p:nvSpPr>
          <p:cNvPr id="21512" name="Text Box 8"/>
          <p:cNvSpPr txBox="1">
            <a:spLocks noChangeArrowheads="1"/>
          </p:cNvSpPr>
          <p:nvPr/>
        </p:nvSpPr>
        <p:spPr bwMode="auto">
          <a:xfrm>
            <a:off x="620713" y="3098800"/>
            <a:ext cx="2222500" cy="228600"/>
          </a:xfrm>
          <a:prstGeom prst="rect">
            <a:avLst/>
          </a:prstGeom>
          <a:noFill/>
          <a:ln w="9525">
            <a:noFill/>
            <a:miter lim="800000"/>
            <a:headEnd/>
            <a:tailEnd/>
          </a:ln>
        </p:spPr>
        <p:txBody>
          <a:bodyPr>
            <a:spAutoFit/>
          </a:bodyPr>
          <a:lstStyle/>
          <a:p>
            <a:pPr algn="ctr" defTabSz="1049338" eaLnBrk="0" hangingPunct="0">
              <a:spcBef>
                <a:spcPct val="50000"/>
              </a:spcBef>
            </a:pPr>
            <a:r>
              <a:rPr lang="en-US" sz="900">
                <a:solidFill>
                  <a:srgbClr val="66FF33"/>
                </a:solidFill>
                <a:latin typeface="Tahoma" pitchFamily="34" charset="0"/>
              </a:rPr>
              <a:t>Sabarmati: erstwhile</a:t>
            </a:r>
          </a:p>
        </p:txBody>
      </p:sp>
      <p:sp>
        <p:nvSpPr>
          <p:cNvPr id="21513" name="Text Box 9"/>
          <p:cNvSpPr txBox="1">
            <a:spLocks noChangeArrowheads="1"/>
          </p:cNvSpPr>
          <p:nvPr/>
        </p:nvSpPr>
        <p:spPr bwMode="auto">
          <a:xfrm>
            <a:off x="5257800" y="2590800"/>
            <a:ext cx="2667000" cy="338138"/>
          </a:xfrm>
          <a:prstGeom prst="rect">
            <a:avLst/>
          </a:prstGeom>
          <a:noFill/>
          <a:ln w="9525">
            <a:noFill/>
            <a:miter lim="800000"/>
            <a:headEnd/>
            <a:tailEnd/>
          </a:ln>
        </p:spPr>
        <p:txBody>
          <a:bodyPr>
            <a:spAutoFit/>
          </a:bodyPr>
          <a:lstStyle/>
          <a:p>
            <a:pPr algn="ctr" defTabSz="1049338" eaLnBrk="0" hangingPunct="0">
              <a:spcBef>
                <a:spcPct val="50000"/>
              </a:spcBef>
            </a:pPr>
            <a:r>
              <a:rPr lang="en-US" sz="1600">
                <a:solidFill>
                  <a:srgbClr val="66FF33"/>
                </a:solidFill>
                <a:latin typeface="Tahoma" pitchFamily="34" charset="0"/>
              </a:rPr>
              <a:t>Intervention:Channelization</a:t>
            </a:r>
          </a:p>
        </p:txBody>
      </p:sp>
      <p:sp>
        <p:nvSpPr>
          <p:cNvPr id="46090" name="Text Box 10"/>
          <p:cNvSpPr txBox="1">
            <a:spLocks noChangeArrowheads="1"/>
          </p:cNvSpPr>
          <p:nvPr/>
        </p:nvSpPr>
        <p:spPr bwMode="auto">
          <a:xfrm>
            <a:off x="914400" y="4648200"/>
            <a:ext cx="2209800" cy="254000"/>
          </a:xfrm>
          <a:prstGeom prst="rect">
            <a:avLst/>
          </a:prstGeom>
          <a:noFill/>
          <a:ln w="9525">
            <a:noFill/>
            <a:miter lim="800000"/>
            <a:headEnd/>
            <a:tailEnd/>
          </a:ln>
          <a:effectLst/>
        </p:spPr>
        <p:txBody>
          <a:bodyPr>
            <a:spAutoFit/>
          </a:bodyPr>
          <a:lstStyle/>
          <a:p>
            <a:pPr algn="ctr" defTabSz="1049338" eaLnBrk="0" hangingPunct="0">
              <a:spcBef>
                <a:spcPct val="50000"/>
              </a:spcBef>
              <a:defRPr/>
            </a:pPr>
            <a:r>
              <a:rPr lang="en-US" sz="1050" dirty="0">
                <a:latin typeface="Tahoma" pitchFamily="34" charset="0"/>
              </a:rPr>
              <a:t>Narmada Fed Sabarmati</a:t>
            </a:r>
          </a:p>
        </p:txBody>
      </p:sp>
      <p:graphicFrame>
        <p:nvGraphicFramePr>
          <p:cNvPr id="11" name="Chart 10"/>
          <p:cNvGraphicFramePr>
            <a:graphicFrameLocks/>
          </p:cNvGraphicFramePr>
          <p:nvPr/>
        </p:nvGraphicFramePr>
        <p:xfrm>
          <a:off x="4114800" y="3962400"/>
          <a:ext cx="5029200" cy="2895600"/>
        </p:xfrm>
        <a:graphic>
          <a:graphicData uri="http://schemas.openxmlformats.org/drawingml/2006/chart">
            <c:chart xmlns:c="http://schemas.openxmlformats.org/drawingml/2006/chart" xmlns:r="http://schemas.openxmlformats.org/officeDocument/2006/relationships" r:id="rId5"/>
          </a:graphicData>
        </a:graphic>
      </p:graphicFrame>
      <p:sp>
        <p:nvSpPr>
          <p:cNvPr id="12" name="Right Arrow 11"/>
          <p:cNvSpPr/>
          <p:nvPr/>
        </p:nvSpPr>
        <p:spPr>
          <a:xfrm rot="16200000">
            <a:off x="2705100" y="4076700"/>
            <a:ext cx="1295400" cy="914400"/>
          </a:xfrm>
          <a:prstGeom prst="rightArrow">
            <a:avLst>
              <a:gd name="adj1" fmla="val 50000"/>
              <a:gd name="adj2" fmla="val 530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a:off x="3352800" y="2209800"/>
            <a:ext cx="2133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1524000" y="0"/>
            <a:ext cx="57150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effectLst>
                  <a:outerShdw blurRad="38100" dist="38100" dir="2700000" algn="tl">
                    <a:srgbClr val="000000"/>
                  </a:outerShdw>
                </a:effectLst>
                <a:latin typeface="Arial Black" pitchFamily="34" charset="0"/>
              </a:rPr>
              <a:t>Environmental Control</a:t>
            </a:r>
          </a:p>
          <a:p>
            <a:pPr algn="ctr">
              <a:defRPr/>
            </a:pPr>
            <a:r>
              <a:rPr lang="en-US" sz="1400" dirty="0" smtClean="0">
                <a:effectLst>
                  <a:outerShdw blurRad="38100" dist="38100" dir="2700000" algn="tl">
                    <a:srgbClr val="000000"/>
                  </a:outerShdw>
                </a:effectLst>
                <a:latin typeface="Arial Black" pitchFamily="34" charset="0"/>
              </a:rPr>
              <a:t>SABARMATI </a:t>
            </a:r>
            <a:r>
              <a:rPr lang="en-US" sz="1400" dirty="0">
                <a:effectLst>
                  <a:outerShdw blurRad="38100" dist="38100" dir="2700000" algn="tl">
                    <a:srgbClr val="000000"/>
                  </a:outerShdw>
                </a:effectLst>
                <a:latin typeface="Arial Black" pitchFamily="34" charset="0"/>
              </a:rPr>
              <a:t>RIVER’S CHANGING SCENIRIO  </a:t>
            </a:r>
            <a:endParaRPr lang="en-US" sz="1400" dirty="0"/>
          </a:p>
        </p:txBody>
      </p:sp>
      <p:sp>
        <p:nvSpPr>
          <p:cNvPr id="15" name="Down Arrow 14"/>
          <p:cNvSpPr/>
          <p:nvPr/>
        </p:nvSpPr>
        <p:spPr>
          <a:xfrm>
            <a:off x="6705600" y="3048000"/>
            <a:ext cx="838200" cy="990600"/>
          </a:xfrm>
          <a:prstGeom prst="downArrow">
            <a:avLst>
              <a:gd name="adj1" fmla="val 50000"/>
              <a:gd name="adj2" fmla="val 5659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370013" y="0"/>
            <a:ext cx="7313612" cy="1444625"/>
          </a:xfrm>
          <a:blipFill dpi="0" rotWithShape="1">
            <a:blip r:embed="rId2" cstate="print"/>
            <a:srcRect/>
            <a:tile tx="0" ty="0" sx="100000" sy="100000" flip="none" algn="tl"/>
          </a:blipFill>
        </p:spPr>
        <p:txBody>
          <a:bodyPr/>
          <a:lstStyle/>
          <a:p>
            <a:pPr algn="ctr"/>
            <a:r>
              <a:rPr lang="en-US" sz="2400" u="sng" dirty="0" smtClean="0">
                <a:solidFill>
                  <a:srgbClr val="00B0F0"/>
                </a:solidFill>
              </a:rPr>
              <a:t>Legislative control</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Introducing Model Civic Bye-laws and Building Bye-laws for prevention and control of vector breeding</a:t>
            </a:r>
          </a:p>
        </p:txBody>
      </p:sp>
      <p:sp>
        <p:nvSpPr>
          <p:cNvPr id="31747" name="Rectangle 3"/>
          <p:cNvSpPr>
            <a:spLocks noGrp="1" noChangeArrowheads="1"/>
          </p:cNvSpPr>
          <p:nvPr>
            <p:ph type="body" idx="1"/>
          </p:nvPr>
        </p:nvSpPr>
        <p:spPr>
          <a:xfrm>
            <a:off x="228600" y="1600200"/>
            <a:ext cx="8915400" cy="5257800"/>
          </a:xfrm>
          <a:solidFill>
            <a:schemeClr val="accent1">
              <a:lumMod val="20000"/>
              <a:lumOff val="80000"/>
            </a:schemeClr>
          </a:solidFill>
        </p:spPr>
        <p:txBody>
          <a:bodyPr/>
          <a:lstStyle/>
          <a:p>
            <a:pPr algn="just"/>
            <a:r>
              <a:rPr lang="en-US" sz="2200" b="1" i="1" dirty="0" smtClean="0">
                <a:solidFill>
                  <a:srgbClr val="000000"/>
                </a:solidFill>
              </a:rPr>
              <a:t>Model Civic Bye-laws:</a:t>
            </a:r>
            <a:r>
              <a:rPr lang="en-US" sz="2200" dirty="0" smtClean="0">
                <a:solidFill>
                  <a:srgbClr val="000000"/>
                </a:solidFill>
              </a:rPr>
              <a:t> Promulgation and implementation with provision to prevent /eliminate mosquito breeding like Municipal Corporation of Greater </a:t>
            </a:r>
            <a:r>
              <a:rPr lang="en-US" sz="2200" u="sng" dirty="0" smtClean="0">
                <a:solidFill>
                  <a:srgbClr val="000000"/>
                </a:solidFill>
              </a:rPr>
              <a:t>Mumbai, NCT Delhi, Chandigarh, Bhopal, </a:t>
            </a:r>
            <a:r>
              <a:rPr lang="en-US" sz="2200" u="sng" dirty="0" err="1" smtClean="0">
                <a:solidFill>
                  <a:srgbClr val="000000"/>
                </a:solidFill>
              </a:rPr>
              <a:t>Agartala</a:t>
            </a:r>
            <a:r>
              <a:rPr lang="en-US" sz="2200" u="sng" dirty="0" smtClean="0">
                <a:solidFill>
                  <a:srgbClr val="000000"/>
                </a:solidFill>
              </a:rPr>
              <a:t>, </a:t>
            </a:r>
            <a:r>
              <a:rPr lang="en-US" sz="2200" u="sng" dirty="0" err="1" smtClean="0">
                <a:solidFill>
                  <a:srgbClr val="000000"/>
                </a:solidFill>
              </a:rPr>
              <a:t>Navi</a:t>
            </a:r>
            <a:r>
              <a:rPr lang="en-US" sz="2200" u="sng" dirty="0" smtClean="0">
                <a:solidFill>
                  <a:srgbClr val="000000"/>
                </a:solidFill>
              </a:rPr>
              <a:t> Mumbai Municipal Corporation, Thane and Goa. </a:t>
            </a:r>
          </a:p>
          <a:p>
            <a:pPr algn="just"/>
            <a:endParaRPr lang="en-US" sz="2200" u="sng" dirty="0" smtClean="0">
              <a:solidFill>
                <a:srgbClr val="000000"/>
              </a:solidFill>
            </a:endParaRPr>
          </a:p>
          <a:p>
            <a:pPr algn="just"/>
            <a:r>
              <a:rPr lang="en-US" sz="2200" b="1" i="1" dirty="0" smtClean="0">
                <a:solidFill>
                  <a:srgbClr val="000000"/>
                </a:solidFill>
              </a:rPr>
              <a:t>Building Bye-laws: </a:t>
            </a:r>
            <a:r>
              <a:rPr lang="en-US" sz="2200" dirty="0" smtClean="0">
                <a:solidFill>
                  <a:srgbClr val="000000"/>
                </a:solidFill>
              </a:rPr>
              <a:t>Provision to prevent </a:t>
            </a:r>
            <a:r>
              <a:rPr lang="en-US" sz="2200" dirty="0" err="1" smtClean="0">
                <a:solidFill>
                  <a:srgbClr val="000000"/>
                </a:solidFill>
              </a:rPr>
              <a:t>mosquitogenic</a:t>
            </a:r>
            <a:r>
              <a:rPr lang="en-US" sz="2200" dirty="0" smtClean="0">
                <a:solidFill>
                  <a:srgbClr val="000000"/>
                </a:solidFill>
              </a:rPr>
              <a:t> conditions on the exterior of the buildings and clauses in the contract to keep curing tanks free of mosquito breeding during construction phase and dismantling of the same before issuance of occupancy certificate like </a:t>
            </a:r>
            <a:r>
              <a:rPr lang="en-US" sz="2200" u="sng" dirty="0" err="1" smtClean="0">
                <a:solidFill>
                  <a:srgbClr val="000000"/>
                </a:solidFill>
              </a:rPr>
              <a:t>Navi</a:t>
            </a:r>
            <a:r>
              <a:rPr lang="en-US" sz="2200" u="sng" dirty="0" smtClean="0">
                <a:solidFill>
                  <a:srgbClr val="000000"/>
                </a:solidFill>
              </a:rPr>
              <a:t> Mumbai</a:t>
            </a:r>
          </a:p>
        </p:txBody>
      </p:sp>
      <p:pic>
        <p:nvPicPr>
          <p:cNvPr id="31748" name="Picture 4" descr="0005"/>
          <p:cNvPicPr>
            <a:picLocks noChangeAspect="1" noChangeArrowheads="1"/>
          </p:cNvPicPr>
          <p:nvPr/>
        </p:nvPicPr>
        <p:blipFill>
          <a:blip r:embed="rId3" cstate="print"/>
          <a:srcRect/>
          <a:stretch>
            <a:fillRect/>
          </a:stretch>
        </p:blipFill>
        <p:spPr bwMode="auto">
          <a:xfrm>
            <a:off x="7086600" y="5410200"/>
            <a:ext cx="18288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685800" y="381000"/>
            <a:ext cx="7772400" cy="1143000"/>
          </a:xfrm>
          <a:prstGeom prst="rect">
            <a:avLst/>
          </a:prstGeom>
          <a:noFill/>
          <a:ln w="9525">
            <a:noFill/>
            <a:miter lim="800000"/>
            <a:headEnd/>
            <a:tailEnd/>
          </a:ln>
          <a:effectLst/>
        </p:spPr>
        <p:txBody>
          <a:bodyPr lIns="92075" tIns="46038" rIns="92075" bIns="46038" anchor="b"/>
          <a:lstStyle/>
          <a:p>
            <a:pPr algn="ctr">
              <a:defRPr/>
            </a:pPr>
            <a:r>
              <a:rPr lang="en-US" sz="2400" dirty="0">
                <a:solidFill>
                  <a:srgbClr val="FFFF00"/>
                </a:solidFill>
                <a:effectLst>
                  <a:outerShdw blurRad="38100" dist="38100" dir="2700000" algn="tl">
                    <a:srgbClr val="000000"/>
                  </a:outerShdw>
                </a:effectLst>
              </a:rPr>
              <a:t>Objective of vector control</a:t>
            </a:r>
          </a:p>
        </p:txBody>
      </p:sp>
      <p:sp>
        <p:nvSpPr>
          <p:cNvPr id="4099" name="Rectangle 3"/>
          <p:cNvSpPr>
            <a:spLocks noChangeArrowheads="1"/>
          </p:cNvSpPr>
          <p:nvPr/>
        </p:nvSpPr>
        <p:spPr bwMode="auto">
          <a:xfrm>
            <a:off x="1171575" y="762000"/>
            <a:ext cx="6800850" cy="5333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en-US" sz="2400" dirty="0">
              <a:ln>
                <a:solidFill>
                  <a:srgbClr val="002060"/>
                </a:solidFill>
              </a:ln>
              <a:latin typeface="Times New Roman" pitchFamily="18" charset="0"/>
            </a:endParaRPr>
          </a:p>
          <a:p>
            <a:pPr lvl="1" eaLnBrk="0" hangingPunct="0">
              <a:buFontTx/>
              <a:buChar char="•"/>
            </a:pPr>
            <a:endParaRPr lang="en-US" sz="2400" dirty="0" smtClean="0">
              <a:ln>
                <a:solidFill>
                  <a:srgbClr val="002060"/>
                </a:solidFill>
              </a:ln>
              <a:solidFill>
                <a:srgbClr val="002060"/>
              </a:solidFill>
              <a:latin typeface="Verdana" pitchFamily="34" charset="0"/>
            </a:endParaRPr>
          </a:p>
          <a:p>
            <a:pPr lvl="1" eaLnBrk="0" hangingPunct="0">
              <a:buFontTx/>
              <a:buChar char="•"/>
            </a:pPr>
            <a:endParaRPr lang="en-US" sz="2400" dirty="0" smtClean="0">
              <a:ln>
                <a:solidFill>
                  <a:srgbClr val="002060"/>
                </a:solidFill>
              </a:ln>
              <a:solidFill>
                <a:schemeClr val="hlink"/>
              </a:solidFill>
              <a:latin typeface="Verdana" pitchFamily="34" charset="0"/>
            </a:endParaRPr>
          </a:p>
          <a:p>
            <a:pPr lvl="1" eaLnBrk="0" hangingPunct="0">
              <a:buFontTx/>
              <a:buChar char="•"/>
            </a:pPr>
            <a:r>
              <a:rPr lang="en-US" sz="2400" dirty="0" smtClean="0">
                <a:ln>
                  <a:solidFill>
                    <a:srgbClr val="002060"/>
                  </a:solidFill>
                </a:ln>
                <a:solidFill>
                  <a:schemeClr val="hlink"/>
                </a:solidFill>
                <a:latin typeface="Verdana" pitchFamily="34" charset="0"/>
              </a:rPr>
              <a:t>To Reduce </a:t>
            </a:r>
            <a:r>
              <a:rPr lang="en-US" sz="2400" dirty="0">
                <a:ln>
                  <a:solidFill>
                    <a:srgbClr val="002060"/>
                  </a:solidFill>
                </a:ln>
                <a:solidFill>
                  <a:schemeClr val="hlink"/>
                </a:solidFill>
                <a:latin typeface="Verdana" pitchFamily="34" charset="0"/>
              </a:rPr>
              <a:t>female vector density to a level below which epidemic vector transmission will not occur</a:t>
            </a:r>
            <a:r>
              <a:rPr lang="en-US" sz="2400" dirty="0">
                <a:ln>
                  <a:solidFill>
                    <a:srgbClr val="002060"/>
                  </a:solidFill>
                </a:ln>
                <a:solidFill>
                  <a:schemeClr val="hlink"/>
                </a:solidFill>
                <a:latin typeface="Times New Roman" pitchFamily="18" charset="0"/>
              </a:rPr>
              <a:t> </a:t>
            </a:r>
          </a:p>
          <a:p>
            <a:pPr lvl="1" algn="just" eaLnBrk="0" hangingPunct="0">
              <a:buFontTx/>
              <a:buChar char="•"/>
            </a:pPr>
            <a:endParaRPr lang="en-US" sz="2400" dirty="0">
              <a:ln>
                <a:solidFill>
                  <a:srgbClr val="002060"/>
                </a:solidFill>
              </a:ln>
              <a:solidFill>
                <a:schemeClr val="hlink"/>
              </a:solidFill>
              <a:latin typeface="Times New Roman" pitchFamily="18" charset="0"/>
            </a:endParaRPr>
          </a:p>
          <a:p>
            <a:pPr lvl="1" algn="just" eaLnBrk="0" hangingPunct="0">
              <a:buFontTx/>
              <a:buChar char="•"/>
            </a:pPr>
            <a:r>
              <a:rPr lang="en-US" sz="2400" dirty="0">
                <a:ln>
                  <a:solidFill>
                    <a:srgbClr val="002060"/>
                  </a:solidFill>
                </a:ln>
                <a:solidFill>
                  <a:schemeClr val="hlink"/>
                </a:solidFill>
                <a:latin typeface="Verdana" pitchFamily="34" charset="0"/>
              </a:rPr>
              <a:t>Based on the assumption that eliminating or reducing the number of larval habitats in the domestic environment will control the vector</a:t>
            </a:r>
          </a:p>
          <a:p>
            <a:pPr lvl="1" algn="just" eaLnBrk="0" hangingPunct="0">
              <a:buFontTx/>
              <a:buChar char="•"/>
            </a:pPr>
            <a:r>
              <a:rPr lang="en-US" sz="2400" dirty="0">
                <a:ln>
                  <a:solidFill>
                    <a:srgbClr val="002060"/>
                  </a:solidFill>
                </a:ln>
                <a:solidFill>
                  <a:schemeClr val="hlink"/>
                </a:solidFill>
                <a:latin typeface="Times New Roman" pitchFamily="18" charset="0"/>
              </a:rPr>
              <a:t> </a:t>
            </a:r>
          </a:p>
          <a:p>
            <a:pPr lvl="1" algn="just" eaLnBrk="0" hangingPunct="0">
              <a:buFontTx/>
              <a:buChar char="•"/>
            </a:pPr>
            <a:r>
              <a:rPr lang="en-US" sz="2400" dirty="0">
                <a:ln>
                  <a:solidFill>
                    <a:srgbClr val="002060"/>
                  </a:solidFill>
                </a:ln>
                <a:solidFill>
                  <a:schemeClr val="hlink"/>
                </a:solidFill>
                <a:latin typeface="Verdana" pitchFamily="34" charset="0"/>
              </a:rPr>
              <a:t>The minimum vector density to prevent epidemic transmission is unknown</a:t>
            </a:r>
            <a:r>
              <a:rPr lang="en-US" sz="2400" dirty="0">
                <a:ln>
                  <a:solidFill>
                    <a:srgbClr val="002060"/>
                  </a:solidFill>
                </a:ln>
                <a:solidFill>
                  <a:schemeClr val="hlink"/>
                </a:solidFill>
                <a:latin typeface="Times New Roman" pitchFamily="18" charset="0"/>
              </a:rPr>
              <a:t> </a:t>
            </a:r>
          </a:p>
          <a:p>
            <a:pPr algn="just" eaLnBrk="0" hangingPunct="0"/>
            <a:endParaRPr lang="en-US" sz="2400" dirty="0">
              <a:ln>
                <a:solidFill>
                  <a:srgbClr val="002060"/>
                </a:solidFill>
              </a:ln>
              <a:solidFill>
                <a:schemeClr val="hlink"/>
              </a:solidFill>
              <a:latin typeface="Times New Roman" pitchFamily="18" charset="0"/>
            </a:endParaRPr>
          </a:p>
        </p:txBody>
      </p:sp>
      <p:sp>
        <p:nvSpPr>
          <p:cNvPr id="2" name="Oval 1"/>
          <p:cNvSpPr/>
          <p:nvPr/>
        </p:nvSpPr>
        <p:spPr>
          <a:xfrm>
            <a:off x="2362200" y="228600"/>
            <a:ext cx="42672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smtClean="0"/>
              <a:t>Objective of vector  control</a:t>
            </a:r>
            <a:endParaRPr lang="en-IN" sz="3200" dirty="0"/>
          </a:p>
        </p:txBody>
      </p:sp>
    </p:spTree>
    <p:extLst>
      <p:ext uri="{BB962C8B-B14F-4D97-AF65-F5344CB8AC3E}">
        <p14:creationId xmlns:p14="http://schemas.microsoft.com/office/powerpoint/2010/main" xmlns="" val="1807971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0"/>
            <a:ext cx="8229600" cy="1417638"/>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defRPr/>
            </a:pPr>
            <a:r>
              <a:rPr lang="en-US" sz="3600" b="1" dirty="0" smtClean="0">
                <a:solidFill>
                  <a:schemeClr val="bg1">
                    <a:lumMod val="50000"/>
                  </a:schemeClr>
                </a:solidFill>
              </a:rPr>
              <a:t/>
            </a:r>
            <a:br>
              <a:rPr lang="en-US" sz="3600" b="1" dirty="0" smtClean="0">
                <a:solidFill>
                  <a:schemeClr val="bg1">
                    <a:lumMod val="50000"/>
                  </a:schemeClr>
                </a:solidFill>
              </a:rPr>
            </a:br>
            <a:r>
              <a:rPr lang="en-US" sz="3600" b="1" dirty="0" err="1" smtClean="0">
                <a:solidFill>
                  <a:schemeClr val="bg1">
                    <a:lumMod val="50000"/>
                  </a:schemeClr>
                </a:solidFill>
              </a:rPr>
              <a:t>Navi</a:t>
            </a:r>
            <a:r>
              <a:rPr lang="en-US" sz="3600" b="1" dirty="0" smtClean="0">
                <a:solidFill>
                  <a:schemeClr val="bg1">
                    <a:lumMod val="50000"/>
                  </a:schemeClr>
                </a:solidFill>
              </a:rPr>
              <a:t> </a:t>
            </a:r>
            <a:r>
              <a:rPr lang="en-US" sz="3600" b="1" dirty="0">
                <a:solidFill>
                  <a:schemeClr val="bg1">
                    <a:lumMod val="50000"/>
                  </a:schemeClr>
                </a:solidFill>
              </a:rPr>
              <a:t>Mumbai Municipal </a:t>
            </a:r>
            <a:r>
              <a:rPr lang="en-US" sz="3600" b="1" dirty="0" smtClean="0">
                <a:solidFill>
                  <a:schemeClr val="bg1">
                    <a:lumMod val="50000"/>
                  </a:schemeClr>
                </a:solidFill>
              </a:rPr>
              <a:t>Corporation</a:t>
            </a:r>
            <a:br>
              <a:rPr lang="en-US" sz="3600" b="1" dirty="0" smtClean="0">
                <a:solidFill>
                  <a:schemeClr val="bg1">
                    <a:lumMod val="50000"/>
                  </a:schemeClr>
                </a:solidFill>
              </a:rPr>
            </a:br>
            <a:r>
              <a:rPr lang="en-US" sz="3600" b="1" dirty="0">
                <a:solidFill>
                  <a:schemeClr val="bg1">
                    <a:lumMod val="50000"/>
                  </a:schemeClr>
                </a:solidFill>
              </a:rPr>
              <a:t/>
            </a:r>
            <a:br>
              <a:rPr lang="en-US" sz="3600" b="1" dirty="0">
                <a:solidFill>
                  <a:schemeClr val="bg1">
                    <a:lumMod val="50000"/>
                  </a:schemeClr>
                </a:solidFill>
              </a:rPr>
            </a:br>
            <a:endParaRPr lang="en-US" sz="3600" b="1" dirty="0">
              <a:solidFill>
                <a:schemeClr val="bg1">
                  <a:lumMod val="50000"/>
                </a:schemeClr>
              </a:solidFill>
            </a:endParaRPr>
          </a:p>
        </p:txBody>
      </p:sp>
      <p:sp>
        <p:nvSpPr>
          <p:cNvPr id="32771" name="Rectangle 3"/>
          <p:cNvSpPr>
            <a:spLocks noGrp="1" noChangeArrowheads="1"/>
          </p:cNvSpPr>
          <p:nvPr>
            <p:ph type="body" idx="1"/>
          </p:nvPr>
        </p:nvSpPr>
        <p:spPr>
          <a:solidFill>
            <a:schemeClr val="tx2">
              <a:lumMod val="20000"/>
              <a:lumOff val="80000"/>
            </a:schemeClr>
          </a:solidFill>
        </p:spPr>
        <p:txBody>
          <a:bodyPr/>
          <a:lstStyle/>
          <a:p>
            <a:r>
              <a:rPr lang="en-US" sz="2800" b="1" u="sng" dirty="0" smtClean="0">
                <a:solidFill>
                  <a:schemeClr val="accent2"/>
                </a:solidFill>
              </a:rPr>
              <a:t>Malaria Bye-laws :</a:t>
            </a:r>
            <a:r>
              <a:rPr lang="en-US" sz="2800" b="1" dirty="0" smtClean="0">
                <a:solidFill>
                  <a:schemeClr val="bg1">
                    <a:lumMod val="50000"/>
                  </a:schemeClr>
                </a:solidFill>
              </a:rPr>
              <a:t> </a:t>
            </a:r>
            <a:r>
              <a:rPr lang="en-US" sz="2800" b="1" u="sng" dirty="0" smtClean="0">
                <a:solidFill>
                  <a:schemeClr val="bg1">
                    <a:lumMod val="50000"/>
                  </a:schemeClr>
                </a:solidFill>
              </a:rPr>
              <a:t>(After 1996 out break of Malaria) </a:t>
            </a:r>
            <a:endParaRPr lang="en-US" sz="2800" b="1" u="sng" dirty="0" smtClean="0">
              <a:solidFill>
                <a:schemeClr val="accent2"/>
              </a:solidFill>
            </a:endParaRPr>
          </a:p>
          <a:p>
            <a:endParaRPr lang="en-US" sz="2800" b="1" u="sng" dirty="0" smtClean="0"/>
          </a:p>
          <a:p>
            <a:r>
              <a:rPr lang="en-US" sz="2800" dirty="0" smtClean="0"/>
              <a:t>To reduce  potential breeding places.</a:t>
            </a:r>
          </a:p>
          <a:p>
            <a:r>
              <a:rPr lang="en-US" sz="2800" dirty="0" smtClean="0"/>
              <a:t>No Objection Certificate”  from Health Department of NMMC for Occupancy Certificate.  </a:t>
            </a:r>
          </a:p>
          <a:p>
            <a:r>
              <a:rPr lang="en-US" sz="2800" dirty="0" smtClean="0"/>
              <a:t>Inspect the site for any potential breeding places at the construction. </a:t>
            </a:r>
          </a:p>
          <a:p>
            <a:r>
              <a:rPr lang="en-US" sz="2800" dirty="0" smtClean="0"/>
              <a:t>No Objection Certificate is issued.</a:t>
            </a:r>
            <a:r>
              <a:rPr lang="en-US" sz="2800" b="1" dirty="0" smtClean="0"/>
              <a:t> </a:t>
            </a:r>
          </a:p>
          <a:p>
            <a:endParaRPr lang="en-US" sz="2800" dirty="0" smtClean="0"/>
          </a:p>
          <a:p>
            <a:endParaRPr lang="en-US" sz="2800" dirty="0" smtClean="0"/>
          </a:p>
        </p:txBody>
      </p:sp>
      <p:sp>
        <p:nvSpPr>
          <p:cNvPr id="32772" name="Rectangle 4"/>
          <p:cNvSpPr>
            <a:spLocks noChangeArrowheads="1"/>
          </p:cNvSpPr>
          <p:nvPr/>
        </p:nvSpPr>
        <p:spPr bwMode="auto">
          <a:xfrm>
            <a:off x="504825" y="0"/>
            <a:ext cx="9721850" cy="866775"/>
          </a:xfrm>
          <a:prstGeom prst="rect">
            <a:avLst/>
          </a:prstGeom>
          <a:noFill/>
          <a:ln w="9525">
            <a:noFill/>
            <a:miter lim="800000"/>
            <a:headEnd/>
            <a:tailEnd/>
          </a:ln>
        </p:spPr>
        <p:txBody>
          <a:bodyPr lIns="104927" tIns="52464" rIns="104927" bIns="52464" anchor="ctr"/>
          <a:lstStyle/>
          <a:p>
            <a:pPr algn="ctr">
              <a:lnSpc>
                <a:spcPct val="80000"/>
              </a:lnSpc>
            </a:pPr>
            <a:endParaRPr lang="en-US" sz="2500">
              <a:solidFill>
                <a:srgbClr val="FF0066"/>
              </a:solidFill>
              <a:latin typeface="Arial Black"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685800" y="228600"/>
            <a:ext cx="8229600" cy="685800"/>
          </a:xfrm>
        </p:spPr>
        <p:txBody>
          <a:bodyPr/>
          <a:lstStyle/>
          <a:p>
            <a:pPr>
              <a:defRPr/>
            </a:pPr>
            <a:r>
              <a:rPr lang="en-US" sz="2400" dirty="0" smtClean="0"/>
              <a:t>Effective IEC for VBD,s</a:t>
            </a:r>
          </a:p>
        </p:txBody>
      </p:sp>
      <p:pic>
        <p:nvPicPr>
          <p:cNvPr id="17411" name="Picture 4" descr="scan000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a:xfrm>
            <a:off x="381000" y="1066800"/>
            <a:ext cx="8534400" cy="5410200"/>
          </a:xfrm>
        </p:spPr>
      </p:pic>
    </p:spTree>
    <p:extLst>
      <p:ext uri="{BB962C8B-B14F-4D97-AF65-F5344CB8AC3E}">
        <p14:creationId xmlns:p14="http://schemas.microsoft.com/office/powerpoint/2010/main" xmlns="" val="10104282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02920" y="228600"/>
            <a:ext cx="8183880" cy="1295400"/>
          </a:xfrm>
        </p:spPr>
        <p:txBody>
          <a:bodyPr>
            <a:normAutofit/>
          </a:bodyPr>
          <a:lstStyle/>
          <a:p>
            <a:pPr>
              <a:defRPr/>
            </a:pPr>
            <a:r>
              <a:rPr lang="en-US" sz="3200" dirty="0" smtClean="0">
                <a:solidFill>
                  <a:srgbClr val="002060"/>
                </a:solidFill>
              </a:rPr>
              <a:t>Inter </a:t>
            </a:r>
            <a:r>
              <a:rPr lang="en-US" sz="3200" dirty="0" err="1" smtClean="0">
                <a:solidFill>
                  <a:srgbClr val="002060"/>
                </a:solidFill>
              </a:rPr>
              <a:t>Sectoral</a:t>
            </a:r>
            <a:r>
              <a:rPr lang="en-US" sz="3200" dirty="0" smtClean="0">
                <a:solidFill>
                  <a:srgbClr val="002060"/>
                </a:solidFill>
              </a:rPr>
              <a:t> Co-ordination</a:t>
            </a:r>
          </a:p>
        </p:txBody>
      </p:sp>
      <p:sp>
        <p:nvSpPr>
          <p:cNvPr id="15363" name="Rectangle 3"/>
          <p:cNvSpPr>
            <a:spLocks noGrp="1" noChangeArrowheads="1"/>
          </p:cNvSpPr>
          <p:nvPr>
            <p:ph idx="1"/>
          </p:nvPr>
        </p:nvSpPr>
        <p:spPr>
          <a:xfrm>
            <a:off x="457200" y="1181100"/>
            <a:ext cx="8229600" cy="4945063"/>
          </a:xfrm>
        </p:spPr>
        <p:txBody>
          <a:bodyPr/>
          <a:lstStyle/>
          <a:p>
            <a:pPr algn="ctr">
              <a:buFont typeface="Wingdings" pitchFamily="2" charset="2"/>
              <a:buNone/>
            </a:pPr>
            <a:r>
              <a:rPr lang="en-US" dirty="0" smtClean="0">
                <a:solidFill>
                  <a:srgbClr val="002060"/>
                </a:solidFill>
              </a:rPr>
              <a:t>Review at </a:t>
            </a:r>
            <a:r>
              <a:rPr lang="en-US" dirty="0" err="1" smtClean="0">
                <a:solidFill>
                  <a:srgbClr val="002060"/>
                </a:solidFill>
              </a:rPr>
              <a:t>Minister,s</a:t>
            </a:r>
            <a:r>
              <a:rPr lang="en-US" dirty="0" smtClean="0">
                <a:solidFill>
                  <a:srgbClr val="002060"/>
                </a:solidFill>
              </a:rPr>
              <a:t>  level during transmission </a:t>
            </a:r>
          </a:p>
        </p:txBody>
      </p:sp>
      <p:sp>
        <p:nvSpPr>
          <p:cNvPr id="130052" name="Rectangle 4"/>
          <p:cNvSpPr>
            <a:spLocks noChangeArrowheads="1"/>
          </p:cNvSpPr>
          <p:nvPr/>
        </p:nvSpPr>
        <p:spPr bwMode="auto">
          <a:xfrm>
            <a:off x="0" y="190500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Clr>
                <a:schemeClr val="tx2"/>
              </a:buClr>
              <a:buSzPct val="90000"/>
              <a:buFont typeface="Wingdings" pitchFamily="2" charset="2"/>
              <a:buNone/>
            </a:pPr>
            <a:endParaRPr lang="en-US" sz="3200" b="1"/>
          </a:p>
          <a:p>
            <a:pPr marL="342900" indent="-342900">
              <a:spcBef>
                <a:spcPct val="20000"/>
              </a:spcBef>
              <a:buClr>
                <a:schemeClr val="tx2"/>
              </a:buClr>
              <a:buSzPct val="90000"/>
              <a:buFont typeface="Wingdings" pitchFamily="2" charset="2"/>
              <a:buChar char="n"/>
            </a:pPr>
            <a:endParaRPr lang="en-US" sz="3200"/>
          </a:p>
          <a:p>
            <a:pPr marL="342900" indent="-342900">
              <a:spcBef>
                <a:spcPct val="20000"/>
              </a:spcBef>
              <a:buClr>
                <a:schemeClr val="tx2"/>
              </a:buClr>
              <a:buSzPct val="90000"/>
              <a:buFont typeface="Wingdings" pitchFamily="2" charset="2"/>
              <a:buChar char="n"/>
            </a:pPr>
            <a:endParaRPr lang="en-US"/>
          </a:p>
          <a:p>
            <a:pPr marL="342900" indent="-342900">
              <a:spcBef>
                <a:spcPct val="20000"/>
              </a:spcBef>
              <a:buClr>
                <a:schemeClr val="tx2"/>
              </a:buClr>
              <a:buSzPct val="90000"/>
              <a:buFont typeface="Wingdings" pitchFamily="2" charset="2"/>
              <a:buChar char="n"/>
            </a:pPr>
            <a:endParaRPr lang="en-US" sz="3200"/>
          </a:p>
          <a:p>
            <a:pPr marL="342900" indent="-342900">
              <a:spcBef>
                <a:spcPct val="20000"/>
              </a:spcBef>
              <a:buClr>
                <a:schemeClr val="tx2"/>
              </a:buClr>
              <a:buSzPct val="90000"/>
              <a:buFont typeface="Wingdings" pitchFamily="2" charset="2"/>
              <a:buChar char="n"/>
            </a:pPr>
            <a:endParaRPr lang="en-US" sz="3200">
              <a:hlinkClick r:id="rId2" action="ppaction://hlinksldjump"/>
            </a:endParaRPr>
          </a:p>
        </p:txBody>
      </p:sp>
      <p:sp>
        <p:nvSpPr>
          <p:cNvPr id="15365" name="Rectangle 5"/>
          <p:cNvSpPr>
            <a:spLocks noChangeArrowheads="1"/>
          </p:cNvSpPr>
          <p:nvPr/>
        </p:nvSpPr>
        <p:spPr bwMode="auto">
          <a:xfrm>
            <a:off x="636588" y="609600"/>
            <a:ext cx="77692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endParaRPr lang="en-US" sz="4400">
              <a:solidFill>
                <a:schemeClr val="tx2"/>
              </a:solidFill>
              <a:latin typeface="Garamond" pitchFamily="18" charset="0"/>
            </a:endParaRPr>
          </a:p>
        </p:txBody>
      </p:sp>
      <p:sp>
        <p:nvSpPr>
          <p:cNvPr id="15366" name="Rectangle 6"/>
          <p:cNvSpPr>
            <a:spLocks noChangeArrowheads="1"/>
          </p:cNvSpPr>
          <p:nvPr/>
        </p:nvSpPr>
        <p:spPr bwMode="auto">
          <a:xfrm>
            <a:off x="381000" y="1981200"/>
            <a:ext cx="2057400" cy="2057400"/>
          </a:xfrm>
          <a:prstGeom prst="rect">
            <a:avLst/>
          </a:prstGeom>
          <a:solidFill>
            <a:srgbClr val="99CCFF"/>
          </a:solidFill>
          <a:ln w="9525">
            <a:solidFill>
              <a:srgbClr val="3A2000">
                <a:alpha val="50195"/>
              </a:srgbClr>
            </a:solidFill>
            <a:miter lim="800000"/>
            <a:headEnd/>
            <a:tailEnd/>
          </a:ln>
        </p:spPr>
        <p:txBody>
          <a:bodyPr wrap="none" anchor="ctr"/>
          <a:lstStyle/>
          <a:p>
            <a:pPr algn="ctr" eaLnBrk="0" hangingPunct="0"/>
            <a:endParaRPr lang="en-US" b="1" dirty="0"/>
          </a:p>
          <a:p>
            <a:pPr algn="ctr" eaLnBrk="0" hangingPunct="0"/>
            <a:endParaRPr lang="en-US" b="1" dirty="0"/>
          </a:p>
          <a:p>
            <a:pPr algn="ctr" eaLnBrk="0" hangingPunct="0"/>
            <a:r>
              <a:rPr lang="en-US" sz="2000" b="1" dirty="0">
                <a:solidFill>
                  <a:srgbClr val="002060"/>
                </a:solidFill>
              </a:rPr>
              <a:t>Engineering</a:t>
            </a:r>
          </a:p>
          <a:p>
            <a:pPr algn="ctr" eaLnBrk="0" hangingPunct="0"/>
            <a:r>
              <a:rPr lang="en-US" sz="2000" b="1" dirty="0">
                <a:solidFill>
                  <a:srgbClr val="002060"/>
                </a:solidFill>
              </a:rPr>
              <a:t>C.S.C.</a:t>
            </a:r>
          </a:p>
          <a:p>
            <a:pPr algn="ctr" eaLnBrk="0" hangingPunct="0"/>
            <a:r>
              <a:rPr lang="en-US" sz="2000" b="1" dirty="0">
                <a:solidFill>
                  <a:srgbClr val="002060"/>
                </a:solidFill>
              </a:rPr>
              <a:t>CSD</a:t>
            </a:r>
          </a:p>
          <a:p>
            <a:pPr algn="ctr" eaLnBrk="0" hangingPunct="0"/>
            <a:r>
              <a:rPr lang="en-US" sz="2000" b="1" dirty="0">
                <a:solidFill>
                  <a:srgbClr val="002060"/>
                </a:solidFill>
              </a:rPr>
              <a:t>Horticulture</a:t>
            </a:r>
          </a:p>
        </p:txBody>
      </p:sp>
      <p:sp>
        <p:nvSpPr>
          <p:cNvPr id="15367" name="Rectangle 7"/>
          <p:cNvSpPr>
            <a:spLocks noChangeArrowheads="1"/>
          </p:cNvSpPr>
          <p:nvPr/>
        </p:nvSpPr>
        <p:spPr bwMode="auto">
          <a:xfrm>
            <a:off x="0" y="4495800"/>
            <a:ext cx="2743200" cy="2057400"/>
          </a:xfrm>
          <a:prstGeom prst="rect">
            <a:avLst/>
          </a:prstGeom>
          <a:solidFill>
            <a:srgbClr val="99CCFF"/>
          </a:solidFill>
          <a:ln w="9525">
            <a:solidFill>
              <a:srgbClr val="3A2000">
                <a:alpha val="50195"/>
              </a:srgbClr>
            </a:solidFill>
            <a:miter lim="800000"/>
            <a:headEnd/>
            <a:tailEnd/>
          </a:ln>
        </p:spPr>
        <p:txBody>
          <a:bodyPr wrap="none" anchor="ctr"/>
          <a:lstStyle/>
          <a:p>
            <a:pPr algn="ctr" eaLnBrk="0" hangingPunct="0"/>
            <a:r>
              <a:rPr lang="en-US" b="1" dirty="0"/>
              <a:t> </a:t>
            </a:r>
            <a:r>
              <a:rPr lang="en-US" sz="2000" b="1" dirty="0">
                <a:solidFill>
                  <a:srgbClr val="002060"/>
                </a:solidFill>
              </a:rPr>
              <a:t>Private Sector</a:t>
            </a:r>
          </a:p>
          <a:p>
            <a:pPr algn="ctr" eaLnBrk="0" hangingPunct="0"/>
            <a:r>
              <a:rPr lang="en-US" sz="2000" b="1" dirty="0">
                <a:solidFill>
                  <a:srgbClr val="002060"/>
                </a:solidFill>
              </a:rPr>
              <a:t>Metro Railways</a:t>
            </a:r>
          </a:p>
          <a:p>
            <a:pPr algn="ctr" eaLnBrk="0" hangingPunct="0"/>
            <a:r>
              <a:rPr lang="en-US" sz="2000" b="1" dirty="0">
                <a:solidFill>
                  <a:srgbClr val="002060"/>
                </a:solidFill>
              </a:rPr>
              <a:t>MTNL</a:t>
            </a:r>
          </a:p>
          <a:p>
            <a:pPr algn="ctr" eaLnBrk="0" hangingPunct="0"/>
            <a:r>
              <a:rPr lang="en-US" sz="2000" b="1" dirty="0">
                <a:solidFill>
                  <a:srgbClr val="002060"/>
                </a:solidFill>
              </a:rPr>
              <a:t>D.V.B</a:t>
            </a:r>
          </a:p>
        </p:txBody>
      </p:sp>
      <p:sp>
        <p:nvSpPr>
          <p:cNvPr id="15368" name="Rectangle 8"/>
          <p:cNvSpPr>
            <a:spLocks noChangeArrowheads="1"/>
          </p:cNvSpPr>
          <p:nvPr/>
        </p:nvSpPr>
        <p:spPr bwMode="auto">
          <a:xfrm>
            <a:off x="5943600" y="2057400"/>
            <a:ext cx="2743200" cy="2133600"/>
          </a:xfrm>
          <a:prstGeom prst="rect">
            <a:avLst/>
          </a:prstGeom>
          <a:solidFill>
            <a:srgbClr val="99CCFF"/>
          </a:solidFill>
          <a:ln w="9525">
            <a:solidFill>
              <a:srgbClr val="3A2000">
                <a:alpha val="50195"/>
              </a:srgbClr>
            </a:solidFill>
            <a:miter lim="800000"/>
            <a:headEnd/>
            <a:tailEnd/>
          </a:ln>
        </p:spPr>
        <p:txBody>
          <a:bodyPr wrap="none" anchor="ctr"/>
          <a:lstStyle/>
          <a:p>
            <a:pPr algn="ctr" eaLnBrk="0" hangingPunct="0"/>
            <a:r>
              <a:rPr lang="en-US" sz="2000" b="1" dirty="0">
                <a:solidFill>
                  <a:srgbClr val="002060"/>
                </a:solidFill>
              </a:rPr>
              <a:t>Delhi Govt.</a:t>
            </a:r>
          </a:p>
          <a:p>
            <a:pPr algn="ctr" eaLnBrk="0" hangingPunct="0"/>
            <a:r>
              <a:rPr lang="en-US" sz="2000" b="1" dirty="0">
                <a:solidFill>
                  <a:srgbClr val="002060"/>
                </a:solidFill>
              </a:rPr>
              <a:t>Flood Control dept.</a:t>
            </a:r>
          </a:p>
          <a:p>
            <a:pPr algn="ctr" eaLnBrk="0" hangingPunct="0"/>
            <a:r>
              <a:rPr lang="en-US" sz="2000" b="1" dirty="0">
                <a:solidFill>
                  <a:srgbClr val="002060"/>
                </a:solidFill>
              </a:rPr>
              <a:t>Delhi </a:t>
            </a:r>
            <a:r>
              <a:rPr lang="en-US" sz="2000" b="1" dirty="0" err="1">
                <a:solidFill>
                  <a:srgbClr val="002060"/>
                </a:solidFill>
              </a:rPr>
              <a:t>Jal</a:t>
            </a:r>
            <a:r>
              <a:rPr lang="en-US" sz="2000" b="1" dirty="0">
                <a:solidFill>
                  <a:srgbClr val="002060"/>
                </a:solidFill>
              </a:rPr>
              <a:t> Board</a:t>
            </a:r>
          </a:p>
          <a:p>
            <a:pPr algn="ctr" eaLnBrk="0" hangingPunct="0"/>
            <a:r>
              <a:rPr lang="en-US" sz="2000" b="1" dirty="0">
                <a:solidFill>
                  <a:srgbClr val="002060"/>
                </a:solidFill>
              </a:rPr>
              <a:t>Railways</a:t>
            </a:r>
          </a:p>
          <a:p>
            <a:pPr algn="ctr" eaLnBrk="0" hangingPunct="0"/>
            <a:endParaRPr lang="en-US" sz="2000" b="1" dirty="0">
              <a:solidFill>
                <a:srgbClr val="002060"/>
              </a:solidFill>
            </a:endParaRPr>
          </a:p>
        </p:txBody>
      </p:sp>
      <p:sp>
        <p:nvSpPr>
          <p:cNvPr id="15369" name="Oval 9"/>
          <p:cNvSpPr>
            <a:spLocks noChangeArrowheads="1"/>
          </p:cNvSpPr>
          <p:nvPr/>
        </p:nvSpPr>
        <p:spPr bwMode="auto">
          <a:xfrm>
            <a:off x="3200400" y="3200400"/>
            <a:ext cx="2362200" cy="2057400"/>
          </a:xfrm>
          <a:prstGeom prst="ellipse">
            <a:avLst/>
          </a:prstGeom>
          <a:solidFill>
            <a:srgbClr val="FF6600"/>
          </a:solidFill>
          <a:ln w="9525">
            <a:solidFill>
              <a:srgbClr val="3A2000">
                <a:alpha val="50195"/>
              </a:srgbClr>
            </a:solidFill>
            <a:round/>
            <a:headEnd/>
            <a:tailEnd/>
          </a:ln>
        </p:spPr>
        <p:txBody>
          <a:bodyPr wrap="none" anchor="ctr"/>
          <a:lstStyle/>
          <a:p>
            <a:pPr algn="ctr" eaLnBrk="0" hangingPunct="0"/>
            <a:r>
              <a:rPr lang="en-US" b="1"/>
              <a:t>Public Health </a:t>
            </a:r>
          </a:p>
          <a:p>
            <a:pPr algn="ctr" eaLnBrk="0" hangingPunct="0"/>
            <a:r>
              <a:rPr lang="en-US" b="1"/>
              <a:t>Unit</a:t>
            </a:r>
          </a:p>
          <a:p>
            <a:pPr algn="ctr" eaLnBrk="0" hangingPunct="0"/>
            <a:r>
              <a:rPr lang="en-US" b="1"/>
              <a:t>M.C.D</a:t>
            </a:r>
          </a:p>
        </p:txBody>
      </p:sp>
      <p:sp>
        <p:nvSpPr>
          <p:cNvPr id="15370" name="Rectangle 10"/>
          <p:cNvSpPr>
            <a:spLocks noChangeArrowheads="1"/>
          </p:cNvSpPr>
          <p:nvPr/>
        </p:nvSpPr>
        <p:spPr bwMode="auto">
          <a:xfrm>
            <a:off x="5943600" y="4572000"/>
            <a:ext cx="2895600" cy="1905000"/>
          </a:xfrm>
          <a:prstGeom prst="rect">
            <a:avLst/>
          </a:prstGeom>
          <a:solidFill>
            <a:srgbClr val="99CCFF"/>
          </a:solidFill>
          <a:ln w="9525">
            <a:solidFill>
              <a:srgbClr val="3A2000">
                <a:alpha val="50195"/>
              </a:srgbClr>
            </a:solidFill>
            <a:miter lim="800000"/>
            <a:headEnd/>
            <a:tailEnd/>
          </a:ln>
        </p:spPr>
        <p:txBody>
          <a:bodyPr wrap="none" anchor="ctr"/>
          <a:lstStyle/>
          <a:p>
            <a:pPr algn="ctr" eaLnBrk="0" hangingPunct="0"/>
            <a:r>
              <a:rPr lang="en-US" sz="2000" b="1" u="sng" dirty="0">
                <a:solidFill>
                  <a:srgbClr val="002060"/>
                </a:solidFill>
              </a:rPr>
              <a:t>Health Authority of</a:t>
            </a:r>
          </a:p>
          <a:p>
            <a:pPr algn="ctr" eaLnBrk="0" hangingPunct="0">
              <a:buFont typeface="Wingdings" pitchFamily="2" charset="2"/>
              <a:buChar char="ü"/>
            </a:pPr>
            <a:r>
              <a:rPr lang="en-US" sz="2000" b="1" dirty="0">
                <a:solidFill>
                  <a:srgbClr val="002060"/>
                </a:solidFill>
              </a:rPr>
              <a:t>Haryana</a:t>
            </a:r>
          </a:p>
          <a:p>
            <a:pPr algn="ctr" eaLnBrk="0" hangingPunct="0">
              <a:buFont typeface="Wingdings" pitchFamily="2" charset="2"/>
              <a:buChar char="ü"/>
            </a:pPr>
            <a:r>
              <a:rPr lang="en-US" sz="2000" b="1" dirty="0">
                <a:solidFill>
                  <a:srgbClr val="002060"/>
                </a:solidFill>
              </a:rPr>
              <a:t>U.P.</a:t>
            </a:r>
          </a:p>
          <a:p>
            <a:pPr algn="ctr" eaLnBrk="0" hangingPunct="0">
              <a:buFont typeface="Wingdings" pitchFamily="2" charset="2"/>
              <a:buChar char="ü"/>
            </a:pPr>
            <a:r>
              <a:rPr lang="en-US" sz="2000" b="1" dirty="0" err="1">
                <a:solidFill>
                  <a:srgbClr val="002060"/>
                </a:solidFill>
              </a:rPr>
              <a:t>Rajsta</a:t>
            </a:r>
            <a:r>
              <a:rPr lang="en-US" sz="2000" b="1" dirty="0" err="1">
                <a:solidFill>
                  <a:schemeClr val="folHlink"/>
                </a:solidFill>
              </a:rPr>
              <a:t>han</a:t>
            </a:r>
            <a:endParaRPr lang="en-US" sz="2000" b="1" dirty="0">
              <a:solidFill>
                <a:schemeClr val="folHlink"/>
              </a:solidFill>
            </a:endParaRPr>
          </a:p>
        </p:txBody>
      </p:sp>
      <p:sp>
        <p:nvSpPr>
          <p:cNvPr id="15371" name="Oval 11"/>
          <p:cNvSpPr>
            <a:spLocks noChangeArrowheads="1"/>
          </p:cNvSpPr>
          <p:nvPr/>
        </p:nvSpPr>
        <p:spPr bwMode="auto">
          <a:xfrm>
            <a:off x="990600" y="2362200"/>
            <a:ext cx="914400" cy="381000"/>
          </a:xfrm>
          <a:prstGeom prst="ellipse">
            <a:avLst/>
          </a:prstGeom>
          <a:solidFill>
            <a:srgbClr val="FF6600"/>
          </a:solidFill>
          <a:ln w="9525">
            <a:solidFill>
              <a:srgbClr val="3A2000">
                <a:alpha val="50195"/>
              </a:srgbClr>
            </a:solidFill>
            <a:round/>
            <a:headEnd/>
            <a:tailEnd/>
          </a:ln>
        </p:spPr>
        <p:txBody>
          <a:bodyPr wrap="none" anchor="ctr"/>
          <a:lstStyle/>
          <a:p>
            <a:pPr algn="ctr" eaLnBrk="0" hangingPunct="0"/>
            <a:r>
              <a:rPr lang="en-US" b="1"/>
              <a:t>MCD</a:t>
            </a:r>
          </a:p>
        </p:txBody>
      </p:sp>
      <p:sp>
        <p:nvSpPr>
          <p:cNvPr id="15372" name="Line 12"/>
          <p:cNvSpPr>
            <a:spLocks noChangeShapeType="1"/>
          </p:cNvSpPr>
          <p:nvPr/>
        </p:nvSpPr>
        <p:spPr bwMode="auto">
          <a:xfrm flipH="1" flipV="1">
            <a:off x="2438400" y="2514600"/>
            <a:ext cx="1066800" cy="990600"/>
          </a:xfrm>
          <a:prstGeom prst="line">
            <a:avLst/>
          </a:prstGeom>
          <a:noFill/>
          <a:ln w="76200">
            <a:solidFill>
              <a:srgbClr val="FF0000">
                <a:alpha val="50195"/>
              </a:srgb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IN"/>
          </a:p>
        </p:txBody>
      </p:sp>
      <p:sp>
        <p:nvSpPr>
          <p:cNvPr id="15373" name="Line 13"/>
          <p:cNvSpPr>
            <a:spLocks noChangeShapeType="1"/>
          </p:cNvSpPr>
          <p:nvPr/>
        </p:nvSpPr>
        <p:spPr bwMode="auto">
          <a:xfrm flipH="1">
            <a:off x="5257800" y="3048000"/>
            <a:ext cx="685800" cy="381000"/>
          </a:xfrm>
          <a:prstGeom prst="line">
            <a:avLst/>
          </a:prstGeom>
          <a:noFill/>
          <a:ln w="9525">
            <a:solidFill>
              <a:srgbClr val="3A2000">
                <a:alpha val="50195"/>
              </a:srgb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IN"/>
          </a:p>
        </p:txBody>
      </p:sp>
      <p:sp>
        <p:nvSpPr>
          <p:cNvPr id="15374" name="Line 14"/>
          <p:cNvSpPr>
            <a:spLocks noChangeShapeType="1"/>
          </p:cNvSpPr>
          <p:nvPr/>
        </p:nvSpPr>
        <p:spPr bwMode="auto">
          <a:xfrm flipV="1">
            <a:off x="5181600" y="2971800"/>
            <a:ext cx="914400" cy="533400"/>
          </a:xfrm>
          <a:prstGeom prst="line">
            <a:avLst/>
          </a:prstGeom>
          <a:noFill/>
          <a:ln w="76200">
            <a:solidFill>
              <a:srgbClr val="FF0000">
                <a:alpha val="50195"/>
              </a:srgb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IN"/>
          </a:p>
        </p:txBody>
      </p:sp>
      <p:sp>
        <p:nvSpPr>
          <p:cNvPr id="15375" name="Line 15"/>
          <p:cNvSpPr>
            <a:spLocks noChangeShapeType="1"/>
          </p:cNvSpPr>
          <p:nvPr/>
        </p:nvSpPr>
        <p:spPr bwMode="auto">
          <a:xfrm flipH="1">
            <a:off x="2743200" y="4800600"/>
            <a:ext cx="685800" cy="838200"/>
          </a:xfrm>
          <a:prstGeom prst="line">
            <a:avLst/>
          </a:prstGeom>
          <a:noFill/>
          <a:ln w="76200">
            <a:solidFill>
              <a:srgbClr val="FF0000">
                <a:alpha val="50195"/>
              </a:srgb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IN"/>
          </a:p>
        </p:txBody>
      </p:sp>
      <p:sp>
        <p:nvSpPr>
          <p:cNvPr id="15376" name="Line 16"/>
          <p:cNvSpPr>
            <a:spLocks noChangeShapeType="1"/>
          </p:cNvSpPr>
          <p:nvPr/>
        </p:nvSpPr>
        <p:spPr bwMode="auto">
          <a:xfrm>
            <a:off x="4953000" y="5181600"/>
            <a:ext cx="990600" cy="609600"/>
          </a:xfrm>
          <a:prstGeom prst="line">
            <a:avLst/>
          </a:prstGeom>
          <a:noFill/>
          <a:ln w="76200">
            <a:solidFill>
              <a:srgbClr val="FF0000">
                <a:alpha val="50195"/>
              </a:srgb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IN"/>
          </a:p>
        </p:txBody>
      </p:sp>
    </p:spTree>
    <p:extLst>
      <p:ext uri="{BB962C8B-B14F-4D97-AF65-F5344CB8AC3E}">
        <p14:creationId xmlns:p14="http://schemas.microsoft.com/office/powerpoint/2010/main" xmlns="" val="2064104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30052">
                                            <p:txEl>
                                              <p:pRg st="0" end="0"/>
                                            </p:txEl>
                                          </p:spTgt>
                                        </p:tgtEl>
                                        <p:attrNameLst>
                                          <p:attrName>style.visibility</p:attrName>
                                        </p:attrNameLst>
                                      </p:cBhvr>
                                      <p:to>
                                        <p:strVal val="visible"/>
                                      </p:to>
                                    </p:set>
                                    <p:animEffect transition="in" filter="dissolve">
                                      <p:cBhvr>
                                        <p:cTn id="7" dur="500"/>
                                        <p:tgtEl>
                                          <p:spTgt spid="1300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build="p" bldLvl="5"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4400" y="457200"/>
            <a:ext cx="7315200" cy="1676400"/>
          </a:xfrm>
        </p:spPr>
        <p:txBody>
          <a:bodyPr/>
          <a:lstStyle/>
          <a:p>
            <a:r>
              <a:rPr lang="en-US" dirty="0" smtClean="0">
                <a:solidFill>
                  <a:srgbClr val="002060"/>
                </a:solidFill>
              </a:rPr>
              <a:t>Community partnership &amp; ISC</a:t>
            </a:r>
          </a:p>
        </p:txBody>
      </p:sp>
      <p:sp>
        <p:nvSpPr>
          <p:cNvPr id="32771" name="Content Placeholder 2"/>
          <p:cNvSpPr>
            <a:spLocks noGrp="1"/>
          </p:cNvSpPr>
          <p:nvPr>
            <p:ph idx="1"/>
          </p:nvPr>
        </p:nvSpPr>
        <p:spPr>
          <a:xfrm>
            <a:off x="914400" y="1752600"/>
            <a:ext cx="7315200" cy="5715000"/>
          </a:xfrm>
        </p:spPr>
        <p:txBody>
          <a:bodyPr/>
          <a:lstStyle/>
          <a:p>
            <a:pPr algn="ctr"/>
            <a:r>
              <a:rPr lang="en-US" smtClean="0">
                <a:solidFill>
                  <a:srgbClr val="0070C0"/>
                </a:solidFill>
              </a:rPr>
              <a:t>Fodder for thought</a:t>
            </a:r>
            <a:r>
              <a:rPr lang="en-US" smtClean="0">
                <a:solidFill>
                  <a:srgbClr val="92D050"/>
                </a:solidFill>
              </a:rPr>
              <a:t> </a:t>
            </a:r>
          </a:p>
          <a:p>
            <a:r>
              <a:rPr lang="en-US" sz="1800" b="1" smtClean="0"/>
              <a:t>This is the story of  four people  named  </a:t>
            </a:r>
            <a:r>
              <a:rPr lang="en-US" sz="1800" b="1" u="sng" smtClean="0"/>
              <a:t>EVERY BODY </a:t>
            </a:r>
            <a:r>
              <a:rPr lang="en-US" sz="1800" b="1" smtClean="0"/>
              <a:t>, </a:t>
            </a:r>
            <a:r>
              <a:rPr lang="en-US" sz="1800" b="1" u="sng" smtClean="0"/>
              <a:t>SOME BODY </a:t>
            </a:r>
            <a:r>
              <a:rPr lang="en-US" sz="1800" b="1" smtClean="0"/>
              <a:t>, </a:t>
            </a:r>
            <a:r>
              <a:rPr lang="en-US" sz="1800" b="1" u="sng" smtClean="0"/>
              <a:t>ANY BODY  </a:t>
            </a:r>
            <a:r>
              <a:rPr lang="en-US" sz="1800" b="1" smtClean="0"/>
              <a:t>, </a:t>
            </a:r>
            <a:r>
              <a:rPr lang="en-US" sz="1800" b="1" u="sng" smtClean="0"/>
              <a:t>NO BODY .</a:t>
            </a:r>
          </a:p>
          <a:p>
            <a:endParaRPr lang="en-US" sz="1800" b="1" smtClean="0"/>
          </a:p>
          <a:p>
            <a:r>
              <a:rPr lang="en-US" sz="1800" b="1" smtClean="0"/>
              <a:t>There was an important job to be done  and  EVERY BODY  was sure that  SOME BODY   would do it.</a:t>
            </a:r>
          </a:p>
          <a:p>
            <a:endParaRPr lang="en-US" sz="1800" b="1" smtClean="0"/>
          </a:p>
          <a:p>
            <a:r>
              <a:rPr lang="en-US" sz="1800" b="1" u="sng" smtClean="0"/>
              <a:t>ANY BODY   </a:t>
            </a:r>
            <a:r>
              <a:rPr lang="en-US" sz="1800" b="1" smtClean="0"/>
              <a:t>could  have done it. But  </a:t>
            </a:r>
            <a:r>
              <a:rPr lang="en-US" sz="1800" b="1" u="sng" smtClean="0"/>
              <a:t>NO BODY  </a:t>
            </a:r>
            <a:r>
              <a:rPr lang="en-US" sz="1800" b="1" smtClean="0"/>
              <a:t>did it. </a:t>
            </a:r>
            <a:r>
              <a:rPr lang="en-US" sz="1800" b="1" u="sng" smtClean="0"/>
              <a:t>SOME BODY   </a:t>
            </a:r>
            <a:r>
              <a:rPr lang="en-US" sz="1800" b="1" smtClean="0"/>
              <a:t>got angry about that  because it is  </a:t>
            </a:r>
            <a:r>
              <a:rPr lang="en-US" sz="1800" b="1" u="sng" smtClean="0"/>
              <a:t>EVERY BODY  </a:t>
            </a:r>
            <a:r>
              <a:rPr lang="en-US" sz="1800" b="1" smtClean="0"/>
              <a:t>job. Every thought that  </a:t>
            </a:r>
            <a:r>
              <a:rPr lang="en-US" sz="1800" b="1" u="sng" smtClean="0"/>
              <a:t>ANY BODY  </a:t>
            </a:r>
            <a:r>
              <a:rPr lang="en-US" sz="1800" b="1" smtClean="0"/>
              <a:t>could  do it but  </a:t>
            </a:r>
            <a:r>
              <a:rPr lang="en-US" sz="1800" b="1" u="sng" smtClean="0"/>
              <a:t>NO BODY  realised </a:t>
            </a:r>
            <a:r>
              <a:rPr lang="en-US" sz="1800" b="1" smtClean="0"/>
              <a:t>that  </a:t>
            </a:r>
            <a:r>
              <a:rPr lang="en-US" sz="1800" b="1" u="sng" smtClean="0"/>
              <a:t>EVERY BODY  </a:t>
            </a:r>
            <a:r>
              <a:rPr lang="en-US" sz="1800" b="1" smtClean="0"/>
              <a:t>do not do it.</a:t>
            </a:r>
          </a:p>
          <a:p>
            <a:endParaRPr lang="en-US" sz="1800" b="1" smtClean="0"/>
          </a:p>
          <a:p>
            <a:r>
              <a:rPr lang="en-US" sz="1800" b="1" smtClean="0"/>
              <a:t>It ended up that  EVERY BODY  blamed  SOME BODY  when  NO BODY  did  what  ANY  BODY   would have done it </a:t>
            </a:r>
          </a:p>
          <a:p>
            <a:endParaRPr lang="en-US" sz="1800" b="1" smtClean="0"/>
          </a:p>
          <a:p>
            <a:endParaRPr lang="en-US" sz="1600" smtClean="0"/>
          </a:p>
        </p:txBody>
      </p:sp>
    </p:spTree>
    <p:extLst>
      <p:ext uri="{BB962C8B-B14F-4D97-AF65-F5344CB8AC3E}">
        <p14:creationId xmlns:p14="http://schemas.microsoft.com/office/powerpoint/2010/main" xmlns="" val="19802463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oundabout (1)"/>
          <p:cNvPicPr>
            <a:picLocks noChangeAspect="1" noChangeArrowheads="1"/>
          </p:cNvPicPr>
          <p:nvPr/>
        </p:nvPicPr>
        <p:blipFill>
          <a:blip r:embed="rId4" cstate="print">
            <a:lum bright="-6000" contrast="36000"/>
          </a:blip>
          <a:srcRect l="2403"/>
          <a:stretch>
            <a:fillRect/>
          </a:stretch>
        </p:blipFill>
        <p:spPr bwMode="auto">
          <a:xfrm>
            <a:off x="0" y="838200"/>
            <a:ext cx="5029200" cy="6019800"/>
          </a:xfrm>
          <a:prstGeom prst="rect">
            <a:avLst/>
          </a:prstGeom>
          <a:noFill/>
          <a:ln w="9525">
            <a:noFill/>
            <a:miter lim="800000"/>
            <a:headEnd/>
            <a:tailEnd/>
          </a:ln>
        </p:spPr>
      </p:pic>
      <p:sp>
        <p:nvSpPr>
          <p:cNvPr id="52227" name="Rectangle 2"/>
          <p:cNvSpPr>
            <a:spLocks noChangeArrowheads="1"/>
          </p:cNvSpPr>
          <p:nvPr/>
        </p:nvSpPr>
        <p:spPr bwMode="auto">
          <a:xfrm>
            <a:off x="3878263" y="381000"/>
            <a:ext cx="2293937" cy="584200"/>
          </a:xfrm>
          <a:prstGeom prst="rect">
            <a:avLst/>
          </a:prstGeom>
          <a:blipFill dpi="0" rotWithShape="1">
            <a:blip r:embed="rId5" cstate="print"/>
            <a:srcRect/>
            <a:tile tx="0" ty="0" sx="100000" sy="100000" flip="none" algn="tl"/>
          </a:blipFill>
          <a:ln w="9525">
            <a:noFill/>
            <a:miter lim="800000"/>
            <a:headEnd/>
            <a:tailEnd/>
          </a:ln>
        </p:spPr>
        <p:txBody>
          <a:bodyPr>
            <a:spAutoFit/>
          </a:bodyPr>
          <a:lstStyle/>
          <a:p>
            <a:pPr algn="ctr" eaLnBrk="0" hangingPunct="0">
              <a:buFont typeface="Wingdings" pitchFamily="2" charset="2"/>
              <a:buNone/>
            </a:pPr>
            <a:r>
              <a:rPr lang="en-US" sz="3200" dirty="0">
                <a:solidFill>
                  <a:srgbClr val="990033"/>
                </a:solidFill>
              </a:rPr>
              <a:t>Thank You</a:t>
            </a:r>
          </a:p>
        </p:txBody>
      </p:sp>
      <p:pic>
        <p:nvPicPr>
          <p:cNvPr id="52228" name="Picture 5" descr="Ronald Ross"/>
          <p:cNvPicPr>
            <a:picLocks noChangeAspect="1" noChangeArrowheads="1"/>
          </p:cNvPicPr>
          <p:nvPr/>
        </p:nvPicPr>
        <p:blipFill>
          <a:blip r:embed="rId6" cstate="print"/>
          <a:srcRect/>
          <a:stretch>
            <a:fillRect/>
          </a:stretch>
        </p:blipFill>
        <p:spPr bwMode="auto">
          <a:xfrm>
            <a:off x="7010400" y="69850"/>
            <a:ext cx="2133600" cy="2162175"/>
          </a:xfrm>
          <a:prstGeom prst="rect">
            <a:avLst/>
          </a:prstGeom>
          <a:noFill/>
          <a:ln w="9525">
            <a:noFill/>
            <a:miter lim="800000"/>
            <a:headEnd/>
            <a:tailEnd/>
          </a:ln>
        </p:spPr>
      </p:pic>
      <p:sp>
        <p:nvSpPr>
          <p:cNvPr id="5" name="Rectangle 4"/>
          <p:cNvSpPr/>
          <p:nvPr/>
        </p:nvSpPr>
        <p:spPr>
          <a:xfrm>
            <a:off x="5334000" y="2209800"/>
            <a:ext cx="3810000" cy="4031873"/>
          </a:xfrm>
          <a:prstGeom prst="rect">
            <a:avLst/>
          </a:prstGeom>
        </p:spPr>
        <p:txBody>
          <a:bodyPr wrap="square">
            <a:spAutoFit/>
          </a:bodyPr>
          <a:lstStyle/>
          <a:p>
            <a:pPr eaLnBrk="0" hangingPunct="0">
              <a:defRPr/>
            </a:pPr>
            <a:r>
              <a:rPr lang="en-US" sz="1600" b="1" dirty="0">
                <a:latin typeface="Arial" pitchFamily="34" charset="0"/>
                <a:cs typeface="Arial" pitchFamily="34" charset="0"/>
              </a:rPr>
              <a:t>In this, O Nature, yield I pray to me.</a:t>
            </a:r>
            <a:br>
              <a:rPr lang="en-US" sz="1600" b="1" dirty="0">
                <a:latin typeface="Arial" pitchFamily="34" charset="0"/>
                <a:cs typeface="Arial" pitchFamily="34" charset="0"/>
              </a:rPr>
            </a:br>
            <a:r>
              <a:rPr lang="en-US" sz="1600" b="1" dirty="0">
                <a:latin typeface="Arial" pitchFamily="34" charset="0"/>
                <a:cs typeface="Arial" pitchFamily="34" charset="0"/>
              </a:rPr>
              <a:t>I pace and pace, and think and think, and take</a:t>
            </a:r>
            <a:br>
              <a:rPr lang="en-US" sz="1600" b="1" dirty="0">
                <a:latin typeface="Arial" pitchFamily="34" charset="0"/>
                <a:cs typeface="Arial" pitchFamily="34" charset="0"/>
              </a:rPr>
            </a:br>
            <a:r>
              <a:rPr lang="en-US" sz="1600" b="1" dirty="0">
                <a:latin typeface="Arial" pitchFamily="34" charset="0"/>
                <a:cs typeface="Arial" pitchFamily="34" charset="0"/>
              </a:rPr>
              <a:t>The </a:t>
            </a:r>
            <a:r>
              <a:rPr lang="en-US" sz="1600" b="1" dirty="0" err="1">
                <a:latin typeface="Arial" pitchFamily="34" charset="0"/>
                <a:cs typeface="Arial" pitchFamily="34" charset="0"/>
              </a:rPr>
              <a:t>fever'd</a:t>
            </a:r>
            <a:r>
              <a:rPr lang="en-US" sz="1600" b="1" dirty="0">
                <a:latin typeface="Arial" pitchFamily="34" charset="0"/>
                <a:cs typeface="Arial" pitchFamily="34" charset="0"/>
              </a:rPr>
              <a:t> hands, and note down all I see,</a:t>
            </a:r>
            <a:br>
              <a:rPr lang="en-US" sz="1600" b="1" dirty="0">
                <a:latin typeface="Arial" pitchFamily="34" charset="0"/>
                <a:cs typeface="Arial" pitchFamily="34" charset="0"/>
              </a:rPr>
            </a:br>
            <a:r>
              <a:rPr lang="en-US" sz="1600" b="1" dirty="0">
                <a:latin typeface="Arial" pitchFamily="34" charset="0"/>
                <a:cs typeface="Arial" pitchFamily="34" charset="0"/>
              </a:rPr>
              <a:t>That some dim distant light may haply break.</a:t>
            </a:r>
            <a:br>
              <a:rPr lang="en-US" sz="1600" b="1" dirty="0">
                <a:latin typeface="Arial" pitchFamily="34" charset="0"/>
                <a:cs typeface="Arial" pitchFamily="34" charset="0"/>
              </a:rPr>
            </a:br>
            <a:r>
              <a:rPr lang="en-US" sz="1600" b="1" dirty="0">
                <a:latin typeface="Arial" pitchFamily="34" charset="0"/>
                <a:cs typeface="Arial" pitchFamily="34" charset="0"/>
              </a:rPr>
              <a:t>The painful faces ask, can we not cure?</a:t>
            </a:r>
            <a:br>
              <a:rPr lang="en-US" sz="1600" b="1" dirty="0">
                <a:latin typeface="Arial" pitchFamily="34" charset="0"/>
                <a:cs typeface="Arial" pitchFamily="34" charset="0"/>
              </a:rPr>
            </a:br>
            <a:r>
              <a:rPr lang="en-US" sz="1600" b="1" dirty="0">
                <a:latin typeface="Arial" pitchFamily="34" charset="0"/>
                <a:cs typeface="Arial" pitchFamily="34" charset="0"/>
              </a:rPr>
              <a:t>We answer, No, not yet; we seek the laws.</a:t>
            </a:r>
            <a:br>
              <a:rPr lang="en-US" sz="1600" b="1" dirty="0">
                <a:latin typeface="Arial" pitchFamily="34" charset="0"/>
                <a:cs typeface="Arial" pitchFamily="34" charset="0"/>
              </a:rPr>
            </a:br>
            <a:r>
              <a:rPr lang="en-US" sz="1600" b="1" dirty="0">
                <a:latin typeface="Arial" pitchFamily="34" charset="0"/>
                <a:cs typeface="Arial" pitchFamily="34" charset="0"/>
              </a:rPr>
              <a:t>O God, reveal thro' all this thing obscure</a:t>
            </a:r>
            <a:br>
              <a:rPr lang="en-US" sz="1600" b="1" dirty="0">
                <a:latin typeface="Arial" pitchFamily="34" charset="0"/>
                <a:cs typeface="Arial" pitchFamily="34" charset="0"/>
              </a:rPr>
            </a:br>
            <a:r>
              <a:rPr lang="en-US" sz="1600" b="1" dirty="0">
                <a:latin typeface="Arial" pitchFamily="34" charset="0"/>
                <a:cs typeface="Arial" pitchFamily="34" charset="0"/>
              </a:rPr>
              <a:t>The unseen, small, but million-murdering cause.</a:t>
            </a:r>
          </a:p>
          <a:p>
            <a:pPr eaLnBrk="0" hangingPunct="0">
              <a:defRPr/>
            </a:pPr>
            <a:r>
              <a:rPr lang="en-US" sz="1600" b="1" dirty="0" err="1">
                <a:solidFill>
                  <a:schemeClr val="accent4">
                    <a:lumMod val="50000"/>
                  </a:schemeClr>
                </a:solidFill>
                <a:latin typeface="Arial" pitchFamily="34" charset="0"/>
                <a:cs typeface="Arial" pitchFamily="34" charset="0"/>
              </a:rPr>
              <a:t>Dr.Ronald</a:t>
            </a:r>
            <a:r>
              <a:rPr lang="en-US" sz="1600" b="1" dirty="0">
                <a:solidFill>
                  <a:schemeClr val="accent4">
                    <a:lumMod val="50000"/>
                  </a:schemeClr>
                </a:solidFill>
                <a:latin typeface="Arial" pitchFamily="34" charset="0"/>
                <a:cs typeface="Arial" pitchFamily="34" charset="0"/>
              </a:rPr>
              <a:t> Ross</a:t>
            </a:r>
          </a:p>
        </p:txBody>
      </p:sp>
      <p:graphicFrame>
        <p:nvGraphicFramePr>
          <p:cNvPr id="72705" name="Object 1"/>
          <p:cNvGraphicFramePr>
            <a:graphicFrameLocks noChangeAspect="1"/>
          </p:cNvGraphicFramePr>
          <p:nvPr/>
        </p:nvGraphicFramePr>
        <p:xfrm>
          <a:off x="304800" y="4800600"/>
          <a:ext cx="4419600" cy="2057400"/>
        </p:xfrm>
        <a:graphic>
          <a:graphicData uri="http://schemas.openxmlformats.org/presentationml/2006/ole">
            <p:oleObj spid="_x0000_s72737" name="Presentation" r:id="rId7" imgW="4570348" imgH="3427397" progId="PowerPoint.Show.12">
              <p:embed/>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07504" y="786312"/>
          <a:ext cx="8964488" cy="5844894"/>
        </p:xfrm>
        <a:graphic>
          <a:graphicData uri="http://schemas.openxmlformats.org/drawingml/2006/table">
            <a:tbl>
              <a:tblPr firstRow="1" bandRow="1">
                <a:tableStyleId>{72833802-FEF1-4C79-8D5D-14CF1EAF98D9}</a:tableStyleId>
              </a:tblPr>
              <a:tblGrid>
                <a:gridCol w="596940"/>
                <a:gridCol w="782213"/>
                <a:gridCol w="689576"/>
                <a:gridCol w="796970"/>
                <a:gridCol w="582182"/>
                <a:gridCol w="689576"/>
                <a:gridCol w="689576"/>
                <a:gridCol w="689576"/>
                <a:gridCol w="689576"/>
                <a:gridCol w="689576"/>
                <a:gridCol w="641719"/>
                <a:gridCol w="764498"/>
                <a:gridCol w="662510"/>
              </a:tblGrid>
              <a:tr h="788847">
                <a:tc rowSpan="2">
                  <a:txBody>
                    <a:bodyPr/>
                    <a:lstStyle/>
                    <a:p>
                      <a:pPr algn="ctr"/>
                      <a:r>
                        <a:rPr lang="en-IN" sz="2000" dirty="0" smtClean="0"/>
                        <a:t>Sl. No.</a:t>
                      </a:r>
                      <a:endParaRPr lang="en-IN" sz="2000" dirty="0"/>
                    </a:p>
                  </a:txBody>
                  <a:tcPr anchor="ctr">
                    <a:lnB w="12700" cap="flat" cmpd="sng" algn="ctr">
                      <a:solidFill>
                        <a:schemeClr val="tx1"/>
                      </a:solidFill>
                      <a:prstDash val="solid"/>
                      <a:round/>
                      <a:headEnd type="none" w="med" len="med"/>
                      <a:tailEnd type="none" w="med" len="med"/>
                    </a:lnB>
                  </a:tcPr>
                </a:tc>
                <a:tc rowSpan="2">
                  <a:txBody>
                    <a:bodyPr/>
                    <a:lstStyle/>
                    <a:p>
                      <a:pPr algn="ctr"/>
                      <a:r>
                        <a:rPr lang="en-IN" sz="2000" dirty="0" smtClean="0"/>
                        <a:t>Disease</a:t>
                      </a:r>
                      <a:endParaRPr lang="en-IN" sz="2000" dirty="0"/>
                    </a:p>
                  </a:txBody>
                  <a:tcPr anchor="ctr">
                    <a:lnB w="12700" cap="flat" cmpd="sng" algn="ctr">
                      <a:solidFill>
                        <a:schemeClr val="tx1"/>
                      </a:solidFill>
                      <a:prstDash val="solid"/>
                      <a:round/>
                      <a:headEnd type="none" w="med" len="med"/>
                      <a:tailEnd type="none" w="med" len="med"/>
                    </a:lnB>
                  </a:tcPr>
                </a:tc>
                <a:tc rowSpan="2">
                  <a:txBody>
                    <a:bodyPr/>
                    <a:lstStyle/>
                    <a:p>
                      <a:pPr algn="ctr"/>
                      <a:r>
                        <a:rPr lang="en-IN" sz="2000" dirty="0" err="1" smtClean="0"/>
                        <a:t>Sor</a:t>
                      </a:r>
                      <a:r>
                        <a:rPr lang="en-IN" sz="2000" dirty="0" smtClean="0"/>
                        <a:t>.</a:t>
                      </a:r>
                      <a:r>
                        <a:rPr lang="en-IN" sz="2000" baseline="0" dirty="0" smtClean="0"/>
                        <a:t> Red</a:t>
                      </a:r>
                      <a:endParaRPr lang="en-IN" sz="2000" dirty="0"/>
                    </a:p>
                  </a:txBody>
                  <a:tcPr anchor="ctr">
                    <a:lnB w="12700" cap="flat" cmpd="sng" algn="ctr">
                      <a:solidFill>
                        <a:schemeClr val="tx1"/>
                      </a:solidFill>
                      <a:prstDash val="solid"/>
                      <a:round/>
                      <a:headEnd type="none" w="med" len="med"/>
                      <a:tailEnd type="none" w="med" len="med"/>
                    </a:lnB>
                  </a:tcPr>
                </a:tc>
                <a:tc gridSpan="2">
                  <a:txBody>
                    <a:bodyPr/>
                    <a:lstStyle/>
                    <a:p>
                      <a:pPr algn="ctr"/>
                      <a:r>
                        <a:rPr lang="en-IN" sz="2000" dirty="0" smtClean="0"/>
                        <a:t>Larvicide</a:t>
                      </a:r>
                      <a:endParaRPr lang="en-IN" sz="2000" dirty="0"/>
                    </a:p>
                  </a:txBody>
                  <a:tcPr anchor="ctr">
                    <a:lnB w="12700" cap="flat" cmpd="sng" algn="ctr">
                      <a:solidFill>
                        <a:schemeClr val="tx1"/>
                      </a:solidFill>
                      <a:prstDash val="solid"/>
                      <a:round/>
                      <a:headEnd type="none" w="med" len="med"/>
                      <a:tailEnd type="none" w="med" len="med"/>
                    </a:lnB>
                  </a:tcPr>
                </a:tc>
                <a:tc hMerge="1">
                  <a:txBody>
                    <a:bodyPr/>
                    <a:lstStyle/>
                    <a:p>
                      <a:endParaRPr lang="en-IN" dirty="0"/>
                    </a:p>
                  </a:txBody>
                  <a:tcPr>
                    <a:lnB w="12700" cap="flat" cmpd="sng" algn="ctr">
                      <a:solidFill>
                        <a:schemeClr val="tx1"/>
                      </a:solidFill>
                      <a:prstDash val="solid"/>
                      <a:round/>
                      <a:headEnd type="none" w="med" len="med"/>
                      <a:tailEnd type="none" w="med" len="med"/>
                    </a:lnB>
                  </a:tcPr>
                </a:tc>
                <a:tc rowSpan="2">
                  <a:txBody>
                    <a:bodyPr/>
                    <a:lstStyle/>
                    <a:p>
                      <a:pPr algn="ctr"/>
                      <a:r>
                        <a:rPr lang="en-IN" sz="2000" dirty="0" smtClean="0"/>
                        <a:t>Fish</a:t>
                      </a:r>
                      <a:endParaRPr lang="en-IN" sz="2000" dirty="0"/>
                    </a:p>
                  </a:txBody>
                  <a:tcPr anchor="ctr">
                    <a:lnB w="12700" cap="flat" cmpd="sng" algn="ctr">
                      <a:solidFill>
                        <a:schemeClr val="tx1"/>
                      </a:solidFill>
                      <a:prstDash val="solid"/>
                      <a:round/>
                      <a:headEnd type="none" w="med" len="med"/>
                      <a:tailEnd type="none" w="med" len="med"/>
                    </a:lnB>
                  </a:tcPr>
                </a:tc>
                <a:tc rowSpan="2">
                  <a:txBody>
                    <a:bodyPr/>
                    <a:lstStyle/>
                    <a:p>
                      <a:pPr algn="ctr"/>
                      <a:r>
                        <a:rPr lang="en-IN" sz="2000" dirty="0" smtClean="0"/>
                        <a:t>IRS</a:t>
                      </a:r>
                      <a:endParaRPr lang="en-IN" sz="2000" dirty="0"/>
                    </a:p>
                  </a:txBody>
                  <a:tcPr anchor="ctr">
                    <a:lnB w="12700" cap="flat" cmpd="sng" algn="ctr">
                      <a:solidFill>
                        <a:schemeClr val="tx1"/>
                      </a:solidFill>
                      <a:prstDash val="solid"/>
                      <a:round/>
                      <a:headEnd type="none" w="med" len="med"/>
                      <a:tailEnd type="none" w="med" len="med"/>
                    </a:lnB>
                  </a:tcPr>
                </a:tc>
                <a:tc rowSpan="2">
                  <a:txBody>
                    <a:bodyPr/>
                    <a:lstStyle/>
                    <a:p>
                      <a:pPr algn="ctr"/>
                      <a:r>
                        <a:rPr lang="en-IN" sz="2000" dirty="0" smtClean="0"/>
                        <a:t>LLIN</a:t>
                      </a:r>
                      <a:endParaRPr lang="en-IN" sz="2000" dirty="0"/>
                    </a:p>
                  </a:txBody>
                  <a:tcPr anchor="ctr">
                    <a:lnB w="12700" cap="flat" cmpd="sng" algn="ctr">
                      <a:solidFill>
                        <a:schemeClr val="tx1"/>
                      </a:solidFill>
                      <a:prstDash val="solid"/>
                      <a:round/>
                      <a:headEnd type="none" w="med" len="med"/>
                      <a:tailEnd type="none" w="med" len="med"/>
                    </a:lnB>
                  </a:tcPr>
                </a:tc>
                <a:tc gridSpan="2">
                  <a:txBody>
                    <a:bodyPr/>
                    <a:lstStyle/>
                    <a:p>
                      <a:pPr algn="ctr"/>
                      <a:r>
                        <a:rPr lang="en-IN" sz="2000" dirty="0" smtClean="0"/>
                        <a:t>ULV</a:t>
                      </a:r>
                      <a:endParaRPr lang="en-IN" sz="2000" dirty="0"/>
                    </a:p>
                  </a:txBody>
                  <a:tcPr anchor="ctr">
                    <a:lnB w="12700" cap="flat" cmpd="sng" algn="ctr">
                      <a:solidFill>
                        <a:schemeClr val="tx1"/>
                      </a:solidFill>
                      <a:prstDash val="solid"/>
                      <a:round/>
                      <a:headEnd type="none" w="med" len="med"/>
                      <a:tailEnd type="none" w="med" len="med"/>
                    </a:lnB>
                  </a:tcPr>
                </a:tc>
                <a:tc hMerge="1">
                  <a:txBody>
                    <a:bodyPr/>
                    <a:lstStyle/>
                    <a:p>
                      <a:endParaRPr lang="en-IN" dirty="0"/>
                    </a:p>
                  </a:txBody>
                  <a:tcPr>
                    <a:lnB w="12700" cap="flat" cmpd="sng" algn="ctr">
                      <a:solidFill>
                        <a:schemeClr val="tx1"/>
                      </a:solidFill>
                      <a:prstDash val="solid"/>
                      <a:round/>
                      <a:headEnd type="none" w="med" len="med"/>
                      <a:tailEnd type="none" w="med" len="med"/>
                    </a:lnB>
                  </a:tcPr>
                </a:tc>
                <a:tc rowSpan="2">
                  <a:txBody>
                    <a:bodyPr/>
                    <a:lstStyle/>
                    <a:p>
                      <a:pPr algn="ctr"/>
                      <a:r>
                        <a:rPr lang="en-IN" sz="2000" dirty="0" smtClean="0"/>
                        <a:t>Vac</a:t>
                      </a:r>
                      <a:endParaRPr lang="en-IN" sz="2000" dirty="0"/>
                    </a:p>
                  </a:txBody>
                  <a:tcPr anchor="ctr">
                    <a:lnB w="12700" cap="flat" cmpd="sng" algn="ctr">
                      <a:solidFill>
                        <a:schemeClr val="tx1"/>
                      </a:solidFill>
                      <a:prstDash val="solid"/>
                      <a:round/>
                      <a:headEnd type="none" w="med" len="med"/>
                      <a:tailEnd type="none" w="med" len="med"/>
                    </a:lnB>
                  </a:tcPr>
                </a:tc>
                <a:tc rowSpan="2">
                  <a:txBody>
                    <a:bodyPr/>
                    <a:lstStyle/>
                    <a:p>
                      <a:pPr algn="ctr"/>
                      <a:r>
                        <a:rPr lang="en-IN" sz="2000" dirty="0" smtClean="0"/>
                        <a:t>M</a:t>
                      </a:r>
                      <a:r>
                        <a:rPr lang="en-IN" sz="2000" baseline="0" dirty="0" smtClean="0"/>
                        <a:t> Treat</a:t>
                      </a:r>
                      <a:endParaRPr lang="en-IN" sz="2000" dirty="0"/>
                    </a:p>
                  </a:txBody>
                  <a:tcPr anchor="ctr">
                    <a:lnB w="12700" cap="flat" cmpd="sng" algn="ctr">
                      <a:solidFill>
                        <a:schemeClr val="tx1"/>
                      </a:solidFill>
                      <a:prstDash val="solid"/>
                      <a:round/>
                      <a:headEnd type="none" w="med" len="med"/>
                      <a:tailEnd type="none" w="med" len="med"/>
                    </a:lnB>
                  </a:tcPr>
                </a:tc>
                <a:tc rowSpan="2">
                  <a:txBody>
                    <a:bodyPr/>
                    <a:lstStyle/>
                    <a:p>
                      <a:pPr algn="ctr"/>
                      <a:r>
                        <a:rPr lang="en-IN" sz="2000" dirty="0" smtClean="0"/>
                        <a:t>BCC</a:t>
                      </a:r>
                      <a:endParaRPr lang="en-IN" sz="2000" dirty="0"/>
                    </a:p>
                  </a:txBody>
                  <a:tcPr anchor="ctr">
                    <a:lnB w="12700" cap="flat" cmpd="sng" algn="ctr">
                      <a:solidFill>
                        <a:schemeClr val="tx1"/>
                      </a:solidFill>
                      <a:prstDash val="solid"/>
                      <a:round/>
                      <a:headEnd type="none" w="med" len="med"/>
                      <a:tailEnd type="none" w="med" len="med"/>
                    </a:lnB>
                  </a:tcPr>
                </a:tc>
              </a:tr>
              <a:tr h="78884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a:r>
                        <a:rPr lang="en-IN" sz="2000" b="1" dirty="0" err="1" smtClean="0"/>
                        <a:t>Chem</a:t>
                      </a:r>
                      <a:endParaRPr lang="en-IN" sz="2000" b="1"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IN" sz="2000" b="1" dirty="0" smtClean="0"/>
                        <a:t>Bio</a:t>
                      </a:r>
                      <a:endParaRPr lang="en-IN" sz="2000" b="1"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a:r>
                        <a:rPr lang="en-IN" sz="2000" b="1" dirty="0" smtClean="0"/>
                        <a:t>Thermal</a:t>
                      </a:r>
                      <a:endParaRPr lang="en-IN" sz="2000" b="1"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IN" sz="2000" b="1" dirty="0" smtClean="0"/>
                        <a:t>Cold</a:t>
                      </a:r>
                      <a:endParaRPr lang="en-IN" sz="2000" b="1"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vMerge="1">
                  <a:txBody>
                    <a:bodyPr/>
                    <a:lstStyle/>
                    <a:p>
                      <a:endParaRPr lang="en-IN"/>
                    </a:p>
                  </a:txBody>
                  <a:tcPr/>
                </a:tc>
                <a:tc vMerge="1">
                  <a:txBody>
                    <a:bodyPr/>
                    <a:lstStyle/>
                    <a:p>
                      <a:endParaRPr lang="en-IN"/>
                    </a:p>
                  </a:txBody>
                  <a:tcPr/>
                </a:tc>
                <a:tc vMerge="1">
                  <a:txBody>
                    <a:bodyPr/>
                    <a:lstStyle/>
                    <a:p>
                      <a:endParaRPr lang="en-IN"/>
                    </a:p>
                  </a:txBody>
                  <a:tcPr/>
                </a:tc>
              </a:tr>
              <a:tr h="621719">
                <a:tc>
                  <a:txBody>
                    <a:bodyPr/>
                    <a:lstStyle/>
                    <a:p>
                      <a:pPr algn="ctr"/>
                      <a:r>
                        <a:rPr lang="en-IN" sz="2400" b="1" dirty="0" smtClean="0"/>
                        <a:t>1.</a:t>
                      </a:r>
                      <a:endParaRPr lang="en-IN" sz="2400" b="1" dirty="0"/>
                    </a:p>
                  </a:txBody>
                  <a:tcPr anchor="ctr">
                    <a:lnT w="12700" cap="flat" cmpd="sng" algn="ctr">
                      <a:solidFill>
                        <a:schemeClr val="tx1"/>
                      </a:solidFill>
                      <a:prstDash val="solid"/>
                      <a:round/>
                      <a:headEnd type="none" w="med" len="med"/>
                      <a:tailEnd type="none" w="med" len="med"/>
                    </a:lnT>
                  </a:tcPr>
                </a:tc>
                <a:tc>
                  <a:txBody>
                    <a:bodyPr/>
                    <a:lstStyle/>
                    <a:p>
                      <a:pPr algn="l"/>
                      <a:r>
                        <a:rPr lang="en-IN" sz="2400" b="1" dirty="0" smtClean="0"/>
                        <a:t>Mal</a:t>
                      </a:r>
                      <a:endParaRPr lang="en-IN" sz="2400" b="1" dirty="0"/>
                    </a:p>
                  </a:txBody>
                  <a:tcPr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N" sz="3600" dirty="0"/>
                    </a:p>
                  </a:txBody>
                  <a:tcPr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2800" dirty="0"/>
                    </a:p>
                  </a:txBody>
                  <a:tcPr anchor="ctr">
                    <a:lnT w="12700" cap="flat" cmpd="sng" algn="ctr">
                      <a:solidFill>
                        <a:schemeClr val="tx1"/>
                      </a:solidFill>
                      <a:prstDash val="solid"/>
                      <a:round/>
                      <a:headEnd type="none" w="med" len="med"/>
                      <a:tailEnd type="none" w="med" len="med"/>
                    </a:lnT>
                  </a:tcPr>
                </a:tc>
                <a:tc>
                  <a:txBody>
                    <a:bodyPr/>
                    <a:lstStyle/>
                    <a:p>
                      <a:pPr algn="ctr"/>
                      <a:endParaRPr lang="en-IN" sz="2800" dirty="0"/>
                    </a:p>
                  </a:txBody>
                  <a:tcPr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2800" dirty="0"/>
                    </a:p>
                  </a:txBody>
                  <a:tcPr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lnT w="12700" cap="flat" cmpd="sng" algn="ctr">
                      <a:solidFill>
                        <a:schemeClr val="tx1"/>
                      </a:solidFill>
                      <a:prstDash val="solid"/>
                      <a:round/>
                      <a:headEnd type="none" w="med" len="med"/>
                      <a:tailEnd type="none" w="med" len="med"/>
                    </a:lnT>
                  </a:tcPr>
                </a:tc>
                <a:tc>
                  <a:txBody>
                    <a:bodyPr/>
                    <a:lstStyle/>
                    <a:p>
                      <a:pPr algn="ctr"/>
                      <a:endParaRPr lang="en-IN" sz="2400" dirty="0"/>
                    </a:p>
                  </a:txBody>
                  <a:tcPr anchor="ctr">
                    <a:lnT w="12700" cap="flat" cmpd="sng" algn="ctr">
                      <a:solidFill>
                        <a:schemeClr val="tx1"/>
                      </a:solidFill>
                      <a:prstDash val="solid"/>
                      <a:round/>
                      <a:headEnd type="none" w="med" len="med"/>
                      <a:tailEnd type="none" w="med" len="med"/>
                    </a:lnT>
                  </a:tcPr>
                </a:tc>
                <a:tc>
                  <a:txBody>
                    <a:bodyPr/>
                    <a:lstStyle/>
                    <a:p>
                      <a:pPr algn="ctr"/>
                      <a:endParaRPr lang="en-IN" sz="2400" dirty="0"/>
                    </a:p>
                  </a:txBody>
                  <a:tcPr anchor="ctr">
                    <a:lnT w="12700" cap="flat" cmpd="sng" algn="ctr">
                      <a:solidFill>
                        <a:schemeClr val="tx1"/>
                      </a:solidFill>
                      <a:prstDash val="solid"/>
                      <a:round/>
                      <a:headEnd type="none" w="med" len="med"/>
                      <a:tailEnd type="none" w="med" len="med"/>
                    </a:lnT>
                  </a:tcPr>
                </a:tc>
                <a:tc>
                  <a:txBody>
                    <a:bodyPr/>
                    <a:lstStyle/>
                    <a:p>
                      <a:pPr algn="ctr"/>
                      <a:endParaRPr lang="en-IN" sz="2400" dirty="0"/>
                    </a:p>
                  </a:txBody>
                  <a:tcPr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2800" dirty="0"/>
                    </a:p>
                  </a:txBody>
                  <a:tcPr anchor="ctr">
                    <a:lnT w="12700" cap="flat" cmpd="sng" algn="ctr">
                      <a:solidFill>
                        <a:schemeClr val="tx1"/>
                      </a:solidFill>
                      <a:prstDash val="solid"/>
                      <a:round/>
                      <a:headEnd type="none" w="med" len="med"/>
                      <a:tailEnd type="none" w="med" len="med"/>
                    </a:lnT>
                  </a:tcPr>
                </a:tc>
              </a:tr>
              <a:tr h="503296">
                <a:tc>
                  <a:txBody>
                    <a:bodyPr/>
                    <a:lstStyle/>
                    <a:p>
                      <a:pPr algn="ctr"/>
                      <a:r>
                        <a:rPr lang="en-IN" sz="2400" b="1" dirty="0" smtClean="0"/>
                        <a:t>2.</a:t>
                      </a:r>
                      <a:endParaRPr lang="en-IN" sz="2400" b="1" dirty="0"/>
                    </a:p>
                  </a:txBody>
                  <a:tcPr anchor="ctr"/>
                </a:tc>
                <a:tc>
                  <a:txBody>
                    <a:bodyPr/>
                    <a:lstStyle/>
                    <a:p>
                      <a:pPr algn="l"/>
                      <a:r>
                        <a:rPr lang="en-IN" sz="2400" b="1" dirty="0" smtClean="0"/>
                        <a:t>Den</a:t>
                      </a:r>
                      <a:endParaRPr lang="en-IN" sz="24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smtClean="0">
                          <a:solidFill>
                            <a:schemeClr val="tx1"/>
                          </a:solidFill>
                          <a:latin typeface="+mn-lt"/>
                          <a:ea typeface="+mn-ea"/>
                          <a:cs typeface="+mn-cs"/>
                        </a:rPr>
                        <a:t>•</a:t>
                      </a:r>
                      <a:endParaRPr lang="en-IN"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algn="ctr"/>
                      <a:endParaRPr lang="en-IN" sz="2400" dirty="0"/>
                    </a:p>
                  </a:txBody>
                  <a:tcPr anchor="ctr"/>
                </a:tc>
                <a:tc>
                  <a:txBody>
                    <a:bodyPr/>
                    <a:lstStyle/>
                    <a:p>
                      <a:pPr algn="ctr"/>
                      <a:endParaRPr lang="en-IN" sz="2400" dirty="0"/>
                    </a:p>
                  </a:txBody>
                  <a:tcPr anchor="ctr"/>
                </a:tc>
                <a:tc>
                  <a:txBody>
                    <a:bodyPr/>
                    <a:lstStyle/>
                    <a:p>
                      <a:pPr algn="ctr"/>
                      <a:endParaRPr lang="en-IN" sz="2400"/>
                    </a:p>
                  </a:txBody>
                  <a:tcPr anchor="ctr"/>
                </a:tc>
                <a:tc>
                  <a:txBody>
                    <a:bodyPr/>
                    <a:lstStyle/>
                    <a:p>
                      <a:pPr algn="ctr"/>
                      <a:endParaRPr lang="en-IN" sz="24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smtClean="0">
                          <a:solidFill>
                            <a:schemeClr val="tx1"/>
                          </a:solidFill>
                          <a:latin typeface="+mn-lt"/>
                          <a:ea typeface="+mn-ea"/>
                          <a:cs typeface="+mn-cs"/>
                        </a:rPr>
                        <a:t>•</a:t>
                      </a:r>
                      <a:endParaRPr lang="en-IN"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algn="ctr"/>
                      <a:endParaRPr lang="en-IN" sz="2400"/>
                    </a:p>
                  </a:txBody>
                  <a:tcPr anchor="ctr"/>
                </a:tc>
                <a:tc>
                  <a:txBody>
                    <a:bodyPr/>
                    <a:lstStyle/>
                    <a:p>
                      <a:pPr algn="ctr"/>
                      <a:endParaRPr lang="en-IN" sz="28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r>
              <a:tr h="503296">
                <a:tc>
                  <a:txBody>
                    <a:bodyPr/>
                    <a:lstStyle/>
                    <a:p>
                      <a:pPr algn="ctr"/>
                      <a:r>
                        <a:rPr lang="en-IN" sz="2400" b="1" dirty="0" smtClean="0"/>
                        <a:t>3.</a:t>
                      </a:r>
                      <a:endParaRPr lang="en-IN" sz="2400" b="1" dirty="0"/>
                    </a:p>
                  </a:txBody>
                  <a:tcPr anchor="ctr"/>
                </a:tc>
                <a:tc>
                  <a:txBody>
                    <a:bodyPr/>
                    <a:lstStyle/>
                    <a:p>
                      <a:pPr algn="l"/>
                      <a:r>
                        <a:rPr lang="en-IN" sz="2400" b="1" dirty="0" err="1" smtClean="0"/>
                        <a:t>Chik</a:t>
                      </a:r>
                      <a:endParaRPr lang="en-IN" sz="24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algn="ctr"/>
                      <a:endParaRPr lang="en-IN" sz="2400" dirty="0"/>
                    </a:p>
                  </a:txBody>
                  <a:tcPr anchor="ctr"/>
                </a:tc>
                <a:tc>
                  <a:txBody>
                    <a:bodyPr/>
                    <a:lstStyle/>
                    <a:p>
                      <a:pPr algn="ctr"/>
                      <a:endParaRPr lang="en-IN" sz="2400" dirty="0"/>
                    </a:p>
                  </a:txBody>
                  <a:tcPr anchor="ctr"/>
                </a:tc>
                <a:tc>
                  <a:txBody>
                    <a:bodyPr/>
                    <a:lstStyle/>
                    <a:p>
                      <a:pPr algn="ctr"/>
                      <a:endParaRPr lang="en-IN" sz="2400" dirty="0"/>
                    </a:p>
                  </a:txBody>
                  <a:tcPr anchor="ctr"/>
                </a:tc>
                <a:tc>
                  <a:txBody>
                    <a:bodyPr/>
                    <a:lstStyle/>
                    <a:p>
                      <a:pPr algn="ctr"/>
                      <a:endParaRPr lang="en-IN" sz="24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smtClean="0">
                          <a:solidFill>
                            <a:schemeClr val="tx1"/>
                          </a:solidFill>
                          <a:latin typeface="+mn-lt"/>
                          <a:ea typeface="+mn-ea"/>
                          <a:cs typeface="+mn-cs"/>
                        </a:rPr>
                        <a:t>•</a:t>
                      </a:r>
                      <a:endParaRPr lang="en-IN"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algn="ctr"/>
                      <a:endParaRPr lang="en-IN" sz="2400"/>
                    </a:p>
                  </a:txBody>
                  <a:tcPr anchor="ctr"/>
                </a:tc>
                <a:tc>
                  <a:txBody>
                    <a:bodyPr/>
                    <a:lstStyle/>
                    <a:p>
                      <a:pPr algn="ctr"/>
                      <a:endParaRPr lang="en-IN" sz="28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r>
              <a:tr h="503296">
                <a:tc>
                  <a:txBody>
                    <a:bodyPr/>
                    <a:lstStyle/>
                    <a:p>
                      <a:pPr algn="ctr"/>
                      <a:r>
                        <a:rPr lang="en-IN" sz="2400" b="1" dirty="0" smtClean="0"/>
                        <a:t>4.</a:t>
                      </a:r>
                      <a:endParaRPr lang="en-IN" sz="2400" b="1" dirty="0"/>
                    </a:p>
                  </a:txBody>
                  <a:tcPr anchor="ctr"/>
                </a:tc>
                <a:tc>
                  <a:txBody>
                    <a:bodyPr/>
                    <a:lstStyle/>
                    <a:p>
                      <a:pPr algn="l"/>
                      <a:r>
                        <a:rPr lang="en-IN" sz="2400" b="1" dirty="0" err="1" smtClean="0"/>
                        <a:t>Fil</a:t>
                      </a:r>
                      <a:endParaRPr lang="en-IN" sz="2400" b="1" dirty="0"/>
                    </a:p>
                  </a:txBody>
                  <a:tcPr anchor="ctr"/>
                </a:tc>
                <a:tc>
                  <a:txBody>
                    <a:bodyPr/>
                    <a:lstStyle/>
                    <a:p>
                      <a:pPr algn="ctr"/>
                      <a:endParaRPr lang="en-IN" sz="2400" dirty="0"/>
                    </a:p>
                  </a:txBody>
                  <a:tcPr anchor="ctr"/>
                </a:tc>
                <a:tc>
                  <a:txBody>
                    <a:bodyPr/>
                    <a:lstStyle/>
                    <a:p>
                      <a:pPr algn="ctr"/>
                      <a:endParaRPr lang="en-IN" sz="24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algn="ctr"/>
                      <a:endParaRPr lang="en-IN" sz="2400" dirty="0"/>
                    </a:p>
                  </a:txBody>
                  <a:tcPr anchor="ctr"/>
                </a:tc>
                <a:tc>
                  <a:txBody>
                    <a:bodyPr/>
                    <a:lstStyle/>
                    <a:p>
                      <a:pPr algn="ctr"/>
                      <a:endParaRPr lang="en-IN" sz="2400" dirty="0"/>
                    </a:p>
                  </a:txBody>
                  <a:tcPr anchor="ctr"/>
                </a:tc>
                <a:tc>
                  <a:txBody>
                    <a:bodyPr/>
                    <a:lstStyle/>
                    <a:p>
                      <a:pPr algn="ctr"/>
                      <a:endParaRPr lang="en-IN" sz="2400" dirty="0"/>
                    </a:p>
                  </a:txBody>
                  <a:tcPr anchor="ctr"/>
                </a:tc>
                <a:tc>
                  <a:txBody>
                    <a:bodyPr/>
                    <a:lstStyle/>
                    <a:p>
                      <a:pPr algn="ctr"/>
                      <a:endParaRPr lang="en-IN" sz="2400" dirty="0"/>
                    </a:p>
                  </a:txBody>
                  <a:tcPr anchor="ctr"/>
                </a:tc>
                <a:tc>
                  <a:txBody>
                    <a:bodyPr/>
                    <a:lstStyle/>
                    <a:p>
                      <a:pPr algn="ctr"/>
                      <a:endParaRPr lang="en-IN" sz="2400"/>
                    </a:p>
                  </a:txBody>
                  <a:tcPr anchor="ctr"/>
                </a:tc>
                <a:tc>
                  <a:txBody>
                    <a:bodyPr/>
                    <a:lstStyle/>
                    <a:p>
                      <a:pPr algn="ctr"/>
                      <a:endParaRPr lang="en-IN" sz="24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r>
              <a:tr h="503296">
                <a:tc>
                  <a:txBody>
                    <a:bodyPr/>
                    <a:lstStyle/>
                    <a:p>
                      <a:pPr algn="ctr"/>
                      <a:r>
                        <a:rPr lang="en-IN" sz="2400" b="1" dirty="0" smtClean="0"/>
                        <a:t>5.</a:t>
                      </a:r>
                      <a:endParaRPr lang="en-IN" sz="2400" b="1" dirty="0"/>
                    </a:p>
                  </a:txBody>
                  <a:tcPr anchor="ctr"/>
                </a:tc>
                <a:tc>
                  <a:txBody>
                    <a:bodyPr/>
                    <a:lstStyle/>
                    <a:p>
                      <a:pPr algn="l"/>
                      <a:r>
                        <a:rPr lang="en-IN" sz="2400" b="1" dirty="0" smtClean="0"/>
                        <a:t>JE</a:t>
                      </a:r>
                      <a:endParaRPr lang="en-IN" sz="2400" b="1"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algn="ctr"/>
                      <a:endParaRPr lang="en-IN"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algn="ctr"/>
                      <a:endParaRPr lang="en-IN" sz="28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r>
              <a:tr h="503296">
                <a:tc>
                  <a:txBody>
                    <a:bodyPr/>
                    <a:lstStyle/>
                    <a:p>
                      <a:pPr algn="ctr"/>
                      <a:r>
                        <a:rPr lang="en-IN" sz="2400" b="1" dirty="0" smtClean="0"/>
                        <a:t>6.</a:t>
                      </a:r>
                      <a:endParaRPr lang="en-IN" sz="2400" b="1" dirty="0"/>
                    </a:p>
                  </a:txBody>
                  <a:tcPr anchor="ctr"/>
                </a:tc>
                <a:tc>
                  <a:txBody>
                    <a:bodyPr/>
                    <a:lstStyle/>
                    <a:p>
                      <a:pPr algn="l"/>
                      <a:r>
                        <a:rPr lang="en-IN" sz="2400" b="1" dirty="0" smtClean="0"/>
                        <a:t>KL</a:t>
                      </a:r>
                      <a:endParaRPr lang="en-IN" sz="2400" b="1"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a:p>
                  </a:txBody>
                  <a:tcPr anchor="ctr"/>
                </a:tc>
                <a:tc>
                  <a:txBody>
                    <a:bodyPr/>
                    <a:lstStyle/>
                    <a:p>
                      <a:pPr algn="ctr"/>
                      <a:endParaRPr lang="en-IN"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r>
              <a:tr h="503296">
                <a:tc>
                  <a:txBody>
                    <a:bodyPr/>
                    <a:lstStyle/>
                    <a:p>
                      <a:pPr algn="ctr"/>
                      <a:r>
                        <a:rPr lang="en-IN" sz="2400" b="1" dirty="0" smtClean="0"/>
                        <a:t>7.</a:t>
                      </a:r>
                      <a:endParaRPr lang="en-IN" sz="2400" b="1" dirty="0"/>
                    </a:p>
                  </a:txBody>
                  <a:tcPr anchor="ctr"/>
                </a:tc>
                <a:tc>
                  <a:txBody>
                    <a:bodyPr/>
                    <a:lstStyle/>
                    <a:p>
                      <a:pPr algn="l"/>
                      <a:r>
                        <a:rPr lang="en-IN" sz="2400" b="1" dirty="0" smtClean="0"/>
                        <a:t>GW</a:t>
                      </a:r>
                      <a:endParaRPr lang="en-IN" sz="2400" b="1" dirty="0"/>
                    </a:p>
                  </a:txBody>
                  <a:tcPr anchor="ctr"/>
                </a:tc>
                <a:tc>
                  <a:txBody>
                    <a:bodyPr/>
                    <a:lstStyle/>
                    <a:p>
                      <a:pPr algn="ctr"/>
                      <a:endParaRPr lang="en-IN"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smtClean="0">
                          <a:solidFill>
                            <a:schemeClr val="tx1"/>
                          </a:solidFill>
                          <a:latin typeface="+mn-lt"/>
                          <a:ea typeface="+mn-ea"/>
                          <a:cs typeface="+mn-cs"/>
                        </a:rPr>
                        <a:t>•</a:t>
                      </a: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r>
              <a:tr h="503296">
                <a:tc>
                  <a:txBody>
                    <a:bodyPr/>
                    <a:lstStyle/>
                    <a:p>
                      <a:pPr algn="ctr"/>
                      <a:r>
                        <a:rPr lang="en-IN" sz="2400" b="1" dirty="0" smtClean="0"/>
                        <a:t>8.</a:t>
                      </a:r>
                      <a:endParaRPr lang="en-IN" sz="2400" b="1" dirty="0"/>
                    </a:p>
                  </a:txBody>
                  <a:tcPr anchor="ctr"/>
                </a:tc>
                <a:tc>
                  <a:txBody>
                    <a:bodyPr/>
                    <a:lstStyle/>
                    <a:p>
                      <a:pPr algn="l"/>
                      <a:r>
                        <a:rPr lang="en-IN" sz="2400" b="1" dirty="0" smtClean="0"/>
                        <a:t>ST</a:t>
                      </a:r>
                      <a:endParaRPr lang="en-IN" sz="2400" b="1"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c>
                  <a:txBody>
                    <a:bodyPr/>
                    <a:lstStyle/>
                    <a:p>
                      <a:pPr algn="ctr"/>
                      <a:endParaRPr lang="en-IN" sz="2800" dirty="0"/>
                    </a:p>
                  </a:txBody>
                  <a:tcPr anchor="ctr"/>
                </a:tc>
                <a:tc>
                  <a:txBody>
                    <a:bodyPr/>
                    <a:lstStyle/>
                    <a:p>
                      <a:pPr algn="ctr"/>
                      <a:endParaRPr lang="en-IN"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800" kern="1200" dirty="0" smtClean="0">
                          <a:solidFill>
                            <a:schemeClr val="tx1"/>
                          </a:solidFill>
                          <a:latin typeface="+mn-lt"/>
                          <a:ea typeface="+mn-ea"/>
                          <a:cs typeface="+mn-cs"/>
                        </a:rPr>
                        <a:t>•</a:t>
                      </a:r>
                      <a:endParaRPr lang="en-IN" sz="3600" dirty="0"/>
                    </a:p>
                  </a:txBody>
                  <a:tcPr anchor="ctr"/>
                </a:tc>
              </a:tr>
            </a:tbl>
          </a:graphicData>
        </a:graphic>
      </p:graphicFrame>
      <p:sp>
        <p:nvSpPr>
          <p:cNvPr id="7" name="Rectangle 6"/>
          <p:cNvSpPr/>
          <p:nvPr/>
        </p:nvSpPr>
        <p:spPr>
          <a:xfrm>
            <a:off x="2486688" y="-86618"/>
            <a:ext cx="4170630" cy="923330"/>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rotWithShape="0">
                    <a:prstClr val="black"/>
                  </a:outerShdw>
                </a:effectLst>
              </a:rPr>
              <a:t>Exercise No. </a:t>
            </a: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rotWithShape="0">
                    <a:prstClr val="black"/>
                  </a:outerShdw>
                </a:effectLst>
              </a:rPr>
              <a:t>1</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rotWithShape="0">
                  <a:prstClr val="black"/>
                </a:outerShdw>
              </a:effectLst>
            </a:endParaRPr>
          </a:p>
        </p:txBody>
      </p:sp>
    </p:spTree>
    <p:extLst>
      <p:ext uri="{BB962C8B-B14F-4D97-AF65-F5344CB8AC3E}">
        <p14:creationId xmlns:p14="http://schemas.microsoft.com/office/powerpoint/2010/main" xmlns="" val="1158754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US" sz="2400" b="1" dirty="0" smtClean="0">
                <a:solidFill>
                  <a:srgbClr val="92D050"/>
                </a:solidFill>
              </a:rPr>
              <a:t>J</a:t>
            </a:r>
          </a:p>
        </p:txBody>
      </p:sp>
      <p:sp>
        <p:nvSpPr>
          <p:cNvPr id="5123" name="Rectangle 3"/>
          <p:cNvSpPr>
            <a:spLocks noGrp="1" noChangeArrowheads="1"/>
          </p:cNvSpPr>
          <p:nvPr>
            <p:ph idx="1"/>
          </p:nvPr>
        </p:nvSpPr>
        <p:spPr>
          <a:xfrm>
            <a:off x="502920" y="530352"/>
            <a:ext cx="8183880" cy="5413248"/>
          </a:xfrm>
          <a:noFill/>
        </p:spPr>
        <p:txBody>
          <a:bodyPr>
            <a:normAutofit lnSpcReduction="10000"/>
          </a:bodyPr>
          <a:lstStyle/>
          <a:p>
            <a:pPr marL="0" indent="0" algn="ctr">
              <a:lnSpc>
                <a:spcPct val="80000"/>
              </a:lnSpc>
              <a:buNone/>
            </a:pPr>
            <a:r>
              <a:rPr lang="en-US" b="1" dirty="0" smtClean="0">
                <a:solidFill>
                  <a:srgbClr val="0070C0"/>
                </a:solidFill>
              </a:rPr>
              <a:t>Aspects </a:t>
            </a:r>
            <a:r>
              <a:rPr lang="en-US" b="1" dirty="0">
                <a:solidFill>
                  <a:srgbClr val="0070C0"/>
                </a:solidFill>
              </a:rPr>
              <a:t>of </a:t>
            </a:r>
            <a:r>
              <a:rPr lang="en-US" b="1" dirty="0" smtClean="0">
                <a:solidFill>
                  <a:srgbClr val="0070C0"/>
                </a:solidFill>
              </a:rPr>
              <a:t>Vector Control</a:t>
            </a:r>
          </a:p>
          <a:p>
            <a:pPr>
              <a:lnSpc>
                <a:spcPct val="80000"/>
              </a:lnSpc>
            </a:pPr>
            <a:endParaRPr lang="en-US" sz="2400" dirty="0">
              <a:solidFill>
                <a:srgbClr val="002060"/>
              </a:solidFill>
            </a:endParaRPr>
          </a:p>
          <a:p>
            <a:pPr>
              <a:lnSpc>
                <a:spcPct val="80000"/>
              </a:lnSpc>
            </a:pPr>
            <a:endParaRPr lang="en-US" sz="2400" dirty="0">
              <a:solidFill>
                <a:srgbClr val="002060"/>
              </a:solidFill>
            </a:endParaRPr>
          </a:p>
          <a:p>
            <a:pPr eaLnBrk="1" hangingPunct="1">
              <a:lnSpc>
                <a:spcPct val="80000"/>
              </a:lnSpc>
            </a:pPr>
            <a:r>
              <a:rPr lang="en-US" sz="2400" dirty="0" smtClean="0">
                <a:solidFill>
                  <a:srgbClr val="002060"/>
                </a:solidFill>
              </a:rPr>
              <a:t>Which mosquito species are locally important as vectors of human diseases?</a:t>
            </a:r>
          </a:p>
          <a:p>
            <a:pPr eaLnBrk="1" hangingPunct="1">
              <a:lnSpc>
                <a:spcPct val="80000"/>
              </a:lnSpc>
            </a:pPr>
            <a:r>
              <a:rPr lang="en-US" sz="2400" dirty="0" smtClean="0">
                <a:solidFill>
                  <a:srgbClr val="002060"/>
                </a:solidFill>
              </a:rPr>
              <a:t>Which mosquito species are important as the primary source of annoyance?</a:t>
            </a:r>
          </a:p>
          <a:p>
            <a:pPr eaLnBrk="1" hangingPunct="1">
              <a:lnSpc>
                <a:spcPct val="80000"/>
              </a:lnSpc>
            </a:pPr>
            <a:r>
              <a:rPr lang="en-US" sz="2400" dirty="0" smtClean="0">
                <a:solidFill>
                  <a:srgbClr val="002060"/>
                </a:solidFill>
              </a:rPr>
              <a:t>What are the important breeding sites of different mosquito species?</a:t>
            </a:r>
          </a:p>
          <a:p>
            <a:pPr eaLnBrk="1" hangingPunct="1">
              <a:lnSpc>
                <a:spcPct val="80000"/>
              </a:lnSpc>
            </a:pPr>
            <a:r>
              <a:rPr lang="en-US" sz="2400" dirty="0" smtClean="0">
                <a:solidFill>
                  <a:srgbClr val="002060"/>
                </a:solidFill>
              </a:rPr>
              <a:t>What is the seasonal pattern of mosquito breeding?</a:t>
            </a:r>
          </a:p>
          <a:p>
            <a:pPr eaLnBrk="1" hangingPunct="1">
              <a:lnSpc>
                <a:spcPct val="80000"/>
              </a:lnSpc>
            </a:pPr>
            <a:r>
              <a:rPr lang="en-US" sz="2400" dirty="0" smtClean="0">
                <a:solidFill>
                  <a:srgbClr val="002060"/>
                </a:solidFill>
              </a:rPr>
              <a:t>What are the resting places of adult mosquitoes?</a:t>
            </a:r>
          </a:p>
          <a:p>
            <a:pPr eaLnBrk="1" hangingPunct="1">
              <a:lnSpc>
                <a:spcPct val="80000"/>
              </a:lnSpc>
            </a:pPr>
            <a:r>
              <a:rPr lang="en-US" sz="2400" dirty="0" smtClean="0">
                <a:solidFill>
                  <a:srgbClr val="002060"/>
                </a:solidFill>
              </a:rPr>
              <a:t>What are the feeding preferences of vector mosquitoes?</a:t>
            </a:r>
          </a:p>
          <a:p>
            <a:pPr eaLnBrk="1" hangingPunct="1">
              <a:lnSpc>
                <a:spcPct val="80000"/>
              </a:lnSpc>
            </a:pPr>
            <a:r>
              <a:rPr lang="en-US" sz="2400" dirty="0" smtClean="0">
                <a:solidFill>
                  <a:srgbClr val="002060"/>
                </a:solidFill>
              </a:rPr>
              <a:t>To map out and locate all potential larval development habitats</a:t>
            </a:r>
          </a:p>
          <a:p>
            <a:pPr eaLnBrk="1" hangingPunct="1">
              <a:lnSpc>
                <a:spcPct val="80000"/>
              </a:lnSpc>
            </a:pPr>
            <a:r>
              <a:rPr lang="en-US" sz="2400" dirty="0" smtClean="0">
                <a:solidFill>
                  <a:srgbClr val="002060"/>
                </a:solidFill>
              </a:rPr>
              <a:t>To identify the mosquito species present</a:t>
            </a:r>
          </a:p>
          <a:p>
            <a:pPr eaLnBrk="1" hangingPunct="1">
              <a:lnSpc>
                <a:spcPct val="80000"/>
              </a:lnSpc>
            </a:pPr>
            <a:r>
              <a:rPr lang="en-US" sz="2400" dirty="0" smtClean="0">
                <a:solidFill>
                  <a:srgbClr val="002060"/>
                </a:solidFill>
              </a:rPr>
              <a:t>To predict the time and location of effective control strategies.</a:t>
            </a:r>
          </a:p>
        </p:txBody>
      </p:sp>
    </p:spTree>
    <p:extLst>
      <p:ext uri="{BB962C8B-B14F-4D97-AF65-F5344CB8AC3E}">
        <p14:creationId xmlns:p14="http://schemas.microsoft.com/office/powerpoint/2010/main" xmlns="" val="2856499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sz="half" idx="1"/>
          </p:nvPr>
        </p:nvSpPr>
        <p:spPr>
          <a:xfrm>
            <a:off x="228600" y="1981200"/>
            <a:ext cx="2590800" cy="914400"/>
          </a:xfrm>
        </p:spPr>
        <p:txBody>
          <a:bodyPr/>
          <a:lstStyle/>
          <a:p>
            <a:pPr eaLnBrk="1" hangingPunct="1">
              <a:lnSpc>
                <a:spcPct val="90000"/>
              </a:lnSpc>
              <a:buFont typeface="Wingdings" pitchFamily="2" charset="2"/>
              <a:buNone/>
            </a:pPr>
            <a:r>
              <a:rPr lang="en-US" smtClean="0"/>
              <a:t>    Chemical Control</a:t>
            </a:r>
            <a:r>
              <a:rPr lang="en-US" sz="2400" smtClean="0"/>
              <a:t>	</a:t>
            </a:r>
          </a:p>
        </p:txBody>
      </p:sp>
      <p:sp>
        <p:nvSpPr>
          <p:cNvPr id="15363" name="Rectangle 3"/>
          <p:cNvSpPr>
            <a:spLocks noGrp="1" noChangeArrowheads="1"/>
          </p:cNvSpPr>
          <p:nvPr>
            <p:ph type="body" sz="half" idx="2"/>
          </p:nvPr>
        </p:nvSpPr>
        <p:spPr>
          <a:xfrm>
            <a:off x="2819400" y="1600200"/>
            <a:ext cx="2668588" cy="990600"/>
          </a:xfrm>
        </p:spPr>
        <p:txBody>
          <a:bodyPr/>
          <a:lstStyle/>
          <a:p>
            <a:pPr eaLnBrk="1" hangingPunct="1">
              <a:lnSpc>
                <a:spcPct val="90000"/>
              </a:lnSpc>
              <a:buFont typeface="Wingdings" pitchFamily="2" charset="2"/>
              <a:buNone/>
            </a:pPr>
            <a:r>
              <a:rPr lang="en-US" smtClean="0"/>
              <a:t>   Environment Management</a:t>
            </a:r>
          </a:p>
        </p:txBody>
      </p:sp>
      <p:sp>
        <p:nvSpPr>
          <p:cNvPr id="15364" name="Rectangle 4"/>
          <p:cNvSpPr>
            <a:spLocks noChangeArrowheads="1"/>
          </p:cNvSpPr>
          <p:nvPr/>
        </p:nvSpPr>
        <p:spPr bwMode="auto">
          <a:xfrm>
            <a:off x="6019800" y="1981200"/>
            <a:ext cx="2590800" cy="914400"/>
          </a:xfrm>
          <a:prstGeom prst="rect">
            <a:avLst/>
          </a:prstGeom>
          <a:noFill/>
          <a:ln w="9525">
            <a:noFill/>
            <a:miter lim="800000"/>
            <a:headEnd/>
            <a:tailEnd/>
          </a:ln>
        </p:spPr>
        <p:txBody>
          <a:bodyPr/>
          <a:lstStyle/>
          <a:p>
            <a:pPr marL="342900" indent="-342900" eaLnBrk="0" hangingPunct="0">
              <a:lnSpc>
                <a:spcPct val="90000"/>
              </a:lnSpc>
              <a:spcBef>
                <a:spcPct val="20000"/>
              </a:spcBef>
            </a:pPr>
            <a:r>
              <a:rPr lang="en-US" sz="2800" dirty="0">
                <a:latin typeface="Times New Roman" charset="0"/>
                <a:cs typeface="Times New Roman" charset="0"/>
              </a:rPr>
              <a:t>   </a:t>
            </a:r>
            <a:r>
              <a:rPr lang="en-US" sz="2800" dirty="0" smtClean="0">
                <a:latin typeface="Times New Roman" charset="0"/>
                <a:cs typeface="Times New Roman" charset="0"/>
              </a:rPr>
              <a:t>		Biological 	Control</a:t>
            </a:r>
            <a:endParaRPr lang="en-US" sz="2400" dirty="0">
              <a:latin typeface="Times New Roman" charset="0"/>
              <a:cs typeface="Times New Roman" charset="0"/>
            </a:endParaRPr>
          </a:p>
        </p:txBody>
      </p:sp>
      <p:sp>
        <p:nvSpPr>
          <p:cNvPr id="15365" name="Rectangle 5"/>
          <p:cNvSpPr>
            <a:spLocks noChangeArrowheads="1"/>
          </p:cNvSpPr>
          <p:nvPr/>
        </p:nvSpPr>
        <p:spPr bwMode="auto">
          <a:xfrm>
            <a:off x="762000" y="3505200"/>
            <a:ext cx="7772400" cy="2819400"/>
          </a:xfrm>
          <a:prstGeom prst="rect">
            <a:avLst/>
          </a:prstGeom>
          <a:noFill/>
          <a:ln w="9525">
            <a:noFill/>
            <a:miter lim="800000"/>
            <a:headEnd/>
            <a:tailEnd/>
          </a:ln>
        </p:spPr>
        <p:txBody>
          <a:bodyPr/>
          <a:lstStyle/>
          <a:p>
            <a:pPr marL="342900" indent="-342900" algn="ctr" eaLnBrk="0" hangingPunct="0">
              <a:spcBef>
                <a:spcPct val="20000"/>
              </a:spcBef>
            </a:pPr>
            <a:r>
              <a:rPr lang="en-US" sz="2800">
                <a:solidFill>
                  <a:schemeClr val="hlink"/>
                </a:solidFill>
                <a:latin typeface="Times New Roman" charset="0"/>
                <a:cs typeface="Times New Roman" charset="0"/>
              </a:rPr>
              <a:t>INTEGRATED VECTOR MANAGEMENT</a:t>
            </a:r>
            <a:r>
              <a:rPr lang="en-US" sz="2800">
                <a:latin typeface="Times New Roman" charset="0"/>
                <a:cs typeface="Times New Roman" charset="0"/>
              </a:rPr>
              <a:t>    </a:t>
            </a:r>
          </a:p>
          <a:p>
            <a:pPr marL="342900" indent="-342900" algn="ctr" eaLnBrk="0" hangingPunct="0">
              <a:spcBef>
                <a:spcPct val="20000"/>
              </a:spcBef>
            </a:pPr>
            <a:r>
              <a:rPr lang="en-US" sz="2800" b="1">
                <a:latin typeface="Times New Roman" charset="0"/>
                <a:cs typeface="Times New Roman" charset="0"/>
              </a:rPr>
              <a:t>An Evidence-based decision making process, rationalizing the use of vector control methods and emphasizing the engagement of communities</a:t>
            </a:r>
          </a:p>
        </p:txBody>
      </p:sp>
      <p:graphicFrame>
        <p:nvGraphicFramePr>
          <p:cNvPr id="105478" name="Group 6"/>
          <p:cNvGraphicFramePr>
            <a:graphicFrameLocks noGrp="1"/>
          </p:cNvGraphicFramePr>
          <p:nvPr/>
        </p:nvGraphicFramePr>
        <p:xfrm>
          <a:off x="838200" y="3581400"/>
          <a:ext cx="7772400" cy="2209800"/>
        </p:xfrm>
        <a:graphic>
          <a:graphicData uri="http://schemas.openxmlformats.org/drawingml/2006/table">
            <a:tbl>
              <a:tblPr/>
              <a:tblGrid>
                <a:gridCol w="7772400"/>
              </a:tblGrid>
              <a:tr h="2209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372" name="Line 12"/>
          <p:cNvSpPr>
            <a:spLocks noChangeShapeType="1"/>
          </p:cNvSpPr>
          <p:nvPr/>
        </p:nvSpPr>
        <p:spPr bwMode="auto">
          <a:xfrm>
            <a:off x="1447800" y="2895600"/>
            <a:ext cx="0" cy="685800"/>
          </a:xfrm>
          <a:prstGeom prst="line">
            <a:avLst/>
          </a:prstGeom>
          <a:noFill/>
          <a:ln w="38100">
            <a:solidFill>
              <a:schemeClr val="tx1"/>
            </a:solidFill>
            <a:round/>
            <a:headEnd/>
            <a:tailEnd type="triangle" w="med" len="med"/>
          </a:ln>
        </p:spPr>
        <p:txBody>
          <a:bodyPr/>
          <a:lstStyle/>
          <a:p>
            <a:endParaRPr lang="en-US"/>
          </a:p>
        </p:txBody>
      </p:sp>
      <p:sp>
        <p:nvSpPr>
          <p:cNvPr id="15373" name="Line 13"/>
          <p:cNvSpPr>
            <a:spLocks noChangeShapeType="1"/>
          </p:cNvSpPr>
          <p:nvPr/>
        </p:nvSpPr>
        <p:spPr bwMode="auto">
          <a:xfrm>
            <a:off x="4191000" y="2971800"/>
            <a:ext cx="0" cy="609600"/>
          </a:xfrm>
          <a:prstGeom prst="line">
            <a:avLst/>
          </a:prstGeom>
          <a:noFill/>
          <a:ln w="38100">
            <a:solidFill>
              <a:schemeClr val="tx1"/>
            </a:solidFill>
            <a:round/>
            <a:headEnd/>
            <a:tailEnd type="triangle" w="med" len="med"/>
          </a:ln>
        </p:spPr>
        <p:txBody>
          <a:bodyPr/>
          <a:lstStyle/>
          <a:p>
            <a:endParaRPr lang="en-US"/>
          </a:p>
        </p:txBody>
      </p:sp>
      <p:sp>
        <p:nvSpPr>
          <p:cNvPr id="15374" name="Line 14"/>
          <p:cNvSpPr>
            <a:spLocks noChangeShapeType="1"/>
          </p:cNvSpPr>
          <p:nvPr/>
        </p:nvSpPr>
        <p:spPr bwMode="auto">
          <a:xfrm>
            <a:off x="7620000" y="2819400"/>
            <a:ext cx="0" cy="762000"/>
          </a:xfrm>
          <a:prstGeom prst="line">
            <a:avLst/>
          </a:prstGeom>
          <a:noFill/>
          <a:ln w="38100">
            <a:solidFill>
              <a:schemeClr val="tx1"/>
            </a:solidFill>
            <a:round/>
            <a:headEnd/>
            <a:tailEnd type="triangle" w="med" len="med"/>
          </a:ln>
        </p:spPr>
        <p:txBody>
          <a:bodyPr/>
          <a:lstStyle/>
          <a:p>
            <a:endParaRPr lang="en-US"/>
          </a:p>
        </p:txBody>
      </p:sp>
      <p:sp>
        <p:nvSpPr>
          <p:cNvPr id="20495" name="Rectangle 15"/>
          <p:cNvSpPr>
            <a:spLocks noChangeArrowheads="1"/>
          </p:cNvSpPr>
          <p:nvPr/>
        </p:nvSpPr>
        <p:spPr bwMode="auto">
          <a:xfrm>
            <a:off x="381000" y="304800"/>
            <a:ext cx="8382000" cy="523220"/>
          </a:xfrm>
          <a:prstGeom prst="rect">
            <a:avLst/>
          </a:prstGeom>
          <a:solidFill>
            <a:schemeClr val="tx2">
              <a:lumMod val="40000"/>
              <a:lumOff val="60000"/>
            </a:schemeClr>
          </a:solidFill>
          <a:ln w="9525">
            <a:noFill/>
            <a:miter lim="800000"/>
            <a:headEnd/>
            <a:tailEnd/>
          </a:ln>
        </p:spPr>
        <p:txBody>
          <a:bodyPr>
            <a:spAutoFit/>
          </a:bodyPr>
          <a:lstStyle/>
          <a:p>
            <a:pPr algn="ctr" eaLnBrk="0" hangingPunct="0">
              <a:defRPr/>
            </a:pPr>
            <a:r>
              <a:rPr lang="en-US" sz="2800" b="1" dirty="0" smtClean="0">
                <a:solidFill>
                  <a:schemeClr val="tx2"/>
                </a:solidFill>
                <a:latin typeface="Calibri" pitchFamily="34" charset="0"/>
                <a:cs typeface="Times New Roman" pitchFamily="18" charset="0"/>
              </a:rPr>
              <a:t>SELECTION </a:t>
            </a:r>
            <a:r>
              <a:rPr lang="en-US" sz="2800" b="1" dirty="0">
                <a:solidFill>
                  <a:schemeClr val="tx2"/>
                </a:solidFill>
                <a:latin typeface="Calibri" pitchFamily="34" charset="0"/>
                <a:cs typeface="Times New Roman" pitchFamily="18" charset="0"/>
              </a:rPr>
              <a:t>OF VECTOR CONTROL OPTIONS</a:t>
            </a:r>
          </a:p>
        </p:txBody>
      </p:sp>
      <p:graphicFrame>
        <p:nvGraphicFramePr>
          <p:cNvPr id="105494" name="Group 22"/>
          <p:cNvGraphicFramePr>
            <a:graphicFrameLocks noGrp="1"/>
          </p:cNvGraphicFramePr>
          <p:nvPr/>
        </p:nvGraphicFramePr>
        <p:xfrm>
          <a:off x="2819400" y="1676400"/>
          <a:ext cx="1981200" cy="1106424"/>
        </p:xfrm>
        <a:graphic>
          <a:graphicData uri="http://schemas.openxmlformats.org/drawingml/2006/table">
            <a:tbl>
              <a:tblPr/>
              <a:tblGrid>
                <a:gridCol w="1981200"/>
              </a:tblGrid>
              <a:tr h="11064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 name="Rounded Rectangle 13"/>
          <p:cNvSpPr/>
          <p:nvPr/>
        </p:nvSpPr>
        <p:spPr>
          <a:xfrm>
            <a:off x="5257800" y="1676400"/>
            <a:ext cx="1676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Legislative control</a:t>
            </a:r>
            <a:endParaRPr lang="en-US" sz="2400" dirty="0"/>
          </a:p>
        </p:txBody>
      </p:sp>
      <p:sp>
        <p:nvSpPr>
          <p:cNvPr id="15" name="Down Arrow 14"/>
          <p:cNvSpPr/>
          <p:nvPr/>
        </p:nvSpPr>
        <p:spPr>
          <a:xfrm>
            <a:off x="5943600" y="2819400"/>
            <a:ext cx="45719"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819400" y="1676400"/>
            <a:ext cx="22860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Environmental Control</a:t>
            </a:r>
            <a:endParaRPr lang="en-US" sz="2400" dirty="0"/>
          </a:p>
        </p:txBody>
      </p:sp>
      <p:sp>
        <p:nvSpPr>
          <p:cNvPr id="17" name="Rounded Rectangle 16"/>
          <p:cNvSpPr/>
          <p:nvPr/>
        </p:nvSpPr>
        <p:spPr>
          <a:xfrm>
            <a:off x="7010400" y="1603717"/>
            <a:ext cx="1676400" cy="1291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Biological Control</a:t>
            </a:r>
            <a:endParaRPr lang="en-US" sz="2400" dirty="0"/>
          </a:p>
        </p:txBody>
      </p:sp>
      <p:sp>
        <p:nvSpPr>
          <p:cNvPr id="18" name="Rounded Rectangle 17"/>
          <p:cNvSpPr/>
          <p:nvPr/>
        </p:nvSpPr>
        <p:spPr>
          <a:xfrm>
            <a:off x="533400" y="1676400"/>
            <a:ext cx="19050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Chemical Control</a:t>
            </a:r>
            <a:endParaRPr lang="en-US" sz="2400" dirty="0"/>
          </a:p>
        </p:txBody>
      </p:sp>
    </p:spTree>
    <p:extLst>
      <p:ext uri="{BB962C8B-B14F-4D97-AF65-F5344CB8AC3E}">
        <p14:creationId xmlns:p14="http://schemas.microsoft.com/office/powerpoint/2010/main" xmlns="" val="732347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solidFill>
                  <a:srgbClr val="0070C0"/>
                </a:solidFill>
              </a:rPr>
              <a:t>VECTOR CONTROL IMPLEMENTING AGENCIES</a:t>
            </a:r>
            <a:br>
              <a:rPr lang="en-IN" sz="2800" dirty="0" smtClean="0">
                <a:solidFill>
                  <a:srgbClr val="0070C0"/>
                </a:solidFill>
              </a:rPr>
            </a:br>
            <a:r>
              <a:rPr lang="en-IN" sz="2800" dirty="0" smtClean="0">
                <a:solidFill>
                  <a:srgbClr val="0070C0"/>
                </a:solidFill>
              </a:rPr>
              <a:t> IN DELHI</a:t>
            </a:r>
            <a:endParaRPr lang="en-IN" sz="2800" dirty="0">
              <a:solidFill>
                <a:srgbClr val="0070C0"/>
              </a:solidFill>
            </a:endParaRPr>
          </a:p>
        </p:txBody>
      </p:sp>
      <p:sp>
        <p:nvSpPr>
          <p:cNvPr id="3" name="Content Placeholder 2"/>
          <p:cNvSpPr>
            <a:spLocks noGrp="1"/>
          </p:cNvSpPr>
          <p:nvPr>
            <p:ph sz="half" idx="1"/>
          </p:nvPr>
        </p:nvSpPr>
        <p:spPr/>
        <p:txBody>
          <a:bodyPr>
            <a:normAutofit fontScale="92500" lnSpcReduction="10000"/>
          </a:bodyPr>
          <a:lstStyle/>
          <a:p>
            <a:r>
              <a:rPr lang="en-IN" dirty="0" smtClean="0"/>
              <a:t>MCD</a:t>
            </a:r>
          </a:p>
          <a:p>
            <a:r>
              <a:rPr lang="en-IN" dirty="0" smtClean="0"/>
              <a:t>NDMC</a:t>
            </a:r>
          </a:p>
          <a:p>
            <a:r>
              <a:rPr lang="en-IN" dirty="0" smtClean="0"/>
              <a:t>DELHI CANTONMENT BOARD</a:t>
            </a:r>
          </a:p>
          <a:p>
            <a:r>
              <a:rPr lang="en-IN" dirty="0" smtClean="0"/>
              <a:t>JNU</a:t>
            </a:r>
          </a:p>
          <a:p>
            <a:r>
              <a:rPr lang="en-IN" dirty="0" smtClean="0"/>
              <a:t>ZOOLOGICAL PARK</a:t>
            </a:r>
          </a:p>
          <a:p>
            <a:r>
              <a:rPr lang="en-IN" dirty="0" smtClean="0"/>
              <a:t>IIT</a:t>
            </a:r>
          </a:p>
          <a:p>
            <a:r>
              <a:rPr lang="en-IN" dirty="0" smtClean="0"/>
              <a:t>ALL INDIA RADIO</a:t>
            </a:r>
          </a:p>
          <a:p>
            <a:r>
              <a:rPr lang="en-IN" dirty="0" smtClean="0"/>
              <a:t>PRESIDENT ESTATE</a:t>
            </a:r>
          </a:p>
          <a:p>
            <a:r>
              <a:rPr lang="en-IN" dirty="0" smtClean="0"/>
              <a:t>NORTHERN RAILWAY</a:t>
            </a:r>
            <a:endParaRPr lang="en-IN" dirty="0"/>
          </a:p>
        </p:txBody>
      </p:sp>
      <p:sp>
        <p:nvSpPr>
          <p:cNvPr id="4" name="Content Placeholder 3"/>
          <p:cNvSpPr>
            <a:spLocks noGrp="1"/>
          </p:cNvSpPr>
          <p:nvPr>
            <p:ph sz="half" idx="2"/>
          </p:nvPr>
        </p:nvSpPr>
        <p:spPr/>
        <p:txBody>
          <a:bodyPr>
            <a:normAutofit fontScale="92500" lnSpcReduction="10000"/>
          </a:bodyPr>
          <a:lstStyle/>
          <a:p>
            <a:r>
              <a:rPr lang="en-IN" dirty="0" smtClean="0"/>
              <a:t>1399.26 </a:t>
            </a:r>
            <a:r>
              <a:rPr lang="en-IN" dirty="0" err="1" smtClean="0"/>
              <a:t>sq</a:t>
            </a:r>
            <a:r>
              <a:rPr lang="en-IN" dirty="0" smtClean="0"/>
              <a:t> </a:t>
            </a:r>
            <a:r>
              <a:rPr lang="en-IN" dirty="0" err="1" smtClean="0"/>
              <a:t>Kms</a:t>
            </a:r>
            <a:endParaRPr lang="en-IN" dirty="0" smtClean="0"/>
          </a:p>
          <a:p>
            <a:r>
              <a:rPr lang="en-IN" dirty="0" smtClean="0"/>
              <a:t>31.74</a:t>
            </a:r>
          </a:p>
          <a:p>
            <a:r>
              <a:rPr lang="en-IN" dirty="0" smtClean="0"/>
              <a:t>32.89</a:t>
            </a:r>
          </a:p>
          <a:p>
            <a:endParaRPr lang="en-IN" dirty="0"/>
          </a:p>
          <a:p>
            <a:r>
              <a:rPr lang="en-IN" dirty="0" smtClean="0"/>
              <a:t>Restricted area</a:t>
            </a:r>
          </a:p>
          <a:p>
            <a:r>
              <a:rPr lang="en-IN" dirty="0"/>
              <a:t>Restricted area</a:t>
            </a:r>
          </a:p>
          <a:p>
            <a:r>
              <a:rPr lang="en-IN" dirty="0"/>
              <a:t>Restricted area</a:t>
            </a:r>
          </a:p>
          <a:p>
            <a:r>
              <a:rPr lang="en-IN" dirty="0"/>
              <a:t>Restricted area</a:t>
            </a:r>
          </a:p>
          <a:p>
            <a:r>
              <a:rPr lang="en-IN" dirty="0"/>
              <a:t>Restricted area</a:t>
            </a:r>
          </a:p>
          <a:p>
            <a:r>
              <a:rPr lang="en-IN" dirty="0"/>
              <a:t>Restricted area</a:t>
            </a:r>
          </a:p>
          <a:p>
            <a:endParaRPr lang="en-IN" dirty="0">
              <a:solidFill>
                <a:srgbClr val="0070C0"/>
              </a:solidFill>
            </a:endParaRPr>
          </a:p>
        </p:txBody>
      </p:sp>
    </p:spTree>
    <p:extLst>
      <p:ext uri="{BB962C8B-B14F-4D97-AF65-F5344CB8AC3E}">
        <p14:creationId xmlns:p14="http://schemas.microsoft.com/office/powerpoint/2010/main" xmlns="" val="616814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VBD in Delhi</a:t>
            </a:r>
            <a:endParaRPr lang="en-IN" dirty="0"/>
          </a:p>
        </p:txBody>
      </p:sp>
      <p:sp>
        <p:nvSpPr>
          <p:cNvPr id="3" name="Content Placeholder 2"/>
          <p:cNvSpPr>
            <a:spLocks noGrp="1"/>
          </p:cNvSpPr>
          <p:nvPr>
            <p:ph sz="half" idx="1"/>
          </p:nvPr>
        </p:nvSpPr>
        <p:spPr/>
        <p:txBody>
          <a:bodyPr>
            <a:normAutofit fontScale="92500" lnSpcReduction="10000"/>
          </a:bodyPr>
          <a:lstStyle/>
          <a:p>
            <a:r>
              <a:rPr lang="en-IN" b="1" dirty="0">
                <a:solidFill>
                  <a:srgbClr val="0070C0"/>
                </a:solidFill>
              </a:rPr>
              <a:t>1845 </a:t>
            </a:r>
            <a:r>
              <a:rPr lang="en-IN" b="1" dirty="0" smtClean="0">
                <a:solidFill>
                  <a:srgbClr val="0070C0"/>
                </a:solidFill>
              </a:rPr>
              <a:t>-Royal commission first reference –little malaria in walled city Delhi</a:t>
            </a:r>
          </a:p>
          <a:p>
            <a:r>
              <a:rPr lang="en-IN" b="1" dirty="0" err="1" smtClean="0">
                <a:solidFill>
                  <a:srgbClr val="0070C0"/>
                </a:solidFill>
              </a:rPr>
              <a:t>Khadar</a:t>
            </a:r>
            <a:r>
              <a:rPr lang="en-IN" b="1" dirty="0" smtClean="0">
                <a:solidFill>
                  <a:srgbClr val="0070C0"/>
                </a:solidFill>
              </a:rPr>
              <a:t> area showed spleen rate in 75% in </a:t>
            </a:r>
            <a:r>
              <a:rPr lang="en-IN" b="1" dirty="0" err="1" smtClean="0">
                <a:solidFill>
                  <a:srgbClr val="0070C0"/>
                </a:solidFill>
              </a:rPr>
              <a:t>Wazirpur</a:t>
            </a:r>
            <a:r>
              <a:rPr lang="en-IN" b="1" dirty="0" smtClean="0">
                <a:solidFill>
                  <a:srgbClr val="0070C0"/>
                </a:solidFill>
              </a:rPr>
              <a:t> village</a:t>
            </a:r>
          </a:p>
          <a:p>
            <a:r>
              <a:rPr lang="en-IN" b="1" dirty="0" smtClean="0">
                <a:solidFill>
                  <a:srgbClr val="0070C0"/>
                </a:solidFill>
              </a:rPr>
              <a:t>Hodgson –Spleen rate 78% in Canal area</a:t>
            </a:r>
            <a:r>
              <a:rPr lang="en-IN" dirty="0" smtClean="0">
                <a:solidFill>
                  <a:srgbClr val="0070C0"/>
                </a:solidFill>
              </a:rPr>
              <a:t>,</a:t>
            </a:r>
            <a:endParaRPr lang="en-IN" dirty="0">
              <a:solidFill>
                <a:srgbClr val="0070C0"/>
              </a:solidFill>
            </a:endParaRPr>
          </a:p>
        </p:txBody>
      </p:sp>
      <p:sp>
        <p:nvSpPr>
          <p:cNvPr id="4" name="Content Placeholder 3"/>
          <p:cNvSpPr>
            <a:spLocks noGrp="1"/>
          </p:cNvSpPr>
          <p:nvPr>
            <p:ph sz="half" idx="2"/>
          </p:nvPr>
        </p:nvSpPr>
        <p:spPr/>
        <p:txBody>
          <a:bodyPr>
            <a:normAutofit fontScale="92500" lnSpcReduction="10000"/>
          </a:bodyPr>
          <a:lstStyle/>
          <a:p>
            <a:r>
              <a:rPr lang="en-IN" b="1" dirty="0" smtClean="0">
                <a:solidFill>
                  <a:srgbClr val="0070C0"/>
                </a:solidFill>
              </a:rPr>
              <a:t>66% </a:t>
            </a:r>
            <a:r>
              <a:rPr lang="en-IN" b="1" dirty="0" err="1" smtClean="0">
                <a:solidFill>
                  <a:srgbClr val="0070C0"/>
                </a:solidFill>
              </a:rPr>
              <a:t>Darbar</a:t>
            </a:r>
            <a:r>
              <a:rPr lang="en-IN" b="1" dirty="0" smtClean="0">
                <a:solidFill>
                  <a:srgbClr val="0070C0"/>
                </a:solidFill>
              </a:rPr>
              <a:t> Hall and 23% in Delhi city</a:t>
            </a:r>
          </a:p>
          <a:p>
            <a:r>
              <a:rPr lang="en-IN" b="1" dirty="0" smtClean="0">
                <a:solidFill>
                  <a:srgbClr val="0070C0"/>
                </a:solidFill>
              </a:rPr>
              <a:t>1940- 1960  Delhi was virtually free from malaria</a:t>
            </a:r>
          </a:p>
          <a:p>
            <a:r>
              <a:rPr lang="en-IN" b="1" dirty="0" smtClean="0">
                <a:solidFill>
                  <a:srgbClr val="0070C0"/>
                </a:solidFill>
              </a:rPr>
              <a:t>1978  - record number of 3,75,,077  malaria cases</a:t>
            </a:r>
          </a:p>
          <a:p>
            <a:r>
              <a:rPr lang="en-IN" b="1" dirty="0" smtClean="0">
                <a:solidFill>
                  <a:srgbClr val="0070C0"/>
                </a:solidFill>
              </a:rPr>
              <a:t>1996 First severe Dengue outbreak with 10252 cases and more  423  deaths</a:t>
            </a:r>
            <a:endParaRPr lang="en-IN" b="1" dirty="0">
              <a:solidFill>
                <a:srgbClr val="0070C0"/>
              </a:solidFill>
            </a:endParaRPr>
          </a:p>
        </p:txBody>
      </p:sp>
    </p:spTree>
    <p:extLst>
      <p:ext uri="{BB962C8B-B14F-4D97-AF65-F5344CB8AC3E}">
        <p14:creationId xmlns:p14="http://schemas.microsoft.com/office/powerpoint/2010/main" xmlns="" val="326943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533400" y="-76200"/>
            <a:ext cx="8153400" cy="1219200"/>
          </a:xfrm>
        </p:spPr>
        <p:txBody>
          <a:bodyPr/>
          <a:lstStyle/>
          <a:p>
            <a:pPr eaLnBrk="1" hangingPunct="1"/>
            <a:r>
              <a:rPr lang="en-US" sz="3200" b="1" smtClean="0"/>
              <a:t>Vector Control Strategy</a:t>
            </a:r>
          </a:p>
        </p:txBody>
      </p:sp>
      <p:pic>
        <p:nvPicPr>
          <p:cNvPr id="38915" name="Picture 3" descr="keyelements"/>
          <p:cNvPicPr>
            <a:picLocks noChangeAspect="1" noChangeArrowheads="1"/>
          </p:cNvPicPr>
          <p:nvPr/>
        </p:nvPicPr>
        <p:blipFill>
          <a:blip r:embed="rId2" cstate="print"/>
          <a:srcRect/>
          <a:stretch>
            <a:fillRect/>
          </a:stretch>
        </p:blipFill>
        <p:spPr bwMode="auto">
          <a:xfrm>
            <a:off x="457200" y="990600"/>
            <a:ext cx="7924800" cy="5867400"/>
          </a:xfrm>
          <a:prstGeom prst="rect">
            <a:avLst/>
          </a:prstGeom>
          <a:noFill/>
          <a:ln w="9525">
            <a:noFill/>
            <a:miter lim="800000"/>
            <a:headEnd/>
            <a:tailEnd/>
          </a:ln>
        </p:spPr>
      </p:pic>
      <p:sp>
        <p:nvSpPr>
          <p:cNvPr id="38916" name="Text Box 4"/>
          <p:cNvSpPr txBox="1">
            <a:spLocks noChangeArrowheads="1"/>
          </p:cNvSpPr>
          <p:nvPr/>
        </p:nvSpPr>
        <p:spPr bwMode="auto">
          <a:xfrm>
            <a:off x="1676400" y="6361113"/>
            <a:ext cx="184150" cy="366712"/>
          </a:xfrm>
          <a:prstGeom prst="rect">
            <a:avLst/>
          </a:prstGeom>
          <a:noFill/>
          <a:ln w="9525">
            <a:noFill/>
            <a:miter lim="800000"/>
            <a:headEnd/>
            <a:tailEnd/>
          </a:ln>
        </p:spPr>
        <p:txBody>
          <a:bodyPr wrap="none">
            <a:spAutoFit/>
          </a:bodyPr>
          <a:lstStyle/>
          <a:p>
            <a:pPr eaLnBrk="0" hangingPunct="0"/>
            <a:endParaRPr lang="en-US" b="1">
              <a:solidFill>
                <a:schemeClr val="accent2"/>
              </a:solidFill>
              <a:latin typeface="Arial" charset="0"/>
            </a:endParaRPr>
          </a:p>
        </p:txBody>
      </p:sp>
      <p:pic>
        <p:nvPicPr>
          <p:cNvPr id="61445" name="Picture 5" descr="W021339R"/>
          <p:cNvPicPr>
            <a:picLocks noChangeAspect="1" noChangeArrowheads="1"/>
          </p:cNvPicPr>
          <p:nvPr/>
        </p:nvPicPr>
        <p:blipFill>
          <a:blip r:embed="rId3" cstate="print"/>
          <a:srcRect/>
          <a:stretch>
            <a:fillRect/>
          </a:stretch>
        </p:blipFill>
        <p:spPr bwMode="auto">
          <a:xfrm>
            <a:off x="457200" y="1524000"/>
            <a:ext cx="2667000" cy="2133600"/>
          </a:xfrm>
          <a:prstGeom prst="rect">
            <a:avLst/>
          </a:prstGeom>
          <a:noFill/>
          <a:effectLst>
            <a:outerShdw dist="107763" dir="2700000" algn="ctr" rotWithShape="0">
              <a:srgbClr val="808080"/>
            </a:outerShdw>
          </a:effectLst>
        </p:spPr>
      </p:pic>
      <p:sp>
        <p:nvSpPr>
          <p:cNvPr id="38918" name="Text Box 6"/>
          <p:cNvSpPr txBox="1">
            <a:spLocks noChangeArrowheads="1"/>
          </p:cNvSpPr>
          <p:nvPr/>
        </p:nvSpPr>
        <p:spPr bwMode="auto">
          <a:xfrm>
            <a:off x="4495800" y="5715000"/>
            <a:ext cx="762000" cy="366713"/>
          </a:xfrm>
          <a:prstGeom prst="rect">
            <a:avLst/>
          </a:prstGeom>
          <a:noFill/>
          <a:ln w="9525">
            <a:noFill/>
            <a:miter lim="800000"/>
            <a:headEnd/>
            <a:tailEnd/>
          </a:ln>
        </p:spPr>
        <p:txBody>
          <a:bodyPr>
            <a:spAutoFit/>
          </a:bodyPr>
          <a:lstStyle/>
          <a:p>
            <a:pPr eaLnBrk="0" hangingPunct="0">
              <a:spcBef>
                <a:spcPct val="50000"/>
              </a:spcBef>
            </a:pPr>
            <a:r>
              <a:rPr lang="en-US" u="sng">
                <a:latin typeface="Arial" charset="0"/>
                <a:hlinkClick r:id="rId4" action="ppaction://hlinkpres?slideindex=1&amp;slidetitle="/>
              </a:rPr>
              <a:t>ITMN</a:t>
            </a:r>
            <a:endParaRPr lang="en-US" u="sng">
              <a:latin typeface="Arial" charset="0"/>
            </a:endParaRPr>
          </a:p>
        </p:txBody>
      </p:sp>
      <p:sp>
        <p:nvSpPr>
          <p:cNvPr id="38919" name="Text Box 7"/>
          <p:cNvSpPr txBox="1">
            <a:spLocks noChangeArrowheads="1"/>
          </p:cNvSpPr>
          <p:nvPr/>
        </p:nvSpPr>
        <p:spPr bwMode="auto">
          <a:xfrm>
            <a:off x="6629400" y="1905000"/>
            <a:ext cx="533400" cy="366713"/>
          </a:xfrm>
          <a:prstGeom prst="rect">
            <a:avLst/>
          </a:prstGeom>
          <a:noFill/>
          <a:ln w="9525">
            <a:noFill/>
            <a:miter lim="800000"/>
            <a:headEnd/>
            <a:tailEnd/>
          </a:ln>
        </p:spPr>
        <p:txBody>
          <a:bodyPr>
            <a:spAutoFit/>
          </a:bodyPr>
          <a:lstStyle/>
          <a:p>
            <a:pPr eaLnBrk="0" hangingPunct="0">
              <a:spcBef>
                <a:spcPct val="50000"/>
              </a:spcBef>
            </a:pPr>
            <a:endParaRPr lang="en-US">
              <a:latin typeface="Arial" charset="0"/>
            </a:endParaRPr>
          </a:p>
        </p:txBody>
      </p:sp>
      <p:sp>
        <p:nvSpPr>
          <p:cNvPr id="38920" name="Text Box 8"/>
          <p:cNvSpPr txBox="1">
            <a:spLocks noChangeArrowheads="1"/>
          </p:cNvSpPr>
          <p:nvPr/>
        </p:nvSpPr>
        <p:spPr bwMode="auto">
          <a:xfrm>
            <a:off x="6537325" y="1865313"/>
            <a:ext cx="1339850" cy="366712"/>
          </a:xfrm>
          <a:prstGeom prst="rect">
            <a:avLst/>
          </a:prstGeom>
          <a:noFill/>
          <a:ln w="9525">
            <a:noFill/>
            <a:miter lim="800000"/>
            <a:headEnd/>
            <a:tailEnd/>
          </a:ln>
        </p:spPr>
        <p:txBody>
          <a:bodyPr wrap="none">
            <a:spAutoFit/>
          </a:bodyPr>
          <a:lstStyle/>
          <a:p>
            <a:pPr eaLnBrk="0" hangingPunct="0"/>
            <a:r>
              <a:rPr lang="en-US" u="sng">
                <a:latin typeface="Arial" charset="0"/>
                <a:hlinkClick r:id="rId5" action="ppaction://hlinkpres?slideindex=1&amp;slidetitle="/>
              </a:rPr>
              <a:t>Gambussia</a:t>
            </a:r>
            <a:endParaRPr lang="en-US" u="sng">
              <a:latin typeface="Arial" charset="0"/>
            </a:endParaRPr>
          </a:p>
        </p:txBody>
      </p:sp>
    </p:spTree>
    <p:extLst>
      <p:ext uri="{BB962C8B-B14F-4D97-AF65-F5344CB8AC3E}">
        <p14:creationId xmlns:p14="http://schemas.microsoft.com/office/powerpoint/2010/main" xmlns="" val="2960557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906</TotalTime>
  <Words>2418</Words>
  <Application>Microsoft Office PowerPoint</Application>
  <PresentationFormat>On-screen Show (4:3)</PresentationFormat>
  <Paragraphs>615</Paragraphs>
  <Slides>45</Slides>
  <Notes>10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45</vt:i4>
      </vt:variant>
    </vt:vector>
  </HeadingPairs>
  <TitlesOfParts>
    <vt:vector size="49" baseType="lpstr">
      <vt:lpstr>Office Theme</vt:lpstr>
      <vt:lpstr>Bitmap Image</vt:lpstr>
      <vt:lpstr>Chart</vt:lpstr>
      <vt:lpstr>Presentation</vt:lpstr>
      <vt:lpstr>                                                  </vt:lpstr>
      <vt:lpstr>Back to our roots.</vt:lpstr>
      <vt:lpstr>Slide 3</vt:lpstr>
      <vt:lpstr>Slide 4</vt:lpstr>
      <vt:lpstr>J</vt:lpstr>
      <vt:lpstr>Slide 6</vt:lpstr>
      <vt:lpstr>VECTOR CONTROL IMPLEMENTING AGENCIES  IN DELHI</vt:lpstr>
      <vt:lpstr>VBD in Delhi</vt:lpstr>
      <vt:lpstr>Vector Control Strategy</vt:lpstr>
      <vt:lpstr>Source Reduction</vt:lpstr>
      <vt:lpstr>Slide 11</vt:lpstr>
      <vt:lpstr>Slide 12</vt:lpstr>
      <vt:lpstr>Slide 13</vt:lpstr>
      <vt:lpstr>Slide 14</vt:lpstr>
      <vt:lpstr>An. dirus and An. sundiacus</vt:lpstr>
      <vt:lpstr>An. fluviatilis and  An. minimus</vt:lpstr>
      <vt:lpstr>Slide 17</vt:lpstr>
      <vt:lpstr>Vector Control Strategies</vt:lpstr>
      <vt:lpstr>Vector Control Strategies</vt:lpstr>
      <vt:lpstr>Slide 20</vt:lpstr>
      <vt:lpstr>Vector Control Strategies</vt:lpstr>
      <vt:lpstr>Slide 22</vt:lpstr>
      <vt:lpstr>Slide 23</vt:lpstr>
      <vt:lpstr>Slide 24</vt:lpstr>
      <vt:lpstr>Vector control challenges- RISK FACTORS FOR  OUT BREAK  Massive constructions</vt:lpstr>
      <vt:lpstr>Dengue / Chikungunya  VECTOR CONTROL </vt:lpstr>
      <vt:lpstr>Vector Control</vt:lpstr>
      <vt:lpstr> IRS - Insecticide Dosage, Dilution and Requirement </vt:lpstr>
      <vt:lpstr>Slide 29</vt:lpstr>
      <vt:lpstr>Slide 30</vt:lpstr>
      <vt:lpstr>  Space spray-Dosage, Dilution and Requirement </vt:lpstr>
      <vt:lpstr>CAPACITY BUILDING FOR IRS Spray Technique</vt:lpstr>
      <vt:lpstr>Slide 33</vt:lpstr>
      <vt:lpstr> CANTONMENTS  Environment Management Methods (EMM)Technology</vt:lpstr>
      <vt:lpstr>Vector Control  PORT TOWN-Mumbai   EMM technology</vt:lpstr>
      <vt:lpstr>EXPERTISE IN  ENVIRONMENT  MANAGEMENT METHODS </vt:lpstr>
      <vt:lpstr>WARNING AGAINST COMPLETE SWITCH OVER FROM EMM TECHNOLOGY TO DDT SPRAY</vt:lpstr>
      <vt:lpstr>ENVIRONMENTAL MODIFICATION and malaria control   </vt:lpstr>
      <vt:lpstr>Legislative control Introducing Model Civic Bye-laws and Building Bye-laws for prevention and control of vector breeding</vt:lpstr>
      <vt:lpstr> Navi Mumbai Municipal Corporation  </vt:lpstr>
      <vt:lpstr>Effective IEC for VBD,s</vt:lpstr>
      <vt:lpstr>Inter Sectoral Co-ordination</vt:lpstr>
      <vt:lpstr>Community partnership &amp; ISC</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HOD-Pa</dc:creator>
  <cp:lastModifiedBy>User</cp:lastModifiedBy>
  <cp:revision>123</cp:revision>
  <dcterms:created xsi:type="dcterms:W3CDTF">2014-03-10T06:36:46Z</dcterms:created>
  <dcterms:modified xsi:type="dcterms:W3CDTF">2021-04-26T08:54:49Z</dcterms:modified>
</cp:coreProperties>
</file>