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9" r:id="rId2"/>
    <p:sldId id="329" r:id="rId3"/>
    <p:sldId id="390" r:id="rId4"/>
    <p:sldId id="391" r:id="rId5"/>
    <p:sldId id="392" r:id="rId6"/>
    <p:sldId id="373" r:id="rId7"/>
    <p:sldId id="375" r:id="rId8"/>
    <p:sldId id="378" r:id="rId9"/>
    <p:sldId id="377" r:id="rId10"/>
    <p:sldId id="302" r:id="rId11"/>
    <p:sldId id="303" r:id="rId12"/>
    <p:sldId id="304" r:id="rId13"/>
    <p:sldId id="305" r:id="rId14"/>
    <p:sldId id="393" r:id="rId15"/>
    <p:sldId id="310" r:id="rId16"/>
    <p:sldId id="312" r:id="rId17"/>
    <p:sldId id="345" r:id="rId18"/>
  </p:sldIdLst>
  <p:sldSz cx="9144000" cy="6858000" type="screen4x3"/>
  <p:notesSz cx="6889750" cy="96075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C80A2B-FE07-4126-A16E-1D7C650B30D1}"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en-US"/>
        </a:p>
      </dgm:t>
    </dgm:pt>
    <dgm:pt modelId="{BA8334C5-4B96-45AF-9C4E-29CFAA0D927F}">
      <dgm:prSet phldrT="[Text]"/>
      <dgm:spPr/>
      <dgm:t>
        <a:bodyPr/>
        <a:lstStyle/>
        <a:p>
          <a:r>
            <a:rPr lang="en-US" b="1" dirty="0">
              <a:solidFill>
                <a:schemeClr val="tx1"/>
              </a:solidFill>
            </a:rPr>
            <a:t>By 2020</a:t>
          </a:r>
        </a:p>
      </dgm:t>
    </dgm:pt>
    <dgm:pt modelId="{690F8692-7FE9-4F41-B07A-2E5FFE28E633}" type="parTrans" cxnId="{0ABC442E-309D-4F0B-9166-1A256C160058}">
      <dgm:prSet/>
      <dgm:spPr/>
      <dgm:t>
        <a:bodyPr/>
        <a:lstStyle/>
        <a:p>
          <a:endParaRPr lang="en-US"/>
        </a:p>
      </dgm:t>
    </dgm:pt>
    <dgm:pt modelId="{29E02875-5E6B-4AA7-A104-698926C78ECF}" type="sibTrans" cxnId="{0ABC442E-309D-4F0B-9166-1A256C160058}">
      <dgm:prSet/>
      <dgm:spPr/>
      <dgm:t>
        <a:bodyPr/>
        <a:lstStyle/>
        <a:p>
          <a:endParaRPr lang="en-US"/>
        </a:p>
      </dgm:t>
    </dgm:pt>
    <dgm:pt modelId="{D3FCB8AB-6D8C-45C3-803E-87B661EA27C8}">
      <dgm:prSet phldrT="[Text]"/>
      <dgm:spPr/>
      <dgm:t>
        <a:bodyPr/>
        <a:lstStyle/>
        <a:p>
          <a:r>
            <a:rPr lang="en-GB" dirty="0"/>
            <a:t>Eliminate malaria from all </a:t>
          </a:r>
          <a:r>
            <a:rPr lang="en-GB" dirty="0">
              <a:solidFill>
                <a:srgbClr val="C00000"/>
              </a:solidFill>
            </a:rPr>
            <a:t>15  low transmission states and UTs </a:t>
          </a:r>
          <a:r>
            <a:rPr lang="en-GB" dirty="0"/>
            <a:t>(Category 1) and </a:t>
          </a:r>
          <a:r>
            <a:rPr lang="en-GB" dirty="0">
              <a:solidFill>
                <a:srgbClr val="C00000"/>
              </a:solidFill>
            </a:rPr>
            <a:t>3 additional progressive states and UTs </a:t>
          </a:r>
          <a:r>
            <a:rPr lang="en-GB" dirty="0">
              <a:solidFill>
                <a:schemeClr val="tx1"/>
              </a:solidFill>
            </a:rPr>
            <a:t>of Category 2</a:t>
          </a:r>
          <a:endParaRPr lang="en-US" dirty="0">
            <a:solidFill>
              <a:schemeClr val="tx1"/>
            </a:solidFill>
          </a:endParaRPr>
        </a:p>
      </dgm:t>
    </dgm:pt>
    <dgm:pt modelId="{9D5E0B09-31A0-4488-925D-C3DD5062071F}" type="parTrans" cxnId="{C7F50EE0-027C-4704-9764-FC7814D68B01}">
      <dgm:prSet/>
      <dgm:spPr/>
      <dgm:t>
        <a:bodyPr/>
        <a:lstStyle/>
        <a:p>
          <a:endParaRPr lang="en-US"/>
        </a:p>
      </dgm:t>
    </dgm:pt>
    <dgm:pt modelId="{5C437A78-4C6C-42FC-B1FD-A0F80EF7E2D7}" type="sibTrans" cxnId="{C7F50EE0-027C-4704-9764-FC7814D68B01}">
      <dgm:prSet/>
      <dgm:spPr/>
      <dgm:t>
        <a:bodyPr/>
        <a:lstStyle/>
        <a:p>
          <a:endParaRPr lang="en-US"/>
        </a:p>
      </dgm:t>
    </dgm:pt>
    <dgm:pt modelId="{97D806BF-3AA3-41F5-825D-B4FC8515F67F}">
      <dgm:prSet phldrT="[Text]"/>
      <dgm:spPr/>
      <dgm:t>
        <a:bodyPr/>
        <a:lstStyle/>
        <a:p>
          <a:r>
            <a:rPr lang="en-US" b="1" dirty="0">
              <a:solidFill>
                <a:schemeClr val="tx1"/>
              </a:solidFill>
            </a:rPr>
            <a:t>By 2022</a:t>
          </a:r>
        </a:p>
      </dgm:t>
    </dgm:pt>
    <dgm:pt modelId="{691DD647-661D-4F32-91AE-0735A376F5F9}" type="parTrans" cxnId="{CEFC2467-E148-4EBA-9FFE-3E3DDB84E885}">
      <dgm:prSet/>
      <dgm:spPr/>
      <dgm:t>
        <a:bodyPr/>
        <a:lstStyle/>
        <a:p>
          <a:endParaRPr lang="en-US"/>
        </a:p>
      </dgm:t>
    </dgm:pt>
    <dgm:pt modelId="{7B00A064-670C-4B09-BB3E-25D7FCEF4FE5}" type="sibTrans" cxnId="{CEFC2467-E148-4EBA-9FFE-3E3DDB84E885}">
      <dgm:prSet/>
      <dgm:spPr/>
      <dgm:t>
        <a:bodyPr/>
        <a:lstStyle/>
        <a:p>
          <a:endParaRPr lang="en-US"/>
        </a:p>
      </dgm:t>
    </dgm:pt>
    <dgm:pt modelId="{58CB8A0A-AEBE-484F-B714-BF8826B95FD6}">
      <dgm:prSet phldrT="[Text]"/>
      <dgm:spPr/>
      <dgm:t>
        <a:bodyPr/>
        <a:lstStyle/>
        <a:p>
          <a:r>
            <a:rPr lang="en-GB" dirty="0"/>
            <a:t>Eliminate malaria from all </a:t>
          </a:r>
          <a:r>
            <a:rPr lang="en-GB" dirty="0">
              <a:solidFill>
                <a:srgbClr val="C00000"/>
              </a:solidFill>
            </a:rPr>
            <a:t>8 moderate transmission states and UTs </a:t>
          </a:r>
          <a:r>
            <a:rPr lang="en-GB" dirty="0"/>
            <a:t>(Category 2)</a:t>
          </a:r>
          <a:endParaRPr lang="en-US" dirty="0"/>
        </a:p>
      </dgm:t>
    </dgm:pt>
    <dgm:pt modelId="{1BC89D51-13CF-4DF3-8535-FB5F895E5092}" type="parTrans" cxnId="{CA89F028-5ECB-4515-9CCC-A04964AFFE24}">
      <dgm:prSet/>
      <dgm:spPr/>
      <dgm:t>
        <a:bodyPr/>
        <a:lstStyle/>
        <a:p>
          <a:endParaRPr lang="en-US"/>
        </a:p>
      </dgm:t>
    </dgm:pt>
    <dgm:pt modelId="{34465BB4-5846-45B8-8727-A7955CA46A14}" type="sibTrans" cxnId="{CA89F028-5ECB-4515-9CCC-A04964AFFE24}">
      <dgm:prSet/>
      <dgm:spPr/>
      <dgm:t>
        <a:bodyPr/>
        <a:lstStyle/>
        <a:p>
          <a:endParaRPr lang="en-US"/>
        </a:p>
      </dgm:t>
    </dgm:pt>
    <dgm:pt modelId="{F6E99F8B-E9F7-4D96-BB0D-2EF7592E931D}">
      <dgm:prSet phldrT="[Text]"/>
      <dgm:spPr/>
      <dgm:t>
        <a:bodyPr/>
        <a:lstStyle/>
        <a:p>
          <a:r>
            <a:rPr lang="en-US" b="1" dirty="0">
              <a:solidFill>
                <a:schemeClr val="tx1"/>
              </a:solidFill>
            </a:rPr>
            <a:t>By 2024</a:t>
          </a:r>
        </a:p>
      </dgm:t>
    </dgm:pt>
    <dgm:pt modelId="{6FAC1660-8AE6-4327-AEA7-99119D218949}" type="parTrans" cxnId="{D3078152-E85E-4831-830F-2DF49A85EEC6}">
      <dgm:prSet/>
      <dgm:spPr/>
      <dgm:t>
        <a:bodyPr/>
        <a:lstStyle/>
        <a:p>
          <a:endParaRPr lang="en-US"/>
        </a:p>
      </dgm:t>
    </dgm:pt>
    <dgm:pt modelId="{5FCCB5E9-489A-40B6-B925-2268650A7ED2}" type="sibTrans" cxnId="{D3078152-E85E-4831-830F-2DF49A85EEC6}">
      <dgm:prSet/>
      <dgm:spPr/>
      <dgm:t>
        <a:bodyPr/>
        <a:lstStyle/>
        <a:p>
          <a:endParaRPr lang="en-US"/>
        </a:p>
      </dgm:t>
    </dgm:pt>
    <dgm:pt modelId="{83DEF7B9-B4FC-459D-AD48-0FADE940683B}">
      <dgm:prSet phldrT="[Text]"/>
      <dgm:spPr/>
      <dgm:t>
        <a:bodyPr/>
        <a:lstStyle/>
        <a:p>
          <a:r>
            <a:rPr lang="en-GB" dirty="0"/>
            <a:t>Reduce the incidence of malaria to </a:t>
          </a:r>
          <a:r>
            <a:rPr lang="en-GB" dirty="0">
              <a:solidFill>
                <a:srgbClr val="C00000"/>
              </a:solidFill>
            </a:rPr>
            <a:t>less than 1 case per 1000 population </a:t>
          </a:r>
          <a:r>
            <a:rPr lang="en-GB" dirty="0"/>
            <a:t>in all states and UTs and their districts </a:t>
          </a:r>
          <a:endParaRPr lang="en-US" dirty="0"/>
        </a:p>
      </dgm:t>
    </dgm:pt>
    <dgm:pt modelId="{D730F149-4945-438F-A7EB-2044BFAE3BD6}" type="parTrans" cxnId="{E0C1A025-8B42-4E73-8B65-3BFFAAC5DF92}">
      <dgm:prSet/>
      <dgm:spPr/>
      <dgm:t>
        <a:bodyPr/>
        <a:lstStyle/>
        <a:p>
          <a:endParaRPr lang="en-US"/>
        </a:p>
      </dgm:t>
    </dgm:pt>
    <dgm:pt modelId="{5AA60C4E-1DBD-4F7F-8958-16E89B3E15BC}" type="sibTrans" cxnId="{E0C1A025-8B42-4E73-8B65-3BFFAAC5DF92}">
      <dgm:prSet/>
      <dgm:spPr/>
      <dgm:t>
        <a:bodyPr/>
        <a:lstStyle/>
        <a:p>
          <a:endParaRPr lang="en-US"/>
        </a:p>
      </dgm:t>
    </dgm:pt>
    <dgm:pt modelId="{17A0A461-EFE1-4816-897A-423AA2FE0A73}">
      <dgm:prSet phldrT="[Text]"/>
      <dgm:spPr/>
      <dgm:t>
        <a:bodyPr/>
        <a:lstStyle/>
        <a:p>
          <a:r>
            <a:rPr lang="en-US" b="1" dirty="0">
              <a:solidFill>
                <a:schemeClr val="tx1"/>
              </a:solidFill>
            </a:rPr>
            <a:t>By 2027</a:t>
          </a:r>
        </a:p>
      </dgm:t>
    </dgm:pt>
    <dgm:pt modelId="{62A66C91-A5A0-47E1-BF25-81D3C4ECC501}" type="parTrans" cxnId="{3374FB95-CEB2-464A-BB4E-7990399346E8}">
      <dgm:prSet/>
      <dgm:spPr/>
      <dgm:t>
        <a:bodyPr/>
        <a:lstStyle/>
        <a:p>
          <a:endParaRPr lang="en-US"/>
        </a:p>
      </dgm:t>
    </dgm:pt>
    <dgm:pt modelId="{056DF8A7-40E5-4AE0-B72F-EE17503F0125}" type="sibTrans" cxnId="{3374FB95-CEB2-464A-BB4E-7990399346E8}">
      <dgm:prSet/>
      <dgm:spPr/>
      <dgm:t>
        <a:bodyPr/>
        <a:lstStyle/>
        <a:p>
          <a:endParaRPr lang="en-US"/>
        </a:p>
      </dgm:t>
    </dgm:pt>
    <dgm:pt modelId="{AE233244-3E8A-40EE-BFF8-DFA53FFC92C3}">
      <dgm:prSet phldrT="[Text]"/>
      <dgm:spPr/>
      <dgm:t>
        <a:bodyPr/>
        <a:lstStyle/>
        <a:p>
          <a:r>
            <a:rPr lang="en-GB" dirty="0"/>
            <a:t>Interrupt indigenous transmission of malaria throughout the entire country, including </a:t>
          </a:r>
          <a:r>
            <a:rPr lang="en-GB" dirty="0">
              <a:solidFill>
                <a:srgbClr val="C00000"/>
              </a:solidFill>
            </a:rPr>
            <a:t>all 10 high transmission states and UTs </a:t>
          </a:r>
          <a:r>
            <a:rPr lang="en-GB" dirty="0"/>
            <a:t>(Category 3)</a:t>
          </a:r>
          <a:endParaRPr lang="en-US" dirty="0"/>
        </a:p>
      </dgm:t>
    </dgm:pt>
    <dgm:pt modelId="{A958733A-6504-41DB-94E6-805353D87436}" type="parTrans" cxnId="{3D3E027A-D698-4F9E-8AFB-3DEBE73597FD}">
      <dgm:prSet/>
      <dgm:spPr/>
      <dgm:t>
        <a:bodyPr/>
        <a:lstStyle/>
        <a:p>
          <a:endParaRPr lang="en-US"/>
        </a:p>
      </dgm:t>
    </dgm:pt>
    <dgm:pt modelId="{BEC3F4AC-18CB-414E-9BB6-B6D162B139CB}" type="sibTrans" cxnId="{3D3E027A-D698-4F9E-8AFB-3DEBE73597FD}">
      <dgm:prSet/>
      <dgm:spPr/>
      <dgm:t>
        <a:bodyPr/>
        <a:lstStyle/>
        <a:p>
          <a:endParaRPr lang="en-US"/>
        </a:p>
      </dgm:t>
    </dgm:pt>
    <dgm:pt modelId="{E7F7F89F-125A-4F10-A833-C7803818C846}">
      <dgm:prSet phldrT="[Text]"/>
      <dgm:spPr/>
      <dgm:t>
        <a:bodyPr/>
        <a:lstStyle/>
        <a:p>
          <a:r>
            <a:rPr lang="en-US" b="1" dirty="0">
              <a:solidFill>
                <a:schemeClr val="tx1"/>
              </a:solidFill>
            </a:rPr>
            <a:t>By 2030 and beyond</a:t>
          </a:r>
        </a:p>
      </dgm:t>
    </dgm:pt>
    <dgm:pt modelId="{F00A268A-F197-4CE6-8A8B-3E87750D412B}" type="parTrans" cxnId="{0F63272E-56A7-47B9-8A17-E0BE90BA9B5A}">
      <dgm:prSet/>
      <dgm:spPr/>
      <dgm:t>
        <a:bodyPr/>
        <a:lstStyle/>
        <a:p>
          <a:endParaRPr lang="en-US"/>
        </a:p>
      </dgm:t>
    </dgm:pt>
    <dgm:pt modelId="{29383ED9-E7A9-4E52-AA85-5281EADFD810}" type="sibTrans" cxnId="{0F63272E-56A7-47B9-8A17-E0BE90BA9B5A}">
      <dgm:prSet/>
      <dgm:spPr/>
      <dgm:t>
        <a:bodyPr/>
        <a:lstStyle/>
        <a:p>
          <a:endParaRPr lang="en-US"/>
        </a:p>
      </dgm:t>
    </dgm:pt>
    <dgm:pt modelId="{BFECA8BF-1FAF-4BFB-A0F2-B120651E46FE}">
      <dgm:prSet phldrT="[Text]"/>
      <dgm:spPr/>
      <dgm:t>
        <a:bodyPr/>
        <a:lstStyle/>
        <a:p>
          <a:r>
            <a:rPr lang="en-GB" dirty="0"/>
            <a:t>Prevent the re-establishment of local transmission of malaria in areas where it has been eliminated and maintain national malaria-free status</a:t>
          </a:r>
          <a:endParaRPr lang="en-US" dirty="0"/>
        </a:p>
      </dgm:t>
    </dgm:pt>
    <dgm:pt modelId="{717FB10E-E16F-4669-908B-7115077966DE}" type="parTrans" cxnId="{5D34FCCF-26BA-44DE-9FD8-44315E1539E9}">
      <dgm:prSet/>
      <dgm:spPr/>
      <dgm:t>
        <a:bodyPr/>
        <a:lstStyle/>
        <a:p>
          <a:endParaRPr lang="en-US"/>
        </a:p>
      </dgm:t>
    </dgm:pt>
    <dgm:pt modelId="{A91BC910-ABA3-403C-922E-9A244CF4B887}" type="sibTrans" cxnId="{5D34FCCF-26BA-44DE-9FD8-44315E1539E9}">
      <dgm:prSet/>
      <dgm:spPr/>
      <dgm:t>
        <a:bodyPr/>
        <a:lstStyle/>
        <a:p>
          <a:endParaRPr lang="en-US"/>
        </a:p>
      </dgm:t>
    </dgm:pt>
    <dgm:pt modelId="{0E5FD57A-0DC2-4B8C-80E6-957384821591}" type="pres">
      <dgm:prSet presAssocID="{51C80A2B-FE07-4126-A16E-1D7C650B30D1}" presName="linearFlow" presStyleCnt="0">
        <dgm:presLayoutVars>
          <dgm:dir/>
          <dgm:animLvl val="lvl"/>
          <dgm:resizeHandles val="exact"/>
        </dgm:presLayoutVars>
      </dgm:prSet>
      <dgm:spPr/>
      <dgm:t>
        <a:bodyPr/>
        <a:lstStyle/>
        <a:p>
          <a:endParaRPr lang="en-IN"/>
        </a:p>
      </dgm:t>
    </dgm:pt>
    <dgm:pt modelId="{CB020A08-2D0F-48B6-9408-B40DD4F339F0}" type="pres">
      <dgm:prSet presAssocID="{BA8334C5-4B96-45AF-9C4E-29CFAA0D927F}" presName="composite" presStyleCnt="0"/>
      <dgm:spPr/>
    </dgm:pt>
    <dgm:pt modelId="{A3398CBC-5C6F-4A2C-B3FD-857B969872AA}" type="pres">
      <dgm:prSet presAssocID="{BA8334C5-4B96-45AF-9C4E-29CFAA0D927F}" presName="parentText" presStyleLbl="alignNode1" presStyleIdx="0" presStyleCnt="5">
        <dgm:presLayoutVars>
          <dgm:chMax val="1"/>
          <dgm:bulletEnabled val="1"/>
        </dgm:presLayoutVars>
      </dgm:prSet>
      <dgm:spPr/>
      <dgm:t>
        <a:bodyPr/>
        <a:lstStyle/>
        <a:p>
          <a:endParaRPr lang="en-IN"/>
        </a:p>
      </dgm:t>
    </dgm:pt>
    <dgm:pt modelId="{52DCEAD7-85C7-43E9-8187-EE4E03C5B088}" type="pres">
      <dgm:prSet presAssocID="{BA8334C5-4B96-45AF-9C4E-29CFAA0D927F}" presName="descendantText" presStyleLbl="alignAcc1" presStyleIdx="0" presStyleCnt="5" custLinFactNeighborX="81" custLinFactNeighborY="-199">
        <dgm:presLayoutVars>
          <dgm:bulletEnabled val="1"/>
        </dgm:presLayoutVars>
      </dgm:prSet>
      <dgm:spPr/>
      <dgm:t>
        <a:bodyPr/>
        <a:lstStyle/>
        <a:p>
          <a:endParaRPr lang="en-IN"/>
        </a:p>
      </dgm:t>
    </dgm:pt>
    <dgm:pt modelId="{8EF8AF85-23C2-4C7E-868C-C1502AC3C835}" type="pres">
      <dgm:prSet presAssocID="{29E02875-5E6B-4AA7-A104-698926C78ECF}" presName="sp" presStyleCnt="0"/>
      <dgm:spPr/>
    </dgm:pt>
    <dgm:pt modelId="{36ADDFEE-0793-4B6D-A089-0B26798047B9}" type="pres">
      <dgm:prSet presAssocID="{97D806BF-3AA3-41F5-825D-B4FC8515F67F}" presName="composite" presStyleCnt="0"/>
      <dgm:spPr/>
    </dgm:pt>
    <dgm:pt modelId="{2CB303B1-A497-40A4-9110-C7AED362F654}" type="pres">
      <dgm:prSet presAssocID="{97D806BF-3AA3-41F5-825D-B4FC8515F67F}" presName="parentText" presStyleLbl="alignNode1" presStyleIdx="1" presStyleCnt="5">
        <dgm:presLayoutVars>
          <dgm:chMax val="1"/>
          <dgm:bulletEnabled val="1"/>
        </dgm:presLayoutVars>
      </dgm:prSet>
      <dgm:spPr/>
      <dgm:t>
        <a:bodyPr/>
        <a:lstStyle/>
        <a:p>
          <a:endParaRPr lang="en-IN"/>
        </a:p>
      </dgm:t>
    </dgm:pt>
    <dgm:pt modelId="{31DE6FB3-D9A4-4327-AC35-5A5F83CD1BE7}" type="pres">
      <dgm:prSet presAssocID="{97D806BF-3AA3-41F5-825D-B4FC8515F67F}" presName="descendantText" presStyleLbl="alignAcc1" presStyleIdx="1" presStyleCnt="5">
        <dgm:presLayoutVars>
          <dgm:bulletEnabled val="1"/>
        </dgm:presLayoutVars>
      </dgm:prSet>
      <dgm:spPr/>
      <dgm:t>
        <a:bodyPr/>
        <a:lstStyle/>
        <a:p>
          <a:endParaRPr lang="en-IN"/>
        </a:p>
      </dgm:t>
    </dgm:pt>
    <dgm:pt modelId="{405C33BA-9FD5-4162-BAEC-AC885092298B}" type="pres">
      <dgm:prSet presAssocID="{7B00A064-670C-4B09-BB3E-25D7FCEF4FE5}" presName="sp" presStyleCnt="0"/>
      <dgm:spPr/>
    </dgm:pt>
    <dgm:pt modelId="{DEDA6105-676B-403F-A9C7-DD954013966B}" type="pres">
      <dgm:prSet presAssocID="{F6E99F8B-E9F7-4D96-BB0D-2EF7592E931D}" presName="composite" presStyleCnt="0"/>
      <dgm:spPr/>
    </dgm:pt>
    <dgm:pt modelId="{350E2293-9417-4419-942D-DF1299851075}" type="pres">
      <dgm:prSet presAssocID="{F6E99F8B-E9F7-4D96-BB0D-2EF7592E931D}" presName="parentText" presStyleLbl="alignNode1" presStyleIdx="2" presStyleCnt="5">
        <dgm:presLayoutVars>
          <dgm:chMax val="1"/>
          <dgm:bulletEnabled val="1"/>
        </dgm:presLayoutVars>
      </dgm:prSet>
      <dgm:spPr/>
      <dgm:t>
        <a:bodyPr/>
        <a:lstStyle/>
        <a:p>
          <a:endParaRPr lang="en-IN"/>
        </a:p>
      </dgm:t>
    </dgm:pt>
    <dgm:pt modelId="{5C8117F7-B66A-42D7-83B2-BE166318A40E}" type="pres">
      <dgm:prSet presAssocID="{F6E99F8B-E9F7-4D96-BB0D-2EF7592E931D}" presName="descendantText" presStyleLbl="alignAcc1" presStyleIdx="2" presStyleCnt="5">
        <dgm:presLayoutVars>
          <dgm:bulletEnabled val="1"/>
        </dgm:presLayoutVars>
      </dgm:prSet>
      <dgm:spPr/>
      <dgm:t>
        <a:bodyPr/>
        <a:lstStyle/>
        <a:p>
          <a:endParaRPr lang="en-IN"/>
        </a:p>
      </dgm:t>
    </dgm:pt>
    <dgm:pt modelId="{94882ED1-4C6C-4EB6-A12B-4ACDA85BAFD0}" type="pres">
      <dgm:prSet presAssocID="{5FCCB5E9-489A-40B6-B925-2268650A7ED2}" presName="sp" presStyleCnt="0"/>
      <dgm:spPr/>
    </dgm:pt>
    <dgm:pt modelId="{C88C2233-62AF-4575-A588-49920D0C0E31}" type="pres">
      <dgm:prSet presAssocID="{17A0A461-EFE1-4816-897A-423AA2FE0A73}" presName="composite" presStyleCnt="0"/>
      <dgm:spPr/>
    </dgm:pt>
    <dgm:pt modelId="{64E49DE4-021B-4E01-B166-446372B8C367}" type="pres">
      <dgm:prSet presAssocID="{17A0A461-EFE1-4816-897A-423AA2FE0A73}" presName="parentText" presStyleLbl="alignNode1" presStyleIdx="3" presStyleCnt="5">
        <dgm:presLayoutVars>
          <dgm:chMax val="1"/>
          <dgm:bulletEnabled val="1"/>
        </dgm:presLayoutVars>
      </dgm:prSet>
      <dgm:spPr/>
      <dgm:t>
        <a:bodyPr/>
        <a:lstStyle/>
        <a:p>
          <a:endParaRPr lang="en-IN"/>
        </a:p>
      </dgm:t>
    </dgm:pt>
    <dgm:pt modelId="{4FFE4AAA-FD83-4098-8436-0B2944B36204}" type="pres">
      <dgm:prSet presAssocID="{17A0A461-EFE1-4816-897A-423AA2FE0A73}" presName="descendantText" presStyleLbl="alignAcc1" presStyleIdx="3" presStyleCnt="5">
        <dgm:presLayoutVars>
          <dgm:bulletEnabled val="1"/>
        </dgm:presLayoutVars>
      </dgm:prSet>
      <dgm:spPr/>
      <dgm:t>
        <a:bodyPr/>
        <a:lstStyle/>
        <a:p>
          <a:endParaRPr lang="en-IN"/>
        </a:p>
      </dgm:t>
    </dgm:pt>
    <dgm:pt modelId="{67BFE458-8004-4D71-B6E0-677E641D4B0B}" type="pres">
      <dgm:prSet presAssocID="{056DF8A7-40E5-4AE0-B72F-EE17503F0125}" presName="sp" presStyleCnt="0"/>
      <dgm:spPr/>
    </dgm:pt>
    <dgm:pt modelId="{77F127A8-2F54-4E09-AE3D-9D12E2E02893}" type="pres">
      <dgm:prSet presAssocID="{E7F7F89F-125A-4F10-A833-C7803818C846}" presName="composite" presStyleCnt="0"/>
      <dgm:spPr/>
    </dgm:pt>
    <dgm:pt modelId="{F061F8DD-3C5F-4452-A508-9FA76D827EBE}" type="pres">
      <dgm:prSet presAssocID="{E7F7F89F-125A-4F10-A833-C7803818C846}" presName="parentText" presStyleLbl="alignNode1" presStyleIdx="4" presStyleCnt="5">
        <dgm:presLayoutVars>
          <dgm:chMax val="1"/>
          <dgm:bulletEnabled val="1"/>
        </dgm:presLayoutVars>
      </dgm:prSet>
      <dgm:spPr/>
      <dgm:t>
        <a:bodyPr/>
        <a:lstStyle/>
        <a:p>
          <a:endParaRPr lang="en-IN"/>
        </a:p>
      </dgm:t>
    </dgm:pt>
    <dgm:pt modelId="{71CDE1FD-77DC-4E56-8D76-2C84C7750B9C}" type="pres">
      <dgm:prSet presAssocID="{E7F7F89F-125A-4F10-A833-C7803818C846}" presName="descendantText" presStyleLbl="alignAcc1" presStyleIdx="4" presStyleCnt="5">
        <dgm:presLayoutVars>
          <dgm:bulletEnabled val="1"/>
        </dgm:presLayoutVars>
      </dgm:prSet>
      <dgm:spPr/>
      <dgm:t>
        <a:bodyPr/>
        <a:lstStyle/>
        <a:p>
          <a:endParaRPr lang="en-IN"/>
        </a:p>
      </dgm:t>
    </dgm:pt>
  </dgm:ptLst>
  <dgm:cxnLst>
    <dgm:cxn modelId="{395C48EE-60E3-44C7-82CE-D37C27222DBC}" type="presOf" srcId="{51C80A2B-FE07-4126-A16E-1D7C650B30D1}" destId="{0E5FD57A-0DC2-4B8C-80E6-957384821591}" srcOrd="0" destOrd="0" presId="urn:microsoft.com/office/officeart/2005/8/layout/chevron2"/>
    <dgm:cxn modelId="{005AFCF8-70CB-4819-BD08-C0A41C2850E7}" type="presOf" srcId="{58CB8A0A-AEBE-484F-B714-BF8826B95FD6}" destId="{31DE6FB3-D9A4-4327-AC35-5A5F83CD1BE7}" srcOrd="0" destOrd="0" presId="urn:microsoft.com/office/officeart/2005/8/layout/chevron2"/>
    <dgm:cxn modelId="{E0C1A025-8B42-4E73-8B65-3BFFAAC5DF92}" srcId="{F6E99F8B-E9F7-4D96-BB0D-2EF7592E931D}" destId="{83DEF7B9-B4FC-459D-AD48-0FADE940683B}" srcOrd="0" destOrd="0" parTransId="{D730F149-4945-438F-A7EB-2044BFAE3BD6}" sibTransId="{5AA60C4E-1DBD-4F7F-8958-16E89B3E15BC}"/>
    <dgm:cxn modelId="{C7F50EE0-027C-4704-9764-FC7814D68B01}" srcId="{BA8334C5-4B96-45AF-9C4E-29CFAA0D927F}" destId="{D3FCB8AB-6D8C-45C3-803E-87B661EA27C8}" srcOrd="0" destOrd="0" parTransId="{9D5E0B09-31A0-4488-925D-C3DD5062071F}" sibTransId="{5C437A78-4C6C-42FC-B1FD-A0F80EF7E2D7}"/>
    <dgm:cxn modelId="{0ABC442E-309D-4F0B-9166-1A256C160058}" srcId="{51C80A2B-FE07-4126-A16E-1D7C650B30D1}" destId="{BA8334C5-4B96-45AF-9C4E-29CFAA0D927F}" srcOrd="0" destOrd="0" parTransId="{690F8692-7FE9-4F41-B07A-2E5FFE28E633}" sibTransId="{29E02875-5E6B-4AA7-A104-698926C78ECF}"/>
    <dgm:cxn modelId="{1F5DE657-C132-437E-954B-8421ACDF6B7F}" type="presOf" srcId="{17A0A461-EFE1-4816-897A-423AA2FE0A73}" destId="{64E49DE4-021B-4E01-B166-446372B8C367}" srcOrd="0" destOrd="0" presId="urn:microsoft.com/office/officeart/2005/8/layout/chevron2"/>
    <dgm:cxn modelId="{5433BDA6-2317-4F80-8D6C-E149B7964251}" type="presOf" srcId="{83DEF7B9-B4FC-459D-AD48-0FADE940683B}" destId="{5C8117F7-B66A-42D7-83B2-BE166318A40E}" srcOrd="0" destOrd="0" presId="urn:microsoft.com/office/officeart/2005/8/layout/chevron2"/>
    <dgm:cxn modelId="{CEFC2467-E148-4EBA-9FFE-3E3DDB84E885}" srcId="{51C80A2B-FE07-4126-A16E-1D7C650B30D1}" destId="{97D806BF-3AA3-41F5-825D-B4FC8515F67F}" srcOrd="1" destOrd="0" parTransId="{691DD647-661D-4F32-91AE-0735A376F5F9}" sibTransId="{7B00A064-670C-4B09-BB3E-25D7FCEF4FE5}"/>
    <dgm:cxn modelId="{CBFAE688-4290-4B99-8248-08B9A3689584}" type="presOf" srcId="{BA8334C5-4B96-45AF-9C4E-29CFAA0D927F}" destId="{A3398CBC-5C6F-4A2C-B3FD-857B969872AA}" srcOrd="0" destOrd="0" presId="urn:microsoft.com/office/officeart/2005/8/layout/chevron2"/>
    <dgm:cxn modelId="{6C3FE1EA-04F9-489F-8177-F03F97F8481B}" type="presOf" srcId="{D3FCB8AB-6D8C-45C3-803E-87B661EA27C8}" destId="{52DCEAD7-85C7-43E9-8187-EE4E03C5B088}" srcOrd="0" destOrd="0" presId="urn:microsoft.com/office/officeart/2005/8/layout/chevron2"/>
    <dgm:cxn modelId="{19F5E62B-16FB-4DB3-91D7-C3FB09EB2BDB}" type="presOf" srcId="{BFECA8BF-1FAF-4BFB-A0F2-B120651E46FE}" destId="{71CDE1FD-77DC-4E56-8D76-2C84C7750B9C}" srcOrd="0" destOrd="0" presId="urn:microsoft.com/office/officeart/2005/8/layout/chevron2"/>
    <dgm:cxn modelId="{3D3E027A-D698-4F9E-8AFB-3DEBE73597FD}" srcId="{17A0A461-EFE1-4816-897A-423AA2FE0A73}" destId="{AE233244-3E8A-40EE-BFF8-DFA53FFC92C3}" srcOrd="0" destOrd="0" parTransId="{A958733A-6504-41DB-94E6-805353D87436}" sibTransId="{BEC3F4AC-18CB-414E-9BB6-B6D162B139CB}"/>
    <dgm:cxn modelId="{CA89F028-5ECB-4515-9CCC-A04964AFFE24}" srcId="{97D806BF-3AA3-41F5-825D-B4FC8515F67F}" destId="{58CB8A0A-AEBE-484F-B714-BF8826B95FD6}" srcOrd="0" destOrd="0" parTransId="{1BC89D51-13CF-4DF3-8535-FB5F895E5092}" sibTransId="{34465BB4-5846-45B8-8727-A7955CA46A14}"/>
    <dgm:cxn modelId="{C52454DF-A25D-4B54-AEE4-D70A256DEC57}" type="presOf" srcId="{F6E99F8B-E9F7-4D96-BB0D-2EF7592E931D}" destId="{350E2293-9417-4419-942D-DF1299851075}" srcOrd="0" destOrd="0" presId="urn:microsoft.com/office/officeart/2005/8/layout/chevron2"/>
    <dgm:cxn modelId="{3EFA8A29-CDFC-4CC1-91C1-D94B11D9D6BB}" type="presOf" srcId="{E7F7F89F-125A-4F10-A833-C7803818C846}" destId="{F061F8DD-3C5F-4452-A508-9FA76D827EBE}" srcOrd="0" destOrd="0" presId="urn:microsoft.com/office/officeart/2005/8/layout/chevron2"/>
    <dgm:cxn modelId="{5D34FCCF-26BA-44DE-9FD8-44315E1539E9}" srcId="{E7F7F89F-125A-4F10-A833-C7803818C846}" destId="{BFECA8BF-1FAF-4BFB-A0F2-B120651E46FE}" srcOrd="0" destOrd="0" parTransId="{717FB10E-E16F-4669-908B-7115077966DE}" sibTransId="{A91BC910-ABA3-403C-922E-9A244CF4B887}"/>
    <dgm:cxn modelId="{3374FB95-CEB2-464A-BB4E-7990399346E8}" srcId="{51C80A2B-FE07-4126-A16E-1D7C650B30D1}" destId="{17A0A461-EFE1-4816-897A-423AA2FE0A73}" srcOrd="3" destOrd="0" parTransId="{62A66C91-A5A0-47E1-BF25-81D3C4ECC501}" sibTransId="{056DF8A7-40E5-4AE0-B72F-EE17503F0125}"/>
    <dgm:cxn modelId="{CC142C43-931A-4538-875D-ACF3056C650C}" type="presOf" srcId="{97D806BF-3AA3-41F5-825D-B4FC8515F67F}" destId="{2CB303B1-A497-40A4-9110-C7AED362F654}" srcOrd="0" destOrd="0" presId="urn:microsoft.com/office/officeart/2005/8/layout/chevron2"/>
    <dgm:cxn modelId="{D3078152-E85E-4831-830F-2DF49A85EEC6}" srcId="{51C80A2B-FE07-4126-A16E-1D7C650B30D1}" destId="{F6E99F8B-E9F7-4D96-BB0D-2EF7592E931D}" srcOrd="2" destOrd="0" parTransId="{6FAC1660-8AE6-4327-AEA7-99119D218949}" sibTransId="{5FCCB5E9-489A-40B6-B925-2268650A7ED2}"/>
    <dgm:cxn modelId="{25F57F27-9B9A-4B8A-8F3B-7567BF436A4C}" type="presOf" srcId="{AE233244-3E8A-40EE-BFF8-DFA53FFC92C3}" destId="{4FFE4AAA-FD83-4098-8436-0B2944B36204}" srcOrd="0" destOrd="0" presId="urn:microsoft.com/office/officeart/2005/8/layout/chevron2"/>
    <dgm:cxn modelId="{0F63272E-56A7-47B9-8A17-E0BE90BA9B5A}" srcId="{51C80A2B-FE07-4126-A16E-1D7C650B30D1}" destId="{E7F7F89F-125A-4F10-A833-C7803818C846}" srcOrd="4" destOrd="0" parTransId="{F00A268A-F197-4CE6-8A8B-3E87750D412B}" sibTransId="{29383ED9-E7A9-4E52-AA85-5281EADFD810}"/>
    <dgm:cxn modelId="{CA4B2FFC-1B0E-4117-AF26-C72784D66707}" type="presParOf" srcId="{0E5FD57A-0DC2-4B8C-80E6-957384821591}" destId="{CB020A08-2D0F-48B6-9408-B40DD4F339F0}" srcOrd="0" destOrd="0" presId="urn:microsoft.com/office/officeart/2005/8/layout/chevron2"/>
    <dgm:cxn modelId="{951E0365-2692-4876-ABAD-61B59B5F8E9B}" type="presParOf" srcId="{CB020A08-2D0F-48B6-9408-B40DD4F339F0}" destId="{A3398CBC-5C6F-4A2C-B3FD-857B969872AA}" srcOrd="0" destOrd="0" presId="urn:microsoft.com/office/officeart/2005/8/layout/chevron2"/>
    <dgm:cxn modelId="{236C4AD3-7604-4906-856B-C94CBD47C259}" type="presParOf" srcId="{CB020A08-2D0F-48B6-9408-B40DD4F339F0}" destId="{52DCEAD7-85C7-43E9-8187-EE4E03C5B088}" srcOrd="1" destOrd="0" presId="urn:microsoft.com/office/officeart/2005/8/layout/chevron2"/>
    <dgm:cxn modelId="{71108504-400A-475E-B6EC-2F9904207677}" type="presParOf" srcId="{0E5FD57A-0DC2-4B8C-80E6-957384821591}" destId="{8EF8AF85-23C2-4C7E-868C-C1502AC3C835}" srcOrd="1" destOrd="0" presId="urn:microsoft.com/office/officeart/2005/8/layout/chevron2"/>
    <dgm:cxn modelId="{B588A427-9367-44F8-B24C-ACB384C4255B}" type="presParOf" srcId="{0E5FD57A-0DC2-4B8C-80E6-957384821591}" destId="{36ADDFEE-0793-4B6D-A089-0B26798047B9}" srcOrd="2" destOrd="0" presId="urn:microsoft.com/office/officeart/2005/8/layout/chevron2"/>
    <dgm:cxn modelId="{18169B4F-6188-486F-9F23-C8C31F36EC90}" type="presParOf" srcId="{36ADDFEE-0793-4B6D-A089-0B26798047B9}" destId="{2CB303B1-A497-40A4-9110-C7AED362F654}" srcOrd="0" destOrd="0" presId="urn:microsoft.com/office/officeart/2005/8/layout/chevron2"/>
    <dgm:cxn modelId="{72A86BD2-32BE-472D-BEA2-D7DF1051E436}" type="presParOf" srcId="{36ADDFEE-0793-4B6D-A089-0B26798047B9}" destId="{31DE6FB3-D9A4-4327-AC35-5A5F83CD1BE7}" srcOrd="1" destOrd="0" presId="urn:microsoft.com/office/officeart/2005/8/layout/chevron2"/>
    <dgm:cxn modelId="{475A6EDB-E132-4D08-9889-7C697BACB0E7}" type="presParOf" srcId="{0E5FD57A-0DC2-4B8C-80E6-957384821591}" destId="{405C33BA-9FD5-4162-BAEC-AC885092298B}" srcOrd="3" destOrd="0" presId="urn:microsoft.com/office/officeart/2005/8/layout/chevron2"/>
    <dgm:cxn modelId="{DBC5C92D-47CA-426E-91AD-B8EE54F08355}" type="presParOf" srcId="{0E5FD57A-0DC2-4B8C-80E6-957384821591}" destId="{DEDA6105-676B-403F-A9C7-DD954013966B}" srcOrd="4" destOrd="0" presId="urn:microsoft.com/office/officeart/2005/8/layout/chevron2"/>
    <dgm:cxn modelId="{D8FBEB6F-DB4B-47DD-A226-0050A55CC44F}" type="presParOf" srcId="{DEDA6105-676B-403F-A9C7-DD954013966B}" destId="{350E2293-9417-4419-942D-DF1299851075}" srcOrd="0" destOrd="0" presId="urn:microsoft.com/office/officeart/2005/8/layout/chevron2"/>
    <dgm:cxn modelId="{49270D5E-D6B3-4029-AD93-4793605E629F}" type="presParOf" srcId="{DEDA6105-676B-403F-A9C7-DD954013966B}" destId="{5C8117F7-B66A-42D7-83B2-BE166318A40E}" srcOrd="1" destOrd="0" presId="urn:microsoft.com/office/officeart/2005/8/layout/chevron2"/>
    <dgm:cxn modelId="{5CAF2194-45A1-4767-BFE2-1118D1577C6B}" type="presParOf" srcId="{0E5FD57A-0DC2-4B8C-80E6-957384821591}" destId="{94882ED1-4C6C-4EB6-A12B-4ACDA85BAFD0}" srcOrd="5" destOrd="0" presId="urn:microsoft.com/office/officeart/2005/8/layout/chevron2"/>
    <dgm:cxn modelId="{069C6887-3F40-49C7-8556-A5EA146BCB75}" type="presParOf" srcId="{0E5FD57A-0DC2-4B8C-80E6-957384821591}" destId="{C88C2233-62AF-4575-A588-49920D0C0E31}" srcOrd="6" destOrd="0" presId="urn:microsoft.com/office/officeart/2005/8/layout/chevron2"/>
    <dgm:cxn modelId="{D01D3D06-2658-46E9-8944-55D6C83D1197}" type="presParOf" srcId="{C88C2233-62AF-4575-A588-49920D0C0E31}" destId="{64E49DE4-021B-4E01-B166-446372B8C367}" srcOrd="0" destOrd="0" presId="urn:microsoft.com/office/officeart/2005/8/layout/chevron2"/>
    <dgm:cxn modelId="{41B1061D-04C4-4E98-B60D-9B7A6CF1A579}" type="presParOf" srcId="{C88C2233-62AF-4575-A588-49920D0C0E31}" destId="{4FFE4AAA-FD83-4098-8436-0B2944B36204}" srcOrd="1" destOrd="0" presId="urn:microsoft.com/office/officeart/2005/8/layout/chevron2"/>
    <dgm:cxn modelId="{CF837B8D-EAC8-4FA8-87E9-9DE76E2DC6E6}" type="presParOf" srcId="{0E5FD57A-0DC2-4B8C-80E6-957384821591}" destId="{67BFE458-8004-4D71-B6E0-677E641D4B0B}" srcOrd="7" destOrd="0" presId="urn:microsoft.com/office/officeart/2005/8/layout/chevron2"/>
    <dgm:cxn modelId="{A0BC8D86-6F33-4F8C-AB7E-5A3528C880C9}" type="presParOf" srcId="{0E5FD57A-0DC2-4B8C-80E6-957384821591}" destId="{77F127A8-2F54-4E09-AE3D-9D12E2E02893}" srcOrd="8" destOrd="0" presId="urn:microsoft.com/office/officeart/2005/8/layout/chevron2"/>
    <dgm:cxn modelId="{6A7D0467-6871-4221-B126-0C828E861813}" type="presParOf" srcId="{77F127A8-2F54-4E09-AE3D-9D12E2E02893}" destId="{F061F8DD-3C5F-4452-A508-9FA76D827EBE}" srcOrd="0" destOrd="0" presId="urn:microsoft.com/office/officeart/2005/8/layout/chevron2"/>
    <dgm:cxn modelId="{28AE7A1A-615A-4D56-8FFB-A5E92A8F213E}" type="presParOf" srcId="{77F127A8-2F54-4E09-AE3D-9D12E2E02893}" destId="{71CDE1FD-77DC-4E56-8D76-2C84C7750B9C}"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98CBC-5C6F-4A2C-B3FD-857B969872AA}">
      <dsp:nvSpPr>
        <dsp:cNvPr id="0" name=""/>
        <dsp:cNvSpPr/>
      </dsp:nvSpPr>
      <dsp:spPr>
        <a:xfrm rot="5400000">
          <a:off x="-193515" y="194569"/>
          <a:ext cx="1290102" cy="903071"/>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1" kern="1200" dirty="0">
              <a:solidFill>
                <a:schemeClr val="tx1"/>
              </a:solidFill>
            </a:rPr>
            <a:t>By 2020</a:t>
          </a:r>
        </a:p>
      </dsp:txBody>
      <dsp:txXfrm rot="-5400000">
        <a:off x="1" y="452590"/>
        <a:ext cx="903071" cy="387031"/>
      </dsp:txXfrm>
    </dsp:sp>
    <dsp:sp modelId="{52DCEAD7-85C7-43E9-8187-EE4E03C5B088}">
      <dsp:nvSpPr>
        <dsp:cNvPr id="0" name=""/>
        <dsp:cNvSpPr/>
      </dsp:nvSpPr>
      <dsp:spPr>
        <a:xfrm rot="5400000">
          <a:off x="3946042" y="-3042970"/>
          <a:ext cx="838566" cy="6924508"/>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t>Eliminate malaria from all </a:t>
          </a:r>
          <a:r>
            <a:rPr lang="en-GB" sz="1700" kern="1200" dirty="0">
              <a:solidFill>
                <a:srgbClr val="C00000"/>
              </a:solidFill>
            </a:rPr>
            <a:t>15  low transmission states and UTs </a:t>
          </a:r>
          <a:r>
            <a:rPr lang="en-GB" sz="1700" kern="1200" dirty="0"/>
            <a:t>(Category 1) and </a:t>
          </a:r>
          <a:r>
            <a:rPr lang="en-GB" sz="1700" kern="1200" dirty="0">
              <a:solidFill>
                <a:srgbClr val="C00000"/>
              </a:solidFill>
            </a:rPr>
            <a:t>3 additional progressive states and UTs </a:t>
          </a:r>
          <a:r>
            <a:rPr lang="en-GB" sz="1700" kern="1200" dirty="0">
              <a:solidFill>
                <a:schemeClr val="tx1"/>
              </a:solidFill>
            </a:rPr>
            <a:t>of Category 2</a:t>
          </a:r>
          <a:endParaRPr lang="en-US" sz="1700" kern="1200" dirty="0">
            <a:solidFill>
              <a:schemeClr val="tx1"/>
            </a:solidFill>
          </a:endParaRPr>
        </a:p>
      </dsp:txBody>
      <dsp:txXfrm rot="-5400000">
        <a:off x="903072" y="40935"/>
        <a:ext cx="6883573" cy="756696"/>
      </dsp:txXfrm>
    </dsp:sp>
    <dsp:sp modelId="{2CB303B1-A497-40A4-9110-C7AED362F654}">
      <dsp:nvSpPr>
        <dsp:cNvPr id="0" name=""/>
        <dsp:cNvSpPr/>
      </dsp:nvSpPr>
      <dsp:spPr>
        <a:xfrm rot="5400000">
          <a:off x="-193515" y="1369322"/>
          <a:ext cx="1290102" cy="903071"/>
        </a:xfrm>
        <a:prstGeom prst="chevron">
          <a:avLst/>
        </a:prstGeom>
        <a:solidFill>
          <a:schemeClr val="accent3">
            <a:hueOff val="2812566"/>
            <a:satOff val="-4220"/>
            <a:lumOff val="-686"/>
            <a:alphaOff val="0"/>
          </a:schemeClr>
        </a:solidFill>
        <a:ln w="25400" cap="flat" cmpd="sng" algn="ctr">
          <a:solidFill>
            <a:schemeClr val="accent3">
              <a:hueOff val="2812566"/>
              <a:satOff val="-4220"/>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1" kern="1200" dirty="0">
              <a:solidFill>
                <a:schemeClr val="tx1"/>
              </a:solidFill>
            </a:rPr>
            <a:t>By 2022</a:t>
          </a:r>
        </a:p>
      </dsp:txBody>
      <dsp:txXfrm rot="-5400000">
        <a:off x="1" y="1627343"/>
        <a:ext cx="903071" cy="387031"/>
      </dsp:txXfrm>
    </dsp:sp>
    <dsp:sp modelId="{31DE6FB3-D9A4-4327-AC35-5A5F83CD1BE7}">
      <dsp:nvSpPr>
        <dsp:cNvPr id="0" name=""/>
        <dsp:cNvSpPr/>
      </dsp:nvSpPr>
      <dsp:spPr>
        <a:xfrm rot="5400000">
          <a:off x="3946042" y="-1867163"/>
          <a:ext cx="838566" cy="6924508"/>
        </a:xfrm>
        <a:prstGeom prst="round2SameRect">
          <a:avLst/>
        </a:prstGeom>
        <a:solidFill>
          <a:schemeClr val="lt1">
            <a:alpha val="90000"/>
            <a:hueOff val="0"/>
            <a:satOff val="0"/>
            <a:lumOff val="0"/>
            <a:alphaOff val="0"/>
          </a:schemeClr>
        </a:solidFill>
        <a:ln w="25400" cap="flat" cmpd="sng" algn="ctr">
          <a:solidFill>
            <a:schemeClr val="accent3">
              <a:hueOff val="2812566"/>
              <a:satOff val="-4220"/>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t>Eliminate malaria from all </a:t>
          </a:r>
          <a:r>
            <a:rPr lang="en-GB" sz="1700" kern="1200" dirty="0">
              <a:solidFill>
                <a:srgbClr val="C00000"/>
              </a:solidFill>
            </a:rPr>
            <a:t>8 moderate transmission states and UTs </a:t>
          </a:r>
          <a:r>
            <a:rPr lang="en-GB" sz="1700" kern="1200" dirty="0"/>
            <a:t>(Category 2)</a:t>
          </a:r>
          <a:endParaRPr lang="en-US" sz="1700" kern="1200" dirty="0"/>
        </a:p>
      </dsp:txBody>
      <dsp:txXfrm rot="-5400000">
        <a:off x="903072" y="1216742"/>
        <a:ext cx="6883573" cy="756696"/>
      </dsp:txXfrm>
    </dsp:sp>
    <dsp:sp modelId="{350E2293-9417-4419-942D-DF1299851075}">
      <dsp:nvSpPr>
        <dsp:cNvPr id="0" name=""/>
        <dsp:cNvSpPr/>
      </dsp:nvSpPr>
      <dsp:spPr>
        <a:xfrm rot="5400000">
          <a:off x="-193515" y="2544076"/>
          <a:ext cx="1290102" cy="903071"/>
        </a:xfrm>
        <a:prstGeom prst="chevron">
          <a:avLst/>
        </a:prstGeom>
        <a:solidFill>
          <a:schemeClr val="accent3">
            <a:hueOff val="5625132"/>
            <a:satOff val="-8440"/>
            <a:lumOff val="-1373"/>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1" kern="1200" dirty="0">
              <a:solidFill>
                <a:schemeClr val="tx1"/>
              </a:solidFill>
            </a:rPr>
            <a:t>By 2024</a:t>
          </a:r>
        </a:p>
      </dsp:txBody>
      <dsp:txXfrm rot="-5400000">
        <a:off x="1" y="2802097"/>
        <a:ext cx="903071" cy="387031"/>
      </dsp:txXfrm>
    </dsp:sp>
    <dsp:sp modelId="{5C8117F7-B66A-42D7-83B2-BE166318A40E}">
      <dsp:nvSpPr>
        <dsp:cNvPr id="0" name=""/>
        <dsp:cNvSpPr/>
      </dsp:nvSpPr>
      <dsp:spPr>
        <a:xfrm rot="5400000">
          <a:off x="3946042" y="-692410"/>
          <a:ext cx="838566" cy="6924508"/>
        </a:xfrm>
        <a:prstGeom prst="round2SameRect">
          <a:avLst/>
        </a:prstGeom>
        <a:solidFill>
          <a:schemeClr val="lt1">
            <a:alpha val="90000"/>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t>Reduce the incidence of malaria to </a:t>
          </a:r>
          <a:r>
            <a:rPr lang="en-GB" sz="1700" kern="1200" dirty="0">
              <a:solidFill>
                <a:srgbClr val="C00000"/>
              </a:solidFill>
            </a:rPr>
            <a:t>less than 1 case per 1000 population </a:t>
          </a:r>
          <a:r>
            <a:rPr lang="en-GB" sz="1700" kern="1200" dirty="0"/>
            <a:t>in all states and UTs and their districts </a:t>
          </a:r>
          <a:endParaRPr lang="en-US" sz="1700" kern="1200" dirty="0"/>
        </a:p>
      </dsp:txBody>
      <dsp:txXfrm rot="-5400000">
        <a:off x="903072" y="2391495"/>
        <a:ext cx="6883573" cy="756696"/>
      </dsp:txXfrm>
    </dsp:sp>
    <dsp:sp modelId="{64E49DE4-021B-4E01-B166-446372B8C367}">
      <dsp:nvSpPr>
        <dsp:cNvPr id="0" name=""/>
        <dsp:cNvSpPr/>
      </dsp:nvSpPr>
      <dsp:spPr>
        <a:xfrm rot="5400000">
          <a:off x="-193515" y="3718829"/>
          <a:ext cx="1290102" cy="903071"/>
        </a:xfrm>
        <a:prstGeom prst="chevron">
          <a:avLst/>
        </a:prstGeom>
        <a:solidFill>
          <a:schemeClr val="accent3">
            <a:hueOff val="8437698"/>
            <a:satOff val="-12660"/>
            <a:lumOff val="-2059"/>
            <a:alphaOff val="0"/>
          </a:schemeClr>
        </a:solidFill>
        <a:ln w="25400" cap="flat" cmpd="sng" algn="ctr">
          <a:solidFill>
            <a:schemeClr val="accent3">
              <a:hueOff val="8437698"/>
              <a:satOff val="-12660"/>
              <a:lumOff val="-205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1" kern="1200" dirty="0">
              <a:solidFill>
                <a:schemeClr val="tx1"/>
              </a:solidFill>
            </a:rPr>
            <a:t>By 2027</a:t>
          </a:r>
        </a:p>
      </dsp:txBody>
      <dsp:txXfrm rot="-5400000">
        <a:off x="1" y="3976850"/>
        <a:ext cx="903071" cy="387031"/>
      </dsp:txXfrm>
    </dsp:sp>
    <dsp:sp modelId="{4FFE4AAA-FD83-4098-8436-0B2944B36204}">
      <dsp:nvSpPr>
        <dsp:cNvPr id="0" name=""/>
        <dsp:cNvSpPr/>
      </dsp:nvSpPr>
      <dsp:spPr>
        <a:xfrm rot="5400000">
          <a:off x="3946042" y="482343"/>
          <a:ext cx="838566" cy="6924508"/>
        </a:xfrm>
        <a:prstGeom prst="round2SameRect">
          <a:avLst/>
        </a:prstGeom>
        <a:solidFill>
          <a:schemeClr val="lt1">
            <a:alpha val="90000"/>
            <a:hueOff val="0"/>
            <a:satOff val="0"/>
            <a:lumOff val="0"/>
            <a:alphaOff val="0"/>
          </a:schemeClr>
        </a:solidFill>
        <a:ln w="25400" cap="flat" cmpd="sng" algn="ctr">
          <a:solidFill>
            <a:schemeClr val="accent3">
              <a:hueOff val="8437698"/>
              <a:satOff val="-12660"/>
              <a:lumOff val="-20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t>Interrupt indigenous transmission of malaria throughout the entire country, including </a:t>
          </a:r>
          <a:r>
            <a:rPr lang="en-GB" sz="1700" kern="1200" dirty="0">
              <a:solidFill>
                <a:srgbClr val="C00000"/>
              </a:solidFill>
            </a:rPr>
            <a:t>all 10 high transmission states and UTs </a:t>
          </a:r>
          <a:r>
            <a:rPr lang="en-GB" sz="1700" kern="1200" dirty="0"/>
            <a:t>(Category 3)</a:t>
          </a:r>
          <a:endParaRPr lang="en-US" sz="1700" kern="1200" dirty="0"/>
        </a:p>
      </dsp:txBody>
      <dsp:txXfrm rot="-5400000">
        <a:off x="903072" y="3566249"/>
        <a:ext cx="6883573" cy="756696"/>
      </dsp:txXfrm>
    </dsp:sp>
    <dsp:sp modelId="{F061F8DD-3C5F-4452-A508-9FA76D827EBE}">
      <dsp:nvSpPr>
        <dsp:cNvPr id="0" name=""/>
        <dsp:cNvSpPr/>
      </dsp:nvSpPr>
      <dsp:spPr>
        <a:xfrm rot="5400000">
          <a:off x="-193515" y="4893582"/>
          <a:ext cx="1290102" cy="903071"/>
        </a:xfrm>
        <a:prstGeom prst="chevron">
          <a:avLst/>
        </a:prstGeom>
        <a:solidFill>
          <a:schemeClr val="accent3">
            <a:hueOff val="11250264"/>
            <a:satOff val="-16880"/>
            <a:lumOff val="-2745"/>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1" kern="1200" dirty="0">
              <a:solidFill>
                <a:schemeClr val="tx1"/>
              </a:solidFill>
            </a:rPr>
            <a:t>By 2030 and beyond</a:t>
          </a:r>
        </a:p>
      </dsp:txBody>
      <dsp:txXfrm rot="-5400000">
        <a:off x="1" y="5151603"/>
        <a:ext cx="903071" cy="387031"/>
      </dsp:txXfrm>
    </dsp:sp>
    <dsp:sp modelId="{71CDE1FD-77DC-4E56-8D76-2C84C7750B9C}">
      <dsp:nvSpPr>
        <dsp:cNvPr id="0" name=""/>
        <dsp:cNvSpPr/>
      </dsp:nvSpPr>
      <dsp:spPr>
        <a:xfrm rot="5400000">
          <a:off x="3946042" y="1657096"/>
          <a:ext cx="838566" cy="6924508"/>
        </a:xfrm>
        <a:prstGeom prst="round2Same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t>Prevent the re-establishment of local transmission of malaria in areas where it has been eliminated and maintain national malaria-free status</a:t>
          </a:r>
          <a:endParaRPr lang="en-US" sz="1700" kern="1200" dirty="0"/>
        </a:p>
      </dsp:txBody>
      <dsp:txXfrm rot="-5400000">
        <a:off x="903072" y="4741002"/>
        <a:ext cx="6883573" cy="75669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6088" cy="481013"/>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902075" y="0"/>
            <a:ext cx="2986088" cy="481013"/>
          </a:xfrm>
          <a:prstGeom prst="rect">
            <a:avLst/>
          </a:prstGeom>
        </p:spPr>
        <p:txBody>
          <a:bodyPr vert="horz" lIns="91440" tIns="45720" rIns="91440" bIns="45720" rtlCol="0"/>
          <a:lstStyle>
            <a:lvl1pPr algn="r">
              <a:defRPr sz="1200"/>
            </a:lvl1pPr>
          </a:lstStyle>
          <a:p>
            <a:fld id="{0B556ACF-F8F2-467D-AA82-A28AA4696A4F}" type="datetimeFigureOut">
              <a:rPr lang="en-IN" smtClean="0"/>
              <a:pPr/>
              <a:t>26-04-2021</a:t>
            </a:fld>
            <a:endParaRPr lang="en-IN"/>
          </a:p>
        </p:txBody>
      </p:sp>
      <p:sp>
        <p:nvSpPr>
          <p:cNvPr id="4" name="Footer Placeholder 3"/>
          <p:cNvSpPr>
            <a:spLocks noGrp="1"/>
          </p:cNvSpPr>
          <p:nvPr>
            <p:ph type="ftr" sz="quarter" idx="2"/>
          </p:nvPr>
        </p:nvSpPr>
        <p:spPr>
          <a:xfrm>
            <a:off x="0" y="9124950"/>
            <a:ext cx="2986088" cy="481013"/>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902075" y="9124950"/>
            <a:ext cx="2986088" cy="481013"/>
          </a:xfrm>
          <a:prstGeom prst="rect">
            <a:avLst/>
          </a:prstGeom>
        </p:spPr>
        <p:txBody>
          <a:bodyPr vert="horz" lIns="91440" tIns="45720" rIns="91440" bIns="45720" rtlCol="0" anchor="b"/>
          <a:lstStyle>
            <a:lvl1pPr algn="r">
              <a:defRPr sz="1200"/>
            </a:lvl1pPr>
          </a:lstStyle>
          <a:p>
            <a:fld id="{82C13B72-3DFB-4CD7-A644-440AE0DE2097}" type="slidenum">
              <a:rPr lang="en-IN" smtClean="0"/>
              <a:pPr/>
              <a:t>‹#›</a:t>
            </a:fld>
            <a:endParaRPr lang="en-IN"/>
          </a:p>
        </p:txBody>
      </p:sp>
    </p:spTree>
    <p:extLst>
      <p:ext uri="{BB962C8B-B14F-4D97-AF65-F5344CB8AC3E}">
        <p14:creationId xmlns:p14="http://schemas.microsoft.com/office/powerpoint/2010/main" xmlns="" val="474370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480378"/>
          </a:xfrm>
          <a:prstGeom prst="rect">
            <a:avLst/>
          </a:prstGeom>
        </p:spPr>
        <p:txBody>
          <a:bodyPr vert="horz" lIns="94265" tIns="47133" rIns="94265" bIns="47133" rtlCol="0"/>
          <a:lstStyle>
            <a:lvl1pPr algn="l">
              <a:defRPr sz="1200"/>
            </a:lvl1pPr>
          </a:lstStyle>
          <a:p>
            <a:endParaRPr lang="en-IN"/>
          </a:p>
        </p:txBody>
      </p:sp>
      <p:sp>
        <p:nvSpPr>
          <p:cNvPr id="3" name="Date Placeholder 2"/>
          <p:cNvSpPr>
            <a:spLocks noGrp="1"/>
          </p:cNvSpPr>
          <p:nvPr>
            <p:ph type="dt" idx="1"/>
          </p:nvPr>
        </p:nvSpPr>
        <p:spPr>
          <a:xfrm>
            <a:off x="3902597" y="0"/>
            <a:ext cx="2985558" cy="480378"/>
          </a:xfrm>
          <a:prstGeom prst="rect">
            <a:avLst/>
          </a:prstGeom>
        </p:spPr>
        <p:txBody>
          <a:bodyPr vert="horz" lIns="94265" tIns="47133" rIns="94265" bIns="47133" rtlCol="0"/>
          <a:lstStyle>
            <a:lvl1pPr algn="r">
              <a:defRPr sz="1200"/>
            </a:lvl1pPr>
          </a:lstStyle>
          <a:p>
            <a:fld id="{96FF934E-2F95-4BB4-B177-37C04FD2A9C4}" type="datetimeFigureOut">
              <a:rPr lang="en-IN" smtClean="0"/>
              <a:pPr/>
              <a:t>26-04-2021</a:t>
            </a:fld>
            <a:endParaRPr lang="en-IN"/>
          </a:p>
        </p:txBody>
      </p:sp>
      <p:sp>
        <p:nvSpPr>
          <p:cNvPr id="4" name="Slide Image Placeholder 3"/>
          <p:cNvSpPr>
            <a:spLocks noGrp="1" noRot="1" noChangeAspect="1"/>
          </p:cNvSpPr>
          <p:nvPr>
            <p:ph type="sldImg" idx="2"/>
          </p:nvPr>
        </p:nvSpPr>
        <p:spPr>
          <a:xfrm>
            <a:off x="1044575" y="720725"/>
            <a:ext cx="4800600" cy="3602038"/>
          </a:xfrm>
          <a:prstGeom prst="rect">
            <a:avLst/>
          </a:prstGeom>
          <a:noFill/>
          <a:ln w="12700">
            <a:solidFill>
              <a:prstClr val="black"/>
            </a:solidFill>
          </a:ln>
        </p:spPr>
        <p:txBody>
          <a:bodyPr vert="horz" lIns="94265" tIns="47133" rIns="94265" bIns="47133" rtlCol="0" anchor="ctr"/>
          <a:lstStyle/>
          <a:p>
            <a:endParaRPr lang="en-IN"/>
          </a:p>
        </p:txBody>
      </p:sp>
      <p:sp>
        <p:nvSpPr>
          <p:cNvPr id="5" name="Notes Placeholder 4"/>
          <p:cNvSpPr>
            <a:spLocks noGrp="1"/>
          </p:cNvSpPr>
          <p:nvPr>
            <p:ph type="body" sz="quarter" idx="3"/>
          </p:nvPr>
        </p:nvSpPr>
        <p:spPr>
          <a:xfrm>
            <a:off x="688975" y="4563586"/>
            <a:ext cx="5511800" cy="4323398"/>
          </a:xfrm>
          <a:prstGeom prst="rect">
            <a:avLst/>
          </a:prstGeom>
        </p:spPr>
        <p:txBody>
          <a:bodyPr vert="horz" lIns="94265" tIns="47133" rIns="94265" bIns="4713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9125505"/>
            <a:ext cx="2985558" cy="480378"/>
          </a:xfrm>
          <a:prstGeom prst="rect">
            <a:avLst/>
          </a:prstGeom>
        </p:spPr>
        <p:txBody>
          <a:bodyPr vert="horz" lIns="94265" tIns="47133" rIns="94265" bIns="47133" rtlCol="0" anchor="b"/>
          <a:lstStyle>
            <a:lvl1pPr algn="l">
              <a:defRPr sz="1200"/>
            </a:lvl1pPr>
          </a:lstStyle>
          <a:p>
            <a:endParaRPr lang="en-IN"/>
          </a:p>
        </p:txBody>
      </p:sp>
      <p:sp>
        <p:nvSpPr>
          <p:cNvPr id="7" name="Slide Number Placeholder 6"/>
          <p:cNvSpPr>
            <a:spLocks noGrp="1"/>
          </p:cNvSpPr>
          <p:nvPr>
            <p:ph type="sldNum" sz="quarter" idx="5"/>
          </p:nvPr>
        </p:nvSpPr>
        <p:spPr>
          <a:xfrm>
            <a:off x="3902597" y="9125505"/>
            <a:ext cx="2985558" cy="480378"/>
          </a:xfrm>
          <a:prstGeom prst="rect">
            <a:avLst/>
          </a:prstGeom>
        </p:spPr>
        <p:txBody>
          <a:bodyPr vert="horz" lIns="94265" tIns="47133" rIns="94265" bIns="47133" rtlCol="0" anchor="b"/>
          <a:lstStyle>
            <a:lvl1pPr algn="r">
              <a:defRPr sz="1200"/>
            </a:lvl1pPr>
          </a:lstStyle>
          <a:p>
            <a:fld id="{23F81B45-3A2C-4E33-87CA-6DEC58AB6D70}" type="slidenum">
              <a:rPr lang="en-IN" smtClean="0"/>
              <a:pPr/>
              <a:t>‹#›</a:t>
            </a:fld>
            <a:endParaRPr lang="en-IN"/>
          </a:p>
        </p:txBody>
      </p:sp>
    </p:spTree>
    <p:extLst>
      <p:ext uri="{BB962C8B-B14F-4D97-AF65-F5344CB8AC3E}">
        <p14:creationId xmlns:p14="http://schemas.microsoft.com/office/powerpoint/2010/main" xmlns="" val="2216003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95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BEF57E7-12DA-4141-AC57-ED21529D5855}" type="slidenum">
              <a:rPr lang="en-US" smtClean="0">
                <a:solidFill>
                  <a:prstClr val="black"/>
                </a:solidFill>
              </a:rPr>
              <a:pPr/>
              <a:t>1</a:t>
            </a:fld>
            <a:endParaRPr lang="en-US" smtClean="0">
              <a:solidFill>
                <a:prstClr val="black"/>
              </a:solidFill>
            </a:endParaRPr>
          </a:p>
        </p:txBody>
      </p:sp>
    </p:spTree>
    <p:extLst>
      <p:ext uri="{BB962C8B-B14F-4D97-AF65-F5344CB8AC3E}">
        <p14:creationId xmlns:p14="http://schemas.microsoft.com/office/powerpoint/2010/main" xmlns="" val="2889375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A7DA846-1517-4C4C-9D38-D330667A586B}" type="slidenum">
              <a:rPr lang="en-US" smtClean="0"/>
              <a:pPr/>
              <a:t>14</a:t>
            </a:fld>
            <a:endParaRPr lang="en-US"/>
          </a:p>
        </p:txBody>
      </p:sp>
    </p:spTree>
    <p:extLst>
      <p:ext uri="{BB962C8B-B14F-4D97-AF65-F5344CB8AC3E}">
        <p14:creationId xmlns:p14="http://schemas.microsoft.com/office/powerpoint/2010/main" xmlns="" val="4225248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B2B8E0DF-1243-428E-9DCE-F1BAB3F2F0C7}" type="datetimeFigureOut">
              <a:rPr lang="en-IN" smtClean="0"/>
              <a:pPr/>
              <a:t>26-04-2021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D01A12A-E843-4836-AF6A-DB0238329917}" type="slidenum">
              <a:rPr lang="en-IN" smtClean="0"/>
              <a:pPr/>
              <a:t>‹#›</a:t>
            </a:fld>
            <a:endParaRPr lang="en-IN"/>
          </a:p>
        </p:txBody>
      </p:sp>
    </p:spTree>
    <p:extLst>
      <p:ext uri="{BB962C8B-B14F-4D97-AF65-F5344CB8AC3E}">
        <p14:creationId xmlns:p14="http://schemas.microsoft.com/office/powerpoint/2010/main" xmlns="" val="296819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2B8E0DF-1243-428E-9DCE-F1BAB3F2F0C7}" type="datetimeFigureOut">
              <a:rPr lang="en-IN" smtClean="0"/>
              <a:pPr/>
              <a:t>26-04-2021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D01A12A-E843-4836-AF6A-DB0238329917}" type="slidenum">
              <a:rPr lang="en-IN" smtClean="0"/>
              <a:pPr/>
              <a:t>‹#›</a:t>
            </a:fld>
            <a:endParaRPr lang="en-IN"/>
          </a:p>
        </p:txBody>
      </p:sp>
    </p:spTree>
    <p:extLst>
      <p:ext uri="{BB962C8B-B14F-4D97-AF65-F5344CB8AC3E}">
        <p14:creationId xmlns:p14="http://schemas.microsoft.com/office/powerpoint/2010/main" xmlns="" val="845237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2B8E0DF-1243-428E-9DCE-F1BAB3F2F0C7}" type="datetimeFigureOut">
              <a:rPr lang="en-IN" smtClean="0"/>
              <a:pPr/>
              <a:t>26-04-2021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D01A12A-E843-4836-AF6A-DB0238329917}" type="slidenum">
              <a:rPr lang="en-IN" smtClean="0"/>
              <a:pPr/>
              <a:t>‹#›</a:t>
            </a:fld>
            <a:endParaRPr lang="en-IN"/>
          </a:p>
        </p:txBody>
      </p:sp>
    </p:spTree>
    <p:extLst>
      <p:ext uri="{BB962C8B-B14F-4D97-AF65-F5344CB8AC3E}">
        <p14:creationId xmlns:p14="http://schemas.microsoft.com/office/powerpoint/2010/main" xmlns="" val="520601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2B8E0DF-1243-428E-9DCE-F1BAB3F2F0C7}" type="datetimeFigureOut">
              <a:rPr lang="en-IN" smtClean="0"/>
              <a:pPr/>
              <a:t>26-04-2021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D01A12A-E843-4836-AF6A-DB0238329917}" type="slidenum">
              <a:rPr lang="en-IN" smtClean="0"/>
              <a:pPr/>
              <a:t>‹#›</a:t>
            </a:fld>
            <a:endParaRPr lang="en-IN"/>
          </a:p>
        </p:txBody>
      </p:sp>
    </p:spTree>
    <p:extLst>
      <p:ext uri="{BB962C8B-B14F-4D97-AF65-F5344CB8AC3E}">
        <p14:creationId xmlns:p14="http://schemas.microsoft.com/office/powerpoint/2010/main" xmlns="" val="4260589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B8E0DF-1243-428E-9DCE-F1BAB3F2F0C7}" type="datetimeFigureOut">
              <a:rPr lang="en-IN" smtClean="0"/>
              <a:pPr/>
              <a:t>26-04-2021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D01A12A-E843-4836-AF6A-DB0238329917}" type="slidenum">
              <a:rPr lang="en-IN" smtClean="0"/>
              <a:pPr/>
              <a:t>‹#›</a:t>
            </a:fld>
            <a:endParaRPr lang="en-IN"/>
          </a:p>
        </p:txBody>
      </p:sp>
    </p:spTree>
    <p:extLst>
      <p:ext uri="{BB962C8B-B14F-4D97-AF65-F5344CB8AC3E}">
        <p14:creationId xmlns:p14="http://schemas.microsoft.com/office/powerpoint/2010/main" xmlns="" val="254649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B2B8E0DF-1243-428E-9DCE-F1BAB3F2F0C7}" type="datetimeFigureOut">
              <a:rPr lang="en-IN" smtClean="0"/>
              <a:pPr/>
              <a:t>26-04-2021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D01A12A-E843-4836-AF6A-DB0238329917}" type="slidenum">
              <a:rPr lang="en-IN" smtClean="0"/>
              <a:pPr/>
              <a:t>‹#›</a:t>
            </a:fld>
            <a:endParaRPr lang="en-IN"/>
          </a:p>
        </p:txBody>
      </p:sp>
    </p:spTree>
    <p:extLst>
      <p:ext uri="{BB962C8B-B14F-4D97-AF65-F5344CB8AC3E}">
        <p14:creationId xmlns:p14="http://schemas.microsoft.com/office/powerpoint/2010/main" xmlns="" val="4114551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B2B8E0DF-1243-428E-9DCE-F1BAB3F2F0C7}" type="datetimeFigureOut">
              <a:rPr lang="en-IN" smtClean="0"/>
              <a:pPr/>
              <a:t>26-04-2021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D01A12A-E843-4836-AF6A-DB0238329917}" type="slidenum">
              <a:rPr lang="en-IN" smtClean="0"/>
              <a:pPr/>
              <a:t>‹#›</a:t>
            </a:fld>
            <a:endParaRPr lang="en-IN"/>
          </a:p>
        </p:txBody>
      </p:sp>
    </p:spTree>
    <p:extLst>
      <p:ext uri="{BB962C8B-B14F-4D97-AF65-F5344CB8AC3E}">
        <p14:creationId xmlns:p14="http://schemas.microsoft.com/office/powerpoint/2010/main" xmlns="" val="1847754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B2B8E0DF-1243-428E-9DCE-F1BAB3F2F0C7}" type="datetimeFigureOut">
              <a:rPr lang="en-IN" smtClean="0"/>
              <a:pPr/>
              <a:t>26-04-2021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D01A12A-E843-4836-AF6A-DB0238329917}" type="slidenum">
              <a:rPr lang="en-IN" smtClean="0"/>
              <a:pPr/>
              <a:t>‹#›</a:t>
            </a:fld>
            <a:endParaRPr lang="en-IN"/>
          </a:p>
        </p:txBody>
      </p:sp>
    </p:spTree>
    <p:extLst>
      <p:ext uri="{BB962C8B-B14F-4D97-AF65-F5344CB8AC3E}">
        <p14:creationId xmlns:p14="http://schemas.microsoft.com/office/powerpoint/2010/main" xmlns="" val="3089162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B8E0DF-1243-428E-9DCE-F1BAB3F2F0C7}" type="datetimeFigureOut">
              <a:rPr lang="en-IN" smtClean="0"/>
              <a:pPr/>
              <a:t>26-04-2021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D01A12A-E843-4836-AF6A-DB0238329917}" type="slidenum">
              <a:rPr lang="en-IN" smtClean="0"/>
              <a:pPr/>
              <a:t>‹#›</a:t>
            </a:fld>
            <a:endParaRPr lang="en-IN"/>
          </a:p>
        </p:txBody>
      </p:sp>
    </p:spTree>
    <p:extLst>
      <p:ext uri="{BB962C8B-B14F-4D97-AF65-F5344CB8AC3E}">
        <p14:creationId xmlns:p14="http://schemas.microsoft.com/office/powerpoint/2010/main" xmlns="" val="1937048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B8E0DF-1243-428E-9DCE-F1BAB3F2F0C7}" type="datetimeFigureOut">
              <a:rPr lang="en-IN" smtClean="0"/>
              <a:pPr/>
              <a:t>26-04-2021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D01A12A-E843-4836-AF6A-DB0238329917}" type="slidenum">
              <a:rPr lang="en-IN" smtClean="0"/>
              <a:pPr/>
              <a:t>‹#›</a:t>
            </a:fld>
            <a:endParaRPr lang="en-IN"/>
          </a:p>
        </p:txBody>
      </p:sp>
    </p:spTree>
    <p:extLst>
      <p:ext uri="{BB962C8B-B14F-4D97-AF65-F5344CB8AC3E}">
        <p14:creationId xmlns:p14="http://schemas.microsoft.com/office/powerpoint/2010/main" xmlns="" val="3970103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B8E0DF-1243-428E-9DCE-F1BAB3F2F0C7}" type="datetimeFigureOut">
              <a:rPr lang="en-IN" smtClean="0"/>
              <a:pPr/>
              <a:t>26-04-2021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D01A12A-E843-4836-AF6A-DB0238329917}" type="slidenum">
              <a:rPr lang="en-IN" smtClean="0"/>
              <a:pPr/>
              <a:t>‹#›</a:t>
            </a:fld>
            <a:endParaRPr lang="en-IN"/>
          </a:p>
        </p:txBody>
      </p:sp>
    </p:spTree>
    <p:extLst>
      <p:ext uri="{BB962C8B-B14F-4D97-AF65-F5344CB8AC3E}">
        <p14:creationId xmlns:p14="http://schemas.microsoft.com/office/powerpoint/2010/main" xmlns="" val="673118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B8E0DF-1243-428E-9DCE-F1BAB3F2F0C7}" type="datetimeFigureOut">
              <a:rPr lang="en-IN" smtClean="0"/>
              <a:pPr/>
              <a:t>26-04-2021</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01A12A-E843-4836-AF6A-DB0238329917}" type="slidenum">
              <a:rPr lang="en-IN" smtClean="0"/>
              <a:pPr/>
              <a:t>‹#›</a:t>
            </a:fld>
            <a:endParaRPr lang="en-IN"/>
          </a:p>
        </p:txBody>
      </p:sp>
    </p:spTree>
    <p:extLst>
      <p:ext uri="{BB962C8B-B14F-4D97-AF65-F5344CB8AC3E}">
        <p14:creationId xmlns:p14="http://schemas.microsoft.com/office/powerpoint/2010/main" xmlns="" val="941266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rtimlsu@yahoo.co.i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wmf"/><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p:txBody>
          <a:bodyPr rtlCol="0">
            <a:normAutofit fontScale="90000"/>
          </a:bodyPr>
          <a:lstStyle/>
          <a:p>
            <a:pPr eaLnBrk="1" fontAlgn="auto" hangingPunct="1">
              <a:spcAft>
                <a:spcPts val="0"/>
              </a:spcAft>
              <a:defRPr/>
            </a:pPr>
            <a:r>
              <a:rPr lang="en-US" dirty="0" smtClean="0"/>
              <a:t>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1800" dirty="0" smtClean="0">
                <a:solidFill>
                  <a:schemeClr val="bg1"/>
                </a:solidFill>
              </a:rPr>
              <a:t/>
            </a:r>
            <a:br>
              <a:rPr lang="en-US" sz="1800" dirty="0" smtClean="0">
                <a:solidFill>
                  <a:schemeClr val="bg1"/>
                </a:solidFill>
              </a:rPr>
            </a:br>
            <a:r>
              <a:rPr lang="en-US" sz="1800" dirty="0" smtClean="0">
                <a:solidFill>
                  <a:schemeClr val="bg1"/>
                </a:solidFill>
              </a:rPr>
              <a:t/>
            </a:r>
            <a:br>
              <a:rPr lang="en-US" sz="1800" dirty="0" smtClean="0">
                <a:solidFill>
                  <a:schemeClr val="bg1"/>
                </a:solidFill>
              </a:rPr>
            </a:br>
            <a:r>
              <a:rPr lang="en-US" sz="1800" dirty="0" smtClean="0">
                <a:solidFill>
                  <a:schemeClr val="bg1"/>
                </a:solidFill>
              </a:rPr>
              <a:t> </a:t>
            </a:r>
          </a:p>
        </p:txBody>
      </p:sp>
      <p:sp>
        <p:nvSpPr>
          <p:cNvPr id="9219" name="Subtitle 7"/>
          <p:cNvSpPr>
            <a:spLocks noGrp="1"/>
          </p:cNvSpPr>
          <p:nvPr>
            <p:ph type="subTitle" idx="1"/>
          </p:nvPr>
        </p:nvSpPr>
        <p:spPr>
          <a:xfrm>
            <a:off x="-151371" y="76200"/>
            <a:ext cx="9370541" cy="6781800"/>
          </a:xfrm>
          <a:solidFill>
            <a:schemeClr val="bg2"/>
          </a:solidFill>
          <a:ln>
            <a:solidFill>
              <a:schemeClr val="tx2">
                <a:lumMod val="60000"/>
                <a:lumOff val="40000"/>
              </a:schemeClr>
            </a:solidFill>
          </a:ln>
        </p:spPr>
        <p:txBody>
          <a:bodyPr rtlCol="0">
            <a:normAutofit fontScale="25000" lnSpcReduction="20000"/>
          </a:bodyPr>
          <a:lstStyle/>
          <a:p>
            <a:pPr eaLnBrk="1" fontAlgn="auto" hangingPunct="1">
              <a:spcBef>
                <a:spcPct val="0"/>
              </a:spcBef>
              <a:spcAft>
                <a:spcPts val="0"/>
              </a:spcAft>
              <a:buFont typeface="Arial" pitchFamily="34" charset="0"/>
              <a:buNone/>
              <a:defRPr/>
            </a:pPr>
            <a:r>
              <a:rPr lang="en-US" sz="2800" dirty="0" smtClean="0">
                <a:solidFill>
                  <a:schemeClr val="bg1"/>
                </a:solidFill>
              </a:rPr>
              <a:t>Indoor Residual Spray -INDIA </a:t>
            </a:r>
          </a:p>
          <a:p>
            <a:pPr eaLnBrk="1" fontAlgn="auto" hangingPunct="1">
              <a:spcBef>
                <a:spcPct val="0"/>
              </a:spcBef>
              <a:spcAft>
                <a:spcPts val="0"/>
              </a:spcAft>
              <a:buFont typeface="Arial" pitchFamily="34" charset="0"/>
              <a:buNone/>
              <a:defRPr/>
            </a:pPr>
            <a:endParaRPr lang="en-US" sz="5100" dirty="0" smtClean="0">
              <a:solidFill>
                <a:schemeClr val="tx2">
                  <a:lumMod val="75000"/>
                </a:schemeClr>
              </a:solidFill>
            </a:endParaRPr>
          </a:p>
          <a:p>
            <a:pPr eaLnBrk="1" fontAlgn="auto" hangingPunct="1">
              <a:spcBef>
                <a:spcPct val="0"/>
              </a:spcBef>
              <a:spcAft>
                <a:spcPts val="0"/>
              </a:spcAft>
              <a:buFont typeface="Arial" pitchFamily="34" charset="0"/>
              <a:buNone/>
              <a:defRPr/>
            </a:pPr>
            <a:endParaRPr lang="en-US" sz="5100" dirty="0" smtClean="0">
              <a:solidFill>
                <a:schemeClr val="tx2">
                  <a:lumMod val="75000"/>
                </a:schemeClr>
              </a:solidFill>
            </a:endParaRPr>
          </a:p>
          <a:p>
            <a:pPr eaLnBrk="1" fontAlgn="auto" hangingPunct="1">
              <a:spcBef>
                <a:spcPct val="0"/>
              </a:spcBef>
              <a:spcAft>
                <a:spcPts val="0"/>
              </a:spcAft>
              <a:buFont typeface="Arial" pitchFamily="34" charset="0"/>
              <a:buNone/>
              <a:defRPr/>
            </a:pPr>
            <a:endParaRPr lang="en-US" sz="5100" dirty="0" smtClean="0">
              <a:solidFill>
                <a:schemeClr val="tx2">
                  <a:lumMod val="75000"/>
                </a:schemeClr>
              </a:solidFill>
            </a:endParaRPr>
          </a:p>
          <a:p>
            <a:pPr eaLnBrk="1" fontAlgn="auto" hangingPunct="1">
              <a:spcBef>
                <a:spcPct val="0"/>
              </a:spcBef>
              <a:spcAft>
                <a:spcPts val="0"/>
              </a:spcAft>
              <a:buFont typeface="Arial" pitchFamily="34" charset="0"/>
              <a:buNone/>
              <a:defRPr/>
            </a:pPr>
            <a:endParaRPr lang="en-US" sz="5100" dirty="0" smtClean="0">
              <a:solidFill>
                <a:schemeClr val="tx2">
                  <a:lumMod val="75000"/>
                </a:schemeClr>
              </a:solidFill>
            </a:endParaRPr>
          </a:p>
          <a:p>
            <a:pPr eaLnBrk="1" fontAlgn="auto" hangingPunct="1">
              <a:spcBef>
                <a:spcPct val="0"/>
              </a:spcBef>
              <a:spcAft>
                <a:spcPts val="0"/>
              </a:spcAft>
              <a:buFont typeface="Arial" pitchFamily="34" charset="0"/>
              <a:buNone/>
              <a:defRPr/>
            </a:pPr>
            <a:endParaRPr lang="en-US" sz="5100" dirty="0" smtClean="0">
              <a:solidFill>
                <a:schemeClr val="tx2">
                  <a:lumMod val="75000"/>
                </a:schemeClr>
              </a:solidFill>
            </a:endParaRPr>
          </a:p>
          <a:p>
            <a:pPr eaLnBrk="1" fontAlgn="auto" hangingPunct="1">
              <a:spcBef>
                <a:spcPct val="0"/>
              </a:spcBef>
              <a:spcAft>
                <a:spcPts val="0"/>
              </a:spcAft>
              <a:buFont typeface="Arial" pitchFamily="34" charset="0"/>
              <a:buNone/>
              <a:defRPr/>
            </a:pPr>
            <a:endParaRPr lang="en-US" sz="5100" dirty="0" smtClean="0">
              <a:solidFill>
                <a:schemeClr val="tx2">
                  <a:lumMod val="75000"/>
                </a:schemeClr>
              </a:solidFill>
            </a:endParaRPr>
          </a:p>
          <a:p>
            <a:pPr eaLnBrk="1" fontAlgn="auto" hangingPunct="1">
              <a:spcBef>
                <a:spcPct val="0"/>
              </a:spcBef>
              <a:spcAft>
                <a:spcPts val="0"/>
              </a:spcAft>
              <a:buFont typeface="Arial" pitchFamily="34" charset="0"/>
              <a:buNone/>
              <a:defRPr/>
            </a:pPr>
            <a:endParaRPr lang="en-US" sz="5100" dirty="0" smtClean="0">
              <a:solidFill>
                <a:schemeClr val="tx2">
                  <a:lumMod val="75000"/>
                </a:schemeClr>
              </a:solidFill>
            </a:endParaRPr>
          </a:p>
          <a:p>
            <a:pPr eaLnBrk="1" fontAlgn="auto" hangingPunct="1">
              <a:spcBef>
                <a:spcPct val="0"/>
              </a:spcBef>
              <a:spcAft>
                <a:spcPts val="0"/>
              </a:spcAft>
              <a:buFont typeface="Arial" pitchFamily="34" charset="0"/>
              <a:buNone/>
              <a:defRPr/>
            </a:pPr>
            <a:endParaRPr lang="en-US" sz="5100" dirty="0" smtClean="0">
              <a:solidFill>
                <a:schemeClr val="tx2">
                  <a:lumMod val="75000"/>
                </a:schemeClr>
              </a:solidFill>
            </a:endParaRPr>
          </a:p>
          <a:p>
            <a:pPr eaLnBrk="1" fontAlgn="auto" hangingPunct="1">
              <a:spcBef>
                <a:spcPct val="0"/>
              </a:spcBef>
              <a:spcAft>
                <a:spcPts val="0"/>
              </a:spcAft>
              <a:buFont typeface="Arial" pitchFamily="34" charset="0"/>
              <a:buNone/>
              <a:defRPr/>
            </a:pPr>
            <a:endParaRPr lang="en-US" sz="5100" dirty="0" smtClean="0">
              <a:solidFill>
                <a:schemeClr val="tx2">
                  <a:lumMod val="75000"/>
                </a:schemeClr>
              </a:solidFill>
            </a:endParaRPr>
          </a:p>
          <a:p>
            <a:pPr eaLnBrk="1" fontAlgn="auto" hangingPunct="1">
              <a:spcBef>
                <a:spcPct val="0"/>
              </a:spcBef>
              <a:spcAft>
                <a:spcPts val="0"/>
              </a:spcAft>
              <a:buFont typeface="Arial" pitchFamily="34" charset="0"/>
              <a:buNone/>
              <a:defRPr/>
            </a:pPr>
            <a:endParaRPr lang="en-US" sz="11200" dirty="0" smtClean="0">
              <a:solidFill>
                <a:schemeClr val="tx2">
                  <a:lumMod val="75000"/>
                </a:schemeClr>
              </a:solidFill>
            </a:endParaRPr>
          </a:p>
          <a:p>
            <a:pPr eaLnBrk="1" fontAlgn="auto" hangingPunct="1">
              <a:spcBef>
                <a:spcPct val="0"/>
              </a:spcBef>
              <a:spcAft>
                <a:spcPts val="0"/>
              </a:spcAft>
              <a:buFont typeface="Arial" pitchFamily="34" charset="0"/>
              <a:buNone/>
              <a:defRPr/>
            </a:pPr>
            <a:endParaRPr lang="en-US" sz="7200" dirty="0" smtClean="0">
              <a:solidFill>
                <a:schemeClr val="tx2">
                  <a:lumMod val="75000"/>
                </a:schemeClr>
              </a:solidFill>
            </a:endParaRPr>
          </a:p>
          <a:p>
            <a:pPr eaLnBrk="1" fontAlgn="auto" hangingPunct="1">
              <a:spcBef>
                <a:spcPct val="0"/>
              </a:spcBef>
              <a:spcAft>
                <a:spcPts val="0"/>
              </a:spcAft>
              <a:buFont typeface="Arial" pitchFamily="34" charset="0"/>
              <a:buNone/>
              <a:defRPr/>
            </a:pPr>
            <a:endParaRPr lang="en-US" sz="7200" dirty="0" smtClean="0">
              <a:solidFill>
                <a:schemeClr val="tx2">
                  <a:lumMod val="75000"/>
                </a:schemeClr>
              </a:solidFill>
            </a:endParaRPr>
          </a:p>
          <a:p>
            <a:pPr>
              <a:spcBef>
                <a:spcPct val="0"/>
              </a:spcBef>
              <a:defRPr/>
            </a:pPr>
            <a:r>
              <a:rPr lang="en-US" sz="19600" dirty="0" smtClean="0">
                <a:solidFill>
                  <a:schemeClr val="tx2">
                    <a:lumMod val="75000"/>
                  </a:schemeClr>
                </a:solidFill>
              </a:rPr>
              <a:t>Prof. </a:t>
            </a:r>
            <a:r>
              <a:rPr lang="en-US" sz="19600" dirty="0" err="1" smtClean="0">
                <a:solidFill>
                  <a:schemeClr val="tx2">
                    <a:lumMod val="75000"/>
                  </a:schemeClr>
                </a:solidFill>
              </a:rPr>
              <a:t>Arti</a:t>
            </a:r>
            <a:r>
              <a:rPr lang="en-US" sz="19600" dirty="0" smtClean="0">
                <a:solidFill>
                  <a:schemeClr val="tx2">
                    <a:lumMod val="75000"/>
                  </a:schemeClr>
                </a:solidFill>
              </a:rPr>
              <a:t> Prasad</a:t>
            </a:r>
          </a:p>
          <a:p>
            <a:pPr>
              <a:spcBef>
                <a:spcPct val="0"/>
              </a:spcBef>
              <a:defRPr/>
            </a:pPr>
            <a:r>
              <a:rPr lang="en-US" sz="9600" dirty="0" smtClean="0">
                <a:solidFill>
                  <a:schemeClr val="tx2">
                    <a:lumMod val="75000"/>
                  </a:schemeClr>
                </a:solidFill>
              </a:rPr>
              <a:t>Head Department of Zoology</a:t>
            </a:r>
          </a:p>
          <a:p>
            <a:pPr>
              <a:spcBef>
                <a:spcPct val="0"/>
              </a:spcBef>
              <a:defRPr/>
            </a:pPr>
            <a:r>
              <a:rPr lang="en-US" sz="9600" dirty="0" smtClean="0">
                <a:solidFill>
                  <a:schemeClr val="tx2">
                    <a:lumMod val="75000"/>
                  </a:schemeClr>
                </a:solidFill>
              </a:rPr>
              <a:t>University College of Science</a:t>
            </a:r>
          </a:p>
          <a:p>
            <a:pPr>
              <a:spcBef>
                <a:spcPct val="0"/>
              </a:spcBef>
              <a:defRPr/>
            </a:pPr>
            <a:r>
              <a:rPr lang="en-US" sz="9600" dirty="0" smtClean="0">
                <a:solidFill>
                  <a:schemeClr val="tx2">
                    <a:lumMod val="75000"/>
                  </a:schemeClr>
                </a:solidFill>
              </a:rPr>
              <a:t>MLSU, Udaipur.</a:t>
            </a:r>
          </a:p>
          <a:p>
            <a:pPr>
              <a:spcBef>
                <a:spcPct val="0"/>
              </a:spcBef>
              <a:defRPr/>
            </a:pPr>
            <a:endParaRPr lang="en-US" sz="9600" b="1" dirty="0" smtClean="0">
              <a:solidFill>
                <a:schemeClr val="tx2">
                  <a:lumMod val="75000"/>
                </a:schemeClr>
              </a:solidFill>
            </a:endParaRPr>
          </a:p>
          <a:p>
            <a:pPr>
              <a:spcBef>
                <a:spcPct val="0"/>
              </a:spcBef>
              <a:defRPr/>
            </a:pPr>
            <a:endParaRPr lang="en-US" sz="9600" b="1" dirty="0" smtClean="0">
              <a:solidFill>
                <a:schemeClr val="tx2">
                  <a:lumMod val="75000"/>
                </a:schemeClr>
              </a:solidFill>
            </a:endParaRPr>
          </a:p>
          <a:p>
            <a:pPr>
              <a:spcBef>
                <a:spcPct val="0"/>
              </a:spcBef>
              <a:defRPr/>
            </a:pPr>
            <a:r>
              <a:rPr lang="en-US" sz="19600" dirty="0" smtClean="0">
                <a:solidFill>
                  <a:schemeClr val="tx2">
                    <a:lumMod val="75000"/>
                  </a:schemeClr>
                </a:solidFill>
                <a:hlinkClick r:id="rId3"/>
              </a:rPr>
              <a:t>Artimlsu@yahoo.co.in</a:t>
            </a:r>
            <a:endParaRPr lang="en-US" sz="9600" dirty="0" smtClean="0">
              <a:solidFill>
                <a:schemeClr val="tx2">
                  <a:lumMod val="75000"/>
                </a:schemeClr>
              </a:solidFill>
            </a:endParaRPr>
          </a:p>
          <a:p>
            <a:pPr>
              <a:spcBef>
                <a:spcPct val="0"/>
              </a:spcBef>
              <a:defRPr/>
            </a:pPr>
            <a:endParaRPr lang="en-US" sz="15700" smtClean="0">
              <a:solidFill>
                <a:schemeClr val="tx2">
                  <a:lumMod val="75000"/>
                </a:schemeClr>
              </a:solidFill>
            </a:endParaRPr>
          </a:p>
          <a:p>
            <a:pPr eaLnBrk="1" fontAlgn="auto" hangingPunct="1">
              <a:spcBef>
                <a:spcPct val="0"/>
              </a:spcBef>
              <a:spcAft>
                <a:spcPts val="0"/>
              </a:spcAft>
              <a:buFont typeface="Arial" pitchFamily="34" charset="0"/>
              <a:buNone/>
              <a:defRPr/>
            </a:pPr>
            <a:endParaRPr lang="en-US" sz="11200" dirty="0" smtClean="0">
              <a:solidFill>
                <a:schemeClr val="tx2">
                  <a:lumMod val="75000"/>
                </a:schemeClr>
              </a:solidFill>
            </a:endParaRPr>
          </a:p>
          <a:p>
            <a:pPr eaLnBrk="1" fontAlgn="auto" hangingPunct="1">
              <a:spcBef>
                <a:spcPct val="0"/>
              </a:spcBef>
              <a:spcAft>
                <a:spcPts val="0"/>
              </a:spcAft>
              <a:buFont typeface="Arial" pitchFamily="34" charset="0"/>
              <a:buNone/>
              <a:defRPr/>
            </a:pPr>
            <a:endParaRPr lang="en-US" sz="11200" dirty="0" smtClean="0">
              <a:solidFill>
                <a:schemeClr val="tx2">
                  <a:lumMod val="75000"/>
                </a:schemeClr>
              </a:solidFill>
            </a:endParaRPr>
          </a:p>
          <a:p>
            <a:pPr eaLnBrk="1" fontAlgn="auto" hangingPunct="1">
              <a:spcBef>
                <a:spcPct val="0"/>
              </a:spcBef>
              <a:spcAft>
                <a:spcPts val="0"/>
              </a:spcAft>
              <a:buFont typeface="Arial" pitchFamily="34" charset="0"/>
              <a:buNone/>
              <a:defRPr/>
            </a:pPr>
            <a:endParaRPr lang="en-US" sz="11200" dirty="0" smtClean="0">
              <a:solidFill>
                <a:schemeClr val="bg1"/>
              </a:solidFill>
            </a:endParaRPr>
          </a:p>
          <a:p>
            <a:pPr eaLnBrk="1" fontAlgn="auto" hangingPunct="1">
              <a:spcBef>
                <a:spcPct val="0"/>
              </a:spcBef>
              <a:spcAft>
                <a:spcPts val="0"/>
              </a:spcAft>
              <a:buFont typeface="Arial" pitchFamily="34" charset="0"/>
              <a:buNone/>
              <a:defRPr/>
            </a:pPr>
            <a:endParaRPr lang="en-US" sz="7200" dirty="0" smtClean="0">
              <a:solidFill>
                <a:schemeClr val="bg1"/>
              </a:solidFill>
            </a:endParaRPr>
          </a:p>
          <a:p>
            <a:pPr eaLnBrk="1" fontAlgn="auto" hangingPunct="1">
              <a:spcBef>
                <a:spcPct val="0"/>
              </a:spcBef>
              <a:spcAft>
                <a:spcPts val="0"/>
              </a:spcAft>
              <a:buFont typeface="Arial" pitchFamily="34" charset="0"/>
              <a:buNone/>
              <a:defRPr/>
            </a:pPr>
            <a:r>
              <a:rPr lang="en-US" sz="7200" dirty="0" smtClean="0">
                <a:solidFill>
                  <a:schemeClr val="bg1"/>
                </a:solidFill>
              </a:rPr>
              <a:t/>
            </a:r>
            <a:br>
              <a:rPr lang="en-US" sz="7200" dirty="0" smtClean="0">
                <a:solidFill>
                  <a:schemeClr val="bg1"/>
                </a:solidFill>
              </a:rPr>
            </a:br>
            <a:endParaRPr lang="en-US" sz="2800" dirty="0" smtClean="0">
              <a:solidFill>
                <a:schemeClr val="bg1"/>
              </a:solidFill>
            </a:endParaRPr>
          </a:p>
          <a:p>
            <a:pPr eaLnBrk="1" fontAlgn="auto" hangingPunct="1">
              <a:spcBef>
                <a:spcPct val="0"/>
              </a:spcBef>
              <a:spcAft>
                <a:spcPts val="0"/>
              </a:spcAft>
              <a:buFont typeface="Arial" pitchFamily="34" charset="0"/>
              <a:buNone/>
              <a:defRPr/>
            </a:pPr>
            <a:endParaRPr lang="en-US" sz="2800" dirty="0" smtClean="0">
              <a:solidFill>
                <a:schemeClr val="bg1"/>
              </a:solidFill>
            </a:endParaRPr>
          </a:p>
          <a:p>
            <a:pPr eaLnBrk="1" fontAlgn="auto" hangingPunct="1">
              <a:spcBef>
                <a:spcPct val="0"/>
              </a:spcBef>
              <a:spcAft>
                <a:spcPts val="0"/>
              </a:spcAft>
              <a:buFont typeface="Arial" pitchFamily="34" charset="0"/>
              <a:buNone/>
              <a:defRPr/>
            </a:pPr>
            <a:endParaRPr lang="en-US" sz="2800" dirty="0" smtClean="0">
              <a:solidFill>
                <a:schemeClr val="bg1"/>
              </a:solidFill>
            </a:endParaRPr>
          </a:p>
          <a:p>
            <a:pPr eaLnBrk="1" fontAlgn="auto" hangingPunct="1">
              <a:spcBef>
                <a:spcPct val="0"/>
              </a:spcBef>
              <a:spcAft>
                <a:spcPts val="0"/>
              </a:spcAft>
              <a:buFont typeface="Arial" pitchFamily="34" charset="0"/>
              <a:buNone/>
              <a:defRPr/>
            </a:pPr>
            <a:r>
              <a:rPr lang="en-US" sz="2800" dirty="0" smtClean="0">
                <a:solidFill>
                  <a:schemeClr val="bg1"/>
                </a:solidFill>
              </a:rPr>
              <a:t/>
            </a:r>
            <a:br>
              <a:rPr lang="en-US" sz="2800" dirty="0" smtClean="0">
                <a:solidFill>
                  <a:schemeClr val="bg1"/>
                </a:solidFill>
              </a:rPr>
            </a:br>
            <a:endParaRPr lang="en-IN" dirty="0" smtClean="0"/>
          </a:p>
        </p:txBody>
      </p:sp>
      <p:sp>
        <p:nvSpPr>
          <p:cNvPr id="7173" name="Rectangle 5"/>
          <p:cNvSpPr>
            <a:spLocks noChangeArrowheads="1"/>
          </p:cNvSpPr>
          <p:nvPr/>
        </p:nvSpPr>
        <p:spPr bwMode="auto">
          <a:xfrm>
            <a:off x="76200" y="76200"/>
            <a:ext cx="8915400" cy="6629400"/>
          </a:xfrm>
          <a:prstGeom prst="rect">
            <a:avLst/>
          </a:prstGeom>
          <a:noFill/>
          <a:ln w="57150" cmpd="thinThick">
            <a:solidFill>
              <a:srgbClr val="CCFF99"/>
            </a:solidFill>
            <a:miter lim="800000"/>
            <a:headEnd/>
            <a:tailEnd/>
          </a:ln>
        </p:spPr>
        <p:txBody>
          <a:bodyPr wrap="none" anchor="ctr"/>
          <a:lstStyle/>
          <a:p>
            <a:pPr eaLnBrk="0" hangingPunct="0"/>
            <a:endParaRPr lang="en-US">
              <a:solidFill>
                <a:prstClr val="black"/>
              </a:solidFill>
            </a:endParaRPr>
          </a:p>
        </p:txBody>
      </p:sp>
      <p:sp>
        <p:nvSpPr>
          <p:cNvPr id="8" name="Rounded Rectangle 7"/>
          <p:cNvSpPr/>
          <p:nvPr/>
        </p:nvSpPr>
        <p:spPr>
          <a:xfrm>
            <a:off x="1828800" y="304800"/>
            <a:ext cx="5562600" cy="1396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3600" dirty="0" smtClean="0">
                <a:solidFill>
                  <a:prstClr val="white"/>
                </a:solidFill>
              </a:rPr>
              <a:t>Vector Control strategies  in India </a:t>
            </a:r>
            <a:endParaRPr lang="en-US" sz="3600" dirty="0">
              <a:solidFill>
                <a:prstClr val="white"/>
              </a:solidFill>
            </a:endParaRPr>
          </a:p>
        </p:txBody>
      </p:sp>
    </p:spTree>
    <p:extLst>
      <p:ext uri="{BB962C8B-B14F-4D97-AF65-F5344CB8AC3E}">
        <p14:creationId xmlns:p14="http://schemas.microsoft.com/office/powerpoint/2010/main" xmlns="" val="2410719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81000"/>
          </a:xfrm>
        </p:spPr>
        <p:txBody>
          <a:bodyPr>
            <a:noAutofit/>
          </a:bodyPr>
          <a:lstStyle/>
          <a:p>
            <a:pPr eaLnBrk="1" hangingPunct="1">
              <a:defRPr/>
            </a:pPr>
            <a:r>
              <a:rPr lang="en-US" sz="2800" b="1" dirty="0" smtClean="0">
                <a:effectLst>
                  <a:outerShdw blurRad="38100" dist="38100" dir="2700000" algn="tl">
                    <a:srgbClr val="C0C0C0"/>
                  </a:outerShdw>
                </a:effectLst>
              </a:rPr>
              <a:t>IRS - Insecticide Dosage, Dilution and Requirement </a:t>
            </a:r>
          </a:p>
        </p:txBody>
      </p:sp>
      <p:sp>
        <p:nvSpPr>
          <p:cNvPr id="21507" name="Vertical Text Placeholder 2"/>
          <p:cNvSpPr>
            <a:spLocks noGrp="1"/>
          </p:cNvSpPr>
          <p:nvPr>
            <p:ph type="body" orient="vert" idx="1"/>
          </p:nvPr>
        </p:nvSpPr>
        <p:spPr/>
        <p:txBody>
          <a:bodyPr vert="horz"/>
          <a:lstStyle/>
          <a:p>
            <a:pPr eaLnBrk="1" hangingPunct="1"/>
            <a:endParaRPr lang="en-US" smtClean="0"/>
          </a:p>
          <a:p>
            <a:pPr eaLnBrk="1" hangingPunct="1"/>
            <a:endParaRPr lang="en-US" smtClean="0"/>
          </a:p>
        </p:txBody>
      </p:sp>
      <p:graphicFrame>
        <p:nvGraphicFramePr>
          <p:cNvPr id="5" name="Table 4"/>
          <p:cNvGraphicFramePr>
            <a:graphicFrameLocks noGrp="1"/>
          </p:cNvGraphicFramePr>
          <p:nvPr>
            <p:extLst>
              <p:ext uri="{D42A27DB-BD31-4B8C-83A1-F6EECF244321}">
                <p14:modId xmlns:p14="http://schemas.microsoft.com/office/powerpoint/2010/main" xmlns="" val="337085741"/>
              </p:ext>
            </p:extLst>
          </p:nvPr>
        </p:nvGraphicFramePr>
        <p:xfrm>
          <a:off x="228600" y="1219200"/>
          <a:ext cx="8153400" cy="5638799"/>
        </p:xfrm>
        <a:graphic>
          <a:graphicData uri="http://schemas.openxmlformats.org/drawingml/2006/table">
            <a:tbl>
              <a:tblPr firstRow="1" bandRow="1">
                <a:tableStyleId>{5C22544A-7EE6-4342-B048-85BDC9FD1C3A}</a:tableStyleId>
              </a:tblPr>
              <a:tblGrid>
                <a:gridCol w="1645640"/>
                <a:gridCol w="972424"/>
                <a:gridCol w="1271631"/>
                <a:gridCol w="1645641"/>
                <a:gridCol w="1271631"/>
                <a:gridCol w="1346433"/>
              </a:tblGrid>
              <a:tr h="1545329">
                <a:tc>
                  <a:txBody>
                    <a:bodyPr/>
                    <a:lstStyle/>
                    <a:p>
                      <a:r>
                        <a:rPr lang="en-US" sz="1400" dirty="0" smtClean="0"/>
                        <a:t>INSECTICIDE</a:t>
                      </a:r>
                      <a:endParaRPr lang="en-US" sz="1400" dirty="0"/>
                    </a:p>
                  </a:txBody>
                  <a:tcPr/>
                </a:tc>
                <a:tc>
                  <a:txBody>
                    <a:bodyPr/>
                    <a:lstStyle/>
                    <a:p>
                      <a:r>
                        <a:rPr lang="en-US" sz="1400" dirty="0" smtClean="0"/>
                        <a:t>DOSAGE</a:t>
                      </a:r>
                      <a:r>
                        <a:rPr lang="en-US" sz="1400" baseline="0" dirty="0" smtClean="0"/>
                        <a:t> PER Sq. m. (</a:t>
                      </a:r>
                      <a:r>
                        <a:rPr lang="en-US" sz="1400" baseline="0" dirty="0" err="1" smtClean="0"/>
                        <a:t>a.i</a:t>
                      </a:r>
                      <a:r>
                        <a:rPr lang="en-US" sz="1400" baseline="0" dirty="0" smtClean="0"/>
                        <a:t>.)</a:t>
                      </a:r>
                      <a:endParaRPr lang="en-US" sz="1400" dirty="0"/>
                    </a:p>
                  </a:txBody>
                  <a:tcPr/>
                </a:tc>
                <a:tc>
                  <a:txBody>
                    <a:bodyPr/>
                    <a:lstStyle/>
                    <a:p>
                      <a:r>
                        <a:rPr lang="en-US" sz="1400" dirty="0" smtClean="0"/>
                        <a:t>DILLUTION PER 10 LTR. OF WATER (covers</a:t>
                      </a:r>
                      <a:r>
                        <a:rPr lang="en-US" sz="1400" baseline="0" dirty="0" smtClean="0"/>
                        <a:t> 500 sq m area)</a:t>
                      </a:r>
                      <a:endParaRPr lang="en-US" sz="1400" dirty="0"/>
                    </a:p>
                  </a:txBody>
                  <a:tcPr/>
                </a:tc>
                <a:tc>
                  <a:txBody>
                    <a:bodyPr/>
                    <a:lstStyle/>
                    <a:p>
                      <a:r>
                        <a:rPr lang="en-US" sz="1400" dirty="0" smtClean="0"/>
                        <a:t>INSECTICIDE FORMULATION PER HOUSE </a:t>
                      </a:r>
                    </a:p>
                    <a:p>
                      <a:r>
                        <a:rPr lang="en-US" sz="1400" dirty="0" smtClean="0"/>
                        <a:t>(150</a:t>
                      </a:r>
                      <a:r>
                        <a:rPr lang="en-US" sz="1400" baseline="0" dirty="0" smtClean="0"/>
                        <a:t> Sq. m) PER ROUND</a:t>
                      </a:r>
                      <a:endParaRPr lang="en-US" sz="1400" dirty="0"/>
                    </a:p>
                  </a:txBody>
                  <a:tcPr/>
                </a:tc>
                <a:tc>
                  <a:txBody>
                    <a:bodyPr/>
                    <a:lstStyle/>
                    <a:p>
                      <a:r>
                        <a:rPr lang="en-US" sz="1400" dirty="0" smtClean="0"/>
                        <a:t>AVERAGE</a:t>
                      </a:r>
                      <a:r>
                        <a:rPr lang="en-US" sz="1400" baseline="0" dirty="0" smtClean="0"/>
                        <a:t> PER 5000 POPU. (or 1000 houses)PER ROUND</a:t>
                      </a:r>
                      <a:endParaRPr lang="en-US" sz="1400" dirty="0"/>
                    </a:p>
                  </a:txBody>
                  <a:tcPr/>
                </a:tc>
                <a:tc>
                  <a:txBody>
                    <a:bodyPr/>
                    <a:lstStyle/>
                    <a:p>
                      <a:r>
                        <a:rPr lang="en-US" sz="1400" dirty="0" smtClean="0"/>
                        <a:t>TOTAL PER ANNUM</a:t>
                      </a:r>
                      <a:endParaRPr lang="en-US" sz="1400" dirty="0"/>
                    </a:p>
                  </a:txBody>
                  <a:tcPr/>
                </a:tc>
              </a:tr>
              <a:tr h="450114">
                <a:tc>
                  <a:txBody>
                    <a:bodyPr/>
                    <a:lstStyle/>
                    <a:p>
                      <a:r>
                        <a:rPr lang="en-US" sz="1500" dirty="0" smtClean="0"/>
                        <a:t>DDT 50%*</a:t>
                      </a:r>
                      <a:endParaRPr lang="en-US" sz="1500" dirty="0"/>
                    </a:p>
                  </a:txBody>
                  <a:tcPr/>
                </a:tc>
                <a:tc>
                  <a:txBody>
                    <a:bodyPr/>
                    <a:lstStyle/>
                    <a:p>
                      <a:pPr algn="ctr"/>
                      <a:r>
                        <a:rPr lang="en-US" sz="1500" dirty="0" smtClean="0"/>
                        <a:t>1 gm</a:t>
                      </a:r>
                      <a:endParaRPr lang="en-US" sz="1500" dirty="0"/>
                    </a:p>
                  </a:txBody>
                  <a:tcPr/>
                </a:tc>
                <a:tc>
                  <a:txBody>
                    <a:bodyPr/>
                    <a:lstStyle/>
                    <a:p>
                      <a:pPr algn="ctr"/>
                      <a:r>
                        <a:rPr lang="en-US" sz="1500" dirty="0" smtClean="0"/>
                        <a:t>1 Kg</a:t>
                      </a:r>
                      <a:endParaRPr lang="en-US" sz="1500" dirty="0"/>
                    </a:p>
                  </a:txBody>
                  <a:tcPr/>
                </a:tc>
                <a:tc>
                  <a:txBody>
                    <a:bodyPr/>
                    <a:lstStyle/>
                    <a:p>
                      <a:pPr algn="ctr"/>
                      <a:r>
                        <a:rPr lang="en-US" sz="1500" dirty="0" smtClean="0"/>
                        <a:t> 300 gm</a:t>
                      </a:r>
                      <a:endParaRPr lang="en-US" sz="1500" dirty="0"/>
                    </a:p>
                  </a:txBody>
                  <a:tcPr/>
                </a:tc>
                <a:tc>
                  <a:txBody>
                    <a:bodyPr/>
                    <a:lstStyle/>
                    <a:p>
                      <a:pPr algn="ctr"/>
                      <a:r>
                        <a:rPr lang="en-US" sz="1500" dirty="0" smtClean="0"/>
                        <a:t>375 Kg</a:t>
                      </a:r>
                      <a:endParaRPr lang="en-US" sz="1500" dirty="0"/>
                    </a:p>
                  </a:txBody>
                  <a:tcPr/>
                </a:tc>
                <a:tc>
                  <a:txBody>
                    <a:bodyPr/>
                    <a:lstStyle/>
                    <a:p>
                      <a:pPr algn="ctr"/>
                      <a:r>
                        <a:rPr lang="en-US" sz="1500" dirty="0" smtClean="0"/>
                        <a:t>750 Kg</a:t>
                      </a:r>
                      <a:endParaRPr lang="en-US" sz="1500" dirty="0"/>
                    </a:p>
                  </a:txBody>
                  <a:tcPr/>
                </a:tc>
              </a:tr>
              <a:tr h="1091178">
                <a:tc>
                  <a:txBody>
                    <a:bodyPr/>
                    <a:lstStyle/>
                    <a:p>
                      <a:r>
                        <a:rPr lang="en-US" sz="1500" dirty="0" err="1" smtClean="0"/>
                        <a:t>Malathion</a:t>
                      </a:r>
                      <a:r>
                        <a:rPr lang="en-US" sz="1500" baseline="0" dirty="0" smtClean="0"/>
                        <a:t> 25%</a:t>
                      </a:r>
                    </a:p>
                    <a:p>
                      <a:r>
                        <a:rPr lang="en-US" sz="1500" baseline="0" dirty="0" smtClean="0"/>
                        <a:t>(2 coats and 3 rounds per annum)</a:t>
                      </a:r>
                      <a:endParaRPr lang="en-US" sz="1500" dirty="0"/>
                    </a:p>
                  </a:txBody>
                  <a:tcPr/>
                </a:tc>
                <a:tc>
                  <a:txBody>
                    <a:bodyPr/>
                    <a:lstStyle/>
                    <a:p>
                      <a:pPr algn="ctr"/>
                      <a:r>
                        <a:rPr lang="en-US" sz="1500" dirty="0" smtClean="0"/>
                        <a:t>2 gm</a:t>
                      </a:r>
                      <a:endParaRPr lang="en-US" sz="1500" dirty="0"/>
                    </a:p>
                  </a:txBody>
                  <a:tcPr/>
                </a:tc>
                <a:tc>
                  <a:txBody>
                    <a:bodyPr/>
                    <a:lstStyle/>
                    <a:p>
                      <a:pPr algn="ctr"/>
                      <a:r>
                        <a:rPr lang="en-US" sz="1500" dirty="0" smtClean="0"/>
                        <a:t>2 Kg</a:t>
                      </a:r>
                      <a:endParaRPr lang="en-US" sz="1500" dirty="0"/>
                    </a:p>
                  </a:txBody>
                  <a:tcPr/>
                </a:tc>
                <a:tc>
                  <a:txBody>
                    <a:bodyPr/>
                    <a:lstStyle/>
                    <a:p>
                      <a:pPr algn="ctr"/>
                      <a:r>
                        <a:rPr lang="en-US" sz="1500" dirty="0" smtClean="0"/>
                        <a:t>1200 gm</a:t>
                      </a:r>
                      <a:endParaRPr lang="en-US" sz="1500" dirty="0"/>
                    </a:p>
                  </a:txBody>
                  <a:tcPr/>
                </a:tc>
                <a:tc>
                  <a:txBody>
                    <a:bodyPr/>
                    <a:lstStyle/>
                    <a:p>
                      <a:pPr algn="ctr"/>
                      <a:r>
                        <a:rPr lang="en-US" sz="1500" dirty="0" smtClean="0"/>
                        <a:t>1500 Kg</a:t>
                      </a:r>
                      <a:endParaRPr lang="en-US" sz="1500" dirty="0"/>
                    </a:p>
                  </a:txBody>
                  <a:tcPr/>
                </a:tc>
                <a:tc>
                  <a:txBody>
                    <a:bodyPr/>
                    <a:lstStyle/>
                    <a:p>
                      <a:pPr algn="ctr"/>
                      <a:r>
                        <a:rPr lang="en-US" sz="1500" dirty="0" smtClean="0"/>
                        <a:t>4500 Kg</a:t>
                      </a:r>
                      <a:endParaRPr lang="en-US" sz="1500" dirty="0"/>
                    </a:p>
                  </a:txBody>
                  <a:tcPr/>
                </a:tc>
              </a:tr>
              <a:tr h="700688">
                <a:tc>
                  <a:txBody>
                    <a:bodyPr/>
                    <a:lstStyle/>
                    <a:p>
                      <a:r>
                        <a:rPr lang="en-US" sz="1500" dirty="0" err="1" smtClean="0"/>
                        <a:t>Deltamethrin</a:t>
                      </a:r>
                      <a:r>
                        <a:rPr lang="en-US" sz="1500" dirty="0" smtClean="0"/>
                        <a:t> 2.5%</a:t>
                      </a:r>
                      <a:endParaRPr lang="en-US" sz="1500" dirty="0"/>
                    </a:p>
                  </a:txBody>
                  <a:tcPr/>
                </a:tc>
                <a:tc>
                  <a:txBody>
                    <a:bodyPr/>
                    <a:lstStyle/>
                    <a:p>
                      <a:pPr algn="ctr"/>
                      <a:r>
                        <a:rPr lang="en-US" sz="1500" dirty="0" smtClean="0"/>
                        <a:t>20 mg</a:t>
                      </a:r>
                      <a:endParaRPr lang="en-US" sz="1500" dirty="0"/>
                    </a:p>
                  </a:txBody>
                  <a:tcPr/>
                </a:tc>
                <a:tc>
                  <a:txBody>
                    <a:bodyPr/>
                    <a:lstStyle/>
                    <a:p>
                      <a:pPr algn="ctr"/>
                      <a:r>
                        <a:rPr lang="en-US" sz="1500" dirty="0" smtClean="0"/>
                        <a:t>400 gm</a:t>
                      </a:r>
                      <a:endParaRPr lang="en-US" sz="1500" dirty="0"/>
                    </a:p>
                  </a:txBody>
                  <a:tcPr/>
                </a:tc>
                <a:tc>
                  <a:txBody>
                    <a:bodyPr/>
                    <a:lstStyle/>
                    <a:p>
                      <a:pPr algn="ctr"/>
                      <a:r>
                        <a:rPr lang="en-US" sz="1500" dirty="0" smtClean="0"/>
                        <a:t>120 gm</a:t>
                      </a:r>
                      <a:endParaRPr lang="en-US" sz="1500" dirty="0"/>
                    </a:p>
                  </a:txBody>
                  <a:tcPr/>
                </a:tc>
                <a:tc>
                  <a:txBody>
                    <a:bodyPr/>
                    <a:lstStyle/>
                    <a:p>
                      <a:pPr algn="ctr"/>
                      <a:r>
                        <a:rPr lang="en-US" sz="1500" dirty="0" smtClean="0"/>
                        <a:t>50 Kg</a:t>
                      </a:r>
                      <a:endParaRPr lang="en-US" sz="1500" dirty="0"/>
                    </a:p>
                  </a:txBody>
                  <a:tcPr/>
                </a:tc>
                <a:tc>
                  <a:txBody>
                    <a:bodyPr/>
                    <a:lstStyle/>
                    <a:p>
                      <a:pPr algn="ctr"/>
                      <a:r>
                        <a:rPr lang="en-US" sz="1500" dirty="0" smtClean="0"/>
                        <a:t>300 Kg</a:t>
                      </a:r>
                      <a:endParaRPr lang="en-US" sz="1500" dirty="0"/>
                    </a:p>
                  </a:txBody>
                  <a:tcPr/>
                </a:tc>
              </a:tr>
              <a:tr h="450114">
                <a:tc>
                  <a:txBody>
                    <a:bodyPr/>
                    <a:lstStyle/>
                    <a:p>
                      <a:r>
                        <a:rPr lang="en-US" sz="1500" dirty="0" err="1" smtClean="0"/>
                        <a:t>Cyfluthrin</a:t>
                      </a:r>
                      <a:r>
                        <a:rPr lang="en-US" sz="1500" baseline="0" dirty="0" smtClean="0"/>
                        <a:t> 10%</a:t>
                      </a:r>
                      <a:endParaRPr lang="en-US" sz="1500" dirty="0"/>
                    </a:p>
                  </a:txBody>
                  <a:tcPr/>
                </a:tc>
                <a:tc>
                  <a:txBody>
                    <a:bodyPr/>
                    <a:lstStyle/>
                    <a:p>
                      <a:pPr algn="ctr"/>
                      <a:r>
                        <a:rPr lang="en-US" sz="1500" dirty="0" smtClean="0"/>
                        <a:t>25 mg</a:t>
                      </a:r>
                      <a:endParaRPr lang="en-US" sz="1500" dirty="0"/>
                    </a:p>
                  </a:txBody>
                  <a:tcPr/>
                </a:tc>
                <a:tc>
                  <a:txBody>
                    <a:bodyPr/>
                    <a:lstStyle/>
                    <a:p>
                      <a:pPr algn="ctr"/>
                      <a:r>
                        <a:rPr lang="en-US" sz="1500" dirty="0" smtClean="0"/>
                        <a:t>125 gm</a:t>
                      </a:r>
                      <a:endParaRPr lang="en-US" sz="1500" dirty="0"/>
                    </a:p>
                  </a:txBody>
                  <a:tcPr/>
                </a:tc>
                <a:tc>
                  <a:txBody>
                    <a:bodyPr/>
                    <a:lstStyle/>
                    <a:p>
                      <a:pPr algn="ctr"/>
                      <a:r>
                        <a:rPr lang="en-US" sz="1500" dirty="0" smtClean="0"/>
                        <a:t>37.5</a:t>
                      </a:r>
                      <a:r>
                        <a:rPr lang="en-US" sz="1500" baseline="0" dirty="0" smtClean="0"/>
                        <a:t> gm</a:t>
                      </a:r>
                      <a:endParaRPr lang="en-US" sz="1500" dirty="0"/>
                    </a:p>
                  </a:txBody>
                  <a:tcPr/>
                </a:tc>
                <a:tc>
                  <a:txBody>
                    <a:bodyPr/>
                    <a:lstStyle/>
                    <a:p>
                      <a:pPr algn="ctr"/>
                      <a:r>
                        <a:rPr lang="en-US" sz="1500" dirty="0" smtClean="0"/>
                        <a:t>46.87 Kg</a:t>
                      </a:r>
                      <a:endParaRPr lang="en-US" sz="1500" dirty="0"/>
                    </a:p>
                  </a:txBody>
                  <a:tcPr/>
                </a:tc>
                <a:tc>
                  <a:txBody>
                    <a:bodyPr/>
                    <a:lstStyle/>
                    <a:p>
                      <a:pPr algn="ctr"/>
                      <a:r>
                        <a:rPr lang="en-US" sz="1500" dirty="0" smtClean="0"/>
                        <a:t>93.75 Kg</a:t>
                      </a:r>
                      <a:endParaRPr lang="en-US" sz="1500" dirty="0"/>
                    </a:p>
                  </a:txBody>
                  <a:tcPr/>
                </a:tc>
              </a:tr>
              <a:tr h="700688">
                <a:tc>
                  <a:txBody>
                    <a:bodyPr/>
                    <a:lstStyle/>
                    <a:p>
                      <a:r>
                        <a:rPr lang="en-US" sz="1500" dirty="0" err="1" smtClean="0"/>
                        <a:t>Lambdacyhalo-thrin</a:t>
                      </a:r>
                      <a:r>
                        <a:rPr lang="en-US" sz="1500" baseline="0" dirty="0" smtClean="0"/>
                        <a:t> 10%</a:t>
                      </a:r>
                      <a:endParaRPr lang="en-US" sz="1500" dirty="0"/>
                    </a:p>
                  </a:txBody>
                  <a:tcPr/>
                </a:tc>
                <a:tc>
                  <a:txBody>
                    <a:bodyPr/>
                    <a:lstStyle/>
                    <a:p>
                      <a:pPr algn="ctr"/>
                      <a:r>
                        <a:rPr lang="en-US" sz="1500" dirty="0" smtClean="0"/>
                        <a:t>25 mg</a:t>
                      </a:r>
                      <a:endParaRPr lang="en-US" sz="1500" dirty="0"/>
                    </a:p>
                  </a:txBody>
                  <a:tcPr/>
                </a:tc>
                <a:tc>
                  <a:txBody>
                    <a:bodyPr/>
                    <a:lstStyle/>
                    <a:p>
                      <a:pPr algn="ctr"/>
                      <a:r>
                        <a:rPr lang="en-US" sz="1500" dirty="0" smtClean="0"/>
                        <a:t>125 gm</a:t>
                      </a:r>
                      <a:endParaRPr lang="en-US" sz="1500" dirty="0"/>
                    </a:p>
                  </a:txBody>
                  <a:tcPr/>
                </a:tc>
                <a:tc>
                  <a:txBody>
                    <a:bodyPr/>
                    <a:lstStyle/>
                    <a:p>
                      <a:pPr algn="ctr"/>
                      <a:r>
                        <a:rPr lang="en-US" sz="1500" dirty="0" smtClean="0"/>
                        <a:t>37.5</a:t>
                      </a:r>
                      <a:r>
                        <a:rPr lang="en-US" sz="1500" baseline="0" dirty="0" smtClean="0"/>
                        <a:t> gm</a:t>
                      </a:r>
                      <a:endParaRPr lang="en-US" sz="1500" dirty="0"/>
                    </a:p>
                  </a:txBody>
                  <a:tcPr/>
                </a:tc>
                <a:tc>
                  <a:txBody>
                    <a:bodyPr/>
                    <a:lstStyle/>
                    <a:p>
                      <a:pPr algn="ctr"/>
                      <a:r>
                        <a:rPr lang="en-US" sz="1500" dirty="0" smtClean="0"/>
                        <a:t>46.87 Kg</a:t>
                      </a:r>
                      <a:endParaRPr lang="en-US" sz="1500" dirty="0"/>
                    </a:p>
                  </a:txBody>
                  <a:tcPr/>
                </a:tc>
                <a:tc>
                  <a:txBody>
                    <a:bodyPr/>
                    <a:lstStyle/>
                    <a:p>
                      <a:pPr algn="ctr"/>
                      <a:r>
                        <a:rPr lang="en-US" sz="1500" dirty="0" smtClean="0"/>
                        <a:t>93.75 Kg</a:t>
                      </a:r>
                      <a:endParaRPr lang="en-US" sz="1500" dirty="0"/>
                    </a:p>
                  </a:txBody>
                  <a:tcPr/>
                </a:tc>
              </a:tr>
              <a:tr h="700688">
                <a:tc>
                  <a:txBody>
                    <a:bodyPr/>
                    <a:lstStyle/>
                    <a:p>
                      <a:r>
                        <a:rPr lang="en-US" sz="1500" dirty="0" err="1" smtClean="0"/>
                        <a:t>Alphacyperme-thrin</a:t>
                      </a:r>
                      <a:r>
                        <a:rPr lang="en-US" sz="1500" dirty="0" smtClean="0"/>
                        <a:t> 5%</a:t>
                      </a:r>
                      <a:endParaRPr lang="en-US" sz="1500" dirty="0"/>
                    </a:p>
                  </a:txBody>
                  <a:tcPr/>
                </a:tc>
                <a:tc>
                  <a:txBody>
                    <a:bodyPr/>
                    <a:lstStyle/>
                    <a:p>
                      <a:pPr algn="ctr"/>
                      <a:r>
                        <a:rPr lang="en-US" sz="1500" dirty="0" smtClean="0"/>
                        <a:t>25 mg</a:t>
                      </a:r>
                      <a:endParaRPr lang="en-US" sz="1500" dirty="0"/>
                    </a:p>
                  </a:txBody>
                  <a:tcPr/>
                </a:tc>
                <a:tc>
                  <a:txBody>
                    <a:bodyPr/>
                    <a:lstStyle/>
                    <a:p>
                      <a:pPr algn="ctr"/>
                      <a:r>
                        <a:rPr lang="en-US" sz="1500" dirty="0" smtClean="0"/>
                        <a:t>250 gm</a:t>
                      </a:r>
                      <a:endParaRPr lang="en-US" sz="1500" dirty="0"/>
                    </a:p>
                  </a:txBody>
                  <a:tcPr/>
                </a:tc>
                <a:tc>
                  <a:txBody>
                    <a:bodyPr/>
                    <a:lstStyle/>
                    <a:p>
                      <a:pPr algn="ctr"/>
                      <a:r>
                        <a:rPr lang="en-US" sz="1500" dirty="0" smtClean="0"/>
                        <a:t>75 gm</a:t>
                      </a:r>
                      <a:endParaRPr lang="en-US" sz="1500" dirty="0"/>
                    </a:p>
                  </a:txBody>
                  <a:tcPr/>
                </a:tc>
                <a:tc>
                  <a:txBody>
                    <a:bodyPr/>
                    <a:lstStyle/>
                    <a:p>
                      <a:pPr algn="ctr"/>
                      <a:r>
                        <a:rPr lang="en-US" sz="1500" dirty="0" smtClean="0"/>
                        <a:t>93.75 Kg</a:t>
                      </a:r>
                      <a:endParaRPr lang="en-US" sz="1500" dirty="0"/>
                    </a:p>
                  </a:txBody>
                  <a:tcPr/>
                </a:tc>
                <a:tc>
                  <a:txBody>
                    <a:bodyPr/>
                    <a:lstStyle/>
                    <a:p>
                      <a:pPr algn="ctr"/>
                      <a:r>
                        <a:rPr lang="en-US" sz="1500" dirty="0" smtClean="0"/>
                        <a:t>187.50 Kg</a:t>
                      </a:r>
                      <a:endParaRPr lang="en-US" sz="1500" dirty="0"/>
                    </a:p>
                  </a:txBody>
                  <a:tcPr/>
                </a:tc>
              </a:tr>
            </a:tbl>
          </a:graphicData>
        </a:graphic>
      </p:graphicFrame>
    </p:spTree>
    <p:extLst>
      <p:ext uri="{BB962C8B-B14F-4D97-AF65-F5344CB8AC3E}">
        <p14:creationId xmlns:p14="http://schemas.microsoft.com/office/powerpoint/2010/main" xmlns="" val="330511219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3"/>
          <p:cNvSpPr txBox="1">
            <a:spLocks noChangeArrowheads="1"/>
          </p:cNvSpPr>
          <p:nvPr/>
        </p:nvSpPr>
        <p:spPr bwMode="auto">
          <a:xfrm>
            <a:off x="609600" y="228600"/>
            <a:ext cx="7848600" cy="461963"/>
          </a:xfrm>
          <a:prstGeom prst="rect">
            <a:avLst/>
          </a:prstGeom>
          <a:noFill/>
          <a:ln w="9525">
            <a:noFill/>
            <a:miter lim="800000"/>
            <a:headEnd/>
            <a:tailEnd/>
          </a:ln>
        </p:spPr>
        <p:txBody>
          <a:bodyPr>
            <a:spAutoFit/>
          </a:bodyPr>
          <a:lstStyle/>
          <a:p>
            <a:pPr algn="ctr"/>
            <a:r>
              <a:rPr lang="en-US" sz="2400" b="1">
                <a:solidFill>
                  <a:prstClr val="black"/>
                </a:solidFill>
              </a:rPr>
              <a:t>LARVICIDE FORMULATIONS AND DOSAGE</a:t>
            </a:r>
          </a:p>
        </p:txBody>
      </p:sp>
      <p:sp>
        <p:nvSpPr>
          <p:cNvPr id="25603" name="TextBox 5"/>
          <p:cNvSpPr txBox="1">
            <a:spLocks noChangeArrowheads="1"/>
          </p:cNvSpPr>
          <p:nvPr/>
        </p:nvSpPr>
        <p:spPr bwMode="auto">
          <a:xfrm>
            <a:off x="914400" y="5486400"/>
            <a:ext cx="7162800" cy="646113"/>
          </a:xfrm>
          <a:prstGeom prst="rect">
            <a:avLst/>
          </a:prstGeom>
          <a:noFill/>
          <a:ln w="9525">
            <a:noFill/>
            <a:miter lim="800000"/>
            <a:headEnd/>
            <a:tailEnd/>
          </a:ln>
        </p:spPr>
        <p:txBody>
          <a:bodyPr>
            <a:spAutoFit/>
          </a:bodyPr>
          <a:lstStyle/>
          <a:p>
            <a:pPr marL="228600" indent="-228600">
              <a:buFont typeface="Arial" charset="0"/>
              <a:buChar char="•"/>
            </a:pPr>
            <a:r>
              <a:rPr lang="en-US">
                <a:solidFill>
                  <a:prstClr val="black"/>
                </a:solidFill>
              </a:rPr>
              <a:t>In the case of Malathion, the requirement shown above, is for the three rounds</a:t>
            </a:r>
          </a:p>
        </p:txBody>
      </p:sp>
      <p:graphicFrame>
        <p:nvGraphicFramePr>
          <p:cNvPr id="8" name="Table 7"/>
          <p:cNvGraphicFramePr>
            <a:graphicFrameLocks noGrp="1"/>
          </p:cNvGraphicFramePr>
          <p:nvPr>
            <p:extLst>
              <p:ext uri="{D42A27DB-BD31-4B8C-83A1-F6EECF244321}">
                <p14:modId xmlns:p14="http://schemas.microsoft.com/office/powerpoint/2010/main" xmlns="" val="1822586181"/>
              </p:ext>
            </p:extLst>
          </p:nvPr>
        </p:nvGraphicFramePr>
        <p:xfrm>
          <a:off x="38099" y="690563"/>
          <a:ext cx="8991601" cy="6949440"/>
        </p:xfrm>
        <a:graphic>
          <a:graphicData uri="http://schemas.openxmlformats.org/drawingml/2006/table">
            <a:tbl>
              <a:tblPr firstRow="1" bandRow="1">
                <a:tableStyleId>{5C22544A-7EE6-4342-B048-85BDC9FD1C3A}</a:tableStyleId>
              </a:tblPr>
              <a:tblGrid>
                <a:gridCol w="619388"/>
                <a:gridCol w="1209310"/>
                <a:gridCol w="894558"/>
                <a:gridCol w="894558"/>
                <a:gridCol w="811728"/>
                <a:gridCol w="828295"/>
                <a:gridCol w="1043651"/>
                <a:gridCol w="894558"/>
                <a:gridCol w="894558"/>
                <a:gridCol w="900997"/>
              </a:tblGrid>
              <a:tr h="195544">
                <a:tc>
                  <a:txBody>
                    <a:bodyPr/>
                    <a:lstStyle/>
                    <a:p>
                      <a:r>
                        <a:rPr lang="en-US" sz="1200" dirty="0" err="1" smtClean="0">
                          <a:solidFill>
                            <a:schemeClr val="tx1"/>
                          </a:solidFill>
                        </a:rPr>
                        <a:t>S.No</a:t>
                      </a:r>
                      <a:r>
                        <a:rPr lang="en-US" sz="1200" dirty="0" smtClean="0">
                          <a:solidFill>
                            <a:schemeClr val="tx1"/>
                          </a:solidFill>
                        </a:rPr>
                        <a:t>.</a:t>
                      </a:r>
                      <a:endParaRPr lang="en-US" sz="1200" dirty="0">
                        <a:solidFill>
                          <a:schemeClr val="tx1"/>
                        </a:solidFill>
                      </a:endParaRPr>
                    </a:p>
                  </a:txBody>
                  <a:tcPr>
                    <a:solidFill>
                      <a:srgbClr val="FFC000"/>
                    </a:solidFill>
                  </a:tcPr>
                </a:tc>
                <a:tc>
                  <a:txBody>
                    <a:bodyPr/>
                    <a:lstStyle/>
                    <a:p>
                      <a:r>
                        <a:rPr lang="en-US" sz="1200" dirty="0" smtClean="0">
                          <a:solidFill>
                            <a:schemeClr val="tx1"/>
                          </a:solidFill>
                        </a:rPr>
                        <a:t>Name of </a:t>
                      </a:r>
                      <a:r>
                        <a:rPr lang="en-US" sz="1200" dirty="0" err="1" smtClean="0">
                          <a:solidFill>
                            <a:schemeClr val="tx1"/>
                          </a:solidFill>
                        </a:rPr>
                        <a:t>Larvicide</a:t>
                      </a:r>
                      <a:endParaRPr lang="en-US" sz="1200" dirty="0">
                        <a:solidFill>
                          <a:schemeClr val="tx1"/>
                        </a:solidFill>
                      </a:endParaRPr>
                    </a:p>
                  </a:txBody>
                  <a:tcPr>
                    <a:solidFill>
                      <a:srgbClr val="FFC000"/>
                    </a:solidFill>
                  </a:tcPr>
                </a:tc>
                <a:tc>
                  <a:txBody>
                    <a:bodyPr/>
                    <a:lstStyle/>
                    <a:p>
                      <a:r>
                        <a:rPr lang="en-US" sz="1200" dirty="0" smtClean="0">
                          <a:solidFill>
                            <a:schemeClr val="tx1"/>
                          </a:solidFill>
                        </a:rPr>
                        <a:t>Commercial</a:t>
                      </a:r>
                      <a:r>
                        <a:rPr lang="en-US" sz="1200" baseline="0" dirty="0" smtClean="0">
                          <a:solidFill>
                            <a:schemeClr val="tx1"/>
                          </a:solidFill>
                        </a:rPr>
                        <a:t> formulation</a:t>
                      </a:r>
                      <a:endParaRPr lang="en-US" sz="1200" dirty="0">
                        <a:solidFill>
                          <a:schemeClr val="tx1"/>
                        </a:solidFill>
                      </a:endParaRPr>
                    </a:p>
                  </a:txBody>
                  <a:tcPr>
                    <a:solidFill>
                      <a:srgbClr val="FFC000"/>
                    </a:solidFill>
                  </a:tcPr>
                </a:tc>
                <a:tc>
                  <a:txBody>
                    <a:bodyPr/>
                    <a:lstStyle/>
                    <a:p>
                      <a:r>
                        <a:rPr lang="en-US" sz="1200" dirty="0" smtClean="0">
                          <a:solidFill>
                            <a:schemeClr val="tx1"/>
                          </a:solidFill>
                        </a:rPr>
                        <a:t>Preparation</a:t>
                      </a:r>
                      <a:r>
                        <a:rPr lang="en-US" sz="1200" baseline="0" dirty="0" smtClean="0">
                          <a:solidFill>
                            <a:schemeClr val="tx1"/>
                          </a:solidFill>
                        </a:rPr>
                        <a:t> of ready to spray formulation</a:t>
                      </a:r>
                      <a:endParaRPr lang="en-US" sz="1200" dirty="0">
                        <a:solidFill>
                          <a:schemeClr val="tx1"/>
                        </a:solidFill>
                      </a:endParaRPr>
                    </a:p>
                  </a:txBody>
                  <a:tcPr>
                    <a:solidFill>
                      <a:srgbClr val="FFC000"/>
                    </a:solidFill>
                  </a:tcPr>
                </a:tc>
                <a:tc>
                  <a:txBody>
                    <a:bodyPr/>
                    <a:lstStyle/>
                    <a:p>
                      <a:r>
                        <a:rPr lang="en-US" sz="1200" dirty="0" smtClean="0">
                          <a:solidFill>
                            <a:schemeClr val="tx1"/>
                          </a:solidFill>
                        </a:rPr>
                        <a:t>1 square</a:t>
                      </a:r>
                      <a:r>
                        <a:rPr lang="en-US" sz="1200" baseline="0" dirty="0" smtClean="0">
                          <a:solidFill>
                            <a:schemeClr val="tx1"/>
                          </a:solidFill>
                        </a:rPr>
                        <a:t> meter</a:t>
                      </a:r>
                      <a:endParaRPr lang="en-US" sz="1200" dirty="0">
                        <a:solidFill>
                          <a:schemeClr val="tx1"/>
                        </a:solidFill>
                      </a:endParaRPr>
                    </a:p>
                  </a:txBody>
                  <a:tcPr>
                    <a:solidFill>
                      <a:srgbClr val="FFC000"/>
                    </a:solidFill>
                  </a:tcPr>
                </a:tc>
                <a:tc>
                  <a:txBody>
                    <a:bodyPr/>
                    <a:lstStyle/>
                    <a:p>
                      <a:r>
                        <a:rPr lang="en-US" sz="1200" dirty="0" smtClean="0">
                          <a:solidFill>
                            <a:schemeClr val="tx1"/>
                          </a:solidFill>
                        </a:rPr>
                        <a:t>50 Linear meter</a:t>
                      </a:r>
                      <a:endParaRPr lang="en-US" sz="1200" dirty="0">
                        <a:solidFill>
                          <a:schemeClr val="tx1"/>
                        </a:solidFill>
                      </a:endParaRPr>
                    </a:p>
                  </a:txBody>
                  <a:tcPr>
                    <a:solidFill>
                      <a:srgbClr val="FFC000"/>
                    </a:solidFill>
                  </a:tcPr>
                </a:tc>
                <a:tc>
                  <a:txBody>
                    <a:bodyPr/>
                    <a:lstStyle/>
                    <a:p>
                      <a:r>
                        <a:rPr lang="en-US" sz="1200" dirty="0" smtClean="0">
                          <a:solidFill>
                            <a:schemeClr val="tx1"/>
                          </a:solidFill>
                        </a:rPr>
                        <a:t>Per</a:t>
                      </a:r>
                      <a:r>
                        <a:rPr lang="en-US" sz="1200" baseline="0" dirty="0" smtClean="0">
                          <a:solidFill>
                            <a:schemeClr val="tx1"/>
                          </a:solidFill>
                        </a:rPr>
                        <a:t> </a:t>
                      </a:r>
                      <a:r>
                        <a:rPr lang="en-US" sz="1200" baseline="0" dirty="0" err="1" smtClean="0">
                          <a:solidFill>
                            <a:schemeClr val="tx1"/>
                          </a:solidFill>
                        </a:rPr>
                        <a:t>Heactare</a:t>
                      </a:r>
                      <a:endParaRPr lang="en-US" sz="1200" dirty="0">
                        <a:solidFill>
                          <a:schemeClr val="tx1"/>
                        </a:solidFill>
                      </a:endParaRPr>
                    </a:p>
                  </a:txBody>
                  <a:tcPr>
                    <a:solidFill>
                      <a:srgbClr val="FFC000"/>
                    </a:solidFill>
                  </a:tcPr>
                </a:tc>
                <a:tc>
                  <a:txBody>
                    <a:bodyPr/>
                    <a:lstStyle/>
                    <a:p>
                      <a:r>
                        <a:rPr lang="en-US" sz="1200" dirty="0" smtClean="0">
                          <a:solidFill>
                            <a:schemeClr val="tx1"/>
                          </a:solidFill>
                        </a:rPr>
                        <a:t>Frequency of application</a:t>
                      </a:r>
                      <a:endParaRPr lang="en-US" sz="1200" dirty="0">
                        <a:solidFill>
                          <a:schemeClr val="tx1"/>
                        </a:solidFill>
                      </a:endParaRPr>
                    </a:p>
                  </a:txBody>
                  <a:tcPr>
                    <a:solidFill>
                      <a:srgbClr val="FFC000"/>
                    </a:solidFill>
                  </a:tcPr>
                </a:tc>
                <a:tc>
                  <a:txBody>
                    <a:bodyPr/>
                    <a:lstStyle/>
                    <a:p>
                      <a:r>
                        <a:rPr lang="en-US" sz="1200" dirty="0" smtClean="0">
                          <a:solidFill>
                            <a:schemeClr val="tx1"/>
                          </a:solidFill>
                        </a:rPr>
                        <a:t>Equipment required </a:t>
                      </a:r>
                      <a:endParaRPr lang="en-US" sz="1200" dirty="0">
                        <a:solidFill>
                          <a:schemeClr val="tx1"/>
                        </a:solidFill>
                      </a:endParaRPr>
                    </a:p>
                  </a:txBody>
                  <a:tcPr>
                    <a:solidFill>
                      <a:srgbClr val="FFC000"/>
                    </a:solidFill>
                  </a:tcPr>
                </a:tc>
                <a:tc>
                  <a:txBody>
                    <a:bodyPr/>
                    <a:lstStyle/>
                    <a:p>
                      <a:r>
                        <a:rPr lang="en-US" sz="1200" dirty="0" smtClean="0">
                          <a:solidFill>
                            <a:schemeClr val="tx1"/>
                          </a:solidFill>
                        </a:rPr>
                        <a:t>remarks</a:t>
                      </a:r>
                      <a:endParaRPr lang="en-US" sz="1200" dirty="0">
                        <a:solidFill>
                          <a:schemeClr val="tx1"/>
                        </a:solidFill>
                      </a:endParaRPr>
                    </a:p>
                  </a:txBody>
                  <a:tcPr>
                    <a:solidFill>
                      <a:srgbClr val="FFC000"/>
                    </a:solidFill>
                  </a:tcPr>
                </a:tc>
              </a:tr>
              <a:tr h="618067">
                <a:tc>
                  <a:txBody>
                    <a:bodyPr/>
                    <a:lstStyle/>
                    <a:p>
                      <a:r>
                        <a:rPr lang="en-US" sz="1200" dirty="0" smtClean="0">
                          <a:latin typeface="AR JULIAN" pitchFamily="2" charset="0"/>
                        </a:rPr>
                        <a:t>1</a:t>
                      </a:r>
                      <a:endParaRPr lang="en-US" sz="1200" dirty="0">
                        <a:latin typeface="AR JULIAN" pitchFamily="2" charset="0"/>
                      </a:endParaRPr>
                    </a:p>
                  </a:txBody>
                  <a:tcPr/>
                </a:tc>
                <a:tc>
                  <a:txBody>
                    <a:bodyPr/>
                    <a:lstStyle/>
                    <a:p>
                      <a:r>
                        <a:rPr lang="en-US" sz="1200" dirty="0" smtClean="0">
                          <a:latin typeface="AR JULIAN" pitchFamily="2" charset="0"/>
                        </a:rPr>
                        <a:t>MLO</a:t>
                      </a:r>
                      <a:endParaRPr lang="en-US" sz="1200" dirty="0">
                        <a:latin typeface="AR JULIAN" pitchFamily="2" charset="0"/>
                      </a:endParaRPr>
                    </a:p>
                  </a:txBody>
                  <a:tcPr/>
                </a:tc>
                <a:tc>
                  <a:txBody>
                    <a:bodyPr/>
                    <a:lstStyle/>
                    <a:p>
                      <a:r>
                        <a:rPr lang="en-US" sz="1200" dirty="0" smtClean="0">
                          <a:latin typeface="AR JULIAN" pitchFamily="2" charset="0"/>
                        </a:rPr>
                        <a:t>100% petroleum</a:t>
                      </a:r>
                      <a:r>
                        <a:rPr lang="en-US" sz="1200" baseline="0" dirty="0" smtClean="0">
                          <a:latin typeface="AR JULIAN" pitchFamily="2" charset="0"/>
                        </a:rPr>
                        <a:t> project product</a:t>
                      </a:r>
                      <a:endParaRPr lang="en-US" sz="1200" dirty="0">
                        <a:latin typeface="AR JULIAN" pitchFamily="2" charset="0"/>
                      </a:endParaRPr>
                    </a:p>
                  </a:txBody>
                  <a:tcPr/>
                </a:tc>
                <a:tc>
                  <a:txBody>
                    <a:bodyPr/>
                    <a:lstStyle/>
                    <a:p>
                      <a:r>
                        <a:rPr lang="en-US" sz="1200" dirty="0" smtClean="0">
                          <a:latin typeface="AR JULIAN" pitchFamily="2" charset="0"/>
                        </a:rPr>
                        <a:t>As it is</a:t>
                      </a:r>
                      <a:endParaRPr lang="en-US" sz="1200" dirty="0">
                        <a:latin typeface="AR JULIAN" pitchFamily="2" charset="0"/>
                      </a:endParaRPr>
                    </a:p>
                  </a:txBody>
                  <a:tcPr/>
                </a:tc>
                <a:tc>
                  <a:txBody>
                    <a:bodyPr/>
                    <a:lstStyle/>
                    <a:p>
                      <a:r>
                        <a:rPr lang="en-US" sz="1200" dirty="0" smtClean="0">
                          <a:latin typeface="AR JULIAN" pitchFamily="2" charset="0"/>
                        </a:rPr>
                        <a:t>20 C.C.</a:t>
                      </a:r>
                      <a:endParaRPr lang="en-US" sz="1200" dirty="0">
                        <a:latin typeface="AR JULIAN" pitchFamily="2" charset="0"/>
                      </a:endParaRPr>
                    </a:p>
                  </a:txBody>
                  <a:tcPr/>
                </a:tc>
                <a:tc>
                  <a:txBody>
                    <a:bodyPr/>
                    <a:lstStyle/>
                    <a:p>
                      <a:r>
                        <a:rPr lang="en-US" sz="1200" dirty="0" smtClean="0">
                          <a:latin typeface="AR JULIAN" pitchFamily="2" charset="0"/>
                        </a:rPr>
                        <a:t>1 </a:t>
                      </a:r>
                      <a:r>
                        <a:rPr lang="en-US" sz="1200" dirty="0" err="1" smtClean="0">
                          <a:latin typeface="AR JULIAN" pitchFamily="2" charset="0"/>
                        </a:rPr>
                        <a:t>Litre</a:t>
                      </a:r>
                      <a:endParaRPr lang="en-US" sz="1200" dirty="0">
                        <a:latin typeface="AR JULIAN" pitchFamily="2" charset="0"/>
                      </a:endParaRPr>
                    </a:p>
                  </a:txBody>
                  <a:tcPr/>
                </a:tc>
                <a:tc>
                  <a:txBody>
                    <a:bodyPr/>
                    <a:lstStyle/>
                    <a:p>
                      <a:r>
                        <a:rPr lang="en-US" sz="1200" dirty="0" smtClean="0">
                          <a:latin typeface="AR JULIAN" pitchFamily="2" charset="0"/>
                        </a:rPr>
                        <a:t>200 </a:t>
                      </a:r>
                      <a:r>
                        <a:rPr lang="en-US" sz="1200" dirty="0" err="1" smtClean="0">
                          <a:latin typeface="AR JULIAN" pitchFamily="2" charset="0"/>
                        </a:rPr>
                        <a:t>Litres</a:t>
                      </a:r>
                      <a:endParaRPr lang="en-US" sz="1200" dirty="0">
                        <a:latin typeface="AR JULIAN" pitchFamily="2" charset="0"/>
                      </a:endParaRPr>
                    </a:p>
                  </a:txBody>
                  <a:tcPr/>
                </a:tc>
                <a:tc>
                  <a:txBody>
                    <a:bodyPr/>
                    <a:lstStyle/>
                    <a:p>
                      <a:r>
                        <a:rPr lang="en-US" sz="1200" dirty="0" smtClean="0">
                          <a:latin typeface="AR JULIAN" pitchFamily="2" charset="0"/>
                        </a:rPr>
                        <a:t>Weekly</a:t>
                      </a:r>
                      <a:endParaRPr lang="en-US" sz="1200" dirty="0">
                        <a:latin typeface="AR JULIAN" pitchFamily="2" charset="0"/>
                      </a:endParaRPr>
                    </a:p>
                  </a:txBody>
                  <a:tcPr/>
                </a:tc>
                <a:tc>
                  <a:txBody>
                    <a:bodyPr/>
                    <a:lstStyle/>
                    <a:p>
                      <a:r>
                        <a:rPr lang="en-US" sz="1200" dirty="0" smtClean="0">
                          <a:latin typeface="AR JULIAN" pitchFamily="2" charset="0"/>
                        </a:rPr>
                        <a:t>Knapsack/</a:t>
                      </a:r>
                      <a:r>
                        <a:rPr lang="en-US" sz="1200" baseline="0" dirty="0" smtClean="0">
                          <a:latin typeface="AR JULIAN" pitchFamily="2" charset="0"/>
                        </a:rPr>
                        <a:t> hand compression sprayer</a:t>
                      </a:r>
                      <a:endParaRPr lang="en-US" sz="1200" dirty="0">
                        <a:latin typeface="AR JULIAN" pitchFamily="2" charset="0"/>
                      </a:endParaRPr>
                    </a:p>
                  </a:txBody>
                  <a:tcPr/>
                </a:tc>
                <a:tc>
                  <a:txBody>
                    <a:bodyPr/>
                    <a:lstStyle/>
                    <a:p>
                      <a:r>
                        <a:rPr lang="en-US" sz="1200" dirty="0" smtClean="0">
                          <a:latin typeface="AR JULIAN" pitchFamily="2" charset="0"/>
                        </a:rPr>
                        <a:t>To be</a:t>
                      </a:r>
                      <a:r>
                        <a:rPr lang="en-US" sz="1200" baseline="0" dirty="0" smtClean="0">
                          <a:latin typeface="AR JULIAN" pitchFamily="2" charset="0"/>
                        </a:rPr>
                        <a:t> applied along the shore of water body</a:t>
                      </a:r>
                      <a:endParaRPr lang="en-US" sz="1200" dirty="0">
                        <a:latin typeface="AR JULIAN" pitchFamily="2" charset="0"/>
                      </a:endParaRPr>
                    </a:p>
                  </a:txBody>
                  <a:tcPr/>
                </a:tc>
              </a:tr>
              <a:tr h="618067">
                <a:tc>
                  <a:txBody>
                    <a:bodyPr/>
                    <a:lstStyle/>
                    <a:p>
                      <a:r>
                        <a:rPr lang="en-US" sz="1200" dirty="0" smtClean="0">
                          <a:latin typeface="AR JULIAN" pitchFamily="2" charset="0"/>
                        </a:rPr>
                        <a:t>2</a:t>
                      </a:r>
                      <a:endParaRPr lang="en-US" sz="1200" dirty="0">
                        <a:latin typeface="AR JULIAN" pitchFamily="2" charset="0"/>
                      </a:endParaRPr>
                    </a:p>
                  </a:txBody>
                  <a:tcPr/>
                </a:tc>
                <a:tc>
                  <a:txBody>
                    <a:bodyPr/>
                    <a:lstStyle/>
                    <a:p>
                      <a:r>
                        <a:rPr lang="en-US" sz="1200" dirty="0" err="1" smtClean="0">
                          <a:latin typeface="AR JULIAN" pitchFamily="2" charset="0"/>
                        </a:rPr>
                        <a:t>Temephos</a:t>
                      </a:r>
                      <a:r>
                        <a:rPr lang="en-US" sz="1200" dirty="0" smtClean="0">
                          <a:latin typeface="AR JULIAN" pitchFamily="2" charset="0"/>
                        </a:rPr>
                        <a:t> (Abate)</a:t>
                      </a:r>
                      <a:endParaRPr lang="en-US" sz="1200" dirty="0">
                        <a:latin typeface="AR JULIAN" pitchFamily="2" charset="0"/>
                      </a:endParaRPr>
                    </a:p>
                  </a:txBody>
                  <a:tcPr/>
                </a:tc>
                <a:tc>
                  <a:txBody>
                    <a:bodyPr/>
                    <a:lstStyle/>
                    <a:p>
                      <a:r>
                        <a:rPr lang="en-US" sz="1200" dirty="0" smtClean="0">
                          <a:latin typeface="AR JULIAN" pitchFamily="2" charset="0"/>
                        </a:rPr>
                        <a:t>50% EC</a:t>
                      </a:r>
                      <a:endParaRPr lang="en-US" sz="1200" dirty="0">
                        <a:latin typeface="AR JULIAN" pitchFamily="2" charset="0"/>
                      </a:endParaRPr>
                    </a:p>
                  </a:txBody>
                  <a:tcPr/>
                </a:tc>
                <a:tc>
                  <a:txBody>
                    <a:bodyPr/>
                    <a:lstStyle/>
                    <a:p>
                      <a:r>
                        <a:rPr lang="en-US" sz="1200" dirty="0" smtClean="0">
                          <a:latin typeface="AR JULIAN" pitchFamily="2" charset="0"/>
                        </a:rPr>
                        <a:t>2.5 c.c.</a:t>
                      </a:r>
                      <a:r>
                        <a:rPr lang="en-US" sz="1200" baseline="0" dirty="0" smtClean="0">
                          <a:latin typeface="AR JULIAN" pitchFamily="2" charset="0"/>
                        </a:rPr>
                        <a:t> in 10 </a:t>
                      </a:r>
                      <a:r>
                        <a:rPr lang="en-US" sz="1200" baseline="0" dirty="0" err="1" smtClean="0">
                          <a:latin typeface="AR JULIAN" pitchFamily="2" charset="0"/>
                        </a:rPr>
                        <a:t>litres</a:t>
                      </a:r>
                      <a:r>
                        <a:rPr lang="en-US" sz="1200" baseline="0" dirty="0" smtClean="0">
                          <a:latin typeface="AR JULIAN" pitchFamily="2" charset="0"/>
                        </a:rPr>
                        <a:t> of potable water</a:t>
                      </a:r>
                      <a:endParaRPr lang="en-US" sz="1200" dirty="0">
                        <a:latin typeface="AR JULIAN" pitchFamily="2" charset="0"/>
                      </a:endParaRPr>
                    </a:p>
                  </a:txBody>
                  <a:tcPr/>
                </a:tc>
                <a:tc>
                  <a:txBody>
                    <a:bodyPr/>
                    <a:lstStyle/>
                    <a:p>
                      <a:r>
                        <a:rPr lang="en-US" sz="1200" dirty="0" smtClean="0">
                          <a:latin typeface="AR JULIAN" pitchFamily="2" charset="0"/>
                        </a:rPr>
                        <a:t>20 C.C.</a:t>
                      </a:r>
                      <a:endParaRPr lang="en-US" sz="1200" dirty="0">
                        <a:latin typeface="AR JULIAN" pitchFamily="2" charset="0"/>
                      </a:endParaRPr>
                    </a:p>
                  </a:txBody>
                  <a:tcPr/>
                </a:tc>
                <a:tc>
                  <a:txBody>
                    <a:bodyPr/>
                    <a:lstStyle/>
                    <a:p>
                      <a:r>
                        <a:rPr lang="en-US" sz="1200" dirty="0" smtClean="0">
                          <a:latin typeface="AR JULIAN" pitchFamily="2" charset="0"/>
                        </a:rPr>
                        <a:t>1 </a:t>
                      </a:r>
                      <a:r>
                        <a:rPr lang="en-US" sz="1200" dirty="0" err="1" smtClean="0">
                          <a:latin typeface="AR JULIAN" pitchFamily="2" charset="0"/>
                        </a:rPr>
                        <a:t>Litre</a:t>
                      </a:r>
                      <a:endParaRPr lang="en-US" sz="1200" dirty="0">
                        <a:latin typeface="AR JULIAN" pitchFamily="2" charset="0"/>
                      </a:endParaRPr>
                    </a:p>
                  </a:txBody>
                  <a:tcPr/>
                </a:tc>
                <a:tc>
                  <a:txBody>
                    <a:bodyPr/>
                    <a:lstStyle/>
                    <a:p>
                      <a:r>
                        <a:rPr lang="en-US" sz="1200" dirty="0" smtClean="0">
                          <a:latin typeface="AR JULIAN" pitchFamily="2" charset="0"/>
                        </a:rPr>
                        <a:t>200 </a:t>
                      </a:r>
                      <a:r>
                        <a:rPr lang="en-US" sz="1200" dirty="0" err="1" smtClean="0">
                          <a:latin typeface="AR JULIAN" pitchFamily="2" charset="0"/>
                        </a:rPr>
                        <a:t>Litres</a:t>
                      </a:r>
                      <a:endParaRPr lang="en-US" sz="1200" dirty="0">
                        <a:latin typeface="AR JULIAN" pitchFamily="2" charset="0"/>
                      </a:endParaRPr>
                    </a:p>
                  </a:txBody>
                  <a:tcPr/>
                </a:tc>
                <a:tc>
                  <a:txBody>
                    <a:bodyPr/>
                    <a:lstStyle/>
                    <a:p>
                      <a:r>
                        <a:rPr lang="en-US" sz="1200" dirty="0" smtClean="0">
                          <a:latin typeface="AR JULIAN" pitchFamily="2" charset="0"/>
                        </a:rPr>
                        <a:t>-do-</a:t>
                      </a:r>
                      <a:endParaRPr lang="en-US" sz="1200" dirty="0">
                        <a:latin typeface="AR JULIAN"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 JULIAN" pitchFamily="2" charset="0"/>
                        </a:rPr>
                        <a:t>Knapsack/</a:t>
                      </a:r>
                      <a:r>
                        <a:rPr lang="en-US" sz="1200" baseline="0" dirty="0" smtClean="0">
                          <a:latin typeface="AR JULIAN" pitchFamily="2" charset="0"/>
                        </a:rPr>
                        <a:t> hand compression sprayer</a:t>
                      </a:r>
                      <a:endParaRPr lang="en-US" sz="1200" dirty="0" smtClean="0">
                        <a:latin typeface="AR JULIAN" pitchFamily="2" charset="0"/>
                      </a:endParaRPr>
                    </a:p>
                  </a:txBody>
                  <a:tcPr/>
                </a:tc>
                <a:tc>
                  <a:txBody>
                    <a:bodyPr/>
                    <a:lstStyle/>
                    <a:p>
                      <a:r>
                        <a:rPr lang="en-US" sz="1200" dirty="0" smtClean="0">
                          <a:latin typeface="AR JULIAN" pitchFamily="2" charset="0"/>
                        </a:rPr>
                        <a:t>Can be applied in clean water</a:t>
                      </a:r>
                      <a:endParaRPr lang="en-US" sz="1200" dirty="0">
                        <a:latin typeface="AR JULIAN" pitchFamily="2" charset="0"/>
                      </a:endParaRPr>
                    </a:p>
                  </a:txBody>
                  <a:tcPr/>
                </a:tc>
              </a:tr>
              <a:tr h="618067">
                <a:tc>
                  <a:txBody>
                    <a:bodyPr/>
                    <a:lstStyle/>
                    <a:p>
                      <a:r>
                        <a:rPr lang="en-US" sz="1200" dirty="0" smtClean="0">
                          <a:latin typeface="AR JULIAN" pitchFamily="2" charset="0"/>
                        </a:rPr>
                        <a:t>3</a:t>
                      </a:r>
                      <a:endParaRPr lang="en-US" sz="1200" dirty="0">
                        <a:latin typeface="AR JULIAN" pitchFamily="2" charset="0"/>
                      </a:endParaRPr>
                    </a:p>
                  </a:txBody>
                  <a:tcPr/>
                </a:tc>
                <a:tc>
                  <a:txBody>
                    <a:bodyPr/>
                    <a:lstStyle/>
                    <a:p>
                      <a:r>
                        <a:rPr lang="en-US" sz="1200" dirty="0" smtClean="0">
                          <a:latin typeface="AR JULIAN" pitchFamily="2" charset="0"/>
                        </a:rPr>
                        <a:t>Bacillus </a:t>
                      </a:r>
                      <a:r>
                        <a:rPr lang="en-US" sz="1200" dirty="0" err="1" smtClean="0">
                          <a:latin typeface="AR JULIAN" pitchFamily="2" charset="0"/>
                        </a:rPr>
                        <a:t>thuringiensisvar</a:t>
                      </a:r>
                      <a:r>
                        <a:rPr lang="en-US" sz="1200" dirty="0" smtClean="0">
                          <a:latin typeface="AR JULIAN" pitchFamily="2" charset="0"/>
                        </a:rPr>
                        <a:t> </a:t>
                      </a:r>
                      <a:r>
                        <a:rPr lang="en-US" sz="1200" dirty="0" err="1" smtClean="0">
                          <a:latin typeface="AR JULIAN" pitchFamily="2" charset="0"/>
                        </a:rPr>
                        <a:t>israelensis</a:t>
                      </a:r>
                      <a:r>
                        <a:rPr lang="en-US" sz="1200" dirty="0" smtClean="0">
                          <a:latin typeface="AR JULIAN" pitchFamily="2" charset="0"/>
                        </a:rPr>
                        <a:t> WP</a:t>
                      </a:r>
                      <a:endParaRPr lang="en-US" sz="1200" dirty="0">
                        <a:latin typeface="AR JULIAN" pitchFamily="2" charset="0"/>
                      </a:endParaRPr>
                    </a:p>
                  </a:txBody>
                  <a:tcPr/>
                </a:tc>
                <a:tc>
                  <a:txBody>
                    <a:bodyPr/>
                    <a:lstStyle/>
                    <a:p>
                      <a:r>
                        <a:rPr lang="en-US" sz="1200" dirty="0" err="1" smtClean="0">
                          <a:latin typeface="AR JULIAN" pitchFamily="2" charset="0"/>
                        </a:rPr>
                        <a:t>Wettable</a:t>
                      </a:r>
                      <a:r>
                        <a:rPr lang="en-US" sz="1200" dirty="0" smtClean="0">
                          <a:latin typeface="AR JULIAN" pitchFamily="2" charset="0"/>
                        </a:rPr>
                        <a:t> </a:t>
                      </a:r>
                      <a:r>
                        <a:rPr lang="en-US" sz="1200" baseline="0" dirty="0" smtClean="0">
                          <a:latin typeface="AR JULIAN" pitchFamily="2" charset="0"/>
                        </a:rPr>
                        <a:t> powder</a:t>
                      </a:r>
                      <a:endParaRPr lang="en-US" sz="1200" dirty="0">
                        <a:latin typeface="AR JULIAN" pitchFamily="2" charset="0"/>
                      </a:endParaRPr>
                    </a:p>
                  </a:txBody>
                  <a:tcPr/>
                </a:tc>
                <a:tc>
                  <a:txBody>
                    <a:bodyPr/>
                    <a:lstStyle/>
                    <a:p>
                      <a:r>
                        <a:rPr lang="en-US" sz="1200" dirty="0" smtClean="0">
                          <a:latin typeface="AR JULIAN" pitchFamily="2" charset="0"/>
                        </a:rPr>
                        <a:t>5 kg in 200 </a:t>
                      </a:r>
                      <a:r>
                        <a:rPr lang="en-US" sz="1200" dirty="0" err="1" smtClean="0">
                          <a:latin typeface="AR JULIAN" pitchFamily="2" charset="0"/>
                        </a:rPr>
                        <a:t>litres</a:t>
                      </a:r>
                      <a:r>
                        <a:rPr lang="en-US" sz="1200" dirty="0" smtClean="0">
                          <a:latin typeface="AR JULIAN" pitchFamily="2" charset="0"/>
                        </a:rPr>
                        <a:t> of water</a:t>
                      </a:r>
                      <a:endParaRPr lang="en-US" sz="1200" dirty="0">
                        <a:latin typeface="AR JULIAN" pitchFamily="2" charset="0"/>
                      </a:endParaRPr>
                    </a:p>
                  </a:txBody>
                  <a:tcPr/>
                </a:tc>
                <a:tc>
                  <a:txBody>
                    <a:bodyPr/>
                    <a:lstStyle/>
                    <a:p>
                      <a:r>
                        <a:rPr lang="en-US" sz="1200" dirty="0" smtClean="0">
                          <a:latin typeface="AR JULIAN" pitchFamily="2" charset="0"/>
                        </a:rPr>
                        <a:t>-</a:t>
                      </a:r>
                      <a:endParaRPr lang="en-US" sz="1200" dirty="0">
                        <a:latin typeface="AR JULIAN" pitchFamily="2" charset="0"/>
                      </a:endParaRPr>
                    </a:p>
                  </a:txBody>
                  <a:tcPr/>
                </a:tc>
                <a:tc>
                  <a:txBody>
                    <a:bodyPr/>
                    <a:lstStyle/>
                    <a:p>
                      <a:r>
                        <a:rPr lang="en-US" sz="1200" dirty="0" smtClean="0">
                          <a:latin typeface="AR JULIAN" pitchFamily="2" charset="0"/>
                        </a:rPr>
                        <a:t>-</a:t>
                      </a:r>
                      <a:endParaRPr lang="en-US" sz="1200" dirty="0">
                        <a:latin typeface="AR JULIAN" pitchFamily="2" charset="0"/>
                      </a:endParaRPr>
                    </a:p>
                  </a:txBody>
                  <a:tcPr/>
                </a:tc>
                <a:tc>
                  <a:txBody>
                    <a:bodyPr/>
                    <a:lstStyle/>
                    <a:p>
                      <a:r>
                        <a:rPr lang="en-US" sz="1200" dirty="0" smtClean="0">
                          <a:latin typeface="AR JULIAN" pitchFamily="2" charset="0"/>
                        </a:rPr>
                        <a:t>5 kg</a:t>
                      </a:r>
                      <a:endParaRPr lang="en-US" sz="1200" dirty="0">
                        <a:latin typeface="AR JULIAN" pitchFamily="2" charset="0"/>
                      </a:endParaRPr>
                    </a:p>
                  </a:txBody>
                  <a:tcPr/>
                </a:tc>
                <a:tc>
                  <a:txBody>
                    <a:bodyPr/>
                    <a:lstStyle/>
                    <a:p>
                      <a:r>
                        <a:rPr lang="en-US" sz="1200" dirty="0" smtClean="0">
                          <a:latin typeface="AR JULIAN" pitchFamily="2" charset="0"/>
                        </a:rPr>
                        <a:t>Fortnightly</a:t>
                      </a:r>
                      <a:endParaRPr lang="en-US" sz="1200" dirty="0">
                        <a:latin typeface="AR JULIAN"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 JULIAN" pitchFamily="2" charset="0"/>
                        </a:rPr>
                        <a:t>Knapsack/</a:t>
                      </a:r>
                      <a:r>
                        <a:rPr lang="en-US" sz="1200" baseline="0" dirty="0" smtClean="0">
                          <a:latin typeface="AR JULIAN" pitchFamily="2" charset="0"/>
                        </a:rPr>
                        <a:t> hand compression sprayer</a:t>
                      </a:r>
                      <a:endParaRPr lang="en-US" sz="1200" dirty="0" smtClean="0">
                        <a:latin typeface="AR JULIAN" pitchFamily="2" charset="0"/>
                      </a:endParaRPr>
                    </a:p>
                  </a:txBody>
                  <a:tcPr/>
                </a:tc>
                <a:tc>
                  <a:txBody>
                    <a:bodyPr/>
                    <a:lstStyle/>
                    <a:p>
                      <a:r>
                        <a:rPr lang="en-US" sz="1200" dirty="0" smtClean="0">
                          <a:latin typeface="AR JULIAN" pitchFamily="2" charset="0"/>
                        </a:rPr>
                        <a:t>For both clean and non-potable</a:t>
                      </a:r>
                      <a:r>
                        <a:rPr lang="en-US" sz="1200" baseline="0" dirty="0" smtClean="0">
                          <a:latin typeface="AR JULIAN" pitchFamily="2" charset="0"/>
                        </a:rPr>
                        <a:t> polluted water</a:t>
                      </a:r>
                      <a:endParaRPr lang="en-US" sz="1200" dirty="0">
                        <a:latin typeface="AR JULIAN" pitchFamily="2" charset="0"/>
                      </a:endParaRPr>
                    </a:p>
                  </a:txBody>
                  <a:tcPr/>
                </a:tc>
              </a:tr>
              <a:tr h="618067">
                <a:tc rowSpan="2">
                  <a:txBody>
                    <a:bodyPr/>
                    <a:lstStyle/>
                    <a:p>
                      <a:r>
                        <a:rPr lang="en-US" sz="1200" dirty="0" smtClean="0">
                          <a:latin typeface="AR JULIAN" pitchFamily="2" charset="0"/>
                        </a:rPr>
                        <a:t>4</a:t>
                      </a:r>
                      <a:endParaRPr lang="en-US" sz="1200" dirty="0">
                        <a:latin typeface="AR JULIAN" pitchFamily="2" charset="0"/>
                      </a:endParaRPr>
                    </a:p>
                  </a:txBody>
                  <a:tcPr/>
                </a:tc>
                <a:tc rowSpan="2">
                  <a:txBody>
                    <a:bodyPr/>
                    <a:lstStyle/>
                    <a:p>
                      <a:r>
                        <a:rPr lang="en-US" sz="1200" dirty="0" smtClean="0">
                          <a:latin typeface="AR JULIAN" pitchFamily="2" charset="0"/>
                        </a:rPr>
                        <a:t>Bacillus </a:t>
                      </a:r>
                      <a:r>
                        <a:rPr lang="en-US" sz="1200" dirty="0" err="1" smtClean="0">
                          <a:latin typeface="AR JULIAN" pitchFamily="2" charset="0"/>
                        </a:rPr>
                        <a:t>thuringiensisvar</a:t>
                      </a:r>
                      <a:r>
                        <a:rPr lang="en-US" sz="1200" dirty="0" smtClean="0">
                          <a:latin typeface="AR JULIAN" pitchFamily="2" charset="0"/>
                        </a:rPr>
                        <a:t> </a:t>
                      </a:r>
                      <a:r>
                        <a:rPr lang="en-US" sz="1200" dirty="0" err="1" smtClean="0">
                          <a:latin typeface="AR JULIAN" pitchFamily="2" charset="0"/>
                        </a:rPr>
                        <a:t>israelensis</a:t>
                      </a:r>
                      <a:r>
                        <a:rPr lang="en-US" sz="1200" dirty="0" smtClean="0">
                          <a:latin typeface="AR JULIAN" pitchFamily="2" charset="0"/>
                        </a:rPr>
                        <a:t> 12 Aqueous</a:t>
                      </a:r>
                      <a:r>
                        <a:rPr lang="en-US" sz="1200" baseline="0" dirty="0" smtClean="0">
                          <a:latin typeface="AR JULIAN" pitchFamily="2" charset="0"/>
                        </a:rPr>
                        <a:t> Suspension (AS)</a:t>
                      </a:r>
                    </a:p>
                    <a:p>
                      <a:endParaRPr lang="en-US" sz="1200" baseline="0" dirty="0" smtClean="0">
                        <a:latin typeface="AR JULIAN" pitchFamily="2" charset="0"/>
                      </a:endParaRPr>
                    </a:p>
                    <a:p>
                      <a:endParaRPr lang="en-US" sz="1200" baseline="0" dirty="0" smtClean="0">
                        <a:latin typeface="AR JULIAN" pitchFamily="2" charset="0"/>
                      </a:endParaRPr>
                    </a:p>
                    <a:p>
                      <a:endParaRPr lang="en-US" sz="1200" baseline="0" dirty="0" smtClean="0">
                        <a:latin typeface="AR JULIAN" pitchFamily="2" charset="0"/>
                      </a:endParaRPr>
                    </a:p>
                    <a:p>
                      <a:endParaRPr lang="en-US" sz="1200" dirty="0">
                        <a:latin typeface="AR JULIAN" pitchFamily="2" charset="0"/>
                      </a:endParaRPr>
                    </a:p>
                  </a:txBody>
                  <a:tcPr/>
                </a:tc>
                <a:tc rowSpan="2">
                  <a:txBody>
                    <a:bodyPr/>
                    <a:lstStyle/>
                    <a:p>
                      <a:r>
                        <a:rPr lang="en-US" sz="1200" dirty="0" smtClean="0">
                          <a:latin typeface="AR JULIAN" pitchFamily="2" charset="0"/>
                        </a:rPr>
                        <a:t>Aqueous suspension 12 Aqueous Suspension</a:t>
                      </a:r>
                    </a:p>
                    <a:p>
                      <a:endParaRPr lang="en-US" sz="1200" dirty="0" smtClean="0">
                        <a:latin typeface="AR JULIAN" pitchFamily="2" charset="0"/>
                      </a:endParaRPr>
                    </a:p>
                    <a:p>
                      <a:endParaRPr lang="en-US" sz="1200" dirty="0" smtClean="0">
                        <a:latin typeface="AR JULIAN" pitchFamily="2" charset="0"/>
                      </a:endParaRPr>
                    </a:p>
                    <a:p>
                      <a:endParaRPr lang="en-US" sz="1200" dirty="0" smtClean="0">
                        <a:latin typeface="AR JULIAN" pitchFamily="2" charset="0"/>
                      </a:endParaRPr>
                    </a:p>
                    <a:p>
                      <a:endParaRPr lang="en-US" sz="1200" dirty="0" smtClean="0">
                        <a:latin typeface="AR JULIAN" pitchFamily="2" charset="0"/>
                      </a:endParaRPr>
                    </a:p>
                    <a:p>
                      <a:endParaRPr lang="en-US" sz="1200" dirty="0" smtClean="0">
                        <a:latin typeface="AR JULIAN" pitchFamily="2" charset="0"/>
                      </a:endParaRPr>
                    </a:p>
                  </a:txBody>
                  <a:tcPr/>
                </a:tc>
                <a:tc>
                  <a:txBody>
                    <a:bodyPr/>
                    <a:lstStyle/>
                    <a:p>
                      <a:r>
                        <a:rPr lang="en-US" sz="1200" dirty="0" smtClean="0">
                          <a:latin typeface="AR JULIAN" pitchFamily="2" charset="0"/>
                        </a:rPr>
                        <a:t>1 </a:t>
                      </a:r>
                      <a:r>
                        <a:rPr lang="en-US" sz="1200" dirty="0" err="1" smtClean="0">
                          <a:latin typeface="AR JULIAN" pitchFamily="2" charset="0"/>
                        </a:rPr>
                        <a:t>litre</a:t>
                      </a:r>
                      <a:r>
                        <a:rPr lang="en-US" sz="1200" dirty="0" smtClean="0">
                          <a:latin typeface="AR JULIAN" pitchFamily="2" charset="0"/>
                        </a:rPr>
                        <a:t> in 200 </a:t>
                      </a:r>
                      <a:r>
                        <a:rPr lang="en-US" sz="1200" dirty="0" err="1" smtClean="0">
                          <a:latin typeface="AR JULIAN" pitchFamily="2" charset="0"/>
                        </a:rPr>
                        <a:t>litres</a:t>
                      </a:r>
                      <a:r>
                        <a:rPr lang="en-US" sz="1200" dirty="0" smtClean="0">
                          <a:latin typeface="AR JULIAN" pitchFamily="2" charset="0"/>
                        </a:rPr>
                        <a:t> of water</a:t>
                      </a:r>
                      <a:endParaRPr lang="en-US" sz="1200" dirty="0">
                        <a:latin typeface="AR JULIAN" pitchFamily="2" charset="0"/>
                      </a:endParaRPr>
                    </a:p>
                  </a:txBody>
                  <a:tcPr/>
                </a:tc>
                <a:tc>
                  <a:txBody>
                    <a:bodyPr/>
                    <a:lstStyle/>
                    <a:p>
                      <a:r>
                        <a:rPr lang="en-US" sz="1200" dirty="0" smtClean="0">
                          <a:latin typeface="AR JULIAN" pitchFamily="2" charset="0"/>
                        </a:rPr>
                        <a:t>-</a:t>
                      </a:r>
                      <a:endParaRPr lang="en-US" sz="1200" dirty="0">
                        <a:latin typeface="AR JULIAN" pitchFamily="2" charset="0"/>
                      </a:endParaRPr>
                    </a:p>
                  </a:txBody>
                  <a:tcPr/>
                </a:tc>
                <a:tc>
                  <a:txBody>
                    <a:bodyPr/>
                    <a:lstStyle/>
                    <a:p>
                      <a:r>
                        <a:rPr lang="en-US" sz="1200" dirty="0" smtClean="0">
                          <a:latin typeface="AR JULIAN" pitchFamily="2" charset="0"/>
                        </a:rPr>
                        <a:t>-</a:t>
                      </a:r>
                      <a:endParaRPr lang="en-US" sz="1200" dirty="0">
                        <a:latin typeface="AR JULIAN" pitchFamily="2" charset="0"/>
                      </a:endParaRPr>
                    </a:p>
                  </a:txBody>
                  <a:tcPr/>
                </a:tc>
                <a:tc>
                  <a:txBody>
                    <a:bodyPr/>
                    <a:lstStyle/>
                    <a:p>
                      <a:r>
                        <a:rPr lang="en-US" sz="1200" dirty="0" smtClean="0">
                          <a:latin typeface="AR JULIAN" pitchFamily="2" charset="0"/>
                        </a:rPr>
                        <a:t>1 Lit.</a:t>
                      </a:r>
                      <a:endParaRPr lang="en-US" sz="1200" dirty="0">
                        <a:latin typeface="AR JULIAN" pitchFamily="2" charset="0"/>
                      </a:endParaRPr>
                    </a:p>
                  </a:txBody>
                  <a:tcPr/>
                </a:tc>
                <a:tc>
                  <a:txBody>
                    <a:bodyPr/>
                    <a:lstStyle/>
                    <a:p>
                      <a:r>
                        <a:rPr lang="en-US" sz="1200" dirty="0" smtClean="0">
                          <a:latin typeface="AR JULIAN" pitchFamily="2" charset="0"/>
                        </a:rPr>
                        <a:t>Weekly</a:t>
                      </a:r>
                      <a:endParaRPr lang="en-US" sz="1200" dirty="0">
                        <a:latin typeface="AR JULIAN"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 JULIAN" pitchFamily="2" charset="0"/>
                        </a:rPr>
                        <a:t>Knapsack/</a:t>
                      </a:r>
                      <a:r>
                        <a:rPr lang="en-US" sz="1200" baseline="0" dirty="0" smtClean="0">
                          <a:latin typeface="AR JULIAN" pitchFamily="2" charset="0"/>
                        </a:rPr>
                        <a:t> hand compression sprayer</a:t>
                      </a:r>
                      <a:endParaRPr lang="en-US" sz="1200" dirty="0" smtClean="0">
                        <a:latin typeface="AR JULIAN" pitchFamily="2" charset="0"/>
                      </a:endParaRPr>
                    </a:p>
                  </a:txBody>
                  <a:tcPr/>
                </a:tc>
                <a:tc>
                  <a:txBody>
                    <a:bodyPr/>
                    <a:lstStyle/>
                    <a:p>
                      <a:r>
                        <a:rPr lang="en-US" sz="1200" dirty="0" smtClean="0">
                          <a:latin typeface="AR JULIAN" pitchFamily="2" charset="0"/>
                        </a:rPr>
                        <a:t>Clean water</a:t>
                      </a:r>
                      <a:endParaRPr lang="en-US" sz="1200" dirty="0">
                        <a:latin typeface="AR JULIAN" pitchFamily="2" charset="0"/>
                      </a:endParaRPr>
                    </a:p>
                  </a:txBody>
                  <a:tcPr/>
                </a:tc>
              </a:tr>
              <a:tr h="618067">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tc>
                  <a:txBody>
                    <a:bodyPr/>
                    <a:lstStyle/>
                    <a:p>
                      <a:r>
                        <a:rPr lang="en-US" sz="1200" dirty="0" smtClean="0">
                          <a:latin typeface="AR JULIAN" pitchFamily="2" charset="0"/>
                        </a:rPr>
                        <a:t>2 </a:t>
                      </a:r>
                      <a:r>
                        <a:rPr lang="en-US" sz="1200" dirty="0" err="1" smtClean="0">
                          <a:latin typeface="AR JULIAN" pitchFamily="2" charset="0"/>
                        </a:rPr>
                        <a:t>litres</a:t>
                      </a:r>
                      <a:r>
                        <a:rPr lang="en-US" sz="1200" dirty="0" smtClean="0">
                          <a:latin typeface="AR JULIAN" pitchFamily="2" charset="0"/>
                        </a:rPr>
                        <a:t> in</a:t>
                      </a:r>
                      <a:r>
                        <a:rPr lang="en-US" sz="1200" baseline="0" dirty="0" smtClean="0">
                          <a:latin typeface="AR JULIAN" pitchFamily="2" charset="0"/>
                        </a:rPr>
                        <a:t> 200 </a:t>
                      </a:r>
                      <a:r>
                        <a:rPr lang="en-US" sz="1200" baseline="0" dirty="0" err="1" smtClean="0">
                          <a:latin typeface="AR JULIAN" pitchFamily="2" charset="0"/>
                        </a:rPr>
                        <a:t>litres</a:t>
                      </a:r>
                      <a:r>
                        <a:rPr lang="en-US" sz="1200" baseline="0" dirty="0" smtClean="0">
                          <a:latin typeface="AR JULIAN" pitchFamily="2" charset="0"/>
                        </a:rPr>
                        <a:t> of water</a:t>
                      </a:r>
                    </a:p>
                    <a:p>
                      <a:endParaRPr lang="en-US" sz="1200" baseline="0" dirty="0" smtClean="0">
                        <a:latin typeface="AR JULIAN" pitchFamily="2" charset="0"/>
                      </a:endParaRPr>
                    </a:p>
                    <a:p>
                      <a:endParaRPr lang="en-US" sz="1200" baseline="0" dirty="0" smtClean="0">
                        <a:latin typeface="AR JULIAN" pitchFamily="2" charset="0"/>
                      </a:endParaRPr>
                    </a:p>
                    <a:p>
                      <a:endParaRPr lang="en-US" sz="1200" dirty="0">
                        <a:latin typeface="AR JULIAN" pitchFamily="2" charset="0"/>
                      </a:endParaRPr>
                    </a:p>
                  </a:txBody>
                  <a:tcPr/>
                </a:tc>
                <a:tc>
                  <a:txBody>
                    <a:bodyPr/>
                    <a:lstStyle/>
                    <a:p>
                      <a:r>
                        <a:rPr lang="en-US" sz="1200" dirty="0" smtClean="0">
                          <a:latin typeface="AR JULIAN" pitchFamily="2" charset="0"/>
                        </a:rPr>
                        <a:t>-</a:t>
                      </a:r>
                      <a:endParaRPr lang="en-US" sz="1200" dirty="0">
                        <a:latin typeface="AR JULIAN" pitchFamily="2" charset="0"/>
                      </a:endParaRPr>
                    </a:p>
                  </a:txBody>
                  <a:tcPr/>
                </a:tc>
                <a:tc>
                  <a:txBody>
                    <a:bodyPr/>
                    <a:lstStyle/>
                    <a:p>
                      <a:r>
                        <a:rPr lang="en-US" sz="1200" dirty="0" smtClean="0">
                          <a:latin typeface="AR JULIAN" pitchFamily="2" charset="0"/>
                        </a:rPr>
                        <a:t>-</a:t>
                      </a:r>
                      <a:endParaRPr lang="en-US" sz="1200" dirty="0">
                        <a:latin typeface="AR JULIAN" pitchFamily="2" charset="0"/>
                      </a:endParaRPr>
                    </a:p>
                  </a:txBody>
                  <a:tcPr/>
                </a:tc>
                <a:tc>
                  <a:txBody>
                    <a:bodyPr/>
                    <a:lstStyle/>
                    <a:p>
                      <a:r>
                        <a:rPr lang="en-US" sz="1200" dirty="0" smtClean="0">
                          <a:latin typeface="AR JULIAN" pitchFamily="2" charset="0"/>
                        </a:rPr>
                        <a:t>2 Lit.</a:t>
                      </a:r>
                      <a:endParaRPr lang="en-US" sz="1200" dirty="0">
                        <a:latin typeface="AR JULIAN" pitchFamily="2" charset="0"/>
                      </a:endParaRPr>
                    </a:p>
                  </a:txBody>
                  <a:tcPr/>
                </a:tc>
                <a:tc>
                  <a:txBody>
                    <a:bodyPr/>
                    <a:lstStyle/>
                    <a:p>
                      <a:r>
                        <a:rPr lang="en-US" sz="1200" dirty="0" smtClean="0">
                          <a:latin typeface="AR JULIAN" pitchFamily="2" charset="0"/>
                        </a:rPr>
                        <a:t>Weekly </a:t>
                      </a:r>
                      <a:endParaRPr lang="en-US" sz="1200" dirty="0">
                        <a:latin typeface="AR JULIAN"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 JULIAN" pitchFamily="2" charset="0"/>
                        </a:rPr>
                        <a:t>Knapsack/</a:t>
                      </a:r>
                      <a:r>
                        <a:rPr lang="en-US" sz="1200" baseline="0" dirty="0" smtClean="0">
                          <a:latin typeface="AR JULIAN" pitchFamily="2" charset="0"/>
                        </a:rPr>
                        <a:t> hand compression sprayer</a:t>
                      </a:r>
                      <a:endParaRPr lang="en-US" sz="1200" dirty="0" smtClean="0">
                        <a:latin typeface="AR JULIAN" pitchFamily="2" charset="0"/>
                      </a:endParaRPr>
                    </a:p>
                  </a:txBody>
                  <a:tcPr/>
                </a:tc>
                <a:tc>
                  <a:txBody>
                    <a:bodyPr/>
                    <a:lstStyle/>
                    <a:p>
                      <a:r>
                        <a:rPr lang="en-US" sz="1200" dirty="0" smtClean="0">
                          <a:latin typeface="AR JULIAN" pitchFamily="2" charset="0"/>
                        </a:rPr>
                        <a:t>Polluted water</a:t>
                      </a:r>
                    </a:p>
                    <a:p>
                      <a:endParaRPr lang="en-US" sz="1200" dirty="0" smtClean="0">
                        <a:latin typeface="AR JULIAN" pitchFamily="2" charset="0"/>
                      </a:endParaRPr>
                    </a:p>
                    <a:p>
                      <a:endParaRPr lang="en-US" sz="1200" dirty="0" smtClean="0">
                        <a:latin typeface="AR JULIAN" pitchFamily="2" charset="0"/>
                      </a:endParaRPr>
                    </a:p>
                    <a:p>
                      <a:endParaRPr lang="en-US" sz="1200" dirty="0" smtClean="0">
                        <a:latin typeface="AR JULIAN" pitchFamily="2" charset="0"/>
                      </a:endParaRPr>
                    </a:p>
                    <a:p>
                      <a:endParaRPr lang="en-US" sz="1200" dirty="0" smtClean="0">
                        <a:latin typeface="AR JULIAN" pitchFamily="2" charset="0"/>
                      </a:endParaRPr>
                    </a:p>
                    <a:p>
                      <a:endParaRPr lang="en-US" sz="1200" dirty="0" smtClean="0">
                        <a:latin typeface="AR JULIAN" pitchFamily="2" charset="0"/>
                      </a:endParaRPr>
                    </a:p>
                    <a:p>
                      <a:endParaRPr lang="en-US" sz="1200" dirty="0">
                        <a:latin typeface="AR JULIAN" pitchFamily="2" charset="0"/>
                      </a:endParaRPr>
                    </a:p>
                  </a:txBody>
                  <a:tcPr/>
                </a:tc>
              </a:tr>
            </a:tbl>
          </a:graphicData>
        </a:graphic>
      </p:graphicFrame>
    </p:spTree>
    <p:extLst>
      <p:ext uri="{BB962C8B-B14F-4D97-AF65-F5344CB8AC3E}">
        <p14:creationId xmlns:p14="http://schemas.microsoft.com/office/powerpoint/2010/main" xmlns="" val="1581247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3"/>
          <p:cNvSpPr txBox="1">
            <a:spLocks noChangeArrowheads="1"/>
          </p:cNvSpPr>
          <p:nvPr/>
        </p:nvSpPr>
        <p:spPr bwMode="auto">
          <a:xfrm>
            <a:off x="609600" y="228600"/>
            <a:ext cx="7848600" cy="461963"/>
          </a:xfrm>
          <a:prstGeom prst="rect">
            <a:avLst/>
          </a:prstGeom>
          <a:solidFill>
            <a:srgbClr val="FFC000"/>
          </a:solidFill>
          <a:ln w="9525">
            <a:noFill/>
            <a:miter lim="800000"/>
            <a:headEnd/>
            <a:tailEnd/>
          </a:ln>
        </p:spPr>
        <p:txBody>
          <a:bodyPr>
            <a:spAutoFit/>
          </a:bodyPr>
          <a:lstStyle/>
          <a:p>
            <a:pPr algn="ctr"/>
            <a:r>
              <a:rPr lang="en-US" sz="2400" b="1" dirty="0">
                <a:solidFill>
                  <a:prstClr val="black"/>
                </a:solidFill>
              </a:rPr>
              <a:t>LARVICIDE FORMULATIONS AND DOSAGE</a:t>
            </a:r>
          </a:p>
        </p:txBody>
      </p:sp>
      <p:graphicFrame>
        <p:nvGraphicFramePr>
          <p:cNvPr id="8" name="Table 7"/>
          <p:cNvGraphicFramePr>
            <a:graphicFrameLocks noGrp="1"/>
          </p:cNvGraphicFramePr>
          <p:nvPr>
            <p:extLst>
              <p:ext uri="{D42A27DB-BD31-4B8C-83A1-F6EECF244321}">
                <p14:modId xmlns:p14="http://schemas.microsoft.com/office/powerpoint/2010/main" xmlns="" val="1084032119"/>
              </p:ext>
            </p:extLst>
          </p:nvPr>
        </p:nvGraphicFramePr>
        <p:xfrm>
          <a:off x="381000" y="914400"/>
          <a:ext cx="8610600" cy="5103479"/>
        </p:xfrm>
        <a:graphic>
          <a:graphicData uri="http://schemas.openxmlformats.org/drawingml/2006/table">
            <a:tbl>
              <a:tblPr firstRow="1" bandRow="1">
                <a:tableStyleId>{5C22544A-7EE6-4342-B048-85BDC9FD1C3A}</a:tableStyleId>
              </a:tblPr>
              <a:tblGrid>
                <a:gridCol w="558094"/>
                <a:gridCol w="1164026"/>
                <a:gridCol w="861060"/>
                <a:gridCol w="1434112"/>
                <a:gridCol w="208280"/>
                <a:gridCol w="208280"/>
                <a:gridCol w="1593568"/>
                <a:gridCol w="861060"/>
                <a:gridCol w="861060"/>
                <a:gridCol w="861060"/>
              </a:tblGrid>
              <a:tr h="992521">
                <a:tc>
                  <a:txBody>
                    <a:bodyPr/>
                    <a:lstStyle/>
                    <a:p>
                      <a:r>
                        <a:rPr lang="en-US" sz="1200" dirty="0" err="1" smtClean="0">
                          <a:blipFill dpi="0" rotWithShape="1">
                            <a:blip r:embed="rId2"/>
                            <a:srcRect/>
                            <a:tile tx="0" ty="0" sx="100000" sy="100000" flip="y" algn="tr"/>
                          </a:blipFill>
                        </a:rPr>
                        <a:t>S.No</a:t>
                      </a:r>
                      <a:r>
                        <a:rPr lang="en-US" sz="1200" dirty="0" smtClean="0">
                          <a:blipFill dpi="0" rotWithShape="1">
                            <a:blip r:embed="rId2"/>
                            <a:srcRect/>
                            <a:tile tx="0" ty="0" sx="100000" sy="100000" flip="y" algn="tr"/>
                          </a:blipFill>
                        </a:rPr>
                        <a:t>.</a:t>
                      </a:r>
                      <a:endParaRPr lang="en-US" sz="1200" dirty="0">
                        <a:blipFill dpi="0" rotWithShape="1">
                          <a:blip r:embed="rId2"/>
                          <a:srcRect/>
                          <a:tile tx="0" ty="0" sx="100000" sy="100000" flip="y" algn="tr"/>
                        </a:blipFill>
                      </a:endParaRPr>
                    </a:p>
                  </a:txBody>
                  <a:tcPr/>
                </a:tc>
                <a:tc>
                  <a:txBody>
                    <a:bodyPr/>
                    <a:lstStyle/>
                    <a:p>
                      <a:r>
                        <a:rPr lang="en-US" sz="1200" dirty="0" smtClean="0">
                          <a:blipFill dpi="0" rotWithShape="1">
                            <a:blip r:embed="rId2"/>
                            <a:srcRect/>
                            <a:tile tx="0" ty="0" sx="100000" sy="100000" flip="y" algn="tr"/>
                          </a:blipFill>
                        </a:rPr>
                        <a:t>Name of </a:t>
                      </a:r>
                      <a:r>
                        <a:rPr lang="en-US" sz="1200" dirty="0" err="1" smtClean="0">
                          <a:blipFill dpi="0" rotWithShape="1">
                            <a:blip r:embed="rId2"/>
                            <a:srcRect/>
                            <a:tile tx="0" ty="0" sx="100000" sy="100000" flip="y" algn="tr"/>
                          </a:blipFill>
                        </a:rPr>
                        <a:t>Larvicide</a:t>
                      </a:r>
                      <a:endParaRPr lang="en-US" sz="1200" dirty="0">
                        <a:blipFill dpi="0" rotWithShape="1">
                          <a:blip r:embed="rId2"/>
                          <a:srcRect/>
                          <a:tile tx="0" ty="0" sx="100000" sy="100000" flip="y" algn="tr"/>
                        </a:blipFill>
                      </a:endParaRPr>
                    </a:p>
                  </a:txBody>
                  <a:tcPr/>
                </a:tc>
                <a:tc>
                  <a:txBody>
                    <a:bodyPr/>
                    <a:lstStyle/>
                    <a:p>
                      <a:r>
                        <a:rPr lang="en-US" sz="1200" dirty="0" smtClean="0">
                          <a:blipFill dpi="0" rotWithShape="1">
                            <a:blip r:embed="rId2"/>
                            <a:srcRect/>
                            <a:tile tx="0" ty="0" sx="100000" sy="100000" flip="y" algn="tr"/>
                          </a:blipFill>
                        </a:rPr>
                        <a:t>Commercial</a:t>
                      </a:r>
                      <a:r>
                        <a:rPr lang="en-US" sz="1200" baseline="0" dirty="0" smtClean="0">
                          <a:blipFill dpi="0" rotWithShape="1">
                            <a:blip r:embed="rId2"/>
                            <a:srcRect/>
                            <a:tile tx="0" ty="0" sx="100000" sy="100000" flip="y" algn="tr"/>
                          </a:blipFill>
                        </a:rPr>
                        <a:t> formulation</a:t>
                      </a:r>
                      <a:endParaRPr lang="en-US" sz="1200" dirty="0">
                        <a:blipFill dpi="0" rotWithShape="1">
                          <a:blip r:embed="rId2"/>
                          <a:srcRect/>
                          <a:tile tx="0" ty="0" sx="100000" sy="100000" flip="y" algn="tr"/>
                        </a:blipFill>
                      </a:endParaRPr>
                    </a:p>
                  </a:txBody>
                  <a:tcPr/>
                </a:tc>
                <a:tc>
                  <a:txBody>
                    <a:bodyPr/>
                    <a:lstStyle/>
                    <a:p>
                      <a:r>
                        <a:rPr lang="en-US" sz="1200" dirty="0" smtClean="0">
                          <a:blipFill dpi="0" rotWithShape="1">
                            <a:blip r:embed="rId2"/>
                            <a:srcRect/>
                            <a:tile tx="0" ty="0" sx="100000" sy="100000" flip="y" algn="tr"/>
                          </a:blipFill>
                        </a:rPr>
                        <a:t>Preparation</a:t>
                      </a:r>
                      <a:r>
                        <a:rPr lang="en-US" sz="1200" baseline="0" dirty="0" smtClean="0">
                          <a:blipFill dpi="0" rotWithShape="1">
                            <a:blip r:embed="rId2"/>
                            <a:srcRect/>
                            <a:tile tx="0" ty="0" sx="100000" sy="100000" flip="y" algn="tr"/>
                          </a:blipFill>
                        </a:rPr>
                        <a:t> of ready to spray formulation</a:t>
                      </a:r>
                      <a:endParaRPr lang="en-US" sz="1200" dirty="0">
                        <a:blipFill dpi="0" rotWithShape="1">
                          <a:blip r:embed="rId2"/>
                          <a:srcRect/>
                          <a:tile tx="0" ty="0" sx="100000" sy="100000" flip="y" algn="tr"/>
                        </a:blipFill>
                      </a:endParaRPr>
                    </a:p>
                  </a:txBody>
                  <a:tcPr/>
                </a:tc>
                <a:tc>
                  <a:txBody>
                    <a:bodyPr/>
                    <a:lstStyle/>
                    <a:p>
                      <a:endParaRPr lang="en-IN"/>
                    </a:p>
                  </a:txBody>
                  <a:tcPr/>
                </a:tc>
                <a:tc>
                  <a:txBody>
                    <a:bodyPr/>
                    <a:lstStyle/>
                    <a:p>
                      <a:endParaRPr lang="en-IN"/>
                    </a:p>
                  </a:txBody>
                  <a:tcPr/>
                </a:tc>
                <a:tc>
                  <a:txBody>
                    <a:bodyPr/>
                    <a:lstStyle/>
                    <a:p>
                      <a:r>
                        <a:rPr lang="en-US" sz="1200" dirty="0" smtClean="0">
                          <a:blipFill dpi="0" rotWithShape="1">
                            <a:blip r:embed="rId2"/>
                            <a:srcRect/>
                            <a:tile tx="0" ty="0" sx="100000" sy="100000" flip="y" algn="tr"/>
                          </a:blipFill>
                        </a:rPr>
                        <a:t>Per</a:t>
                      </a:r>
                      <a:r>
                        <a:rPr lang="en-US" sz="1200" baseline="0" dirty="0" smtClean="0">
                          <a:blipFill dpi="0" rotWithShape="1">
                            <a:blip r:embed="rId2"/>
                            <a:srcRect/>
                            <a:tile tx="0" ty="0" sx="100000" sy="100000" flip="y" algn="tr"/>
                          </a:blipFill>
                        </a:rPr>
                        <a:t> </a:t>
                      </a:r>
                      <a:r>
                        <a:rPr lang="en-US" sz="1200" baseline="0" dirty="0" err="1" smtClean="0">
                          <a:blipFill dpi="0" rotWithShape="1">
                            <a:blip r:embed="rId2"/>
                            <a:srcRect/>
                            <a:tile tx="0" ty="0" sx="100000" sy="100000" flip="y" algn="tr"/>
                          </a:blipFill>
                        </a:rPr>
                        <a:t>Heactare</a:t>
                      </a:r>
                      <a:endParaRPr lang="en-US" sz="1200" dirty="0">
                        <a:blipFill dpi="0" rotWithShape="1">
                          <a:blip r:embed="rId2"/>
                          <a:srcRect/>
                          <a:tile tx="0" ty="0" sx="100000" sy="100000" flip="y" algn="tr"/>
                        </a:blipFill>
                      </a:endParaRPr>
                    </a:p>
                  </a:txBody>
                  <a:tcPr/>
                </a:tc>
                <a:tc>
                  <a:txBody>
                    <a:bodyPr/>
                    <a:lstStyle/>
                    <a:p>
                      <a:r>
                        <a:rPr lang="en-US" sz="1200" dirty="0" smtClean="0">
                          <a:blipFill dpi="0" rotWithShape="1">
                            <a:blip r:embed="rId2"/>
                            <a:srcRect/>
                            <a:tile tx="0" ty="0" sx="100000" sy="100000" flip="y" algn="tr"/>
                          </a:blipFill>
                        </a:rPr>
                        <a:t>Frequency of application</a:t>
                      </a:r>
                      <a:endParaRPr lang="en-US" sz="1200" dirty="0">
                        <a:blipFill dpi="0" rotWithShape="1">
                          <a:blip r:embed="rId2"/>
                          <a:srcRect/>
                          <a:tile tx="0" ty="0" sx="100000" sy="100000" flip="y" algn="tr"/>
                        </a:blipFill>
                      </a:endParaRPr>
                    </a:p>
                  </a:txBody>
                  <a:tcPr/>
                </a:tc>
                <a:tc>
                  <a:txBody>
                    <a:bodyPr/>
                    <a:lstStyle/>
                    <a:p>
                      <a:r>
                        <a:rPr lang="en-US" sz="1200" dirty="0" smtClean="0">
                          <a:blipFill dpi="0" rotWithShape="1">
                            <a:blip r:embed="rId2"/>
                            <a:srcRect/>
                            <a:tile tx="0" ty="0" sx="100000" sy="100000" flip="y" algn="tr"/>
                          </a:blipFill>
                        </a:rPr>
                        <a:t>Equipment required </a:t>
                      </a:r>
                      <a:endParaRPr lang="en-US" sz="1200" dirty="0">
                        <a:blipFill dpi="0" rotWithShape="1">
                          <a:blip r:embed="rId2"/>
                          <a:srcRect/>
                          <a:tile tx="0" ty="0" sx="100000" sy="100000" flip="y" algn="tr"/>
                        </a:blipFill>
                      </a:endParaRPr>
                    </a:p>
                  </a:txBody>
                  <a:tcPr/>
                </a:tc>
                <a:tc>
                  <a:txBody>
                    <a:bodyPr/>
                    <a:lstStyle/>
                    <a:p>
                      <a:r>
                        <a:rPr lang="en-US" sz="1200" dirty="0" smtClean="0">
                          <a:blipFill dpi="0" rotWithShape="1">
                            <a:blip r:embed="rId2"/>
                            <a:srcRect/>
                            <a:tile tx="0" ty="0" sx="100000" sy="100000" flip="y" algn="tr"/>
                          </a:blipFill>
                        </a:rPr>
                        <a:t>remarks</a:t>
                      </a:r>
                      <a:endParaRPr lang="en-US" sz="1200" dirty="0">
                        <a:blipFill dpi="0" rotWithShape="1">
                          <a:blip r:embed="rId2"/>
                          <a:srcRect/>
                          <a:tile tx="0" ty="0" sx="100000" sy="100000" flip="y" algn="tr"/>
                        </a:blipFill>
                      </a:endParaRPr>
                    </a:p>
                  </a:txBody>
                  <a:tcPr/>
                </a:tc>
              </a:tr>
              <a:tr h="2739358">
                <a:tc>
                  <a:txBody>
                    <a:bodyPr/>
                    <a:lstStyle/>
                    <a:p>
                      <a:r>
                        <a:rPr lang="en-US" sz="1200" dirty="0" smtClean="0">
                          <a:latin typeface="AR JULIAN" pitchFamily="2" charset="0"/>
                        </a:rPr>
                        <a:t>5</a:t>
                      </a:r>
                      <a:endParaRPr lang="en-US" sz="1200" dirty="0">
                        <a:latin typeface="AR JULIAN" pitchFamily="2" charset="0"/>
                      </a:endParaRPr>
                    </a:p>
                  </a:txBody>
                  <a:tcPr/>
                </a:tc>
                <a:tc>
                  <a:txBody>
                    <a:bodyPr/>
                    <a:lstStyle/>
                    <a:p>
                      <a:r>
                        <a:rPr lang="en-IN" sz="1200" dirty="0" err="1" smtClean="0">
                          <a:latin typeface="AR JULIAN" pitchFamily="2" charset="0"/>
                        </a:rPr>
                        <a:t>Diflubenzuron</a:t>
                      </a:r>
                      <a:r>
                        <a:rPr lang="en-IN" sz="1200" dirty="0" smtClean="0">
                          <a:latin typeface="AR JULIAN" pitchFamily="2" charset="0"/>
                        </a:rPr>
                        <a:t> </a:t>
                      </a:r>
                    </a:p>
                    <a:p>
                      <a:r>
                        <a:rPr lang="en-IN" sz="1200" dirty="0" smtClean="0">
                          <a:latin typeface="AR JULIAN" pitchFamily="2" charset="0"/>
                        </a:rPr>
                        <a:t>IGR</a:t>
                      </a:r>
                      <a:endParaRPr lang="en-US" sz="1200" dirty="0">
                        <a:latin typeface="AR JULIAN" pitchFamily="2" charset="0"/>
                      </a:endParaRPr>
                    </a:p>
                  </a:txBody>
                  <a:tcPr/>
                </a:tc>
                <a:tc>
                  <a:txBody>
                    <a:bodyPr/>
                    <a:lstStyle/>
                    <a:p>
                      <a:r>
                        <a:rPr lang="en-IN" sz="1200" dirty="0" smtClean="0">
                          <a:latin typeface="AR JULIAN" pitchFamily="2" charset="0"/>
                        </a:rPr>
                        <a:t>25% </a:t>
                      </a:r>
                      <a:r>
                        <a:rPr lang="en-IN" sz="1200" dirty="0" err="1" smtClean="0">
                          <a:latin typeface="AR JULIAN" pitchFamily="2" charset="0"/>
                        </a:rPr>
                        <a:t>Wettable</a:t>
                      </a:r>
                      <a:r>
                        <a:rPr lang="en-IN" sz="1200" dirty="0" smtClean="0">
                          <a:latin typeface="AR JULIAN" pitchFamily="2" charset="0"/>
                        </a:rPr>
                        <a:t> Powder</a:t>
                      </a:r>
                      <a:endParaRPr lang="en-US" sz="1200" dirty="0">
                        <a:latin typeface="AR JULIAN" pitchFamily="2" charset="0"/>
                      </a:endParaRPr>
                    </a:p>
                  </a:txBody>
                  <a:tcPr/>
                </a:tc>
                <a:tc>
                  <a:txBody>
                    <a:bodyPr/>
                    <a:lstStyle/>
                    <a:p>
                      <a:r>
                        <a:rPr lang="en-IN" sz="1200" dirty="0" smtClean="0">
                          <a:latin typeface="AR JULIAN" pitchFamily="2" charset="0"/>
                        </a:rPr>
                        <a:t>100 </a:t>
                      </a:r>
                      <a:r>
                        <a:rPr lang="en-IN" sz="1200" dirty="0" err="1" smtClean="0">
                          <a:latin typeface="AR JULIAN" pitchFamily="2" charset="0"/>
                        </a:rPr>
                        <a:t>gms</a:t>
                      </a:r>
                      <a:r>
                        <a:rPr lang="en-IN" sz="1200" dirty="0" smtClean="0">
                          <a:latin typeface="AR JULIAN" pitchFamily="2" charset="0"/>
                        </a:rPr>
                        <a:t> (25 </a:t>
                      </a:r>
                      <a:r>
                        <a:rPr lang="en-IN" sz="1200" dirty="0" err="1" smtClean="0">
                          <a:latin typeface="AR JULIAN" pitchFamily="2" charset="0"/>
                        </a:rPr>
                        <a:t>gm</a:t>
                      </a:r>
                      <a:r>
                        <a:rPr lang="en-IN" sz="1200" dirty="0" smtClean="0">
                          <a:latin typeface="AR JULIAN" pitchFamily="2" charset="0"/>
                        </a:rPr>
                        <a:t> </a:t>
                      </a:r>
                      <a:r>
                        <a:rPr lang="en-IN" sz="1200" dirty="0" err="1" smtClean="0">
                          <a:latin typeface="AR JULIAN" pitchFamily="2" charset="0"/>
                        </a:rPr>
                        <a:t>a.i</a:t>
                      </a:r>
                      <a:r>
                        <a:rPr lang="en-IN" sz="1200" dirty="0" smtClean="0">
                          <a:latin typeface="AR JULIAN" pitchFamily="2" charset="0"/>
                        </a:rPr>
                        <a:t>) in 100 Litres of water (10 g in 10 litre) 100 litre Clean </a:t>
                      </a:r>
                    </a:p>
                    <a:p>
                      <a:endParaRPr lang="en-IN" sz="1200" dirty="0" smtClean="0">
                        <a:latin typeface="AR JULIAN" pitchFamily="2" charset="0"/>
                      </a:endParaRPr>
                    </a:p>
                    <a:p>
                      <a:endParaRPr lang="en-IN" sz="1200" dirty="0" smtClean="0">
                        <a:latin typeface="AR JULIAN" pitchFamily="2" charset="0"/>
                      </a:endParaRPr>
                    </a:p>
                    <a:p>
                      <a:endParaRPr lang="en-IN" sz="1200" dirty="0" smtClean="0">
                        <a:latin typeface="AR JULIAN" pitchFamily="2" charset="0"/>
                      </a:endParaRPr>
                    </a:p>
                    <a:p>
                      <a:endParaRPr lang="en-IN" sz="1200" dirty="0" smtClean="0">
                        <a:latin typeface="AR JULIAN" pitchFamily="2" charset="0"/>
                      </a:endParaRPr>
                    </a:p>
                    <a:p>
                      <a:endParaRPr lang="en-IN" sz="1200" dirty="0" smtClean="0">
                        <a:latin typeface="AR JULIAN" pitchFamily="2" charset="0"/>
                      </a:endParaRPr>
                    </a:p>
                    <a:p>
                      <a:r>
                        <a:rPr lang="en-IN" sz="1200" dirty="0" smtClean="0">
                          <a:latin typeface="AR JULIAN" pitchFamily="2" charset="0"/>
                        </a:rPr>
                        <a:t>Water 200 </a:t>
                      </a:r>
                      <a:r>
                        <a:rPr lang="en-IN" sz="1200" dirty="0" err="1" smtClean="0">
                          <a:latin typeface="AR JULIAN" pitchFamily="2" charset="0"/>
                        </a:rPr>
                        <a:t>gms</a:t>
                      </a:r>
                      <a:r>
                        <a:rPr lang="en-IN" sz="1200" dirty="0" smtClean="0">
                          <a:latin typeface="AR JULIAN" pitchFamily="2" charset="0"/>
                        </a:rPr>
                        <a:t> (50 </a:t>
                      </a:r>
                      <a:r>
                        <a:rPr lang="en-IN" sz="1200" dirty="0" err="1" smtClean="0">
                          <a:latin typeface="AR JULIAN" pitchFamily="2" charset="0"/>
                        </a:rPr>
                        <a:t>gm</a:t>
                      </a:r>
                      <a:r>
                        <a:rPr lang="en-IN" sz="1200" dirty="0" smtClean="0">
                          <a:latin typeface="AR JULIAN" pitchFamily="2" charset="0"/>
                        </a:rPr>
                        <a:t> </a:t>
                      </a:r>
                      <a:r>
                        <a:rPr lang="en-IN" sz="1200" dirty="0" err="1" smtClean="0">
                          <a:latin typeface="AR JULIAN" pitchFamily="2" charset="0"/>
                        </a:rPr>
                        <a:t>a.i</a:t>
                      </a:r>
                      <a:r>
                        <a:rPr lang="en-IN" sz="1200" dirty="0" smtClean="0">
                          <a:latin typeface="AR JULIAN" pitchFamily="2" charset="0"/>
                        </a:rPr>
                        <a:t>) in 100 Litres of water (20 g in 10 litre)</a:t>
                      </a:r>
                      <a:endParaRPr lang="en-US" sz="1200" dirty="0">
                        <a:latin typeface="AR JULIAN" pitchFamily="2" charset="0"/>
                      </a:endParaRPr>
                    </a:p>
                  </a:txBody>
                  <a:tcPr/>
                </a:tc>
                <a:tc>
                  <a:txBody>
                    <a:bodyPr/>
                    <a:lstStyle/>
                    <a:p>
                      <a:endParaRPr lang="en-IN" dirty="0">
                        <a:latin typeface="AR JULIAN" pitchFamily="2" charset="0"/>
                      </a:endParaRPr>
                    </a:p>
                  </a:txBody>
                  <a:tcPr/>
                </a:tc>
                <a:tc>
                  <a:txBody>
                    <a:bodyPr/>
                    <a:lstStyle/>
                    <a:p>
                      <a:endParaRPr lang="en-IN" dirty="0">
                        <a:latin typeface="AR JULIAN" pitchFamily="2" charset="0"/>
                      </a:endParaRPr>
                    </a:p>
                  </a:txBody>
                  <a:tcPr/>
                </a:tc>
                <a:tc>
                  <a:txBody>
                    <a:bodyPr/>
                    <a:lstStyle/>
                    <a:p>
                      <a:r>
                        <a:rPr lang="en-US" sz="1200" dirty="0" smtClean="0">
                          <a:latin typeface="AR JULIAN" pitchFamily="2" charset="0"/>
                        </a:rPr>
                        <a:t>100</a:t>
                      </a:r>
                      <a:r>
                        <a:rPr lang="en-US" sz="1200" baseline="0" dirty="0" smtClean="0">
                          <a:latin typeface="AR JULIAN" pitchFamily="2" charset="0"/>
                        </a:rPr>
                        <a:t> lit.</a:t>
                      </a:r>
                    </a:p>
                    <a:p>
                      <a:endParaRPr lang="en-US" sz="1200" baseline="0" dirty="0" smtClean="0">
                        <a:latin typeface="AR JULIAN" pitchFamily="2" charset="0"/>
                      </a:endParaRPr>
                    </a:p>
                    <a:p>
                      <a:endParaRPr lang="en-US" sz="1200" baseline="0" dirty="0" smtClean="0">
                        <a:latin typeface="AR JULIAN" pitchFamily="2" charset="0"/>
                      </a:endParaRPr>
                    </a:p>
                    <a:p>
                      <a:endParaRPr lang="en-US" sz="1200" baseline="0" dirty="0" smtClean="0">
                        <a:latin typeface="AR JULIAN" pitchFamily="2" charset="0"/>
                      </a:endParaRPr>
                    </a:p>
                    <a:p>
                      <a:endParaRPr lang="en-US" sz="1200" baseline="0" dirty="0" smtClean="0">
                        <a:latin typeface="AR JULIAN" pitchFamily="2" charset="0"/>
                      </a:endParaRPr>
                    </a:p>
                    <a:p>
                      <a:endParaRPr lang="en-US" sz="1200" baseline="0" dirty="0" smtClean="0">
                        <a:latin typeface="AR JULIAN" pitchFamily="2" charset="0"/>
                      </a:endParaRPr>
                    </a:p>
                    <a:p>
                      <a:endParaRPr lang="en-US" sz="1200" baseline="0" dirty="0" smtClean="0">
                        <a:latin typeface="AR JULIAN" pitchFamily="2" charset="0"/>
                      </a:endParaRPr>
                    </a:p>
                    <a:p>
                      <a:endParaRPr lang="en-US" sz="1200" baseline="0" dirty="0" smtClean="0">
                        <a:latin typeface="AR JULIAN" pitchFamily="2" charset="0"/>
                      </a:endParaRPr>
                    </a:p>
                    <a:p>
                      <a:endParaRPr lang="en-US" sz="1200" baseline="0" dirty="0" smtClean="0">
                        <a:latin typeface="AR JULIAN" pitchFamily="2" charset="0"/>
                      </a:endParaRPr>
                    </a:p>
                    <a:p>
                      <a:r>
                        <a:rPr lang="en-US" sz="1200" baseline="0" dirty="0" smtClean="0">
                          <a:latin typeface="AR JULIAN" pitchFamily="2" charset="0"/>
                        </a:rPr>
                        <a:t>200 lit</a:t>
                      </a:r>
                      <a:endParaRPr lang="en-US" sz="1200" dirty="0">
                        <a:latin typeface="AR JULIAN" pitchFamily="2" charset="0"/>
                      </a:endParaRPr>
                    </a:p>
                  </a:txBody>
                  <a:tcPr/>
                </a:tc>
                <a:tc>
                  <a:txBody>
                    <a:bodyPr/>
                    <a:lstStyle/>
                    <a:p>
                      <a:r>
                        <a:rPr lang="en-US" sz="1200" dirty="0" smtClean="0">
                          <a:latin typeface="AR JULIAN" pitchFamily="2" charset="0"/>
                        </a:rPr>
                        <a:t>Weekly</a:t>
                      </a:r>
                      <a:endParaRPr lang="en-US" sz="1200" dirty="0">
                        <a:latin typeface="AR JULIAN" pitchFamily="2" charset="0"/>
                      </a:endParaRPr>
                    </a:p>
                  </a:txBody>
                  <a:tcPr/>
                </a:tc>
                <a:tc>
                  <a:txBody>
                    <a:bodyPr/>
                    <a:lstStyle/>
                    <a:p>
                      <a:r>
                        <a:rPr lang="en-US" sz="1200" dirty="0" smtClean="0">
                          <a:latin typeface="AR JULIAN" pitchFamily="2" charset="0"/>
                        </a:rPr>
                        <a:t>Knapsack/</a:t>
                      </a:r>
                      <a:r>
                        <a:rPr lang="en-US" sz="1200" baseline="0" dirty="0" smtClean="0">
                          <a:latin typeface="AR JULIAN" pitchFamily="2" charset="0"/>
                        </a:rPr>
                        <a:t> hand compression sprayer</a:t>
                      </a:r>
                      <a:endParaRPr lang="en-US" sz="1200" dirty="0">
                        <a:latin typeface="AR JULIAN" pitchFamily="2" charset="0"/>
                      </a:endParaRPr>
                    </a:p>
                  </a:txBody>
                  <a:tcPr/>
                </a:tc>
                <a:tc>
                  <a:txBody>
                    <a:bodyPr/>
                    <a:lstStyle/>
                    <a:p>
                      <a:r>
                        <a:rPr lang="en-US" sz="1200" dirty="0" smtClean="0">
                          <a:latin typeface="AR JULIAN" pitchFamily="2" charset="0"/>
                        </a:rPr>
                        <a:t>To be</a:t>
                      </a:r>
                      <a:r>
                        <a:rPr lang="en-US" sz="1200" baseline="0" dirty="0" smtClean="0">
                          <a:latin typeface="AR JULIAN" pitchFamily="2" charset="0"/>
                        </a:rPr>
                        <a:t> applied along the shore of water body</a:t>
                      </a:r>
                    </a:p>
                    <a:p>
                      <a:r>
                        <a:rPr lang="en-US" sz="1200" baseline="0" dirty="0" smtClean="0">
                          <a:latin typeface="AR JULIAN" pitchFamily="2" charset="0"/>
                        </a:rPr>
                        <a:t>Clean water </a:t>
                      </a:r>
                    </a:p>
                    <a:p>
                      <a:r>
                        <a:rPr lang="en-US" sz="1200" baseline="0" dirty="0" smtClean="0">
                          <a:latin typeface="AR JULIAN" pitchFamily="2" charset="0"/>
                        </a:rPr>
                        <a:t>------------</a:t>
                      </a:r>
                    </a:p>
                    <a:p>
                      <a:r>
                        <a:rPr lang="en-US" sz="1200" baseline="0" dirty="0" smtClean="0">
                          <a:latin typeface="AR JULIAN" pitchFamily="2" charset="0"/>
                        </a:rPr>
                        <a:t>Polluted water</a:t>
                      </a:r>
                      <a:endParaRPr lang="en-US" sz="1200" dirty="0">
                        <a:latin typeface="AR JULIAN" pitchFamily="2" charset="0"/>
                      </a:endParaRPr>
                    </a:p>
                  </a:txBody>
                  <a:tcPr/>
                </a:tc>
              </a:tr>
              <a:tr h="992521">
                <a:tc>
                  <a:txBody>
                    <a:bodyPr/>
                    <a:lstStyle/>
                    <a:p>
                      <a:r>
                        <a:rPr lang="en-US" sz="1200" dirty="0" smtClean="0">
                          <a:latin typeface="AR JULIAN" pitchFamily="2" charset="0"/>
                        </a:rPr>
                        <a:t>6</a:t>
                      </a:r>
                      <a:endParaRPr lang="en-US" sz="1200" dirty="0">
                        <a:latin typeface="AR JULIAN" pitchFamily="2" charset="0"/>
                      </a:endParaRPr>
                    </a:p>
                  </a:txBody>
                  <a:tcPr/>
                </a:tc>
                <a:tc>
                  <a:txBody>
                    <a:bodyPr/>
                    <a:lstStyle/>
                    <a:p>
                      <a:r>
                        <a:rPr lang="en-IN" sz="1200" dirty="0" err="1" smtClean="0">
                          <a:latin typeface="AR JULIAN" pitchFamily="2" charset="0"/>
                        </a:rPr>
                        <a:t>Pyriproxyfen</a:t>
                      </a:r>
                      <a:r>
                        <a:rPr lang="en-IN" sz="1200" dirty="0" smtClean="0">
                          <a:latin typeface="AR JULIAN" pitchFamily="2" charset="0"/>
                        </a:rPr>
                        <a:t> GR</a:t>
                      </a:r>
                      <a:endParaRPr lang="en-US" sz="1200" dirty="0">
                        <a:latin typeface="AR JULIAN" pitchFamily="2" charset="0"/>
                      </a:endParaRPr>
                    </a:p>
                  </a:txBody>
                  <a:tcPr/>
                </a:tc>
                <a:tc>
                  <a:txBody>
                    <a:bodyPr/>
                    <a:lstStyle/>
                    <a:p>
                      <a:r>
                        <a:rPr lang="en-IN" sz="1200" dirty="0" smtClean="0">
                          <a:latin typeface="AR JULIAN" pitchFamily="2" charset="0"/>
                        </a:rPr>
                        <a:t>0.5% Granular</a:t>
                      </a:r>
                      <a:endParaRPr lang="en-US" sz="1200" dirty="0">
                        <a:latin typeface="AR JULIAN" pitchFamily="2" charset="0"/>
                      </a:endParaRPr>
                    </a:p>
                  </a:txBody>
                  <a:tcPr/>
                </a:tc>
                <a:tc>
                  <a:txBody>
                    <a:bodyPr/>
                    <a:lstStyle/>
                    <a:p>
                      <a:r>
                        <a:rPr lang="en-US" sz="1200" dirty="0" smtClean="0">
                          <a:latin typeface="AR JULIAN" pitchFamily="2" charset="0"/>
                        </a:rPr>
                        <a:t>Ready to use</a:t>
                      </a:r>
                      <a:endParaRPr lang="en-US" sz="1200" dirty="0">
                        <a:latin typeface="AR JULIAN" pitchFamily="2" charset="0"/>
                      </a:endParaRPr>
                    </a:p>
                  </a:txBody>
                  <a:tcPr/>
                </a:tc>
                <a:tc>
                  <a:txBody>
                    <a:bodyPr/>
                    <a:lstStyle/>
                    <a:p>
                      <a:endParaRPr lang="en-US" sz="1200" dirty="0">
                        <a:latin typeface="AR JULIAN" pitchFamily="2" charset="0"/>
                      </a:endParaRPr>
                    </a:p>
                  </a:txBody>
                  <a:tcPr/>
                </a:tc>
                <a:tc>
                  <a:txBody>
                    <a:bodyPr/>
                    <a:lstStyle/>
                    <a:p>
                      <a:endParaRPr lang="en-US" sz="1200" dirty="0">
                        <a:latin typeface="AR JULIAN" pitchFamily="2" charset="0"/>
                      </a:endParaRPr>
                    </a:p>
                  </a:txBody>
                  <a:tcPr/>
                </a:tc>
                <a:tc>
                  <a:txBody>
                    <a:bodyPr/>
                    <a:lstStyle/>
                    <a:p>
                      <a:r>
                        <a:rPr lang="en-IN" sz="1200" dirty="0" smtClean="0">
                          <a:latin typeface="AR JULIAN" pitchFamily="2" charset="0"/>
                        </a:rPr>
                        <a:t>2 kg. Clean Water</a:t>
                      </a:r>
                    </a:p>
                    <a:p>
                      <a:endParaRPr lang="en-IN" sz="1200" dirty="0" smtClean="0">
                        <a:latin typeface="AR JULIAN" pitchFamily="2" charset="0"/>
                      </a:endParaRPr>
                    </a:p>
                    <a:p>
                      <a:r>
                        <a:rPr lang="en-IN" sz="1200" dirty="0" smtClean="0">
                          <a:latin typeface="AR JULIAN" pitchFamily="2" charset="0"/>
                        </a:rPr>
                        <a:t>------------------------------</a:t>
                      </a:r>
                    </a:p>
                    <a:p>
                      <a:r>
                        <a:rPr lang="en-IN" sz="1200" dirty="0" smtClean="0">
                          <a:latin typeface="AR JULIAN" pitchFamily="2" charset="0"/>
                        </a:rPr>
                        <a:t> </a:t>
                      </a:r>
                    </a:p>
                    <a:p>
                      <a:r>
                        <a:rPr lang="en-IN" sz="1200" dirty="0" smtClean="0">
                          <a:latin typeface="AR JULIAN" pitchFamily="2" charset="0"/>
                        </a:rPr>
                        <a:t>4 kg. polluted water</a:t>
                      </a:r>
                      <a:endParaRPr lang="en-US" sz="1200" dirty="0">
                        <a:latin typeface="AR JULIAN" pitchFamily="2" charset="0"/>
                      </a:endParaRPr>
                    </a:p>
                  </a:txBody>
                  <a:tcPr/>
                </a:tc>
                <a:tc>
                  <a:txBody>
                    <a:bodyPr/>
                    <a:lstStyle/>
                    <a:p>
                      <a:r>
                        <a:rPr lang="en-US" sz="1200" dirty="0" smtClean="0">
                          <a:latin typeface="AR JULIAN" pitchFamily="2" charset="0"/>
                        </a:rPr>
                        <a:t>3 weekly</a:t>
                      </a:r>
                      <a:endParaRPr lang="en-US" sz="1200" dirty="0">
                        <a:latin typeface="AR JULIAN"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 JULIAN" pitchFamily="2" charset="0"/>
                        </a:rPr>
                        <a:t>Manual </a:t>
                      </a:r>
                    </a:p>
                  </a:txBody>
                  <a:tcPr/>
                </a:tc>
                <a:tc>
                  <a:txBody>
                    <a:bodyPr/>
                    <a:lstStyle/>
                    <a:p>
                      <a:r>
                        <a:rPr lang="en-US" sz="1200" dirty="0" smtClean="0">
                          <a:latin typeface="AR JULIAN" pitchFamily="2" charset="0"/>
                        </a:rPr>
                        <a:t>clean water</a:t>
                      </a:r>
                    </a:p>
                    <a:p>
                      <a:r>
                        <a:rPr lang="en-US" sz="1200" dirty="0" smtClean="0">
                          <a:latin typeface="AR JULIAN" pitchFamily="2" charset="0"/>
                        </a:rPr>
                        <a:t>-------------</a:t>
                      </a:r>
                    </a:p>
                    <a:p>
                      <a:r>
                        <a:rPr lang="en-US" sz="1200" dirty="0" smtClean="0">
                          <a:latin typeface="AR JULIAN" pitchFamily="2" charset="0"/>
                        </a:rPr>
                        <a:t>Polluted Water</a:t>
                      </a:r>
                      <a:endParaRPr lang="en-US" sz="1200" dirty="0">
                        <a:latin typeface="AR JULIAN" pitchFamily="2" charset="0"/>
                      </a:endParaRPr>
                    </a:p>
                  </a:txBody>
                  <a:tcPr/>
                </a:tc>
              </a:tr>
            </a:tbl>
          </a:graphicData>
        </a:graphic>
      </p:graphicFrame>
    </p:spTree>
    <p:extLst>
      <p:ext uri="{BB962C8B-B14F-4D97-AF65-F5344CB8AC3E}">
        <p14:creationId xmlns:p14="http://schemas.microsoft.com/office/powerpoint/2010/main" xmlns="" val="30977900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a:solidFill>
            <a:srgbClr val="FFC000"/>
          </a:solidFill>
        </p:spPr>
        <p:txBody>
          <a:bodyPr>
            <a:noAutofit/>
          </a:bodyPr>
          <a:lstStyle/>
          <a:p>
            <a:pPr eaLnBrk="1" hangingPunct="1">
              <a:defRPr/>
            </a:pPr>
            <a:r>
              <a:rPr lang="en-US" sz="3200" dirty="0" smtClean="0">
                <a:effectLst>
                  <a:outerShdw blurRad="38100" dist="38100" dir="2700000" algn="tl">
                    <a:srgbClr val="C0C0C0"/>
                  </a:outerShdw>
                </a:effectLst>
              </a:rPr>
              <a:t>	Space spray-</a:t>
            </a:r>
            <a:r>
              <a:rPr lang="en-US" sz="2800" b="1" dirty="0" smtClean="0">
                <a:effectLst>
                  <a:outerShdw blurRad="38100" dist="38100" dir="2700000" algn="tl">
                    <a:srgbClr val="C0C0C0"/>
                  </a:outerShdw>
                </a:effectLst>
              </a:rPr>
              <a:t>Dosage, Dilution and Requirement </a:t>
            </a:r>
          </a:p>
        </p:txBody>
      </p:sp>
      <p:sp>
        <p:nvSpPr>
          <p:cNvPr id="21507" name="Vertical Text Placeholder 2"/>
          <p:cNvSpPr>
            <a:spLocks noGrp="1"/>
          </p:cNvSpPr>
          <p:nvPr>
            <p:ph type="body" orient="vert" idx="1"/>
          </p:nvPr>
        </p:nvSpPr>
        <p:spPr>
          <a:xfrm>
            <a:off x="457200" y="1600200"/>
            <a:ext cx="8458200" cy="4525963"/>
          </a:xfrm>
        </p:spPr>
        <p:txBody>
          <a:bodyPr vert="horz"/>
          <a:lstStyle/>
          <a:p>
            <a:pPr eaLnBrk="1" hangingPunct="1"/>
            <a:endParaRPr lang="en-US" smtClean="0"/>
          </a:p>
          <a:p>
            <a:pPr eaLnBrk="1" hangingPunct="1"/>
            <a:endParaRPr lang="en-US" smtClean="0"/>
          </a:p>
        </p:txBody>
      </p:sp>
      <p:graphicFrame>
        <p:nvGraphicFramePr>
          <p:cNvPr id="5" name="Table 4"/>
          <p:cNvGraphicFramePr>
            <a:graphicFrameLocks noGrp="1"/>
          </p:cNvGraphicFramePr>
          <p:nvPr>
            <p:extLst>
              <p:ext uri="{D42A27DB-BD31-4B8C-83A1-F6EECF244321}">
                <p14:modId xmlns:p14="http://schemas.microsoft.com/office/powerpoint/2010/main" xmlns="" val="4068767356"/>
              </p:ext>
            </p:extLst>
          </p:nvPr>
        </p:nvGraphicFramePr>
        <p:xfrm>
          <a:off x="533400" y="1447800"/>
          <a:ext cx="7696200" cy="5431627"/>
        </p:xfrm>
        <a:graphic>
          <a:graphicData uri="http://schemas.openxmlformats.org/drawingml/2006/table">
            <a:tbl>
              <a:tblPr firstRow="1" bandRow="1">
                <a:tableStyleId>{5C22544A-7EE6-4342-B048-85BDC9FD1C3A}</a:tableStyleId>
              </a:tblPr>
              <a:tblGrid>
                <a:gridCol w="1752600"/>
                <a:gridCol w="1828800"/>
                <a:gridCol w="4114800"/>
              </a:tblGrid>
              <a:tr h="1424473">
                <a:tc>
                  <a:txBody>
                    <a:bodyPr/>
                    <a:lstStyle/>
                    <a:p>
                      <a:r>
                        <a:rPr lang="en-US" sz="1400" dirty="0" smtClean="0"/>
                        <a:t>INSECTICIDE</a:t>
                      </a:r>
                      <a:endParaRPr lang="en-US" sz="1400" dirty="0"/>
                    </a:p>
                  </a:txBody>
                  <a:tcPr/>
                </a:tc>
                <a:tc>
                  <a:txBody>
                    <a:bodyPr/>
                    <a:lstStyle/>
                    <a:p>
                      <a:r>
                        <a:rPr lang="en-US" sz="1400" dirty="0" smtClean="0"/>
                        <a:t>Dosage</a:t>
                      </a:r>
                      <a:endParaRPr lang="en-US" sz="1400" dirty="0"/>
                    </a:p>
                  </a:txBody>
                  <a:tcPr/>
                </a:tc>
                <a:tc>
                  <a:txBody>
                    <a:bodyPr/>
                    <a:lstStyle/>
                    <a:p>
                      <a:r>
                        <a:rPr lang="en-US" sz="1400" dirty="0" smtClean="0"/>
                        <a:t>DILLUTION </a:t>
                      </a:r>
                      <a:endParaRPr lang="en-US" sz="1400" dirty="0"/>
                    </a:p>
                  </a:txBody>
                  <a:tcPr/>
                </a:tc>
              </a:tr>
              <a:tr h="414912">
                <a:tc>
                  <a:txBody>
                    <a:bodyPr/>
                    <a:lstStyle/>
                    <a:p>
                      <a:r>
                        <a:rPr lang="en-US" sz="1500" dirty="0" smtClean="0"/>
                        <a:t>1. Pyrethrum Extract</a:t>
                      </a:r>
                    </a:p>
                    <a:p>
                      <a:endParaRPr lang="en-US" sz="1500" dirty="0" smtClean="0"/>
                    </a:p>
                    <a:p>
                      <a:endParaRPr lang="en-US" sz="1500" dirty="0" smtClean="0"/>
                    </a:p>
                    <a:p>
                      <a:endParaRPr lang="en-US" sz="1500" dirty="0"/>
                    </a:p>
                  </a:txBody>
                  <a:tcPr/>
                </a:tc>
                <a:tc>
                  <a:txBody>
                    <a:bodyPr/>
                    <a:lstStyle/>
                    <a:p>
                      <a:pPr algn="ctr"/>
                      <a:r>
                        <a:rPr lang="en-US" sz="1500" dirty="0" smtClean="0"/>
                        <a:t>2% Extract</a:t>
                      </a:r>
                      <a:endParaRPr lang="en-US" sz="15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600" dirty="0" smtClean="0"/>
                        <a:t>1 part of 2% Pyrethrum Extract in 19 parts of Kerosene (50 ml in 1 litres </a:t>
                      </a:r>
                      <a:r>
                        <a:rPr lang="en-IN" sz="1600" dirty="0" err="1" smtClean="0"/>
                        <a:t>K.Oil</a:t>
                      </a:r>
                      <a:endParaRPr lang="en-IN" sz="1600" dirty="0" smtClean="0"/>
                    </a:p>
                    <a:p>
                      <a:pPr algn="ctr"/>
                      <a:r>
                        <a:rPr lang="en-IN" sz="1600" dirty="0" smtClean="0"/>
                        <a:t>Used for Indoor Space </a:t>
                      </a:r>
                      <a:r>
                        <a:rPr lang="en-IN" sz="1600" dirty="0" err="1" smtClean="0"/>
                        <a:t>Sp</a:t>
                      </a:r>
                      <a:endParaRPr lang="en-US" sz="1500" dirty="0"/>
                    </a:p>
                  </a:txBody>
                  <a:tcPr/>
                </a:tc>
              </a:tr>
              <a:tr h="989634">
                <a:tc>
                  <a:txBody>
                    <a:bodyPr/>
                    <a:lstStyle/>
                    <a:p>
                      <a:r>
                        <a:rPr lang="en-US" sz="1500" dirty="0" smtClean="0"/>
                        <a:t>2.</a:t>
                      </a:r>
                      <a:r>
                        <a:rPr lang="en-US" sz="1500" baseline="0" dirty="0" smtClean="0"/>
                        <a:t> </a:t>
                      </a:r>
                      <a:r>
                        <a:rPr lang="en-US" sz="1500" baseline="0" dirty="0" err="1" smtClean="0"/>
                        <a:t>Malathion</a:t>
                      </a:r>
                      <a:r>
                        <a:rPr lang="en-US" sz="1500" baseline="0" dirty="0" smtClean="0"/>
                        <a:t> Tec.</a:t>
                      </a:r>
                      <a:endParaRPr lang="en-US" sz="1500" dirty="0"/>
                    </a:p>
                  </a:txBody>
                  <a:tcPr/>
                </a:tc>
                <a:tc>
                  <a:txBody>
                    <a:bodyPr/>
                    <a:lstStyle/>
                    <a:p>
                      <a:pPr algn="ctr"/>
                      <a:r>
                        <a:rPr lang="en-US" sz="1500" dirty="0" smtClean="0"/>
                        <a:t>OP</a:t>
                      </a:r>
                      <a:endParaRPr lang="en-US" sz="1500" dirty="0"/>
                    </a:p>
                  </a:txBody>
                  <a:tcPr/>
                </a:tc>
                <a:tc>
                  <a:txBody>
                    <a:bodyPr/>
                    <a:lstStyle/>
                    <a:p>
                      <a:pPr algn="ctr"/>
                      <a:r>
                        <a:rPr lang="en-IN" sz="1600" dirty="0" smtClean="0"/>
                        <a:t>1:19 i.e.1 part of </a:t>
                      </a:r>
                      <a:r>
                        <a:rPr lang="en-IN" sz="1600" dirty="0" err="1" smtClean="0"/>
                        <a:t>Malathion</a:t>
                      </a:r>
                      <a:r>
                        <a:rPr lang="en-IN" sz="1600" dirty="0" smtClean="0"/>
                        <a:t> Tech in 19 parts of Diesel (50 ml in 1 litres diesel)</a:t>
                      </a:r>
                    </a:p>
                    <a:p>
                      <a:pPr algn="ctr"/>
                      <a:r>
                        <a:rPr lang="en-IN" sz="1600" dirty="0" smtClean="0"/>
                        <a:t>Used for out</a:t>
                      </a:r>
                      <a:r>
                        <a:rPr lang="en-IN" sz="1600" baseline="0" dirty="0" smtClean="0"/>
                        <a:t> </a:t>
                      </a:r>
                      <a:r>
                        <a:rPr lang="en-IN" sz="1600" dirty="0" smtClean="0"/>
                        <a:t>door </a:t>
                      </a:r>
                      <a:r>
                        <a:rPr lang="en-IN" sz="1600" baseline="0" dirty="0" smtClean="0"/>
                        <a:t> thermal fogging </a:t>
                      </a:r>
                      <a:endParaRPr lang="en-US" sz="1500" dirty="0"/>
                    </a:p>
                  </a:txBody>
                  <a:tcPr/>
                </a:tc>
              </a:tr>
              <a:tr h="6458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3 </a:t>
                      </a:r>
                      <a:r>
                        <a:rPr lang="en-IN" sz="1600" dirty="0" err="1" smtClean="0"/>
                        <a:t>Cyphenothrin</a:t>
                      </a:r>
                      <a:r>
                        <a:rPr lang="en-IN" sz="1600" dirty="0" smtClean="0"/>
                        <a:t> Synthetic </a:t>
                      </a:r>
                      <a:r>
                        <a:rPr lang="en-IN" sz="1600" dirty="0" err="1" smtClean="0"/>
                        <a:t>pyrethirod</a:t>
                      </a:r>
                      <a:endParaRPr lang="en-US" sz="15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400" dirty="0" smtClean="0"/>
                        <a:t>5%EC </a:t>
                      </a:r>
                    </a:p>
                    <a:p>
                      <a:pPr algn="ctr"/>
                      <a:endParaRPr lang="en-US" sz="1500" dirty="0"/>
                    </a:p>
                  </a:txBody>
                  <a:tcPr/>
                </a:tc>
                <a:tc>
                  <a:txBody>
                    <a:bodyPr/>
                    <a:lstStyle/>
                    <a:p>
                      <a:pPr algn="ctr"/>
                      <a:r>
                        <a:rPr lang="sv-SE" sz="1600" dirty="0" smtClean="0"/>
                        <a:t>0.5 mg a.i per sq.mt. (20 ml in 1 litres K.Oil)</a:t>
                      </a:r>
                      <a:endParaRPr lang="en-IN" sz="1600" dirty="0" smtClean="0"/>
                    </a:p>
                    <a:p>
                      <a:pPr algn="ctr"/>
                      <a:r>
                        <a:rPr lang="en-IN" sz="1600" dirty="0" smtClean="0"/>
                        <a:t>Used for Indoor Space </a:t>
                      </a:r>
                      <a:r>
                        <a:rPr lang="en-IN" sz="1600" dirty="0" err="1" smtClean="0"/>
                        <a:t>Sp</a:t>
                      </a:r>
                      <a:endParaRPr lang="en-IN" sz="1600" dirty="0" smtClean="0"/>
                    </a:p>
                    <a:p>
                      <a:pPr algn="ctr"/>
                      <a:endParaRPr lang="en-IN" sz="1600" dirty="0" smtClean="0"/>
                    </a:p>
                  </a:txBody>
                  <a:tcPr/>
                </a:tc>
              </a:tr>
              <a:tr h="414912">
                <a:tc>
                  <a:txBody>
                    <a:bodyPr/>
                    <a:lstStyle/>
                    <a:p>
                      <a:r>
                        <a:rPr lang="en-US" sz="1500" dirty="0" smtClean="0"/>
                        <a:t>4. </a:t>
                      </a:r>
                      <a:r>
                        <a:rPr lang="en-US" sz="1500" dirty="0" err="1" smtClean="0"/>
                        <a:t>Cyphenothrin</a:t>
                      </a:r>
                      <a:r>
                        <a:rPr lang="en-US" sz="1500" baseline="0" dirty="0" smtClean="0"/>
                        <a:t> </a:t>
                      </a:r>
                      <a:endParaRPr lang="en-US" sz="1500" dirty="0"/>
                    </a:p>
                  </a:txBody>
                  <a:tcPr/>
                </a:tc>
                <a:tc>
                  <a:txBody>
                    <a:bodyPr/>
                    <a:lstStyle/>
                    <a:p>
                      <a:pPr algn="ctr"/>
                      <a:r>
                        <a:rPr lang="en-US" sz="1500" dirty="0" smtClean="0"/>
                        <a:t>5%EC</a:t>
                      </a:r>
                      <a:endParaRPr lang="en-US" sz="15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400" dirty="0" smtClean="0"/>
                        <a:t>3.5 g </a:t>
                      </a:r>
                      <a:r>
                        <a:rPr lang="en-IN" sz="1400" dirty="0" err="1" smtClean="0"/>
                        <a:t>a.i</a:t>
                      </a:r>
                      <a:r>
                        <a:rPr lang="en-IN" sz="1400" dirty="0" smtClean="0"/>
                        <a:t> per </a:t>
                      </a:r>
                      <a:r>
                        <a:rPr lang="en-IN" sz="1400" dirty="0" err="1" smtClean="0"/>
                        <a:t>hactare</a:t>
                      </a:r>
                      <a:r>
                        <a:rPr lang="en-IN" sz="1400" dirty="0" smtClean="0"/>
                        <a:t> (7 ml in 1 litres diesel</a:t>
                      </a:r>
                    </a:p>
                    <a:p>
                      <a:pPr marL="0" marR="0" indent="0" algn="ctr" defTabSz="914400" rtl="0" eaLnBrk="1" fontAlgn="auto" latinLnBrk="0" hangingPunct="1">
                        <a:lnSpc>
                          <a:spcPct val="100000"/>
                        </a:lnSpc>
                        <a:spcBef>
                          <a:spcPts val="0"/>
                        </a:spcBef>
                        <a:spcAft>
                          <a:spcPts val="0"/>
                        </a:spcAft>
                        <a:buClrTx/>
                        <a:buSzTx/>
                        <a:buFontTx/>
                        <a:buNone/>
                        <a:tabLst/>
                        <a:defRPr/>
                      </a:pPr>
                      <a:r>
                        <a:rPr lang="en-IN" sz="1400" dirty="0" smtClean="0"/>
                        <a:t>Out door thermal</a:t>
                      </a:r>
                      <a:r>
                        <a:rPr lang="en-IN" sz="1400" baseline="0" dirty="0" smtClean="0"/>
                        <a:t> fogging</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p>
                      <a:pPr algn="ctr"/>
                      <a:endParaRPr lang="en-US" sz="1500" dirty="0"/>
                    </a:p>
                  </a:txBody>
                  <a:tcPr/>
                </a:tc>
              </a:tr>
            </a:tbl>
          </a:graphicData>
        </a:graphic>
      </p:graphicFrame>
    </p:spTree>
    <p:extLst>
      <p:ext uri="{BB962C8B-B14F-4D97-AF65-F5344CB8AC3E}">
        <p14:creationId xmlns:p14="http://schemas.microsoft.com/office/powerpoint/2010/main" xmlns="" val="96181052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217488"/>
            <a:ext cx="9144000" cy="814387"/>
          </a:xfrm>
          <a:solidFill>
            <a:schemeClr val="accent2"/>
          </a:solidFill>
        </p:spPr>
        <p:txBody>
          <a:bodyPr/>
          <a:lstStyle/>
          <a:p>
            <a:r>
              <a:rPr lang="en-IN" altLang="en-US" b="1" dirty="0" smtClean="0">
                <a:solidFill>
                  <a:schemeClr val="bg1">
                    <a:lumMod val="95000"/>
                  </a:schemeClr>
                </a:solidFill>
              </a:rPr>
              <a:t>Emergency vector control</a:t>
            </a:r>
          </a:p>
        </p:txBody>
      </p:sp>
      <p:sp>
        <p:nvSpPr>
          <p:cNvPr id="4" name="Content Placeholder 3"/>
          <p:cNvSpPr>
            <a:spLocks noGrp="1"/>
          </p:cNvSpPr>
          <p:nvPr>
            <p:ph idx="1"/>
          </p:nvPr>
        </p:nvSpPr>
        <p:spPr>
          <a:xfrm>
            <a:off x="252413" y="1395413"/>
            <a:ext cx="8526462" cy="3328987"/>
          </a:xfrm>
        </p:spPr>
        <p:txBody>
          <a:bodyPr>
            <a:normAutofit fontScale="77500" lnSpcReduction="20000"/>
          </a:bodyPr>
          <a:lstStyle/>
          <a:p>
            <a:pPr marL="342900" lvl="1" indent="-342900" algn="just">
              <a:defRPr/>
            </a:pPr>
            <a:r>
              <a:rPr lang="en-US" b="1" dirty="0"/>
              <a:t>Thermal fogs</a:t>
            </a:r>
            <a:r>
              <a:rPr lang="en-US" dirty="0"/>
              <a:t> are produced when an insecticide formulation condenses after being vaporized at a high temperature. </a:t>
            </a:r>
            <a:endParaRPr lang="en-US" dirty="0" smtClean="0"/>
          </a:p>
          <a:p>
            <a:pPr marL="342900" lvl="1" indent="-342900" algn="just">
              <a:defRPr/>
            </a:pPr>
            <a:r>
              <a:rPr lang="en-US" dirty="0" smtClean="0"/>
              <a:t>These </a:t>
            </a:r>
            <a:r>
              <a:rPr lang="en-US" dirty="0"/>
              <a:t>formulations can be oil-based or water-based; the oil (diesel)-based formulations produce dense clouds of white smoke, whereas water-based formulations produce a colorless fine mist</a:t>
            </a:r>
            <a:r>
              <a:rPr lang="en-US" dirty="0" smtClean="0"/>
              <a:t>.</a:t>
            </a:r>
          </a:p>
          <a:p>
            <a:pPr marL="342900" lvl="1" indent="-342900" algn="just">
              <a:defRPr/>
            </a:pPr>
            <a:r>
              <a:rPr lang="en-IN" dirty="0" smtClean="0"/>
              <a:t>Hot </a:t>
            </a:r>
            <a:r>
              <a:rPr lang="en-IN" dirty="0"/>
              <a:t>gas is used to heat the pesticide spray, decreasing the viscosity of the oil carrier, and vaporizing it. </a:t>
            </a:r>
            <a:endParaRPr lang="en-IN" dirty="0" smtClean="0"/>
          </a:p>
          <a:p>
            <a:pPr marL="342900" lvl="1" indent="-342900" algn="just">
              <a:defRPr/>
            </a:pPr>
            <a:r>
              <a:rPr lang="en-IN" dirty="0" smtClean="0"/>
              <a:t>When </a:t>
            </a:r>
            <a:r>
              <a:rPr lang="en-IN" dirty="0"/>
              <a:t>it leaves the nozzle the vapour hits colder air and condenses to form a dense white cloud of fog. Most of the droplets are smaller than 20 µm. </a:t>
            </a:r>
            <a:endParaRPr lang="en-IN" dirty="0" smtClean="0"/>
          </a:p>
        </p:txBody>
      </p:sp>
      <p:pic>
        <p:nvPicPr>
          <p:cNvPr id="11268" name="Picture 2" descr="Image result for thermal fo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54638" y="3875088"/>
            <a:ext cx="3841750" cy="2068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69" name="Content Placeholder 3"/>
          <p:cNvSpPr txBox="1">
            <a:spLocks/>
          </p:cNvSpPr>
          <p:nvPr/>
        </p:nvSpPr>
        <p:spPr bwMode="auto">
          <a:xfrm>
            <a:off x="252413" y="4713288"/>
            <a:ext cx="6513512" cy="107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defTabSz="457200">
              <a:spcBef>
                <a:spcPct val="20000"/>
              </a:spcBef>
              <a:buChar char="•"/>
              <a:defRPr sz="3200">
                <a:solidFill>
                  <a:schemeClr val="tx1"/>
                </a:solidFill>
                <a:latin typeface="Arial" panose="020B0604020202020204" pitchFamily="34" charset="0"/>
              </a:defRPr>
            </a:lvl1pPr>
            <a:lvl2pPr marL="342900" indent="-342900" defTabSz="457200">
              <a:spcBef>
                <a:spcPct val="20000"/>
              </a:spcBef>
              <a:buChar char="–"/>
              <a:defRPr sz="2800">
                <a:solidFill>
                  <a:schemeClr val="tx1"/>
                </a:solidFill>
                <a:latin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lgn="just">
              <a:spcBef>
                <a:spcPts val="1000"/>
              </a:spcBef>
              <a:buClr>
                <a:srgbClr val="4F81BD"/>
              </a:buClr>
              <a:buSzPct val="80000"/>
              <a:buFont typeface="Wingdings 3" panose="05040102010807070707" pitchFamily="18" charset="2"/>
              <a:buChar char=""/>
            </a:pPr>
            <a:r>
              <a:rPr lang="en-IN" altLang="en-US" sz="1800" dirty="0">
                <a:solidFill>
                  <a:prstClr val="black"/>
                </a:solidFill>
              </a:rPr>
              <a:t>The droplet size is affected by the interaction between the formulation, the flow rate and the temperature at the nozzle (usually &gt; 500 °C). </a:t>
            </a:r>
          </a:p>
          <a:p>
            <a:pPr lvl="1" algn="just">
              <a:spcBef>
                <a:spcPts val="1000"/>
              </a:spcBef>
              <a:buClr>
                <a:srgbClr val="4F81BD"/>
              </a:buClr>
              <a:buSzPct val="80000"/>
              <a:buFont typeface="Wingdings 3" panose="05040102010807070707" pitchFamily="18" charset="2"/>
              <a:buChar char=""/>
            </a:pPr>
            <a:endParaRPr lang="en-IN" altLang="en-US" sz="1800" dirty="0">
              <a:solidFill>
                <a:prstClr val="black"/>
              </a:solidFill>
            </a:endParaRPr>
          </a:p>
        </p:txBody>
      </p:sp>
      <p:sp>
        <p:nvSpPr>
          <p:cNvPr id="11270" name="Content Placeholder 3"/>
          <p:cNvSpPr txBox="1">
            <a:spLocks/>
          </p:cNvSpPr>
          <p:nvPr/>
        </p:nvSpPr>
        <p:spPr bwMode="auto">
          <a:xfrm>
            <a:off x="252413" y="5842000"/>
            <a:ext cx="8526462" cy="781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defTabSz="457200">
              <a:spcBef>
                <a:spcPct val="20000"/>
              </a:spcBef>
              <a:buChar char="•"/>
              <a:defRPr sz="3200">
                <a:solidFill>
                  <a:schemeClr val="tx1"/>
                </a:solidFill>
                <a:latin typeface="Arial" panose="020B0604020202020204" pitchFamily="34" charset="0"/>
              </a:defRPr>
            </a:lvl1pPr>
            <a:lvl2pPr marL="342900" indent="-342900" defTabSz="457200">
              <a:spcBef>
                <a:spcPct val="20000"/>
              </a:spcBef>
              <a:buChar char="–"/>
              <a:defRPr sz="2800">
                <a:solidFill>
                  <a:schemeClr val="tx1"/>
                </a:solidFill>
                <a:latin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lgn="just">
              <a:spcBef>
                <a:spcPts val="1000"/>
              </a:spcBef>
              <a:buClr>
                <a:srgbClr val="4F81BD"/>
              </a:buClr>
              <a:buSzPct val="80000"/>
              <a:buFont typeface="Wingdings 3" panose="05040102010807070707" pitchFamily="18" charset="2"/>
              <a:buChar char=""/>
            </a:pPr>
            <a:r>
              <a:rPr lang="en-IN" altLang="en-US" sz="1800" dirty="0">
                <a:solidFill>
                  <a:prstClr val="black"/>
                </a:solidFill>
              </a:rPr>
              <a:t>The volume of spray mixture applied in vector control is usually 5–10 litres per hectare, with an absolute maximum of 50 litres per hectare. </a:t>
            </a:r>
          </a:p>
        </p:txBody>
      </p:sp>
    </p:spTree>
    <p:extLst>
      <p:ext uri="{BB962C8B-B14F-4D97-AF65-F5344CB8AC3E}">
        <p14:creationId xmlns:p14="http://schemas.microsoft.com/office/powerpoint/2010/main" xmlns="" val="26487765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p:txBody>
          <a:bodyPr/>
          <a:lstStyle/>
          <a:p>
            <a:endParaRPr lang="en-US" dirty="0" smtClean="0"/>
          </a:p>
        </p:txBody>
      </p:sp>
      <p:sp>
        <p:nvSpPr>
          <p:cNvPr id="21507" name="Rectangle 3"/>
          <p:cNvSpPr>
            <a:spLocks noGrp="1" noChangeArrowheads="1"/>
          </p:cNvSpPr>
          <p:nvPr>
            <p:ph type="title"/>
          </p:nvPr>
        </p:nvSpPr>
        <p:spPr/>
        <p:txBody>
          <a:bodyPr/>
          <a:lstStyle/>
          <a:p>
            <a:r>
              <a:rPr lang="en-US" sz="1600" b="1" smtClean="0">
                <a:solidFill>
                  <a:schemeClr val="tx1"/>
                </a:solidFill>
              </a:rPr>
              <a:t>ENVIRONMENTAL MODIFICATION and malaria control   </a:t>
            </a:r>
          </a:p>
        </p:txBody>
      </p:sp>
      <p:sp>
        <p:nvSpPr>
          <p:cNvPr id="46084" name="Rectangle 4"/>
          <p:cNvSpPr>
            <a:spLocks noChangeArrowheads="1"/>
          </p:cNvSpPr>
          <p:nvPr/>
        </p:nvSpPr>
        <p:spPr bwMode="auto">
          <a:xfrm>
            <a:off x="1295400" y="282575"/>
            <a:ext cx="5638800" cy="779463"/>
          </a:xfrm>
          <a:prstGeom prst="rect">
            <a:avLst/>
          </a:prstGeom>
          <a:noFill/>
          <a:ln w="9525">
            <a:noFill/>
            <a:miter lim="800000"/>
            <a:headEnd/>
            <a:tailEnd/>
          </a:ln>
          <a:effectLst/>
        </p:spPr>
        <p:txBody>
          <a:bodyPr lIns="104927" tIns="52464" rIns="104927" bIns="52464" anchor="ctr"/>
          <a:lstStyle/>
          <a:p>
            <a:pPr algn="ctr">
              <a:tabLst>
                <a:tab pos="2514600" algn="ctr"/>
              </a:tabLst>
              <a:defRPr/>
            </a:pPr>
            <a:r>
              <a:rPr lang="en-US" sz="2400" dirty="0">
                <a:effectLst>
                  <a:outerShdw blurRad="38100" dist="38100" dir="2700000" algn="tl">
                    <a:srgbClr val="000000"/>
                  </a:outerShdw>
                </a:effectLst>
                <a:latin typeface="Arial Black" pitchFamily="34" charset="0"/>
              </a:rPr>
              <a:t>SCENARIO</a:t>
            </a:r>
          </a:p>
        </p:txBody>
      </p:sp>
      <p:pic>
        <p:nvPicPr>
          <p:cNvPr id="21509" name="Picture 5" descr="Sabarmati_1"/>
          <p:cNvPicPr>
            <a:picLocks noChangeAspect="1" noChangeArrowheads="1"/>
          </p:cNvPicPr>
          <p:nvPr/>
        </p:nvPicPr>
        <p:blipFill>
          <a:blip r:embed="rId2" cstate="print"/>
          <a:srcRect r="1134"/>
          <a:stretch>
            <a:fillRect/>
          </a:stretch>
        </p:blipFill>
        <p:spPr bwMode="auto">
          <a:xfrm>
            <a:off x="0" y="1600200"/>
            <a:ext cx="4114800" cy="2695575"/>
          </a:xfrm>
          <a:prstGeom prst="rect">
            <a:avLst/>
          </a:prstGeom>
          <a:noFill/>
          <a:ln w="9525">
            <a:noFill/>
            <a:miter lim="800000"/>
            <a:headEnd/>
            <a:tailEnd/>
          </a:ln>
        </p:spPr>
      </p:pic>
      <p:pic>
        <p:nvPicPr>
          <p:cNvPr id="21510" name="Picture 6" descr="Sabarmati"/>
          <p:cNvPicPr>
            <a:picLocks noChangeAspect="1" noChangeArrowheads="1"/>
          </p:cNvPicPr>
          <p:nvPr/>
        </p:nvPicPr>
        <p:blipFill>
          <a:blip r:embed="rId3" cstate="print"/>
          <a:srcRect t="13828"/>
          <a:stretch>
            <a:fillRect/>
          </a:stretch>
        </p:blipFill>
        <p:spPr bwMode="auto">
          <a:xfrm>
            <a:off x="4343400" y="1600200"/>
            <a:ext cx="4800600" cy="3048000"/>
          </a:xfrm>
          <a:prstGeom prst="rect">
            <a:avLst/>
          </a:prstGeom>
          <a:noFill/>
          <a:ln w="9525">
            <a:noFill/>
            <a:miter lim="800000"/>
            <a:headEnd/>
            <a:tailEnd/>
          </a:ln>
        </p:spPr>
      </p:pic>
      <p:pic>
        <p:nvPicPr>
          <p:cNvPr id="21511" name="Picture 7" descr="Sabarmati_2"/>
          <p:cNvPicPr>
            <a:picLocks noChangeAspect="1" noChangeArrowheads="1"/>
          </p:cNvPicPr>
          <p:nvPr/>
        </p:nvPicPr>
        <p:blipFill>
          <a:blip r:embed="rId4" cstate="print"/>
          <a:srcRect/>
          <a:stretch>
            <a:fillRect/>
          </a:stretch>
        </p:blipFill>
        <p:spPr bwMode="auto">
          <a:xfrm>
            <a:off x="0" y="4495800"/>
            <a:ext cx="3810000" cy="2133600"/>
          </a:xfrm>
          <a:prstGeom prst="rect">
            <a:avLst/>
          </a:prstGeom>
          <a:noFill/>
          <a:ln w="9525">
            <a:noFill/>
            <a:miter lim="800000"/>
            <a:headEnd/>
            <a:tailEnd/>
          </a:ln>
        </p:spPr>
      </p:pic>
      <p:sp>
        <p:nvSpPr>
          <p:cNvPr id="21512" name="Text Box 8"/>
          <p:cNvSpPr txBox="1">
            <a:spLocks noChangeArrowheads="1"/>
          </p:cNvSpPr>
          <p:nvPr/>
        </p:nvSpPr>
        <p:spPr bwMode="auto">
          <a:xfrm>
            <a:off x="620713" y="3098800"/>
            <a:ext cx="2222500" cy="228600"/>
          </a:xfrm>
          <a:prstGeom prst="rect">
            <a:avLst/>
          </a:prstGeom>
          <a:noFill/>
          <a:ln w="9525">
            <a:noFill/>
            <a:miter lim="800000"/>
            <a:headEnd/>
            <a:tailEnd/>
          </a:ln>
        </p:spPr>
        <p:txBody>
          <a:bodyPr>
            <a:spAutoFit/>
          </a:bodyPr>
          <a:lstStyle/>
          <a:p>
            <a:pPr algn="ctr" defTabSz="1049338" eaLnBrk="0" hangingPunct="0">
              <a:spcBef>
                <a:spcPct val="50000"/>
              </a:spcBef>
            </a:pPr>
            <a:r>
              <a:rPr lang="en-US" sz="900">
                <a:solidFill>
                  <a:srgbClr val="66FF33"/>
                </a:solidFill>
                <a:latin typeface="Tahoma" pitchFamily="34" charset="0"/>
              </a:rPr>
              <a:t>Sabarmati: erstwhile</a:t>
            </a:r>
          </a:p>
        </p:txBody>
      </p:sp>
      <p:sp>
        <p:nvSpPr>
          <p:cNvPr id="21513" name="Text Box 9"/>
          <p:cNvSpPr txBox="1">
            <a:spLocks noChangeArrowheads="1"/>
          </p:cNvSpPr>
          <p:nvPr/>
        </p:nvSpPr>
        <p:spPr bwMode="auto">
          <a:xfrm>
            <a:off x="5257800" y="2590800"/>
            <a:ext cx="2667000" cy="338138"/>
          </a:xfrm>
          <a:prstGeom prst="rect">
            <a:avLst/>
          </a:prstGeom>
          <a:noFill/>
          <a:ln w="9525">
            <a:noFill/>
            <a:miter lim="800000"/>
            <a:headEnd/>
            <a:tailEnd/>
          </a:ln>
        </p:spPr>
        <p:txBody>
          <a:bodyPr>
            <a:spAutoFit/>
          </a:bodyPr>
          <a:lstStyle/>
          <a:p>
            <a:pPr algn="ctr" defTabSz="1049338" eaLnBrk="0" hangingPunct="0">
              <a:spcBef>
                <a:spcPct val="50000"/>
              </a:spcBef>
            </a:pPr>
            <a:r>
              <a:rPr lang="en-US" sz="1600" dirty="0" err="1">
                <a:solidFill>
                  <a:srgbClr val="66FF33"/>
                </a:solidFill>
                <a:latin typeface="Tahoma" pitchFamily="34" charset="0"/>
              </a:rPr>
              <a:t>Intervention:Channelization</a:t>
            </a:r>
            <a:endParaRPr lang="en-US" sz="1600" dirty="0">
              <a:solidFill>
                <a:srgbClr val="66FF33"/>
              </a:solidFill>
              <a:latin typeface="Tahoma" pitchFamily="34" charset="0"/>
            </a:endParaRPr>
          </a:p>
        </p:txBody>
      </p:sp>
      <p:sp>
        <p:nvSpPr>
          <p:cNvPr id="46090" name="Text Box 10"/>
          <p:cNvSpPr txBox="1">
            <a:spLocks noChangeArrowheads="1"/>
          </p:cNvSpPr>
          <p:nvPr/>
        </p:nvSpPr>
        <p:spPr bwMode="auto">
          <a:xfrm>
            <a:off x="914400" y="4648200"/>
            <a:ext cx="2209800" cy="254000"/>
          </a:xfrm>
          <a:prstGeom prst="rect">
            <a:avLst/>
          </a:prstGeom>
          <a:noFill/>
          <a:ln w="9525">
            <a:noFill/>
            <a:miter lim="800000"/>
            <a:headEnd/>
            <a:tailEnd/>
          </a:ln>
          <a:effectLst/>
        </p:spPr>
        <p:txBody>
          <a:bodyPr>
            <a:spAutoFit/>
          </a:bodyPr>
          <a:lstStyle/>
          <a:p>
            <a:pPr algn="ctr" defTabSz="1049338" eaLnBrk="0" hangingPunct="0">
              <a:spcBef>
                <a:spcPct val="50000"/>
              </a:spcBef>
              <a:defRPr/>
            </a:pPr>
            <a:r>
              <a:rPr lang="en-US" sz="1050" dirty="0">
                <a:latin typeface="Tahoma" pitchFamily="34" charset="0"/>
              </a:rPr>
              <a:t>Narmada Fed Sabarmati</a:t>
            </a:r>
          </a:p>
        </p:txBody>
      </p:sp>
      <p:sp>
        <p:nvSpPr>
          <p:cNvPr id="12" name="Right Arrow 11"/>
          <p:cNvSpPr/>
          <p:nvPr/>
        </p:nvSpPr>
        <p:spPr>
          <a:xfrm rot="16200000">
            <a:off x="2705100" y="4076700"/>
            <a:ext cx="1295400" cy="914400"/>
          </a:xfrm>
          <a:prstGeom prst="rightArrow">
            <a:avLst>
              <a:gd name="adj1" fmla="val 50000"/>
              <a:gd name="adj2" fmla="val 5307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ight Arrow 12"/>
          <p:cNvSpPr/>
          <p:nvPr/>
        </p:nvSpPr>
        <p:spPr>
          <a:xfrm>
            <a:off x="3352800" y="2209800"/>
            <a:ext cx="21336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a:off x="1524000" y="0"/>
            <a:ext cx="57150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effectLst>
                  <a:outerShdw blurRad="38100" dist="38100" dir="2700000" algn="tl">
                    <a:srgbClr val="000000"/>
                  </a:outerShdw>
                </a:effectLst>
                <a:latin typeface="Arial Black" pitchFamily="34" charset="0"/>
              </a:rPr>
              <a:t>Environmental Control</a:t>
            </a:r>
          </a:p>
          <a:p>
            <a:pPr algn="ctr">
              <a:defRPr/>
            </a:pPr>
            <a:r>
              <a:rPr lang="en-US" sz="1400" dirty="0" smtClean="0">
                <a:effectLst>
                  <a:outerShdw blurRad="38100" dist="38100" dir="2700000" algn="tl">
                    <a:srgbClr val="000000"/>
                  </a:outerShdw>
                </a:effectLst>
                <a:latin typeface="Arial Black" pitchFamily="34" charset="0"/>
              </a:rPr>
              <a:t>SABARMATI </a:t>
            </a:r>
            <a:r>
              <a:rPr lang="en-US" sz="1400" dirty="0">
                <a:effectLst>
                  <a:outerShdw blurRad="38100" dist="38100" dir="2700000" algn="tl">
                    <a:srgbClr val="000000"/>
                  </a:outerShdw>
                </a:effectLst>
                <a:latin typeface="Arial Black" pitchFamily="34" charset="0"/>
              </a:rPr>
              <a:t>RIVER’S CHANGING SCENIRIO  </a:t>
            </a:r>
            <a:endParaRPr lang="en-US" sz="1400" dirty="0"/>
          </a:p>
        </p:txBody>
      </p:sp>
      <p:sp>
        <p:nvSpPr>
          <p:cNvPr id="15" name="Down Arrow 14"/>
          <p:cNvSpPr/>
          <p:nvPr/>
        </p:nvSpPr>
        <p:spPr>
          <a:xfrm>
            <a:off x="6705600" y="3048000"/>
            <a:ext cx="838200" cy="990600"/>
          </a:xfrm>
          <a:prstGeom prst="downArrow">
            <a:avLst>
              <a:gd name="adj1" fmla="val 50000"/>
              <a:gd name="adj2" fmla="val 5659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xmlns="" val="35060175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370013" y="0"/>
            <a:ext cx="7313612" cy="1444625"/>
          </a:xfrm>
          <a:blipFill dpi="0" rotWithShape="1">
            <a:blip r:embed="rId2" cstate="print"/>
            <a:srcRect/>
            <a:tile tx="0" ty="0" sx="100000" sy="100000" flip="none" algn="tl"/>
          </a:blipFill>
        </p:spPr>
        <p:txBody>
          <a:bodyPr/>
          <a:lstStyle/>
          <a:p>
            <a:pPr algn="ctr"/>
            <a:r>
              <a:rPr lang="en-US" sz="2400" i="1" u="sng" dirty="0" smtClean="0">
                <a:solidFill>
                  <a:srgbClr val="00B0F0"/>
                </a:solidFill>
              </a:rPr>
              <a:t>Legislative control-An. </a:t>
            </a:r>
            <a:r>
              <a:rPr lang="en-US" sz="2400" i="1" u="sng" dirty="0" err="1" smtClean="0">
                <a:solidFill>
                  <a:srgbClr val="00B0F0"/>
                </a:solidFill>
              </a:rPr>
              <a:t>ste</a:t>
            </a:r>
            <a:r>
              <a:rPr lang="en-US" sz="2400" i="1" u="sng" dirty="0" smtClean="0">
                <a:solidFill>
                  <a:srgbClr val="00B0F0"/>
                </a:solidFill>
              </a:rPr>
              <a:t>[</a:t>
            </a:r>
            <a:r>
              <a:rPr lang="en-US" sz="2400" i="1" u="sng" dirty="0" err="1" smtClean="0">
                <a:solidFill>
                  <a:srgbClr val="00B0F0"/>
                </a:solidFill>
              </a:rPr>
              <a:t>phensi</a:t>
            </a:r>
            <a:r>
              <a:rPr lang="en-US" sz="2400" dirty="0" smtClean="0">
                <a:solidFill>
                  <a:srgbClr val="FF0000"/>
                </a:solidFill>
              </a:rPr>
              <a:t/>
            </a:r>
            <a:br>
              <a:rPr lang="en-US" sz="2400" dirty="0" smtClean="0">
                <a:solidFill>
                  <a:srgbClr val="FF0000"/>
                </a:solidFill>
              </a:rPr>
            </a:br>
            <a:r>
              <a:rPr lang="en-US" sz="2400" dirty="0" smtClean="0">
                <a:solidFill>
                  <a:srgbClr val="FF0000"/>
                </a:solidFill>
              </a:rPr>
              <a:t> Model Civic Bye-laws and Building Bye-laws for prevention and control of vector breeding</a:t>
            </a:r>
          </a:p>
        </p:txBody>
      </p:sp>
      <p:sp>
        <p:nvSpPr>
          <p:cNvPr id="31747" name="Rectangle 3"/>
          <p:cNvSpPr>
            <a:spLocks noGrp="1" noChangeArrowheads="1"/>
          </p:cNvSpPr>
          <p:nvPr>
            <p:ph type="body" idx="1"/>
          </p:nvPr>
        </p:nvSpPr>
        <p:spPr>
          <a:xfrm>
            <a:off x="228600" y="1600200"/>
            <a:ext cx="8915400" cy="5257800"/>
          </a:xfrm>
          <a:solidFill>
            <a:schemeClr val="accent1">
              <a:lumMod val="20000"/>
              <a:lumOff val="80000"/>
            </a:schemeClr>
          </a:solidFill>
        </p:spPr>
        <p:txBody>
          <a:bodyPr/>
          <a:lstStyle/>
          <a:p>
            <a:pPr algn="just"/>
            <a:r>
              <a:rPr lang="en-US" sz="2200" b="1" i="1" dirty="0" smtClean="0">
                <a:solidFill>
                  <a:srgbClr val="000000"/>
                </a:solidFill>
              </a:rPr>
              <a:t>Model Civic Bye-laws:</a:t>
            </a:r>
            <a:r>
              <a:rPr lang="en-US" sz="2200" dirty="0" smtClean="0">
                <a:solidFill>
                  <a:srgbClr val="000000"/>
                </a:solidFill>
              </a:rPr>
              <a:t> Promulgation and implementation with provision to prevent /eliminate mosquito breeding like Municipal Corporation of Greater </a:t>
            </a:r>
            <a:r>
              <a:rPr lang="en-US" sz="2200" u="sng" dirty="0" smtClean="0">
                <a:solidFill>
                  <a:srgbClr val="000000"/>
                </a:solidFill>
              </a:rPr>
              <a:t>Mumbai, NCT Delhi, Chandigarh, Bhopal, </a:t>
            </a:r>
            <a:r>
              <a:rPr lang="en-US" sz="2200" u="sng" dirty="0" err="1" smtClean="0">
                <a:solidFill>
                  <a:srgbClr val="000000"/>
                </a:solidFill>
              </a:rPr>
              <a:t>Agartala</a:t>
            </a:r>
            <a:r>
              <a:rPr lang="en-US" sz="2200" u="sng" dirty="0" smtClean="0">
                <a:solidFill>
                  <a:srgbClr val="000000"/>
                </a:solidFill>
              </a:rPr>
              <a:t>, </a:t>
            </a:r>
            <a:r>
              <a:rPr lang="en-US" sz="2200" u="sng" dirty="0" err="1" smtClean="0">
                <a:solidFill>
                  <a:srgbClr val="000000"/>
                </a:solidFill>
              </a:rPr>
              <a:t>Navi</a:t>
            </a:r>
            <a:r>
              <a:rPr lang="en-US" sz="2200" u="sng" dirty="0" smtClean="0">
                <a:solidFill>
                  <a:srgbClr val="000000"/>
                </a:solidFill>
              </a:rPr>
              <a:t> Mumbai Municipal Corporation, Thane and Goa. </a:t>
            </a:r>
          </a:p>
          <a:p>
            <a:pPr algn="just"/>
            <a:endParaRPr lang="en-US" sz="2200" u="sng" dirty="0" smtClean="0">
              <a:solidFill>
                <a:srgbClr val="000000"/>
              </a:solidFill>
            </a:endParaRPr>
          </a:p>
          <a:p>
            <a:pPr algn="just"/>
            <a:r>
              <a:rPr lang="en-US" sz="2200" b="1" i="1" dirty="0" smtClean="0">
                <a:solidFill>
                  <a:srgbClr val="000000"/>
                </a:solidFill>
              </a:rPr>
              <a:t>Building Bye-laws: </a:t>
            </a:r>
            <a:r>
              <a:rPr lang="en-US" sz="2200" dirty="0" smtClean="0">
                <a:solidFill>
                  <a:srgbClr val="000000"/>
                </a:solidFill>
              </a:rPr>
              <a:t>Provision to prevent </a:t>
            </a:r>
            <a:r>
              <a:rPr lang="en-US" sz="2200" dirty="0" err="1" smtClean="0">
                <a:solidFill>
                  <a:srgbClr val="000000"/>
                </a:solidFill>
              </a:rPr>
              <a:t>mosquitogenic</a:t>
            </a:r>
            <a:r>
              <a:rPr lang="en-US" sz="2200" dirty="0" smtClean="0">
                <a:solidFill>
                  <a:srgbClr val="000000"/>
                </a:solidFill>
              </a:rPr>
              <a:t> conditions on the exterior of the buildings and clauses in the contract to keep curing tanks free of mosquito breeding during construction phase and dismantling of the same before issuance of occupancy certificate like </a:t>
            </a:r>
            <a:r>
              <a:rPr lang="en-US" sz="2200" u="sng" dirty="0" err="1" smtClean="0">
                <a:solidFill>
                  <a:srgbClr val="000000"/>
                </a:solidFill>
              </a:rPr>
              <a:t>Navi</a:t>
            </a:r>
            <a:r>
              <a:rPr lang="en-US" sz="2200" u="sng" dirty="0" smtClean="0">
                <a:solidFill>
                  <a:srgbClr val="000000"/>
                </a:solidFill>
              </a:rPr>
              <a:t> Mumbai</a:t>
            </a:r>
          </a:p>
          <a:p>
            <a:pPr algn="just"/>
            <a:endParaRPr lang="en-US" sz="2200" u="sng" dirty="0" smtClean="0">
              <a:solidFill>
                <a:srgbClr val="000000"/>
              </a:solidFill>
            </a:endParaRPr>
          </a:p>
        </p:txBody>
      </p:sp>
      <p:pic>
        <p:nvPicPr>
          <p:cNvPr id="31748" name="Picture 4" descr="0005"/>
          <p:cNvPicPr>
            <a:picLocks noChangeAspect="1" noChangeArrowheads="1"/>
          </p:cNvPicPr>
          <p:nvPr/>
        </p:nvPicPr>
        <p:blipFill>
          <a:blip r:embed="rId3" cstate="print"/>
          <a:srcRect/>
          <a:stretch>
            <a:fillRect/>
          </a:stretch>
        </p:blipFill>
        <p:spPr bwMode="auto">
          <a:xfrm>
            <a:off x="7086600" y="5410200"/>
            <a:ext cx="1828800" cy="1447800"/>
          </a:xfrm>
          <a:prstGeom prst="rect">
            <a:avLst/>
          </a:prstGeom>
          <a:noFill/>
          <a:ln w="9525">
            <a:noFill/>
            <a:miter lim="800000"/>
            <a:headEnd/>
            <a:tailEnd/>
          </a:ln>
        </p:spPr>
      </p:pic>
      <p:sp>
        <p:nvSpPr>
          <p:cNvPr id="6" name="TextBox 5"/>
          <p:cNvSpPr txBox="1"/>
          <p:nvPr/>
        </p:nvSpPr>
        <p:spPr>
          <a:xfrm>
            <a:off x="152400" y="5725180"/>
            <a:ext cx="7086600" cy="523220"/>
          </a:xfrm>
          <a:prstGeom prst="rect">
            <a:avLst/>
          </a:prstGeom>
          <a:solidFill>
            <a:schemeClr val="tx1"/>
          </a:solidFill>
        </p:spPr>
        <p:txBody>
          <a:bodyPr wrap="square" rtlCol="0">
            <a:spAutoFit/>
          </a:bodyPr>
          <a:lstStyle/>
          <a:p>
            <a:endParaRPr lang="en-IN" sz="2800" dirty="0">
              <a:solidFill>
                <a:srgbClr val="FF0000"/>
              </a:solidFill>
            </a:endParaRPr>
          </a:p>
        </p:txBody>
      </p:sp>
    </p:spTree>
    <p:extLst>
      <p:ext uri="{BB962C8B-B14F-4D97-AF65-F5344CB8AC3E}">
        <p14:creationId xmlns:p14="http://schemas.microsoft.com/office/powerpoint/2010/main" xmlns="" val="3230267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blipFill dpi="0" rotWithShape="1">
            <a:blip r:embed="rId2" cstate="print"/>
            <a:srcRect/>
            <a:tile tx="0" ty="0" sx="100000" sy="100000" flip="none" algn="tl"/>
          </a:blipFill>
        </p:spPr>
        <p:txBody>
          <a:bodyPr/>
          <a:lstStyle/>
          <a:p>
            <a:r>
              <a:rPr lang="en-US" sz="2800" b="1" smtClean="0">
                <a:solidFill>
                  <a:srgbClr val="002060"/>
                </a:solidFill>
              </a:rPr>
              <a:t>Navi Mumbai Municipal Corporation</a:t>
            </a:r>
            <a:br>
              <a:rPr lang="en-US" sz="2800" b="1" smtClean="0">
                <a:solidFill>
                  <a:srgbClr val="002060"/>
                </a:solidFill>
              </a:rPr>
            </a:br>
            <a:endParaRPr lang="en-US" sz="2800" b="1" smtClean="0">
              <a:solidFill>
                <a:srgbClr val="002060"/>
              </a:solidFill>
            </a:endParaRPr>
          </a:p>
        </p:txBody>
      </p:sp>
      <p:sp>
        <p:nvSpPr>
          <p:cNvPr id="24579" name="Rectangle 3"/>
          <p:cNvSpPr>
            <a:spLocks noGrp="1" noChangeArrowheads="1"/>
          </p:cNvSpPr>
          <p:nvPr>
            <p:ph type="body" idx="1"/>
          </p:nvPr>
        </p:nvSpPr>
        <p:spPr>
          <a:xfrm>
            <a:off x="2514600" y="1447800"/>
            <a:ext cx="6400800" cy="5105400"/>
          </a:xfrm>
        </p:spPr>
        <p:txBody>
          <a:bodyPr/>
          <a:lstStyle/>
          <a:p>
            <a:pPr>
              <a:buFont typeface="Wingdings" pitchFamily="2" charset="2"/>
              <a:buNone/>
            </a:pPr>
            <a:r>
              <a:rPr lang="en-US" sz="2800" b="1" u="sng" dirty="0" smtClean="0">
                <a:solidFill>
                  <a:srgbClr val="002060"/>
                </a:solidFill>
              </a:rPr>
              <a:t>Malaria Bye-laws :</a:t>
            </a:r>
          </a:p>
          <a:p>
            <a:pPr algn="just"/>
            <a:r>
              <a:rPr lang="en-US" sz="2800" dirty="0" smtClean="0">
                <a:solidFill>
                  <a:srgbClr val="002060"/>
                </a:solidFill>
              </a:rPr>
              <a:t>To reduce future potential breeding places </a:t>
            </a:r>
            <a:r>
              <a:rPr lang="en-US" sz="2800" dirty="0" err="1" smtClean="0">
                <a:solidFill>
                  <a:srgbClr val="002060"/>
                </a:solidFill>
              </a:rPr>
              <a:t>fpr</a:t>
            </a:r>
            <a:r>
              <a:rPr lang="en-US" sz="2800" dirty="0" smtClean="0">
                <a:solidFill>
                  <a:srgbClr val="002060"/>
                </a:solidFill>
              </a:rPr>
              <a:t> </a:t>
            </a:r>
            <a:r>
              <a:rPr lang="en-US" sz="2800" i="1" dirty="0" smtClean="0">
                <a:solidFill>
                  <a:srgbClr val="002060"/>
                </a:solidFill>
              </a:rPr>
              <a:t>Anopheles </a:t>
            </a:r>
            <a:r>
              <a:rPr lang="en-US" sz="2800" i="1" dirty="0" err="1" smtClean="0">
                <a:solidFill>
                  <a:srgbClr val="002060"/>
                </a:solidFill>
              </a:rPr>
              <a:t>stephensi</a:t>
            </a:r>
            <a:r>
              <a:rPr lang="en-US" sz="2800" i="1" dirty="0" smtClean="0">
                <a:solidFill>
                  <a:srgbClr val="002060"/>
                </a:solidFill>
              </a:rPr>
              <a:t>.</a:t>
            </a:r>
          </a:p>
          <a:p>
            <a:pPr algn="just">
              <a:buFont typeface="Wingdings" pitchFamily="2" charset="2"/>
              <a:buNone/>
            </a:pPr>
            <a:endParaRPr lang="en-US" sz="2800" dirty="0" smtClean="0">
              <a:solidFill>
                <a:srgbClr val="002060"/>
              </a:solidFill>
            </a:endParaRPr>
          </a:p>
          <a:p>
            <a:pPr algn="just"/>
            <a:r>
              <a:rPr lang="en-US" sz="2800" dirty="0" smtClean="0">
                <a:solidFill>
                  <a:srgbClr val="002060"/>
                </a:solidFill>
              </a:rPr>
              <a:t>Inspect the site for any potential breeding places at the construction. </a:t>
            </a:r>
          </a:p>
          <a:p>
            <a:pPr algn="just">
              <a:buFont typeface="Wingdings" pitchFamily="2" charset="2"/>
              <a:buNone/>
            </a:pPr>
            <a:endParaRPr lang="en-US" sz="2800" dirty="0" smtClean="0">
              <a:solidFill>
                <a:srgbClr val="002060"/>
              </a:solidFill>
            </a:endParaRPr>
          </a:p>
          <a:p>
            <a:pPr algn="just"/>
            <a:r>
              <a:rPr lang="en-US" sz="2800" dirty="0" smtClean="0">
                <a:solidFill>
                  <a:srgbClr val="002060"/>
                </a:solidFill>
              </a:rPr>
              <a:t>“No Objection Certificate”  is issued from Health Department of NMMC for Occupancy.  </a:t>
            </a:r>
          </a:p>
        </p:txBody>
      </p:sp>
      <p:sp>
        <p:nvSpPr>
          <p:cNvPr id="24580" name="Rectangle 4"/>
          <p:cNvSpPr>
            <a:spLocks noChangeArrowheads="1"/>
          </p:cNvSpPr>
          <p:nvPr/>
        </p:nvSpPr>
        <p:spPr bwMode="auto">
          <a:xfrm>
            <a:off x="504825" y="0"/>
            <a:ext cx="9721850" cy="866775"/>
          </a:xfrm>
          <a:prstGeom prst="rect">
            <a:avLst/>
          </a:prstGeom>
          <a:noFill/>
          <a:ln w="9525">
            <a:noFill/>
            <a:miter lim="800000"/>
            <a:headEnd/>
            <a:tailEnd/>
          </a:ln>
        </p:spPr>
        <p:txBody>
          <a:bodyPr lIns="104927" tIns="52464" rIns="104927" bIns="52464" anchor="ctr"/>
          <a:lstStyle/>
          <a:p>
            <a:pPr algn="ctr">
              <a:lnSpc>
                <a:spcPct val="80000"/>
              </a:lnSpc>
            </a:pPr>
            <a:endParaRPr lang="en-US" sz="2500">
              <a:solidFill>
                <a:srgbClr val="FF0066"/>
              </a:solidFill>
              <a:latin typeface="Arial Black" pitchFamily="34" charset="0"/>
            </a:endParaRPr>
          </a:p>
        </p:txBody>
      </p:sp>
      <p:pic>
        <p:nvPicPr>
          <p:cNvPr id="24581" name="Picture 5" descr="Scan0005"/>
          <p:cNvPicPr>
            <a:picLocks noChangeAspect="1" noChangeArrowheads="1"/>
          </p:cNvPicPr>
          <p:nvPr/>
        </p:nvPicPr>
        <p:blipFill>
          <a:blip r:embed="rId3" cstate="print"/>
          <a:srcRect/>
          <a:stretch>
            <a:fillRect/>
          </a:stretch>
        </p:blipFill>
        <p:spPr bwMode="auto">
          <a:xfrm>
            <a:off x="193675" y="1524000"/>
            <a:ext cx="2244725" cy="2286000"/>
          </a:xfrm>
          <a:prstGeom prst="rect">
            <a:avLst/>
          </a:prstGeom>
          <a:noFill/>
          <a:ln w="9525">
            <a:noFill/>
            <a:miter lim="800000"/>
            <a:headEnd/>
            <a:tailEnd/>
          </a:ln>
        </p:spPr>
      </p:pic>
      <p:pic>
        <p:nvPicPr>
          <p:cNvPr id="24582" name="Picture 6" descr="Scan0004"/>
          <p:cNvPicPr>
            <a:picLocks noChangeAspect="1" noChangeArrowheads="1"/>
          </p:cNvPicPr>
          <p:nvPr/>
        </p:nvPicPr>
        <p:blipFill>
          <a:blip r:embed="rId4" cstate="print"/>
          <a:srcRect/>
          <a:stretch>
            <a:fillRect/>
          </a:stretch>
        </p:blipFill>
        <p:spPr bwMode="auto">
          <a:xfrm>
            <a:off x="228600" y="4038600"/>
            <a:ext cx="2193925" cy="2286000"/>
          </a:xfrm>
          <a:prstGeom prst="rect">
            <a:avLst/>
          </a:prstGeom>
          <a:noFill/>
          <a:ln w="9525">
            <a:noFill/>
            <a:miter lim="800000"/>
            <a:headEnd/>
            <a:tailEnd/>
          </a:ln>
        </p:spPr>
      </p:pic>
      <p:sp>
        <p:nvSpPr>
          <p:cNvPr id="24583" name="Slide Number Placeholder 6"/>
          <p:cNvSpPr>
            <a:spLocks noGrp="1"/>
          </p:cNvSpPr>
          <p:nvPr>
            <p:ph type="sldNum" sz="quarter" idx="12"/>
          </p:nvPr>
        </p:nvSpPr>
        <p:spPr>
          <a:noFill/>
        </p:spPr>
        <p:txBody>
          <a:bodyPr/>
          <a:lstStyle/>
          <a:p>
            <a:fld id="{79591616-84CB-41CE-AFB5-D66E3C7E1DD3}" type="slidenum">
              <a:rPr lang="en-US" smtClean="0">
                <a:cs typeface="Arial" charset="0"/>
              </a:rPr>
              <a:pPr/>
              <a:t>17</a:t>
            </a:fld>
            <a:endParaRPr lang="en-US" smtClean="0">
              <a:cs typeface="Arial" charset="0"/>
            </a:endParaRPr>
          </a:p>
        </p:txBody>
      </p:sp>
    </p:spTree>
    <p:extLst>
      <p:ext uri="{BB962C8B-B14F-4D97-AF65-F5344CB8AC3E}">
        <p14:creationId xmlns:p14="http://schemas.microsoft.com/office/powerpoint/2010/main" xmlns="" val="42333791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146942" y="866776"/>
          <a:ext cx="7827580" cy="5991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2770" name="Title 1"/>
          <p:cNvSpPr>
            <a:spLocks noGrp="1"/>
          </p:cNvSpPr>
          <p:nvPr>
            <p:ph type="title"/>
          </p:nvPr>
        </p:nvSpPr>
        <p:spPr bwMode="auto">
          <a:xfrm>
            <a:off x="947738" y="0"/>
            <a:ext cx="7750969" cy="836712"/>
          </a:xfrm>
        </p:spPr>
        <p:txBody>
          <a:bodyPr wrap="square" numCol="1" anchorCtr="0" compatLnSpc="1">
            <a:prstTxWarp prst="textNoShape">
              <a:avLst/>
            </a:prstTxWarp>
            <a:normAutofit fontScale="90000"/>
          </a:bodyPr>
          <a:lstStyle/>
          <a:p>
            <a:pPr algn="ctr" eaLnBrk="1" fontAlgn="auto" hangingPunct="1">
              <a:spcAft>
                <a:spcPts val="0"/>
              </a:spcAft>
              <a:defRPr/>
            </a:pPr>
            <a:r>
              <a:rPr lang="en-US" altLang="en-US" sz="3600" dirty="0">
                <a:solidFill>
                  <a:srgbClr val="0070C0"/>
                </a:solidFill>
                <a:latin typeface="Arial" panose="020B0604020202020204" pitchFamily="34" charset="0"/>
                <a:cs typeface="Arial" panose="020B0604020202020204" pitchFamily="34" charset="0"/>
              </a:rPr>
              <a:t>Milestones and </a:t>
            </a:r>
            <a:r>
              <a:rPr lang="en-US" altLang="en-US" sz="3600" dirty="0" smtClean="0">
                <a:solidFill>
                  <a:srgbClr val="0070C0"/>
                </a:solidFill>
                <a:latin typeface="Arial" panose="020B0604020202020204" pitchFamily="34" charset="0"/>
                <a:cs typeface="Arial" panose="020B0604020202020204" pitchFamily="34" charset="0"/>
              </a:rPr>
              <a:t>Targets for </a:t>
            </a:r>
            <a:br>
              <a:rPr lang="en-US" altLang="en-US" sz="3600" dirty="0" smtClean="0">
                <a:solidFill>
                  <a:srgbClr val="0070C0"/>
                </a:solidFill>
                <a:latin typeface="Arial" panose="020B0604020202020204" pitchFamily="34" charset="0"/>
                <a:cs typeface="Arial" panose="020B0604020202020204" pitchFamily="34" charset="0"/>
              </a:rPr>
            </a:br>
            <a:r>
              <a:rPr lang="en-US" altLang="en-US" sz="3600" dirty="0" smtClean="0">
                <a:solidFill>
                  <a:srgbClr val="0070C0"/>
                </a:solidFill>
                <a:latin typeface="Arial" panose="020B0604020202020204" pitchFamily="34" charset="0"/>
                <a:cs typeface="Arial" panose="020B0604020202020204" pitchFamily="34" charset="0"/>
              </a:rPr>
              <a:t>Malaria Elimination </a:t>
            </a:r>
            <a:endParaRPr lang="en-US" altLang="en-US" sz="36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2865490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52400" y="584756"/>
            <a:ext cx="5943600" cy="56630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228528" tIns="0" rIns="0" bIns="0" anchor="ctr">
            <a:spAutoFit/>
          </a:bodyPr>
          <a:lstStyle/>
          <a:p>
            <a:pPr>
              <a:lnSpc>
                <a:spcPct val="115000"/>
              </a:lnSpc>
              <a:buFontTx/>
              <a:buBlip>
                <a:blip r:embed="rId2"/>
              </a:buBlip>
              <a:tabLst>
                <a:tab pos="-1485900" algn="l"/>
              </a:tabLst>
            </a:pPr>
            <a:r>
              <a:rPr lang="en-US" sz="2000" b="1" dirty="0">
                <a:solidFill>
                  <a:srgbClr val="0000CC"/>
                </a:solidFill>
                <a:latin typeface="Arial" charset="0"/>
              </a:rPr>
              <a:t>Malaria</a:t>
            </a:r>
          </a:p>
          <a:p>
            <a:pPr>
              <a:lnSpc>
                <a:spcPct val="115000"/>
              </a:lnSpc>
              <a:tabLst>
                <a:tab pos="-1485900" algn="l"/>
              </a:tabLst>
            </a:pPr>
            <a:r>
              <a:rPr lang="en-US" sz="2000" b="1" i="1" dirty="0">
                <a:latin typeface="Arial" charset="0"/>
              </a:rPr>
              <a:t>	</a:t>
            </a:r>
            <a:r>
              <a:rPr lang="en-US" sz="2000" b="1" i="1" dirty="0">
                <a:solidFill>
                  <a:srgbClr val="000000"/>
                </a:solidFill>
                <a:latin typeface="Arial" charset="0"/>
              </a:rPr>
              <a:t>An. </a:t>
            </a:r>
            <a:r>
              <a:rPr lang="en-US" sz="2000" b="1" i="1" dirty="0" err="1">
                <a:solidFill>
                  <a:srgbClr val="000000"/>
                </a:solidFill>
                <a:latin typeface="Arial" charset="0"/>
              </a:rPr>
              <a:t>culicifacies</a:t>
            </a:r>
            <a:r>
              <a:rPr lang="en-US" sz="2000" b="1" i="1" dirty="0">
                <a:solidFill>
                  <a:srgbClr val="000000"/>
                </a:solidFill>
                <a:latin typeface="Arial" charset="0"/>
              </a:rPr>
              <a:t>, An. </a:t>
            </a:r>
            <a:r>
              <a:rPr lang="en-US" sz="2000" b="1" i="1" dirty="0" err="1">
                <a:solidFill>
                  <a:srgbClr val="000000"/>
                </a:solidFill>
                <a:latin typeface="Arial" charset="0"/>
              </a:rPr>
              <a:t>fluviatilis</a:t>
            </a:r>
            <a:r>
              <a:rPr lang="en-US" sz="2000" b="1" i="1" dirty="0">
                <a:solidFill>
                  <a:srgbClr val="000000"/>
                </a:solidFill>
                <a:latin typeface="Arial" charset="0"/>
              </a:rPr>
              <a:t>, An. </a:t>
            </a:r>
            <a:r>
              <a:rPr lang="en-US" sz="2000" b="1" i="1" dirty="0" err="1">
                <a:solidFill>
                  <a:srgbClr val="000000"/>
                </a:solidFill>
                <a:latin typeface="Arial" charset="0"/>
              </a:rPr>
              <a:t>minimus</a:t>
            </a:r>
            <a:endParaRPr lang="en-US" sz="2000" b="1" dirty="0">
              <a:solidFill>
                <a:srgbClr val="000000"/>
              </a:solidFill>
              <a:latin typeface="Arial" charset="0"/>
            </a:endParaRPr>
          </a:p>
          <a:p>
            <a:pPr>
              <a:lnSpc>
                <a:spcPct val="115000"/>
              </a:lnSpc>
              <a:tabLst>
                <a:tab pos="-1485900" algn="l"/>
              </a:tabLst>
            </a:pPr>
            <a:r>
              <a:rPr lang="en-US" sz="2000" b="1" i="1" dirty="0">
                <a:solidFill>
                  <a:srgbClr val="000000"/>
                </a:solidFill>
                <a:latin typeface="Arial" charset="0"/>
              </a:rPr>
              <a:t>	An. </a:t>
            </a:r>
            <a:r>
              <a:rPr lang="en-US" sz="2000" b="1" i="1" dirty="0" err="1">
                <a:solidFill>
                  <a:srgbClr val="000000"/>
                </a:solidFill>
                <a:latin typeface="Arial" charset="0"/>
              </a:rPr>
              <a:t>sundaicus</a:t>
            </a:r>
            <a:r>
              <a:rPr lang="en-US" sz="2000" b="1" i="1" dirty="0">
                <a:solidFill>
                  <a:srgbClr val="000000"/>
                </a:solidFill>
                <a:latin typeface="Arial" charset="0"/>
              </a:rPr>
              <a:t>, An. </a:t>
            </a:r>
            <a:r>
              <a:rPr lang="en-US" sz="2000" b="1" i="1" dirty="0" err="1">
                <a:solidFill>
                  <a:srgbClr val="000000"/>
                </a:solidFill>
                <a:latin typeface="Arial" charset="0"/>
              </a:rPr>
              <a:t>stephensi</a:t>
            </a:r>
            <a:r>
              <a:rPr lang="en-US" sz="2000" b="1" i="1" dirty="0">
                <a:solidFill>
                  <a:srgbClr val="000000"/>
                </a:solidFill>
                <a:latin typeface="Arial" charset="0"/>
              </a:rPr>
              <a:t>, An. </a:t>
            </a:r>
            <a:r>
              <a:rPr lang="en-US" sz="2000" b="1" i="1" dirty="0" err="1">
                <a:solidFill>
                  <a:srgbClr val="000000"/>
                </a:solidFill>
                <a:latin typeface="Arial" charset="0"/>
              </a:rPr>
              <a:t>dirus</a:t>
            </a:r>
            <a:endParaRPr lang="en-US" sz="2000" b="1" dirty="0">
              <a:solidFill>
                <a:srgbClr val="000000"/>
              </a:solidFill>
              <a:latin typeface="Arial" charset="0"/>
            </a:endParaRPr>
          </a:p>
          <a:p>
            <a:pPr>
              <a:lnSpc>
                <a:spcPct val="115000"/>
              </a:lnSpc>
              <a:buFontTx/>
              <a:buBlip>
                <a:blip r:embed="rId2"/>
              </a:buBlip>
              <a:tabLst>
                <a:tab pos="-1485900" algn="l"/>
              </a:tabLst>
            </a:pPr>
            <a:r>
              <a:rPr lang="en-US" sz="2000" b="1" dirty="0" err="1" smtClean="0">
                <a:solidFill>
                  <a:srgbClr val="0000CC"/>
                </a:solidFill>
                <a:latin typeface="Arial" charset="0"/>
              </a:rPr>
              <a:t>Dengue,Chikungunya</a:t>
            </a:r>
            <a:r>
              <a:rPr lang="en-US" sz="2000" b="1" dirty="0" smtClean="0">
                <a:solidFill>
                  <a:srgbClr val="0000CC"/>
                </a:solidFill>
                <a:latin typeface="Arial" charset="0"/>
              </a:rPr>
              <a:t>, </a:t>
            </a:r>
            <a:r>
              <a:rPr lang="en-US" sz="2000" b="1" dirty="0" err="1" smtClean="0">
                <a:solidFill>
                  <a:srgbClr val="0000CC"/>
                </a:solidFill>
                <a:latin typeface="Arial" charset="0"/>
              </a:rPr>
              <a:t>Zika</a:t>
            </a:r>
            <a:r>
              <a:rPr lang="en-US" sz="2000" b="1" dirty="0" smtClean="0">
                <a:solidFill>
                  <a:srgbClr val="0000CC"/>
                </a:solidFill>
                <a:latin typeface="Arial" charset="0"/>
              </a:rPr>
              <a:t> v</a:t>
            </a:r>
            <a:endParaRPr lang="en-US" sz="2000" b="1" dirty="0">
              <a:solidFill>
                <a:srgbClr val="0000CC"/>
              </a:solidFill>
              <a:latin typeface="Arial" charset="0"/>
            </a:endParaRPr>
          </a:p>
          <a:p>
            <a:pPr>
              <a:lnSpc>
                <a:spcPct val="115000"/>
              </a:lnSpc>
              <a:tabLst>
                <a:tab pos="-1485900" algn="l"/>
              </a:tabLst>
            </a:pPr>
            <a:r>
              <a:rPr lang="en-US" sz="2000" b="1" i="1" dirty="0">
                <a:latin typeface="Arial" charset="0"/>
              </a:rPr>
              <a:t>	</a:t>
            </a:r>
            <a:r>
              <a:rPr lang="en-US" sz="2000" b="1" i="1" dirty="0" err="1">
                <a:solidFill>
                  <a:srgbClr val="000000"/>
                </a:solidFill>
                <a:latin typeface="Arial" charset="0"/>
              </a:rPr>
              <a:t>Ae</a:t>
            </a:r>
            <a:r>
              <a:rPr lang="en-US" sz="2000" b="1" i="1" dirty="0">
                <a:solidFill>
                  <a:srgbClr val="000000"/>
                </a:solidFill>
                <a:latin typeface="Arial" charset="0"/>
              </a:rPr>
              <a:t>. </a:t>
            </a:r>
            <a:r>
              <a:rPr lang="en-US" sz="2000" b="1" i="1" dirty="0" err="1">
                <a:solidFill>
                  <a:srgbClr val="000000"/>
                </a:solidFill>
                <a:latin typeface="Arial" charset="0"/>
              </a:rPr>
              <a:t>Aegypti</a:t>
            </a:r>
            <a:r>
              <a:rPr lang="en-US" sz="2000" b="1" i="1" dirty="0">
                <a:solidFill>
                  <a:srgbClr val="000000"/>
                </a:solidFill>
                <a:latin typeface="Arial" charset="0"/>
              </a:rPr>
              <a:t>, </a:t>
            </a:r>
            <a:r>
              <a:rPr lang="en-US" sz="2000" b="1" i="1" dirty="0" err="1">
                <a:solidFill>
                  <a:srgbClr val="000000"/>
                </a:solidFill>
                <a:latin typeface="Arial" charset="0"/>
              </a:rPr>
              <a:t>Ae</a:t>
            </a:r>
            <a:r>
              <a:rPr lang="en-US" sz="2000" b="1" i="1" dirty="0">
                <a:solidFill>
                  <a:srgbClr val="000000"/>
                </a:solidFill>
                <a:latin typeface="Arial" charset="0"/>
              </a:rPr>
              <a:t>. </a:t>
            </a:r>
            <a:r>
              <a:rPr lang="en-US" sz="2000" b="1" i="1" dirty="0" err="1">
                <a:solidFill>
                  <a:srgbClr val="000000"/>
                </a:solidFill>
                <a:latin typeface="Arial" charset="0"/>
              </a:rPr>
              <a:t>Albopictus</a:t>
            </a:r>
            <a:r>
              <a:rPr lang="en-US" sz="2000" b="1" i="1" dirty="0">
                <a:solidFill>
                  <a:srgbClr val="000000"/>
                </a:solidFill>
                <a:latin typeface="Arial" charset="0"/>
              </a:rPr>
              <a:t> </a:t>
            </a:r>
          </a:p>
          <a:p>
            <a:pPr>
              <a:lnSpc>
                <a:spcPct val="115000"/>
              </a:lnSpc>
              <a:tabLst>
                <a:tab pos="-1485900" algn="l"/>
              </a:tabLst>
            </a:pPr>
            <a:endParaRPr lang="en-US" sz="2000" b="1" i="1" dirty="0">
              <a:solidFill>
                <a:srgbClr val="000000"/>
              </a:solidFill>
              <a:latin typeface="Arial" charset="0"/>
            </a:endParaRPr>
          </a:p>
          <a:p>
            <a:pPr>
              <a:lnSpc>
                <a:spcPct val="115000"/>
              </a:lnSpc>
              <a:buFontTx/>
              <a:buBlip>
                <a:blip r:embed="rId2"/>
              </a:buBlip>
              <a:tabLst>
                <a:tab pos="-1485900" algn="l"/>
              </a:tabLst>
            </a:pPr>
            <a:r>
              <a:rPr lang="en-US" sz="2000" b="1" dirty="0" err="1">
                <a:solidFill>
                  <a:srgbClr val="0000CC"/>
                </a:solidFill>
                <a:latin typeface="Arial" charset="0"/>
              </a:rPr>
              <a:t>Filariasis</a:t>
            </a:r>
            <a:endParaRPr lang="en-US" sz="2000" b="1" dirty="0">
              <a:solidFill>
                <a:srgbClr val="0000CC"/>
              </a:solidFill>
              <a:latin typeface="Arial" charset="0"/>
            </a:endParaRPr>
          </a:p>
          <a:p>
            <a:pPr>
              <a:lnSpc>
                <a:spcPct val="115000"/>
              </a:lnSpc>
              <a:tabLst>
                <a:tab pos="-1485900" algn="l"/>
              </a:tabLst>
            </a:pPr>
            <a:r>
              <a:rPr lang="en-US" sz="2000" b="1" i="1" dirty="0">
                <a:latin typeface="Arial" charset="0"/>
              </a:rPr>
              <a:t>	</a:t>
            </a:r>
            <a:r>
              <a:rPr lang="en-US" sz="2000" b="1" i="1" dirty="0" err="1">
                <a:solidFill>
                  <a:srgbClr val="000000"/>
                </a:solidFill>
                <a:latin typeface="Arial" charset="0"/>
              </a:rPr>
              <a:t>Cx</a:t>
            </a:r>
            <a:r>
              <a:rPr lang="en-US" sz="2000" b="1" i="1" dirty="0">
                <a:solidFill>
                  <a:srgbClr val="000000"/>
                </a:solidFill>
                <a:latin typeface="Arial" charset="0"/>
              </a:rPr>
              <a:t>. </a:t>
            </a:r>
            <a:r>
              <a:rPr lang="en-US" sz="2000" b="1" i="1" dirty="0" err="1">
                <a:solidFill>
                  <a:srgbClr val="000000"/>
                </a:solidFill>
                <a:latin typeface="Arial" charset="0"/>
              </a:rPr>
              <a:t>quinquefasciatus</a:t>
            </a:r>
            <a:r>
              <a:rPr lang="en-US" sz="2000" b="1" i="1" dirty="0">
                <a:solidFill>
                  <a:srgbClr val="000000"/>
                </a:solidFill>
                <a:latin typeface="Arial" charset="0"/>
              </a:rPr>
              <a:t>, Ma. </a:t>
            </a:r>
            <a:r>
              <a:rPr lang="en-US" sz="2000" b="1" i="1" dirty="0" err="1">
                <a:solidFill>
                  <a:srgbClr val="000000"/>
                </a:solidFill>
                <a:latin typeface="Arial" charset="0"/>
              </a:rPr>
              <a:t>annulifera</a:t>
            </a:r>
            <a:r>
              <a:rPr lang="en-US" sz="2000" b="1" i="1" dirty="0">
                <a:solidFill>
                  <a:srgbClr val="000000"/>
                </a:solidFill>
                <a:latin typeface="Arial" charset="0"/>
              </a:rPr>
              <a:t> and </a:t>
            </a:r>
            <a:r>
              <a:rPr lang="en-US" sz="2000" b="1" i="1" dirty="0" err="1">
                <a:solidFill>
                  <a:srgbClr val="000000"/>
                </a:solidFill>
                <a:latin typeface="Arial" charset="0"/>
              </a:rPr>
              <a:t>uniformis</a:t>
            </a:r>
            <a:r>
              <a:rPr lang="en-US" sz="2000" b="1" i="1" dirty="0">
                <a:solidFill>
                  <a:srgbClr val="000000"/>
                </a:solidFill>
                <a:latin typeface="Arial" charset="0"/>
              </a:rPr>
              <a:t> </a:t>
            </a:r>
          </a:p>
          <a:p>
            <a:pPr>
              <a:lnSpc>
                <a:spcPct val="115000"/>
              </a:lnSpc>
              <a:buFontTx/>
              <a:buBlip>
                <a:blip r:embed="rId2"/>
              </a:buBlip>
              <a:tabLst>
                <a:tab pos="-1485900" algn="l"/>
              </a:tabLst>
            </a:pPr>
            <a:endParaRPr lang="en-US" sz="2000" b="1" dirty="0">
              <a:solidFill>
                <a:srgbClr val="0000CC"/>
              </a:solidFill>
              <a:latin typeface="Arial" charset="0"/>
            </a:endParaRPr>
          </a:p>
          <a:p>
            <a:pPr>
              <a:lnSpc>
                <a:spcPct val="115000"/>
              </a:lnSpc>
              <a:buFontTx/>
              <a:buBlip>
                <a:blip r:embed="rId2"/>
              </a:buBlip>
              <a:tabLst>
                <a:tab pos="-1485900" algn="l"/>
              </a:tabLst>
            </a:pPr>
            <a:r>
              <a:rPr lang="en-US" sz="2000" b="1" dirty="0">
                <a:solidFill>
                  <a:srgbClr val="0000CC"/>
                </a:solidFill>
                <a:latin typeface="Arial" charset="0"/>
              </a:rPr>
              <a:t>Japanese </a:t>
            </a:r>
            <a:r>
              <a:rPr lang="en-US" sz="2000" b="1" dirty="0" err="1">
                <a:solidFill>
                  <a:srgbClr val="0000CC"/>
                </a:solidFill>
                <a:latin typeface="Arial" charset="0"/>
              </a:rPr>
              <a:t>Encephalistis</a:t>
            </a:r>
            <a:endParaRPr lang="en-US" sz="2000" b="1" dirty="0">
              <a:solidFill>
                <a:srgbClr val="0000CC"/>
              </a:solidFill>
              <a:latin typeface="Arial" charset="0"/>
            </a:endParaRPr>
          </a:p>
          <a:p>
            <a:pPr>
              <a:lnSpc>
                <a:spcPct val="115000"/>
              </a:lnSpc>
              <a:tabLst>
                <a:tab pos="-1485900" algn="l"/>
              </a:tabLst>
            </a:pPr>
            <a:r>
              <a:rPr lang="en-US" sz="2000" b="1" i="1" dirty="0">
                <a:latin typeface="Arial" charset="0"/>
              </a:rPr>
              <a:t>	</a:t>
            </a:r>
            <a:r>
              <a:rPr lang="en-US" sz="2000" b="1" i="1" dirty="0" smtClean="0">
                <a:solidFill>
                  <a:srgbClr val="000000"/>
                </a:solidFill>
                <a:latin typeface="Arial" charset="0"/>
              </a:rPr>
              <a:t> </a:t>
            </a:r>
            <a:r>
              <a:rPr lang="en-US" sz="2000" b="1" i="1" dirty="0" err="1">
                <a:solidFill>
                  <a:srgbClr val="000000"/>
                </a:solidFill>
                <a:latin typeface="Arial" charset="0"/>
              </a:rPr>
              <a:t>Cx</a:t>
            </a:r>
            <a:r>
              <a:rPr lang="en-US" sz="2000" b="1" i="1" dirty="0">
                <a:solidFill>
                  <a:srgbClr val="000000"/>
                </a:solidFill>
                <a:latin typeface="Arial" charset="0"/>
              </a:rPr>
              <a:t>. </a:t>
            </a:r>
            <a:r>
              <a:rPr lang="en-US" sz="2000" b="1" i="1" dirty="0" err="1" smtClean="0">
                <a:solidFill>
                  <a:srgbClr val="000000"/>
                </a:solidFill>
                <a:latin typeface="Arial" charset="0"/>
              </a:rPr>
              <a:t>Vishnui</a:t>
            </a:r>
            <a:r>
              <a:rPr lang="en-US" sz="2000" b="1" i="1" dirty="0" smtClean="0">
                <a:solidFill>
                  <a:srgbClr val="000000"/>
                </a:solidFill>
                <a:latin typeface="Arial" charset="0"/>
              </a:rPr>
              <a:t> </a:t>
            </a:r>
            <a:r>
              <a:rPr lang="en-US" sz="2000" b="1" i="1" dirty="0" err="1" smtClean="0">
                <a:solidFill>
                  <a:srgbClr val="000000"/>
                </a:solidFill>
                <a:latin typeface="Arial" charset="0"/>
              </a:rPr>
              <a:t>gp</a:t>
            </a:r>
            <a:r>
              <a:rPr lang="en-US" sz="2000" b="1" i="1" dirty="0" smtClean="0">
                <a:solidFill>
                  <a:srgbClr val="000000"/>
                </a:solidFill>
                <a:latin typeface="Arial" charset="0"/>
              </a:rPr>
              <a:t>, </a:t>
            </a:r>
            <a:r>
              <a:rPr lang="en-US" sz="2000" b="1" i="1" dirty="0" err="1">
                <a:solidFill>
                  <a:srgbClr val="000000"/>
                </a:solidFill>
                <a:latin typeface="Arial" charset="0"/>
              </a:rPr>
              <a:t>Cx</a:t>
            </a:r>
            <a:r>
              <a:rPr lang="en-US" sz="2000" b="1" i="1" dirty="0">
                <a:solidFill>
                  <a:srgbClr val="000000"/>
                </a:solidFill>
                <a:latin typeface="Arial" charset="0"/>
              </a:rPr>
              <a:t>. </a:t>
            </a:r>
            <a:r>
              <a:rPr lang="en-US" sz="2000" b="1" i="1" dirty="0" err="1">
                <a:solidFill>
                  <a:srgbClr val="000000"/>
                </a:solidFill>
                <a:latin typeface="Arial" charset="0"/>
              </a:rPr>
              <a:t>tritaeniorhyncus</a:t>
            </a:r>
            <a:r>
              <a:rPr lang="en-US" sz="2000" b="1" i="1" dirty="0">
                <a:solidFill>
                  <a:srgbClr val="000000"/>
                </a:solidFill>
                <a:latin typeface="Arial" charset="0"/>
              </a:rPr>
              <a:t> etc.</a:t>
            </a:r>
          </a:p>
          <a:p>
            <a:pPr>
              <a:lnSpc>
                <a:spcPct val="115000"/>
              </a:lnSpc>
              <a:tabLst>
                <a:tab pos="-1485900" algn="l"/>
              </a:tabLst>
            </a:pPr>
            <a:endParaRPr lang="en-US" sz="2000" b="1" dirty="0">
              <a:solidFill>
                <a:srgbClr val="002060"/>
              </a:solidFill>
              <a:latin typeface="Arial" charset="0"/>
            </a:endParaRPr>
          </a:p>
          <a:p>
            <a:pPr>
              <a:lnSpc>
                <a:spcPct val="115000"/>
              </a:lnSpc>
              <a:tabLst>
                <a:tab pos="-1485900" algn="l"/>
              </a:tabLst>
            </a:pPr>
            <a:endParaRPr lang="en-US" sz="2000" b="1" dirty="0">
              <a:solidFill>
                <a:srgbClr val="002060"/>
              </a:solidFill>
              <a:latin typeface="Arial" charset="0"/>
            </a:endParaRPr>
          </a:p>
          <a:p>
            <a:pPr>
              <a:lnSpc>
                <a:spcPct val="115000"/>
              </a:lnSpc>
              <a:tabLst>
                <a:tab pos="-1485900" algn="l"/>
              </a:tabLst>
            </a:pPr>
            <a:r>
              <a:rPr lang="en-US" sz="2000" b="1" dirty="0">
                <a:solidFill>
                  <a:srgbClr val="002060"/>
                </a:solidFill>
                <a:latin typeface="Arial" charset="0"/>
              </a:rPr>
              <a:t>Kala </a:t>
            </a:r>
            <a:r>
              <a:rPr lang="en-US" sz="2000" b="1" dirty="0" err="1">
                <a:solidFill>
                  <a:srgbClr val="002060"/>
                </a:solidFill>
                <a:latin typeface="Arial" charset="0"/>
              </a:rPr>
              <a:t>azar</a:t>
            </a:r>
            <a:r>
              <a:rPr lang="en-US" sz="2000" b="1" dirty="0">
                <a:solidFill>
                  <a:srgbClr val="002060"/>
                </a:solidFill>
                <a:latin typeface="Arial" charset="0"/>
              </a:rPr>
              <a:t>--- Sand fly</a:t>
            </a:r>
          </a:p>
          <a:p>
            <a:pPr>
              <a:lnSpc>
                <a:spcPct val="115000"/>
              </a:lnSpc>
              <a:tabLst>
                <a:tab pos="-1485900" algn="l"/>
              </a:tabLst>
            </a:pPr>
            <a:endParaRPr lang="en-US" sz="2000" b="1" dirty="0">
              <a:solidFill>
                <a:srgbClr val="000000"/>
              </a:solidFill>
              <a:latin typeface="Arial" charset="0"/>
            </a:endParaRPr>
          </a:p>
        </p:txBody>
      </p:sp>
      <p:sp>
        <p:nvSpPr>
          <p:cNvPr id="8195" name="Text Box 3"/>
          <p:cNvSpPr txBox="1">
            <a:spLocks noChangeArrowheads="1"/>
          </p:cNvSpPr>
          <p:nvPr/>
        </p:nvSpPr>
        <p:spPr bwMode="auto">
          <a:xfrm>
            <a:off x="304800" y="76200"/>
            <a:ext cx="8534400"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spcBef>
                <a:spcPct val="50000"/>
              </a:spcBef>
            </a:pPr>
            <a:r>
              <a:rPr lang="en-US" sz="4400" b="1">
                <a:latin typeface="Times New Roman" pitchFamily="18" charset="0"/>
              </a:rPr>
              <a:t>Major Disease Vectors in India </a:t>
            </a:r>
          </a:p>
        </p:txBody>
      </p:sp>
      <p:pic>
        <p:nvPicPr>
          <p:cNvPr id="8196" name="Picture 9" descr="SANDFLY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0" y="5070476"/>
            <a:ext cx="1828800" cy="1254125"/>
          </a:xfrm>
          <a:prstGeom prst="rect">
            <a:avLst/>
          </a:prstGeom>
          <a:noFill/>
          <a:ln w="47625">
            <a:solidFill>
              <a:srgbClr val="FF9900"/>
            </a:solidFill>
            <a:miter lim="800000"/>
            <a:headEnd/>
            <a:tailEnd/>
          </a:ln>
          <a:extLst>
            <a:ext uri="{909E8E84-426E-40DD-AFC4-6F175D3DCCD1}">
              <a14:hiddenFill xmlns:a14="http://schemas.microsoft.com/office/drawing/2010/main" xmlns="">
                <a:solidFill>
                  <a:srgbClr val="FFFFFF"/>
                </a:solidFill>
              </a14:hiddenFill>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095999" y="762001"/>
            <a:ext cx="2076401" cy="1287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8" name="Picture 4" descr="aedes_albopictus"/>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248400" y="3505200"/>
            <a:ext cx="24384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9" name="object 4"/>
          <p:cNvSpPr>
            <a:spLocks noChangeArrowheads="1"/>
          </p:cNvSpPr>
          <p:nvPr/>
        </p:nvSpPr>
        <p:spPr bwMode="auto">
          <a:xfrm>
            <a:off x="4716015" y="2057400"/>
            <a:ext cx="1379983" cy="939552"/>
          </a:xfrm>
          <a:prstGeom prst="rect">
            <a:avLst/>
          </a:prstGeom>
          <a:blipFill dpi="0" rotWithShape="1">
            <a:blip r:embed="rId6"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n-US">
              <a:latin typeface="Calibri" pitchFamily="34" charset="0"/>
            </a:endParaRPr>
          </a:p>
        </p:txBody>
      </p:sp>
      <p:sp>
        <p:nvSpPr>
          <p:cNvPr id="8200" name="object 5"/>
          <p:cNvSpPr>
            <a:spLocks noChangeArrowheads="1"/>
          </p:cNvSpPr>
          <p:nvPr/>
        </p:nvSpPr>
        <p:spPr bwMode="auto">
          <a:xfrm>
            <a:off x="6248400" y="2057400"/>
            <a:ext cx="2716088" cy="1143000"/>
          </a:xfrm>
          <a:prstGeom prst="rect">
            <a:avLst/>
          </a:prstGeom>
          <a:blipFill dpi="0" rotWithShape="1">
            <a:blip r:embed="rId7"/>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n-US">
              <a:latin typeface="Calibri" pitchFamily="34" charset="0"/>
            </a:endParaRPr>
          </a:p>
        </p:txBody>
      </p:sp>
    </p:spTree>
    <p:extLst>
      <p:ext uri="{BB962C8B-B14F-4D97-AF65-F5344CB8AC3E}">
        <p14:creationId xmlns:p14="http://schemas.microsoft.com/office/powerpoint/2010/main" xmlns="" val="229544545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txBox="1">
            <a:spLocks noChangeArrowheads="1"/>
          </p:cNvSpPr>
          <p:nvPr/>
        </p:nvSpPr>
        <p:spPr bwMode="auto">
          <a:xfrm>
            <a:off x="0" y="304800"/>
            <a:ext cx="6492240" cy="822960"/>
          </a:xfrm>
          <a:prstGeom prst="rect">
            <a:avLst/>
          </a:prstGeom>
          <a:solidFill>
            <a:srgbClr val="3F3E40"/>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274320" lvl="0">
              <a:spcBef>
                <a:spcPct val="0"/>
              </a:spcBef>
              <a:defRPr/>
            </a:pPr>
            <a:r>
              <a:rPr lang="en-US" altLang="en-US" sz="2400" dirty="0" smtClean="0">
                <a:ln>
                  <a:solidFill>
                    <a:srgbClr val="00AEEF"/>
                  </a:solidFill>
                </a:ln>
                <a:solidFill>
                  <a:srgbClr val="00AEEF"/>
                </a:solidFill>
                <a:latin typeface="Kalinga" pitchFamily="34" charset="0"/>
                <a:ea typeface="+mj-ea"/>
                <a:cs typeface="Kalinga" pitchFamily="34" charset="0"/>
              </a:rPr>
              <a:t>OBJECTIVE OF VECTOR  CONTROL</a:t>
            </a:r>
          </a:p>
        </p:txBody>
      </p:sp>
      <p:sp>
        <p:nvSpPr>
          <p:cNvPr id="9" name="Content Placeholder 8"/>
          <p:cNvSpPr>
            <a:spLocks noGrp="1"/>
          </p:cNvSpPr>
          <p:nvPr>
            <p:ph idx="1"/>
          </p:nvPr>
        </p:nvSpPr>
        <p:spPr/>
        <p:txBody>
          <a:bodyPr>
            <a:noAutofit/>
          </a:bodyPr>
          <a:lstStyle/>
          <a:p>
            <a:pPr marL="396875" lvl="1" algn="just" eaLnBrk="0" hangingPunct="0">
              <a:buFontTx/>
              <a:buChar char="•"/>
            </a:pPr>
            <a:r>
              <a:rPr lang="en-US" dirty="0" smtClean="0"/>
              <a:t>To Reduce female vector density to a level below which epidemic vector transmission will not occur </a:t>
            </a:r>
          </a:p>
          <a:p>
            <a:pPr marL="396875" lvl="1" algn="just" eaLnBrk="0" hangingPunct="0">
              <a:buFontTx/>
              <a:buChar char="•"/>
            </a:pPr>
            <a:endParaRPr lang="en-US" dirty="0" smtClean="0"/>
          </a:p>
          <a:p>
            <a:pPr marL="396875" lvl="1" algn="just" eaLnBrk="0" hangingPunct="0">
              <a:buFontTx/>
              <a:buChar char="•"/>
            </a:pPr>
            <a:r>
              <a:rPr lang="en-US" dirty="0" smtClean="0"/>
              <a:t>Based on the assumption that eliminating or reducing the number of larval habitats in the domestic environment will control the vector</a:t>
            </a:r>
          </a:p>
          <a:p>
            <a:pPr marL="396875" lvl="1" algn="just" eaLnBrk="0" hangingPunct="0">
              <a:buFontTx/>
              <a:buChar char="•"/>
            </a:pPr>
            <a:endParaRPr lang="en-US" dirty="0" smtClean="0"/>
          </a:p>
          <a:p>
            <a:pPr marL="396875" lvl="1" algn="just" eaLnBrk="0" hangingPunct="0">
              <a:buFontTx/>
              <a:buChar char="•"/>
            </a:pPr>
            <a:r>
              <a:rPr lang="en-US" dirty="0" smtClean="0"/>
              <a:t>The minimum vector density to prevent epidemic transmission is unknown </a:t>
            </a:r>
          </a:p>
        </p:txBody>
      </p:sp>
    </p:spTree>
    <p:extLst>
      <p:ext uri="{BB962C8B-B14F-4D97-AF65-F5344CB8AC3E}">
        <p14:creationId xmlns:p14="http://schemas.microsoft.com/office/powerpoint/2010/main" xmlns="" val="345336592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457200" y="1447800"/>
            <a:ext cx="8229600" cy="4525963"/>
          </a:xfrm>
          <a:noFill/>
        </p:spPr>
        <p:txBody>
          <a:bodyPr>
            <a:noAutofit/>
          </a:bodyPr>
          <a:lstStyle/>
          <a:p>
            <a:pPr eaLnBrk="1" hangingPunct="1">
              <a:lnSpc>
                <a:spcPct val="80000"/>
              </a:lnSpc>
            </a:pPr>
            <a:endParaRPr lang="en-US" sz="1800" dirty="0" smtClean="0"/>
          </a:p>
          <a:p>
            <a:pPr eaLnBrk="1" hangingPunct="1">
              <a:lnSpc>
                <a:spcPct val="80000"/>
              </a:lnSpc>
            </a:pPr>
            <a:r>
              <a:rPr lang="en-US" sz="1800" dirty="0" smtClean="0"/>
              <a:t>Which mosquito species are locally important as vectors of diseases? </a:t>
            </a:r>
          </a:p>
          <a:p>
            <a:pPr eaLnBrk="1" hangingPunct="1">
              <a:lnSpc>
                <a:spcPct val="80000"/>
              </a:lnSpc>
            </a:pPr>
            <a:endParaRPr lang="en-US" sz="1800" dirty="0" smtClean="0"/>
          </a:p>
          <a:p>
            <a:pPr>
              <a:lnSpc>
                <a:spcPct val="80000"/>
              </a:lnSpc>
            </a:pPr>
            <a:r>
              <a:rPr lang="en-US" sz="1800" dirty="0" smtClean="0"/>
              <a:t>Which mosquito species are important as the primary source of annoyance?</a:t>
            </a:r>
            <a:r>
              <a:rPr lang="en-US" sz="1800" dirty="0"/>
              <a:t> </a:t>
            </a:r>
            <a:endParaRPr lang="en-US" sz="1800" dirty="0" smtClean="0"/>
          </a:p>
          <a:p>
            <a:pPr>
              <a:lnSpc>
                <a:spcPct val="80000"/>
              </a:lnSpc>
            </a:pPr>
            <a:endParaRPr lang="en-US" sz="1800" dirty="0" smtClean="0"/>
          </a:p>
          <a:p>
            <a:pPr>
              <a:lnSpc>
                <a:spcPct val="80000"/>
              </a:lnSpc>
            </a:pPr>
            <a:r>
              <a:rPr lang="en-US" sz="1800" dirty="0" smtClean="0"/>
              <a:t>What are the important breeding sites of different mosquito species? </a:t>
            </a:r>
            <a:endParaRPr lang="en-US" sz="1800" dirty="0" smtClean="0">
              <a:solidFill>
                <a:srgbClr val="92D050"/>
              </a:solidFill>
            </a:endParaRPr>
          </a:p>
          <a:p>
            <a:pPr>
              <a:lnSpc>
                <a:spcPct val="80000"/>
              </a:lnSpc>
            </a:pPr>
            <a:endParaRPr lang="en-US" sz="1800" dirty="0" smtClean="0"/>
          </a:p>
          <a:p>
            <a:pPr>
              <a:lnSpc>
                <a:spcPct val="80000"/>
              </a:lnSpc>
            </a:pPr>
            <a:r>
              <a:rPr lang="en-US" sz="1800" dirty="0" smtClean="0"/>
              <a:t>What is the seasonal pattern of mosquito breeding? </a:t>
            </a:r>
          </a:p>
          <a:p>
            <a:pPr>
              <a:lnSpc>
                <a:spcPct val="80000"/>
              </a:lnSpc>
            </a:pPr>
            <a:r>
              <a:rPr lang="en-US" sz="1800" dirty="0" smtClean="0"/>
              <a:t>What are the resting places of adult mosquitoes? </a:t>
            </a:r>
            <a:r>
              <a:rPr lang="en-US" sz="1800" dirty="0" smtClean="0">
                <a:solidFill>
                  <a:prstClr val="black"/>
                </a:solidFill>
              </a:rPr>
              <a:t>What are the feeding preferences of vector mosquitoes? </a:t>
            </a:r>
            <a:endParaRPr lang="en-US" sz="1800" dirty="0" smtClean="0">
              <a:solidFill>
                <a:srgbClr val="92D050"/>
              </a:solidFill>
            </a:endParaRPr>
          </a:p>
          <a:p>
            <a:pPr lvl="0">
              <a:lnSpc>
                <a:spcPct val="80000"/>
              </a:lnSpc>
            </a:pPr>
            <a:endParaRPr lang="en-US" sz="1800" dirty="0">
              <a:solidFill>
                <a:prstClr val="black"/>
              </a:solidFill>
            </a:endParaRPr>
          </a:p>
          <a:p>
            <a:pPr lvl="0">
              <a:lnSpc>
                <a:spcPct val="80000"/>
              </a:lnSpc>
            </a:pPr>
            <a:r>
              <a:rPr lang="en-US" sz="1800" dirty="0">
                <a:solidFill>
                  <a:prstClr val="black"/>
                </a:solidFill>
              </a:rPr>
              <a:t>To map out and locate all potential larval development habitats. </a:t>
            </a:r>
            <a:endParaRPr lang="en-US" sz="1800" dirty="0">
              <a:solidFill>
                <a:srgbClr val="92D050"/>
              </a:solidFill>
            </a:endParaRPr>
          </a:p>
          <a:p>
            <a:pPr lvl="0">
              <a:lnSpc>
                <a:spcPct val="80000"/>
              </a:lnSpc>
            </a:pPr>
            <a:endParaRPr lang="en-US" sz="1800" dirty="0">
              <a:solidFill>
                <a:prstClr val="black"/>
              </a:solidFill>
            </a:endParaRPr>
          </a:p>
          <a:p>
            <a:pPr lvl="0">
              <a:lnSpc>
                <a:spcPct val="80000"/>
              </a:lnSpc>
            </a:pPr>
            <a:r>
              <a:rPr lang="en-US" sz="1800" dirty="0">
                <a:solidFill>
                  <a:prstClr val="black"/>
                </a:solidFill>
              </a:rPr>
              <a:t>To identify the mosquito species present. </a:t>
            </a:r>
            <a:endParaRPr lang="en-US" sz="1800" dirty="0">
              <a:solidFill>
                <a:srgbClr val="92D050"/>
              </a:solidFill>
            </a:endParaRPr>
          </a:p>
          <a:p>
            <a:pPr lvl="0">
              <a:lnSpc>
                <a:spcPct val="80000"/>
              </a:lnSpc>
            </a:pPr>
            <a:endParaRPr lang="en-US" sz="1800" dirty="0">
              <a:solidFill>
                <a:prstClr val="black"/>
              </a:solidFill>
            </a:endParaRPr>
          </a:p>
          <a:p>
            <a:pPr lvl="0">
              <a:lnSpc>
                <a:spcPct val="80000"/>
              </a:lnSpc>
            </a:pPr>
            <a:r>
              <a:rPr lang="en-US" sz="1800" dirty="0">
                <a:solidFill>
                  <a:prstClr val="black"/>
                </a:solidFill>
              </a:rPr>
              <a:t>To predict the time and location of effective control strategies.  </a:t>
            </a:r>
          </a:p>
          <a:p>
            <a:pPr>
              <a:lnSpc>
                <a:spcPct val="80000"/>
              </a:lnSpc>
            </a:pPr>
            <a:endParaRPr lang="en-US" sz="1800" dirty="0" smtClean="0">
              <a:solidFill>
                <a:srgbClr val="92D050"/>
              </a:solidFill>
            </a:endParaRPr>
          </a:p>
        </p:txBody>
      </p:sp>
      <p:sp>
        <p:nvSpPr>
          <p:cNvPr id="4" name="Rectangle 4"/>
          <p:cNvSpPr txBox="1">
            <a:spLocks noChangeArrowheads="1"/>
          </p:cNvSpPr>
          <p:nvPr/>
        </p:nvSpPr>
        <p:spPr bwMode="auto">
          <a:xfrm>
            <a:off x="0" y="304800"/>
            <a:ext cx="6492240" cy="822960"/>
          </a:xfrm>
          <a:prstGeom prst="rect">
            <a:avLst/>
          </a:prstGeom>
          <a:solidFill>
            <a:srgbClr val="3F3E40"/>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274320" lvl="0">
              <a:spcBef>
                <a:spcPct val="0"/>
              </a:spcBef>
              <a:defRPr/>
            </a:pPr>
            <a:r>
              <a:rPr lang="en-US" altLang="en-US" sz="2800" dirty="0" smtClean="0">
                <a:ln>
                  <a:solidFill>
                    <a:srgbClr val="00AEEF"/>
                  </a:solidFill>
                </a:ln>
                <a:solidFill>
                  <a:srgbClr val="00AEEF"/>
                </a:solidFill>
                <a:latin typeface="Kalinga" pitchFamily="34" charset="0"/>
                <a:ea typeface="+mj-ea"/>
                <a:cs typeface="Kalinga" pitchFamily="34" charset="0"/>
              </a:rPr>
              <a:t>ASPECTS OF VECTOR CONTROL</a:t>
            </a:r>
          </a:p>
        </p:txBody>
      </p:sp>
    </p:spTree>
    <p:extLst>
      <p:ext uri="{BB962C8B-B14F-4D97-AF65-F5344CB8AC3E}">
        <p14:creationId xmlns:p14="http://schemas.microsoft.com/office/powerpoint/2010/main" xmlns="" val="232406704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086556" y="152400"/>
            <a:ext cx="7888111" cy="585788"/>
          </a:xfrm>
        </p:spPr>
        <p:txBody>
          <a:bodyPr/>
          <a:lstStyle/>
          <a:p>
            <a:pPr eaLnBrk="1" hangingPunct="1"/>
            <a:r>
              <a:rPr lang="en-US" sz="3200" smtClean="0">
                <a:latin typeface="Verdana" pitchFamily="34" charset="0"/>
                <a:ea typeface="Verdana" pitchFamily="34" charset="0"/>
                <a:cs typeface="Verdana" pitchFamily="34" charset="0"/>
              </a:rPr>
              <a:t>Vector Control</a:t>
            </a:r>
          </a:p>
        </p:txBody>
      </p:sp>
      <p:sp>
        <p:nvSpPr>
          <p:cNvPr id="12291" name="Content Placeholder 2"/>
          <p:cNvSpPr>
            <a:spLocks noGrp="1"/>
          </p:cNvSpPr>
          <p:nvPr>
            <p:ph idx="1"/>
          </p:nvPr>
        </p:nvSpPr>
        <p:spPr>
          <a:xfrm>
            <a:off x="110067" y="914400"/>
            <a:ext cx="8897056" cy="5943600"/>
          </a:xfrm>
        </p:spPr>
        <p:txBody>
          <a:bodyPr>
            <a:normAutofit lnSpcReduction="10000"/>
          </a:bodyPr>
          <a:lstStyle/>
          <a:p>
            <a:pPr>
              <a:buFont typeface="Arial" charset="0"/>
              <a:buNone/>
            </a:pPr>
            <a:r>
              <a:rPr lang="en-US" b="1" dirty="0" smtClean="0">
                <a:latin typeface="Arial" charset="0"/>
                <a:cs typeface="Arial" charset="0"/>
              </a:rPr>
              <a:t>National Policy for use of Insecticides  </a:t>
            </a:r>
            <a:r>
              <a:rPr lang="en-US" sz="2400" dirty="0" smtClean="0">
                <a:latin typeface="Arial" charset="0"/>
                <a:cs typeface="Arial" charset="0"/>
              </a:rPr>
              <a:t>:</a:t>
            </a:r>
          </a:p>
          <a:p>
            <a:pPr>
              <a:lnSpc>
                <a:spcPct val="150000"/>
              </a:lnSpc>
            </a:pPr>
            <a:r>
              <a:rPr lang="en-US" sz="2400" dirty="0" smtClean="0">
                <a:latin typeface="Arial" charset="0"/>
                <a:cs typeface="Arial" charset="0"/>
              </a:rPr>
              <a:t>CIB registration of any Insecticide / </a:t>
            </a:r>
            <a:r>
              <a:rPr lang="en-US" sz="2400" dirty="0" err="1" smtClean="0">
                <a:latin typeface="Arial" charset="0"/>
                <a:cs typeface="Arial" charset="0"/>
              </a:rPr>
              <a:t>Larvicide</a:t>
            </a:r>
            <a:r>
              <a:rPr lang="en-US" sz="2400" dirty="0" smtClean="0">
                <a:latin typeface="Arial" charset="0"/>
                <a:cs typeface="Arial" charset="0"/>
              </a:rPr>
              <a:t> for public health use is </a:t>
            </a:r>
            <a:r>
              <a:rPr lang="en-US" sz="2400" b="1" dirty="0" smtClean="0">
                <a:latin typeface="Arial" charset="0"/>
                <a:cs typeface="Arial" charset="0"/>
              </a:rPr>
              <a:t>Mandatory</a:t>
            </a:r>
            <a:r>
              <a:rPr lang="en-US" sz="2400" dirty="0" smtClean="0">
                <a:latin typeface="Arial" charset="0"/>
                <a:cs typeface="Arial" charset="0"/>
              </a:rPr>
              <a:t>.</a:t>
            </a:r>
          </a:p>
          <a:p>
            <a:pPr>
              <a:lnSpc>
                <a:spcPct val="150000"/>
              </a:lnSpc>
            </a:pPr>
            <a:r>
              <a:rPr lang="en-US" sz="2400" dirty="0" smtClean="0">
                <a:latin typeface="Arial" charset="0"/>
                <a:cs typeface="Arial" charset="0"/>
              </a:rPr>
              <a:t>Expert Group on Vector Control</a:t>
            </a:r>
          </a:p>
          <a:p>
            <a:pPr>
              <a:lnSpc>
                <a:spcPct val="150000"/>
              </a:lnSpc>
            </a:pPr>
            <a:r>
              <a:rPr lang="en-US" sz="2400" dirty="0" smtClean="0">
                <a:latin typeface="Arial" charset="0"/>
                <a:cs typeface="Arial" charset="0"/>
              </a:rPr>
              <a:t>Technical Advisory Committee (TAC) on VBDs</a:t>
            </a:r>
          </a:p>
          <a:p>
            <a:pPr>
              <a:lnSpc>
                <a:spcPct val="150000"/>
              </a:lnSpc>
            </a:pPr>
            <a:r>
              <a:rPr lang="en-US" sz="2400" dirty="0" smtClean="0">
                <a:latin typeface="Arial" charset="0"/>
                <a:cs typeface="Arial" charset="0"/>
              </a:rPr>
              <a:t>DDT Mandate Committee</a:t>
            </a:r>
          </a:p>
          <a:p>
            <a:pPr>
              <a:lnSpc>
                <a:spcPct val="150000"/>
              </a:lnSpc>
            </a:pPr>
            <a:r>
              <a:rPr lang="en-US" sz="2400" dirty="0" smtClean="0">
                <a:latin typeface="Arial" charset="0"/>
                <a:ea typeface="Verdana" pitchFamily="34" charset="0"/>
                <a:cs typeface="Arial" charset="0"/>
              </a:rPr>
              <a:t>Common Protocol to undertake field trials through ICMR Institutions / NCDC</a:t>
            </a:r>
          </a:p>
          <a:p>
            <a:pPr>
              <a:lnSpc>
                <a:spcPct val="150000"/>
              </a:lnSpc>
            </a:pPr>
            <a:r>
              <a:rPr lang="en-US" sz="2400" dirty="0" smtClean="0">
                <a:latin typeface="Arial" charset="0"/>
                <a:ea typeface="Verdana" pitchFamily="34" charset="0"/>
                <a:cs typeface="Arial" charset="0"/>
              </a:rPr>
              <a:t>Operati</a:t>
            </a:r>
            <a:r>
              <a:rPr lang="en-US" sz="2400" dirty="0" smtClean="0">
                <a:latin typeface="Arial" charset="0"/>
                <a:cs typeface="Arial" charset="0"/>
              </a:rPr>
              <a:t>onal Research by ICMR/VBD Science Forum, NIMR, VCRC, NCDC, Universities</a:t>
            </a:r>
            <a:endParaRPr lang="en-US" sz="2400" dirty="0" smtClean="0">
              <a:latin typeface="Arial" charset="0"/>
              <a:ea typeface="Verdana" pitchFamily="34" charset="0"/>
              <a:cs typeface="Verdana" pitchFamily="34" charset="0"/>
            </a:endParaRPr>
          </a:p>
          <a:p>
            <a:pPr algn="just" eaLnBrk="1" hangingPunct="1"/>
            <a:endParaRPr lang="en-US" sz="2000" dirty="0" smtClean="0">
              <a:latin typeface="Verdana" pitchFamily="34" charset="0"/>
              <a:ea typeface="Verdana" pitchFamily="34" charset="0"/>
              <a:cs typeface="Verdana" pitchFamily="34" charset="0"/>
            </a:endParaRPr>
          </a:p>
          <a:p>
            <a:pPr algn="just" eaLnBrk="1" hangingPunct="1"/>
            <a:endParaRPr lang="en-US" sz="2000" dirty="0" smtClean="0">
              <a:latin typeface="Verdana" pitchFamily="34" charset="0"/>
              <a:ea typeface="Verdana" pitchFamily="34" charset="0"/>
              <a:cs typeface="Verdana" pitchFamily="34" charset="0"/>
            </a:endParaRPr>
          </a:p>
          <a:p>
            <a:pPr eaLnBrk="1" hangingPunct="1"/>
            <a:endParaRPr lang="en-US" sz="1500" dirty="0" smtClean="0">
              <a:latin typeface="Verdana" pitchFamily="34" charset="0"/>
              <a:ea typeface="Verdana" pitchFamily="34" charset="0"/>
              <a:cs typeface="Verdana" pitchFamily="34" charset="0"/>
            </a:endParaRPr>
          </a:p>
          <a:p>
            <a:pPr algn="just" eaLnBrk="1" hangingPunct="1">
              <a:buFont typeface="Arial" charset="0"/>
              <a:buNone/>
            </a:pPr>
            <a:endParaRPr lang="en-US" sz="2400" dirty="0" smtClean="0">
              <a:ea typeface="Verdana" pitchFamily="34" charset="0"/>
              <a:cs typeface="Verdana" pitchFamily="34" charset="0"/>
            </a:endParaRPr>
          </a:p>
        </p:txBody>
      </p:sp>
      <p:sp>
        <p:nvSpPr>
          <p:cNvPr id="4" name="Rectangle 3"/>
          <p:cNvSpPr/>
          <p:nvPr/>
        </p:nvSpPr>
        <p:spPr>
          <a:xfrm>
            <a:off x="217311" y="198439"/>
            <a:ext cx="3211689" cy="369887"/>
          </a:xfrm>
          <a:prstGeom prst="rect">
            <a:avLst/>
          </a:prstGeom>
          <a:solidFill>
            <a:schemeClr val="accent1">
              <a:lumMod val="75000"/>
            </a:schemeClr>
          </a:solidFill>
        </p:spPr>
        <p:txBody>
          <a:bodyPr>
            <a:spAutoFit/>
          </a:bodyPr>
          <a:lstStyle/>
          <a:p>
            <a:pPr fontAlgn="auto">
              <a:spcBef>
                <a:spcPts val="0"/>
              </a:spcBef>
              <a:spcAft>
                <a:spcPts val="0"/>
              </a:spcAft>
              <a:defRPr/>
            </a:pPr>
            <a:r>
              <a:rPr lang="en-GB" b="1" dirty="0">
                <a:solidFill>
                  <a:schemeClr val="bg1"/>
                </a:solidFill>
                <a:ea typeface="Verdana" panose="020B0604030504040204" pitchFamily="34" charset="0"/>
                <a:cs typeface="Verdana" panose="020B0604030504040204" pitchFamily="34" charset="0"/>
              </a:rPr>
              <a:t>INDIA </a:t>
            </a:r>
          </a:p>
        </p:txBody>
      </p:sp>
    </p:spTree>
    <p:extLst>
      <p:ext uri="{BB962C8B-B14F-4D97-AF65-F5344CB8AC3E}">
        <p14:creationId xmlns:p14="http://schemas.microsoft.com/office/powerpoint/2010/main" xmlns="" val="42867311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76200"/>
            <a:ext cx="8229600" cy="838200"/>
          </a:xfrm>
        </p:spPr>
        <p:txBody>
          <a:bodyPr/>
          <a:lstStyle/>
          <a:p>
            <a:r>
              <a:rPr lang="en-US" smtClean="0">
                <a:latin typeface="Arial" charset="0"/>
                <a:cs typeface="Arial" charset="0"/>
              </a:rPr>
              <a:t>Insecticide Policy</a:t>
            </a:r>
          </a:p>
        </p:txBody>
      </p:sp>
      <p:sp>
        <p:nvSpPr>
          <p:cNvPr id="13315" name="Rectangle 3"/>
          <p:cNvSpPr>
            <a:spLocks noChangeArrowheads="1"/>
          </p:cNvSpPr>
          <p:nvPr/>
        </p:nvSpPr>
        <p:spPr bwMode="auto">
          <a:xfrm>
            <a:off x="228600" y="3400425"/>
            <a:ext cx="8610600" cy="2923877"/>
          </a:xfrm>
          <a:prstGeom prst="rect">
            <a:avLst/>
          </a:prstGeom>
          <a:solidFill>
            <a:schemeClr val="bg1"/>
          </a:solidFill>
          <a:ln>
            <a:noFill/>
          </a:ln>
          <a:extLst/>
        </p:spPr>
        <p:txBody>
          <a:bodyPr>
            <a:spAutoFit/>
          </a:bodyPr>
          <a:lstStyle/>
          <a:p>
            <a:pPr algn="just"/>
            <a:endParaRPr lang="en-US" sz="2000" b="1" dirty="0">
              <a:latin typeface="Arial" charset="0"/>
            </a:endParaRPr>
          </a:p>
          <a:p>
            <a:pPr algn="just"/>
            <a:r>
              <a:rPr lang="en-IN" sz="2400" b="1" dirty="0">
                <a:latin typeface="Arial" charset="0"/>
              </a:rPr>
              <a:t>Introduction of New </a:t>
            </a:r>
            <a:r>
              <a:rPr lang="en-IN" sz="2400" b="1" dirty="0" err="1">
                <a:latin typeface="Arial" charset="0"/>
              </a:rPr>
              <a:t>Compund</a:t>
            </a:r>
            <a:r>
              <a:rPr lang="en-IN" sz="2400" b="1" dirty="0">
                <a:latin typeface="Arial" charset="0"/>
              </a:rPr>
              <a:t>:</a:t>
            </a:r>
          </a:p>
          <a:p>
            <a:pPr algn="just"/>
            <a:r>
              <a:rPr lang="en-IN" sz="2000" b="1" dirty="0">
                <a:latin typeface="Arial" charset="0"/>
              </a:rPr>
              <a:t>The manufacturer/importer of new pesticides / formulation of pesticides listed under the schedule of Insecticide Act (1968) need to submit requisite data to get it registered with CIB for its use under programme </a:t>
            </a:r>
            <a:endParaRPr lang="en-US" sz="2000" b="1" dirty="0">
              <a:latin typeface="Arial" charset="0"/>
            </a:endParaRPr>
          </a:p>
          <a:p>
            <a:endParaRPr lang="en-US" sz="2000" b="1" dirty="0">
              <a:latin typeface="Arial" charset="0"/>
            </a:endParaRPr>
          </a:p>
          <a:p>
            <a:r>
              <a:rPr lang="en-US" sz="2000" b="1" dirty="0">
                <a:latin typeface="Arial" charset="0"/>
              </a:rPr>
              <a:t>CIB &amp; RC gives registration/approval based on the data submitted by the manufacturer as per the guidelines of the Registration Committee</a:t>
            </a:r>
          </a:p>
        </p:txBody>
      </p:sp>
      <p:sp>
        <p:nvSpPr>
          <p:cNvPr id="13316" name="Rectangle 4"/>
          <p:cNvSpPr>
            <a:spLocks noChangeArrowheads="1"/>
          </p:cNvSpPr>
          <p:nvPr/>
        </p:nvSpPr>
        <p:spPr bwMode="auto">
          <a:xfrm>
            <a:off x="184856" y="1109664"/>
            <a:ext cx="8730544" cy="1938337"/>
          </a:xfrm>
          <a:prstGeom prst="rect">
            <a:avLst/>
          </a:prstGeom>
          <a:solidFill>
            <a:schemeClr val="bg1"/>
          </a:solidFill>
          <a:ln>
            <a:noFill/>
          </a:ln>
          <a:extLst/>
        </p:spPr>
        <p:txBody>
          <a:bodyPr>
            <a:spAutoFit/>
          </a:bodyPr>
          <a:lstStyle/>
          <a:p>
            <a:r>
              <a:rPr lang="en-US" sz="2000" b="1" dirty="0" err="1">
                <a:solidFill>
                  <a:srgbClr val="000000"/>
                </a:solidFill>
                <a:latin typeface="Arial" charset="0"/>
              </a:rPr>
              <a:t>Programme</a:t>
            </a:r>
            <a:r>
              <a:rPr lang="en-US" sz="2000" b="1" dirty="0">
                <a:solidFill>
                  <a:srgbClr val="000000"/>
                </a:solidFill>
                <a:latin typeface="Arial" charset="0"/>
              </a:rPr>
              <a:t> uses insecticides for indoor residual spray,  indoor/ outdoor space spray, treatment of mosquito nets,  LLINs, </a:t>
            </a:r>
            <a:r>
              <a:rPr lang="en-US" sz="2000" b="1" dirty="0" err="1">
                <a:solidFill>
                  <a:srgbClr val="000000"/>
                </a:solidFill>
                <a:latin typeface="Arial" charset="0"/>
              </a:rPr>
              <a:t>larvicides</a:t>
            </a:r>
            <a:r>
              <a:rPr lang="en-US" sz="2000" b="1" dirty="0">
                <a:solidFill>
                  <a:srgbClr val="000000"/>
                </a:solidFill>
                <a:latin typeface="Arial" charset="0"/>
              </a:rPr>
              <a:t> for  vector borne diseases control</a:t>
            </a:r>
          </a:p>
          <a:p>
            <a:pPr algn="just"/>
            <a:endParaRPr lang="en-IN" sz="2000" b="1" dirty="0">
              <a:solidFill>
                <a:srgbClr val="000000"/>
              </a:solidFill>
              <a:latin typeface="Arial" charset="0"/>
            </a:endParaRPr>
          </a:p>
          <a:p>
            <a:pPr algn="just"/>
            <a:r>
              <a:rPr lang="en-IN" sz="2000" b="1" dirty="0">
                <a:solidFill>
                  <a:srgbClr val="000000"/>
                </a:solidFill>
                <a:latin typeface="Arial" charset="0"/>
              </a:rPr>
              <a:t>Change of insecticides under NVBDCP is  based on susceptibility status and epidemiological impact</a:t>
            </a:r>
          </a:p>
        </p:txBody>
      </p:sp>
    </p:spTree>
    <p:extLst>
      <p:ext uri="{BB962C8B-B14F-4D97-AF65-F5344CB8AC3E}">
        <p14:creationId xmlns:p14="http://schemas.microsoft.com/office/powerpoint/2010/main" xmlns="" val="21547256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sz="half" idx="1"/>
          </p:nvPr>
        </p:nvSpPr>
        <p:spPr>
          <a:xfrm>
            <a:off x="228600" y="1981200"/>
            <a:ext cx="2590800" cy="914400"/>
          </a:xfrm>
        </p:spPr>
        <p:txBody>
          <a:bodyPr/>
          <a:lstStyle/>
          <a:p>
            <a:pPr eaLnBrk="1" hangingPunct="1">
              <a:lnSpc>
                <a:spcPct val="90000"/>
              </a:lnSpc>
              <a:buFont typeface="Wingdings" pitchFamily="2" charset="2"/>
              <a:buNone/>
            </a:pPr>
            <a:r>
              <a:rPr lang="en-US" smtClean="0"/>
              <a:t>    Chemical Control</a:t>
            </a:r>
            <a:r>
              <a:rPr lang="en-US" sz="2400" smtClean="0"/>
              <a:t>	</a:t>
            </a:r>
          </a:p>
        </p:txBody>
      </p:sp>
      <p:sp>
        <p:nvSpPr>
          <p:cNvPr id="15363" name="Rectangle 3"/>
          <p:cNvSpPr>
            <a:spLocks noGrp="1" noChangeArrowheads="1"/>
          </p:cNvSpPr>
          <p:nvPr>
            <p:ph type="body" sz="half" idx="2"/>
          </p:nvPr>
        </p:nvSpPr>
        <p:spPr>
          <a:xfrm>
            <a:off x="2819400" y="1600200"/>
            <a:ext cx="2668588" cy="990600"/>
          </a:xfrm>
        </p:spPr>
        <p:txBody>
          <a:bodyPr/>
          <a:lstStyle/>
          <a:p>
            <a:pPr eaLnBrk="1" hangingPunct="1">
              <a:lnSpc>
                <a:spcPct val="90000"/>
              </a:lnSpc>
              <a:buFont typeface="Wingdings" pitchFamily="2" charset="2"/>
              <a:buNone/>
            </a:pPr>
            <a:r>
              <a:rPr lang="en-US" smtClean="0"/>
              <a:t>   Environment Management</a:t>
            </a:r>
          </a:p>
        </p:txBody>
      </p:sp>
      <p:sp>
        <p:nvSpPr>
          <p:cNvPr id="15364" name="Rectangle 4"/>
          <p:cNvSpPr>
            <a:spLocks noChangeArrowheads="1"/>
          </p:cNvSpPr>
          <p:nvPr/>
        </p:nvSpPr>
        <p:spPr bwMode="auto">
          <a:xfrm>
            <a:off x="6019800" y="1981200"/>
            <a:ext cx="2590800" cy="914400"/>
          </a:xfrm>
          <a:prstGeom prst="rect">
            <a:avLst/>
          </a:prstGeom>
          <a:noFill/>
          <a:ln w="9525">
            <a:noFill/>
            <a:miter lim="800000"/>
            <a:headEnd/>
            <a:tailEnd/>
          </a:ln>
        </p:spPr>
        <p:txBody>
          <a:bodyPr/>
          <a:lstStyle/>
          <a:p>
            <a:pPr marL="342900" indent="-342900" eaLnBrk="0" hangingPunct="0">
              <a:lnSpc>
                <a:spcPct val="90000"/>
              </a:lnSpc>
              <a:spcBef>
                <a:spcPct val="20000"/>
              </a:spcBef>
            </a:pPr>
            <a:r>
              <a:rPr lang="en-US" sz="2800" dirty="0">
                <a:latin typeface="Times New Roman" charset="0"/>
                <a:cs typeface="Times New Roman" charset="0"/>
              </a:rPr>
              <a:t>   </a:t>
            </a:r>
            <a:r>
              <a:rPr lang="en-US" sz="2800" dirty="0" smtClean="0">
                <a:latin typeface="Times New Roman" charset="0"/>
                <a:cs typeface="Times New Roman" charset="0"/>
              </a:rPr>
              <a:t>		Biological 	Control</a:t>
            </a:r>
            <a:endParaRPr lang="en-US" sz="2400" dirty="0">
              <a:latin typeface="Times New Roman" charset="0"/>
              <a:cs typeface="Times New Roman" charset="0"/>
            </a:endParaRPr>
          </a:p>
        </p:txBody>
      </p:sp>
      <p:sp>
        <p:nvSpPr>
          <p:cNvPr id="15365" name="Rectangle 5"/>
          <p:cNvSpPr>
            <a:spLocks noChangeArrowheads="1"/>
          </p:cNvSpPr>
          <p:nvPr/>
        </p:nvSpPr>
        <p:spPr bwMode="auto">
          <a:xfrm>
            <a:off x="762000" y="3505200"/>
            <a:ext cx="7772400" cy="2819400"/>
          </a:xfrm>
          <a:prstGeom prst="rect">
            <a:avLst/>
          </a:prstGeom>
          <a:noFill/>
          <a:ln w="9525">
            <a:noFill/>
            <a:miter lim="800000"/>
            <a:headEnd/>
            <a:tailEnd/>
          </a:ln>
        </p:spPr>
        <p:txBody>
          <a:bodyPr/>
          <a:lstStyle/>
          <a:p>
            <a:pPr marL="342900" indent="-342900" algn="ctr" eaLnBrk="0" hangingPunct="0">
              <a:spcBef>
                <a:spcPct val="20000"/>
              </a:spcBef>
            </a:pPr>
            <a:r>
              <a:rPr lang="en-US" sz="2800">
                <a:solidFill>
                  <a:schemeClr val="hlink"/>
                </a:solidFill>
                <a:latin typeface="Times New Roman" charset="0"/>
                <a:cs typeface="Times New Roman" charset="0"/>
              </a:rPr>
              <a:t>INTEGRATED VECTOR MANAGEMENT</a:t>
            </a:r>
            <a:r>
              <a:rPr lang="en-US" sz="2800">
                <a:latin typeface="Times New Roman" charset="0"/>
                <a:cs typeface="Times New Roman" charset="0"/>
              </a:rPr>
              <a:t>    </a:t>
            </a:r>
          </a:p>
          <a:p>
            <a:pPr marL="342900" indent="-342900" algn="ctr" eaLnBrk="0" hangingPunct="0">
              <a:spcBef>
                <a:spcPct val="20000"/>
              </a:spcBef>
            </a:pPr>
            <a:r>
              <a:rPr lang="en-US" sz="2800" b="1">
                <a:latin typeface="Times New Roman" charset="0"/>
                <a:cs typeface="Times New Roman" charset="0"/>
              </a:rPr>
              <a:t>An Evidence-based decision making process, rationalizing the use of vector control methods and emphasizing the engagement of communities</a:t>
            </a:r>
          </a:p>
        </p:txBody>
      </p:sp>
      <p:graphicFrame>
        <p:nvGraphicFramePr>
          <p:cNvPr id="105478" name="Group 6"/>
          <p:cNvGraphicFramePr>
            <a:graphicFrameLocks noGrp="1"/>
          </p:cNvGraphicFramePr>
          <p:nvPr/>
        </p:nvGraphicFramePr>
        <p:xfrm>
          <a:off x="838200" y="3581400"/>
          <a:ext cx="7772400" cy="2209800"/>
        </p:xfrm>
        <a:graphic>
          <a:graphicData uri="http://schemas.openxmlformats.org/drawingml/2006/table">
            <a:tbl>
              <a:tblPr/>
              <a:tblGrid>
                <a:gridCol w="7772400"/>
              </a:tblGrid>
              <a:tr h="2209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372" name="Line 12"/>
          <p:cNvSpPr>
            <a:spLocks noChangeShapeType="1"/>
          </p:cNvSpPr>
          <p:nvPr/>
        </p:nvSpPr>
        <p:spPr bwMode="auto">
          <a:xfrm>
            <a:off x="1447800" y="2895600"/>
            <a:ext cx="0" cy="685800"/>
          </a:xfrm>
          <a:prstGeom prst="line">
            <a:avLst/>
          </a:prstGeom>
          <a:noFill/>
          <a:ln w="38100">
            <a:solidFill>
              <a:schemeClr val="tx1"/>
            </a:solidFill>
            <a:round/>
            <a:headEnd/>
            <a:tailEnd type="triangle" w="med" len="med"/>
          </a:ln>
        </p:spPr>
        <p:txBody>
          <a:bodyPr/>
          <a:lstStyle/>
          <a:p>
            <a:endParaRPr lang="en-US"/>
          </a:p>
        </p:txBody>
      </p:sp>
      <p:sp>
        <p:nvSpPr>
          <p:cNvPr id="15373" name="Line 13"/>
          <p:cNvSpPr>
            <a:spLocks noChangeShapeType="1"/>
          </p:cNvSpPr>
          <p:nvPr/>
        </p:nvSpPr>
        <p:spPr bwMode="auto">
          <a:xfrm>
            <a:off x="4191000" y="2971800"/>
            <a:ext cx="0" cy="609600"/>
          </a:xfrm>
          <a:prstGeom prst="line">
            <a:avLst/>
          </a:prstGeom>
          <a:noFill/>
          <a:ln w="38100">
            <a:solidFill>
              <a:schemeClr val="tx1"/>
            </a:solidFill>
            <a:round/>
            <a:headEnd/>
            <a:tailEnd type="triangle" w="med" len="med"/>
          </a:ln>
        </p:spPr>
        <p:txBody>
          <a:bodyPr/>
          <a:lstStyle/>
          <a:p>
            <a:endParaRPr lang="en-US"/>
          </a:p>
        </p:txBody>
      </p:sp>
      <p:sp>
        <p:nvSpPr>
          <p:cNvPr id="15374" name="Line 14"/>
          <p:cNvSpPr>
            <a:spLocks noChangeShapeType="1"/>
          </p:cNvSpPr>
          <p:nvPr/>
        </p:nvSpPr>
        <p:spPr bwMode="auto">
          <a:xfrm>
            <a:off x="7620000" y="2819400"/>
            <a:ext cx="0" cy="762000"/>
          </a:xfrm>
          <a:prstGeom prst="line">
            <a:avLst/>
          </a:prstGeom>
          <a:noFill/>
          <a:ln w="38100">
            <a:solidFill>
              <a:schemeClr val="tx1"/>
            </a:solidFill>
            <a:round/>
            <a:headEnd/>
            <a:tailEnd type="triangle" w="med" len="med"/>
          </a:ln>
        </p:spPr>
        <p:txBody>
          <a:bodyPr/>
          <a:lstStyle/>
          <a:p>
            <a:endParaRPr lang="en-US"/>
          </a:p>
        </p:txBody>
      </p:sp>
      <p:sp>
        <p:nvSpPr>
          <p:cNvPr id="20495" name="Rectangle 15"/>
          <p:cNvSpPr>
            <a:spLocks noChangeArrowheads="1"/>
          </p:cNvSpPr>
          <p:nvPr/>
        </p:nvSpPr>
        <p:spPr bwMode="auto">
          <a:xfrm>
            <a:off x="323528" y="304800"/>
            <a:ext cx="8382000" cy="523220"/>
          </a:xfrm>
          <a:prstGeom prst="rect">
            <a:avLst/>
          </a:prstGeom>
          <a:solidFill>
            <a:schemeClr val="tx2">
              <a:lumMod val="40000"/>
              <a:lumOff val="60000"/>
            </a:schemeClr>
          </a:solidFill>
          <a:ln w="9525">
            <a:noFill/>
            <a:miter lim="800000"/>
            <a:headEnd/>
            <a:tailEnd/>
          </a:ln>
        </p:spPr>
        <p:txBody>
          <a:bodyPr>
            <a:spAutoFit/>
          </a:bodyPr>
          <a:lstStyle/>
          <a:p>
            <a:pPr algn="ctr" eaLnBrk="0" hangingPunct="0">
              <a:defRPr/>
            </a:pPr>
            <a:r>
              <a:rPr lang="en-US" sz="2800" b="1" dirty="0" smtClean="0">
                <a:solidFill>
                  <a:schemeClr val="tx2"/>
                </a:solidFill>
                <a:latin typeface="Calibri" pitchFamily="34" charset="0"/>
                <a:cs typeface="Times New Roman" pitchFamily="18" charset="0"/>
              </a:rPr>
              <a:t> </a:t>
            </a:r>
            <a:r>
              <a:rPr lang="en-US" sz="2800" b="1" dirty="0">
                <a:solidFill>
                  <a:schemeClr val="tx2"/>
                </a:solidFill>
                <a:latin typeface="Calibri" pitchFamily="34" charset="0"/>
                <a:cs typeface="Times New Roman" pitchFamily="18" charset="0"/>
              </a:rPr>
              <a:t>VECTOR </a:t>
            </a:r>
            <a:r>
              <a:rPr lang="en-US" sz="2800" b="1" dirty="0" smtClean="0">
                <a:solidFill>
                  <a:schemeClr val="tx2"/>
                </a:solidFill>
                <a:latin typeface="Calibri" pitchFamily="34" charset="0"/>
                <a:cs typeface="Times New Roman" pitchFamily="18" charset="0"/>
              </a:rPr>
              <a:t>CONTROL Strategies </a:t>
            </a:r>
            <a:endParaRPr lang="en-US" sz="2800" b="1" dirty="0">
              <a:solidFill>
                <a:schemeClr val="tx2"/>
              </a:solidFill>
              <a:latin typeface="Calibri" pitchFamily="34" charset="0"/>
              <a:cs typeface="Times New Roman" pitchFamily="18" charset="0"/>
            </a:endParaRPr>
          </a:p>
        </p:txBody>
      </p:sp>
      <p:graphicFrame>
        <p:nvGraphicFramePr>
          <p:cNvPr id="105494" name="Group 22"/>
          <p:cNvGraphicFramePr>
            <a:graphicFrameLocks noGrp="1"/>
          </p:cNvGraphicFramePr>
          <p:nvPr/>
        </p:nvGraphicFramePr>
        <p:xfrm>
          <a:off x="2819400" y="1676400"/>
          <a:ext cx="1981200" cy="1106424"/>
        </p:xfrm>
        <a:graphic>
          <a:graphicData uri="http://schemas.openxmlformats.org/drawingml/2006/table">
            <a:tbl>
              <a:tblPr/>
              <a:tblGrid>
                <a:gridCol w="1981200"/>
              </a:tblGrid>
              <a:tr h="110642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 name="Rounded Rectangle 13"/>
          <p:cNvSpPr/>
          <p:nvPr/>
        </p:nvSpPr>
        <p:spPr>
          <a:xfrm>
            <a:off x="5257800" y="1676400"/>
            <a:ext cx="16764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Legislative control</a:t>
            </a:r>
            <a:endParaRPr lang="en-US" sz="2400" dirty="0"/>
          </a:p>
        </p:txBody>
      </p:sp>
      <p:sp>
        <p:nvSpPr>
          <p:cNvPr id="15" name="Down Arrow 14"/>
          <p:cNvSpPr/>
          <p:nvPr/>
        </p:nvSpPr>
        <p:spPr>
          <a:xfrm>
            <a:off x="5943600" y="2819400"/>
            <a:ext cx="45719"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819400" y="1676400"/>
            <a:ext cx="228600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Environmental Control</a:t>
            </a:r>
            <a:endParaRPr lang="en-US" sz="2400" dirty="0"/>
          </a:p>
        </p:txBody>
      </p:sp>
      <p:sp>
        <p:nvSpPr>
          <p:cNvPr id="17" name="Rounded Rectangle 16"/>
          <p:cNvSpPr/>
          <p:nvPr/>
        </p:nvSpPr>
        <p:spPr>
          <a:xfrm>
            <a:off x="7010400" y="1603717"/>
            <a:ext cx="1676400" cy="12918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Biological Control</a:t>
            </a:r>
            <a:endParaRPr lang="en-US" sz="2400" dirty="0"/>
          </a:p>
        </p:txBody>
      </p:sp>
      <p:sp>
        <p:nvSpPr>
          <p:cNvPr id="18" name="Rounded Rectangle 17"/>
          <p:cNvSpPr/>
          <p:nvPr/>
        </p:nvSpPr>
        <p:spPr>
          <a:xfrm>
            <a:off x="533400" y="1676400"/>
            <a:ext cx="19050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Chemical Control</a:t>
            </a:r>
            <a:endParaRPr lang="en-US" sz="2400" dirty="0"/>
          </a:p>
        </p:txBody>
      </p:sp>
      <p:sp>
        <p:nvSpPr>
          <p:cNvPr id="2" name="Oval 1"/>
          <p:cNvSpPr/>
          <p:nvPr/>
        </p:nvSpPr>
        <p:spPr>
          <a:xfrm>
            <a:off x="228600" y="1219200"/>
            <a:ext cx="2590800" cy="2286000"/>
          </a:xfrm>
          <a:prstGeom prst="ellipse">
            <a:avLst/>
          </a:prstGeom>
          <a:solidFill>
            <a:srgbClr val="00B050">
              <a:alpha val="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10032266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IVM-Vector Control</a:t>
            </a:r>
          </a:p>
        </p:txBody>
      </p:sp>
      <p:sp>
        <p:nvSpPr>
          <p:cNvPr id="3" name="Content Placeholder 2"/>
          <p:cNvSpPr>
            <a:spLocks noGrp="1"/>
          </p:cNvSpPr>
          <p:nvPr>
            <p:ph idx="1"/>
          </p:nvPr>
        </p:nvSpPr>
        <p:spPr>
          <a:xfrm>
            <a:off x="228600" y="1219201"/>
            <a:ext cx="8610600" cy="4525963"/>
          </a:xfrm>
        </p:spPr>
        <p:txBody>
          <a:bodyPr>
            <a:normAutofit fontScale="85000" lnSpcReduction="10000"/>
          </a:bodyPr>
          <a:lstStyle/>
          <a:p>
            <a:pPr algn="just">
              <a:buFont typeface="Arial" pitchFamily="34" charset="0"/>
              <a:buChar char="•"/>
              <a:defRPr/>
            </a:pPr>
            <a:r>
              <a:rPr lang="en-US" dirty="0" smtClean="0"/>
              <a:t>Vector control </a:t>
            </a:r>
            <a:r>
              <a:rPr lang="en-US" dirty="0" err="1" smtClean="0"/>
              <a:t>programme</a:t>
            </a:r>
            <a:r>
              <a:rPr lang="en-US" dirty="0" smtClean="0"/>
              <a:t> in India and elsewhere, in world,  mostly rely on natural and synthetic chemical molecules having potential to kill vectors</a:t>
            </a:r>
          </a:p>
          <a:p>
            <a:pPr algn="just">
              <a:buFont typeface="Arial" pitchFamily="34" charset="0"/>
              <a:buNone/>
              <a:defRPr/>
            </a:pPr>
            <a:r>
              <a:rPr lang="en-US" dirty="0" smtClean="0"/>
              <a:t> </a:t>
            </a:r>
          </a:p>
          <a:p>
            <a:pPr algn="just">
              <a:buFont typeface="Arial" pitchFamily="34" charset="0"/>
              <a:buChar char="•"/>
              <a:defRPr/>
            </a:pPr>
            <a:r>
              <a:rPr lang="en-US" dirty="0" smtClean="0"/>
              <a:t>Presently different formulations of synthetic chemical insecticides are in the use for vector control.  </a:t>
            </a:r>
          </a:p>
          <a:p>
            <a:pPr algn="just">
              <a:buFont typeface="Arial" pitchFamily="34" charset="0"/>
              <a:buChar char="•"/>
              <a:defRPr/>
            </a:pPr>
            <a:endParaRPr lang="en-US" dirty="0" smtClean="0"/>
          </a:p>
          <a:p>
            <a:pPr algn="just">
              <a:buFont typeface="Arial" pitchFamily="34" charset="0"/>
              <a:buChar char="•"/>
              <a:defRPr/>
            </a:pPr>
            <a:r>
              <a:rPr lang="en-US" dirty="0" smtClean="0"/>
              <a:t>Mainly </a:t>
            </a:r>
            <a:r>
              <a:rPr lang="en-US" dirty="0" err="1" smtClean="0"/>
              <a:t>Wettable</a:t>
            </a:r>
            <a:r>
              <a:rPr lang="en-US" dirty="0" smtClean="0"/>
              <a:t> powder (WP) formulations are used for indoor residual sprays while emulsion concentrate (EC)/granule formulations are used for larval control. </a:t>
            </a:r>
            <a:endParaRPr lang="en-US" dirty="0"/>
          </a:p>
        </p:txBody>
      </p:sp>
    </p:spTree>
    <p:extLst>
      <p:ext uri="{BB962C8B-B14F-4D97-AF65-F5344CB8AC3E}">
        <p14:creationId xmlns:p14="http://schemas.microsoft.com/office/powerpoint/2010/main" xmlns="" val="26814497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TotalTime>
  <Words>1426</Words>
  <Application>Microsoft Office PowerPoint</Application>
  <PresentationFormat>On-screen Show (4:3)</PresentationFormat>
  <Paragraphs>328</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                                                  </vt:lpstr>
      <vt:lpstr>Milestones and Targets for  Malaria Elimination </vt:lpstr>
      <vt:lpstr>Slide 3</vt:lpstr>
      <vt:lpstr>Slide 4</vt:lpstr>
      <vt:lpstr>Slide 5</vt:lpstr>
      <vt:lpstr>Vector Control</vt:lpstr>
      <vt:lpstr>Insecticide Policy</vt:lpstr>
      <vt:lpstr>Slide 8</vt:lpstr>
      <vt:lpstr>IVM-Vector Control</vt:lpstr>
      <vt:lpstr>IRS - Insecticide Dosage, Dilution and Requirement </vt:lpstr>
      <vt:lpstr>Slide 11</vt:lpstr>
      <vt:lpstr>Slide 12</vt:lpstr>
      <vt:lpstr> Space spray-Dosage, Dilution and Requirement </vt:lpstr>
      <vt:lpstr>Emergency vector control</vt:lpstr>
      <vt:lpstr>ENVIRONMENTAL MODIFICATION and malaria control   </vt:lpstr>
      <vt:lpstr>Legislative control-An. ste[phensi  Model Civic Bye-laws and Building Bye-laws for prevention and control of vector breeding</vt:lpstr>
      <vt:lpstr>Navi Mumbai Municipal Corporation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Rajender</dc:creator>
  <cp:lastModifiedBy>User</cp:lastModifiedBy>
  <cp:revision>59</cp:revision>
  <cp:lastPrinted>2017-12-04T07:04:44Z</cp:lastPrinted>
  <dcterms:created xsi:type="dcterms:W3CDTF">2017-12-04T05:32:26Z</dcterms:created>
  <dcterms:modified xsi:type="dcterms:W3CDTF">2021-04-26T09:18:42Z</dcterms:modified>
</cp:coreProperties>
</file>