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63F5A-74FA-4B48-A571-E4A81542979F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FB3BB-025B-4843-ACCC-7A76F1D2E9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5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6D920BD-F45B-42E5-AB44-0BB305C53152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569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7F8E98A-4DB4-46A8-A144-338F6E9D7731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752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4F0F0CB-C211-4C78-A149-10F48471086F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472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1545DC9-7083-43DF-AFEC-77578870332D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356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E190A7-596B-4E1C-9D80-C2215555817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453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7D50737-00D2-42F6-ACAD-A944349AE27D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98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4E46970-BC89-4528-9E99-A2FD331A1F41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290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82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42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57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9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97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33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8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9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76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50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44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2968-FEA2-4E79-BF28-F0BF7AB8101C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F19D-0EEE-4919-8831-EBC9B274A3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49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nvcraobhu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6154" y="364903"/>
            <a:ext cx="410762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 smtClean="0">
                <a:solidFill>
                  <a:srgbClr val="FF0000"/>
                </a:solidFill>
                <a:latin typeface="Arial"/>
                <a:cs typeface="Arial"/>
              </a:rPr>
              <a:t>Pyroxene Group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3737" y="1379684"/>
            <a:ext cx="62212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684904" algn="l"/>
              </a:tabLst>
            </a:pPr>
            <a:r>
              <a:rPr sz="2400" dirty="0">
                <a:solidFill>
                  <a:srgbClr val="00B0F0"/>
                </a:solidFill>
                <a:latin typeface="Arial"/>
                <a:cs typeface="Arial"/>
              </a:rPr>
              <a:t>LECTURE </a:t>
            </a:r>
            <a:r>
              <a:rPr sz="2400" spc="-10" dirty="0" smtClean="0">
                <a:solidFill>
                  <a:srgbClr val="00B0F0"/>
                </a:solidFill>
                <a:latin typeface="Arial"/>
                <a:cs typeface="Arial"/>
              </a:rPr>
              <a:t>-</a:t>
            </a:r>
            <a:r>
              <a:rPr lang="en-US" sz="2400" spc="-10" dirty="0" smtClean="0">
                <a:solidFill>
                  <a:srgbClr val="00B0F0"/>
                </a:solidFill>
                <a:latin typeface="Arial"/>
                <a:cs typeface="Arial"/>
              </a:rPr>
              <a:t>2, </a:t>
            </a:r>
            <a:r>
              <a:rPr sz="2400" spc="-3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"/>
                <a:cs typeface="Arial"/>
              </a:rPr>
              <a:t>M.Sc. ( Geology) I Semester</a:t>
            </a:r>
            <a:endParaRPr sz="24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208" y="4453508"/>
            <a:ext cx="5537200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35" algn="ctr">
              <a:spcBef>
                <a:spcPts val="90"/>
              </a:spcBef>
            </a:pPr>
            <a:r>
              <a:rPr sz="2000" spc="-45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000" spc="-45" dirty="0" smtClean="0">
                <a:solidFill>
                  <a:srgbClr val="FF0000"/>
                </a:solidFill>
                <a:latin typeface="Arial"/>
                <a:cs typeface="Arial"/>
              </a:rPr>
              <a:t>IRANJAN MOHANTY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065" marR="5080" algn="ctr"/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DEPARTMENT OF GEOLOGY,</a:t>
            </a:r>
          </a:p>
          <a:p>
            <a:pPr marL="12065" marR="5080" algn="ctr"/>
            <a:r>
              <a:rPr sz="2000" spc="-5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2000" spc="-15" dirty="0" smtClean="0">
                <a:solidFill>
                  <a:srgbClr val="FF0000"/>
                </a:solidFill>
                <a:latin typeface="Arial"/>
                <a:cs typeface="Arial"/>
              </a:rPr>
              <a:t>MLS 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R="1270" algn="ctr"/>
            <a:r>
              <a:rPr lang="en-US" sz="2000" spc="-20" dirty="0" smtClean="0">
                <a:solidFill>
                  <a:srgbClr val="FF0000"/>
                </a:solidFill>
                <a:latin typeface="Arial"/>
                <a:cs typeface="Arial"/>
              </a:rPr>
              <a:t>UDAIPUR</a:t>
            </a:r>
            <a:r>
              <a:rPr sz="2000" spc="-2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000" spc="-20" dirty="0" smtClean="0">
                <a:solidFill>
                  <a:srgbClr val="FF0000"/>
                </a:solidFill>
                <a:latin typeface="Arial"/>
                <a:cs typeface="Arial"/>
              </a:rPr>
              <a:t>313001</a:t>
            </a:r>
            <a:r>
              <a:rPr sz="2000" spc="8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000" spc="-10" dirty="0" smtClean="0">
                <a:solidFill>
                  <a:srgbClr val="FF0000"/>
                </a:solidFill>
                <a:latin typeface="Arial"/>
                <a:cs typeface="Arial"/>
              </a:rPr>
              <a:t>RAJASTHAN</a:t>
            </a:r>
            <a:r>
              <a:rPr sz="2000" spc="-1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37490" marR="247015" algn="ctr"/>
            <a:r>
              <a:rPr lang="en-IN" sz="2000" u="sng" spc="-5" dirty="0" smtClean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E-mail: n</a:t>
            </a:r>
            <a:r>
              <a:rPr lang="en-US" sz="2000" u="sng" spc="-5" dirty="0" smtClean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iranjan@mlsu.ac.in</a:t>
            </a:r>
            <a:r>
              <a:rPr sz="2000" u="sng" spc="-10" dirty="0" smtClean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 </a:t>
            </a:r>
            <a:endParaRPr lang="en-US" sz="2000" u="sng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37490" marR="247015" algn="ctr"/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10" descr="aug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08" y="2430038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7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0" y="-36512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en-US" smtClean="0"/>
              <a:t>Cleavage in Pyroxenes</a:t>
            </a:r>
          </a:p>
        </p:txBody>
      </p:sp>
      <p:pic>
        <p:nvPicPr>
          <p:cNvPr id="19459" name="Picture 5" descr="Pyrox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1"/>
            <a:ext cx="914400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2362201"/>
            <a:ext cx="37925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4648200" y="4419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V="1">
            <a:off x="5029200" y="2362200"/>
            <a:ext cx="182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5029200" y="48006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9464" name="Picture 12" descr="90Cleav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3352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381000"/>
            <a:ext cx="7169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429" y="265204"/>
            <a:ext cx="4586514" cy="69532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solidFill>
                  <a:srgbClr val="FF0000"/>
                </a:solidFill>
              </a:rPr>
              <a:t>Introduction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0514" y="977629"/>
            <a:ext cx="9768115" cy="53636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61975" indent="-457200" algn="just">
              <a:lnSpc>
                <a:spcPct val="150000"/>
              </a:lnSpc>
              <a:spcBef>
                <a:spcPts val="105"/>
              </a:spcBef>
              <a:buFont typeface="Wingdings" panose="05000000000000000000" pitchFamily="2" charset="2"/>
              <a:buChar char="v"/>
              <a:tabLst>
                <a:tab pos="356870" algn="l"/>
                <a:tab pos="357505" algn="l"/>
              </a:tabLst>
            </a:pPr>
            <a:r>
              <a:rPr sz="2800" spc="-10" dirty="0">
                <a:latin typeface="Arial Rounded MT Bold" panose="020F0704030504030204" pitchFamily="34" charset="0"/>
                <a:cs typeface="Arial"/>
              </a:rPr>
              <a:t>Pyroxenes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are most important rock forming </a:t>
            </a:r>
            <a:r>
              <a:rPr sz="2800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 ferromagnesian</a:t>
            </a:r>
            <a:r>
              <a:rPr sz="2800" spc="-40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spc="5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silicates</a:t>
            </a:r>
            <a:r>
              <a:rPr sz="2800" spc="5" dirty="0">
                <a:latin typeface="Arial Rounded MT Bold" panose="020F0704030504030204" pitchFamily="34" charset="0"/>
                <a:cs typeface="Arial"/>
              </a:rPr>
              <a:t>.</a:t>
            </a:r>
            <a:endParaRPr sz="2800" dirty="0">
              <a:latin typeface="Arial Rounded MT Bold" panose="020F0704030504030204" pitchFamily="34" charset="0"/>
              <a:cs typeface="Arial"/>
            </a:endParaRPr>
          </a:p>
          <a:p>
            <a:pPr marL="469265" marR="238760" indent="-457200" algn="just">
              <a:lnSpc>
                <a:spcPct val="150000"/>
              </a:lnSpc>
              <a:spcBef>
                <a:spcPts val="675"/>
              </a:spcBef>
              <a:buFont typeface="Wingdings" panose="05000000000000000000" pitchFamily="2" charset="2"/>
              <a:buChar char="v"/>
              <a:tabLst>
                <a:tab pos="356870" algn="l"/>
                <a:tab pos="357505" algn="l"/>
              </a:tabLst>
            </a:pPr>
            <a:r>
              <a:rPr sz="2800" spc="-5" dirty="0">
                <a:latin typeface="Arial Rounded MT Bold" panose="020F0704030504030204" pitchFamily="34" charset="0"/>
                <a:cs typeface="Arial"/>
              </a:rPr>
              <a:t>They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are a group of minerals that are </a:t>
            </a:r>
            <a:r>
              <a:rPr sz="2800" spc="5" dirty="0">
                <a:latin typeface="Arial Rounded MT Bold" panose="020F0704030504030204" pitchFamily="34" charset="0"/>
                <a:cs typeface="Arial"/>
              </a:rPr>
              <a:t>closely 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related </a:t>
            </a:r>
            <a:r>
              <a:rPr sz="2800" spc="5" dirty="0">
                <a:latin typeface="Arial Rounded MT Bold" panose="020F0704030504030204" pitchFamily="34" charset="0"/>
                <a:cs typeface="Arial"/>
              </a:rPr>
              <a:t>structurally &amp;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in chemical</a:t>
            </a:r>
            <a:r>
              <a:rPr sz="2800" spc="-12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composition  </a:t>
            </a:r>
            <a:r>
              <a:rPr sz="2800" spc="-10" dirty="0">
                <a:latin typeface="Arial Rounded MT Bold" panose="020F0704030504030204" pitchFamily="34" charset="0"/>
                <a:cs typeface="Arial"/>
              </a:rPr>
              <a:t>even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though they crystallize in </a:t>
            </a:r>
            <a:r>
              <a:rPr sz="2800" spc="-10" dirty="0">
                <a:latin typeface="Arial Rounded MT Bold" panose="020F0704030504030204" pitchFamily="34" charset="0"/>
                <a:cs typeface="Arial"/>
              </a:rPr>
              <a:t>two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different  crystal </a:t>
            </a:r>
            <a:r>
              <a:rPr sz="2800" dirty="0" smtClean="0">
                <a:latin typeface="Arial Rounded MT Bold" panose="020F0704030504030204" pitchFamily="34" charset="0"/>
                <a:cs typeface="Arial"/>
              </a:rPr>
              <a:t>systems</a:t>
            </a:r>
            <a:r>
              <a:rPr lang="en-US" sz="2800" dirty="0" smtClean="0">
                <a:latin typeface="Arial Rounded MT Bold" panose="020F0704030504030204" pitchFamily="34" charset="0"/>
                <a:cs typeface="Arial"/>
              </a:rPr>
              <a:t>, </a:t>
            </a:r>
            <a:r>
              <a:rPr sz="2800" dirty="0" smtClean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orthorhombic </a:t>
            </a:r>
            <a:r>
              <a:rPr sz="2800" spc="5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&amp;</a:t>
            </a:r>
            <a:r>
              <a:rPr sz="2800" spc="-75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monoclinic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.</a:t>
            </a:r>
          </a:p>
          <a:p>
            <a:pPr marL="469265" marR="5080" indent="-457200" algn="just">
              <a:lnSpc>
                <a:spcPct val="150000"/>
              </a:lnSpc>
              <a:spcBef>
                <a:spcPts val="675"/>
              </a:spcBef>
              <a:buFont typeface="Wingdings" panose="05000000000000000000" pitchFamily="2" charset="2"/>
              <a:buChar char="v"/>
              <a:tabLst>
                <a:tab pos="356870" algn="l"/>
                <a:tab pos="357505" algn="l"/>
              </a:tabLst>
            </a:pPr>
            <a:r>
              <a:rPr sz="2800" dirty="0">
                <a:latin typeface="Arial Rounded MT Bold" panose="020F0704030504030204" pitchFamily="34" charset="0"/>
                <a:cs typeface="Arial"/>
              </a:rPr>
              <a:t>Belong </a:t>
            </a:r>
            <a:r>
              <a:rPr sz="2800" spc="5" dirty="0">
                <a:latin typeface="Arial Rounded MT Bold" panose="020F0704030504030204" pitchFamily="34" charset="0"/>
                <a:cs typeface="Arial"/>
              </a:rPr>
              <a:t>to </a:t>
            </a:r>
            <a:r>
              <a:rPr sz="2800" spc="5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Ino</a:t>
            </a:r>
            <a:r>
              <a:rPr sz="2800" spc="5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or single </a:t>
            </a:r>
            <a:r>
              <a:rPr sz="2800" spc="5" dirty="0">
                <a:solidFill>
                  <a:srgbClr val="9900CC"/>
                </a:solidFill>
                <a:latin typeface="Arial Rounded MT Bold" panose="020F0704030504030204" pitchFamily="34" charset="0"/>
                <a:cs typeface="Arial"/>
              </a:rPr>
              <a:t>chain </a:t>
            </a:r>
            <a:r>
              <a:rPr sz="2800" spc="5" dirty="0">
                <a:latin typeface="Arial Rounded MT Bold" panose="020F0704030504030204" pitchFamily="34" charset="0"/>
                <a:cs typeface="Arial"/>
              </a:rPr>
              <a:t>silicate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minerals  group </a:t>
            </a:r>
            <a:r>
              <a:rPr sz="2800" spc="-10" dirty="0">
                <a:latin typeface="Arial Rounded MT Bold" panose="020F0704030504030204" pitchFamily="34" charset="0"/>
                <a:cs typeface="Arial"/>
              </a:rPr>
              <a:t>involving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sharing of 2 </a:t>
            </a:r>
            <a:r>
              <a:rPr sz="2800" spc="-15" dirty="0">
                <a:latin typeface="Arial Rounded MT Bold" panose="020F0704030504030204" pitchFamily="34" charset="0"/>
                <a:cs typeface="Arial"/>
              </a:rPr>
              <a:t>oxygen </a:t>
            </a:r>
            <a:r>
              <a:rPr sz="2800" dirty="0">
                <a:latin typeface="Arial Rounded MT Bold" panose="020F0704030504030204" pitchFamily="34" charset="0"/>
                <a:cs typeface="Arial"/>
              </a:rPr>
              <a:t>atoms of a  tetrahedral.</a:t>
            </a:r>
          </a:p>
        </p:txBody>
      </p:sp>
    </p:spTree>
    <p:extLst>
      <p:ext uri="{BB962C8B-B14F-4D97-AF65-F5344CB8AC3E}">
        <p14:creationId xmlns:p14="http://schemas.microsoft.com/office/powerpoint/2010/main" val="369317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199" y="76200"/>
            <a:ext cx="8657771" cy="19812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latin typeface="Arial Rounded MT Bold" panose="020F0704030504030204" pitchFamily="34" charset="0"/>
              </a:rPr>
              <a:t>Pyroxenes (XYZ</a:t>
            </a:r>
            <a:r>
              <a:rPr lang="en-US" altLang="en-US" sz="3400" baseline="-25000" dirty="0">
                <a:latin typeface="Arial Rounded MT Bold" panose="020F0704030504030204" pitchFamily="34" charset="0"/>
              </a:rPr>
              <a:t>2</a:t>
            </a:r>
            <a:r>
              <a:rPr lang="en-US" altLang="en-US" sz="3400" dirty="0">
                <a:latin typeface="Arial Rounded MT Bold" panose="020F0704030504030204" pitchFamily="34" charset="0"/>
              </a:rPr>
              <a:t>O</a:t>
            </a:r>
            <a:r>
              <a:rPr lang="en-US" altLang="en-US" sz="3400" baseline="-25000" dirty="0">
                <a:latin typeface="Arial Rounded MT Bold" panose="020F0704030504030204" pitchFamily="34" charset="0"/>
              </a:rPr>
              <a:t>6 </a:t>
            </a:r>
            <a:r>
              <a:rPr lang="en-US" altLang="en-US" sz="3400" dirty="0">
                <a:latin typeface="Arial Rounded MT Bold" panose="020F0704030504030204" pitchFamily="34" charset="0"/>
              </a:rPr>
              <a:t>)</a:t>
            </a:r>
            <a:br>
              <a:rPr lang="en-US" altLang="en-US" sz="3400" dirty="0">
                <a:latin typeface="Arial Rounded MT Bold" panose="020F0704030504030204" pitchFamily="34" charset="0"/>
              </a:rPr>
            </a:br>
            <a:r>
              <a:rPr lang="en-US" altLang="en-US" sz="2100" dirty="0">
                <a:latin typeface="Arial Rounded MT Bold" panose="020F0704030504030204" pitchFamily="34" charset="0"/>
              </a:rPr>
              <a:t>X (M</a:t>
            </a:r>
            <a:r>
              <a:rPr lang="en-US" altLang="en-US" sz="2100" baseline="-25000" dirty="0">
                <a:latin typeface="Arial Rounded MT Bold" panose="020F0704030504030204" pitchFamily="34" charset="0"/>
              </a:rPr>
              <a:t>2</a:t>
            </a:r>
            <a:r>
              <a:rPr lang="en-US" altLang="en-US" sz="2100" dirty="0">
                <a:latin typeface="Arial Rounded MT Bold" panose="020F0704030504030204" pitchFamily="34" charset="0"/>
              </a:rPr>
              <a:t>) – Na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en-US" sz="2100" dirty="0">
                <a:latin typeface="Arial Rounded MT Bold" panose="020F0704030504030204" pitchFamily="34" charset="0"/>
              </a:rPr>
              <a:t>, Ca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++</a:t>
            </a:r>
            <a:r>
              <a:rPr lang="en-US" altLang="en-US" sz="2100" dirty="0">
                <a:latin typeface="Arial Rounded MT Bold" panose="020F0704030504030204" pitchFamily="34" charset="0"/>
              </a:rPr>
              <a:t>, Mn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++</a:t>
            </a:r>
            <a:r>
              <a:rPr lang="en-US" altLang="en-US" sz="2100" dirty="0">
                <a:latin typeface="Arial Rounded MT Bold" panose="020F0704030504030204" pitchFamily="34" charset="0"/>
              </a:rPr>
              <a:t>, Fe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+2</a:t>
            </a:r>
            <a:r>
              <a:rPr lang="en-US" altLang="en-US" sz="2100" dirty="0">
                <a:latin typeface="Arial Rounded MT Bold" panose="020F0704030504030204" pitchFamily="34" charset="0"/>
              </a:rPr>
              <a:t>, Mg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++</a:t>
            </a:r>
            <a:r>
              <a:rPr lang="en-US" altLang="en-US" sz="2100" dirty="0">
                <a:latin typeface="Arial Rounded MT Bold" panose="020F0704030504030204" pitchFamily="34" charset="0"/>
              </a:rPr>
              <a:t>, Li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</a:t>
            </a:r>
            <a:r>
              <a:rPr lang="en-US" altLang="en-US" sz="2100" dirty="0">
                <a:latin typeface="Arial Rounded MT Bold" panose="020F0704030504030204" pitchFamily="34" charset="0"/>
              </a:rPr>
              <a:t> [8] Cubic</a:t>
            </a:r>
            <a:br>
              <a:rPr lang="en-US" altLang="en-US" sz="2100" dirty="0">
                <a:latin typeface="Arial Rounded MT Bold" panose="020F0704030504030204" pitchFamily="34" charset="0"/>
              </a:rPr>
            </a:br>
            <a:r>
              <a:rPr lang="en-US" altLang="en-US" sz="2100" dirty="0">
                <a:latin typeface="Arial Rounded MT Bold" panose="020F0704030504030204" pitchFamily="34" charset="0"/>
              </a:rPr>
              <a:t>Y (M</a:t>
            </a:r>
            <a:r>
              <a:rPr lang="en-US" altLang="en-US" sz="2100" baseline="-25000" dirty="0">
                <a:latin typeface="Arial Rounded MT Bold" panose="020F0704030504030204" pitchFamily="34" charset="0"/>
              </a:rPr>
              <a:t>1</a:t>
            </a:r>
            <a:r>
              <a:rPr lang="en-US" altLang="en-US" sz="2100" dirty="0">
                <a:latin typeface="Arial Rounded MT Bold" panose="020F0704030504030204" pitchFamily="34" charset="0"/>
              </a:rPr>
              <a:t>) – Mn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++</a:t>
            </a:r>
            <a:r>
              <a:rPr lang="en-US" altLang="en-US" sz="2100" dirty="0">
                <a:latin typeface="Arial Rounded MT Bold" panose="020F0704030504030204" pitchFamily="34" charset="0"/>
              </a:rPr>
              <a:t>, Fe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+2</a:t>
            </a:r>
            <a:r>
              <a:rPr lang="en-US" altLang="en-US" sz="2100" dirty="0">
                <a:latin typeface="Arial Rounded MT Bold" panose="020F0704030504030204" pitchFamily="34" charset="0"/>
              </a:rPr>
              <a:t>, Mg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++</a:t>
            </a:r>
            <a:r>
              <a:rPr lang="en-US" altLang="en-US" sz="2100" dirty="0">
                <a:latin typeface="Arial Rounded MT Bold" panose="020F0704030504030204" pitchFamily="34" charset="0"/>
              </a:rPr>
              <a:t>, Fe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+3</a:t>
            </a:r>
            <a:r>
              <a:rPr lang="en-US" altLang="en-US" sz="2100" dirty="0">
                <a:latin typeface="Arial Rounded MT Bold" panose="020F0704030504030204" pitchFamily="34" charset="0"/>
              </a:rPr>
              <a:t>, Cr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+3 </a:t>
            </a:r>
            <a:r>
              <a:rPr lang="en-US" altLang="en-US" sz="2100" dirty="0">
                <a:latin typeface="Arial Rounded MT Bold" panose="020F0704030504030204" pitchFamily="34" charset="0"/>
              </a:rPr>
              <a:t>, Ti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+4</a:t>
            </a:r>
            <a:r>
              <a:rPr lang="en-US" altLang="en-US" sz="2100" dirty="0">
                <a:latin typeface="Arial Rounded MT Bold" panose="020F0704030504030204" pitchFamily="34" charset="0"/>
              </a:rPr>
              <a:t> [6] Octahedral</a:t>
            </a:r>
            <a:br>
              <a:rPr lang="en-US" altLang="en-US" sz="2100" dirty="0">
                <a:latin typeface="Arial Rounded MT Bold" panose="020F0704030504030204" pitchFamily="34" charset="0"/>
              </a:rPr>
            </a:br>
            <a:r>
              <a:rPr lang="en-US" altLang="en-US" sz="2100" dirty="0">
                <a:latin typeface="Arial Rounded MT Bold" panose="020F0704030504030204" pitchFamily="34" charset="0"/>
              </a:rPr>
              <a:t>Z (Tetrahedral site) - Al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+3</a:t>
            </a:r>
            <a:r>
              <a:rPr lang="en-US" altLang="en-US" sz="3400" dirty="0">
                <a:latin typeface="Arial Rounded MT Bold" panose="020F0704030504030204" pitchFamily="34" charset="0"/>
              </a:rPr>
              <a:t>, </a:t>
            </a:r>
            <a:r>
              <a:rPr lang="en-US" altLang="en-US" sz="2100" dirty="0">
                <a:latin typeface="Arial Rounded MT Bold" panose="020F0704030504030204" pitchFamily="34" charset="0"/>
              </a:rPr>
              <a:t>Si</a:t>
            </a:r>
            <a:r>
              <a:rPr lang="en-US" altLang="en-US" sz="2100" baseline="30000" dirty="0">
                <a:latin typeface="Arial Rounded MT Bold" panose="020F0704030504030204" pitchFamily="34" charset="0"/>
              </a:rPr>
              <a:t>+4</a:t>
            </a:r>
            <a:r>
              <a:rPr lang="en-US" altLang="en-US" sz="3400" dirty="0"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[4]</a:t>
            </a:r>
          </a:p>
        </p:txBody>
      </p:sp>
      <p:pic>
        <p:nvPicPr>
          <p:cNvPr id="13315" name="Picture 8" descr="Pyroxene structure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1"/>
            <a:ext cx="3767138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5943601" y="2286000"/>
            <a:ext cx="4233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400" dirty="0"/>
              <a:t>Single Si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 chains (the  tetrahedral sites) that run parallel</a:t>
            </a:r>
          </a:p>
          <a:p>
            <a:pPr algn="ctr"/>
            <a:r>
              <a:rPr lang="en-US" altLang="en-US" sz="2400" dirty="0"/>
              <a:t>to the c-axis</a:t>
            </a:r>
          </a:p>
        </p:txBody>
      </p:sp>
      <p:pic>
        <p:nvPicPr>
          <p:cNvPr id="13317" name="Picture 16" descr="singlech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995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4824" y="110592"/>
            <a:ext cx="3491865" cy="32956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Members of </a:t>
            </a:r>
            <a:r>
              <a:rPr sz="2000" b="1" spc="-15" dirty="0">
                <a:latin typeface="Arial"/>
                <a:cs typeface="Arial"/>
              </a:rPr>
              <a:t>Pyroxene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Group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8340" y="588520"/>
            <a:ext cx="7552055" cy="39598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0370" indent="-344805">
              <a:spcBef>
                <a:spcPts val="305"/>
              </a:spcBef>
              <a:buSzPct val="94736"/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sz="1900" b="1" i="1" spc="-30" dirty="0">
                <a:latin typeface="Arial"/>
                <a:cs typeface="Arial"/>
              </a:rPr>
              <a:t>I. </a:t>
            </a:r>
            <a:r>
              <a:rPr sz="1900" b="1" i="1" spc="-55" dirty="0">
                <a:latin typeface="Arial"/>
                <a:cs typeface="Arial"/>
              </a:rPr>
              <a:t>Orthorhombic</a:t>
            </a:r>
            <a:r>
              <a:rPr sz="1900" b="1" i="1" spc="-80" dirty="0">
                <a:latin typeface="Arial"/>
                <a:cs typeface="Arial"/>
              </a:rPr>
              <a:t> </a:t>
            </a:r>
            <a:r>
              <a:rPr sz="1900" b="1" i="1" spc="-50" dirty="0">
                <a:latin typeface="Arial"/>
                <a:cs typeface="Arial"/>
              </a:rPr>
              <a:t>Pyroxenes</a:t>
            </a:r>
            <a:endParaRPr sz="1900" b="1" dirty="0">
              <a:latin typeface="Arial"/>
              <a:cs typeface="Arial"/>
            </a:endParaRPr>
          </a:p>
          <a:p>
            <a:pPr marL="420370" indent="-344805">
              <a:spcBef>
                <a:spcPts val="195"/>
              </a:spcBef>
              <a:buFont typeface="Arial Black"/>
              <a:buChar char="•"/>
              <a:tabLst>
                <a:tab pos="420370" algn="l"/>
                <a:tab pos="421005" algn="l"/>
                <a:tab pos="1496060" algn="l"/>
              </a:tabLst>
            </a:pP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Enstatite	</a:t>
            </a:r>
            <a:r>
              <a:rPr spc="-10" dirty="0">
                <a:solidFill>
                  <a:srgbClr val="0070C0"/>
                </a:solidFill>
                <a:latin typeface="Arial"/>
                <a:cs typeface="Arial"/>
              </a:rPr>
              <a:t>Mg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SiO</a:t>
            </a:r>
            <a:r>
              <a:rPr spc="-7" baseline="-25462" dirty="0">
                <a:solidFill>
                  <a:srgbClr val="0070C0"/>
                </a:solidFill>
                <a:latin typeface="Arial"/>
                <a:cs typeface="Arial"/>
              </a:rPr>
              <a:t>3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or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Mg</a:t>
            </a:r>
            <a:r>
              <a:rPr spc="-7" baseline="-25462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pc="277" baseline="-25462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Si</a:t>
            </a:r>
            <a:r>
              <a:rPr spc="-7" baseline="-25462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0070C0"/>
                </a:solidFill>
                <a:latin typeface="Arial"/>
                <a:cs typeface="Arial"/>
              </a:rPr>
              <a:t>6</a:t>
            </a:r>
            <a:endParaRPr baseline="-25462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5"/>
              </a:spcBef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Ortho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ferrosilite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(Mg,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Fe)</a:t>
            </a:r>
            <a:r>
              <a:rPr baseline="-25462" dirty="0">
                <a:solidFill>
                  <a:srgbClr val="0070C0"/>
                </a:solidFill>
                <a:latin typeface="Arial"/>
                <a:cs typeface="Arial"/>
              </a:rPr>
              <a:t>2 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Si</a:t>
            </a:r>
            <a:r>
              <a:rPr spc="-7" baseline="-25462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0070C0"/>
                </a:solidFill>
                <a:latin typeface="Arial"/>
                <a:cs typeface="Arial"/>
              </a:rPr>
              <a:t>6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(not</a:t>
            </a:r>
            <a:r>
              <a:rPr spc="-30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70C0"/>
                </a:solidFill>
                <a:latin typeface="Arial"/>
                <a:cs typeface="Arial"/>
              </a:rPr>
              <a:t>natural)</a:t>
            </a:r>
          </a:p>
          <a:p>
            <a:pPr marL="420370" indent="-344805">
              <a:spcBef>
                <a:spcPts val="114"/>
              </a:spcBef>
              <a:buSzPct val="94736"/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sz="1900" b="1" i="1" spc="-30" dirty="0">
                <a:latin typeface="Arial"/>
                <a:cs typeface="Arial"/>
              </a:rPr>
              <a:t>II. </a:t>
            </a:r>
            <a:r>
              <a:rPr sz="1900" b="1" i="1" spc="-45" dirty="0">
                <a:latin typeface="Arial"/>
                <a:cs typeface="Arial"/>
              </a:rPr>
              <a:t>Monoclinic</a:t>
            </a:r>
            <a:r>
              <a:rPr sz="1900" b="1" i="1" spc="-135" dirty="0">
                <a:latin typeface="Arial"/>
                <a:cs typeface="Arial"/>
              </a:rPr>
              <a:t> </a:t>
            </a:r>
            <a:r>
              <a:rPr sz="1900" b="1" i="1" spc="-50" dirty="0">
                <a:latin typeface="Arial"/>
                <a:cs typeface="Arial"/>
              </a:rPr>
              <a:t>Pyroxenes</a:t>
            </a:r>
            <a:endParaRPr sz="1900" b="1" dirty="0">
              <a:latin typeface="Arial"/>
              <a:cs typeface="Arial"/>
            </a:endParaRPr>
          </a:p>
          <a:p>
            <a:pPr marL="420370" indent="-344805">
              <a:spcBef>
                <a:spcPts val="195"/>
              </a:spcBef>
              <a:buFont typeface="Arial Black"/>
              <a:buChar char="•"/>
              <a:tabLst>
                <a:tab pos="420370" algn="l"/>
                <a:tab pos="421005" algn="l"/>
                <a:tab pos="256349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Clino</a:t>
            </a:r>
            <a:r>
              <a:rPr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enstatite	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Mg</a:t>
            </a:r>
            <a:r>
              <a:rPr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SiO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baseline="-25462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9"/>
              </a:spcBef>
              <a:buFont typeface="Arial Black"/>
              <a:buChar char="•"/>
              <a:tabLst>
                <a:tab pos="420370" algn="l"/>
                <a:tab pos="421005" algn="l"/>
                <a:tab pos="2639060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Clino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hypersthene	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(Mg,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Fe)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SiO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baseline="-25462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5"/>
              </a:spcBef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Diopside- hedenbergite - </a:t>
            </a:r>
            <a:r>
              <a:rPr spc="5" dirty="0" err="1">
                <a:solidFill>
                  <a:srgbClr val="FF0000"/>
                </a:solidFill>
                <a:latin typeface="Arial"/>
                <a:cs typeface="Arial"/>
              </a:rPr>
              <a:t>Johannsenite</a:t>
            </a:r>
            <a:r>
              <a:rPr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0000"/>
                </a:solidFill>
                <a:latin typeface="Arial"/>
                <a:cs typeface="Arial"/>
              </a:rPr>
              <a:t>series (non-aluminous</a:t>
            </a:r>
            <a:r>
              <a:rPr spc="-3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0000"/>
                </a:solidFill>
                <a:latin typeface="Arial"/>
                <a:cs typeface="Arial"/>
              </a:rPr>
              <a:t>series)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5"/>
              </a:spcBef>
              <a:buFont typeface="Arial Black"/>
              <a:buChar char="•"/>
              <a:tabLst>
                <a:tab pos="420370" algn="l"/>
                <a:tab pos="421005" algn="l"/>
                <a:tab pos="1877060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Diopside	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CaMgSi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baseline="-25462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5"/>
              </a:spcBef>
              <a:buFont typeface="Arial Black"/>
              <a:buChar char="•"/>
              <a:tabLst>
                <a:tab pos="420370" algn="l"/>
                <a:tab pos="421005" algn="l"/>
                <a:tab pos="216979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Hedenbergite	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CaFeSi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baseline="-25462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5"/>
              </a:spcBef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Johannsenite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Ca (Mn,Fe)</a:t>
            </a:r>
            <a:r>
              <a:rPr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baseline="-25462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20370" indent="-344805">
              <a:spcBef>
                <a:spcPts val="219"/>
              </a:spcBef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Augite </a:t>
            </a:r>
            <a:r>
              <a:rPr spc="-10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Ferro augite series</a:t>
            </a:r>
            <a:r>
              <a:rPr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(aluminous)</a:t>
            </a:r>
          </a:p>
          <a:p>
            <a:pPr marL="420370" indent="-344805">
              <a:spcBef>
                <a:spcPts val="215"/>
              </a:spcBef>
              <a:buFont typeface="Arial Black"/>
              <a:buChar char="•"/>
              <a:tabLst>
                <a:tab pos="420370" algn="l"/>
                <a:tab pos="421005" algn="l"/>
              </a:tabLst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Augite (Ca,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Mg,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Fe, Al)</a:t>
            </a:r>
            <a:r>
              <a:rPr baseline="-25462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(Al, Si)</a:t>
            </a:r>
            <a:r>
              <a:rPr baseline="-25462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6 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  <a:p>
            <a:pPr marL="76200">
              <a:spcBef>
                <a:spcPts val="215"/>
              </a:spcBef>
            </a:pPr>
            <a:r>
              <a:rPr spc="-270" dirty="0">
                <a:solidFill>
                  <a:srgbClr val="FF0000"/>
                </a:solidFill>
                <a:latin typeface="Arial Black"/>
                <a:cs typeface="Arial Black"/>
              </a:rPr>
              <a:t>•</a:t>
            </a:r>
            <a:endParaRPr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0505" y="4946903"/>
            <a:ext cx="58419" cy="12700"/>
          </a:xfrm>
          <a:custGeom>
            <a:avLst/>
            <a:gdLst/>
            <a:ahLst/>
            <a:cxnLst/>
            <a:rect l="l" t="t" r="r" b="b"/>
            <a:pathLst>
              <a:path w="58419" h="12700">
                <a:moveTo>
                  <a:pt x="57912" y="0"/>
                </a:moveTo>
                <a:lnTo>
                  <a:pt x="0" y="0"/>
                </a:lnTo>
                <a:lnTo>
                  <a:pt x="0" y="12192"/>
                </a:lnTo>
                <a:lnTo>
                  <a:pt x="57912" y="12192"/>
                </a:lnTo>
                <a:lnTo>
                  <a:pt x="57912" y="0"/>
                </a:lnTo>
                <a:close/>
              </a:path>
            </a:pathLst>
          </a:custGeom>
          <a:solidFill>
            <a:srgbClr val="99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8340" y="4244470"/>
            <a:ext cx="3975100" cy="150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Pigeonite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  (Ca,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Mg) (Mg,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Fe) Si</a:t>
            </a:r>
            <a:r>
              <a:rPr baseline="-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pc="60" baseline="-2546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baseline="-25462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 dirty="0">
              <a:latin typeface="Arial"/>
              <a:cs typeface="Arial"/>
            </a:endParaRPr>
          </a:p>
          <a:p>
            <a:pPr marL="382270" indent="-344805">
              <a:spcBef>
                <a:spcPts val="5"/>
              </a:spcBef>
              <a:buFont typeface="Arial Black"/>
              <a:buChar char="•"/>
              <a:tabLst>
                <a:tab pos="382270" algn="l"/>
                <a:tab pos="382905" algn="l"/>
              </a:tabLst>
            </a:pPr>
            <a:r>
              <a:rPr b="1" i="1" dirty="0">
                <a:solidFill>
                  <a:srgbClr val="003300"/>
                </a:solidFill>
                <a:latin typeface="Arial"/>
                <a:cs typeface="Arial"/>
              </a:rPr>
              <a:t>Alkali </a:t>
            </a:r>
            <a:r>
              <a:rPr b="1" i="1" spc="5" dirty="0">
                <a:solidFill>
                  <a:srgbClr val="003300"/>
                </a:solidFill>
                <a:latin typeface="Arial"/>
                <a:cs typeface="Arial"/>
              </a:rPr>
              <a:t>pyroxene </a:t>
            </a:r>
            <a:r>
              <a:rPr b="1" i="1" dirty="0">
                <a:solidFill>
                  <a:srgbClr val="003300"/>
                </a:solidFill>
                <a:latin typeface="Arial"/>
                <a:cs typeface="Arial"/>
              </a:rPr>
              <a:t>series</a:t>
            </a:r>
            <a:r>
              <a:rPr b="1" i="1" spc="-2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b="1" i="1" spc="5" dirty="0">
                <a:solidFill>
                  <a:srgbClr val="003300"/>
                </a:solidFill>
                <a:latin typeface="Arial"/>
                <a:cs typeface="Arial"/>
              </a:rPr>
              <a:t>(alkalies</a:t>
            </a:r>
            <a:r>
              <a:rPr b="1" i="1" spc="5" dirty="0">
                <a:solidFill>
                  <a:srgbClr val="003300"/>
                </a:solidFill>
                <a:latin typeface="Arial"/>
                <a:cs typeface="Arial"/>
              </a:rPr>
              <a:t>)</a:t>
            </a:r>
            <a:endParaRPr b="1" i="1" dirty="0">
              <a:latin typeface="Arial"/>
              <a:cs typeface="Arial"/>
            </a:endParaRPr>
          </a:p>
          <a:p>
            <a:pPr marL="382270" indent="-344805">
              <a:spcBef>
                <a:spcPts val="215"/>
              </a:spcBef>
              <a:buFont typeface="Arial Black"/>
              <a:buChar char="•"/>
              <a:tabLst>
                <a:tab pos="382270" algn="l"/>
                <a:tab pos="382905" algn="l"/>
              </a:tabLst>
            </a:pP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Aegerine ( Acmite</a:t>
            </a: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) Na, Fe</a:t>
            </a:r>
            <a:r>
              <a:rPr baseline="25462" dirty="0">
                <a:solidFill>
                  <a:srgbClr val="9900CC"/>
                </a:solidFill>
                <a:latin typeface="Arial"/>
                <a:cs typeface="Arial"/>
              </a:rPr>
              <a:t>3+</a:t>
            </a:r>
            <a:r>
              <a:rPr spc="-7" baseline="25462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9900CC"/>
                </a:solidFill>
                <a:latin typeface="Arial"/>
                <a:cs typeface="Arial"/>
              </a:rPr>
              <a:t>Si</a:t>
            </a:r>
            <a:r>
              <a:rPr spc="-7" baseline="-25462" dirty="0">
                <a:solidFill>
                  <a:srgbClr val="9900CC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9900CC"/>
                </a:solidFill>
                <a:latin typeface="Arial"/>
                <a:cs typeface="Arial"/>
              </a:rPr>
              <a:t>O</a:t>
            </a:r>
            <a:r>
              <a:rPr spc="-7" baseline="-25462" dirty="0">
                <a:solidFill>
                  <a:srgbClr val="9900CC"/>
                </a:solidFill>
                <a:latin typeface="Arial"/>
                <a:cs typeface="Arial"/>
              </a:rPr>
              <a:t>6</a:t>
            </a:r>
            <a:endParaRPr baseline="-25462" dirty="0">
              <a:latin typeface="Arial"/>
              <a:cs typeface="Arial"/>
            </a:endParaRPr>
          </a:p>
          <a:p>
            <a:pPr marL="382270" indent="-344805">
              <a:spcBef>
                <a:spcPts val="215"/>
              </a:spcBef>
              <a:buFont typeface="Arial Black"/>
              <a:buChar char="•"/>
              <a:tabLst>
                <a:tab pos="382270" algn="l"/>
                <a:tab pos="382905" algn="l"/>
              </a:tabLst>
            </a:pP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Jadiete</a:t>
            </a: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 Na, Al</a:t>
            </a:r>
            <a:r>
              <a:rPr spc="-8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9900CC"/>
                </a:solidFill>
                <a:latin typeface="Arial"/>
                <a:cs typeface="Arial"/>
              </a:rPr>
              <a:t>Si</a:t>
            </a:r>
            <a:r>
              <a:rPr spc="-7" baseline="-25462" dirty="0" smtClean="0">
                <a:solidFill>
                  <a:srgbClr val="9900CC"/>
                </a:solidFill>
                <a:latin typeface="Arial"/>
                <a:cs typeface="Arial"/>
              </a:rPr>
              <a:t>2</a:t>
            </a:r>
            <a:r>
              <a:rPr spc="-5" dirty="0" smtClean="0">
                <a:solidFill>
                  <a:srgbClr val="9900CC"/>
                </a:solidFill>
                <a:latin typeface="Arial"/>
                <a:cs typeface="Arial"/>
              </a:rPr>
              <a:t>O</a:t>
            </a:r>
            <a:r>
              <a:rPr spc="-7" baseline="-25462" dirty="0" smtClean="0">
                <a:solidFill>
                  <a:srgbClr val="9900CC"/>
                </a:solidFill>
                <a:latin typeface="Arial"/>
                <a:cs typeface="Arial"/>
              </a:rPr>
              <a:t>6</a:t>
            </a:r>
            <a:endParaRPr baseline="-25462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8340" y="5751325"/>
            <a:ext cx="5603240" cy="629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23850" indent="-285750"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Spodumene</a:t>
            </a:r>
            <a:r>
              <a:rPr spc="-4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LiAlSi</a:t>
            </a:r>
            <a:r>
              <a:rPr baseline="-25462" dirty="0">
                <a:solidFill>
                  <a:srgbClr val="9900CC"/>
                </a:solidFill>
                <a:latin typeface="Arial"/>
                <a:cs typeface="Arial"/>
              </a:rPr>
              <a:t>2</a:t>
            </a: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O</a:t>
            </a:r>
            <a:r>
              <a:rPr baseline="-25462" dirty="0">
                <a:solidFill>
                  <a:srgbClr val="9900CC"/>
                </a:solidFill>
                <a:latin typeface="Arial"/>
                <a:cs typeface="Arial"/>
              </a:rPr>
              <a:t>6</a:t>
            </a:r>
            <a:endParaRPr baseline="-25462" dirty="0">
              <a:latin typeface="Arial"/>
              <a:cs typeface="Arial"/>
            </a:endParaRPr>
          </a:p>
          <a:p>
            <a:pPr marL="323850" indent="-285750">
              <a:spcBef>
                <a:spcPts val="215"/>
              </a:spcBef>
              <a:buFont typeface="Arial" panose="020B0604020202020204" pitchFamily="34" charset="0"/>
              <a:buChar char="•"/>
            </a:pPr>
            <a:r>
              <a:rPr dirty="0" err="1">
                <a:solidFill>
                  <a:srgbClr val="9900CC"/>
                </a:solidFill>
                <a:latin typeface="Arial"/>
                <a:cs typeface="Arial"/>
              </a:rPr>
              <a:t>Aegerine</a:t>
            </a:r>
            <a:r>
              <a:rPr dirty="0">
                <a:solidFill>
                  <a:srgbClr val="9900CC"/>
                </a:solidFill>
                <a:latin typeface="Arial"/>
                <a:cs typeface="Arial"/>
              </a:rPr>
              <a:t>-augite 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92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Pyroxene quadra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76"/>
          <a:stretch>
            <a:fillRect/>
          </a:stretch>
        </p:blipFill>
        <p:spPr bwMode="auto">
          <a:xfrm>
            <a:off x="6172200" y="2362201"/>
            <a:ext cx="3733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1752600" y="6172200"/>
            <a:ext cx="8628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b="1" dirty="0"/>
              <a:t>Orthorhombic Pyroxenes (Orthopyroxenes - </a:t>
            </a:r>
            <a:r>
              <a:rPr lang="en-US" altLang="en-US" sz="1400" b="1" dirty="0" err="1"/>
              <a:t>Opx</a:t>
            </a:r>
            <a:r>
              <a:rPr lang="en-US" altLang="en-US" sz="1400" b="1" dirty="0"/>
              <a:t>)</a:t>
            </a:r>
            <a:endParaRPr lang="en-US" altLang="en-US" sz="1400" dirty="0"/>
          </a:p>
          <a:p>
            <a:r>
              <a:rPr lang="en-US" altLang="en-US" sz="1400" dirty="0"/>
              <a:t>These consist of a range of compositions between Enstatite - MgSiO3 and </a:t>
            </a:r>
            <a:r>
              <a:rPr lang="en-US" altLang="en-US" sz="1400" dirty="0" err="1"/>
              <a:t>Ferrosilite</a:t>
            </a:r>
            <a:r>
              <a:rPr lang="en-US" altLang="en-US" sz="1400" dirty="0"/>
              <a:t> - FeSiO3</a:t>
            </a:r>
          </a:p>
        </p:txBody>
      </p:sp>
      <p:sp>
        <p:nvSpPr>
          <p:cNvPr id="14340" name="Text Box 17"/>
          <p:cNvSpPr txBox="1">
            <a:spLocks noChangeArrowheads="1"/>
          </p:cNvSpPr>
          <p:nvPr/>
        </p:nvSpPr>
        <p:spPr bwMode="auto">
          <a:xfrm>
            <a:off x="1752600" y="490539"/>
            <a:ext cx="8915400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b="1" dirty="0"/>
              <a:t>Monoclinic Pyroxenes (</a:t>
            </a:r>
            <a:r>
              <a:rPr lang="en-US" altLang="en-US" sz="1400" b="1" dirty="0" err="1"/>
              <a:t>Clinopyroxenes</a:t>
            </a:r>
            <a:r>
              <a:rPr lang="en-US" altLang="en-US" sz="1400" b="1" dirty="0"/>
              <a:t> - </a:t>
            </a:r>
            <a:r>
              <a:rPr lang="en-US" altLang="en-US" sz="1400" b="1" dirty="0" err="1"/>
              <a:t>Cpx</a:t>
            </a:r>
            <a:r>
              <a:rPr lang="en-US" altLang="en-US" sz="1400" b="1" dirty="0"/>
              <a:t>)</a:t>
            </a:r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400" dirty="0"/>
              <a:t>The </a:t>
            </a:r>
            <a:r>
              <a:rPr lang="en-US" altLang="en-US" sz="1400" dirty="0" err="1"/>
              <a:t>Diopside</a:t>
            </a:r>
            <a:r>
              <a:rPr lang="en-US" altLang="en-US" sz="1400" dirty="0"/>
              <a:t>- </a:t>
            </a:r>
            <a:r>
              <a:rPr lang="en-US" altLang="en-US" sz="1400" dirty="0" err="1"/>
              <a:t>Hedenbergite</a:t>
            </a:r>
            <a:r>
              <a:rPr lang="en-US" altLang="en-US" sz="1400" dirty="0"/>
              <a:t> series - </a:t>
            </a:r>
            <a:r>
              <a:rPr lang="en-US" altLang="en-US" sz="1400" dirty="0" err="1"/>
              <a:t>Diopside</a:t>
            </a:r>
            <a:r>
              <a:rPr lang="en-US" altLang="en-US" sz="1400" dirty="0"/>
              <a:t> (CaMgSi2O6) - </a:t>
            </a:r>
            <a:r>
              <a:rPr lang="en-US" altLang="en-US" sz="1400" dirty="0" err="1"/>
              <a:t>Ferrohedenbergite</a:t>
            </a:r>
            <a:r>
              <a:rPr lang="en-US" altLang="en-US" sz="1400" dirty="0"/>
              <a:t> (CaFeSi2O6)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600" dirty="0"/>
              <a:t>Augite - (</a:t>
            </a:r>
            <a:r>
              <a:rPr lang="en-US" altLang="en-US" sz="1600" dirty="0" err="1"/>
              <a:t>Ca,Na</a:t>
            </a:r>
            <a:r>
              <a:rPr lang="en-US" altLang="en-US" sz="1600" dirty="0"/>
              <a:t>)(</a:t>
            </a:r>
            <a:r>
              <a:rPr lang="en-US" altLang="en-US" sz="1600" dirty="0" err="1"/>
              <a:t>Mg,Fe,Al</a:t>
            </a:r>
            <a:r>
              <a:rPr lang="en-US" altLang="en-US" sz="1600" dirty="0"/>
              <a:t>)(</a:t>
            </a:r>
            <a:r>
              <a:rPr lang="en-US" altLang="en-US" sz="1600" dirty="0" err="1"/>
              <a:t>Si,Al</a:t>
            </a:r>
            <a:r>
              <a:rPr lang="en-US" altLang="en-US" sz="1600" dirty="0"/>
              <a:t>)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O</a:t>
            </a:r>
            <a:r>
              <a:rPr lang="en-US" altLang="en-US" sz="1600" baseline="-25000" dirty="0"/>
              <a:t>6  </a:t>
            </a:r>
            <a:r>
              <a:rPr lang="en-US" altLang="en-US" sz="1600" dirty="0"/>
              <a:t>is closely related to the </a:t>
            </a:r>
            <a:r>
              <a:rPr lang="en-US" altLang="en-US" sz="1600" dirty="0" err="1"/>
              <a:t>Diopside</a:t>
            </a:r>
            <a:r>
              <a:rPr lang="en-US" altLang="en-US" sz="1600" dirty="0"/>
              <a:t> - </a:t>
            </a:r>
            <a:r>
              <a:rPr lang="en-US" altLang="en-US" sz="1600" dirty="0" err="1"/>
              <a:t>Hedenbergite</a:t>
            </a:r>
            <a:r>
              <a:rPr lang="en-US" altLang="en-US" sz="1600" dirty="0"/>
              <a:t> series with addition of Al and minor Na substitution</a:t>
            </a:r>
            <a:endParaRPr lang="en-US" altLang="en-US" sz="1600" baseline="-25000" dirty="0"/>
          </a:p>
          <a:p>
            <a:pPr>
              <a:spcBef>
                <a:spcPct val="50000"/>
              </a:spcBef>
            </a:pPr>
            <a:endParaRPr lang="en-US" altLang="en-US" sz="1400" dirty="0"/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1752600" y="1244771"/>
            <a:ext cx="95358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 </a:t>
            </a:r>
            <a:r>
              <a:rPr lang="en-US" altLang="en-US" sz="1600" dirty="0" smtClean="0"/>
              <a:t>  There </a:t>
            </a:r>
            <a:r>
              <a:rPr lang="en-US" altLang="en-US" sz="1600" dirty="0"/>
              <a:t>is complete Mg-Fe solid solution between </a:t>
            </a:r>
            <a:r>
              <a:rPr lang="en-US" altLang="en-US" sz="1600" dirty="0" err="1"/>
              <a:t>Diopside</a:t>
            </a:r>
            <a:r>
              <a:rPr lang="en-US" altLang="en-US" sz="1600" dirty="0"/>
              <a:t> and (Ferro)</a:t>
            </a:r>
            <a:r>
              <a:rPr lang="en-US" altLang="en-US" sz="1600" dirty="0" err="1"/>
              <a:t>Hedenbergite</a:t>
            </a:r>
            <a:endParaRPr lang="en-US" altLang="en-US" dirty="0"/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1828800" y="4343401"/>
            <a:ext cx="4038600" cy="1323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There is also a complete Mg-Fe substitution and small amounts of Ca substitution into the Orthopyroxene solid solution series. Old name Hypersthene</a:t>
            </a:r>
            <a:endParaRPr lang="en-US" altLang="en-US" dirty="0"/>
          </a:p>
        </p:txBody>
      </p: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6553200" y="4800601"/>
            <a:ext cx="351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 b="1"/>
              <a:t>Pigeonite is a high Temperature clinopyroxene</a:t>
            </a:r>
          </a:p>
        </p:txBody>
      </p:sp>
      <p:cxnSp>
        <p:nvCxnSpPr>
          <p:cNvPr id="14344" name="Straight Arrow Connector 8"/>
          <p:cNvCxnSpPr>
            <a:cxnSpLocks noChangeShapeType="1"/>
          </p:cNvCxnSpPr>
          <p:nvPr/>
        </p:nvCxnSpPr>
        <p:spPr bwMode="auto">
          <a:xfrm flipH="1">
            <a:off x="4876800" y="5562600"/>
            <a:ext cx="5334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2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Pyroxene quadralat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76"/>
          <a:stretch>
            <a:fillRect/>
          </a:stretch>
        </p:blipFill>
        <p:spPr bwMode="auto">
          <a:xfrm>
            <a:off x="6781800" y="457201"/>
            <a:ext cx="3657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2498725" y="946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title"/>
          </p:nvPr>
        </p:nvSpPr>
        <p:spPr>
          <a:xfrm>
            <a:off x="1489077" y="743405"/>
            <a:ext cx="445452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i="1" dirty="0" smtClean="0">
                <a:solidFill>
                  <a:schemeClr val="tx1"/>
                </a:solidFill>
              </a:rPr>
              <a:t>Solid immiscibility</a:t>
            </a:r>
          </a:p>
        </p:txBody>
      </p:sp>
      <p:pic>
        <p:nvPicPr>
          <p:cNvPr id="15365" name="Picture 11" descr="opx-cpxphasedi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25850"/>
            <a:ext cx="4267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6096000" y="5208588"/>
            <a:ext cx="4572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 err="1"/>
              <a:t>Pigeonite</a:t>
            </a:r>
            <a:r>
              <a:rPr lang="en-US" altLang="en-US" sz="1600" b="1" dirty="0"/>
              <a:t> is only found in hot volcanic and shallow intrusive igneous rocks, or as </a:t>
            </a:r>
            <a:r>
              <a:rPr lang="en-US" altLang="en-US" sz="1600" b="1" dirty="0" err="1"/>
              <a:t>exsolution</a:t>
            </a:r>
            <a:r>
              <a:rPr lang="en-US" altLang="en-US" sz="1600" b="1" dirty="0"/>
              <a:t> lamellae</a:t>
            </a: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>
            <a:off x="5867400" y="2286000"/>
            <a:ext cx="26670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 flipH="1" flipV="1">
            <a:off x="5715000" y="45720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flipH="1">
            <a:off x="3886200" y="41148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1676400" y="1828801"/>
            <a:ext cx="4343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000000"/>
                </a:solidFill>
              </a:rPr>
              <a:t>Pigeonite</a:t>
            </a:r>
            <a:r>
              <a:rPr lang="en-US" altLang="en-US" b="1" dirty="0">
                <a:solidFill>
                  <a:srgbClr val="000000"/>
                </a:solidFill>
              </a:rPr>
              <a:t> crystallizes in the </a:t>
            </a:r>
            <a:r>
              <a:rPr lang="en-US" altLang="en-US" b="1" dirty="0"/>
              <a:t>monoclinic</a:t>
            </a:r>
            <a:r>
              <a:rPr lang="en-US" altLang="en-US" b="1" dirty="0">
                <a:solidFill>
                  <a:srgbClr val="000000"/>
                </a:solidFill>
              </a:rPr>
              <a:t> system, as does Augite, and a miscibility gap exists between the two minerals.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endParaRPr lang="en-US" altLang="en-US" sz="1400" dirty="0"/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9829801" y="2057400"/>
            <a:ext cx="55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b="1"/>
              <a:t>Cpx</a:t>
            </a:r>
          </a:p>
        </p:txBody>
      </p:sp>
      <p:sp>
        <p:nvSpPr>
          <p:cNvPr id="15372" name="Line 20"/>
          <p:cNvSpPr>
            <a:spLocks noChangeShapeType="1"/>
          </p:cNvSpPr>
          <p:nvPr/>
        </p:nvSpPr>
        <p:spPr bwMode="auto">
          <a:xfrm flipV="1">
            <a:off x="6629400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373" name="Text Box 21"/>
          <p:cNvSpPr txBox="1">
            <a:spLocks noChangeArrowheads="1"/>
          </p:cNvSpPr>
          <p:nvPr/>
        </p:nvSpPr>
        <p:spPr bwMode="auto">
          <a:xfrm>
            <a:off x="6411686" y="4207668"/>
            <a:ext cx="4419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At lower temperatures, </a:t>
            </a:r>
            <a:r>
              <a:rPr lang="en-US" altLang="en-US" b="1" dirty="0" err="1">
                <a:solidFill>
                  <a:srgbClr val="000000"/>
                </a:solidFill>
              </a:rPr>
              <a:t>Pigeonite</a:t>
            </a:r>
            <a:r>
              <a:rPr lang="en-US" altLang="en-US" b="1" dirty="0">
                <a:solidFill>
                  <a:srgbClr val="000000"/>
                </a:solidFill>
              </a:rPr>
              <a:t> is unstable relative to Augite plus </a:t>
            </a:r>
            <a:r>
              <a:rPr lang="en-US" altLang="en-US" b="1" dirty="0"/>
              <a:t>Orthopyroxene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00"/>
                </a:solidFill>
              </a:rPr>
              <a:t>Pigeonite</a:t>
            </a:r>
            <a:r>
              <a:rPr lang="en-US" altLang="en-US" b="1" dirty="0">
                <a:solidFill>
                  <a:srgbClr val="000000"/>
                </a:solidFill>
              </a:rPr>
              <a:t> =</a:t>
            </a:r>
            <a:r>
              <a:rPr lang="en-US" altLang="en-US" dirty="0">
                <a:solidFill>
                  <a:srgbClr val="000000"/>
                </a:solidFill>
              </a:rPr>
              <a:t>&gt;</a:t>
            </a:r>
            <a:r>
              <a:rPr lang="en-US" altLang="en-US" b="1" dirty="0">
                <a:solidFill>
                  <a:srgbClr val="000000"/>
                </a:solidFill>
              </a:rPr>
              <a:t> Augite + </a:t>
            </a:r>
            <a:r>
              <a:rPr lang="en-US" altLang="en-US" b="1" dirty="0" err="1">
                <a:solidFill>
                  <a:srgbClr val="000000"/>
                </a:solidFill>
              </a:rPr>
              <a:t>Opx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5374" name="Text Box 24"/>
          <p:cNvSpPr txBox="1">
            <a:spLocks noChangeArrowheads="1"/>
          </p:cNvSpPr>
          <p:nvPr/>
        </p:nvSpPr>
        <p:spPr bwMode="auto">
          <a:xfrm>
            <a:off x="1812926" y="107951"/>
            <a:ext cx="431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dirty="0" err="1"/>
              <a:t>Pigeonite</a:t>
            </a:r>
            <a:r>
              <a:rPr lang="en-US" altLang="en-US" dirty="0"/>
              <a:t> (</a:t>
            </a:r>
            <a:r>
              <a:rPr lang="en-US" altLang="en-US" dirty="0" err="1"/>
              <a:t>Ca,Mg,Fe</a:t>
            </a:r>
            <a:r>
              <a:rPr lang="en-US" altLang="en-US" dirty="0"/>
              <a:t>)(</a:t>
            </a:r>
            <a:r>
              <a:rPr lang="en-US" altLang="en-US" dirty="0" err="1"/>
              <a:t>Mg,Fe</a:t>
            </a:r>
            <a:r>
              <a:rPr lang="en-US" altLang="en-US" dirty="0"/>
              <a:t>)Si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6</a:t>
            </a:r>
            <a:r>
              <a:rPr lang="en-US" altLang="en-US" dirty="0"/>
              <a:t> </a:t>
            </a:r>
          </a:p>
        </p:txBody>
      </p:sp>
      <p:sp>
        <p:nvSpPr>
          <p:cNvPr id="15375" name="Text Box 25"/>
          <p:cNvSpPr txBox="1">
            <a:spLocks noChangeArrowheads="1"/>
          </p:cNvSpPr>
          <p:nvPr/>
        </p:nvSpPr>
        <p:spPr bwMode="auto">
          <a:xfrm>
            <a:off x="1828801" y="533400"/>
            <a:ext cx="461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/>
              <a:t>Augite</a:t>
            </a:r>
            <a:r>
              <a:rPr lang="en-US" altLang="en-US"/>
              <a:t>     (Ca,Na)(Mg,Fe,Al)(Si,Al)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6</a:t>
            </a:r>
          </a:p>
          <a:p>
            <a:endParaRPr lang="en-US" altLang="en-US"/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867400" y="3352800"/>
            <a:ext cx="64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b="1"/>
              <a:t>Opx</a:t>
            </a:r>
          </a:p>
        </p:txBody>
      </p:sp>
      <p:cxnSp>
        <p:nvCxnSpPr>
          <p:cNvPr id="15377" name="Straight Arrow Connector 17"/>
          <p:cNvCxnSpPr>
            <a:cxnSpLocks noChangeShapeType="1"/>
          </p:cNvCxnSpPr>
          <p:nvPr/>
        </p:nvCxnSpPr>
        <p:spPr bwMode="auto">
          <a:xfrm flipH="1">
            <a:off x="8991600" y="2209800"/>
            <a:ext cx="6858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Straight Arrow Connector 21"/>
          <p:cNvCxnSpPr>
            <a:cxnSpLocks noChangeShapeType="1"/>
          </p:cNvCxnSpPr>
          <p:nvPr/>
        </p:nvCxnSpPr>
        <p:spPr bwMode="auto">
          <a:xfrm flipH="1">
            <a:off x="9144000" y="2514600"/>
            <a:ext cx="6858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31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304801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/>
              <a:t>Exsolution in Pyroxene</a:t>
            </a:r>
          </a:p>
        </p:txBody>
      </p:sp>
      <p:pic>
        <p:nvPicPr>
          <p:cNvPr id="16387" name="Picture 23" descr="inverted pigeonite 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3286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4" descr="Pyx Ex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981200"/>
            <a:ext cx="3165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30"/>
          <p:cNvSpPr>
            <a:spLocks noChangeShapeType="1"/>
          </p:cNvSpPr>
          <p:nvPr/>
        </p:nvSpPr>
        <p:spPr bwMode="auto">
          <a:xfrm flipH="1" flipV="1">
            <a:off x="4648200" y="5715000"/>
            <a:ext cx="60960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390" name="Line 32"/>
          <p:cNvSpPr>
            <a:spLocks noChangeShapeType="1"/>
          </p:cNvSpPr>
          <p:nvPr/>
        </p:nvSpPr>
        <p:spPr bwMode="auto">
          <a:xfrm flipH="1" flipV="1">
            <a:off x="2590800" y="6019800"/>
            <a:ext cx="381000" cy="609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9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Pyroxene Species</a:t>
            </a:r>
          </a:p>
        </p:txBody>
      </p:sp>
      <p:pic>
        <p:nvPicPr>
          <p:cNvPr id="17411" name="Picture 5" descr="Pyroxene quadra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76"/>
          <a:stretch>
            <a:fillRect/>
          </a:stretch>
        </p:blipFill>
        <p:spPr bwMode="auto">
          <a:xfrm>
            <a:off x="3886200" y="1905000"/>
            <a:ext cx="44958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3735389" y="3811588"/>
            <a:ext cx="152717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7413" name="Picture 8" descr="enstat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3581400" y="541020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7415" name="Picture 10" descr="aug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862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Line 11"/>
          <p:cNvSpPr>
            <a:spLocks noChangeShapeType="1"/>
          </p:cNvSpPr>
          <p:nvPr/>
        </p:nvSpPr>
        <p:spPr bwMode="auto">
          <a:xfrm flipH="1" flipV="1">
            <a:off x="6400800" y="4267200"/>
            <a:ext cx="1905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8670925" y="5365750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Augite (Cpx)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1660526" y="3841750"/>
            <a:ext cx="190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Diopside (Cpx)</a:t>
            </a: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1924050" y="6400800"/>
            <a:ext cx="196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Enstatite (Opx)</a:t>
            </a:r>
          </a:p>
        </p:txBody>
      </p:sp>
      <p:pic>
        <p:nvPicPr>
          <p:cNvPr id="17420" name="Picture 14" descr="http://www.webmineralshop.com/cp41/ProdImages/cheap08/s7m15_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444"/>
            <a:ext cx="3643086" cy="65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591753" y="4161065"/>
            <a:ext cx="278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/>
              <a:t>Cleavage in Pyroxenes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139543" y="4741354"/>
            <a:ext cx="4818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Look at this drawing. What axis are we looking down?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715000" y="762001"/>
            <a:ext cx="52432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Look at these two drawings.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Is M1 = larger  or smaller than M2? Recall</a:t>
            </a:r>
          </a:p>
          <a:p>
            <a:r>
              <a:rPr lang="en-US" altLang="en-US" sz="2000" dirty="0"/>
              <a:t>X (M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 – Na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, Ca</a:t>
            </a:r>
            <a:r>
              <a:rPr lang="en-US" altLang="en-US" sz="2000" baseline="30000" dirty="0"/>
              <a:t>++</a:t>
            </a:r>
            <a:r>
              <a:rPr lang="en-US" altLang="en-US" sz="2000" dirty="0"/>
              <a:t>, Mn</a:t>
            </a:r>
            <a:r>
              <a:rPr lang="en-US" altLang="en-US" sz="2000" baseline="30000" dirty="0"/>
              <a:t>++</a:t>
            </a:r>
            <a:r>
              <a:rPr lang="en-US" altLang="en-US" sz="2000" dirty="0"/>
              <a:t>, Fe</a:t>
            </a:r>
            <a:r>
              <a:rPr lang="en-US" altLang="en-US" sz="2000" baseline="30000" dirty="0"/>
              <a:t>+2</a:t>
            </a:r>
            <a:r>
              <a:rPr lang="en-US" altLang="en-US" sz="2000" dirty="0"/>
              <a:t>, Mg</a:t>
            </a:r>
            <a:r>
              <a:rPr lang="en-US" altLang="en-US" sz="2000" baseline="30000" dirty="0"/>
              <a:t>++</a:t>
            </a:r>
            <a:r>
              <a:rPr lang="en-US" altLang="en-US" sz="2000" dirty="0"/>
              <a:t>, Li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[8] Cubic</a:t>
            </a:r>
            <a:br>
              <a:rPr lang="en-US" altLang="en-US" sz="2000" dirty="0"/>
            </a:br>
            <a:r>
              <a:rPr lang="en-US" altLang="en-US" sz="2000" dirty="0"/>
              <a:t>Y (M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) – Mn</a:t>
            </a:r>
            <a:r>
              <a:rPr lang="en-US" altLang="en-US" sz="2000" baseline="30000" dirty="0"/>
              <a:t>++</a:t>
            </a:r>
            <a:r>
              <a:rPr lang="en-US" altLang="en-US" sz="2000" dirty="0"/>
              <a:t>, Fe</a:t>
            </a:r>
            <a:r>
              <a:rPr lang="en-US" altLang="en-US" sz="2000" baseline="30000" dirty="0"/>
              <a:t>+2</a:t>
            </a:r>
            <a:r>
              <a:rPr lang="en-US" altLang="en-US" sz="2000" dirty="0"/>
              <a:t>, Mg</a:t>
            </a:r>
            <a:r>
              <a:rPr lang="en-US" altLang="en-US" sz="2000" baseline="30000" dirty="0"/>
              <a:t>++</a:t>
            </a:r>
            <a:r>
              <a:rPr lang="en-US" altLang="en-US" sz="2000" dirty="0"/>
              <a:t>, Fe</a:t>
            </a:r>
            <a:r>
              <a:rPr lang="en-US" altLang="en-US" sz="2000" baseline="30000" dirty="0"/>
              <a:t>+3</a:t>
            </a:r>
            <a:r>
              <a:rPr lang="en-US" altLang="en-US" sz="2000" dirty="0"/>
              <a:t>, Cr</a:t>
            </a:r>
            <a:r>
              <a:rPr lang="en-US" altLang="en-US" sz="2000" baseline="30000" dirty="0"/>
              <a:t>+3 </a:t>
            </a:r>
            <a:r>
              <a:rPr lang="en-US" altLang="en-US" sz="2000" dirty="0"/>
              <a:t>, Ti</a:t>
            </a:r>
            <a:r>
              <a:rPr lang="en-US" altLang="en-US" sz="2000" baseline="30000" dirty="0"/>
              <a:t>+4</a:t>
            </a:r>
            <a:r>
              <a:rPr lang="en-US" altLang="en-US" sz="2000" dirty="0"/>
              <a:t> [6] Octahedral</a:t>
            </a:r>
          </a:p>
        </p:txBody>
      </p:sp>
    </p:spTree>
    <p:extLst>
      <p:ext uri="{BB962C8B-B14F-4D97-AF65-F5344CB8AC3E}">
        <p14:creationId xmlns:p14="http://schemas.microsoft.com/office/powerpoint/2010/main" val="12920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379</Words>
  <Application>Microsoft Office PowerPoint</Application>
  <PresentationFormat>Widescreen</PresentationFormat>
  <Paragraphs>77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Rounded MT Bold</vt:lpstr>
      <vt:lpstr>Calibri</vt:lpstr>
      <vt:lpstr>Calibri Light</vt:lpstr>
      <vt:lpstr>Verdana</vt:lpstr>
      <vt:lpstr>Wingdings</vt:lpstr>
      <vt:lpstr>Office Theme</vt:lpstr>
      <vt:lpstr>Pyroxene Group</vt:lpstr>
      <vt:lpstr>Introduction</vt:lpstr>
      <vt:lpstr>Pyroxenes (XYZ2O6 ) X (M2) – Na+, Ca++, Mn++, Fe+2, Mg++, Li+ [8] Cubic Y (M1) – Mn++, Fe+2, Mg++, Fe+3, Cr+3 , Ti+4 [6] Octahedral Z (Tetrahedral site) - Al+3, Si+4 [4]</vt:lpstr>
      <vt:lpstr>Members of Pyroxene Group</vt:lpstr>
      <vt:lpstr>PowerPoint Presentation</vt:lpstr>
      <vt:lpstr>Solid immiscibility</vt:lpstr>
      <vt:lpstr>Exsolution in Pyroxene</vt:lpstr>
      <vt:lpstr>Common Pyroxene Species</vt:lpstr>
      <vt:lpstr>PowerPoint Presentation</vt:lpstr>
      <vt:lpstr>Cleavage in Pyroxenes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2021-04-26T05:29:29Z</dcterms:created>
  <dcterms:modified xsi:type="dcterms:W3CDTF">2021-04-26T05:58:47Z</dcterms:modified>
</cp:coreProperties>
</file>