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73" r:id="rId3"/>
    <p:sldId id="268" r:id="rId4"/>
    <p:sldId id="269" r:id="rId5"/>
    <p:sldId id="270" r:id="rId6"/>
    <p:sldId id="271" r:id="rId7"/>
    <p:sldId id="274" r:id="rId8"/>
    <p:sldId id="272" r:id="rId9"/>
    <p:sldId id="27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63F5A-74FA-4B48-A571-E4A81542979F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FB3BB-025B-4843-ACCC-7A76F1D2E9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510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69CA0C7-97A4-464D-8062-39C514E9E10C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027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821E428-38FD-4FD5-9698-F7A91E5BBE00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5227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FB7D52F-784E-4D26-8437-B9090493BCAF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512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1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9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75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79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912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5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505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486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628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359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441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145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vcraobhu@gma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hyperlink" Target="http://www.mindat.org/photo-4667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0457" y="889429"/>
            <a:ext cx="4670752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lang="en-US" sz="3600" b="1" spc="-8" dirty="0" smtClean="0">
                <a:solidFill>
                  <a:srgbClr val="FF0000"/>
                </a:solidFill>
                <a:latin typeface="Arial"/>
                <a:cs typeface="Arial"/>
              </a:rPr>
              <a:t>Amphibole </a:t>
            </a:r>
            <a:r>
              <a:rPr lang="en-US" sz="3600" b="1" spc="-8" dirty="0">
                <a:solidFill>
                  <a:srgbClr val="FF0000"/>
                </a:solidFill>
                <a:latin typeface="Arial"/>
                <a:cs typeface="Arial"/>
              </a:rPr>
              <a:t>Group</a:t>
            </a:r>
            <a:endParaRPr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3265" y="1678215"/>
            <a:ext cx="538513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  <a:tabLst>
                <a:tab pos="2763678" algn="l"/>
              </a:tabLst>
            </a:pPr>
            <a:r>
              <a:rPr b="1" dirty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LECTURE </a:t>
            </a:r>
            <a:r>
              <a:rPr b="1" spc="-8" dirty="0" smtClean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-</a:t>
            </a:r>
            <a:r>
              <a:rPr lang="en-US" b="1" spc="-8" dirty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3</a:t>
            </a:r>
            <a:r>
              <a:rPr lang="en-US" b="1" spc="-8" dirty="0" smtClean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b="1" spc="-23" dirty="0" smtClean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b="1" dirty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M.Sc. </a:t>
            </a:r>
            <a:r>
              <a:rPr lang="en-US" b="1" dirty="0">
                <a:solidFill>
                  <a:srgbClr val="00B0F0"/>
                </a:solidFill>
                <a:latin typeface="Bookman Old Style" panose="02050604050505020204" pitchFamily="18" charset="0"/>
                <a:cs typeface="Arial"/>
              </a:rPr>
              <a:t>( Geology) I Semester</a:t>
            </a:r>
            <a:endParaRPr b="1" dirty="0">
              <a:solidFill>
                <a:srgbClr val="00B0F0"/>
              </a:solidFill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9383" y="4764825"/>
            <a:ext cx="4152900" cy="1393651"/>
          </a:xfrm>
          <a:prstGeom prst="rect">
            <a:avLst/>
          </a:prstGeom>
        </p:spPr>
        <p:txBody>
          <a:bodyPr vert="horz" wrap="square" lIns="0" tIns="8573" rIns="0" bIns="0" rtlCol="0">
            <a:spAutoFit/>
          </a:bodyPr>
          <a:lstStyle/>
          <a:p>
            <a:pPr marR="476" algn="ctr">
              <a:spcBef>
                <a:spcPts val="68"/>
              </a:spcBef>
            </a:pPr>
            <a:r>
              <a:rPr sz="1500" spc="-34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1500" spc="-34" dirty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9049" marR="3810" algn="ctr"/>
            <a:r>
              <a:rPr lang="en-US" sz="1500" spc="-4" dirty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9049" marR="3810" algn="ctr"/>
            <a:r>
              <a:rPr sz="1500" spc="-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1500" spc="-11" dirty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953" algn="ctr"/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z="1500" spc="-1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z="15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1500" spc="-8" dirty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r>
              <a:rPr lang="en-IN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z="1500" u="sng" spc="-8" dirty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 </a:t>
            </a:r>
            <a:endParaRPr lang="en-US" sz="1500" u="sng" spc="-8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758" y="2031328"/>
            <a:ext cx="24701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3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9"/>
          <a:stretch/>
        </p:blipFill>
        <p:spPr>
          <a:xfrm>
            <a:off x="0" y="857251"/>
            <a:ext cx="914400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2679" y="115163"/>
            <a:ext cx="3359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6600"/>
                </a:solidFill>
                <a:latin typeface="Arial"/>
                <a:cs typeface="Arial"/>
              </a:rPr>
              <a:t>Structure of</a:t>
            </a:r>
            <a:r>
              <a:rPr sz="2400" b="1" spc="-70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6600"/>
                </a:solidFill>
                <a:latin typeface="Arial"/>
                <a:cs typeface="Arial"/>
              </a:rPr>
              <a:t>amphibole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31740" y="712724"/>
            <a:ext cx="3881754" cy="203581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6870" marR="5080" indent="-344805" algn="just">
              <a:lnSpc>
                <a:spcPts val="2160"/>
              </a:lnSpc>
              <a:spcBef>
                <a:spcPts val="365"/>
              </a:spcBef>
              <a:buChar char="•"/>
              <a:tabLst>
                <a:tab pos="357505" algn="l"/>
                <a:tab pos="2880360" algn="l"/>
              </a:tabLst>
            </a:pPr>
            <a:r>
              <a:rPr sz="2000" spc="-20" dirty="0">
                <a:latin typeface="Arial"/>
                <a:cs typeface="Arial"/>
              </a:rPr>
              <a:t>A</a:t>
            </a:r>
            <a:r>
              <a:rPr sz="2000" spc="30" dirty="0">
                <a:latin typeface="Arial"/>
                <a:cs typeface="Arial"/>
              </a:rPr>
              <a:t>m</a:t>
            </a:r>
            <a:r>
              <a:rPr sz="2000" spc="-10" dirty="0">
                <a:latin typeface="Arial"/>
                <a:cs typeface="Arial"/>
              </a:rPr>
              <a:t>ph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1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tu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e  </a:t>
            </a:r>
            <a:r>
              <a:rPr sz="2000" b="1" spc="-5" dirty="0">
                <a:latin typeface="Arial"/>
                <a:cs typeface="Arial"/>
              </a:rPr>
              <a:t>essentially consists of a  pyroxene </a:t>
            </a:r>
            <a:r>
              <a:rPr sz="2000" b="1" spc="-10" dirty="0">
                <a:latin typeface="Arial"/>
                <a:cs typeface="Arial"/>
              </a:rPr>
              <a:t>chain in </a:t>
            </a:r>
            <a:r>
              <a:rPr sz="2000" b="1" spc="-5" dirty="0">
                <a:latin typeface="Arial"/>
                <a:cs typeface="Arial"/>
              </a:rPr>
              <a:t>which  </a:t>
            </a:r>
            <a:r>
              <a:rPr sz="2000" b="1" spc="-10" dirty="0">
                <a:latin typeface="Arial"/>
                <a:cs typeface="Arial"/>
              </a:rPr>
              <a:t>alternate </a:t>
            </a:r>
            <a:r>
              <a:rPr sz="2000" b="1" spc="-5" dirty="0">
                <a:latin typeface="Arial"/>
                <a:cs typeface="Arial"/>
              </a:rPr>
              <a:t>tetrahedral </a:t>
            </a:r>
            <a:r>
              <a:rPr sz="2000" b="1" spc="-10" dirty="0">
                <a:latin typeface="Arial"/>
                <a:cs typeface="Arial"/>
              </a:rPr>
              <a:t>in </a:t>
            </a:r>
            <a:r>
              <a:rPr sz="2000" b="1" spc="-5" dirty="0">
                <a:latin typeface="Arial"/>
                <a:cs typeface="Arial"/>
              </a:rPr>
              <a:t>a </a:t>
            </a:r>
            <a:r>
              <a:rPr sz="2000" b="1" spc="-10" dirty="0">
                <a:latin typeface="Arial"/>
                <a:cs typeface="Arial"/>
              </a:rPr>
              <a:t>row  share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10" dirty="0">
                <a:latin typeface="Arial"/>
                <a:cs typeface="Arial"/>
              </a:rPr>
              <a:t>oxygen with </a:t>
            </a:r>
            <a:r>
              <a:rPr sz="2000" spc="-5" dirty="0">
                <a:latin typeface="Arial"/>
                <a:cs typeface="Arial"/>
              </a:rPr>
              <a:t>another  </a:t>
            </a:r>
            <a:r>
              <a:rPr sz="2000" spc="-10" dirty="0">
                <a:latin typeface="Arial"/>
                <a:cs typeface="Arial"/>
              </a:rPr>
              <a:t>neighbouring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chain.</a:t>
            </a:r>
            <a:endParaRPr sz="2000">
              <a:latin typeface="Arial"/>
              <a:cs typeface="Arial"/>
            </a:endParaRPr>
          </a:p>
          <a:p>
            <a:pPr marL="356870" indent="-344805" algn="just">
              <a:lnSpc>
                <a:spcPct val="100000"/>
              </a:lnSpc>
              <a:spcBef>
                <a:spcPts val="200"/>
              </a:spcBef>
              <a:buChar char="•"/>
              <a:tabLst>
                <a:tab pos="357505" algn="l"/>
              </a:tabLst>
            </a:pPr>
            <a:r>
              <a:rPr sz="2000" spc="-5" dirty="0">
                <a:latin typeface="Arial"/>
                <a:cs typeface="Arial"/>
              </a:rPr>
              <a:t>Striking feature </a:t>
            </a:r>
            <a:r>
              <a:rPr sz="2000" spc="-10" dirty="0">
                <a:latin typeface="Arial"/>
                <a:cs typeface="Arial"/>
              </a:rPr>
              <a:t>of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amphibole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6051" y="2967570"/>
            <a:ext cx="239903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22120" algn="l"/>
              </a:tabLst>
            </a:pP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a</a:t>
            </a:r>
            <a:r>
              <a:rPr sz="2000" b="1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a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ai</a:t>
            </a:r>
            <a:r>
              <a:rPr sz="2000" b="1" spc="-5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6051" y="2693335"/>
            <a:ext cx="3536950" cy="603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r">
              <a:lnSpc>
                <a:spcPts val="2280"/>
              </a:lnSpc>
              <a:spcBef>
                <a:spcPts val="90"/>
              </a:spcBef>
              <a:tabLst>
                <a:tab pos="1145540" algn="l"/>
                <a:tab pos="1825625" algn="l"/>
                <a:tab pos="2675890" algn="l"/>
              </a:tabLst>
            </a:pPr>
            <a:r>
              <a:rPr sz="2000" spc="-10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ou</a:t>
            </a:r>
            <a:r>
              <a:rPr sz="2000" spc="-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th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b="1" dirty="0">
                <a:latin typeface="Arial"/>
                <a:cs typeface="Arial"/>
              </a:rPr>
              <a:t>d</a:t>
            </a:r>
            <a:r>
              <a:rPr sz="2000" b="1" spc="20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ub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spc="-5" dirty="0">
                <a:latin typeface="Arial"/>
                <a:cs typeface="Arial"/>
              </a:rPr>
              <a:t>e</a:t>
            </a:r>
            <a:endParaRPr sz="2000" dirty="0">
              <a:latin typeface="Arial"/>
              <a:cs typeface="Arial"/>
            </a:endParaRPr>
          </a:p>
          <a:p>
            <a:pPr marR="9525" algn="r">
              <a:lnSpc>
                <a:spcPts val="2280"/>
              </a:lnSpc>
            </a:pPr>
            <a:r>
              <a:rPr sz="2000" b="1" spc="-10" dirty="0">
                <a:latin typeface="Arial"/>
                <a:cs typeface="Arial"/>
              </a:rPr>
              <a:t>li</a:t>
            </a:r>
            <a:r>
              <a:rPr sz="2000" b="1" dirty="0">
                <a:latin typeface="Arial"/>
                <a:cs typeface="Arial"/>
              </a:rPr>
              <a:t>n</a:t>
            </a:r>
            <a:r>
              <a:rPr sz="2000" b="1" spc="-10" dirty="0">
                <a:latin typeface="Arial"/>
                <a:cs typeface="Arial"/>
              </a:rPr>
              <a:t>ked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1233" y="3241805"/>
            <a:ext cx="3881754" cy="14871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6870" marR="5080" algn="just">
              <a:lnSpc>
                <a:spcPts val="2160"/>
              </a:lnSpc>
              <a:spcBef>
                <a:spcPts val="365"/>
              </a:spcBef>
            </a:pPr>
            <a:r>
              <a:rPr sz="2000" b="1" spc="-5" dirty="0">
                <a:latin typeface="Arial"/>
                <a:cs typeface="Arial"/>
              </a:rPr>
              <a:t>laterally </a:t>
            </a:r>
            <a:r>
              <a:rPr sz="2000" b="1" spc="-10" dirty="0">
                <a:latin typeface="Arial"/>
                <a:cs typeface="Arial"/>
              </a:rPr>
              <a:t>i.,e </a:t>
            </a:r>
            <a:r>
              <a:rPr sz="2000" b="1" spc="-5" dirty="0">
                <a:latin typeface="Arial"/>
                <a:cs typeface="Arial"/>
              </a:rPr>
              <a:t>along b. </a:t>
            </a:r>
            <a:r>
              <a:rPr sz="2000" dirty="0">
                <a:latin typeface="Arial"/>
                <a:cs typeface="Arial"/>
              </a:rPr>
              <a:t>The  </a:t>
            </a:r>
            <a:r>
              <a:rPr sz="2000" spc="-10" dirty="0">
                <a:latin typeface="Arial"/>
                <a:cs typeface="Arial"/>
              </a:rPr>
              <a:t>chains </a:t>
            </a:r>
            <a:r>
              <a:rPr sz="2000" dirty="0">
                <a:latin typeface="Arial"/>
                <a:cs typeface="Arial"/>
              </a:rPr>
              <a:t>have </a:t>
            </a:r>
            <a:r>
              <a:rPr sz="2000" spc="-5" dirty="0">
                <a:latin typeface="Arial"/>
                <a:cs typeface="Arial"/>
              </a:rPr>
              <a:t>double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width 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those </a:t>
            </a:r>
            <a:r>
              <a:rPr sz="2000" spc="-10" dirty="0">
                <a:latin typeface="Arial"/>
                <a:cs typeface="Arial"/>
              </a:rPr>
              <a:t>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pyroxenes.</a:t>
            </a:r>
            <a:endParaRPr sz="2000">
              <a:latin typeface="Arial"/>
              <a:cs typeface="Arial"/>
            </a:endParaRPr>
          </a:p>
          <a:p>
            <a:pPr marL="356870" marR="8255" indent="-344805" algn="just">
              <a:lnSpc>
                <a:spcPts val="2160"/>
              </a:lnSpc>
              <a:spcBef>
                <a:spcPts val="475"/>
              </a:spcBef>
              <a:buChar char="•"/>
              <a:tabLst>
                <a:tab pos="357505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linked chain extends </a:t>
            </a:r>
            <a:r>
              <a:rPr sz="2000" spc="-10" dirty="0">
                <a:latin typeface="Arial"/>
                <a:cs typeface="Arial"/>
              </a:rPr>
              <a:t>along  </a:t>
            </a:r>
            <a:r>
              <a:rPr sz="2000" spc="-5" dirty="0">
                <a:latin typeface="Arial"/>
                <a:cs typeface="Arial"/>
              </a:rPr>
              <a:t>c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direction.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0980" y="4734916"/>
            <a:ext cx="1355090" cy="60325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6870" marR="5080" indent="-344805">
              <a:lnSpc>
                <a:spcPts val="2160"/>
              </a:lnSpc>
              <a:spcBef>
                <a:spcPts val="365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20" dirty="0">
                <a:latin typeface="Arial"/>
                <a:cs typeface="Arial"/>
              </a:rPr>
              <a:t>B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au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e  </a:t>
            </a:r>
            <a:r>
              <a:rPr sz="2000" spc="-10" dirty="0">
                <a:latin typeface="Arial"/>
                <a:cs typeface="Arial"/>
              </a:rPr>
              <a:t>pattern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75292" y="5283386"/>
            <a:ext cx="18732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93520" algn="l"/>
              </a:tabLst>
            </a:pPr>
            <a:r>
              <a:rPr sz="2000" spc="-10" dirty="0">
                <a:latin typeface="Arial"/>
                <a:cs typeface="Arial"/>
              </a:rPr>
              <a:t>tet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ahed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71258" y="4734916"/>
            <a:ext cx="2138680" cy="8775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67310" marR="5080" indent="-55244" algn="r">
              <a:lnSpc>
                <a:spcPts val="2160"/>
              </a:lnSpc>
              <a:spcBef>
                <a:spcPts val="365"/>
              </a:spcBef>
              <a:tabLst>
                <a:tab pos="634365" algn="l"/>
                <a:tab pos="1005840" algn="l"/>
                <a:tab pos="1139825" algn="l"/>
              </a:tabLst>
            </a:pP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ha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te</a:t>
            </a:r>
            <a:r>
              <a:rPr sz="2000" spc="-25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c  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15" dirty="0">
                <a:latin typeface="Arial"/>
                <a:cs typeface="Arial"/>
              </a:rPr>
              <a:t>.</a:t>
            </a:r>
            <a:r>
              <a:rPr sz="2000" spc="-10" dirty="0">
                <a:latin typeface="Arial"/>
                <a:cs typeface="Arial"/>
              </a:rPr>
              <a:t>e.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dirty="0">
                <a:latin typeface="Arial"/>
                <a:cs typeface="Arial"/>
              </a:rPr>
              <a:t>		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l</a:t>
            </a:r>
            <a:r>
              <a:rPr sz="2000" spc="15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nat</a:t>
            </a:r>
            <a:r>
              <a:rPr sz="2000" spc="-5" dirty="0">
                <a:latin typeface="Arial"/>
                <a:cs typeface="Arial"/>
              </a:rPr>
              <a:t>e  </a:t>
            </a:r>
            <a:r>
              <a:rPr sz="2000" spc="5" dirty="0">
                <a:latin typeface="Arial"/>
                <a:cs typeface="Arial"/>
              </a:rPr>
              <a:t>l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30" dirty="0">
                <a:latin typeface="Arial"/>
                <a:cs typeface="Arial"/>
              </a:rPr>
              <a:t>k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w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6939" y="5557620"/>
            <a:ext cx="3572510" cy="60515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50800" marR="23495">
              <a:lnSpc>
                <a:spcPts val="2170"/>
              </a:lnSpc>
              <a:spcBef>
                <a:spcPts val="355"/>
              </a:spcBef>
              <a:tabLst>
                <a:tab pos="1211580" algn="l"/>
                <a:tab pos="2117090" algn="l"/>
                <a:tab pos="2757170" algn="l"/>
                <a:tab pos="3086100" algn="l"/>
              </a:tabLst>
            </a:pPr>
            <a:r>
              <a:rPr sz="2000" spc="-10" dirty="0">
                <a:latin typeface="Arial"/>
                <a:cs typeface="Arial"/>
              </a:rPr>
              <a:t>ad</a:t>
            </a:r>
            <a:r>
              <a:rPr sz="2000" spc="5" dirty="0">
                <a:latin typeface="Arial"/>
                <a:cs typeface="Arial"/>
              </a:rPr>
              <a:t>j</a:t>
            </a:r>
            <a:r>
              <a:rPr sz="2000" spc="1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10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10" dirty="0">
                <a:latin typeface="Arial"/>
                <a:cs typeface="Arial"/>
              </a:rPr>
              <a:t>ha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Si</a:t>
            </a:r>
            <a:r>
              <a:rPr sz="2000" spc="-10" dirty="0">
                <a:latin typeface="Arial"/>
                <a:cs typeface="Arial"/>
              </a:rPr>
              <a:t>:O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4:</a:t>
            </a:r>
            <a:r>
              <a:rPr sz="2000" spc="-155" dirty="0">
                <a:latin typeface="Arial"/>
                <a:cs typeface="Arial"/>
              </a:rPr>
              <a:t>11  </a:t>
            </a:r>
            <a:r>
              <a:rPr sz="2000" spc="-10" dirty="0">
                <a:latin typeface="Arial"/>
                <a:cs typeface="Arial"/>
              </a:rPr>
              <a:t>i.e., </a:t>
            </a:r>
            <a:r>
              <a:rPr sz="2000" spc="-25" dirty="0">
                <a:latin typeface="Arial"/>
                <a:cs typeface="Arial"/>
              </a:rPr>
              <a:t>Si</a:t>
            </a:r>
            <a:r>
              <a:rPr sz="2025" spc="-37" baseline="-24691" dirty="0">
                <a:latin typeface="Arial"/>
                <a:cs typeface="Arial"/>
              </a:rPr>
              <a:t>4</a:t>
            </a:r>
            <a:r>
              <a:rPr sz="2000" spc="-25" dirty="0">
                <a:latin typeface="Arial"/>
                <a:cs typeface="Arial"/>
              </a:rPr>
              <a:t>O</a:t>
            </a:r>
            <a:r>
              <a:rPr sz="2025" spc="-37" baseline="-24691" dirty="0">
                <a:latin typeface="Arial"/>
                <a:cs typeface="Arial"/>
              </a:rPr>
              <a:t>11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15" dirty="0">
                <a:latin typeface="Arial"/>
                <a:cs typeface="Arial"/>
              </a:rPr>
              <a:t>Si</a:t>
            </a:r>
            <a:r>
              <a:rPr sz="2025" spc="-22" baseline="-24691" dirty="0">
                <a:latin typeface="Arial"/>
                <a:cs typeface="Arial"/>
              </a:rPr>
              <a:t>8</a:t>
            </a:r>
            <a:r>
              <a:rPr sz="2025" spc="67" baseline="-24691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25" spc="-7" baseline="-24691" dirty="0">
                <a:latin typeface="Arial"/>
                <a:cs typeface="Arial"/>
              </a:rPr>
              <a:t>22</a:t>
            </a:r>
            <a:endParaRPr sz="2025" baseline="-24691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1143000"/>
            <a:ext cx="2295525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62200" y="533400"/>
            <a:ext cx="2590774" cy="6172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90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305800" cy="19812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Amphiboles (A</a:t>
            </a:r>
            <a:r>
              <a:rPr lang="en-US" altLang="en-US" sz="3000" baseline="-25000" smtClean="0"/>
              <a:t>0-1</a:t>
            </a:r>
            <a:r>
              <a:rPr lang="en-US" altLang="en-US" sz="3000" smtClean="0"/>
              <a:t>X</a:t>
            </a:r>
            <a:r>
              <a:rPr lang="en-US" altLang="en-US" sz="3000" baseline="-25000" smtClean="0"/>
              <a:t>2</a:t>
            </a:r>
            <a:r>
              <a:rPr lang="en-US" altLang="en-US" sz="3000" smtClean="0"/>
              <a:t>Y</a:t>
            </a:r>
            <a:r>
              <a:rPr lang="en-US" altLang="en-US" sz="3000" baseline="-25000" smtClean="0"/>
              <a:t>5</a:t>
            </a:r>
            <a:r>
              <a:rPr lang="en-US" altLang="en-US" sz="3000" smtClean="0"/>
              <a:t>Z</a:t>
            </a:r>
            <a:r>
              <a:rPr lang="en-US" altLang="en-US" sz="3000" baseline="-25000" smtClean="0"/>
              <a:t>8</a:t>
            </a:r>
            <a:r>
              <a:rPr lang="en-US" altLang="en-US" sz="3000" smtClean="0"/>
              <a:t>O</a:t>
            </a:r>
            <a:r>
              <a:rPr lang="en-US" altLang="en-US" sz="3000" baseline="-25000" smtClean="0"/>
              <a:t>22 </a:t>
            </a:r>
            <a:r>
              <a:rPr lang="en-US" altLang="en-US" sz="3000" smtClean="0"/>
              <a:t>(OH,F))</a:t>
            </a:r>
            <a:br>
              <a:rPr lang="en-US" altLang="en-US" sz="3000" smtClean="0"/>
            </a:br>
            <a:r>
              <a:rPr lang="en-US" altLang="en-US" sz="1900" smtClean="0"/>
              <a:t>A-site – Na</a:t>
            </a:r>
            <a:r>
              <a:rPr lang="en-US" altLang="en-US" sz="1900" baseline="30000" smtClean="0"/>
              <a:t>+</a:t>
            </a:r>
            <a:r>
              <a:rPr lang="en-US" altLang="en-US" sz="1900" smtClean="0"/>
              <a:t>, K</a:t>
            </a:r>
            <a:r>
              <a:rPr lang="en-US" altLang="en-US" sz="1900" baseline="30000" smtClean="0"/>
              <a:t>+</a:t>
            </a:r>
            <a:r>
              <a:rPr lang="en-US" altLang="en-US" sz="3000" smtClean="0"/>
              <a:t> </a:t>
            </a:r>
            <a:r>
              <a:rPr lang="en-US" altLang="en-US" sz="1800" smtClean="0"/>
              <a:t>loose coordination 10-12 Oxygens</a:t>
            </a:r>
            <a:br>
              <a:rPr lang="en-US" altLang="en-US" sz="1800" smtClean="0"/>
            </a:br>
            <a:r>
              <a:rPr lang="en-US" altLang="en-US" sz="1800" b="1" smtClean="0"/>
              <a:t>X</a:t>
            </a:r>
            <a:r>
              <a:rPr lang="en-US" altLang="en-US" sz="1900" smtClean="0"/>
              <a:t> (M</a:t>
            </a:r>
            <a:r>
              <a:rPr lang="en-US" altLang="en-US" sz="1900" baseline="-25000" smtClean="0"/>
              <a:t>4</a:t>
            </a:r>
            <a:r>
              <a:rPr lang="en-US" altLang="en-US" sz="1900" smtClean="0"/>
              <a:t>) – Na+, Ca</a:t>
            </a:r>
            <a:r>
              <a:rPr lang="en-US" altLang="en-US" sz="1900" baseline="30000" smtClean="0"/>
              <a:t>++</a:t>
            </a:r>
            <a:r>
              <a:rPr lang="en-US" altLang="en-US" sz="1900" smtClean="0"/>
              <a:t>, Mn</a:t>
            </a:r>
            <a:r>
              <a:rPr lang="en-US" altLang="en-US" sz="1900" baseline="30000" smtClean="0"/>
              <a:t>++</a:t>
            </a:r>
            <a:r>
              <a:rPr lang="en-US" altLang="en-US" sz="1900" smtClean="0"/>
              <a:t>, Fe</a:t>
            </a:r>
            <a:r>
              <a:rPr lang="en-US" altLang="en-US" sz="1900" baseline="30000" smtClean="0"/>
              <a:t>+2</a:t>
            </a:r>
            <a:r>
              <a:rPr lang="en-US" altLang="en-US" sz="1900" smtClean="0"/>
              <a:t>, Mg</a:t>
            </a:r>
            <a:r>
              <a:rPr lang="en-US" altLang="en-US" sz="1900" baseline="30000" smtClean="0"/>
              <a:t>++</a:t>
            </a:r>
            <a:r>
              <a:rPr lang="en-US" altLang="en-US" sz="1900" smtClean="0"/>
              <a:t>, Li</a:t>
            </a:r>
            <a:r>
              <a:rPr lang="en-US" altLang="en-US" sz="1900" baseline="30000" smtClean="0"/>
              <a:t>+</a:t>
            </a:r>
            <a:r>
              <a:rPr lang="en-US" altLang="en-US" sz="1900" smtClean="0"/>
              <a:t> </a:t>
            </a:r>
            <a:r>
              <a:rPr lang="en-US" altLang="en-US" sz="1500" smtClean="0"/>
              <a:t>8-fold</a:t>
            </a:r>
            <a:r>
              <a:rPr lang="en-US" altLang="en-US" sz="1900" smtClean="0"/>
              <a:t/>
            </a:r>
            <a:br>
              <a:rPr lang="en-US" altLang="en-US" sz="1900" smtClean="0"/>
            </a:br>
            <a:r>
              <a:rPr lang="en-US" altLang="en-US" sz="1900" smtClean="0"/>
              <a:t>Y (M</a:t>
            </a:r>
            <a:r>
              <a:rPr lang="en-US" altLang="en-US" sz="1900" baseline="-25000" smtClean="0"/>
              <a:t>1-3</a:t>
            </a:r>
            <a:r>
              <a:rPr lang="en-US" altLang="en-US" sz="1900" smtClean="0"/>
              <a:t>) – Mn</a:t>
            </a:r>
            <a:r>
              <a:rPr lang="en-US" altLang="en-US" sz="1900" baseline="30000" smtClean="0"/>
              <a:t>++</a:t>
            </a:r>
            <a:r>
              <a:rPr lang="en-US" altLang="en-US" sz="1900" smtClean="0"/>
              <a:t>, Fe</a:t>
            </a:r>
            <a:r>
              <a:rPr lang="en-US" altLang="en-US" sz="1900" baseline="30000" smtClean="0"/>
              <a:t>+2</a:t>
            </a:r>
            <a:r>
              <a:rPr lang="en-US" altLang="en-US" sz="1900" smtClean="0"/>
              <a:t>, Mg</a:t>
            </a:r>
            <a:r>
              <a:rPr lang="en-US" altLang="en-US" sz="1900" baseline="30000" smtClean="0"/>
              <a:t>++</a:t>
            </a:r>
            <a:r>
              <a:rPr lang="en-US" altLang="en-US" sz="1900" smtClean="0"/>
              <a:t>, Fe</a:t>
            </a:r>
            <a:r>
              <a:rPr lang="en-US" altLang="en-US" sz="1900" baseline="30000" smtClean="0"/>
              <a:t>+3</a:t>
            </a:r>
            <a:r>
              <a:rPr lang="en-US" altLang="en-US" sz="1900" smtClean="0"/>
              <a:t>, Cr</a:t>
            </a:r>
            <a:r>
              <a:rPr lang="en-US" altLang="en-US" sz="1900" baseline="30000" smtClean="0"/>
              <a:t>+3 </a:t>
            </a:r>
            <a:r>
              <a:rPr lang="en-US" altLang="en-US" sz="1900" smtClean="0"/>
              <a:t>, Ti</a:t>
            </a:r>
            <a:r>
              <a:rPr lang="en-US" altLang="en-US" sz="1900" baseline="30000" smtClean="0"/>
              <a:t>+4</a:t>
            </a:r>
            <a:r>
              <a:rPr lang="en-US" altLang="en-US" sz="2100" smtClean="0"/>
              <a:t> </a:t>
            </a:r>
            <a:r>
              <a:rPr lang="en-US" altLang="en-US" sz="1700" smtClean="0"/>
              <a:t>6-fold octohedral</a:t>
            </a:r>
            <a:br>
              <a:rPr lang="en-US" altLang="en-US" sz="1700" smtClean="0"/>
            </a:br>
            <a:r>
              <a:rPr lang="en-US" altLang="en-US" sz="1900" smtClean="0"/>
              <a:t>Z (Tetrahedral T-site) - Al</a:t>
            </a:r>
            <a:r>
              <a:rPr lang="en-US" altLang="en-US" sz="1900" baseline="30000" smtClean="0"/>
              <a:t>+3</a:t>
            </a:r>
            <a:r>
              <a:rPr lang="en-US" altLang="en-US" sz="3000" smtClean="0"/>
              <a:t>, </a:t>
            </a:r>
            <a:r>
              <a:rPr lang="en-US" altLang="en-US" sz="1900" smtClean="0"/>
              <a:t>Si</a:t>
            </a:r>
            <a:r>
              <a:rPr lang="en-US" altLang="en-US" sz="1900" baseline="30000" smtClean="0"/>
              <a:t>+4</a:t>
            </a:r>
            <a:r>
              <a:rPr lang="en-US" altLang="en-US" sz="3400" smtClean="0"/>
              <a:t> </a:t>
            </a:r>
          </a:p>
        </p:txBody>
      </p:sp>
      <p:pic>
        <p:nvPicPr>
          <p:cNvPr id="21507" name="Picture 8" descr="Amphibole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8686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4184650" y="5949950"/>
            <a:ext cx="13366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1400"/>
              <a:t>double-chain</a:t>
            </a:r>
          </a:p>
          <a:p>
            <a:pPr algn="ctr"/>
            <a:r>
              <a:rPr lang="en-US" altLang="en-US" sz="1400"/>
              <a:t>backbone</a:t>
            </a:r>
          </a:p>
        </p:txBody>
      </p:sp>
      <p:cxnSp>
        <p:nvCxnSpPr>
          <p:cNvPr id="21509" name="Straight Connector 5"/>
          <p:cNvCxnSpPr>
            <a:cxnSpLocks noChangeShapeType="1"/>
          </p:cNvCxnSpPr>
          <p:nvPr/>
        </p:nvCxnSpPr>
        <p:spPr bwMode="auto">
          <a:xfrm>
            <a:off x="3352800" y="5867400"/>
            <a:ext cx="0" cy="685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0" name="Straight Connector 6"/>
          <p:cNvCxnSpPr>
            <a:cxnSpLocks noChangeShapeType="1"/>
          </p:cNvCxnSpPr>
          <p:nvPr/>
        </p:nvCxnSpPr>
        <p:spPr bwMode="auto">
          <a:xfrm>
            <a:off x="6019800" y="5867400"/>
            <a:ext cx="0" cy="685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686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127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Common Types of Amphiboles</a:t>
            </a:r>
          </a:p>
        </p:txBody>
      </p:sp>
      <p:pic>
        <p:nvPicPr>
          <p:cNvPr id="22531" name="Picture 4" descr="Amphibole quadralateral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209800"/>
            <a:ext cx="5778500" cy="2794000"/>
          </a:xfrm>
          <a:noFill/>
        </p:spPr>
      </p:pic>
      <p:pic>
        <p:nvPicPr>
          <p:cNvPr id="22532" name="Picture 6" descr="anthophyll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2860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8" descr="cummington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086350"/>
            <a:ext cx="23622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Line 10"/>
          <p:cNvSpPr>
            <a:spLocks noChangeShapeType="1"/>
          </p:cNvSpPr>
          <p:nvPr/>
        </p:nvSpPr>
        <p:spPr bwMode="auto">
          <a:xfrm flipH="1">
            <a:off x="1295400" y="4953000"/>
            <a:ext cx="762000" cy="685800"/>
          </a:xfrm>
          <a:prstGeom prst="line">
            <a:avLst/>
          </a:prstGeom>
          <a:noFill/>
          <a:ln w="31750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5" name="Line 12"/>
          <p:cNvSpPr>
            <a:spLocks noChangeShapeType="1"/>
          </p:cNvSpPr>
          <p:nvPr/>
        </p:nvSpPr>
        <p:spPr bwMode="auto">
          <a:xfrm flipV="1">
            <a:off x="5105400" y="2286000"/>
            <a:ext cx="1981200" cy="1295400"/>
          </a:xfrm>
          <a:prstGeom prst="line">
            <a:avLst/>
          </a:prstGeom>
          <a:noFill/>
          <a:ln w="41275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6" name="Line 13"/>
          <p:cNvSpPr>
            <a:spLocks noChangeShapeType="1"/>
          </p:cNvSpPr>
          <p:nvPr/>
        </p:nvSpPr>
        <p:spPr bwMode="auto">
          <a:xfrm>
            <a:off x="5181600" y="4876800"/>
            <a:ext cx="228600" cy="38100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2253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24701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Line 11"/>
          <p:cNvSpPr>
            <a:spLocks noChangeShapeType="1"/>
          </p:cNvSpPr>
          <p:nvPr/>
        </p:nvSpPr>
        <p:spPr bwMode="auto">
          <a:xfrm flipH="1" flipV="1">
            <a:off x="1828800" y="2438400"/>
            <a:ext cx="685800" cy="990600"/>
          </a:xfrm>
          <a:prstGeom prst="line">
            <a:avLst/>
          </a:prstGeom>
          <a:noFill/>
          <a:ln w="31750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22539" name="Picture 18" descr="0953849001031361708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8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9" y="491319"/>
            <a:ext cx="585787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3286836" y="306375"/>
            <a:ext cx="3525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Double chains in Amphiboles</a:t>
            </a:r>
          </a:p>
        </p:txBody>
      </p:sp>
    </p:spTree>
    <p:extLst>
      <p:ext uri="{BB962C8B-B14F-4D97-AF65-F5344CB8AC3E}">
        <p14:creationId xmlns:p14="http://schemas.microsoft.com/office/powerpoint/2010/main" val="185662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38862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4419600" y="213360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TOT stacks separated  by big Na+ and K+  “A” cations</a:t>
            </a:r>
          </a:p>
          <a:p>
            <a:endParaRPr lang="en-US" altLang="en-US"/>
          </a:p>
          <a:p>
            <a:r>
              <a:rPr lang="en-US" altLang="en-US"/>
              <a:t>TOT – A assemblies staggered</a:t>
            </a:r>
          </a:p>
        </p:txBody>
      </p:sp>
    </p:spTree>
    <p:extLst>
      <p:ext uri="{BB962C8B-B14F-4D97-AF65-F5344CB8AC3E}">
        <p14:creationId xmlns:p14="http://schemas.microsoft.com/office/powerpoint/2010/main" val="17851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4192" y="224891"/>
            <a:ext cx="54533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Arial"/>
                <a:cs typeface="Arial"/>
              </a:rPr>
              <a:t>Classification </a:t>
            </a:r>
            <a:r>
              <a:rPr sz="2000" b="1" spc="-5" dirty="0">
                <a:latin typeface="Arial"/>
                <a:cs typeface="Arial"/>
              </a:rPr>
              <a:t>of amphiboles </a:t>
            </a:r>
            <a:r>
              <a:rPr sz="2000" b="1" spc="-10" dirty="0">
                <a:latin typeface="Arial"/>
                <a:cs typeface="Arial"/>
              </a:rPr>
              <a:t>(crystal</a:t>
            </a:r>
            <a:r>
              <a:rPr sz="2000" b="1" spc="6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system)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40" y="883411"/>
            <a:ext cx="8128634" cy="59512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471170" indent="-344805">
              <a:lnSpc>
                <a:spcPct val="100000"/>
              </a:lnSpc>
              <a:spcBef>
                <a:spcPts val="315"/>
              </a:spcBef>
              <a:buChar char="•"/>
              <a:tabLst>
                <a:tab pos="471170" algn="l"/>
                <a:tab pos="471805" algn="l"/>
                <a:tab pos="1739264" algn="l"/>
              </a:tabLst>
            </a:pPr>
            <a:r>
              <a:rPr sz="1800" dirty="0">
                <a:latin typeface="Arial"/>
                <a:cs typeface="Arial"/>
              </a:rPr>
              <a:t>I.	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Orthorhombic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amphiboles</a:t>
            </a:r>
            <a:endParaRPr sz="1800">
              <a:latin typeface="Arial"/>
              <a:cs typeface="Arial"/>
            </a:endParaRPr>
          </a:p>
          <a:p>
            <a:pPr marL="773430" indent="-647065">
              <a:lnSpc>
                <a:spcPct val="100000"/>
              </a:lnSpc>
              <a:spcBef>
                <a:spcPts val="215"/>
              </a:spcBef>
              <a:buChar char="•"/>
              <a:tabLst>
                <a:tab pos="772795" algn="l"/>
                <a:tab pos="774065" algn="l"/>
              </a:tabLst>
            </a:pP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Anthophyllite </a:t>
            </a:r>
            <a:r>
              <a:rPr sz="1800" spc="-10" dirty="0">
                <a:solidFill>
                  <a:srgbClr val="990000"/>
                </a:solidFill>
                <a:latin typeface="Arial"/>
                <a:cs typeface="Arial"/>
              </a:rPr>
              <a:t>Mg</a:t>
            </a:r>
            <a:r>
              <a:rPr sz="1800" spc="-15" baseline="-25462" dirty="0">
                <a:solidFill>
                  <a:srgbClr val="990000"/>
                </a:solidFill>
                <a:latin typeface="Arial"/>
                <a:cs typeface="Arial"/>
              </a:rPr>
              <a:t>7</a:t>
            </a:r>
            <a:r>
              <a:rPr sz="1800" spc="-10" dirty="0">
                <a:solidFill>
                  <a:srgbClr val="990000"/>
                </a:solidFill>
                <a:latin typeface="Arial"/>
                <a:cs typeface="Arial"/>
              </a:rPr>
              <a:t>Si</a:t>
            </a:r>
            <a:r>
              <a:rPr sz="1800" spc="-15" baseline="-25462" dirty="0">
                <a:solidFill>
                  <a:srgbClr val="990000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990000"/>
                </a:solidFill>
                <a:latin typeface="Arial"/>
                <a:cs typeface="Arial"/>
              </a:rPr>
              <a:t>22</a:t>
            </a:r>
            <a:r>
              <a:rPr sz="1800" spc="-89" baseline="-25462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990000"/>
                </a:solidFill>
                <a:latin typeface="Arial"/>
                <a:cs typeface="Arial"/>
              </a:rPr>
              <a:t>(OH)</a:t>
            </a:r>
            <a:r>
              <a:rPr sz="1800" spc="-7" baseline="-25462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15"/>
              </a:spcBef>
              <a:buChar char="•"/>
              <a:tabLst>
                <a:tab pos="471170" algn="l"/>
                <a:tab pos="471805" algn="l"/>
                <a:tab pos="1629410" algn="l"/>
              </a:tabLst>
            </a:pPr>
            <a:r>
              <a:rPr sz="1800" dirty="0">
                <a:latin typeface="Arial"/>
                <a:cs typeface="Arial"/>
              </a:rPr>
              <a:t>II.	</a:t>
            </a:r>
            <a:r>
              <a:rPr sz="1800" b="1" dirty="0">
                <a:solidFill>
                  <a:srgbClr val="660066"/>
                </a:solidFill>
                <a:latin typeface="Arial"/>
                <a:cs typeface="Arial"/>
              </a:rPr>
              <a:t>Monoclinic</a:t>
            </a:r>
            <a:r>
              <a:rPr sz="1800" b="1" spc="-4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60066"/>
                </a:solidFill>
                <a:latin typeface="Arial"/>
                <a:cs typeface="Arial"/>
              </a:rPr>
              <a:t>amphiboles</a:t>
            </a:r>
            <a:endParaRPr sz="1800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471170" algn="l"/>
                <a:tab pos="471805" algn="l"/>
                <a:tab pos="955675" algn="l"/>
              </a:tabLst>
            </a:pP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a)	Cummingtonite- grunerite</a:t>
            </a:r>
            <a:r>
              <a:rPr sz="1800" i="1" spc="-9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series</a:t>
            </a:r>
            <a:endParaRPr sz="1800">
              <a:latin typeface="Arial"/>
              <a:cs typeface="Arial"/>
            </a:endParaRPr>
          </a:p>
          <a:p>
            <a:pPr marL="977265" indent="-850900">
              <a:lnSpc>
                <a:spcPct val="100000"/>
              </a:lnSpc>
              <a:spcBef>
                <a:spcPts val="215"/>
              </a:spcBef>
              <a:buChar char="•"/>
              <a:tabLst>
                <a:tab pos="977265" algn="l"/>
                <a:tab pos="977900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Cummingtonite </a:t>
            </a:r>
            <a:r>
              <a:rPr sz="1800" spc="-10" dirty="0">
                <a:solidFill>
                  <a:srgbClr val="660066"/>
                </a:solidFill>
                <a:latin typeface="Arial"/>
                <a:cs typeface="Arial"/>
              </a:rPr>
              <a:t>(Mg,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Fe) 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7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</a:t>
            </a:r>
            <a:r>
              <a:rPr sz="1800" spc="-165" baseline="-25462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1041400" indent="-914400">
              <a:lnSpc>
                <a:spcPct val="100000"/>
              </a:lnSpc>
              <a:spcBef>
                <a:spcPts val="215"/>
              </a:spcBef>
              <a:buChar char="•"/>
              <a:tabLst>
                <a:tab pos="1040765" algn="l"/>
                <a:tab pos="1041400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Grunerite (Fe, </a:t>
            </a:r>
            <a:r>
              <a:rPr sz="1800" spc="-15" dirty="0">
                <a:solidFill>
                  <a:srgbClr val="660066"/>
                </a:solidFill>
                <a:latin typeface="Arial"/>
                <a:cs typeface="Arial"/>
              </a:rPr>
              <a:t>Mg) 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7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</a:t>
            </a:r>
            <a:r>
              <a:rPr sz="1800" spc="-82" baseline="-25462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471170" algn="l"/>
                <a:tab pos="471805" algn="l"/>
                <a:tab pos="955675" algn="l"/>
              </a:tabLst>
            </a:pP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b)	</a:t>
            </a:r>
            <a:r>
              <a:rPr sz="1800" i="1" spc="-20" dirty="0">
                <a:solidFill>
                  <a:srgbClr val="660066"/>
                </a:solidFill>
                <a:latin typeface="Arial"/>
                <a:cs typeface="Arial"/>
              </a:rPr>
              <a:t>Tremolite 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actinolite</a:t>
            </a:r>
            <a:r>
              <a:rPr sz="1800" i="1" spc="-6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series</a:t>
            </a:r>
            <a:endParaRPr sz="1800">
              <a:latin typeface="Arial"/>
              <a:cs typeface="Arial"/>
            </a:endParaRPr>
          </a:p>
          <a:p>
            <a:pPr marL="1035050" indent="-908685">
              <a:lnSpc>
                <a:spcPct val="100000"/>
              </a:lnSpc>
              <a:spcBef>
                <a:spcPts val="215"/>
              </a:spcBef>
              <a:buChar char="•"/>
              <a:tabLst>
                <a:tab pos="1035050" algn="l"/>
                <a:tab pos="1035685" algn="l"/>
              </a:tabLst>
            </a:pPr>
            <a:r>
              <a:rPr sz="1800" spc="-10" dirty="0">
                <a:solidFill>
                  <a:srgbClr val="660066"/>
                </a:solidFill>
                <a:latin typeface="Arial"/>
                <a:cs typeface="Arial"/>
              </a:rPr>
              <a:t>Tremolite</a:t>
            </a:r>
            <a:r>
              <a:rPr sz="1800" spc="-2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Ca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Mg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5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8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965200" indent="-838835">
              <a:lnSpc>
                <a:spcPct val="100000"/>
              </a:lnSpc>
              <a:spcBef>
                <a:spcPts val="215"/>
              </a:spcBef>
              <a:buChar char="•"/>
              <a:tabLst>
                <a:tab pos="965200" algn="l"/>
                <a:tab pos="965835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Actinolite </a:t>
            </a:r>
            <a:r>
              <a:rPr sz="1800" spc="-10" dirty="0">
                <a:solidFill>
                  <a:srgbClr val="660066"/>
                </a:solidFill>
                <a:latin typeface="Arial"/>
                <a:cs typeface="Arial"/>
              </a:rPr>
              <a:t>Ca</a:t>
            </a:r>
            <a:r>
              <a:rPr sz="1800" spc="-15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r>
              <a:rPr sz="1800" spc="-10" dirty="0">
                <a:solidFill>
                  <a:srgbClr val="660066"/>
                </a:solidFill>
                <a:latin typeface="Arial"/>
                <a:cs typeface="Arial"/>
              </a:rPr>
              <a:t>(Mg,</a:t>
            </a:r>
            <a:r>
              <a:rPr sz="1800" spc="-6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Fe)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5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8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471170" algn="l"/>
                <a:tab pos="471805" algn="l"/>
                <a:tab pos="1001394" algn="l"/>
              </a:tabLst>
            </a:pPr>
            <a:r>
              <a:rPr sz="1800" i="1" spc="5" dirty="0">
                <a:solidFill>
                  <a:srgbClr val="660066"/>
                </a:solidFill>
                <a:latin typeface="Arial"/>
                <a:cs typeface="Arial"/>
              </a:rPr>
              <a:t>c)	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Hornblende</a:t>
            </a:r>
            <a:r>
              <a:rPr sz="1800" i="1" spc="-7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series</a:t>
            </a:r>
            <a:endParaRPr sz="1800">
              <a:latin typeface="Arial"/>
              <a:cs typeface="Arial"/>
            </a:endParaRPr>
          </a:p>
          <a:p>
            <a:pPr marL="471170" marR="68580" indent="-344805">
              <a:lnSpc>
                <a:spcPts val="1939"/>
              </a:lnSpc>
              <a:spcBef>
                <a:spcPts val="464"/>
              </a:spcBef>
              <a:buChar char="•"/>
              <a:tabLst>
                <a:tab pos="471170" algn="l"/>
                <a:tab pos="471805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Hornblende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(Ca, Na, </a:t>
            </a:r>
            <a:r>
              <a:rPr sz="1800" spc="-15" dirty="0">
                <a:solidFill>
                  <a:srgbClr val="660066"/>
                </a:solidFill>
                <a:latin typeface="Arial"/>
                <a:cs typeface="Arial"/>
              </a:rPr>
              <a:t>Mg,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Fe, Al) 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7-8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(Al,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Si)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 </a:t>
            </a:r>
            <a:r>
              <a:rPr sz="1800" spc="-10" dirty="0">
                <a:solidFill>
                  <a:srgbClr val="660066"/>
                </a:solidFill>
                <a:latin typeface="Arial"/>
                <a:cs typeface="Arial"/>
              </a:rPr>
              <a:t>with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varieties arising  due to substitutions among</a:t>
            </a:r>
            <a:r>
              <a:rPr sz="1800" spc="-17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cations</a:t>
            </a:r>
            <a:endParaRPr sz="1800">
              <a:latin typeface="Arial"/>
              <a:cs typeface="Arial"/>
            </a:endParaRPr>
          </a:p>
          <a:p>
            <a:pPr marL="471170" indent="-345440">
              <a:lnSpc>
                <a:spcPct val="100000"/>
              </a:lnSpc>
              <a:spcBef>
                <a:spcPts val="190"/>
              </a:spcBef>
              <a:buChar char="•"/>
              <a:tabLst>
                <a:tab pos="471170" algn="l"/>
                <a:tab pos="471805" algn="l"/>
                <a:tab pos="955675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d)	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Alkali amphibole</a:t>
            </a:r>
            <a:r>
              <a:rPr sz="1800" i="1" spc="-8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660066"/>
                </a:solidFill>
                <a:latin typeface="Arial"/>
                <a:cs typeface="Arial"/>
              </a:rPr>
              <a:t>series</a:t>
            </a:r>
            <a:endParaRPr sz="1800">
              <a:latin typeface="Arial"/>
              <a:cs typeface="Arial"/>
            </a:endParaRPr>
          </a:p>
          <a:p>
            <a:pPr marL="471170" indent="-345440">
              <a:lnSpc>
                <a:spcPct val="100000"/>
              </a:lnSpc>
              <a:spcBef>
                <a:spcPts val="215"/>
              </a:spcBef>
              <a:buChar char="•"/>
              <a:tabLst>
                <a:tab pos="471170" algn="l"/>
                <a:tab pos="471805" algn="l"/>
                <a:tab pos="3406140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Glaucophane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Na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r>
              <a:rPr sz="1800" spc="135" baseline="-25462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(Mg,Fe)</a:t>
            </a:r>
            <a:r>
              <a:rPr sz="1800" spc="2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3	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(Al,Fe</a:t>
            </a:r>
            <a:r>
              <a:rPr sz="1800" baseline="25462" dirty="0">
                <a:solidFill>
                  <a:srgbClr val="660066"/>
                </a:solidFill>
                <a:latin typeface="Arial"/>
                <a:cs typeface="Arial"/>
              </a:rPr>
              <a:t>+3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) 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28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15"/>
              </a:spcBef>
              <a:buChar char="•"/>
              <a:tabLst>
                <a:tab pos="471170" algn="l"/>
                <a:tab pos="471805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Riebeckite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Na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Fe</a:t>
            </a:r>
            <a:r>
              <a:rPr sz="1800" baseline="25462" dirty="0">
                <a:solidFill>
                  <a:srgbClr val="660066"/>
                </a:solidFill>
                <a:latin typeface="Arial"/>
                <a:cs typeface="Arial"/>
              </a:rPr>
              <a:t>+2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3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Fe</a:t>
            </a:r>
            <a:r>
              <a:rPr sz="1800" baseline="25462" dirty="0">
                <a:solidFill>
                  <a:srgbClr val="660066"/>
                </a:solidFill>
                <a:latin typeface="Arial"/>
                <a:cs typeface="Arial"/>
              </a:rPr>
              <a:t>+3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19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219"/>
              </a:spcBef>
              <a:buChar char="•"/>
              <a:tabLst>
                <a:tab pos="471170" algn="l"/>
                <a:tab pos="471805" algn="l"/>
              </a:tabLst>
            </a:pP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Arfvedsonite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Na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3 </a:t>
            </a:r>
            <a:r>
              <a:rPr sz="1800" spc="-15" dirty="0">
                <a:solidFill>
                  <a:srgbClr val="660066"/>
                </a:solidFill>
                <a:latin typeface="Arial"/>
                <a:cs typeface="Arial"/>
              </a:rPr>
              <a:t>Mg</a:t>
            </a:r>
            <a:r>
              <a:rPr sz="1800" spc="-22" baseline="-25462" dirty="0">
                <a:solidFill>
                  <a:srgbClr val="660066"/>
                </a:solidFill>
                <a:latin typeface="Arial"/>
                <a:cs typeface="Arial"/>
              </a:rPr>
              <a:t>4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Al </a:t>
            </a:r>
            <a:r>
              <a:rPr sz="1800" dirty="0">
                <a:solidFill>
                  <a:srgbClr val="660066"/>
                </a:solidFill>
                <a:latin typeface="Arial"/>
                <a:cs typeface="Arial"/>
              </a:rPr>
              <a:t>Si</a:t>
            </a:r>
            <a:r>
              <a:rPr sz="1800" baseline="-25462" dirty="0">
                <a:solidFill>
                  <a:srgbClr val="660066"/>
                </a:solidFill>
                <a:latin typeface="Arial"/>
                <a:cs typeface="Arial"/>
              </a:rPr>
              <a:t>8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O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22 </a:t>
            </a:r>
            <a:r>
              <a:rPr sz="1800" spc="-5" dirty="0">
                <a:solidFill>
                  <a:srgbClr val="660066"/>
                </a:solidFill>
                <a:latin typeface="Arial"/>
                <a:cs typeface="Arial"/>
              </a:rPr>
              <a:t>(OH)</a:t>
            </a:r>
            <a:r>
              <a:rPr sz="1800" spc="2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1800" spc="-7" baseline="-25462" dirty="0">
                <a:solidFill>
                  <a:srgbClr val="660066"/>
                </a:solidFill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  <a:p>
            <a:pPr marL="471170" indent="-344805">
              <a:lnSpc>
                <a:spcPct val="100000"/>
              </a:lnSpc>
              <a:spcBef>
                <a:spcPts val="190"/>
              </a:spcBef>
              <a:buFont typeface="Times New Roman"/>
              <a:buChar char="•"/>
              <a:tabLst>
                <a:tab pos="471170" algn="l"/>
                <a:tab pos="471805" algn="l"/>
                <a:tab pos="1531620" algn="l"/>
              </a:tabLst>
            </a:pPr>
            <a:r>
              <a:rPr sz="1800" b="1" spc="-5" dirty="0">
                <a:solidFill>
                  <a:srgbClr val="FF00FF"/>
                </a:solidFill>
                <a:latin typeface="Times New Roman"/>
                <a:cs typeface="Times New Roman"/>
              </a:rPr>
              <a:t>III.	</a:t>
            </a:r>
            <a:r>
              <a:rPr sz="1800" b="1" spc="-25" dirty="0">
                <a:solidFill>
                  <a:srgbClr val="FF00FF"/>
                </a:solidFill>
                <a:latin typeface="Times New Roman"/>
                <a:cs typeface="Times New Roman"/>
              </a:rPr>
              <a:t>Triclinic</a:t>
            </a:r>
            <a:r>
              <a:rPr sz="1800" b="1" spc="15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00FF"/>
                </a:solidFill>
                <a:latin typeface="Times New Roman"/>
                <a:cs typeface="Times New Roman"/>
              </a:rPr>
              <a:t>amphiboles</a:t>
            </a:r>
            <a:endParaRPr sz="1800">
              <a:latin typeface="Times New Roman"/>
              <a:cs typeface="Times New Roman"/>
            </a:endParaRPr>
          </a:p>
          <a:p>
            <a:pPr marL="471170" marR="66675" indent="-344805">
              <a:lnSpc>
                <a:spcPts val="1939"/>
              </a:lnSpc>
              <a:spcBef>
                <a:spcPts val="484"/>
              </a:spcBef>
              <a:buChar char="•"/>
              <a:tabLst>
                <a:tab pos="471170" algn="l"/>
                <a:tab pos="471805" algn="l"/>
                <a:tab pos="1013460" algn="l"/>
              </a:tabLst>
            </a:pP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a)	Cossyrite or aenigmatite - an aluminium silicate of </a:t>
            </a:r>
            <a:r>
              <a:rPr sz="1800" spc="-5" dirty="0">
                <a:solidFill>
                  <a:srgbClr val="FF00FF"/>
                </a:solidFill>
                <a:latin typeface="Arial"/>
                <a:cs typeface="Arial"/>
              </a:rPr>
              <a:t>Na, </a:t>
            </a: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Fe and </a:t>
            </a:r>
            <a:r>
              <a:rPr sz="1800" spc="-50" dirty="0">
                <a:solidFill>
                  <a:srgbClr val="FF00FF"/>
                </a:solidFill>
                <a:latin typeface="Arial"/>
                <a:cs typeface="Arial"/>
              </a:rPr>
              <a:t>Ti</a:t>
            </a:r>
            <a:r>
              <a:rPr sz="1800" spc="-23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(now  it is believed be </a:t>
            </a:r>
            <a:r>
              <a:rPr sz="1800" spc="-5" dirty="0">
                <a:solidFill>
                  <a:srgbClr val="FF00FF"/>
                </a:solidFill>
                <a:latin typeface="Arial"/>
                <a:cs typeface="Arial"/>
              </a:rPr>
              <a:t>a pyroxene – </a:t>
            </a: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single</a:t>
            </a:r>
            <a:r>
              <a:rPr sz="1800" spc="-13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chained).</a:t>
            </a:r>
            <a:endParaRPr sz="1800">
              <a:latin typeface="Arial"/>
              <a:cs typeface="Arial"/>
            </a:endParaRPr>
          </a:p>
          <a:p>
            <a:pPr marL="126364">
              <a:lnSpc>
                <a:spcPct val="100000"/>
              </a:lnSpc>
              <a:spcBef>
                <a:spcPts val="195"/>
              </a:spcBef>
            </a:pPr>
            <a:r>
              <a:rPr sz="1800" spc="-5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45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amphiboleXP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2540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990600" y="1447800"/>
            <a:ext cx="269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Cleavage ~120 – 60</a:t>
            </a:r>
            <a:r>
              <a:rPr lang="en-US" altLang="en-US" baseline="3000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576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2640" y="261785"/>
            <a:ext cx="285940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Paragenesis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634" y="1032763"/>
            <a:ext cx="8053705" cy="4597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7505" indent="-345440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356870" algn="l"/>
                <a:tab pos="358140" algn="l"/>
              </a:tabLst>
            </a:pPr>
            <a:r>
              <a:rPr sz="2000" b="1" spc="-10" dirty="0">
                <a:latin typeface="Arial"/>
                <a:cs typeface="Arial"/>
              </a:rPr>
              <a:t>Riebeckite</a:t>
            </a:r>
            <a:endParaRPr sz="2000" dirty="0">
              <a:latin typeface="Arial"/>
              <a:cs typeface="Arial"/>
            </a:endParaRPr>
          </a:p>
          <a:p>
            <a:pPr marL="357505" indent="-345440">
              <a:lnSpc>
                <a:spcPct val="100000"/>
              </a:lnSpc>
              <a:buChar char="•"/>
              <a:tabLst>
                <a:tab pos="356870" algn="l"/>
                <a:tab pos="358140" algn="l"/>
              </a:tabLst>
            </a:pPr>
            <a:r>
              <a:rPr sz="2000" spc="-10" dirty="0">
                <a:latin typeface="Arial"/>
                <a:cs typeface="Arial"/>
              </a:rPr>
              <a:t>Igneous </a:t>
            </a:r>
            <a:r>
              <a:rPr sz="2000" spc="5" dirty="0">
                <a:latin typeface="Arial"/>
                <a:cs typeface="Arial"/>
              </a:rPr>
              <a:t>rocks </a:t>
            </a:r>
            <a:r>
              <a:rPr sz="2000" spc="-5" dirty="0">
                <a:latin typeface="Arial"/>
                <a:cs typeface="Arial"/>
              </a:rPr>
              <a:t>– soda-rich </a:t>
            </a:r>
            <a:r>
              <a:rPr sz="2000" spc="-10" dirty="0">
                <a:latin typeface="Arial"/>
                <a:cs typeface="Arial"/>
              </a:rPr>
              <a:t>granites, </a:t>
            </a:r>
            <a:r>
              <a:rPr sz="2000" spc="-15" dirty="0">
                <a:latin typeface="Arial"/>
                <a:cs typeface="Arial"/>
              </a:rPr>
              <a:t>rhyolites </a:t>
            </a:r>
            <a:r>
              <a:rPr sz="2000" spc="-10" dirty="0">
                <a:latin typeface="Arial"/>
                <a:cs typeface="Arial"/>
              </a:rPr>
              <a:t>and</a:t>
            </a:r>
            <a:r>
              <a:rPr sz="2000" spc="1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pegmatites</a:t>
            </a:r>
            <a:endParaRPr sz="2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"/>
                <a:cs typeface="Arial"/>
              </a:rPr>
              <a:t>Metamorphic </a:t>
            </a:r>
            <a:r>
              <a:rPr sz="2000" spc="5" dirty="0">
                <a:latin typeface="Arial"/>
                <a:cs typeface="Arial"/>
              </a:rPr>
              <a:t>rocks </a:t>
            </a:r>
            <a:r>
              <a:rPr sz="2000" spc="-10" dirty="0">
                <a:latin typeface="Arial"/>
                <a:cs typeface="Arial"/>
              </a:rPr>
              <a:t>as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well.</a:t>
            </a:r>
            <a:endParaRPr sz="2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latin typeface="Arial"/>
                <a:cs typeface="Arial"/>
              </a:rPr>
              <a:t>Arfedsonite</a:t>
            </a:r>
            <a:endParaRPr sz="2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"/>
                <a:cs typeface="Arial"/>
              </a:rPr>
              <a:t>Alkaline igneous </a:t>
            </a:r>
            <a:r>
              <a:rPr sz="2000" spc="5" dirty="0">
                <a:latin typeface="Arial"/>
                <a:cs typeface="Arial"/>
              </a:rPr>
              <a:t>rocks </a:t>
            </a:r>
            <a:r>
              <a:rPr sz="2000" spc="-10" dirty="0">
                <a:latin typeface="Arial"/>
                <a:cs typeface="Arial"/>
              </a:rPr>
              <a:t>(nepheline</a:t>
            </a:r>
            <a:r>
              <a:rPr sz="2000" spc="1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syenites).</a:t>
            </a:r>
            <a:endParaRPr sz="2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latin typeface="Arial"/>
                <a:cs typeface="Arial"/>
              </a:rPr>
              <a:t>Varieties</a:t>
            </a:r>
            <a:endParaRPr sz="2000" dirty="0">
              <a:latin typeface="Arial"/>
              <a:cs typeface="Arial"/>
            </a:endParaRPr>
          </a:p>
          <a:p>
            <a:pPr marL="356870" marR="233679" indent="-344805">
              <a:lnSpc>
                <a:spcPts val="1920"/>
              </a:lnSpc>
              <a:spcBef>
                <a:spcPts val="46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latin typeface="Arial"/>
                <a:cs typeface="Arial"/>
              </a:rPr>
              <a:t>Anthophyllite </a:t>
            </a:r>
            <a:r>
              <a:rPr sz="2000" spc="5" dirty="0">
                <a:latin typeface="Arial"/>
                <a:cs typeface="Arial"/>
              </a:rPr>
              <a:t>forms </a:t>
            </a:r>
            <a:r>
              <a:rPr sz="2000" spc="-5" dirty="0">
                <a:latin typeface="Arial"/>
                <a:cs typeface="Arial"/>
              </a:rPr>
              <a:t>a asbestiform variety (Amosite). </a:t>
            </a:r>
            <a:r>
              <a:rPr sz="2000" spc="-10" dirty="0">
                <a:latin typeface="Arial"/>
                <a:cs typeface="Arial"/>
              </a:rPr>
              <a:t>But its </a:t>
            </a:r>
            <a:r>
              <a:rPr sz="2000" spc="-5" dirty="0">
                <a:latin typeface="Arial"/>
                <a:cs typeface="Arial"/>
              </a:rPr>
              <a:t>fibres  are </a:t>
            </a:r>
            <a:r>
              <a:rPr sz="2000" spc="-10" dirty="0">
                <a:latin typeface="Arial"/>
                <a:cs typeface="Arial"/>
              </a:rPr>
              <a:t>generally brittle and of low tensile strength. </a:t>
            </a:r>
            <a:r>
              <a:rPr sz="2000" spc="-5" dirty="0">
                <a:latin typeface="Arial"/>
                <a:cs typeface="Arial"/>
              </a:rPr>
              <a:t>Hence </a:t>
            </a:r>
            <a:r>
              <a:rPr sz="2000" spc="-10" dirty="0">
                <a:latin typeface="Arial"/>
                <a:cs typeface="Arial"/>
              </a:rPr>
              <a:t>it is  unsuitable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spinning.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spc="-1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mainly used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cement </a:t>
            </a:r>
            <a:r>
              <a:rPr sz="2000" spc="-10" dirty="0">
                <a:latin typeface="Arial"/>
                <a:cs typeface="Arial"/>
              </a:rPr>
              <a:t>industry and as  an insulating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material.</a:t>
            </a:r>
            <a:endParaRPr sz="2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000" b="1" spc="-5" dirty="0">
                <a:latin typeface="Arial"/>
                <a:cs typeface="Arial"/>
              </a:rPr>
              <a:t>Gedrite</a:t>
            </a:r>
            <a:r>
              <a:rPr sz="2000" spc="-5" dirty="0">
                <a:latin typeface="Arial"/>
                <a:cs typeface="Arial"/>
              </a:rPr>
              <a:t>- a </a:t>
            </a:r>
            <a:r>
              <a:rPr sz="2000" spc="-10" dirty="0">
                <a:latin typeface="Arial"/>
                <a:cs typeface="Arial"/>
              </a:rPr>
              <a:t>aluminium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anthophyllite.</a:t>
            </a:r>
            <a:endParaRPr sz="2000" dirty="0">
              <a:latin typeface="Arial"/>
              <a:cs typeface="Arial"/>
            </a:endParaRPr>
          </a:p>
          <a:p>
            <a:pPr marL="356870" marR="627380" indent="-344805">
              <a:lnSpc>
                <a:spcPts val="1920"/>
              </a:lnSpc>
              <a:spcBef>
                <a:spcPts val="46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dirty="0">
                <a:latin typeface="Arial"/>
                <a:cs typeface="Arial"/>
              </a:rPr>
              <a:t>Tremolite </a:t>
            </a:r>
            <a:r>
              <a:rPr sz="2000" spc="-10" dirty="0">
                <a:latin typeface="Arial"/>
                <a:cs typeface="Arial"/>
              </a:rPr>
              <a:t>also </a:t>
            </a:r>
            <a:r>
              <a:rPr sz="2000" dirty="0">
                <a:latin typeface="Arial"/>
                <a:cs typeface="Arial"/>
              </a:rPr>
              <a:t>form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variety of </a:t>
            </a:r>
            <a:r>
              <a:rPr sz="2000" spc="-5" dirty="0">
                <a:latin typeface="Arial"/>
                <a:cs typeface="Arial"/>
              </a:rPr>
              <a:t>asbestos. </a:t>
            </a:r>
            <a:r>
              <a:rPr sz="2000" spc="-10" dirty="0">
                <a:latin typeface="Arial"/>
                <a:cs typeface="Arial"/>
              </a:rPr>
              <a:t>But it is </a:t>
            </a:r>
            <a:r>
              <a:rPr sz="2000" spc="-5" dirty="0">
                <a:latin typeface="Arial"/>
                <a:cs typeface="Arial"/>
              </a:rPr>
              <a:t>less </a:t>
            </a:r>
            <a:r>
              <a:rPr sz="2000" spc="-15" dirty="0">
                <a:latin typeface="Arial"/>
                <a:cs typeface="Arial"/>
              </a:rPr>
              <a:t>valuable  </a:t>
            </a:r>
            <a:r>
              <a:rPr sz="2000" spc="-10" dirty="0">
                <a:latin typeface="Arial"/>
                <a:cs typeface="Arial"/>
              </a:rPr>
              <a:t>industrially than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chrysotile.</a:t>
            </a:r>
            <a:endParaRPr sz="2000" dirty="0">
              <a:latin typeface="Arial"/>
              <a:cs typeface="Arial"/>
            </a:endParaRPr>
          </a:p>
          <a:p>
            <a:pPr marL="356870" marR="5080" indent="-344805">
              <a:lnSpc>
                <a:spcPts val="192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"/>
                <a:cs typeface="Arial"/>
              </a:rPr>
              <a:t>Riebeckite occurs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a asbestiform </a:t>
            </a:r>
            <a:r>
              <a:rPr sz="2000" spc="-10" dirty="0">
                <a:latin typeface="Arial"/>
                <a:cs typeface="Arial"/>
              </a:rPr>
              <a:t>variety called </a:t>
            </a:r>
            <a:r>
              <a:rPr sz="2000" b="1" spc="-5" dirty="0">
                <a:latin typeface="Arial"/>
                <a:cs typeface="Arial"/>
              </a:rPr>
              <a:t>crocidolite or blue  </a:t>
            </a:r>
            <a:r>
              <a:rPr sz="2000" b="1" spc="-10" dirty="0">
                <a:latin typeface="Arial"/>
                <a:cs typeface="Arial"/>
              </a:rPr>
              <a:t>asbestos.</a:t>
            </a:r>
            <a:endParaRPr sz="2000" dirty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15"/>
              </a:spcBef>
              <a:tabLst>
                <a:tab pos="356870" algn="l"/>
                <a:tab pos="357505" algn="l"/>
              </a:tabLst>
            </a:pP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72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221</Words>
  <Application>Microsoft Office PowerPoint</Application>
  <PresentationFormat>On-screen Show (4:3)</PresentationFormat>
  <Paragraphs>61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Times New Roman</vt:lpstr>
      <vt:lpstr>Verdana</vt:lpstr>
      <vt:lpstr>Office Theme</vt:lpstr>
      <vt:lpstr>Amphibole Group</vt:lpstr>
      <vt:lpstr>Structure of amphibole</vt:lpstr>
      <vt:lpstr>Amphiboles (A0-1X2Y5Z8O22 (OH,F)) A-site – Na+, K+ loose coordination 10-12 Oxygens X (M4) – Na+, Ca++, Mn++, Fe+2, Mg++, Li+ 8-fold Y (M1-3) – Mn++, Fe+2, Mg++, Fe+3, Cr+3 , Ti+4 6-fold octohedral Z (Tetrahedral T-site) - Al+3, Si+4 </vt:lpstr>
      <vt:lpstr>Common Types of Amphiboles</vt:lpstr>
      <vt:lpstr>PowerPoint Presentation</vt:lpstr>
      <vt:lpstr>PowerPoint Presentation</vt:lpstr>
      <vt:lpstr>Classification of amphiboles (crystal system)</vt:lpstr>
      <vt:lpstr>PowerPoint Presentation</vt:lpstr>
      <vt:lpstr>Paragenesis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2021-04-26T05:29:29Z</dcterms:created>
  <dcterms:modified xsi:type="dcterms:W3CDTF">2021-04-26T07:03:55Z</dcterms:modified>
</cp:coreProperties>
</file>