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8" r:id="rId3"/>
    <p:sldId id="269" r:id="rId4"/>
    <p:sldId id="270" r:id="rId5"/>
    <p:sldId id="274" r:id="rId6"/>
    <p:sldId id="271" r:id="rId7"/>
    <p:sldId id="272" r:id="rId8"/>
    <p:sldId id="275" r:id="rId9"/>
    <p:sldId id="277" r:id="rId10"/>
    <p:sldId id="27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13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63F5A-74FA-4B48-A571-E4A81542979F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FB3BB-025B-4843-ACCC-7A76F1D2E9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051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17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298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175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79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912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5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505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486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628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35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441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145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nvcraobhu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7604" y="911903"/>
            <a:ext cx="3080719" cy="5636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</a:pPr>
            <a:r>
              <a:rPr lang="en-US" sz="3600" b="1" spc="-8" dirty="0" smtClean="0">
                <a:solidFill>
                  <a:srgbClr val="FF0000"/>
                </a:solidFill>
                <a:latin typeface="Arial"/>
                <a:cs typeface="Arial"/>
              </a:rPr>
              <a:t>Garnet </a:t>
            </a:r>
            <a:r>
              <a:rPr lang="en-US" sz="3600" b="1" spc="-8" dirty="0">
                <a:solidFill>
                  <a:srgbClr val="FF0000"/>
                </a:solidFill>
                <a:latin typeface="Arial"/>
                <a:cs typeface="Arial"/>
              </a:rPr>
              <a:t>Group</a:t>
            </a:r>
            <a:endParaRPr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33266" y="1791031"/>
            <a:ext cx="538513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  <a:tabLst>
                <a:tab pos="2763678" algn="l"/>
              </a:tabLst>
            </a:pPr>
            <a:r>
              <a:rPr b="1" dirty="0">
                <a:solidFill>
                  <a:srgbClr val="00B0F0"/>
                </a:solidFill>
                <a:latin typeface="Bookman Old Style" panose="02050604050505020204" pitchFamily="18" charset="0"/>
                <a:cs typeface="Arial"/>
              </a:rPr>
              <a:t>LECTURE </a:t>
            </a:r>
            <a:r>
              <a:rPr b="1" spc="-8" dirty="0">
                <a:solidFill>
                  <a:srgbClr val="00B0F0"/>
                </a:solidFill>
                <a:latin typeface="Bookman Old Style" panose="02050604050505020204" pitchFamily="18" charset="0"/>
                <a:cs typeface="Arial"/>
              </a:rPr>
              <a:t>-</a:t>
            </a:r>
            <a:r>
              <a:rPr lang="en-US" b="1" spc="-8" dirty="0">
                <a:solidFill>
                  <a:srgbClr val="00B0F0"/>
                </a:solidFill>
                <a:latin typeface="Bookman Old Style" panose="02050604050505020204" pitchFamily="18" charset="0"/>
                <a:cs typeface="Arial"/>
              </a:rPr>
              <a:t>4, </a:t>
            </a:r>
            <a:r>
              <a:rPr b="1" spc="-23" dirty="0">
                <a:solidFill>
                  <a:srgbClr val="00B0F0"/>
                </a:solidFill>
                <a:latin typeface="Bookman Old Style" panose="02050604050505020204" pitchFamily="18" charset="0"/>
                <a:cs typeface="Arial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Bookman Old Style" panose="02050604050505020204" pitchFamily="18" charset="0"/>
                <a:cs typeface="Arial"/>
              </a:rPr>
              <a:t>M.Sc. ( Geology) I Semester</a:t>
            </a:r>
            <a:endParaRPr b="1" dirty="0">
              <a:solidFill>
                <a:srgbClr val="00B0F0"/>
              </a:solidFill>
              <a:latin typeface="Bookman Old Style" panose="02050604050505020204" pitchFamily="18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9606" y="4396335"/>
            <a:ext cx="4152900" cy="1393651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R="476" algn="ctr">
              <a:spcBef>
                <a:spcPts val="68"/>
              </a:spcBef>
            </a:pPr>
            <a:r>
              <a:rPr sz="1500" spc="-3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US" sz="1500" spc="-34" dirty="0">
                <a:solidFill>
                  <a:srgbClr val="FF0000"/>
                </a:solidFill>
                <a:latin typeface="Arial"/>
                <a:cs typeface="Arial"/>
              </a:rPr>
              <a:t>IRANJAN MOHANTY</a:t>
            </a:r>
            <a:endParaRPr sz="15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9049" marR="3810" algn="ctr"/>
            <a:r>
              <a:rPr lang="en-US" sz="1500" spc="-4" dirty="0">
                <a:solidFill>
                  <a:srgbClr val="FF0000"/>
                </a:solidFill>
                <a:latin typeface="Arial"/>
                <a:cs typeface="Arial"/>
              </a:rPr>
              <a:t>DEPARTMENT OF GEOLOGY,</a:t>
            </a:r>
          </a:p>
          <a:p>
            <a:pPr marL="9049" marR="3810" algn="ctr"/>
            <a:r>
              <a:rPr sz="1500" spc="-4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en-US" sz="1500" spc="-11" dirty="0">
                <a:solidFill>
                  <a:srgbClr val="FF0000"/>
                </a:solidFill>
                <a:latin typeface="Arial"/>
                <a:cs typeface="Arial"/>
              </a:rPr>
              <a:t>MLS </a:t>
            </a:r>
            <a:r>
              <a:rPr sz="1500" spc="-8" dirty="0">
                <a:solidFill>
                  <a:srgbClr val="FF0000"/>
                </a:solidFill>
                <a:latin typeface="Arial"/>
                <a:cs typeface="Arial"/>
              </a:rPr>
              <a:t>UNIVERSITY</a:t>
            </a:r>
            <a:endParaRPr sz="1500" dirty="0">
              <a:solidFill>
                <a:srgbClr val="FF0000"/>
              </a:solidFill>
              <a:latin typeface="Arial"/>
              <a:cs typeface="Arial"/>
            </a:endParaRPr>
          </a:p>
          <a:p>
            <a:pPr marR="953" algn="ctr"/>
            <a:r>
              <a:rPr lang="en-US" sz="1500" spc="-15" dirty="0">
                <a:solidFill>
                  <a:srgbClr val="FF0000"/>
                </a:solidFill>
                <a:latin typeface="Arial"/>
                <a:cs typeface="Arial"/>
              </a:rPr>
              <a:t>UDAIPUR</a:t>
            </a:r>
            <a:r>
              <a:rPr sz="1500" spc="-1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en-US" sz="1500" spc="-15" dirty="0">
                <a:solidFill>
                  <a:srgbClr val="FF0000"/>
                </a:solidFill>
                <a:latin typeface="Arial"/>
                <a:cs typeface="Arial"/>
              </a:rPr>
              <a:t>313001</a:t>
            </a:r>
            <a:r>
              <a:rPr sz="15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8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500" spc="-8" dirty="0">
                <a:solidFill>
                  <a:srgbClr val="FF0000"/>
                </a:solidFill>
                <a:latin typeface="Arial"/>
                <a:cs typeface="Arial"/>
              </a:rPr>
              <a:t>RAJASTHAN</a:t>
            </a:r>
            <a:r>
              <a:rPr sz="1500" spc="-8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5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78118" marR="185261" algn="ctr"/>
            <a:r>
              <a:rPr lang="en-IN" sz="1500" u="sng" spc="-4" dirty="0">
                <a:solidFill>
                  <a:srgbClr val="FF0000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E-mail: n</a:t>
            </a:r>
            <a:r>
              <a:rPr lang="en-US" sz="1500" u="sng" spc="-4" dirty="0">
                <a:solidFill>
                  <a:srgbClr val="FF0000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iranjan@mlsu.ac.in</a:t>
            </a:r>
            <a:r>
              <a:rPr sz="1500" u="sng" spc="-8" dirty="0">
                <a:solidFill>
                  <a:srgbClr val="FF0000"/>
                </a:solidFill>
                <a:latin typeface="Arial"/>
                <a:cs typeface="Arial"/>
                <a:hlinkClick r:id="rId2"/>
              </a:rPr>
              <a:t> </a:t>
            </a:r>
            <a:endParaRPr lang="en-US" sz="1500" u="sng" spc="-8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78118" marR="185261" algn="ctr"/>
            <a:endParaRPr sz="15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2841636" y="2190003"/>
            <a:ext cx="3168395" cy="2093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13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6390" y="510315"/>
            <a:ext cx="5950883" cy="5002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177" spc="-163" dirty="0"/>
              <a:t>Industrial </a:t>
            </a:r>
            <a:r>
              <a:rPr sz="3177" spc="-190" dirty="0"/>
              <a:t>and </a:t>
            </a:r>
            <a:r>
              <a:rPr sz="3177" spc="-168" dirty="0"/>
              <a:t>Economic</a:t>
            </a:r>
            <a:r>
              <a:rPr sz="3177" spc="-44" dirty="0"/>
              <a:t> </a:t>
            </a:r>
            <a:r>
              <a:rPr sz="3177" spc="-176" dirty="0"/>
              <a:t>Importance</a:t>
            </a:r>
            <a:endParaRPr sz="3177"/>
          </a:p>
        </p:txBody>
      </p:sp>
      <p:sp>
        <p:nvSpPr>
          <p:cNvPr id="3" name="object 3"/>
          <p:cNvSpPr txBox="1"/>
          <p:nvPr/>
        </p:nvSpPr>
        <p:spPr>
          <a:xfrm>
            <a:off x="1004046" y="1281056"/>
            <a:ext cx="7263093" cy="98908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spcBef>
                <a:spcPts val="88"/>
              </a:spcBef>
            </a:pPr>
            <a:r>
              <a:rPr sz="2118" spc="-66" dirty="0">
                <a:latin typeface="WenQuanYi Micro Hei"/>
                <a:cs typeface="WenQuanYi Micro Hei"/>
              </a:rPr>
              <a:t>All </a:t>
            </a:r>
            <a:r>
              <a:rPr sz="2118" spc="-93" dirty="0">
                <a:latin typeface="WenQuanYi Micro Hei"/>
                <a:cs typeface="WenQuanYi Micro Hei"/>
              </a:rPr>
              <a:t>species, </a:t>
            </a:r>
            <a:r>
              <a:rPr sz="2118" spc="-106" dirty="0">
                <a:latin typeface="WenQuanYi Micro Hei"/>
                <a:cs typeface="WenQuanYi Micro Hei"/>
              </a:rPr>
              <a:t>except </a:t>
            </a:r>
            <a:r>
              <a:rPr sz="2118" spc="-93" dirty="0">
                <a:latin typeface="WenQuanYi Micro Hei"/>
                <a:cs typeface="WenQuanYi Micro Hei"/>
              </a:rPr>
              <a:t>uvarovite</a:t>
            </a:r>
            <a:r>
              <a:rPr sz="2118" spc="-93" dirty="0">
                <a:latin typeface="WenQuanYi Micro Hei"/>
                <a:cs typeface="WenQuanYi Micro Hei"/>
              </a:rPr>
              <a:t> </a:t>
            </a:r>
            <a:r>
              <a:rPr sz="2118" spc="-110" dirty="0">
                <a:latin typeface="WenQuanYi Micro Hei"/>
                <a:cs typeface="WenQuanYi Micro Hei"/>
              </a:rPr>
              <a:t>are </a:t>
            </a:r>
            <a:r>
              <a:rPr sz="2118" spc="-79" dirty="0">
                <a:latin typeface="WenQuanYi Micro Hei"/>
                <a:cs typeface="WenQuanYi Micro Hei"/>
              </a:rPr>
              <a:t>cut </a:t>
            </a:r>
            <a:r>
              <a:rPr sz="2118" spc="-119" dirty="0">
                <a:latin typeface="WenQuanYi Micro Hei"/>
                <a:cs typeface="WenQuanYi Micro Hei"/>
              </a:rPr>
              <a:t>as</a:t>
            </a:r>
            <a:r>
              <a:rPr sz="2118" spc="9" dirty="0">
                <a:latin typeface="WenQuanYi Micro Hei"/>
                <a:cs typeface="WenQuanYi Micro Hei"/>
              </a:rPr>
              <a:t> </a:t>
            </a:r>
            <a:r>
              <a:rPr sz="2118" spc="-110" dirty="0">
                <a:latin typeface="WenQuanYi Micro Hei"/>
                <a:cs typeface="WenQuanYi Micro Hei"/>
              </a:rPr>
              <a:t>gemstones.</a:t>
            </a:r>
            <a:endParaRPr sz="2118" dirty="0">
              <a:latin typeface="WenQuanYi Micro Hei"/>
              <a:cs typeface="WenQuanYi Micro Hei"/>
            </a:endParaRPr>
          </a:p>
          <a:p>
            <a:pPr marL="11206" marR="4483" algn="ctr"/>
            <a:r>
              <a:rPr sz="2118" spc="-97" dirty="0">
                <a:latin typeface="WenQuanYi Micro Hei"/>
                <a:cs typeface="WenQuanYi Micro Hei"/>
              </a:rPr>
              <a:t>The </a:t>
            </a:r>
            <a:r>
              <a:rPr sz="2118" spc="-124" dirty="0">
                <a:latin typeface="WenQuanYi Micro Hei"/>
                <a:cs typeface="WenQuanYi Micro Hei"/>
              </a:rPr>
              <a:t>most </a:t>
            </a:r>
            <a:r>
              <a:rPr sz="2118" spc="-101" dirty="0">
                <a:latin typeface="WenQuanYi Micro Hei"/>
                <a:cs typeface="WenQuanYi Micro Hei"/>
              </a:rPr>
              <a:t>valuable </a:t>
            </a:r>
            <a:r>
              <a:rPr sz="2118" spc="-110" dirty="0">
                <a:latin typeface="WenQuanYi Micro Hei"/>
                <a:cs typeface="WenQuanYi Micro Hei"/>
              </a:rPr>
              <a:t>are </a:t>
            </a:r>
            <a:r>
              <a:rPr sz="2118" spc="-110" dirty="0">
                <a:solidFill>
                  <a:srgbClr val="009A00"/>
                </a:solidFill>
                <a:latin typeface="WenQuanYi Micro Hei"/>
                <a:cs typeface="WenQuanYi Micro Hei"/>
              </a:rPr>
              <a:t>green </a:t>
            </a:r>
            <a:r>
              <a:rPr sz="2118" spc="-106" dirty="0">
                <a:solidFill>
                  <a:srgbClr val="009A00"/>
                </a:solidFill>
                <a:latin typeface="WenQuanYi Micro Hei"/>
                <a:cs typeface="WenQuanYi Micro Hei"/>
              </a:rPr>
              <a:t>andradite </a:t>
            </a:r>
            <a:r>
              <a:rPr sz="2118" spc="-9" dirty="0" smtClean="0">
                <a:latin typeface="WenQuanYi Micro Hei"/>
                <a:cs typeface="WenQuanYi Micro Hei"/>
              </a:rPr>
              <a:t> </a:t>
            </a:r>
            <a:r>
              <a:rPr sz="2118" spc="-132" dirty="0">
                <a:latin typeface="WenQuanYi Micro Hei"/>
                <a:cs typeface="WenQuanYi Micro Hei"/>
              </a:rPr>
              <a:t>from </a:t>
            </a:r>
            <a:r>
              <a:rPr sz="2118" spc="-79" dirty="0">
                <a:latin typeface="WenQuanYi Micro Hei"/>
                <a:cs typeface="WenQuanYi Micro Hei"/>
              </a:rPr>
              <a:t>the </a:t>
            </a:r>
            <a:r>
              <a:rPr sz="2118" spc="-115" dirty="0">
                <a:latin typeface="WenQuanYi Micro Hei"/>
                <a:cs typeface="WenQuanYi Micro Hei"/>
              </a:rPr>
              <a:t>Urals  </a:t>
            </a:r>
            <a:r>
              <a:rPr sz="2118" spc="-128" dirty="0">
                <a:latin typeface="WenQuanYi Micro Hei"/>
                <a:cs typeface="WenQuanYi Micro Hei"/>
              </a:rPr>
              <a:t>and </a:t>
            </a:r>
            <a:r>
              <a:rPr sz="2118" spc="-115" dirty="0">
                <a:solidFill>
                  <a:srgbClr val="FF0000"/>
                </a:solidFill>
                <a:latin typeface="WenQuanYi Micro Hei"/>
                <a:cs typeface="WenQuanYi Micro Hei"/>
              </a:rPr>
              <a:t>almandine </a:t>
            </a:r>
            <a:r>
              <a:rPr sz="2118" spc="-132" dirty="0">
                <a:latin typeface="WenQuanYi Micro Hei"/>
                <a:cs typeface="WenQuanYi Micro Hei"/>
              </a:rPr>
              <a:t>from </a:t>
            </a:r>
            <a:r>
              <a:rPr sz="2118" spc="-115" dirty="0">
                <a:latin typeface="WenQuanYi Micro Hei"/>
                <a:cs typeface="WenQuanYi Micro Hei"/>
              </a:rPr>
              <a:t>Gore </a:t>
            </a:r>
            <a:r>
              <a:rPr sz="2118" spc="-97" dirty="0">
                <a:latin typeface="WenQuanYi Micro Hei"/>
                <a:cs typeface="WenQuanYi Micro Hei"/>
              </a:rPr>
              <a:t>Mountain</a:t>
            </a:r>
            <a:r>
              <a:rPr sz="2118" spc="88" dirty="0">
                <a:latin typeface="WenQuanYi Micro Hei"/>
                <a:cs typeface="WenQuanYi Micro Hei"/>
              </a:rPr>
              <a:t> </a:t>
            </a:r>
            <a:endParaRPr sz="2118" dirty="0">
              <a:latin typeface="WenQuanYi Micro Hei"/>
              <a:cs typeface="WenQuanYi Micro He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7882" y="2349200"/>
            <a:ext cx="7914715" cy="3050241"/>
            <a:chOff x="457200" y="2662427"/>
            <a:chExt cx="8970010" cy="3456940"/>
          </a:xfrm>
        </p:grpSpPr>
        <p:sp>
          <p:nvSpPr>
            <p:cNvPr id="5" name="object 5"/>
            <p:cNvSpPr/>
            <p:nvPr/>
          </p:nvSpPr>
          <p:spPr>
            <a:xfrm>
              <a:off x="5317235" y="2662427"/>
              <a:ext cx="2976371" cy="7322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2662427"/>
              <a:ext cx="3203448" cy="17114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3084576" y="3886200"/>
              <a:ext cx="2309622" cy="4876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5317235" y="3394709"/>
              <a:ext cx="4109466" cy="9791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" y="4373879"/>
              <a:ext cx="3203448" cy="54635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3084576" y="4373879"/>
              <a:ext cx="2309622" cy="9791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5317235" y="4373879"/>
              <a:ext cx="2976371" cy="3063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7045452" y="4373879"/>
              <a:ext cx="2381250" cy="17449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3084576" y="5353050"/>
              <a:ext cx="2309622" cy="7132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48914" y="5442249"/>
            <a:ext cx="7246284" cy="66316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771565" marR="4483" indent="-760920">
              <a:spcBef>
                <a:spcPts val="88"/>
              </a:spcBef>
            </a:pPr>
            <a:r>
              <a:rPr sz="2118" spc="-97" dirty="0">
                <a:latin typeface="WenQuanYi Micro Hei"/>
                <a:cs typeface="WenQuanYi Micro Hei"/>
              </a:rPr>
              <a:t>The </a:t>
            </a:r>
            <a:r>
              <a:rPr sz="2118" spc="-115" dirty="0">
                <a:latin typeface="WenQuanYi Micro Hei"/>
                <a:cs typeface="WenQuanYi Micro Hei"/>
              </a:rPr>
              <a:t>subconchoidal </a:t>
            </a:r>
            <a:r>
              <a:rPr sz="2118" spc="-97" dirty="0">
                <a:latin typeface="WenQuanYi Micro Hei"/>
                <a:cs typeface="WenQuanYi Micro Hei"/>
              </a:rPr>
              <a:t>fracture </a:t>
            </a:r>
            <a:r>
              <a:rPr sz="2118" spc="-128" dirty="0">
                <a:latin typeface="WenQuanYi Micro Hei"/>
                <a:cs typeface="WenQuanYi Micro Hei"/>
              </a:rPr>
              <a:t>and </a:t>
            </a:r>
            <a:r>
              <a:rPr sz="2118" spc="-110" dirty="0">
                <a:latin typeface="WenQuanYi Micro Hei"/>
                <a:cs typeface="WenQuanYi Micro Hei"/>
              </a:rPr>
              <a:t>angular </a:t>
            </a:r>
            <a:r>
              <a:rPr sz="2118" spc="-88" dirty="0">
                <a:latin typeface="WenQuanYi Micro Hei"/>
                <a:cs typeface="WenQuanYi Micro Hei"/>
              </a:rPr>
              <a:t>fracture, </a:t>
            </a:r>
            <a:r>
              <a:rPr sz="2118" spc="-110" dirty="0">
                <a:latin typeface="WenQuanYi Micro Hei"/>
                <a:cs typeface="WenQuanYi Micro Hei"/>
              </a:rPr>
              <a:t>coupled </a:t>
            </a:r>
            <a:r>
              <a:rPr sz="2118" spc="-71" dirty="0">
                <a:latin typeface="WenQuanYi Micro Hei"/>
                <a:cs typeface="WenQuanYi Micro Hei"/>
              </a:rPr>
              <a:t>with </a:t>
            </a:r>
            <a:r>
              <a:rPr sz="2118" spc="-79" dirty="0">
                <a:latin typeface="WenQuanYi Micro Hei"/>
                <a:cs typeface="WenQuanYi Micro Hei"/>
              </a:rPr>
              <a:t>the  </a:t>
            </a:r>
            <a:r>
              <a:rPr sz="2118" spc="-115" dirty="0">
                <a:latin typeface="WenQuanYi Micro Hei"/>
                <a:cs typeface="WenQuanYi Micro Hei"/>
              </a:rPr>
              <a:t>high hardness, </a:t>
            </a:r>
            <a:r>
              <a:rPr sz="2118" spc="-106" dirty="0">
                <a:latin typeface="WenQuanYi Micro Hei"/>
                <a:cs typeface="WenQuanYi Micro Hei"/>
              </a:rPr>
              <a:t>also </a:t>
            </a:r>
            <a:r>
              <a:rPr sz="2118" spc="-141" dirty="0">
                <a:latin typeface="WenQuanYi Micro Hei"/>
                <a:cs typeface="WenQuanYi Micro Hei"/>
              </a:rPr>
              <a:t>make </a:t>
            </a:r>
            <a:r>
              <a:rPr sz="2118" spc="-101" dirty="0">
                <a:latin typeface="WenQuanYi Micro Hei"/>
                <a:cs typeface="WenQuanYi Micro Hei"/>
              </a:rPr>
              <a:t>garnet </a:t>
            </a:r>
            <a:r>
              <a:rPr sz="2118" spc="-110" dirty="0">
                <a:latin typeface="WenQuanYi Micro Hei"/>
                <a:cs typeface="WenQuanYi Micro Hei"/>
              </a:rPr>
              <a:t>a </a:t>
            </a:r>
            <a:r>
              <a:rPr sz="2118" spc="-101" dirty="0">
                <a:latin typeface="WenQuanYi Micro Hei"/>
                <a:cs typeface="WenQuanYi Micro Hei"/>
              </a:rPr>
              <a:t>valuable</a:t>
            </a:r>
            <a:r>
              <a:rPr sz="2118" spc="163" dirty="0">
                <a:latin typeface="WenQuanYi Micro Hei"/>
                <a:cs typeface="WenQuanYi Micro Hei"/>
              </a:rPr>
              <a:t> </a:t>
            </a:r>
            <a:r>
              <a:rPr sz="2118" spc="-101" dirty="0">
                <a:latin typeface="WenQuanYi Micro Hei"/>
                <a:cs typeface="WenQuanYi Micro Hei"/>
              </a:rPr>
              <a:t>abrasive.</a:t>
            </a:r>
            <a:endParaRPr sz="2118">
              <a:latin typeface="WenQuanYi Micro Hei"/>
              <a:cs typeface="WenQuanYi Micro Hei"/>
            </a:endParaRPr>
          </a:p>
        </p:txBody>
      </p:sp>
    </p:spTree>
    <p:extLst>
      <p:ext uri="{BB962C8B-B14F-4D97-AF65-F5344CB8AC3E}">
        <p14:creationId xmlns:p14="http://schemas.microsoft.com/office/powerpoint/2010/main" val="20432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"/>
          <a:stretch/>
        </p:blipFill>
        <p:spPr>
          <a:xfrm>
            <a:off x="0" y="857251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8669" y="405212"/>
            <a:ext cx="3593578" cy="50206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3200" b="1" dirty="0">
                <a:latin typeface="Arial"/>
                <a:cs typeface="Arial"/>
              </a:rPr>
              <a:t>Garnet</a:t>
            </a:r>
            <a:r>
              <a:rPr sz="3200" b="1" spc="-98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Family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1605" y="1085503"/>
            <a:ext cx="5925979" cy="107144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7653" marR="3810" indent="-258604">
              <a:spcBef>
                <a:spcPts val="75"/>
              </a:spcBef>
              <a:buChar char="•"/>
              <a:tabLst>
                <a:tab pos="267653" algn="l"/>
                <a:tab pos="268129" algn="l"/>
              </a:tabLst>
            </a:pPr>
            <a:r>
              <a:rPr sz="1600" spc="-4" dirty="0">
                <a:latin typeface="Arial Rounded MT Bold" panose="020F0704030504030204" pitchFamily="34" charset="0"/>
                <a:cs typeface="Arial"/>
              </a:rPr>
              <a:t>Minerals </a:t>
            </a:r>
            <a:r>
              <a:rPr sz="1600" dirty="0">
                <a:latin typeface="Arial Rounded MT Bold" panose="020F0704030504030204" pitchFamily="34" charset="0"/>
                <a:cs typeface="Arial"/>
              </a:rPr>
              <a:t>of garnet group includes </a:t>
            </a:r>
            <a:r>
              <a:rPr sz="1600" spc="-4" dirty="0">
                <a:latin typeface="Arial Rounded MT Bold" panose="020F0704030504030204" pitchFamily="34" charset="0"/>
                <a:cs typeface="Arial"/>
              </a:rPr>
              <a:t>a </a:t>
            </a:r>
            <a:r>
              <a:rPr sz="1600" dirty="0">
                <a:latin typeface="Arial Rounded MT Bold" panose="020F0704030504030204" pitchFamily="34" charset="0"/>
                <a:cs typeface="Arial"/>
              </a:rPr>
              <a:t>number of varieties </a:t>
            </a:r>
            <a:r>
              <a:rPr sz="1600" spc="-4" dirty="0">
                <a:latin typeface="Arial Rounded MT Bold" panose="020F0704030504030204" pitchFamily="34" charset="0"/>
                <a:cs typeface="Arial"/>
              </a:rPr>
              <a:t>which </a:t>
            </a:r>
            <a:r>
              <a:rPr sz="1600" dirty="0">
                <a:latin typeface="Arial Rounded MT Bold" panose="020F0704030504030204" pitchFamily="34" charset="0"/>
                <a:cs typeface="Arial"/>
              </a:rPr>
              <a:t>crystallize</a:t>
            </a:r>
            <a:r>
              <a:rPr sz="1600" spc="-158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1600" dirty="0">
                <a:latin typeface="Arial Rounded MT Bold" panose="020F0704030504030204" pitchFamily="34" charset="0"/>
                <a:cs typeface="Arial"/>
              </a:rPr>
              <a:t>in  isometric</a:t>
            </a:r>
            <a:r>
              <a:rPr sz="1600" spc="-64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1600" dirty="0">
                <a:latin typeface="Arial Rounded MT Bold" panose="020F0704030504030204" pitchFamily="34" charset="0"/>
                <a:cs typeface="Arial"/>
              </a:rPr>
              <a:t>system.</a:t>
            </a:r>
          </a:p>
          <a:p>
            <a:pPr marL="267653" indent="-258604">
              <a:spcBef>
                <a:spcPts val="323"/>
              </a:spcBef>
              <a:buChar char="•"/>
              <a:tabLst>
                <a:tab pos="267653" algn="l"/>
                <a:tab pos="268129" algn="l"/>
              </a:tabLst>
            </a:pPr>
            <a:r>
              <a:rPr sz="1600" spc="-4" dirty="0">
                <a:latin typeface="Arial Rounded MT Bold" panose="020F0704030504030204" pitchFamily="34" charset="0"/>
                <a:cs typeface="Arial"/>
              </a:rPr>
              <a:t>They </a:t>
            </a:r>
            <a:r>
              <a:rPr sz="1600" dirty="0">
                <a:latin typeface="Arial Rounded MT Bold" panose="020F0704030504030204" pitchFamily="34" charset="0"/>
                <a:cs typeface="Arial"/>
              </a:rPr>
              <a:t>belong to Neso silicate group of</a:t>
            </a:r>
            <a:r>
              <a:rPr sz="1600" spc="-150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1600" spc="4" dirty="0">
                <a:latin typeface="Arial Rounded MT Bold" panose="020F0704030504030204" pitchFamily="34" charset="0"/>
                <a:cs typeface="Arial"/>
              </a:rPr>
              <a:t>silicates.</a:t>
            </a:r>
            <a:endParaRPr sz="1600" dirty="0">
              <a:latin typeface="Arial Rounded MT Bold" panose="020F0704030504030204" pitchFamily="34" charset="0"/>
              <a:cs typeface="Arial"/>
            </a:endParaRPr>
          </a:p>
          <a:p>
            <a:pPr marL="267653" indent="-258604">
              <a:spcBef>
                <a:spcPts val="307"/>
              </a:spcBef>
              <a:buFont typeface="Times New Roman"/>
              <a:buChar char="•"/>
              <a:tabLst>
                <a:tab pos="267653" algn="l"/>
                <a:tab pos="268129" algn="l"/>
              </a:tabLst>
            </a:pPr>
            <a:r>
              <a:rPr sz="1600" b="1" spc="-11" dirty="0">
                <a:latin typeface="Arial Rounded MT Bold" panose="020F0704030504030204" pitchFamily="34" charset="0"/>
                <a:cs typeface="Times New Roman"/>
              </a:rPr>
              <a:t>General</a:t>
            </a:r>
            <a:r>
              <a:rPr sz="1600" b="1" spc="19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1600" b="1" spc="-11" dirty="0">
                <a:latin typeface="Arial Rounded MT Bold" panose="020F0704030504030204" pitchFamily="34" charset="0"/>
                <a:cs typeface="Times New Roman"/>
              </a:rPr>
              <a:t>Formula</a:t>
            </a:r>
            <a:endParaRPr sz="1600" dirty="0"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1605" y="2333626"/>
            <a:ext cx="4331018" cy="158440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35443" indent="-1607344">
              <a:spcBef>
                <a:spcPts val="75"/>
              </a:spcBef>
              <a:buFont typeface="Times New Roman"/>
              <a:buChar char="•"/>
              <a:tabLst>
                <a:tab pos="1635443" algn="l"/>
                <a:tab pos="1635919" algn="l"/>
              </a:tabLst>
            </a:pPr>
            <a:r>
              <a:rPr sz="1400" spc="-11" baseline="-16975" dirty="0">
                <a:latin typeface="Arial Rounded MT Bold" panose="020F0704030504030204" pitchFamily="34" charset="0"/>
                <a:cs typeface="Arial"/>
              </a:rPr>
              <a:t>X</a:t>
            </a:r>
            <a:r>
              <a:rPr sz="1400" spc="-8" dirty="0">
                <a:latin typeface="Arial Rounded MT Bold" panose="020F0704030504030204" pitchFamily="34" charset="0"/>
                <a:cs typeface="Arial"/>
              </a:rPr>
              <a:t>+2</a:t>
            </a:r>
            <a:r>
              <a:rPr sz="1400" spc="-11" baseline="-50925" dirty="0">
                <a:latin typeface="Arial Rounded MT Bold" panose="020F0704030504030204" pitchFamily="34" charset="0"/>
                <a:cs typeface="Arial"/>
              </a:rPr>
              <a:t>3 </a:t>
            </a:r>
            <a:r>
              <a:rPr sz="1400" spc="-17" baseline="-16975" dirty="0">
                <a:latin typeface="Arial Rounded MT Bold" panose="020F0704030504030204" pitchFamily="34" charset="0"/>
                <a:cs typeface="Arial"/>
              </a:rPr>
              <a:t>Y</a:t>
            </a:r>
            <a:r>
              <a:rPr sz="1400" spc="-11" dirty="0">
                <a:latin typeface="Arial Rounded MT Bold" panose="020F0704030504030204" pitchFamily="34" charset="0"/>
                <a:cs typeface="Arial"/>
              </a:rPr>
              <a:t>+3 </a:t>
            </a:r>
            <a:r>
              <a:rPr sz="1400" spc="-5" baseline="-50925" dirty="0">
                <a:latin typeface="Arial Rounded MT Bold" panose="020F0704030504030204" pitchFamily="34" charset="0"/>
                <a:cs typeface="Arial"/>
              </a:rPr>
              <a:t>2</a:t>
            </a:r>
            <a:r>
              <a:rPr sz="1400" spc="-140" baseline="-5092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1400" spc="-5" baseline="-16975" dirty="0">
                <a:latin typeface="Arial Rounded MT Bold" panose="020F0704030504030204" pitchFamily="34" charset="0"/>
                <a:cs typeface="Arial"/>
              </a:rPr>
              <a:t>Z</a:t>
            </a:r>
            <a:r>
              <a:rPr sz="1400" spc="-4" dirty="0">
                <a:latin typeface="Arial Rounded MT Bold" panose="020F0704030504030204" pitchFamily="34" charset="0"/>
                <a:cs typeface="Arial"/>
              </a:rPr>
              <a:t>+4</a:t>
            </a:r>
            <a:r>
              <a:rPr sz="1400" spc="-5" baseline="-50925" dirty="0">
                <a:latin typeface="Arial Rounded MT Bold" panose="020F0704030504030204" pitchFamily="34" charset="0"/>
                <a:cs typeface="Arial"/>
              </a:rPr>
              <a:t>3</a:t>
            </a:r>
            <a:r>
              <a:rPr sz="1400" spc="-5" baseline="-16975" dirty="0">
                <a:latin typeface="Arial Rounded MT Bold" panose="020F0704030504030204" pitchFamily="34" charset="0"/>
                <a:cs typeface="Arial"/>
              </a:rPr>
              <a:t>O</a:t>
            </a:r>
            <a:r>
              <a:rPr sz="1400" spc="-5" baseline="-50925" dirty="0">
                <a:latin typeface="Arial Rounded MT Bold" panose="020F0704030504030204" pitchFamily="34" charset="0"/>
                <a:cs typeface="Arial"/>
              </a:rPr>
              <a:t>12</a:t>
            </a:r>
            <a:endParaRPr sz="1400" baseline="-50925" dirty="0">
              <a:latin typeface="Arial Rounded MT Bold" panose="020F0704030504030204" pitchFamily="34" charset="0"/>
              <a:cs typeface="Arial"/>
            </a:endParaRPr>
          </a:p>
          <a:p>
            <a:pPr marL="286703" indent="-258604">
              <a:spcBef>
                <a:spcPts val="971"/>
              </a:spcBef>
              <a:buChar char="•"/>
              <a:tabLst>
                <a:tab pos="286703" algn="l"/>
                <a:tab pos="287179" algn="l"/>
              </a:tabLst>
            </a:pPr>
            <a:r>
              <a:rPr sz="1400" spc="8" dirty="0">
                <a:latin typeface="Arial Rounded MT Bold" panose="020F0704030504030204" pitchFamily="34" charset="0"/>
                <a:cs typeface="Arial"/>
              </a:rPr>
              <a:t>Where, </a:t>
            </a:r>
            <a:r>
              <a:rPr sz="1400" spc="-11" dirty="0">
                <a:latin typeface="Arial Rounded MT Bold" panose="020F0704030504030204" pitchFamily="34" charset="0"/>
                <a:cs typeface="Arial"/>
              </a:rPr>
              <a:t>X</a:t>
            </a:r>
            <a:r>
              <a:rPr sz="1400" spc="-17" baseline="25462" dirty="0">
                <a:latin typeface="Arial Rounded MT Bold" panose="020F0704030504030204" pitchFamily="34" charset="0"/>
                <a:cs typeface="Arial"/>
              </a:rPr>
              <a:t>+2 </a:t>
            </a:r>
            <a:r>
              <a:rPr sz="1400" dirty="0">
                <a:latin typeface="Arial Rounded MT Bold" panose="020F0704030504030204" pitchFamily="34" charset="0"/>
                <a:cs typeface="Arial"/>
              </a:rPr>
              <a:t>= </a:t>
            </a:r>
            <a:r>
              <a:rPr sz="1400" spc="-4" dirty="0">
                <a:latin typeface="Arial Rounded MT Bold" panose="020F0704030504030204" pitchFamily="34" charset="0"/>
                <a:cs typeface="Arial"/>
              </a:rPr>
              <a:t>Ca, </a:t>
            </a:r>
            <a:r>
              <a:rPr sz="1400" spc="-11" dirty="0">
                <a:latin typeface="Arial Rounded MT Bold" panose="020F0704030504030204" pitchFamily="34" charset="0"/>
                <a:cs typeface="Arial"/>
              </a:rPr>
              <a:t>Mg, </a:t>
            </a:r>
            <a:r>
              <a:rPr sz="1400" dirty="0">
                <a:latin typeface="Arial Rounded MT Bold" panose="020F0704030504030204" pitchFamily="34" charset="0"/>
                <a:cs typeface="Arial"/>
              </a:rPr>
              <a:t>Fe and </a:t>
            </a:r>
            <a:r>
              <a:rPr sz="1400" spc="-19" dirty="0">
                <a:latin typeface="Arial Rounded MT Bold" panose="020F0704030504030204" pitchFamily="34" charset="0"/>
                <a:cs typeface="Arial"/>
              </a:rPr>
              <a:t>Mn </a:t>
            </a:r>
            <a:r>
              <a:rPr sz="1400" dirty="0">
                <a:latin typeface="Arial Rounded MT Bold" panose="020F0704030504030204" pitchFamily="34" charset="0"/>
                <a:cs typeface="Arial"/>
              </a:rPr>
              <a:t>(dodecahedral</a:t>
            </a:r>
            <a:r>
              <a:rPr sz="1400" spc="-56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1400" dirty="0">
                <a:latin typeface="Arial Rounded MT Bold" panose="020F0704030504030204" pitchFamily="34" charset="0"/>
                <a:cs typeface="Arial"/>
              </a:rPr>
              <a:t>site)</a:t>
            </a:r>
          </a:p>
          <a:p>
            <a:pPr marL="714375" indent="-685800">
              <a:spcBef>
                <a:spcPts val="323"/>
              </a:spcBef>
              <a:buChar char="•"/>
              <a:tabLst>
                <a:tab pos="713899" algn="l"/>
                <a:tab pos="714375" algn="l"/>
              </a:tabLst>
            </a:pPr>
            <a:r>
              <a:rPr sz="1400" spc="-11" dirty="0">
                <a:latin typeface="Arial Rounded MT Bold" panose="020F0704030504030204" pitchFamily="34" charset="0"/>
                <a:cs typeface="Arial"/>
              </a:rPr>
              <a:t>Y</a:t>
            </a:r>
            <a:r>
              <a:rPr sz="1400" spc="-17" baseline="25462" dirty="0">
                <a:latin typeface="Arial Rounded MT Bold" panose="020F0704030504030204" pitchFamily="34" charset="0"/>
                <a:cs typeface="Arial"/>
              </a:rPr>
              <a:t>+3 </a:t>
            </a:r>
            <a:r>
              <a:rPr sz="1400" baseline="25462" dirty="0">
                <a:latin typeface="Arial Rounded MT Bold" panose="020F0704030504030204" pitchFamily="34" charset="0"/>
                <a:cs typeface="Arial"/>
              </a:rPr>
              <a:t>= </a:t>
            </a:r>
            <a:r>
              <a:rPr sz="1400" dirty="0">
                <a:latin typeface="Arial Rounded MT Bold" panose="020F0704030504030204" pitchFamily="34" charset="0"/>
                <a:cs typeface="Arial"/>
              </a:rPr>
              <a:t>Fe, Al, </a:t>
            </a:r>
            <a:r>
              <a:rPr sz="1400" spc="-4" dirty="0">
                <a:latin typeface="Arial Rounded MT Bold" panose="020F0704030504030204" pitchFamily="34" charset="0"/>
                <a:cs typeface="Arial"/>
              </a:rPr>
              <a:t>Cr </a:t>
            </a:r>
            <a:r>
              <a:rPr sz="1400" dirty="0">
                <a:latin typeface="Arial Rounded MT Bold" panose="020F0704030504030204" pitchFamily="34" charset="0"/>
                <a:cs typeface="Arial"/>
              </a:rPr>
              <a:t>(octahedral</a:t>
            </a:r>
            <a:r>
              <a:rPr sz="1400" spc="-13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1400" dirty="0">
                <a:latin typeface="Arial Rounded MT Bold" panose="020F0704030504030204" pitchFamily="34" charset="0"/>
                <a:cs typeface="Arial"/>
              </a:rPr>
              <a:t>site)</a:t>
            </a:r>
          </a:p>
          <a:p>
            <a:pPr marL="714375" indent="-686276">
              <a:spcBef>
                <a:spcPts val="326"/>
              </a:spcBef>
              <a:buChar char="•"/>
              <a:tabLst>
                <a:tab pos="714375" algn="l"/>
                <a:tab pos="714851" algn="l"/>
              </a:tabLst>
            </a:pPr>
            <a:r>
              <a:rPr sz="1400" spc="-4" dirty="0">
                <a:latin typeface="Arial Rounded MT Bold" panose="020F0704030504030204" pitchFamily="34" charset="0"/>
                <a:cs typeface="Arial"/>
              </a:rPr>
              <a:t>Z</a:t>
            </a:r>
            <a:r>
              <a:rPr sz="1400" spc="-5" baseline="25462" dirty="0">
                <a:latin typeface="Arial Rounded MT Bold" panose="020F0704030504030204" pitchFamily="34" charset="0"/>
                <a:cs typeface="Arial"/>
              </a:rPr>
              <a:t>+4 </a:t>
            </a:r>
            <a:r>
              <a:rPr sz="1400" dirty="0">
                <a:latin typeface="Arial Rounded MT Bold" panose="020F0704030504030204" pitchFamily="34" charset="0"/>
                <a:cs typeface="Arial"/>
              </a:rPr>
              <a:t>= Si, </a:t>
            </a:r>
            <a:r>
              <a:rPr sz="1400" spc="-38" dirty="0">
                <a:latin typeface="Arial Rounded MT Bold" panose="020F0704030504030204" pitchFamily="34" charset="0"/>
                <a:cs typeface="Arial"/>
              </a:rPr>
              <a:t>Ti</a:t>
            </a:r>
            <a:r>
              <a:rPr sz="1400" spc="-38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1400" dirty="0">
                <a:latin typeface="Arial Rounded MT Bold" panose="020F0704030504030204" pitchFamily="34" charset="0"/>
                <a:cs typeface="Arial"/>
              </a:rPr>
              <a:t>(tetrahedral</a:t>
            </a:r>
            <a:r>
              <a:rPr sz="1400" spc="-16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1400" dirty="0">
                <a:latin typeface="Arial Rounded MT Bold" panose="020F0704030504030204" pitchFamily="34" charset="0"/>
                <a:cs typeface="Arial"/>
              </a:rPr>
              <a:t>site)</a:t>
            </a:r>
          </a:p>
          <a:p>
            <a:pPr marL="28575">
              <a:spcBef>
                <a:spcPts val="551"/>
              </a:spcBef>
            </a:pPr>
            <a:r>
              <a:rPr sz="1400" spc="-4" dirty="0">
                <a:latin typeface="Arial Rounded MT Bold" panose="020F0704030504030204" pitchFamily="34" charset="0"/>
                <a:cs typeface="Arial"/>
              </a:rPr>
              <a:t>•</a:t>
            </a:r>
            <a:endParaRPr sz="1400" dirty="0">
              <a:latin typeface="Arial Rounded MT Bold" panose="020F070403050403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7354" y="3686128"/>
            <a:ext cx="6777905" cy="12619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 marR="1617345" indent="1188720" algn="just">
              <a:spcBef>
                <a:spcPts val="75"/>
              </a:spcBef>
            </a:pPr>
            <a:r>
              <a:rPr sz="1350" i="1" dirty="0">
                <a:latin typeface="Arial Rounded MT Bold" panose="020F0704030504030204" pitchFamily="34" charset="0"/>
                <a:cs typeface="Arial"/>
              </a:rPr>
              <a:t>PYRALSPITE </a:t>
            </a:r>
            <a:r>
              <a:rPr sz="1350" i="1" spc="-4" dirty="0">
                <a:latin typeface="Arial Rounded MT Bold" panose="020F0704030504030204" pitchFamily="34" charset="0"/>
                <a:cs typeface="Arial"/>
              </a:rPr>
              <a:t>SERIES </a:t>
            </a:r>
            <a:r>
              <a:rPr sz="1350" i="1" dirty="0">
                <a:latin typeface="Arial Rounded MT Bold" panose="020F0704030504030204" pitchFamily="34" charset="0"/>
                <a:cs typeface="Arial"/>
              </a:rPr>
              <a:t>(aluminium garnets)  </a:t>
            </a:r>
            <a:r>
              <a:rPr sz="1350" b="1" spc="-11" dirty="0">
                <a:latin typeface="Arial Rounded MT Bold" panose="020F0704030504030204" pitchFamily="34" charset="0"/>
                <a:cs typeface="Arial"/>
              </a:rPr>
              <a:t>Pyrope</a:t>
            </a:r>
            <a:r>
              <a:rPr sz="1350" spc="-11" dirty="0">
                <a:latin typeface="Arial Rounded MT Bold" panose="020F0704030504030204" pitchFamily="34" charset="0"/>
                <a:cs typeface="Arial"/>
              </a:rPr>
              <a:t>– </a:t>
            </a:r>
            <a:r>
              <a:rPr sz="1350" dirty="0">
                <a:latin typeface="Arial Rounded MT Bold" panose="020F0704030504030204" pitchFamily="34" charset="0"/>
                <a:cs typeface="Arial"/>
              </a:rPr>
              <a:t>magnesium-aluminium garnet </a:t>
            </a:r>
            <a:r>
              <a:rPr sz="1350" spc="-8" dirty="0">
                <a:latin typeface="Arial Rounded MT Bold" panose="020F0704030504030204" pitchFamily="34" charset="0"/>
                <a:cs typeface="Arial"/>
              </a:rPr>
              <a:t>[Mg</a:t>
            </a:r>
            <a:r>
              <a:rPr sz="1350" spc="-11" baseline="25462" dirty="0">
                <a:latin typeface="Arial Rounded MT Bold" panose="020F0704030504030204" pitchFamily="34" charset="0"/>
                <a:cs typeface="Arial"/>
              </a:rPr>
              <a:t>+2</a:t>
            </a:r>
            <a:r>
              <a:rPr sz="1350" spc="-11" baseline="-25462" dirty="0">
                <a:latin typeface="Arial Rounded MT Bold" panose="020F0704030504030204" pitchFamily="34" charset="0"/>
                <a:cs typeface="Arial"/>
              </a:rPr>
              <a:t>3 </a:t>
            </a:r>
            <a:r>
              <a:rPr sz="1350" spc="-4" dirty="0">
                <a:latin typeface="Arial Rounded MT Bold" panose="020F0704030504030204" pitchFamily="34" charset="0"/>
                <a:cs typeface="Arial"/>
              </a:rPr>
              <a:t>Al</a:t>
            </a:r>
            <a:r>
              <a:rPr sz="1350" spc="-5" baseline="25462" dirty="0">
                <a:latin typeface="Arial Rounded MT Bold" panose="020F0704030504030204" pitchFamily="34" charset="0"/>
                <a:cs typeface="Arial"/>
              </a:rPr>
              <a:t>+3 </a:t>
            </a:r>
            <a:r>
              <a:rPr sz="1350" spc="-5" baseline="-25462" dirty="0">
                <a:latin typeface="Arial Rounded MT Bold" panose="020F0704030504030204" pitchFamily="34" charset="0"/>
                <a:cs typeface="Arial"/>
              </a:rPr>
              <a:t>2 </a:t>
            </a:r>
            <a:r>
              <a:rPr sz="1350" spc="-4" dirty="0">
                <a:latin typeface="Arial Rounded MT Bold" panose="020F0704030504030204" pitchFamily="34" charset="0"/>
                <a:cs typeface="Arial"/>
              </a:rPr>
              <a:t>(SiO</a:t>
            </a:r>
            <a:r>
              <a:rPr sz="1350" spc="-5" baseline="-25462" dirty="0">
                <a:latin typeface="Arial Rounded MT Bold" panose="020F0704030504030204" pitchFamily="34" charset="0"/>
                <a:cs typeface="Arial"/>
              </a:rPr>
              <a:t>4</a:t>
            </a:r>
            <a:r>
              <a:rPr sz="1350" spc="-4" dirty="0">
                <a:latin typeface="Arial Rounded MT Bold" panose="020F0704030504030204" pitchFamily="34" charset="0"/>
                <a:cs typeface="Arial"/>
              </a:rPr>
              <a:t>)</a:t>
            </a:r>
            <a:r>
              <a:rPr sz="1350" spc="-5" baseline="-25462" dirty="0">
                <a:latin typeface="Arial Rounded MT Bold" panose="020F0704030504030204" pitchFamily="34" charset="0"/>
                <a:cs typeface="Arial"/>
              </a:rPr>
              <a:t>3</a:t>
            </a:r>
            <a:r>
              <a:rPr sz="1350" spc="-4" dirty="0">
                <a:latin typeface="Arial Rounded MT Bold" panose="020F0704030504030204" pitchFamily="34" charset="0"/>
                <a:cs typeface="Arial"/>
              </a:rPr>
              <a:t>]  </a:t>
            </a:r>
            <a:r>
              <a:rPr sz="1350" b="1" spc="-4" dirty="0">
                <a:latin typeface="Arial Rounded MT Bold" panose="020F0704030504030204" pitchFamily="34" charset="0"/>
                <a:cs typeface="Arial"/>
              </a:rPr>
              <a:t>Almandine</a:t>
            </a:r>
            <a:r>
              <a:rPr sz="1350" spc="-4" dirty="0">
                <a:latin typeface="Arial Rounded MT Bold" panose="020F0704030504030204" pitchFamily="34" charset="0"/>
                <a:cs typeface="Arial"/>
              </a:rPr>
              <a:t>– </a:t>
            </a:r>
            <a:r>
              <a:rPr sz="1350" dirty="0">
                <a:latin typeface="Arial Rounded MT Bold" panose="020F0704030504030204" pitchFamily="34" charset="0"/>
                <a:cs typeface="Arial"/>
              </a:rPr>
              <a:t>Iron-aluminium garnet [Fe</a:t>
            </a:r>
            <a:r>
              <a:rPr sz="1350" baseline="25462" dirty="0">
                <a:latin typeface="Arial Rounded MT Bold" panose="020F0704030504030204" pitchFamily="34" charset="0"/>
                <a:cs typeface="Arial"/>
              </a:rPr>
              <a:t>+2</a:t>
            </a:r>
            <a:r>
              <a:rPr sz="1350" baseline="-25462" dirty="0">
                <a:latin typeface="Arial Rounded MT Bold" panose="020F0704030504030204" pitchFamily="34" charset="0"/>
                <a:cs typeface="Arial"/>
              </a:rPr>
              <a:t>3 </a:t>
            </a:r>
            <a:r>
              <a:rPr sz="1350" spc="-4" dirty="0">
                <a:latin typeface="Arial Rounded MT Bold" panose="020F0704030504030204" pitchFamily="34" charset="0"/>
                <a:cs typeface="Arial"/>
              </a:rPr>
              <a:t>Al</a:t>
            </a:r>
            <a:r>
              <a:rPr sz="1350" spc="-5" baseline="25462" dirty="0">
                <a:latin typeface="Arial Rounded MT Bold" panose="020F0704030504030204" pitchFamily="34" charset="0"/>
                <a:cs typeface="Arial"/>
              </a:rPr>
              <a:t>+3 </a:t>
            </a:r>
            <a:r>
              <a:rPr sz="1350" spc="-5" baseline="-25462" dirty="0">
                <a:latin typeface="Arial Rounded MT Bold" panose="020F0704030504030204" pitchFamily="34" charset="0"/>
                <a:cs typeface="Arial"/>
              </a:rPr>
              <a:t>2</a:t>
            </a:r>
            <a:r>
              <a:rPr sz="1350" spc="-118" baseline="-25462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1350" spc="-4" dirty="0">
                <a:latin typeface="Arial Rounded MT Bold" panose="020F0704030504030204" pitchFamily="34" charset="0"/>
                <a:cs typeface="Arial"/>
              </a:rPr>
              <a:t>(SiO</a:t>
            </a:r>
            <a:r>
              <a:rPr sz="1350" spc="-5" baseline="-25462" dirty="0">
                <a:latin typeface="Arial Rounded MT Bold" panose="020F0704030504030204" pitchFamily="34" charset="0"/>
                <a:cs typeface="Arial"/>
              </a:rPr>
              <a:t>4</a:t>
            </a:r>
            <a:r>
              <a:rPr sz="1350" spc="-4" dirty="0">
                <a:latin typeface="Arial Rounded MT Bold" panose="020F0704030504030204" pitchFamily="34" charset="0"/>
                <a:cs typeface="Arial"/>
              </a:rPr>
              <a:t>)</a:t>
            </a:r>
            <a:r>
              <a:rPr sz="1350" spc="-5" baseline="-25462" dirty="0">
                <a:latin typeface="Arial Rounded MT Bold" panose="020F0704030504030204" pitchFamily="34" charset="0"/>
                <a:cs typeface="Arial"/>
              </a:rPr>
              <a:t>3</a:t>
            </a:r>
            <a:r>
              <a:rPr sz="1350" spc="-4" dirty="0">
                <a:latin typeface="Arial Rounded MT Bold" panose="020F0704030504030204" pitchFamily="34" charset="0"/>
                <a:cs typeface="Arial"/>
              </a:rPr>
              <a:t>]</a:t>
            </a:r>
            <a:endParaRPr sz="1350" dirty="0">
              <a:latin typeface="Arial Rounded MT Bold" panose="020F0704030504030204" pitchFamily="34" charset="0"/>
              <a:cs typeface="Arial"/>
            </a:endParaRPr>
          </a:p>
          <a:p>
            <a:pPr marL="28575" algn="just"/>
            <a:r>
              <a:rPr sz="1350" b="1" dirty="0">
                <a:latin typeface="Arial Rounded MT Bold" panose="020F0704030504030204" pitchFamily="34" charset="0"/>
                <a:cs typeface="Arial"/>
              </a:rPr>
              <a:t>Spessartine or spessartite</a:t>
            </a:r>
            <a:r>
              <a:rPr sz="1350" dirty="0">
                <a:latin typeface="Arial Rounded MT Bold" panose="020F0704030504030204" pitchFamily="34" charset="0"/>
                <a:cs typeface="Arial"/>
              </a:rPr>
              <a:t>– </a:t>
            </a:r>
            <a:r>
              <a:rPr sz="1350" spc="4" dirty="0">
                <a:latin typeface="Arial Rounded MT Bold" panose="020F0704030504030204" pitchFamily="34" charset="0"/>
                <a:cs typeface="Arial"/>
              </a:rPr>
              <a:t>manganese- </a:t>
            </a:r>
            <a:r>
              <a:rPr sz="1350" dirty="0">
                <a:latin typeface="Arial Rounded MT Bold" panose="020F0704030504030204" pitchFamily="34" charset="0"/>
                <a:cs typeface="Arial"/>
              </a:rPr>
              <a:t>aluminium garnet </a:t>
            </a:r>
            <a:r>
              <a:rPr sz="1350" spc="-8" dirty="0">
                <a:latin typeface="Arial Rounded MT Bold" panose="020F0704030504030204" pitchFamily="34" charset="0"/>
                <a:cs typeface="Arial"/>
              </a:rPr>
              <a:t>[Mn</a:t>
            </a:r>
            <a:r>
              <a:rPr sz="1350" spc="-11" baseline="25462" dirty="0">
                <a:latin typeface="Arial Rounded MT Bold" panose="020F0704030504030204" pitchFamily="34" charset="0"/>
                <a:cs typeface="Arial"/>
              </a:rPr>
              <a:t>+2</a:t>
            </a:r>
            <a:r>
              <a:rPr sz="1350" spc="-11" baseline="-25462" dirty="0">
                <a:latin typeface="Arial Rounded MT Bold" panose="020F0704030504030204" pitchFamily="34" charset="0"/>
                <a:cs typeface="Arial"/>
              </a:rPr>
              <a:t>3 </a:t>
            </a:r>
            <a:r>
              <a:rPr sz="1350" spc="-4" dirty="0">
                <a:latin typeface="Arial Rounded MT Bold" panose="020F0704030504030204" pitchFamily="34" charset="0"/>
                <a:cs typeface="Arial"/>
              </a:rPr>
              <a:t>Al</a:t>
            </a:r>
            <a:r>
              <a:rPr sz="1350" spc="-5" baseline="25462" dirty="0">
                <a:latin typeface="Arial Rounded MT Bold" panose="020F0704030504030204" pitchFamily="34" charset="0"/>
                <a:cs typeface="Arial"/>
              </a:rPr>
              <a:t>+3 </a:t>
            </a:r>
            <a:r>
              <a:rPr sz="1350" spc="-5" baseline="-25462" dirty="0">
                <a:latin typeface="Arial Rounded MT Bold" panose="020F0704030504030204" pitchFamily="34" charset="0"/>
                <a:cs typeface="Arial"/>
              </a:rPr>
              <a:t>2</a:t>
            </a:r>
            <a:r>
              <a:rPr sz="1350" spc="-191" baseline="-25462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1350" spc="-4" dirty="0">
                <a:latin typeface="Arial Rounded MT Bold" panose="020F0704030504030204" pitchFamily="34" charset="0"/>
                <a:cs typeface="Arial"/>
              </a:rPr>
              <a:t>(SiO</a:t>
            </a:r>
            <a:r>
              <a:rPr sz="1350" spc="-5" baseline="-25462" dirty="0">
                <a:latin typeface="Arial Rounded MT Bold" panose="020F0704030504030204" pitchFamily="34" charset="0"/>
                <a:cs typeface="Arial"/>
              </a:rPr>
              <a:t>4</a:t>
            </a:r>
            <a:r>
              <a:rPr sz="1350" spc="-4" dirty="0">
                <a:latin typeface="Arial Rounded MT Bold" panose="020F0704030504030204" pitchFamily="34" charset="0"/>
                <a:cs typeface="Arial"/>
              </a:rPr>
              <a:t>)</a:t>
            </a:r>
            <a:r>
              <a:rPr sz="1350" spc="-5" baseline="-25462" dirty="0">
                <a:latin typeface="Arial Rounded MT Bold" panose="020F0704030504030204" pitchFamily="34" charset="0"/>
                <a:cs typeface="Arial"/>
              </a:rPr>
              <a:t>3</a:t>
            </a:r>
            <a:r>
              <a:rPr sz="1350" spc="-4" dirty="0">
                <a:latin typeface="Arial Rounded MT Bold" panose="020F0704030504030204" pitchFamily="34" charset="0"/>
                <a:cs typeface="Arial"/>
              </a:rPr>
              <a:t>]</a:t>
            </a:r>
            <a:endParaRPr sz="1350" dirty="0">
              <a:latin typeface="Arial Rounded MT Bold" panose="020F0704030504030204" pitchFamily="34" charset="0"/>
              <a:cs typeface="Arial"/>
            </a:endParaRPr>
          </a:p>
          <a:p>
            <a:pPr>
              <a:spcBef>
                <a:spcPts val="23"/>
              </a:spcBef>
            </a:pPr>
            <a:endParaRPr sz="1388" dirty="0">
              <a:latin typeface="Arial Rounded MT Bold" panose="020F0704030504030204" pitchFamily="34" charset="0"/>
              <a:cs typeface="Arial"/>
            </a:endParaRPr>
          </a:p>
          <a:p>
            <a:pPr marL="1399698"/>
            <a:r>
              <a:rPr sz="1350" i="1" spc="-4" dirty="0">
                <a:latin typeface="Arial Rounded MT Bold" panose="020F0704030504030204" pitchFamily="34" charset="0"/>
                <a:cs typeface="Arial"/>
              </a:rPr>
              <a:t>UGRANDITE SERIES </a:t>
            </a:r>
            <a:r>
              <a:rPr sz="1350" i="1" dirty="0">
                <a:latin typeface="Arial Rounded MT Bold" panose="020F0704030504030204" pitchFamily="34" charset="0"/>
                <a:cs typeface="Arial"/>
              </a:rPr>
              <a:t>(calcium</a:t>
            </a:r>
            <a:r>
              <a:rPr sz="1350" i="1" spc="-53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1350" i="1" dirty="0">
                <a:latin typeface="Arial Rounded MT Bold" panose="020F0704030504030204" pitchFamily="34" charset="0"/>
                <a:cs typeface="Arial"/>
              </a:rPr>
              <a:t>garnets)</a:t>
            </a:r>
            <a:endParaRPr sz="1350" dirty="0">
              <a:latin typeface="Arial Rounded MT Bold" panose="020F0704030504030204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7830" y="5126307"/>
            <a:ext cx="6173279" cy="6559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41910">
              <a:spcBef>
                <a:spcPts val="75"/>
              </a:spcBef>
              <a:tabLst>
                <a:tab pos="3254216" algn="l"/>
              </a:tabLst>
            </a:pPr>
            <a:r>
              <a:rPr sz="1400" b="1" spc="-4" dirty="0">
                <a:latin typeface="Arial Rounded MT Bold" panose="020F0704030504030204" pitchFamily="34" charset="0"/>
                <a:cs typeface="Arial"/>
              </a:rPr>
              <a:t>Uvaravite</a:t>
            </a:r>
            <a:r>
              <a:rPr sz="1400" spc="-4" dirty="0">
                <a:latin typeface="Arial Rounded MT Bold" panose="020F0704030504030204" pitchFamily="34" charset="0"/>
                <a:cs typeface="Arial"/>
              </a:rPr>
              <a:t>–</a:t>
            </a:r>
            <a:r>
              <a:rPr sz="1400" spc="4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1400" dirty="0">
                <a:latin typeface="Arial Rounded MT Bold" panose="020F0704030504030204" pitchFamily="34" charset="0"/>
                <a:cs typeface="Arial"/>
              </a:rPr>
              <a:t>calcium-chromium</a:t>
            </a:r>
            <a:r>
              <a:rPr sz="1400" spc="-68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1400" dirty="0">
                <a:latin typeface="Arial Rounded MT Bold" panose="020F0704030504030204" pitchFamily="34" charset="0"/>
                <a:cs typeface="Arial"/>
              </a:rPr>
              <a:t>garnet	</a:t>
            </a:r>
            <a:r>
              <a:rPr sz="1400" spc="-4" dirty="0">
                <a:latin typeface="Arial Rounded MT Bold" panose="020F0704030504030204" pitchFamily="34" charset="0"/>
                <a:cs typeface="Arial"/>
              </a:rPr>
              <a:t>[Ca</a:t>
            </a:r>
            <a:r>
              <a:rPr sz="1400" spc="-5" baseline="25462" dirty="0">
                <a:latin typeface="Arial Rounded MT Bold" panose="020F0704030504030204" pitchFamily="34" charset="0"/>
                <a:cs typeface="Arial"/>
              </a:rPr>
              <a:t>+2</a:t>
            </a:r>
            <a:r>
              <a:rPr sz="1400" spc="-5" baseline="-25462" dirty="0">
                <a:latin typeface="Arial Rounded MT Bold" panose="020F0704030504030204" pitchFamily="34" charset="0"/>
                <a:cs typeface="Arial"/>
              </a:rPr>
              <a:t>3 </a:t>
            </a:r>
            <a:r>
              <a:rPr sz="1400" spc="-4" dirty="0">
                <a:latin typeface="Arial Rounded MT Bold" panose="020F0704030504030204" pitchFamily="34" charset="0"/>
                <a:cs typeface="Arial"/>
              </a:rPr>
              <a:t>Cr</a:t>
            </a:r>
            <a:r>
              <a:rPr sz="1400" spc="-5" baseline="25462" dirty="0">
                <a:latin typeface="Arial Rounded MT Bold" panose="020F0704030504030204" pitchFamily="34" charset="0"/>
                <a:cs typeface="Arial"/>
              </a:rPr>
              <a:t>+3 </a:t>
            </a:r>
            <a:r>
              <a:rPr sz="1400" spc="-5" baseline="-25462" dirty="0">
                <a:latin typeface="Arial Rounded MT Bold" panose="020F0704030504030204" pitchFamily="34" charset="0"/>
                <a:cs typeface="Arial"/>
              </a:rPr>
              <a:t>2 </a:t>
            </a:r>
            <a:r>
              <a:rPr sz="1400" spc="-4" dirty="0">
                <a:latin typeface="Arial Rounded MT Bold" panose="020F0704030504030204" pitchFamily="34" charset="0"/>
                <a:cs typeface="Arial"/>
              </a:rPr>
              <a:t>(SiO</a:t>
            </a:r>
            <a:r>
              <a:rPr sz="1400" spc="-5" baseline="-25462" dirty="0">
                <a:latin typeface="Arial Rounded MT Bold" panose="020F0704030504030204" pitchFamily="34" charset="0"/>
                <a:cs typeface="Arial"/>
              </a:rPr>
              <a:t>4</a:t>
            </a:r>
            <a:r>
              <a:rPr sz="1400" spc="-4" dirty="0">
                <a:latin typeface="Arial Rounded MT Bold" panose="020F0704030504030204" pitchFamily="34" charset="0"/>
                <a:cs typeface="Arial"/>
              </a:rPr>
              <a:t>)</a:t>
            </a:r>
            <a:r>
              <a:rPr sz="1400" spc="-5" baseline="-25462" dirty="0">
                <a:latin typeface="Arial Rounded MT Bold" panose="020F0704030504030204" pitchFamily="34" charset="0"/>
                <a:cs typeface="Arial"/>
              </a:rPr>
              <a:t>3</a:t>
            </a:r>
            <a:r>
              <a:rPr sz="1400" spc="-4" dirty="0">
                <a:latin typeface="Arial Rounded MT Bold" panose="020F0704030504030204" pitchFamily="34" charset="0"/>
                <a:cs typeface="Arial"/>
              </a:rPr>
              <a:t>]  </a:t>
            </a:r>
            <a:r>
              <a:rPr sz="1400" b="1" spc="-4" dirty="0">
                <a:latin typeface="Arial Rounded MT Bold" panose="020F0704030504030204" pitchFamily="34" charset="0"/>
                <a:cs typeface="Arial"/>
              </a:rPr>
              <a:t>Grossular</a:t>
            </a:r>
            <a:r>
              <a:rPr sz="1400" spc="-4" dirty="0">
                <a:latin typeface="Arial Rounded MT Bold" panose="020F0704030504030204" pitchFamily="34" charset="0"/>
                <a:cs typeface="Arial"/>
              </a:rPr>
              <a:t>– </a:t>
            </a:r>
            <a:r>
              <a:rPr sz="1400" dirty="0">
                <a:latin typeface="Arial Rounded MT Bold" panose="020F0704030504030204" pitchFamily="34" charset="0"/>
                <a:cs typeface="Arial"/>
              </a:rPr>
              <a:t>calcium-aluminium</a:t>
            </a:r>
            <a:r>
              <a:rPr sz="1400" dirty="0">
                <a:latin typeface="Arial Rounded MT Bold" panose="020F0704030504030204" pitchFamily="34" charset="0"/>
                <a:cs typeface="Arial"/>
              </a:rPr>
              <a:t> garnet </a:t>
            </a:r>
            <a:r>
              <a:rPr sz="1400" spc="-4" dirty="0">
                <a:latin typeface="Arial Rounded MT Bold" panose="020F0704030504030204" pitchFamily="34" charset="0"/>
                <a:cs typeface="Arial"/>
              </a:rPr>
              <a:t>[Ca</a:t>
            </a:r>
            <a:r>
              <a:rPr sz="1400" spc="-5" baseline="25462" dirty="0">
                <a:latin typeface="Arial Rounded MT Bold" panose="020F0704030504030204" pitchFamily="34" charset="0"/>
                <a:cs typeface="Arial"/>
              </a:rPr>
              <a:t>+2</a:t>
            </a:r>
            <a:r>
              <a:rPr sz="1400" spc="-5" baseline="-25462" dirty="0">
                <a:latin typeface="Arial Rounded MT Bold" panose="020F0704030504030204" pitchFamily="34" charset="0"/>
                <a:cs typeface="Arial"/>
              </a:rPr>
              <a:t>3 </a:t>
            </a:r>
            <a:r>
              <a:rPr sz="1400" spc="-4" dirty="0">
                <a:latin typeface="Arial Rounded MT Bold" panose="020F0704030504030204" pitchFamily="34" charset="0"/>
                <a:cs typeface="Arial"/>
              </a:rPr>
              <a:t>Al</a:t>
            </a:r>
            <a:r>
              <a:rPr sz="1400" spc="-5" baseline="25462" dirty="0">
                <a:latin typeface="Arial Rounded MT Bold" panose="020F0704030504030204" pitchFamily="34" charset="0"/>
                <a:cs typeface="Arial"/>
              </a:rPr>
              <a:t>+3 </a:t>
            </a:r>
            <a:r>
              <a:rPr sz="1400" spc="-5" baseline="-25462" dirty="0">
                <a:latin typeface="Arial Rounded MT Bold" panose="020F0704030504030204" pitchFamily="34" charset="0"/>
                <a:cs typeface="Arial"/>
              </a:rPr>
              <a:t>2 </a:t>
            </a:r>
            <a:r>
              <a:rPr sz="1400" spc="-4" dirty="0">
                <a:latin typeface="Arial Rounded MT Bold" panose="020F0704030504030204" pitchFamily="34" charset="0"/>
                <a:cs typeface="Arial"/>
              </a:rPr>
              <a:t>(SiO</a:t>
            </a:r>
            <a:r>
              <a:rPr sz="1400" spc="-5" baseline="-25462" dirty="0">
                <a:latin typeface="Arial Rounded MT Bold" panose="020F0704030504030204" pitchFamily="34" charset="0"/>
                <a:cs typeface="Arial"/>
              </a:rPr>
              <a:t>4</a:t>
            </a:r>
            <a:r>
              <a:rPr sz="1400" spc="-4" dirty="0">
                <a:latin typeface="Arial Rounded MT Bold" panose="020F0704030504030204" pitchFamily="34" charset="0"/>
                <a:cs typeface="Arial"/>
              </a:rPr>
              <a:t>)</a:t>
            </a:r>
            <a:r>
              <a:rPr sz="1400" spc="-5" baseline="-25462" dirty="0">
                <a:latin typeface="Arial Rounded MT Bold" panose="020F0704030504030204" pitchFamily="34" charset="0"/>
                <a:cs typeface="Arial"/>
              </a:rPr>
              <a:t>3</a:t>
            </a:r>
            <a:r>
              <a:rPr sz="1400" spc="-4" dirty="0">
                <a:latin typeface="Arial Rounded MT Bold" panose="020F0704030504030204" pitchFamily="34" charset="0"/>
                <a:cs typeface="Arial"/>
              </a:rPr>
              <a:t>]  </a:t>
            </a:r>
            <a:r>
              <a:rPr sz="1400" b="1" spc="-4" dirty="0">
                <a:latin typeface="Arial Rounded MT Bold" panose="020F0704030504030204" pitchFamily="34" charset="0"/>
                <a:cs typeface="Arial"/>
              </a:rPr>
              <a:t>Andradite</a:t>
            </a:r>
            <a:r>
              <a:rPr sz="1400" spc="-4" dirty="0">
                <a:latin typeface="Arial Rounded MT Bold" panose="020F0704030504030204" pitchFamily="34" charset="0"/>
                <a:cs typeface="Arial"/>
              </a:rPr>
              <a:t>– </a:t>
            </a:r>
            <a:r>
              <a:rPr sz="1400" dirty="0">
                <a:latin typeface="Arial Rounded MT Bold" panose="020F0704030504030204" pitchFamily="34" charset="0"/>
                <a:cs typeface="Arial"/>
              </a:rPr>
              <a:t>calcium-iron garnet </a:t>
            </a:r>
            <a:r>
              <a:rPr sz="1400" spc="-4" dirty="0">
                <a:latin typeface="Arial Rounded MT Bold" panose="020F0704030504030204" pitchFamily="34" charset="0"/>
                <a:cs typeface="Arial"/>
              </a:rPr>
              <a:t>[Ca</a:t>
            </a:r>
            <a:r>
              <a:rPr sz="1400" spc="-5" baseline="25462" dirty="0">
                <a:latin typeface="Arial Rounded MT Bold" panose="020F0704030504030204" pitchFamily="34" charset="0"/>
                <a:cs typeface="Arial"/>
              </a:rPr>
              <a:t>+2</a:t>
            </a:r>
            <a:r>
              <a:rPr sz="1400" spc="-5" baseline="-25462" dirty="0">
                <a:latin typeface="Arial Rounded MT Bold" panose="020F0704030504030204" pitchFamily="34" charset="0"/>
                <a:cs typeface="Arial"/>
              </a:rPr>
              <a:t>3 </a:t>
            </a:r>
            <a:r>
              <a:rPr sz="1400" dirty="0">
                <a:latin typeface="Arial Rounded MT Bold" panose="020F0704030504030204" pitchFamily="34" charset="0"/>
                <a:cs typeface="Arial"/>
              </a:rPr>
              <a:t>Fe</a:t>
            </a:r>
            <a:r>
              <a:rPr sz="1400" baseline="25462" dirty="0">
                <a:latin typeface="Arial Rounded MT Bold" panose="020F0704030504030204" pitchFamily="34" charset="0"/>
                <a:cs typeface="Arial"/>
              </a:rPr>
              <a:t>+3 </a:t>
            </a:r>
            <a:r>
              <a:rPr sz="1400" spc="-5" baseline="-25462" dirty="0">
                <a:latin typeface="Arial Rounded MT Bold" panose="020F0704030504030204" pitchFamily="34" charset="0"/>
                <a:cs typeface="Arial"/>
              </a:rPr>
              <a:t>2</a:t>
            </a:r>
            <a:r>
              <a:rPr sz="1400" baseline="-25462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1400" spc="-4" dirty="0">
                <a:latin typeface="Arial Rounded MT Bold" panose="020F0704030504030204" pitchFamily="34" charset="0"/>
                <a:cs typeface="Arial"/>
              </a:rPr>
              <a:t>(SiO</a:t>
            </a:r>
            <a:r>
              <a:rPr sz="1400" spc="-5" baseline="-25462" dirty="0">
                <a:latin typeface="Arial Rounded MT Bold" panose="020F0704030504030204" pitchFamily="34" charset="0"/>
                <a:cs typeface="Arial"/>
              </a:rPr>
              <a:t>4</a:t>
            </a:r>
            <a:r>
              <a:rPr sz="1400" spc="-4" dirty="0">
                <a:latin typeface="Arial Rounded MT Bold" panose="020F0704030504030204" pitchFamily="34" charset="0"/>
                <a:cs typeface="Arial"/>
              </a:rPr>
              <a:t>)</a:t>
            </a:r>
            <a:r>
              <a:rPr sz="1400" spc="-5" baseline="-25462" dirty="0">
                <a:latin typeface="Arial Rounded MT Bold" panose="020F0704030504030204" pitchFamily="34" charset="0"/>
                <a:cs typeface="Arial"/>
              </a:rPr>
              <a:t>3</a:t>
            </a:r>
            <a:r>
              <a:rPr sz="1400" spc="-4" dirty="0">
                <a:latin typeface="Arial Rounded MT Bold" panose="020F0704030504030204" pitchFamily="34" charset="0"/>
                <a:cs typeface="Arial"/>
              </a:rPr>
              <a:t>]</a:t>
            </a:r>
            <a:endParaRPr sz="1400" dirty="0">
              <a:latin typeface="Arial Rounded MT Bold" panose="020F07040305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8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199" y="400893"/>
            <a:ext cx="3248167" cy="333264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79"/>
              </a:spcBef>
            </a:pPr>
            <a:r>
              <a:rPr sz="2100" b="1" dirty="0">
                <a:latin typeface="Arial"/>
                <a:cs typeface="Arial"/>
              </a:rPr>
              <a:t>St</a:t>
            </a:r>
            <a:r>
              <a:rPr sz="2100" b="1" spc="8" dirty="0">
                <a:latin typeface="Arial"/>
                <a:cs typeface="Arial"/>
              </a:rPr>
              <a:t>r</a:t>
            </a:r>
            <a:r>
              <a:rPr sz="2100" b="1" spc="-8" dirty="0">
                <a:latin typeface="Arial"/>
                <a:cs typeface="Arial"/>
              </a:rPr>
              <a:t>u</a:t>
            </a:r>
            <a:r>
              <a:rPr sz="2100" b="1" dirty="0">
                <a:latin typeface="Arial"/>
                <a:cs typeface="Arial"/>
              </a:rPr>
              <a:t>ct</a:t>
            </a:r>
            <a:r>
              <a:rPr sz="2100" b="1" spc="-11" dirty="0">
                <a:latin typeface="Arial"/>
                <a:cs typeface="Arial"/>
              </a:rPr>
              <a:t>u</a:t>
            </a:r>
            <a:r>
              <a:rPr sz="2100" b="1" spc="8" dirty="0">
                <a:latin typeface="Arial"/>
                <a:cs typeface="Arial"/>
              </a:rPr>
              <a:t>r</a:t>
            </a:r>
            <a:r>
              <a:rPr sz="2100" b="1" dirty="0">
                <a:latin typeface="Arial"/>
                <a:cs typeface="Arial"/>
              </a:rPr>
              <a:t>e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9595" y="1710641"/>
            <a:ext cx="84391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4"/>
              </a:lnSpc>
            </a:pPr>
            <a:r>
              <a:rPr sz="1500" b="1" spc="-15" dirty="0">
                <a:latin typeface="Arial"/>
                <a:cs typeface="Arial"/>
              </a:rPr>
              <a:t>S</a:t>
            </a:r>
            <a:r>
              <a:rPr sz="1500" b="1" dirty="0">
                <a:latin typeface="Arial"/>
                <a:cs typeface="Arial"/>
              </a:rPr>
              <a:t>t</a:t>
            </a:r>
            <a:r>
              <a:rPr sz="1500" b="1" spc="-11" dirty="0">
                <a:latin typeface="Arial"/>
                <a:cs typeface="Arial"/>
              </a:rPr>
              <a:t>r</a:t>
            </a:r>
            <a:r>
              <a:rPr sz="1500" b="1" dirty="0">
                <a:latin typeface="Arial"/>
                <a:cs typeface="Arial"/>
              </a:rPr>
              <a:t>u</a:t>
            </a:r>
            <a:r>
              <a:rPr sz="1500" b="1" spc="-8" dirty="0">
                <a:latin typeface="Arial"/>
                <a:cs typeface="Arial"/>
              </a:rPr>
              <a:t>c</a:t>
            </a:r>
            <a:r>
              <a:rPr sz="1500" b="1" dirty="0">
                <a:latin typeface="Arial"/>
                <a:cs typeface="Arial"/>
              </a:rPr>
              <a:t>tu</a:t>
            </a:r>
            <a:r>
              <a:rPr sz="1500" b="1" spc="-11" dirty="0">
                <a:latin typeface="Arial"/>
                <a:cs typeface="Arial"/>
              </a:rPr>
              <a:t>r</a:t>
            </a:r>
            <a:r>
              <a:rPr sz="1500" b="1" spc="-4" dirty="0"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14451" y="1543050"/>
            <a:ext cx="3886133" cy="3776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5002531" y="1506094"/>
            <a:ext cx="2977039" cy="3573735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296228" marR="51435" indent="-258604">
              <a:spcBef>
                <a:spcPts val="68"/>
              </a:spcBef>
              <a:buChar char="•"/>
              <a:tabLst>
                <a:tab pos="296228" algn="l"/>
                <a:tab pos="296704" algn="l"/>
              </a:tabLst>
            </a:pPr>
            <a:r>
              <a:rPr sz="1500" spc="-8" dirty="0">
                <a:latin typeface="Arial"/>
                <a:cs typeface="Arial"/>
              </a:rPr>
              <a:t>Silicon-oxygen tetrahedra </a:t>
            </a:r>
            <a:r>
              <a:rPr sz="1500" spc="-4" dirty="0">
                <a:latin typeface="Arial"/>
                <a:cs typeface="Arial"/>
              </a:rPr>
              <a:t>exist  </a:t>
            </a:r>
            <a:r>
              <a:rPr sz="1500" spc="-8" dirty="0">
                <a:latin typeface="Arial"/>
                <a:cs typeface="Arial"/>
              </a:rPr>
              <a:t>as independent groups and the  </a:t>
            </a:r>
            <a:r>
              <a:rPr sz="1500" spc="-4" dirty="0">
                <a:latin typeface="Arial"/>
                <a:cs typeface="Arial"/>
              </a:rPr>
              <a:t>structure consists </a:t>
            </a:r>
            <a:r>
              <a:rPr sz="1500" spc="-8" dirty="0">
                <a:latin typeface="Arial"/>
                <a:cs typeface="Arial"/>
              </a:rPr>
              <a:t>of alternating  </a:t>
            </a:r>
            <a:r>
              <a:rPr sz="1500" dirty="0">
                <a:latin typeface="Arial"/>
                <a:cs typeface="Arial"/>
              </a:rPr>
              <a:t>ZO</a:t>
            </a:r>
            <a:r>
              <a:rPr sz="1519" baseline="-22633" dirty="0">
                <a:latin typeface="Arial"/>
                <a:cs typeface="Arial"/>
              </a:rPr>
              <a:t>4 </a:t>
            </a:r>
            <a:r>
              <a:rPr sz="1500" spc="-8" dirty="0">
                <a:latin typeface="Arial"/>
                <a:cs typeface="Arial"/>
              </a:rPr>
              <a:t>tetrahedra and </a:t>
            </a:r>
            <a:r>
              <a:rPr sz="1500" spc="-11" dirty="0">
                <a:latin typeface="Arial"/>
                <a:cs typeface="Arial"/>
              </a:rPr>
              <a:t>YO</a:t>
            </a:r>
            <a:r>
              <a:rPr sz="1519" spc="-17" baseline="-22633" dirty="0">
                <a:latin typeface="Arial"/>
                <a:cs typeface="Arial"/>
              </a:rPr>
              <a:t>6 </a:t>
            </a:r>
            <a:r>
              <a:rPr sz="1013" spc="-11" dirty="0">
                <a:latin typeface="Arial"/>
                <a:cs typeface="Arial"/>
              </a:rPr>
              <a:t> </a:t>
            </a:r>
            <a:r>
              <a:rPr sz="1500" spc="-8" dirty="0">
                <a:latin typeface="Arial"/>
                <a:cs typeface="Arial"/>
              </a:rPr>
              <a:t>octahedra</a:t>
            </a:r>
            <a:r>
              <a:rPr sz="1500" spc="-8" dirty="0">
                <a:latin typeface="Arial"/>
                <a:cs typeface="Arial"/>
              </a:rPr>
              <a:t> </a:t>
            </a:r>
            <a:r>
              <a:rPr sz="1500" spc="-11" dirty="0">
                <a:latin typeface="Arial"/>
                <a:cs typeface="Arial"/>
              </a:rPr>
              <a:t>which </a:t>
            </a:r>
            <a:r>
              <a:rPr sz="1500" spc="-4" dirty="0">
                <a:latin typeface="Arial"/>
                <a:cs typeface="Arial"/>
              </a:rPr>
              <a:t>share corners  </a:t>
            </a:r>
            <a:r>
              <a:rPr sz="1500" spc="-8" dirty="0">
                <a:latin typeface="Arial"/>
                <a:cs typeface="Arial"/>
              </a:rPr>
              <a:t>to </a:t>
            </a:r>
            <a:r>
              <a:rPr sz="1500" dirty="0">
                <a:latin typeface="Arial"/>
                <a:cs typeface="Arial"/>
              </a:rPr>
              <a:t>form </a:t>
            </a:r>
            <a:r>
              <a:rPr sz="1500" spc="-4" dirty="0">
                <a:latin typeface="Arial"/>
                <a:cs typeface="Arial"/>
              </a:rPr>
              <a:t>a three-dimensional  </a:t>
            </a:r>
            <a:r>
              <a:rPr sz="1500" dirty="0">
                <a:latin typeface="Arial"/>
                <a:cs typeface="Arial"/>
              </a:rPr>
              <a:t>frame-work.</a:t>
            </a:r>
          </a:p>
          <a:p>
            <a:pPr marL="296228" marR="137160" indent="-258604">
              <a:spcBef>
                <a:spcPts val="360"/>
              </a:spcBef>
              <a:buChar char="•"/>
              <a:tabLst>
                <a:tab pos="296228" algn="l"/>
                <a:tab pos="296704" algn="l"/>
              </a:tabLst>
            </a:pPr>
            <a:r>
              <a:rPr sz="1500" spc="4" dirty="0">
                <a:latin typeface="Arial"/>
                <a:cs typeface="Arial"/>
              </a:rPr>
              <a:t>Within </a:t>
            </a:r>
            <a:r>
              <a:rPr sz="1500" spc="-8" dirty="0">
                <a:latin typeface="Arial"/>
                <a:cs typeface="Arial"/>
              </a:rPr>
              <a:t>this there </a:t>
            </a:r>
            <a:r>
              <a:rPr sz="1500" spc="-4" dirty="0">
                <a:latin typeface="Arial"/>
                <a:cs typeface="Arial"/>
              </a:rPr>
              <a:t>are </a:t>
            </a:r>
            <a:r>
              <a:rPr sz="1500" spc="-8" dirty="0">
                <a:latin typeface="Arial"/>
                <a:cs typeface="Arial"/>
              </a:rPr>
              <a:t>cavities  that </a:t>
            </a:r>
            <a:r>
              <a:rPr sz="1500" spc="-4" dirty="0">
                <a:latin typeface="Arial"/>
                <a:cs typeface="Arial"/>
              </a:rPr>
              <a:t>can </a:t>
            </a:r>
            <a:r>
              <a:rPr sz="1500" spc="-8" dirty="0">
                <a:latin typeface="Arial"/>
                <a:cs typeface="Arial"/>
              </a:rPr>
              <a:t>be </a:t>
            </a:r>
            <a:r>
              <a:rPr sz="1500" spc="-4" dirty="0">
                <a:latin typeface="Arial"/>
                <a:cs typeface="Arial"/>
              </a:rPr>
              <a:t>described </a:t>
            </a:r>
            <a:r>
              <a:rPr sz="1500" spc="-8" dirty="0">
                <a:latin typeface="Arial"/>
                <a:cs typeface="Arial"/>
              </a:rPr>
              <a:t>as  distorted cubes or triangular  dodecahedra of eight </a:t>
            </a:r>
            <a:r>
              <a:rPr sz="1500" spc="-15" dirty="0">
                <a:latin typeface="Arial"/>
                <a:cs typeface="Arial"/>
              </a:rPr>
              <a:t>oxygens</a:t>
            </a:r>
            <a:r>
              <a:rPr sz="1500" spc="-15" dirty="0">
                <a:latin typeface="Arial"/>
                <a:cs typeface="Arial"/>
              </a:rPr>
              <a:t>  </a:t>
            </a:r>
            <a:r>
              <a:rPr sz="1500" spc="-11" dirty="0">
                <a:latin typeface="Arial"/>
                <a:cs typeface="Arial"/>
              </a:rPr>
              <a:t>which </a:t>
            </a:r>
            <a:r>
              <a:rPr sz="1500" spc="-8" dirty="0">
                <a:latin typeface="Arial"/>
                <a:cs typeface="Arial"/>
              </a:rPr>
              <a:t>contain X</a:t>
            </a:r>
            <a:r>
              <a:rPr sz="1500" spc="60" dirty="0">
                <a:latin typeface="Arial"/>
                <a:cs typeface="Arial"/>
              </a:rPr>
              <a:t> </a:t>
            </a:r>
            <a:r>
              <a:rPr sz="1500" spc="-8" dirty="0">
                <a:latin typeface="Arial"/>
                <a:cs typeface="Arial"/>
              </a:rPr>
              <a:t>ions.</a:t>
            </a:r>
            <a:endParaRPr sz="1500" dirty="0">
              <a:latin typeface="Arial"/>
              <a:cs typeface="Arial"/>
            </a:endParaRPr>
          </a:p>
          <a:p>
            <a:pPr marL="296228" marR="204311" indent="-258604">
              <a:spcBef>
                <a:spcPts val="363"/>
              </a:spcBef>
              <a:buChar char="•"/>
              <a:tabLst>
                <a:tab pos="296228" algn="l"/>
                <a:tab pos="296704" algn="l"/>
              </a:tabLst>
            </a:pPr>
            <a:r>
              <a:rPr sz="1500" spc="-11" dirty="0">
                <a:latin typeface="Arial"/>
                <a:cs typeface="Arial"/>
              </a:rPr>
              <a:t>Tightly </a:t>
            </a:r>
            <a:r>
              <a:rPr sz="1500" dirty="0">
                <a:latin typeface="Arial"/>
                <a:cs typeface="Arial"/>
              </a:rPr>
              <a:t>packed </a:t>
            </a:r>
            <a:r>
              <a:rPr sz="1500" spc="-4" dirty="0">
                <a:latin typeface="Arial"/>
                <a:cs typeface="Arial"/>
              </a:rPr>
              <a:t>structure  accounts </a:t>
            </a:r>
            <a:r>
              <a:rPr sz="1500" dirty="0">
                <a:latin typeface="Arial"/>
                <a:cs typeface="Arial"/>
              </a:rPr>
              <a:t>for </a:t>
            </a:r>
            <a:r>
              <a:rPr sz="1500" spc="-8" dirty="0">
                <a:latin typeface="Arial"/>
                <a:cs typeface="Arial"/>
              </a:rPr>
              <a:t>high density and  </a:t>
            </a:r>
            <a:r>
              <a:rPr sz="1500" spc="-4" dirty="0">
                <a:latin typeface="Arial"/>
                <a:cs typeface="Arial"/>
              </a:rPr>
              <a:t>specific </a:t>
            </a:r>
            <a:r>
              <a:rPr sz="1500" spc="-8" dirty="0">
                <a:latin typeface="Arial"/>
                <a:cs typeface="Arial"/>
              </a:rPr>
              <a:t>gravity of </a:t>
            </a:r>
            <a:r>
              <a:rPr sz="1500" spc="-4" dirty="0">
                <a:latin typeface="Arial"/>
                <a:cs typeface="Arial"/>
              </a:rPr>
              <a:t>garnets.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10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5900" y="1085850"/>
            <a:ext cx="6057900" cy="4543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5238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6448" y="583090"/>
            <a:ext cx="7269816" cy="391548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22413">
              <a:lnSpc>
                <a:spcPct val="100000"/>
              </a:lnSpc>
              <a:spcBef>
                <a:spcPts val="88"/>
              </a:spcBef>
            </a:pPr>
            <a:r>
              <a:rPr sz="2471" spc="-115" dirty="0">
                <a:solidFill>
                  <a:srgbClr val="C00000"/>
                </a:solidFill>
              </a:rPr>
              <a:t>Garnet </a:t>
            </a:r>
            <a:r>
              <a:rPr sz="2471" spc="-150" dirty="0">
                <a:solidFill>
                  <a:srgbClr val="C00000"/>
                </a:solidFill>
              </a:rPr>
              <a:t>has </a:t>
            </a:r>
            <a:r>
              <a:rPr sz="2471" spc="-128" dirty="0">
                <a:solidFill>
                  <a:srgbClr val="C00000"/>
                </a:solidFill>
              </a:rPr>
              <a:t>a </a:t>
            </a:r>
            <a:r>
              <a:rPr sz="2471" spc="-124" dirty="0">
                <a:solidFill>
                  <a:srgbClr val="C00000"/>
                </a:solidFill>
              </a:rPr>
              <a:t>generalised </a:t>
            </a:r>
            <a:r>
              <a:rPr sz="2471" spc="-115" dirty="0">
                <a:solidFill>
                  <a:srgbClr val="C00000"/>
                </a:solidFill>
              </a:rPr>
              <a:t>structural </a:t>
            </a:r>
            <a:r>
              <a:rPr sz="2471" spc="-141" dirty="0">
                <a:solidFill>
                  <a:srgbClr val="C00000"/>
                </a:solidFill>
              </a:rPr>
              <a:t>formula </a:t>
            </a:r>
            <a:r>
              <a:rPr sz="2471" spc="-93" dirty="0">
                <a:solidFill>
                  <a:srgbClr val="C00000"/>
                </a:solidFill>
              </a:rPr>
              <a:t>of</a:t>
            </a:r>
            <a:r>
              <a:rPr sz="2471" spc="141" dirty="0">
                <a:solidFill>
                  <a:srgbClr val="C00000"/>
                </a:solidFill>
              </a:rPr>
              <a:t> </a:t>
            </a:r>
            <a:r>
              <a:rPr sz="2471" spc="-101" dirty="0">
                <a:solidFill>
                  <a:srgbClr val="C00000"/>
                </a:solidFill>
              </a:rPr>
              <a:t>A</a:t>
            </a:r>
            <a:r>
              <a:rPr sz="2449" spc="-152" baseline="-21021" dirty="0">
                <a:solidFill>
                  <a:srgbClr val="C00000"/>
                </a:solidFill>
              </a:rPr>
              <a:t>3</a:t>
            </a:r>
            <a:r>
              <a:rPr sz="2471" spc="-101" dirty="0">
                <a:solidFill>
                  <a:srgbClr val="C00000"/>
                </a:solidFill>
              </a:rPr>
              <a:t>B</a:t>
            </a:r>
            <a:r>
              <a:rPr sz="2449" spc="-152" baseline="-21021" dirty="0">
                <a:solidFill>
                  <a:srgbClr val="C00000"/>
                </a:solidFill>
              </a:rPr>
              <a:t>2</a:t>
            </a:r>
            <a:r>
              <a:rPr sz="2471" spc="-101" dirty="0">
                <a:solidFill>
                  <a:srgbClr val="C00000"/>
                </a:solidFill>
              </a:rPr>
              <a:t>Si</a:t>
            </a:r>
            <a:r>
              <a:rPr sz="2449" spc="-152" baseline="-21021" dirty="0">
                <a:solidFill>
                  <a:srgbClr val="C00000"/>
                </a:solidFill>
              </a:rPr>
              <a:t>3</a:t>
            </a:r>
            <a:r>
              <a:rPr sz="2471" spc="-101" dirty="0">
                <a:solidFill>
                  <a:srgbClr val="C00000"/>
                </a:solidFill>
              </a:rPr>
              <a:t>O</a:t>
            </a:r>
            <a:r>
              <a:rPr sz="2449" spc="-152" baseline="-21021" dirty="0">
                <a:solidFill>
                  <a:srgbClr val="C00000"/>
                </a:solidFill>
              </a:rPr>
              <a:t>12</a:t>
            </a:r>
            <a:endParaRPr sz="2449" baseline="-21021"/>
          </a:p>
        </p:txBody>
      </p:sp>
      <p:sp>
        <p:nvSpPr>
          <p:cNvPr id="3" name="object 3"/>
          <p:cNvSpPr/>
          <p:nvPr/>
        </p:nvSpPr>
        <p:spPr>
          <a:xfrm>
            <a:off x="537883" y="2130686"/>
            <a:ext cx="8068235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9144000" y="979931"/>
                </a:moveTo>
                <a:lnTo>
                  <a:pt x="9144000" y="0"/>
                </a:lnTo>
                <a:lnTo>
                  <a:pt x="0" y="0"/>
                </a:lnTo>
                <a:lnTo>
                  <a:pt x="0" y="979932"/>
                </a:lnTo>
                <a:lnTo>
                  <a:pt x="9144000" y="979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2470898" y="2845397"/>
            <a:ext cx="2158813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2"/>
              </a:lnSpc>
            </a:pPr>
            <a:r>
              <a:rPr sz="2118" spc="-79" dirty="0">
                <a:latin typeface="WenQuanYi Micro Hei"/>
                <a:cs typeface="WenQuanYi Micro Hei"/>
              </a:rPr>
              <a:t>the </a:t>
            </a:r>
            <a:r>
              <a:rPr sz="2118" spc="-71" dirty="0">
                <a:latin typeface="WenQuanYi Micro Hei"/>
                <a:cs typeface="WenQuanYi Micro Hei"/>
              </a:rPr>
              <a:t>T</a:t>
            </a:r>
            <a:r>
              <a:rPr sz="2118" spc="-71" dirty="0">
                <a:latin typeface="WenQuanYi Micro Hei Mono"/>
                <a:cs typeface="WenQuanYi Micro Hei Mono"/>
              </a:rPr>
              <a:t>‐</a:t>
            </a:r>
            <a:r>
              <a:rPr sz="2118" spc="-71" dirty="0">
                <a:latin typeface="WenQuanYi Micro Hei"/>
                <a:cs typeface="WenQuanYi Micro Hei"/>
              </a:rPr>
              <a:t>site </a:t>
            </a:r>
            <a:r>
              <a:rPr sz="2118" spc="-97" dirty="0">
                <a:latin typeface="WenQuanYi Micro Hei"/>
                <a:cs typeface="WenQuanYi Micro Hei"/>
              </a:rPr>
              <a:t>is</a:t>
            </a:r>
            <a:r>
              <a:rPr sz="2118" spc="-124" dirty="0">
                <a:latin typeface="WenQuanYi Micro Hei"/>
                <a:cs typeface="WenQuanYi Micro Hei"/>
              </a:rPr>
              <a:t> </a:t>
            </a:r>
            <a:r>
              <a:rPr sz="2118" spc="-106" dirty="0">
                <a:latin typeface="WenQuanYi Micro Hei"/>
                <a:cs typeface="WenQuanYi Micro Hei"/>
              </a:rPr>
              <a:t>4</a:t>
            </a:r>
            <a:r>
              <a:rPr sz="2118" spc="-106" dirty="0">
                <a:latin typeface="WenQuanYi Micro Hei Mono"/>
                <a:cs typeface="WenQuanYi Micro Hei Mono"/>
              </a:rPr>
              <a:t>‐</a:t>
            </a:r>
            <a:r>
              <a:rPr sz="2118" spc="-106" dirty="0">
                <a:latin typeface="WenQuanYi Micro Hei"/>
                <a:cs typeface="WenQuanYi Micro Hei"/>
              </a:rPr>
              <a:t>coord</a:t>
            </a:r>
            <a:endParaRPr sz="2118">
              <a:latin typeface="WenQuanYi Micro Hei"/>
              <a:cs typeface="WenQuanYi Micro He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7883" y="2801695"/>
            <a:ext cx="8068235" cy="3653118"/>
            <a:chOff x="457200" y="3175254"/>
            <a:chExt cx="9144000" cy="4140200"/>
          </a:xfrm>
        </p:grpSpPr>
        <p:sp>
          <p:nvSpPr>
            <p:cNvPr id="6" name="object 6"/>
            <p:cNvSpPr/>
            <p:nvPr/>
          </p:nvSpPr>
          <p:spPr>
            <a:xfrm>
              <a:off x="457200" y="3175254"/>
              <a:ext cx="4642865" cy="2194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3393948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1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3394710"/>
              <a:ext cx="4642865" cy="9791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3664762" y="4290060"/>
              <a:ext cx="1727200" cy="83820"/>
            </a:xfrm>
            <a:custGeom>
              <a:avLst/>
              <a:gdLst/>
              <a:ahLst/>
              <a:cxnLst/>
              <a:rect l="l" t="t" r="r" b="b"/>
              <a:pathLst>
                <a:path w="1727200" h="83820">
                  <a:moveTo>
                    <a:pt x="1727149" y="57150"/>
                  </a:moveTo>
                  <a:lnTo>
                    <a:pt x="1723339" y="0"/>
                  </a:lnTo>
                  <a:lnTo>
                    <a:pt x="635114" y="83820"/>
                  </a:lnTo>
                  <a:lnTo>
                    <a:pt x="1381047" y="83820"/>
                  </a:lnTo>
                  <a:lnTo>
                    <a:pt x="1727149" y="57150"/>
                  </a:lnTo>
                  <a:close/>
                </a:path>
                <a:path w="1727200" h="83820">
                  <a:moveTo>
                    <a:pt x="17207" y="83820"/>
                  </a:moveTo>
                  <a:lnTo>
                    <a:pt x="16459" y="73914"/>
                  </a:lnTo>
                  <a:lnTo>
                    <a:pt x="0" y="83820"/>
                  </a:lnTo>
                  <a:lnTo>
                    <a:pt x="17207" y="8382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200" y="4373118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4373880"/>
              <a:ext cx="4642865" cy="979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3516629" y="4373880"/>
              <a:ext cx="1529715" cy="161925"/>
            </a:xfrm>
            <a:custGeom>
              <a:avLst/>
              <a:gdLst/>
              <a:ahLst/>
              <a:cxnLst/>
              <a:rect l="l" t="t" r="r" b="b"/>
              <a:pathLst>
                <a:path w="1529714" h="161925">
                  <a:moveTo>
                    <a:pt x="168915" y="47318"/>
                  </a:moveTo>
                  <a:lnTo>
                    <a:pt x="165340" y="0"/>
                  </a:lnTo>
                  <a:lnTo>
                    <a:pt x="148132" y="0"/>
                  </a:lnTo>
                  <a:lnTo>
                    <a:pt x="0" y="89153"/>
                  </a:lnTo>
                  <a:lnTo>
                    <a:pt x="140208" y="146320"/>
                  </a:lnTo>
                  <a:lnTo>
                    <a:pt x="140208" y="49529"/>
                  </a:lnTo>
                  <a:lnTo>
                    <a:pt x="168915" y="47318"/>
                  </a:lnTo>
                  <a:close/>
                </a:path>
                <a:path w="1529714" h="161925">
                  <a:moveTo>
                    <a:pt x="173235" y="104487"/>
                  </a:moveTo>
                  <a:lnTo>
                    <a:pt x="168915" y="47318"/>
                  </a:lnTo>
                  <a:lnTo>
                    <a:pt x="140208" y="49529"/>
                  </a:lnTo>
                  <a:lnTo>
                    <a:pt x="144780" y="106679"/>
                  </a:lnTo>
                  <a:lnTo>
                    <a:pt x="173235" y="104487"/>
                  </a:lnTo>
                  <a:close/>
                </a:path>
                <a:path w="1529714" h="161925">
                  <a:moveTo>
                    <a:pt x="177546" y="161543"/>
                  </a:moveTo>
                  <a:lnTo>
                    <a:pt x="173235" y="104487"/>
                  </a:lnTo>
                  <a:lnTo>
                    <a:pt x="144780" y="106679"/>
                  </a:lnTo>
                  <a:lnTo>
                    <a:pt x="140208" y="49529"/>
                  </a:lnTo>
                  <a:lnTo>
                    <a:pt x="140208" y="146320"/>
                  </a:lnTo>
                  <a:lnTo>
                    <a:pt x="177546" y="161543"/>
                  </a:lnTo>
                  <a:close/>
                </a:path>
                <a:path w="1529714" h="161925">
                  <a:moveTo>
                    <a:pt x="1529179" y="0"/>
                  </a:moveTo>
                  <a:lnTo>
                    <a:pt x="783246" y="0"/>
                  </a:lnTo>
                  <a:lnTo>
                    <a:pt x="168915" y="47318"/>
                  </a:lnTo>
                  <a:lnTo>
                    <a:pt x="173235" y="104487"/>
                  </a:lnTo>
                  <a:lnTo>
                    <a:pt x="1529179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4237482" y="5241036"/>
              <a:ext cx="936625" cy="112395"/>
            </a:xfrm>
            <a:custGeom>
              <a:avLst/>
              <a:gdLst/>
              <a:ahLst/>
              <a:cxnLst/>
              <a:rect l="l" t="t" r="r" b="b"/>
              <a:pathLst>
                <a:path w="936625" h="112395">
                  <a:moveTo>
                    <a:pt x="171450" y="57150"/>
                  </a:moveTo>
                  <a:lnTo>
                    <a:pt x="171450" y="0"/>
                  </a:lnTo>
                  <a:lnTo>
                    <a:pt x="0" y="85343"/>
                  </a:lnTo>
                  <a:lnTo>
                    <a:pt x="53103" y="112013"/>
                  </a:lnTo>
                  <a:lnTo>
                    <a:pt x="142493" y="112013"/>
                  </a:lnTo>
                  <a:lnTo>
                    <a:pt x="142493" y="57150"/>
                  </a:lnTo>
                  <a:lnTo>
                    <a:pt x="171450" y="57150"/>
                  </a:lnTo>
                  <a:close/>
                </a:path>
                <a:path w="936625" h="112395">
                  <a:moveTo>
                    <a:pt x="936497" y="112013"/>
                  </a:moveTo>
                  <a:lnTo>
                    <a:pt x="936497" y="57150"/>
                  </a:lnTo>
                  <a:lnTo>
                    <a:pt x="142493" y="57150"/>
                  </a:lnTo>
                  <a:lnTo>
                    <a:pt x="142493" y="112013"/>
                  </a:lnTo>
                  <a:lnTo>
                    <a:pt x="936497" y="112013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200" y="5352288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200" y="5353050"/>
              <a:ext cx="4642865" cy="9791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4290586" y="5353050"/>
              <a:ext cx="883919" cy="59690"/>
            </a:xfrm>
            <a:custGeom>
              <a:avLst/>
              <a:gdLst/>
              <a:ahLst/>
              <a:cxnLst/>
              <a:rect l="l" t="t" r="r" b="b"/>
              <a:pathLst>
                <a:path w="883920" h="59689">
                  <a:moveTo>
                    <a:pt x="883394" y="2286"/>
                  </a:moveTo>
                  <a:lnTo>
                    <a:pt x="883394" y="0"/>
                  </a:lnTo>
                  <a:lnTo>
                    <a:pt x="0" y="0"/>
                  </a:lnTo>
                  <a:lnTo>
                    <a:pt x="89390" y="44893"/>
                  </a:lnTo>
                  <a:lnTo>
                    <a:pt x="89390" y="2286"/>
                  </a:lnTo>
                  <a:lnTo>
                    <a:pt x="883394" y="2286"/>
                  </a:lnTo>
                  <a:close/>
                </a:path>
                <a:path w="883920" h="59689">
                  <a:moveTo>
                    <a:pt x="118346" y="59436"/>
                  </a:moveTo>
                  <a:lnTo>
                    <a:pt x="118346" y="2286"/>
                  </a:lnTo>
                  <a:lnTo>
                    <a:pt x="89390" y="2286"/>
                  </a:lnTo>
                  <a:lnTo>
                    <a:pt x="89390" y="44893"/>
                  </a:lnTo>
                  <a:lnTo>
                    <a:pt x="118346" y="59436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3594333" y="6248400"/>
              <a:ext cx="1651635" cy="83820"/>
            </a:xfrm>
            <a:custGeom>
              <a:avLst/>
              <a:gdLst/>
              <a:ahLst/>
              <a:cxnLst/>
              <a:rect l="l" t="t" r="r" b="b"/>
              <a:pathLst>
                <a:path w="1651635" h="83820">
                  <a:moveTo>
                    <a:pt x="166898" y="57150"/>
                  </a:moveTo>
                  <a:lnTo>
                    <a:pt x="166898" y="0"/>
                  </a:lnTo>
                  <a:lnTo>
                    <a:pt x="0" y="83820"/>
                  </a:lnTo>
                  <a:lnTo>
                    <a:pt x="137942" y="83820"/>
                  </a:lnTo>
                  <a:lnTo>
                    <a:pt x="137942" y="57150"/>
                  </a:lnTo>
                  <a:lnTo>
                    <a:pt x="166898" y="57150"/>
                  </a:lnTo>
                  <a:close/>
                </a:path>
                <a:path w="1651635" h="83820">
                  <a:moveTo>
                    <a:pt x="1651274" y="83820"/>
                  </a:moveTo>
                  <a:lnTo>
                    <a:pt x="1651274" y="57150"/>
                  </a:lnTo>
                  <a:lnTo>
                    <a:pt x="137942" y="57150"/>
                  </a:lnTo>
                  <a:lnTo>
                    <a:pt x="137942" y="83820"/>
                  </a:lnTo>
                  <a:lnTo>
                    <a:pt x="1651274" y="838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457200" y="6331458"/>
              <a:ext cx="9144000" cy="984250"/>
            </a:xfrm>
            <a:custGeom>
              <a:avLst/>
              <a:gdLst/>
              <a:ahLst/>
              <a:cxnLst/>
              <a:rect l="l" t="t" r="r" b="b"/>
              <a:pathLst>
                <a:path w="9144000" h="984250">
                  <a:moveTo>
                    <a:pt x="9144000" y="98374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83742"/>
                  </a:lnTo>
                  <a:lnTo>
                    <a:pt x="9144000" y="9837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200" y="6332220"/>
              <a:ext cx="4642865" cy="9829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3589782" y="6332220"/>
              <a:ext cx="1656080" cy="87630"/>
            </a:xfrm>
            <a:custGeom>
              <a:avLst/>
              <a:gdLst/>
              <a:ahLst/>
              <a:cxnLst/>
              <a:rect l="l" t="t" r="r" b="b"/>
              <a:pathLst>
                <a:path w="1656079" h="87629">
                  <a:moveTo>
                    <a:pt x="1655826" y="30479"/>
                  </a:moveTo>
                  <a:lnTo>
                    <a:pt x="1655826" y="0"/>
                  </a:lnTo>
                  <a:lnTo>
                    <a:pt x="4551" y="0"/>
                  </a:lnTo>
                  <a:lnTo>
                    <a:pt x="0" y="2285"/>
                  </a:lnTo>
                  <a:lnTo>
                    <a:pt x="142493" y="73216"/>
                  </a:lnTo>
                  <a:lnTo>
                    <a:pt x="142493" y="30479"/>
                  </a:lnTo>
                  <a:lnTo>
                    <a:pt x="1655826" y="30479"/>
                  </a:lnTo>
                  <a:close/>
                </a:path>
                <a:path w="1656079" h="87629">
                  <a:moveTo>
                    <a:pt x="171450" y="87629"/>
                  </a:moveTo>
                  <a:lnTo>
                    <a:pt x="171450" y="30479"/>
                  </a:lnTo>
                  <a:lnTo>
                    <a:pt x="142493" y="30479"/>
                  </a:lnTo>
                  <a:lnTo>
                    <a:pt x="142493" y="73216"/>
                  </a:lnTo>
                  <a:lnTo>
                    <a:pt x="171450" y="8762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24392" y="1153310"/>
            <a:ext cx="7948893" cy="432204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89092">
              <a:spcBef>
                <a:spcPts val="88"/>
              </a:spcBef>
            </a:pPr>
            <a:r>
              <a:rPr sz="2118" spc="-66" dirty="0">
                <a:latin typeface="WenQuanYi Micro Hei"/>
                <a:cs typeface="WenQuanYi Micro Hei"/>
              </a:rPr>
              <a:t>A </a:t>
            </a:r>
            <a:r>
              <a:rPr sz="2118" spc="-115" dirty="0">
                <a:latin typeface="WenQuanYi Micro Hei"/>
                <a:cs typeface="WenQuanYi Micro Hei"/>
              </a:rPr>
              <a:t>= </a:t>
            </a:r>
            <a:r>
              <a:rPr sz="2118" spc="-66" dirty="0">
                <a:latin typeface="WenQuanYi Micro Hei"/>
                <a:cs typeface="WenQuanYi Micro Hei"/>
              </a:rPr>
              <a:t>Mg </a:t>
            </a:r>
            <a:r>
              <a:rPr sz="2118" spc="-57" dirty="0">
                <a:latin typeface="WenQuanYi Micro Hei"/>
                <a:cs typeface="WenQuanYi Micro Hei"/>
              </a:rPr>
              <a:t>,Fe</a:t>
            </a:r>
            <a:r>
              <a:rPr sz="2118" spc="-86" baseline="24305" dirty="0">
                <a:latin typeface="WenQuanYi Micro Hei"/>
                <a:cs typeface="WenQuanYi Micro Hei"/>
              </a:rPr>
              <a:t>2+</a:t>
            </a:r>
            <a:r>
              <a:rPr sz="2118" spc="-57" dirty="0">
                <a:latin typeface="WenQuanYi Micro Hei"/>
                <a:cs typeface="WenQuanYi Micro Hei"/>
              </a:rPr>
              <a:t>, </a:t>
            </a:r>
            <a:r>
              <a:rPr sz="2118" spc="-84" dirty="0">
                <a:latin typeface="WenQuanYi Micro Hei"/>
                <a:cs typeface="WenQuanYi Micro Hei"/>
              </a:rPr>
              <a:t>Mn </a:t>
            </a:r>
            <a:r>
              <a:rPr sz="2118" spc="-110" dirty="0">
                <a:latin typeface="WenQuanYi Micro Hei"/>
                <a:cs typeface="WenQuanYi Micro Hei"/>
              </a:rPr>
              <a:t>or </a:t>
            </a:r>
            <a:r>
              <a:rPr sz="2118" spc="-132" dirty="0">
                <a:latin typeface="WenQuanYi Micro Hei"/>
                <a:cs typeface="WenQuanYi Micro Hei"/>
              </a:rPr>
              <a:t>Ca </a:t>
            </a:r>
            <a:r>
              <a:rPr sz="2118" spc="-88" dirty="0">
                <a:latin typeface="WenQuanYi Micro Hei"/>
                <a:cs typeface="WenQuanYi Micro Hei"/>
              </a:rPr>
              <a:t>(pyrope, </a:t>
            </a:r>
            <a:r>
              <a:rPr sz="2118" spc="-106" dirty="0">
                <a:latin typeface="WenQuanYi Micro Hei"/>
                <a:cs typeface="WenQuanYi Micro Hei"/>
              </a:rPr>
              <a:t>almandine, spessartine </a:t>
            </a:r>
            <a:r>
              <a:rPr sz="2118" spc="-128" dirty="0">
                <a:latin typeface="WenQuanYi Micro Hei"/>
                <a:cs typeface="WenQuanYi Micro Hei"/>
              </a:rPr>
              <a:t>and</a:t>
            </a:r>
            <a:r>
              <a:rPr sz="2118" spc="150" dirty="0">
                <a:latin typeface="WenQuanYi Micro Hei"/>
                <a:cs typeface="WenQuanYi Micro Hei"/>
              </a:rPr>
              <a:t> </a:t>
            </a:r>
            <a:r>
              <a:rPr sz="2118" spc="-101" dirty="0">
                <a:latin typeface="WenQuanYi Micro Hei"/>
                <a:cs typeface="WenQuanYi Micro Hei"/>
              </a:rPr>
              <a:t>grossular</a:t>
            </a:r>
            <a:r>
              <a:rPr sz="2118" spc="-101" dirty="0">
                <a:latin typeface="WenQuanYi Micro Hei"/>
                <a:cs typeface="WenQuanYi Micro Hei"/>
              </a:rPr>
              <a:t>).</a:t>
            </a:r>
            <a:endParaRPr sz="2118" dirty="0">
              <a:latin typeface="WenQuanYi Micro Hei"/>
              <a:cs typeface="WenQuanYi Micro Hei"/>
            </a:endParaRPr>
          </a:p>
          <a:p>
            <a:pPr>
              <a:spcBef>
                <a:spcPts val="18"/>
              </a:spcBef>
            </a:pPr>
            <a:endParaRPr sz="1544" dirty="0">
              <a:latin typeface="WenQuanYi Micro Hei"/>
              <a:cs typeface="WenQuanYi Micro Hei"/>
            </a:endParaRPr>
          </a:p>
          <a:p>
            <a:pPr marL="89652"/>
            <a:r>
              <a:rPr sz="2118" spc="-168" dirty="0">
                <a:latin typeface="WenQuanYi Micro Hei"/>
                <a:cs typeface="WenQuanYi Micro Hei"/>
              </a:rPr>
              <a:t>B </a:t>
            </a:r>
            <a:r>
              <a:rPr sz="2118" spc="-115" dirty="0">
                <a:latin typeface="WenQuanYi Micro Hei"/>
                <a:cs typeface="WenQuanYi Micro Hei"/>
              </a:rPr>
              <a:t>= </a:t>
            </a:r>
            <a:r>
              <a:rPr sz="2118" spc="-44" dirty="0">
                <a:latin typeface="WenQuanYi Micro Hei"/>
                <a:cs typeface="WenQuanYi Micro Hei"/>
              </a:rPr>
              <a:t>Al, </a:t>
            </a:r>
            <a:r>
              <a:rPr sz="2118" spc="-150" dirty="0">
                <a:latin typeface="WenQuanYi Micro Hei"/>
                <a:cs typeface="WenQuanYi Micro Hei"/>
              </a:rPr>
              <a:t>Cr, </a:t>
            </a:r>
            <a:r>
              <a:rPr sz="2118" spc="-110" dirty="0">
                <a:latin typeface="WenQuanYi Micro Hei"/>
                <a:cs typeface="WenQuanYi Micro Hei"/>
              </a:rPr>
              <a:t>or </a:t>
            </a:r>
            <a:r>
              <a:rPr sz="2118" spc="-66" dirty="0">
                <a:latin typeface="WenQuanYi Micro Hei"/>
                <a:cs typeface="WenQuanYi Micro Hei"/>
              </a:rPr>
              <a:t>(Fe</a:t>
            </a:r>
            <a:r>
              <a:rPr sz="2118" spc="-99" baseline="24305" dirty="0">
                <a:latin typeface="WenQuanYi Micro Hei"/>
                <a:cs typeface="WenQuanYi Micro Hei"/>
              </a:rPr>
              <a:t>3+ </a:t>
            </a:r>
            <a:r>
              <a:rPr sz="2118" dirty="0">
                <a:latin typeface="Times New Roman"/>
                <a:cs typeface="Times New Roman"/>
              </a:rPr>
              <a:t>± </a:t>
            </a:r>
            <a:r>
              <a:rPr sz="2118" spc="-44" dirty="0">
                <a:latin typeface="WenQuanYi Micro Hei"/>
                <a:cs typeface="WenQuanYi Micro Hei"/>
              </a:rPr>
              <a:t>Ti). </a:t>
            </a:r>
            <a:r>
              <a:rPr sz="2118" spc="-71" dirty="0">
                <a:latin typeface="WenQuanYi Micro Hei"/>
                <a:cs typeface="WenQuanYi Micro Hei"/>
              </a:rPr>
              <a:t>(The </a:t>
            </a:r>
            <a:r>
              <a:rPr sz="2118" spc="-79" dirty="0">
                <a:latin typeface="WenQuanYi Micro Hei"/>
                <a:cs typeface="WenQuanYi Micro Hei"/>
              </a:rPr>
              <a:t>latter </a:t>
            </a:r>
            <a:r>
              <a:rPr sz="2118" spc="-71" dirty="0">
                <a:latin typeface="WenQuanYi Micro Hei"/>
                <a:cs typeface="WenQuanYi Micro Hei"/>
              </a:rPr>
              <a:t>two </a:t>
            </a:r>
            <a:r>
              <a:rPr sz="2118" spc="-84" dirty="0">
                <a:latin typeface="WenQuanYi Micro Hei"/>
                <a:cs typeface="WenQuanYi Micro Hei"/>
              </a:rPr>
              <a:t>give </a:t>
            </a:r>
            <a:r>
              <a:rPr sz="2118" spc="-93" dirty="0">
                <a:latin typeface="WenQuanYi Micro Hei"/>
                <a:cs typeface="WenQuanYi Micro Hei"/>
              </a:rPr>
              <a:t>uvarovite</a:t>
            </a:r>
            <a:r>
              <a:rPr sz="2118" spc="-93" dirty="0">
                <a:latin typeface="WenQuanYi Micro Hei"/>
                <a:cs typeface="WenQuanYi Micro Hei"/>
              </a:rPr>
              <a:t> </a:t>
            </a:r>
            <a:r>
              <a:rPr sz="2118" spc="-128" dirty="0">
                <a:latin typeface="WenQuanYi Micro Hei"/>
                <a:cs typeface="WenQuanYi Micro Hei"/>
              </a:rPr>
              <a:t>and</a:t>
            </a:r>
            <a:r>
              <a:rPr sz="2118" spc="-79" dirty="0">
                <a:latin typeface="WenQuanYi Micro Hei"/>
                <a:cs typeface="WenQuanYi Micro Hei"/>
              </a:rPr>
              <a:t> </a:t>
            </a:r>
            <a:r>
              <a:rPr sz="2118" spc="-88" dirty="0">
                <a:latin typeface="WenQuanYi Micro Hei"/>
                <a:cs typeface="WenQuanYi Micro Hei"/>
              </a:rPr>
              <a:t>andradite).</a:t>
            </a:r>
            <a:endParaRPr sz="2118" dirty="0">
              <a:latin typeface="WenQuanYi Micro Hei"/>
              <a:cs typeface="WenQuanYi Micro Hei"/>
            </a:endParaRPr>
          </a:p>
          <a:p>
            <a:pPr>
              <a:spcBef>
                <a:spcPts val="57"/>
              </a:spcBef>
            </a:pPr>
            <a:endParaRPr sz="1500" dirty="0">
              <a:latin typeface="WenQuanYi Micro Hei"/>
              <a:cs typeface="WenQuanYi Micro Hei"/>
            </a:endParaRPr>
          </a:p>
          <a:p>
            <a:pPr marL="97495"/>
            <a:r>
              <a:rPr sz="2118" spc="-97" dirty="0">
                <a:latin typeface="WenQuanYi Micro Hei"/>
                <a:cs typeface="WenQuanYi Micro Hei"/>
              </a:rPr>
              <a:t>The </a:t>
            </a:r>
            <a:r>
              <a:rPr sz="2118" spc="-71" dirty="0">
                <a:latin typeface="WenQuanYi Micro Hei"/>
                <a:cs typeface="WenQuanYi Micro Hei"/>
              </a:rPr>
              <a:t>A</a:t>
            </a:r>
            <a:r>
              <a:rPr sz="2118" spc="-71" dirty="0">
                <a:latin typeface="WenQuanYi Micro Hei Mono"/>
                <a:cs typeface="WenQuanYi Micro Hei Mono"/>
              </a:rPr>
              <a:t>‐</a:t>
            </a:r>
            <a:r>
              <a:rPr sz="2118" spc="-71" dirty="0">
                <a:latin typeface="WenQuanYi Micro Hei"/>
                <a:cs typeface="WenQuanYi Micro Hei"/>
              </a:rPr>
              <a:t>site </a:t>
            </a:r>
            <a:r>
              <a:rPr sz="2118" spc="-97" dirty="0">
                <a:latin typeface="WenQuanYi Micro Hei"/>
                <a:cs typeface="WenQuanYi Micro Hei"/>
              </a:rPr>
              <a:t>is 8 </a:t>
            </a:r>
            <a:r>
              <a:rPr sz="2118" spc="-101" dirty="0">
                <a:latin typeface="WenQuanYi Micro Hei"/>
                <a:cs typeface="WenQuanYi Micro Hei"/>
              </a:rPr>
              <a:t>coordinated, </a:t>
            </a:r>
            <a:r>
              <a:rPr sz="2118" spc="-79" dirty="0">
                <a:latin typeface="WenQuanYi Micro Hei"/>
                <a:cs typeface="WenQuanYi Micro Hei"/>
              </a:rPr>
              <a:t>the </a:t>
            </a:r>
            <a:r>
              <a:rPr sz="2118" spc="-84" dirty="0">
                <a:latin typeface="WenQuanYi Micro Hei"/>
                <a:cs typeface="WenQuanYi Micro Hei"/>
              </a:rPr>
              <a:t>Y </a:t>
            </a:r>
            <a:r>
              <a:rPr sz="2118" spc="-71" dirty="0">
                <a:latin typeface="WenQuanYi Micro Hei Mono"/>
                <a:cs typeface="WenQuanYi Micro Hei Mono"/>
              </a:rPr>
              <a:t>‐</a:t>
            </a:r>
            <a:r>
              <a:rPr sz="2118" spc="-71" dirty="0">
                <a:latin typeface="WenQuanYi Micro Hei"/>
                <a:cs typeface="WenQuanYi Micro Hei"/>
              </a:rPr>
              <a:t>site </a:t>
            </a:r>
            <a:r>
              <a:rPr sz="2118" spc="-97" dirty="0">
                <a:latin typeface="WenQuanYi Micro Hei"/>
                <a:cs typeface="WenQuanYi Micro Hei"/>
              </a:rPr>
              <a:t>is </a:t>
            </a:r>
            <a:r>
              <a:rPr sz="2118" spc="-101" dirty="0">
                <a:latin typeface="WenQuanYi Micro Hei"/>
                <a:cs typeface="WenQuanYi Micro Hei"/>
              </a:rPr>
              <a:t>6</a:t>
            </a:r>
            <a:r>
              <a:rPr sz="2118" spc="-101" dirty="0">
                <a:latin typeface="WenQuanYi Micro Hei Mono"/>
                <a:cs typeface="WenQuanYi Micro Hei Mono"/>
              </a:rPr>
              <a:t>‐</a:t>
            </a:r>
            <a:r>
              <a:rPr sz="2118" spc="-101" dirty="0">
                <a:latin typeface="WenQuanYi Micro Hei"/>
                <a:cs typeface="WenQuanYi Micro Hei"/>
              </a:rPr>
              <a:t>coordinated </a:t>
            </a:r>
            <a:r>
              <a:rPr sz="2118" spc="-88" dirty="0">
                <a:latin typeface="WenQuanYi Micro Hei"/>
                <a:cs typeface="WenQuanYi Micro Hei"/>
              </a:rPr>
              <a:t>(octahedral)</a:t>
            </a:r>
            <a:r>
              <a:rPr sz="2118" spc="132" dirty="0">
                <a:latin typeface="WenQuanYi Micro Hei"/>
                <a:cs typeface="WenQuanYi Micro Hei"/>
              </a:rPr>
              <a:t> </a:t>
            </a:r>
            <a:r>
              <a:rPr sz="2118" spc="-128" dirty="0">
                <a:latin typeface="WenQuanYi Micro Hei"/>
                <a:cs typeface="WenQuanYi Micro Hei"/>
              </a:rPr>
              <a:t>and</a:t>
            </a:r>
            <a:endParaRPr sz="2118" dirty="0">
              <a:latin typeface="WenQuanYi Micro Hei"/>
              <a:cs typeface="WenQuanYi Micro Hei"/>
            </a:endParaRPr>
          </a:p>
          <a:p>
            <a:pPr marL="4005196"/>
            <a:r>
              <a:rPr sz="2118" spc="-97" dirty="0">
                <a:latin typeface="WenQuanYi Micro Hei"/>
                <a:cs typeface="WenQuanYi Micro Hei"/>
              </a:rPr>
              <a:t>inated</a:t>
            </a:r>
            <a:r>
              <a:rPr sz="2118" spc="-75" dirty="0">
                <a:latin typeface="WenQuanYi Micro Hei"/>
                <a:cs typeface="WenQuanYi Micro Hei"/>
              </a:rPr>
              <a:t> </a:t>
            </a:r>
            <a:r>
              <a:rPr sz="2118" spc="-84" dirty="0">
                <a:latin typeface="WenQuanYi Micro Hei"/>
                <a:cs typeface="WenQuanYi Micro Hei"/>
              </a:rPr>
              <a:t>(tetrahedral)</a:t>
            </a:r>
            <a:endParaRPr sz="2118" dirty="0">
              <a:latin typeface="WenQuanYi Micro Hei"/>
              <a:cs typeface="WenQuanYi Micro Hei"/>
            </a:endParaRPr>
          </a:p>
          <a:p>
            <a:pPr>
              <a:lnSpc>
                <a:spcPct val="100000"/>
              </a:lnSpc>
            </a:pPr>
            <a:endParaRPr sz="2294" dirty="0">
              <a:latin typeface="WenQuanYi Micro Hei"/>
              <a:cs typeface="WenQuanYi Micro Hei"/>
            </a:endParaRPr>
          </a:p>
          <a:p>
            <a:pPr marL="4357640"/>
            <a:r>
              <a:rPr sz="2118" spc="-110" dirty="0">
                <a:latin typeface="WenQuanYi Micro Hei"/>
                <a:cs typeface="WenQuanYi Micro Hei"/>
              </a:rPr>
              <a:t>Isolated </a:t>
            </a:r>
            <a:r>
              <a:rPr sz="2118" spc="-66" dirty="0">
                <a:latin typeface="WenQuanYi Micro Hei"/>
                <a:cs typeface="WenQuanYi Micro Hei"/>
              </a:rPr>
              <a:t>(SiO</a:t>
            </a:r>
            <a:r>
              <a:rPr sz="2118" spc="-99" baseline="-20833" dirty="0">
                <a:latin typeface="WenQuanYi Micro Hei"/>
                <a:cs typeface="WenQuanYi Micro Hei"/>
              </a:rPr>
              <a:t>4</a:t>
            </a:r>
            <a:r>
              <a:rPr sz="2118" spc="-66" dirty="0">
                <a:latin typeface="WenQuanYi Micro Hei"/>
                <a:cs typeface="WenQuanYi Micro Hei"/>
              </a:rPr>
              <a:t>)</a:t>
            </a:r>
            <a:r>
              <a:rPr sz="2118" spc="-99" baseline="24305" dirty="0">
                <a:latin typeface="WenQuanYi Micro Hei"/>
                <a:cs typeface="WenQuanYi Micro Hei"/>
              </a:rPr>
              <a:t>4</a:t>
            </a:r>
            <a:r>
              <a:rPr sz="2118" spc="-99" baseline="24305" dirty="0">
                <a:latin typeface="WenQuanYi Micro Hei Mono"/>
                <a:cs typeface="WenQuanYi Micro Hei Mono"/>
              </a:rPr>
              <a:t>‐</a:t>
            </a:r>
            <a:r>
              <a:rPr sz="2118" spc="-556" baseline="24305" dirty="0">
                <a:latin typeface="WenQuanYi Micro Hei Mono"/>
                <a:cs typeface="WenQuanYi Micro Hei Mono"/>
              </a:rPr>
              <a:t> </a:t>
            </a:r>
            <a:r>
              <a:rPr sz="2118" spc="-101" dirty="0">
                <a:latin typeface="WenQuanYi Micro Hei"/>
                <a:cs typeface="WenQuanYi Micro Hei"/>
              </a:rPr>
              <a:t>tetrahedra</a:t>
            </a:r>
            <a:endParaRPr sz="2118" dirty="0">
              <a:latin typeface="WenQuanYi Micro Hei"/>
              <a:cs typeface="WenQuanYi Micro Hei"/>
            </a:endParaRPr>
          </a:p>
          <a:p>
            <a:pPr>
              <a:spcBef>
                <a:spcPts val="35"/>
              </a:spcBef>
            </a:pPr>
            <a:endParaRPr sz="2382" dirty="0">
              <a:latin typeface="WenQuanYi Micro Hei"/>
              <a:cs typeface="WenQuanYi Micro Hei"/>
            </a:endParaRPr>
          </a:p>
          <a:p>
            <a:pPr marL="4048901" marR="62196" algn="ctr"/>
            <a:r>
              <a:rPr sz="2118" spc="-110" dirty="0">
                <a:latin typeface="WenQuanYi Micro Hei"/>
                <a:cs typeface="WenQuanYi Micro Hei"/>
              </a:rPr>
              <a:t>are linked </a:t>
            </a:r>
            <a:r>
              <a:rPr sz="2118" spc="-71" dirty="0">
                <a:latin typeface="WenQuanYi Micro Hei"/>
                <a:cs typeface="WenQuanYi Micro Hei"/>
              </a:rPr>
              <a:t>to </a:t>
            </a:r>
            <a:r>
              <a:rPr sz="2118" spc="-97" dirty="0">
                <a:latin typeface="WenQuanYi Micro Hei"/>
                <a:cs typeface="WenQuanYi Micro Hei"/>
              </a:rPr>
              <a:t>distorted </a:t>
            </a:r>
            <a:r>
              <a:rPr sz="2118" spc="-115" dirty="0">
                <a:latin typeface="WenQuanYi Micro Hei"/>
                <a:cs typeface="WenQuanYi Micro Hei"/>
              </a:rPr>
              <a:t>octahedrons  </a:t>
            </a:r>
            <a:r>
              <a:rPr sz="2118" spc="-62" dirty="0">
                <a:latin typeface="WenQuanYi Micro Hei"/>
                <a:cs typeface="WenQuanYi Micro Hei"/>
              </a:rPr>
              <a:t>(the</a:t>
            </a:r>
            <a:r>
              <a:rPr sz="2118" spc="-84" dirty="0">
                <a:latin typeface="WenQuanYi Micro Hei"/>
                <a:cs typeface="WenQuanYi Micro Hei"/>
              </a:rPr>
              <a:t> </a:t>
            </a:r>
            <a:r>
              <a:rPr sz="2118" spc="-71" dirty="0">
                <a:latin typeface="WenQuanYi Micro Hei"/>
                <a:cs typeface="WenQuanYi Micro Hei"/>
              </a:rPr>
              <a:t>B</a:t>
            </a:r>
            <a:r>
              <a:rPr sz="2118" spc="-71" dirty="0">
                <a:latin typeface="WenQuanYi Micro Hei Mono"/>
                <a:cs typeface="WenQuanYi Micro Hei Mono"/>
              </a:rPr>
              <a:t>‐</a:t>
            </a:r>
            <a:r>
              <a:rPr sz="2118" spc="-71" dirty="0">
                <a:latin typeface="WenQuanYi Micro Hei"/>
                <a:cs typeface="WenQuanYi Micro Hei"/>
              </a:rPr>
              <a:t>site).</a:t>
            </a:r>
            <a:endParaRPr sz="2118" dirty="0">
              <a:latin typeface="WenQuanYi Micro Hei"/>
              <a:cs typeface="WenQuanYi Micro Hei"/>
            </a:endParaRPr>
          </a:p>
          <a:p>
            <a:pPr>
              <a:spcBef>
                <a:spcPts val="35"/>
              </a:spcBef>
            </a:pPr>
            <a:endParaRPr sz="1147" dirty="0">
              <a:latin typeface="WenQuanYi Micro Hei"/>
              <a:cs typeface="WenQuanYi Micro Hei"/>
            </a:endParaRPr>
          </a:p>
          <a:p>
            <a:pPr marL="4198508" marR="147926" algn="ctr">
              <a:spcBef>
                <a:spcPts val="4"/>
              </a:spcBef>
            </a:pPr>
            <a:r>
              <a:rPr sz="2118" spc="-88" dirty="0">
                <a:latin typeface="WenQuanYi Micro Hei"/>
                <a:cs typeface="WenQuanYi Micro Hei"/>
              </a:rPr>
              <a:t>And, </a:t>
            </a:r>
            <a:r>
              <a:rPr sz="2118" spc="-71" dirty="0">
                <a:latin typeface="WenQuanYi Micro Hei"/>
                <a:cs typeface="WenQuanYi Micro Hei"/>
              </a:rPr>
              <a:t>to </a:t>
            </a:r>
            <a:r>
              <a:rPr sz="2118" spc="-97" dirty="0">
                <a:latin typeface="WenQuanYi Micro Hei"/>
                <a:cs typeface="WenQuanYi Micro Hei"/>
              </a:rPr>
              <a:t>distorted </a:t>
            </a:r>
            <a:r>
              <a:rPr sz="2118" spc="-119" dirty="0">
                <a:latin typeface="WenQuanYi Micro Hei"/>
                <a:cs typeface="WenQuanYi Micro Hei"/>
              </a:rPr>
              <a:t>dodecahedrons  </a:t>
            </a:r>
            <a:r>
              <a:rPr sz="2118" spc="-62" dirty="0">
                <a:latin typeface="WenQuanYi Micro Hei"/>
                <a:cs typeface="WenQuanYi Micro Hei"/>
              </a:rPr>
              <a:t>(the</a:t>
            </a:r>
            <a:r>
              <a:rPr sz="2118" spc="-84" dirty="0">
                <a:latin typeface="WenQuanYi Micro Hei"/>
                <a:cs typeface="WenQuanYi Micro Hei"/>
              </a:rPr>
              <a:t> </a:t>
            </a:r>
            <a:r>
              <a:rPr sz="2118" spc="-57" dirty="0">
                <a:latin typeface="WenQuanYi Micro Hei"/>
                <a:cs typeface="WenQuanYi Micro Hei"/>
              </a:rPr>
              <a:t>A</a:t>
            </a:r>
            <a:r>
              <a:rPr sz="2118" spc="-57" dirty="0">
                <a:latin typeface="WenQuanYi Micro Hei Mono"/>
                <a:cs typeface="WenQuanYi Micro Hei Mono"/>
              </a:rPr>
              <a:t>‐</a:t>
            </a:r>
            <a:r>
              <a:rPr sz="2118" spc="-57" dirty="0">
                <a:latin typeface="WenQuanYi Micro Hei"/>
                <a:cs typeface="WenQuanYi Micro Hei"/>
              </a:rPr>
              <a:t>site).</a:t>
            </a:r>
            <a:endParaRPr sz="2118" dirty="0">
              <a:latin typeface="WenQuanYi Micro Hei"/>
              <a:cs typeface="WenQuanYi Micro Hei"/>
            </a:endParaRPr>
          </a:p>
        </p:txBody>
      </p:sp>
    </p:spTree>
    <p:extLst>
      <p:ext uri="{BB962C8B-B14F-4D97-AF65-F5344CB8AC3E}">
        <p14:creationId xmlns:p14="http://schemas.microsoft.com/office/powerpoint/2010/main" val="22973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7666" y="430945"/>
            <a:ext cx="4189861" cy="44050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</a:pPr>
            <a:r>
              <a:rPr sz="2800" b="1" spc="-4" dirty="0">
                <a:latin typeface="Arial"/>
                <a:cs typeface="Arial"/>
              </a:rPr>
              <a:t>Chemistry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7151" y="1187350"/>
            <a:ext cx="7990890" cy="544286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304324" marR="63341" indent="-285750" algn="just">
              <a:lnSpc>
                <a:spcPct val="150000"/>
              </a:lnSpc>
              <a:spcBef>
                <a:spcPts val="79"/>
              </a:spcBef>
              <a:buFont typeface="Wingdings" panose="05000000000000000000" pitchFamily="2" charset="2"/>
              <a:buChar char="q"/>
              <a:tabLst>
                <a:tab pos="277178" algn="l"/>
                <a:tab pos="277654" algn="l"/>
              </a:tabLst>
            </a:pPr>
            <a:r>
              <a:rPr sz="1600" spc="-4" dirty="0">
                <a:latin typeface="Arial"/>
                <a:cs typeface="Arial"/>
              </a:rPr>
              <a:t>Continuous </a:t>
            </a:r>
            <a:r>
              <a:rPr sz="1600" dirty="0">
                <a:latin typeface="Arial"/>
                <a:cs typeface="Arial"/>
              </a:rPr>
              <a:t>compositional </a:t>
            </a:r>
            <a:r>
              <a:rPr sz="1600" spc="-4" dirty="0">
                <a:latin typeface="Arial"/>
                <a:cs typeface="Arial"/>
              </a:rPr>
              <a:t>variation </a:t>
            </a:r>
            <a:r>
              <a:rPr sz="1600" dirty="0">
                <a:latin typeface="Arial"/>
                <a:cs typeface="Arial"/>
              </a:rPr>
              <a:t>occurs </a:t>
            </a:r>
            <a:r>
              <a:rPr sz="1600" spc="-4" dirty="0">
                <a:latin typeface="Arial"/>
                <a:cs typeface="Arial"/>
              </a:rPr>
              <a:t>in </a:t>
            </a:r>
            <a:r>
              <a:rPr sz="1600" spc="-8" dirty="0">
                <a:latin typeface="Arial"/>
                <a:cs typeface="Arial"/>
              </a:rPr>
              <a:t>individual </a:t>
            </a:r>
            <a:r>
              <a:rPr sz="1600" spc="-4" dirty="0">
                <a:latin typeface="Arial"/>
                <a:cs typeface="Arial"/>
              </a:rPr>
              <a:t>series  </a:t>
            </a:r>
            <a:r>
              <a:rPr sz="1600" dirty="0">
                <a:latin typeface="Arial"/>
                <a:cs typeface="Arial"/>
              </a:rPr>
              <a:t>but not amongst </a:t>
            </a:r>
            <a:r>
              <a:rPr sz="1600" spc="-8" dirty="0">
                <a:latin typeface="Arial"/>
                <a:cs typeface="Arial"/>
              </a:rPr>
              <a:t>two</a:t>
            </a:r>
            <a:r>
              <a:rPr sz="1600" spc="-34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series.</a:t>
            </a:r>
            <a:endParaRPr sz="1600" dirty="0">
              <a:latin typeface="Arial"/>
              <a:cs typeface="Arial"/>
            </a:endParaRPr>
          </a:p>
          <a:p>
            <a:pPr marL="334328" indent="-315754" algn="just">
              <a:lnSpc>
                <a:spcPct val="150000"/>
              </a:lnSpc>
              <a:spcBef>
                <a:spcPts val="398"/>
              </a:spcBef>
              <a:buFont typeface="Wingdings" panose="05000000000000000000" pitchFamily="2" charset="2"/>
              <a:buChar char="q"/>
              <a:tabLst>
                <a:tab pos="334328" algn="l"/>
                <a:tab pos="334804" algn="l"/>
              </a:tabLst>
            </a:pPr>
            <a:r>
              <a:rPr sz="1600" spc="-4" dirty="0">
                <a:latin typeface="Arial"/>
                <a:cs typeface="Arial"/>
              </a:rPr>
              <a:t>Each </a:t>
            </a:r>
            <a:r>
              <a:rPr sz="1600" dirty="0">
                <a:latin typeface="Arial"/>
                <a:cs typeface="Arial"/>
              </a:rPr>
              <a:t>member represent end member of isomorphous</a:t>
            </a:r>
            <a:r>
              <a:rPr sz="1600" spc="-53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series.</a:t>
            </a:r>
            <a:endParaRPr sz="1600" dirty="0">
              <a:latin typeface="Arial"/>
              <a:cs typeface="Arial"/>
            </a:endParaRPr>
          </a:p>
          <a:p>
            <a:pPr marL="304324" marR="13811" indent="-285750" algn="just">
              <a:lnSpc>
                <a:spcPct val="150000"/>
              </a:lnSpc>
              <a:spcBef>
                <a:spcPts val="398"/>
              </a:spcBef>
              <a:buFont typeface="Wingdings" panose="05000000000000000000" pitchFamily="2" charset="2"/>
              <a:buChar char="q"/>
              <a:tabLst>
                <a:tab pos="277178" algn="l"/>
                <a:tab pos="277654" algn="l"/>
              </a:tabLst>
            </a:pPr>
            <a:r>
              <a:rPr sz="1600" spc="4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garnet </a:t>
            </a:r>
            <a:r>
              <a:rPr sz="1600" spc="-8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corresponding composition </a:t>
            </a:r>
            <a:r>
              <a:rPr sz="1600" spc="4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an end member</a:t>
            </a:r>
            <a:r>
              <a:rPr sz="1600" spc="-195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is  </a:t>
            </a:r>
            <a:r>
              <a:rPr sz="1600" dirty="0">
                <a:latin typeface="Arial"/>
                <a:cs typeface="Arial"/>
              </a:rPr>
              <a:t>rare and </a:t>
            </a:r>
            <a:r>
              <a:rPr sz="1600" spc="4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name </a:t>
            </a:r>
            <a:r>
              <a:rPr sz="1600" spc="-4" dirty="0">
                <a:latin typeface="Arial"/>
                <a:cs typeface="Arial"/>
              </a:rPr>
              <a:t>is given </a:t>
            </a:r>
            <a:r>
              <a:rPr sz="1600" spc="4" dirty="0">
                <a:latin typeface="Arial"/>
                <a:cs typeface="Arial"/>
              </a:rPr>
              <a:t>to </a:t>
            </a:r>
            <a:r>
              <a:rPr sz="1600" b="1" dirty="0">
                <a:latin typeface="Arial"/>
                <a:cs typeface="Arial"/>
              </a:rPr>
              <a:t>most dominant</a:t>
            </a:r>
            <a:r>
              <a:rPr sz="1600" b="1" spc="-71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molecule</a:t>
            </a:r>
            <a:r>
              <a:rPr sz="1600" dirty="0">
                <a:latin typeface="Arial"/>
                <a:cs typeface="Arial"/>
              </a:rPr>
              <a:t>.</a:t>
            </a:r>
          </a:p>
          <a:p>
            <a:pPr marL="304324" marR="85725" indent="-285750" algn="just">
              <a:lnSpc>
                <a:spcPct val="150000"/>
              </a:lnSpc>
              <a:spcBef>
                <a:spcPts val="398"/>
              </a:spcBef>
              <a:buFont typeface="Wingdings" panose="05000000000000000000" pitchFamily="2" charset="2"/>
              <a:buChar char="q"/>
              <a:tabLst>
                <a:tab pos="277178" algn="l"/>
                <a:tab pos="277654" algn="l"/>
              </a:tabLst>
            </a:pPr>
            <a:r>
              <a:rPr sz="1600" spc="4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reason there </a:t>
            </a:r>
            <a:r>
              <a:rPr sz="1600" spc="-4" dirty="0">
                <a:latin typeface="Arial"/>
                <a:cs typeface="Arial"/>
              </a:rPr>
              <a:t>is </a:t>
            </a:r>
            <a:r>
              <a:rPr sz="1600" dirty="0">
                <a:latin typeface="Arial"/>
                <a:cs typeface="Arial"/>
              </a:rPr>
              <a:t>no </a:t>
            </a:r>
            <a:r>
              <a:rPr sz="1600" spc="-4" dirty="0">
                <a:latin typeface="Arial"/>
                <a:cs typeface="Arial"/>
              </a:rPr>
              <a:t>solid solution between </a:t>
            </a:r>
            <a:r>
              <a:rPr sz="1600" spc="4" dirty="0">
                <a:latin typeface="Arial"/>
                <a:cs typeface="Arial"/>
              </a:rPr>
              <a:t>the </a:t>
            </a:r>
            <a:r>
              <a:rPr sz="1600" spc="-4" dirty="0">
                <a:latin typeface="Arial"/>
                <a:cs typeface="Arial"/>
              </a:rPr>
              <a:t>"pyralspite"  </a:t>
            </a:r>
            <a:r>
              <a:rPr sz="1600" dirty="0">
                <a:latin typeface="Arial"/>
                <a:cs typeface="Arial"/>
              </a:rPr>
              <a:t>and "ugrandite</a:t>
            </a:r>
            <a:r>
              <a:rPr sz="1600" dirty="0">
                <a:latin typeface="Arial"/>
                <a:cs typeface="Arial"/>
              </a:rPr>
              <a:t>" systems </a:t>
            </a:r>
            <a:r>
              <a:rPr sz="1600" spc="-4" dirty="0">
                <a:latin typeface="Arial"/>
                <a:cs typeface="Arial"/>
              </a:rPr>
              <a:t>is </a:t>
            </a:r>
            <a:r>
              <a:rPr sz="1600" dirty="0">
                <a:latin typeface="Arial"/>
                <a:cs typeface="Arial"/>
              </a:rPr>
              <a:t>because of </a:t>
            </a:r>
            <a:r>
              <a:rPr sz="1600" spc="4" dirty="0">
                <a:latin typeface="Arial"/>
                <a:cs typeface="Arial"/>
              </a:rPr>
              <a:t>the </a:t>
            </a:r>
            <a:r>
              <a:rPr sz="1600" spc="-4" dirty="0">
                <a:latin typeface="Arial"/>
                <a:cs typeface="Arial"/>
              </a:rPr>
              <a:t>ionic radii  </a:t>
            </a:r>
            <a:r>
              <a:rPr sz="1600" dirty="0">
                <a:latin typeface="Arial"/>
                <a:cs typeface="Arial"/>
              </a:rPr>
              <a:t>differences </a:t>
            </a:r>
            <a:r>
              <a:rPr sz="1600" spc="-4" dirty="0">
                <a:latin typeface="Arial"/>
                <a:cs typeface="Arial"/>
              </a:rPr>
              <a:t>between Ca </a:t>
            </a:r>
            <a:r>
              <a:rPr sz="1600" dirty="0">
                <a:latin typeface="Arial"/>
                <a:cs typeface="Arial"/>
              </a:rPr>
              <a:t>and </a:t>
            </a:r>
            <a:r>
              <a:rPr sz="1600" spc="-8" dirty="0">
                <a:latin typeface="Arial"/>
                <a:cs typeface="Arial"/>
              </a:rPr>
              <a:t>(Mg </a:t>
            </a:r>
            <a:r>
              <a:rPr sz="1600" spc="5" baseline="26819" dirty="0">
                <a:latin typeface="Arial"/>
                <a:cs typeface="Arial"/>
              </a:rPr>
              <a:t>2+</a:t>
            </a:r>
            <a:r>
              <a:rPr sz="1600" spc="4" dirty="0">
                <a:latin typeface="Arial"/>
                <a:cs typeface="Arial"/>
              </a:rPr>
              <a:t>, </a:t>
            </a:r>
            <a:r>
              <a:rPr sz="1600" dirty="0">
                <a:latin typeface="Arial"/>
                <a:cs typeface="Arial"/>
              </a:rPr>
              <a:t>Fe </a:t>
            </a:r>
            <a:r>
              <a:rPr sz="1600" spc="5" baseline="26819" dirty="0">
                <a:latin typeface="Arial"/>
                <a:cs typeface="Arial"/>
              </a:rPr>
              <a:t>2+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176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Mn</a:t>
            </a:r>
            <a:r>
              <a:rPr sz="1600" baseline="26819" dirty="0">
                <a:latin typeface="Arial"/>
                <a:cs typeface="Arial"/>
              </a:rPr>
              <a:t>2+</a:t>
            </a:r>
            <a:r>
              <a:rPr sz="1600" dirty="0">
                <a:latin typeface="Arial"/>
                <a:cs typeface="Arial"/>
              </a:rPr>
              <a:t>).</a:t>
            </a:r>
          </a:p>
          <a:p>
            <a:pPr marL="304324" indent="-285750" algn="just">
              <a:lnSpc>
                <a:spcPct val="150000"/>
              </a:lnSpc>
              <a:spcBef>
                <a:spcPts val="394"/>
              </a:spcBef>
              <a:buFont typeface="Wingdings" panose="05000000000000000000" pitchFamily="2" charset="2"/>
              <a:buChar char="q"/>
              <a:tabLst>
                <a:tab pos="277178" algn="l"/>
                <a:tab pos="277654" algn="l"/>
              </a:tabLst>
            </a:pPr>
            <a:r>
              <a:rPr sz="1600" dirty="0">
                <a:latin typeface="Arial"/>
                <a:cs typeface="Arial"/>
              </a:rPr>
              <a:t>Grossular</a:t>
            </a:r>
            <a:r>
              <a:rPr sz="1600" dirty="0">
                <a:latin typeface="Arial"/>
                <a:cs typeface="Arial"/>
              </a:rPr>
              <a:t> commonly contains </a:t>
            </a:r>
            <a:r>
              <a:rPr sz="1600" spc="-4" dirty="0">
                <a:latin typeface="Arial"/>
                <a:cs typeface="Arial"/>
              </a:rPr>
              <a:t>water </a:t>
            </a:r>
            <a:r>
              <a:rPr sz="1600" dirty="0">
                <a:latin typeface="Arial"/>
                <a:cs typeface="Arial"/>
              </a:rPr>
              <a:t>due </a:t>
            </a:r>
            <a:r>
              <a:rPr sz="1600" spc="4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substitution of</a:t>
            </a:r>
            <a:r>
              <a:rPr sz="1600" spc="-98" dirty="0">
                <a:latin typeface="Arial"/>
                <a:cs typeface="Arial"/>
              </a:rPr>
              <a:t> </a:t>
            </a:r>
            <a:r>
              <a:rPr sz="1600" spc="8" dirty="0">
                <a:latin typeface="Arial"/>
                <a:cs typeface="Arial"/>
              </a:rPr>
              <a:t>OH</a:t>
            </a:r>
            <a:endParaRPr sz="1600" dirty="0">
              <a:latin typeface="Arial"/>
              <a:cs typeface="Arial"/>
            </a:endParaRPr>
          </a:p>
          <a:p>
            <a:pPr marL="562928" marR="13335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1600" dirty="0">
                <a:latin typeface="Arial"/>
                <a:cs typeface="Arial"/>
              </a:rPr>
              <a:t>. </a:t>
            </a:r>
            <a:r>
              <a:rPr sz="1600" spc="-4" dirty="0">
                <a:latin typeface="Arial"/>
                <a:cs typeface="Arial"/>
              </a:rPr>
              <a:t>Hence, </a:t>
            </a:r>
            <a:r>
              <a:rPr sz="1600" dirty="0">
                <a:latin typeface="Arial"/>
                <a:cs typeface="Arial"/>
              </a:rPr>
              <a:t>there </a:t>
            </a:r>
            <a:r>
              <a:rPr sz="1600" spc="-4" dirty="0">
                <a:latin typeface="Arial"/>
                <a:cs typeface="Arial"/>
              </a:rPr>
              <a:t>is </a:t>
            </a:r>
            <a:r>
              <a:rPr sz="1600" dirty="0">
                <a:latin typeface="Arial"/>
                <a:cs typeface="Arial"/>
              </a:rPr>
              <a:t>a complete </a:t>
            </a:r>
            <a:r>
              <a:rPr sz="1600" spc="-4" dirty="0">
                <a:latin typeface="Arial"/>
                <a:cs typeface="Arial"/>
              </a:rPr>
              <a:t>solid solution between </a:t>
            </a:r>
            <a:r>
              <a:rPr sz="1600" b="1" dirty="0">
                <a:latin typeface="Arial"/>
                <a:cs typeface="Arial"/>
              </a:rPr>
              <a:t>grossular</a:t>
            </a:r>
            <a:r>
              <a:rPr sz="1600" b="1" dirty="0">
                <a:latin typeface="Arial"/>
                <a:cs typeface="Arial"/>
              </a:rPr>
              <a:t>  </a:t>
            </a:r>
            <a:r>
              <a:rPr sz="1600" b="1" spc="4" dirty="0">
                <a:latin typeface="Arial"/>
                <a:cs typeface="Arial"/>
              </a:rPr>
              <a:t>&amp; </a:t>
            </a:r>
            <a:r>
              <a:rPr sz="1600" b="1" spc="-4" dirty="0">
                <a:latin typeface="Arial"/>
                <a:cs typeface="Arial"/>
              </a:rPr>
              <a:t>hydrogrossular </a:t>
            </a:r>
            <a:r>
              <a:rPr sz="1600" b="1" dirty="0">
                <a:latin typeface="Arial"/>
                <a:cs typeface="Arial"/>
              </a:rPr>
              <a:t>( a </a:t>
            </a:r>
            <a:r>
              <a:rPr sz="1600" b="1" spc="8" dirty="0">
                <a:latin typeface="Arial"/>
                <a:cs typeface="Arial"/>
              </a:rPr>
              <a:t>water </a:t>
            </a:r>
            <a:r>
              <a:rPr sz="1600" b="1" dirty="0">
                <a:latin typeface="Arial"/>
                <a:cs typeface="Arial"/>
              </a:rPr>
              <a:t>–rich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4" dirty="0">
                <a:latin typeface="Arial"/>
                <a:cs typeface="Arial"/>
              </a:rPr>
              <a:t>variety)</a:t>
            </a:r>
            <a:r>
              <a:rPr sz="1600" spc="-4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304324" marR="687705" indent="-285750" algn="just">
              <a:lnSpc>
                <a:spcPct val="150000"/>
              </a:lnSpc>
              <a:spcBef>
                <a:spcPts val="398"/>
              </a:spcBef>
              <a:buFont typeface="Wingdings" panose="05000000000000000000" pitchFamily="2" charset="2"/>
              <a:buChar char="q"/>
              <a:tabLst>
                <a:tab pos="277178" algn="l"/>
                <a:tab pos="277654" algn="l"/>
              </a:tabLst>
            </a:pPr>
            <a:r>
              <a:rPr sz="1600" dirty="0">
                <a:latin typeface="Arial"/>
                <a:cs typeface="Arial"/>
              </a:rPr>
              <a:t>Rare series </a:t>
            </a:r>
            <a:r>
              <a:rPr sz="1600" spc="-4" dirty="0">
                <a:latin typeface="Arial"/>
                <a:cs typeface="Arial"/>
              </a:rPr>
              <a:t>is known between </a:t>
            </a:r>
            <a:r>
              <a:rPr sz="1600" b="1" dirty="0">
                <a:latin typeface="Arial"/>
                <a:cs typeface="Arial"/>
              </a:rPr>
              <a:t>pyrope-knorringite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(Cr  </a:t>
            </a:r>
            <a:r>
              <a:rPr sz="1600" spc="-8" dirty="0">
                <a:latin typeface="Arial"/>
                <a:cs typeface="Arial"/>
              </a:rPr>
              <a:t>variety)</a:t>
            </a:r>
            <a:endParaRPr sz="1600" dirty="0">
              <a:latin typeface="Arial"/>
              <a:cs typeface="Arial"/>
            </a:endParaRPr>
          </a:p>
          <a:p>
            <a:pPr marL="304324" marR="445294" indent="-285750" algn="just">
              <a:lnSpc>
                <a:spcPct val="150000"/>
              </a:lnSpc>
              <a:spcBef>
                <a:spcPts val="398"/>
              </a:spcBef>
              <a:buFont typeface="Wingdings" panose="05000000000000000000" pitchFamily="2" charset="2"/>
              <a:buChar char="q"/>
              <a:tabLst>
                <a:tab pos="277178" algn="l"/>
                <a:tab pos="277654" algn="l"/>
              </a:tabLst>
            </a:pPr>
            <a:r>
              <a:rPr sz="1600" dirty="0">
                <a:latin typeface="Arial"/>
                <a:cs typeface="Arial"/>
              </a:rPr>
              <a:t>Rare series </a:t>
            </a:r>
            <a:r>
              <a:rPr sz="1600" spc="-4" dirty="0">
                <a:latin typeface="Arial"/>
                <a:cs typeface="Arial"/>
              </a:rPr>
              <a:t>is also known between </a:t>
            </a:r>
            <a:r>
              <a:rPr sz="1600" b="1" dirty="0">
                <a:latin typeface="Arial"/>
                <a:cs typeface="Arial"/>
              </a:rPr>
              <a:t>grossular-uvaravite-  schorlomite </a:t>
            </a:r>
            <a:r>
              <a:rPr sz="1600" dirty="0">
                <a:latin typeface="Arial"/>
                <a:cs typeface="Arial"/>
              </a:rPr>
              <a:t>(Ca,Fe,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Ti</a:t>
            </a:r>
            <a:r>
              <a:rPr sz="1600" spc="-4" dirty="0">
                <a:latin typeface="Arial"/>
                <a:cs typeface="Arial"/>
              </a:rPr>
              <a:t>-garnet)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8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433" y="415530"/>
            <a:ext cx="8038531" cy="5651547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788319" algn="ctr">
              <a:lnSpc>
                <a:spcPct val="150000"/>
              </a:lnSpc>
              <a:spcBef>
                <a:spcPts val="1170"/>
              </a:spcBef>
            </a:pPr>
            <a:r>
              <a:rPr sz="2000" b="1" spc="-8" dirty="0">
                <a:latin typeface="Arial Rounded MT Bold" panose="020F0704030504030204" pitchFamily="34" charset="0"/>
                <a:cs typeface="Arial"/>
              </a:rPr>
              <a:t>Physical</a:t>
            </a:r>
            <a:r>
              <a:rPr sz="2000" b="1" spc="34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000" b="1" dirty="0">
                <a:latin typeface="Arial Rounded MT Bold" panose="020F0704030504030204" pitchFamily="34" charset="0"/>
                <a:cs typeface="Arial"/>
              </a:rPr>
              <a:t>Properties</a:t>
            </a:r>
            <a:endParaRPr sz="2000" dirty="0">
              <a:latin typeface="Arial Rounded MT Bold" panose="020F0704030504030204" pitchFamily="34" charset="0"/>
              <a:cs typeface="Arial"/>
            </a:endParaRPr>
          </a:p>
          <a:p>
            <a:pPr marL="267653" indent="-258604" algn="just">
              <a:lnSpc>
                <a:spcPct val="150000"/>
              </a:lnSpc>
              <a:spcBef>
                <a:spcPts val="1095"/>
              </a:spcBef>
              <a:buChar char="•"/>
              <a:tabLst>
                <a:tab pos="267653" algn="l"/>
                <a:tab pos="268129" algn="l"/>
              </a:tabLst>
            </a:pPr>
            <a:r>
              <a:rPr sz="2000" spc="-4" dirty="0">
                <a:latin typeface="Arial Rounded MT Bold" panose="020F0704030504030204" pitchFamily="34" charset="0"/>
                <a:cs typeface="Arial"/>
              </a:rPr>
              <a:t>System:</a:t>
            </a:r>
            <a:r>
              <a:rPr sz="2000" spc="-23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000" spc="-4" dirty="0">
                <a:latin typeface="Arial Rounded MT Bold" panose="020F0704030504030204" pitchFamily="34" charset="0"/>
                <a:cs typeface="Arial"/>
              </a:rPr>
              <a:t>Cubic</a:t>
            </a:r>
            <a:endParaRPr sz="2000" dirty="0">
              <a:latin typeface="Arial Rounded MT Bold" panose="020F0704030504030204" pitchFamily="34" charset="0"/>
              <a:cs typeface="Arial"/>
            </a:endParaRPr>
          </a:p>
          <a:p>
            <a:pPr marL="267653" indent="-258604" algn="just">
              <a:lnSpc>
                <a:spcPct val="150000"/>
              </a:lnSpc>
              <a:spcBef>
                <a:spcPts val="251"/>
              </a:spcBef>
              <a:buChar char="•"/>
              <a:tabLst>
                <a:tab pos="267653" algn="l"/>
                <a:tab pos="268129" algn="l"/>
              </a:tabLst>
            </a:pPr>
            <a:r>
              <a:rPr sz="2000" spc="-4" dirty="0">
                <a:latin typeface="Arial Rounded MT Bold" panose="020F0704030504030204" pitchFamily="34" charset="0"/>
                <a:cs typeface="Arial"/>
              </a:rPr>
              <a:t>Form: </a:t>
            </a:r>
            <a:r>
              <a:rPr sz="2000" dirty="0">
                <a:latin typeface="Arial Rounded MT Bold" panose="020F0704030504030204" pitchFamily="34" charset="0"/>
                <a:cs typeface="Arial"/>
              </a:rPr>
              <a:t>Rhombdodecahedron or</a:t>
            </a:r>
            <a:r>
              <a:rPr sz="2000" spc="19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000" dirty="0">
                <a:latin typeface="Arial Rounded MT Bold" panose="020F0704030504030204" pitchFamily="34" charset="0"/>
                <a:cs typeface="Arial"/>
              </a:rPr>
              <a:t>trapezohedron</a:t>
            </a:r>
            <a:endParaRPr sz="2000" dirty="0">
              <a:latin typeface="Arial Rounded MT Bold" panose="020F0704030504030204" pitchFamily="34" charset="0"/>
              <a:cs typeface="Arial"/>
            </a:endParaRPr>
          </a:p>
          <a:p>
            <a:pPr marL="267653" marR="3810" indent="-258604" algn="just">
              <a:lnSpc>
                <a:spcPct val="150000"/>
              </a:lnSpc>
              <a:spcBef>
                <a:spcPts val="540"/>
              </a:spcBef>
              <a:buChar char="•"/>
              <a:tabLst>
                <a:tab pos="267653" algn="l"/>
                <a:tab pos="268129" algn="l"/>
              </a:tabLst>
            </a:pPr>
            <a:r>
              <a:rPr sz="2000" dirty="0">
                <a:latin typeface="Arial Rounded MT Bold" panose="020F0704030504030204" pitchFamily="34" charset="0"/>
                <a:cs typeface="Arial"/>
              </a:rPr>
              <a:t>Colour: </a:t>
            </a:r>
            <a:r>
              <a:rPr sz="2000" spc="-4" dirty="0">
                <a:latin typeface="Arial Rounded MT Bold" panose="020F0704030504030204" pitchFamily="34" charset="0"/>
                <a:cs typeface="Arial"/>
              </a:rPr>
              <a:t>Pyrope </a:t>
            </a:r>
            <a:r>
              <a:rPr sz="2000" dirty="0">
                <a:latin typeface="Arial Rounded MT Bold" panose="020F0704030504030204" pitchFamily="34" charset="0"/>
                <a:cs typeface="Arial"/>
              </a:rPr>
              <a:t>(lilac/deep cromson/mulberry);  almandine (deep red); andradite (brownish  green); </a:t>
            </a:r>
            <a:r>
              <a:rPr sz="2000" spc="-4" dirty="0">
                <a:latin typeface="Arial Rounded MT Bold" panose="020F0704030504030204" pitchFamily="34" charset="0"/>
                <a:cs typeface="Arial"/>
              </a:rPr>
              <a:t>uvarovite </a:t>
            </a:r>
            <a:r>
              <a:rPr sz="2000" dirty="0">
                <a:latin typeface="Arial Rounded MT Bold" panose="020F0704030504030204" pitchFamily="34" charset="0"/>
                <a:cs typeface="Arial"/>
              </a:rPr>
              <a:t>(emerald green); </a:t>
            </a:r>
            <a:r>
              <a:rPr sz="2000" spc="4" dirty="0">
                <a:latin typeface="Arial Rounded MT Bold" panose="020F0704030504030204" pitchFamily="34" charset="0"/>
                <a:cs typeface="Arial"/>
              </a:rPr>
              <a:t>spessartine  </a:t>
            </a:r>
            <a:r>
              <a:rPr sz="2000" dirty="0">
                <a:latin typeface="Arial Rounded MT Bold" panose="020F0704030504030204" pitchFamily="34" charset="0"/>
                <a:cs typeface="Arial"/>
              </a:rPr>
              <a:t>(brownish red); grossular</a:t>
            </a:r>
            <a:r>
              <a:rPr sz="2000" spc="-23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000" spc="-4" dirty="0">
                <a:latin typeface="Arial Rounded MT Bold" panose="020F0704030504030204" pitchFamily="34" charset="0"/>
                <a:cs typeface="Arial"/>
              </a:rPr>
              <a:t>(olive-green)</a:t>
            </a:r>
            <a:endParaRPr sz="2000" dirty="0">
              <a:latin typeface="Arial Rounded MT Bold" panose="020F0704030504030204" pitchFamily="34" charset="0"/>
              <a:cs typeface="Arial"/>
            </a:endParaRPr>
          </a:p>
          <a:p>
            <a:pPr marL="267653" indent="-258604" algn="just">
              <a:lnSpc>
                <a:spcPct val="150000"/>
              </a:lnSpc>
              <a:spcBef>
                <a:spcPts val="229"/>
              </a:spcBef>
              <a:buChar char="•"/>
              <a:tabLst>
                <a:tab pos="267653" algn="l"/>
                <a:tab pos="268129" algn="l"/>
              </a:tabLst>
            </a:pPr>
            <a:r>
              <a:rPr sz="2000" spc="4" dirty="0">
                <a:latin typeface="Arial Rounded MT Bold" panose="020F0704030504030204" pitchFamily="34" charset="0"/>
                <a:cs typeface="Arial"/>
              </a:rPr>
              <a:t>Lustre</a:t>
            </a:r>
            <a:r>
              <a:rPr sz="2000" spc="4" dirty="0">
                <a:latin typeface="Arial Rounded MT Bold" panose="020F0704030504030204" pitchFamily="34" charset="0"/>
                <a:cs typeface="Arial"/>
              </a:rPr>
              <a:t>:</a:t>
            </a:r>
            <a:r>
              <a:rPr sz="2000" spc="-41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000" dirty="0">
                <a:latin typeface="Arial Rounded MT Bold" panose="020F0704030504030204" pitchFamily="34" charset="0"/>
                <a:cs typeface="Arial"/>
              </a:rPr>
              <a:t>Vitreous</a:t>
            </a:r>
          </a:p>
          <a:p>
            <a:pPr marL="267653" indent="-258604" algn="just">
              <a:lnSpc>
                <a:spcPct val="150000"/>
              </a:lnSpc>
              <a:spcBef>
                <a:spcPts val="251"/>
              </a:spcBef>
              <a:buChar char="•"/>
              <a:tabLst>
                <a:tab pos="267653" algn="l"/>
                <a:tab pos="268129" algn="l"/>
              </a:tabLst>
            </a:pPr>
            <a:r>
              <a:rPr sz="2000" dirty="0">
                <a:latin typeface="Arial Rounded MT Bold" panose="020F0704030504030204" pitchFamily="34" charset="0"/>
                <a:cs typeface="Arial"/>
              </a:rPr>
              <a:t>Fracture: sub-conchoidal</a:t>
            </a:r>
            <a:r>
              <a:rPr sz="2000" dirty="0">
                <a:latin typeface="Arial Rounded MT Bold" panose="020F0704030504030204" pitchFamily="34" charset="0"/>
                <a:cs typeface="Arial"/>
              </a:rPr>
              <a:t> or</a:t>
            </a:r>
            <a:r>
              <a:rPr sz="2000" spc="-56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000" spc="-8" dirty="0">
                <a:latin typeface="Arial Rounded MT Bold" panose="020F0704030504030204" pitchFamily="34" charset="0"/>
                <a:cs typeface="Arial"/>
              </a:rPr>
              <a:t>uneven</a:t>
            </a:r>
            <a:endParaRPr sz="2000" dirty="0">
              <a:latin typeface="Arial Rounded MT Bold" panose="020F0704030504030204" pitchFamily="34" charset="0"/>
              <a:cs typeface="Arial"/>
            </a:endParaRPr>
          </a:p>
          <a:p>
            <a:pPr marL="267653" indent="-258604" algn="just">
              <a:lnSpc>
                <a:spcPct val="150000"/>
              </a:lnSpc>
              <a:spcBef>
                <a:spcPts val="251"/>
              </a:spcBef>
              <a:buChar char="•"/>
              <a:tabLst>
                <a:tab pos="267653" algn="l"/>
                <a:tab pos="268129" algn="l"/>
              </a:tabLst>
            </a:pPr>
            <a:r>
              <a:rPr sz="2000" spc="4" dirty="0">
                <a:latin typeface="Arial Rounded MT Bold" panose="020F0704030504030204" pitchFamily="34" charset="0"/>
                <a:cs typeface="Arial"/>
              </a:rPr>
              <a:t>Streak: </a:t>
            </a:r>
            <a:r>
              <a:rPr sz="2000" dirty="0">
                <a:latin typeface="Arial Rounded MT Bold" panose="020F0704030504030204" pitchFamily="34" charset="0"/>
                <a:cs typeface="Arial"/>
              </a:rPr>
              <a:t>whitish or</a:t>
            </a:r>
            <a:r>
              <a:rPr sz="2000" spc="-71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000" spc="-4" dirty="0">
                <a:latin typeface="Arial Rounded MT Bold" panose="020F0704030504030204" pitchFamily="34" charset="0"/>
                <a:cs typeface="Arial"/>
              </a:rPr>
              <a:t>white</a:t>
            </a:r>
            <a:endParaRPr sz="2000" dirty="0">
              <a:latin typeface="Arial Rounded MT Bold" panose="020F0704030504030204" pitchFamily="34" charset="0"/>
              <a:cs typeface="Arial"/>
            </a:endParaRPr>
          </a:p>
          <a:p>
            <a:pPr marL="267653" indent="-258604" algn="just">
              <a:lnSpc>
                <a:spcPct val="150000"/>
              </a:lnSpc>
              <a:spcBef>
                <a:spcPts val="251"/>
              </a:spcBef>
              <a:buChar char="•"/>
              <a:tabLst>
                <a:tab pos="267653" algn="l"/>
                <a:tab pos="268129" algn="l"/>
              </a:tabLst>
            </a:pPr>
            <a:r>
              <a:rPr sz="2000" dirty="0">
                <a:latin typeface="Arial Rounded MT Bold" panose="020F0704030504030204" pitchFamily="34" charset="0"/>
                <a:cs typeface="Arial"/>
              </a:rPr>
              <a:t>Hardness:</a:t>
            </a:r>
            <a:r>
              <a:rPr sz="2000" spc="-41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000" spc="4" dirty="0">
                <a:latin typeface="Arial Rounded MT Bold" panose="020F0704030504030204" pitchFamily="34" charset="0"/>
                <a:cs typeface="Arial"/>
              </a:rPr>
              <a:t>6-7.5</a:t>
            </a:r>
            <a:endParaRPr sz="2000" dirty="0">
              <a:latin typeface="Arial Rounded MT Bold" panose="020F0704030504030204" pitchFamily="34" charset="0"/>
              <a:cs typeface="Arial"/>
            </a:endParaRPr>
          </a:p>
          <a:p>
            <a:pPr marL="267653" indent="-258604" algn="just">
              <a:lnSpc>
                <a:spcPct val="150000"/>
              </a:lnSpc>
              <a:spcBef>
                <a:spcPts val="251"/>
              </a:spcBef>
              <a:buChar char="•"/>
              <a:tabLst>
                <a:tab pos="267653" algn="l"/>
                <a:tab pos="268129" algn="l"/>
              </a:tabLst>
            </a:pPr>
            <a:r>
              <a:rPr sz="2000" spc="-4" dirty="0">
                <a:latin typeface="Arial Rounded MT Bold" panose="020F0704030504030204" pitchFamily="34" charset="0"/>
                <a:cs typeface="Arial"/>
              </a:rPr>
              <a:t>Sp.Gravity</a:t>
            </a:r>
            <a:r>
              <a:rPr sz="2000" spc="-4" dirty="0">
                <a:latin typeface="Arial Rounded MT Bold" panose="020F0704030504030204" pitchFamily="34" charset="0"/>
                <a:cs typeface="Arial"/>
              </a:rPr>
              <a:t>:</a:t>
            </a:r>
            <a:r>
              <a:rPr sz="2000" spc="-23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000" dirty="0">
                <a:latin typeface="Arial Rounded MT Bold" panose="020F0704030504030204" pitchFamily="34" charset="0"/>
                <a:cs typeface="Arial"/>
              </a:rPr>
              <a:t>3.42-4.27</a:t>
            </a:r>
          </a:p>
        </p:txBody>
      </p:sp>
    </p:spTree>
    <p:extLst>
      <p:ext uri="{BB962C8B-B14F-4D97-AF65-F5344CB8AC3E}">
        <p14:creationId xmlns:p14="http://schemas.microsoft.com/office/powerpoint/2010/main" val="42764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5275" y="653525"/>
            <a:ext cx="4843182" cy="5002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177" spc="-159" dirty="0">
                <a:solidFill>
                  <a:srgbClr val="C00000"/>
                </a:solidFill>
              </a:rPr>
              <a:t>Paragenesis </a:t>
            </a:r>
            <a:r>
              <a:rPr sz="3177" spc="-190" dirty="0">
                <a:solidFill>
                  <a:srgbClr val="C00000"/>
                </a:solidFill>
              </a:rPr>
              <a:t>and</a:t>
            </a:r>
            <a:r>
              <a:rPr sz="3177" spc="-154" dirty="0">
                <a:solidFill>
                  <a:srgbClr val="C00000"/>
                </a:solidFill>
              </a:rPr>
              <a:t> </a:t>
            </a:r>
            <a:r>
              <a:rPr sz="3177" spc="-168" dirty="0">
                <a:solidFill>
                  <a:srgbClr val="C00000"/>
                </a:solidFill>
              </a:rPr>
              <a:t>Composition</a:t>
            </a:r>
            <a:endParaRPr sz="3177"/>
          </a:p>
        </p:txBody>
      </p:sp>
      <p:sp>
        <p:nvSpPr>
          <p:cNvPr id="3" name="object 3"/>
          <p:cNvSpPr txBox="1"/>
          <p:nvPr/>
        </p:nvSpPr>
        <p:spPr>
          <a:xfrm>
            <a:off x="973792" y="1517724"/>
            <a:ext cx="7044578" cy="11520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0646" marR="4483" algn="ctr">
              <a:spcBef>
                <a:spcPts val="88"/>
              </a:spcBef>
            </a:pPr>
            <a:r>
              <a:rPr sz="2471" spc="-141" dirty="0">
                <a:latin typeface="WenQuanYi Micro Hei"/>
                <a:cs typeface="WenQuanYi Micro Hei"/>
              </a:rPr>
              <a:t>Pure end</a:t>
            </a:r>
            <a:r>
              <a:rPr sz="2471" spc="-141" dirty="0">
                <a:latin typeface="WenQuanYi Micro Hei Mono"/>
                <a:cs typeface="WenQuanYi Micro Hei Mono"/>
              </a:rPr>
              <a:t>‐</a:t>
            </a:r>
            <a:r>
              <a:rPr sz="2471" spc="-141" dirty="0">
                <a:latin typeface="WenQuanYi Micro Hei"/>
                <a:cs typeface="WenQuanYi Micro Hei"/>
              </a:rPr>
              <a:t>member </a:t>
            </a:r>
            <a:r>
              <a:rPr sz="2471" spc="-128" dirty="0">
                <a:latin typeface="WenQuanYi Micro Hei"/>
                <a:cs typeface="WenQuanYi Micro Hei"/>
              </a:rPr>
              <a:t>compositions </a:t>
            </a:r>
            <a:r>
              <a:rPr sz="2471" spc="-93" dirty="0">
                <a:latin typeface="WenQuanYi Micro Hei"/>
                <a:cs typeface="WenQuanYi Micro Hei"/>
              </a:rPr>
              <a:t>of </a:t>
            </a:r>
            <a:r>
              <a:rPr sz="2471" spc="-119" dirty="0">
                <a:latin typeface="WenQuanYi Micro Hei"/>
                <a:cs typeface="WenQuanYi Micro Hei"/>
              </a:rPr>
              <a:t>garnet </a:t>
            </a:r>
            <a:r>
              <a:rPr sz="2471" spc="-128" dirty="0">
                <a:latin typeface="WenQuanYi Micro Hei"/>
                <a:cs typeface="WenQuanYi Micro Hei"/>
              </a:rPr>
              <a:t>are </a:t>
            </a:r>
            <a:r>
              <a:rPr sz="2471" spc="-119" dirty="0">
                <a:latin typeface="WenQuanYi Micro Hei"/>
                <a:cs typeface="WenQuanYi Micro Hei"/>
              </a:rPr>
              <a:t>rare. </a:t>
            </a:r>
            <a:r>
              <a:rPr sz="2471" spc="-115" dirty="0">
                <a:latin typeface="WenQuanYi Micro Hei"/>
                <a:cs typeface="WenQuanYi Micro Hei"/>
              </a:rPr>
              <a:t>The  </a:t>
            </a:r>
            <a:r>
              <a:rPr sz="2471" spc="-110" dirty="0">
                <a:latin typeface="WenQuanYi Micro Hei"/>
                <a:cs typeface="WenQuanYi Micro Hei"/>
              </a:rPr>
              <a:t>majority </a:t>
            </a:r>
            <a:r>
              <a:rPr sz="2471" spc="-128" dirty="0">
                <a:latin typeface="WenQuanYi Micro Hei"/>
                <a:cs typeface="WenQuanYi Micro Hei"/>
              </a:rPr>
              <a:t>are </a:t>
            </a:r>
            <a:r>
              <a:rPr sz="2471" spc="-154" dirty="0">
                <a:latin typeface="WenQuanYi Micro Hei"/>
                <a:cs typeface="WenQuanYi Micro Hei"/>
              </a:rPr>
              <a:t>some </a:t>
            </a:r>
            <a:r>
              <a:rPr sz="2471" spc="-115" dirty="0">
                <a:latin typeface="WenQuanYi Micro Hei"/>
                <a:cs typeface="WenQuanYi Micro Hei"/>
              </a:rPr>
              <a:t>intermediate </a:t>
            </a:r>
            <a:r>
              <a:rPr sz="2471" spc="-119" dirty="0">
                <a:latin typeface="WenQuanYi Micro Hei"/>
                <a:cs typeface="WenQuanYi Micro Hei"/>
              </a:rPr>
              <a:t>composition, which </a:t>
            </a:r>
            <a:r>
              <a:rPr sz="2471" spc="-115" dirty="0">
                <a:latin typeface="WenQuanYi Micro Hei"/>
                <a:cs typeface="WenQuanYi Micro Hei"/>
              </a:rPr>
              <a:t>is  </a:t>
            </a:r>
            <a:r>
              <a:rPr sz="2471" spc="-128" dirty="0">
                <a:latin typeface="WenQuanYi Micro Hei"/>
                <a:cs typeface="WenQuanYi Micro Hei"/>
              </a:rPr>
              <a:t>determined by a combination </a:t>
            </a:r>
            <a:r>
              <a:rPr sz="2471" spc="-93" dirty="0">
                <a:latin typeface="WenQuanYi Micro Hei"/>
                <a:cs typeface="WenQuanYi Micro Hei"/>
              </a:rPr>
              <a:t>of</a:t>
            </a:r>
            <a:r>
              <a:rPr sz="2471" spc="71" dirty="0">
                <a:latin typeface="WenQuanYi Micro Hei"/>
                <a:cs typeface="WenQuanYi Micro Hei"/>
              </a:rPr>
              <a:t> </a:t>
            </a:r>
            <a:r>
              <a:rPr sz="2471" spc="-110" dirty="0">
                <a:latin typeface="WenQuanYi Micro Hei"/>
                <a:cs typeface="WenQuanYi Micro Hei"/>
              </a:rPr>
              <a:t>factors.</a:t>
            </a:r>
            <a:endParaRPr sz="2471">
              <a:latin typeface="WenQuanYi Micro Hei"/>
              <a:cs typeface="WenQuanYi Micro He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047" y="2857500"/>
            <a:ext cx="2622176" cy="1001806"/>
            <a:chOff x="1194053" y="3238500"/>
            <a:chExt cx="2971800" cy="1135380"/>
          </a:xfrm>
        </p:grpSpPr>
        <p:sp>
          <p:nvSpPr>
            <p:cNvPr id="5" name="object 5"/>
            <p:cNvSpPr/>
            <p:nvPr/>
          </p:nvSpPr>
          <p:spPr>
            <a:xfrm>
              <a:off x="1194054" y="3238499"/>
              <a:ext cx="38100" cy="1135380"/>
            </a:xfrm>
            <a:custGeom>
              <a:avLst/>
              <a:gdLst/>
              <a:ahLst/>
              <a:cxnLst/>
              <a:rect l="l" t="t" r="r" b="b"/>
              <a:pathLst>
                <a:path w="38100" h="1135379">
                  <a:moveTo>
                    <a:pt x="38100" y="0"/>
                  </a:moveTo>
                  <a:lnTo>
                    <a:pt x="0" y="0"/>
                  </a:lnTo>
                  <a:lnTo>
                    <a:pt x="0" y="155448"/>
                  </a:lnTo>
                  <a:lnTo>
                    <a:pt x="0" y="156210"/>
                  </a:lnTo>
                  <a:lnTo>
                    <a:pt x="0" y="1135380"/>
                  </a:lnTo>
                  <a:lnTo>
                    <a:pt x="38100" y="1135380"/>
                  </a:lnTo>
                  <a:lnTo>
                    <a:pt x="38100" y="156210"/>
                  </a:lnTo>
                  <a:lnTo>
                    <a:pt x="38100" y="15544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3979163" y="4318253"/>
              <a:ext cx="186690" cy="55880"/>
            </a:xfrm>
            <a:custGeom>
              <a:avLst/>
              <a:gdLst/>
              <a:ahLst/>
              <a:cxnLst/>
              <a:rect l="l" t="t" r="r" b="b"/>
              <a:pathLst>
                <a:path w="186689" h="55879">
                  <a:moveTo>
                    <a:pt x="186689" y="0"/>
                  </a:moveTo>
                  <a:lnTo>
                    <a:pt x="0" y="44958"/>
                  </a:lnTo>
                  <a:lnTo>
                    <a:pt x="8993" y="55626"/>
                  </a:lnTo>
                  <a:lnTo>
                    <a:pt x="162609" y="55626"/>
                  </a:lnTo>
                  <a:lnTo>
                    <a:pt x="18668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3628389" y="4306824"/>
              <a:ext cx="173990" cy="67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3057905" y="4236719"/>
              <a:ext cx="106680" cy="137160"/>
            </a:xfrm>
            <a:custGeom>
              <a:avLst/>
              <a:gdLst/>
              <a:ahLst/>
              <a:cxnLst/>
              <a:rect l="l" t="t" r="r" b="b"/>
              <a:pathLst>
                <a:path w="106680" h="137160">
                  <a:moveTo>
                    <a:pt x="106536" y="137159"/>
                  </a:moveTo>
                  <a:lnTo>
                    <a:pt x="53339" y="0"/>
                  </a:lnTo>
                  <a:lnTo>
                    <a:pt x="0" y="20574"/>
                  </a:lnTo>
                  <a:lnTo>
                    <a:pt x="45217" y="137159"/>
                  </a:lnTo>
                  <a:lnTo>
                    <a:pt x="106536" y="137159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9" name="object 9"/>
          <p:cNvSpPr/>
          <p:nvPr/>
        </p:nvSpPr>
        <p:spPr>
          <a:xfrm>
            <a:off x="1584064" y="3150646"/>
            <a:ext cx="2415988" cy="113740"/>
          </a:xfrm>
          <a:custGeom>
            <a:avLst/>
            <a:gdLst/>
            <a:ahLst/>
            <a:cxnLst/>
            <a:rect l="l" t="t" r="r" b="b"/>
            <a:pathLst>
              <a:path w="2738120" h="128904">
                <a:moveTo>
                  <a:pt x="2737866" y="57149"/>
                </a:moveTo>
                <a:lnTo>
                  <a:pt x="2736342" y="0"/>
                </a:lnTo>
                <a:lnTo>
                  <a:pt x="0" y="71627"/>
                </a:lnTo>
                <a:lnTo>
                  <a:pt x="1524" y="128777"/>
                </a:lnTo>
                <a:lnTo>
                  <a:pt x="2737866" y="57149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 txBox="1"/>
          <p:nvPr/>
        </p:nvSpPr>
        <p:spPr>
          <a:xfrm>
            <a:off x="1589667" y="2894703"/>
            <a:ext cx="2404782" cy="55397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algn="ctr">
              <a:spcBef>
                <a:spcPts val="84"/>
              </a:spcBef>
            </a:pPr>
            <a:r>
              <a:rPr sz="1765" spc="-4" dirty="0">
                <a:latin typeface="Times New Roman"/>
                <a:cs typeface="Times New Roman"/>
              </a:rPr>
              <a:t>P ↑ (&gt;15-25 </a:t>
            </a:r>
            <a:r>
              <a:rPr sz="1765" spc="-18" dirty="0">
                <a:latin typeface="Times New Roman"/>
                <a:cs typeface="Times New Roman"/>
              </a:rPr>
              <a:t>kbar,</a:t>
            </a:r>
            <a:r>
              <a:rPr sz="1765" spc="-101" dirty="0">
                <a:latin typeface="Times New Roman"/>
                <a:cs typeface="Times New Roman"/>
              </a:rPr>
              <a:t> </a:t>
            </a:r>
            <a:r>
              <a:rPr sz="1765" spc="-4" dirty="0">
                <a:latin typeface="Times New Roman"/>
                <a:cs typeface="Times New Roman"/>
              </a:rPr>
              <a:t>1000°C)</a:t>
            </a:r>
            <a:endParaRPr sz="1765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765" spc="-4" dirty="0">
                <a:latin typeface="Times New Roman"/>
                <a:cs typeface="Times New Roman"/>
              </a:rPr>
              <a:t>Ca</a:t>
            </a:r>
            <a:r>
              <a:rPr sz="1765" spc="-9" dirty="0">
                <a:latin typeface="Times New Roman"/>
                <a:cs typeface="Times New Roman"/>
              </a:rPr>
              <a:t> </a:t>
            </a:r>
            <a:r>
              <a:rPr sz="1765" spc="-4" dirty="0">
                <a:latin typeface="Times New Roman"/>
                <a:cs typeface="Times New Roman"/>
              </a:rPr>
              <a:t>increase.</a:t>
            </a:r>
            <a:endParaRPr sz="1765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37571" y="3047331"/>
            <a:ext cx="3056965" cy="55397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3619">
              <a:spcBef>
                <a:spcPts val="84"/>
              </a:spcBef>
            </a:pPr>
            <a:r>
              <a:rPr sz="1765" spc="-66" dirty="0">
                <a:solidFill>
                  <a:srgbClr val="C00000"/>
                </a:solidFill>
                <a:latin typeface="WenQuanYi Micro Hei"/>
                <a:cs typeface="WenQuanYi Micro Hei"/>
              </a:rPr>
              <a:t>Fe</a:t>
            </a:r>
            <a:r>
              <a:rPr sz="1721" spc="-99" baseline="-21367" dirty="0">
                <a:solidFill>
                  <a:srgbClr val="C00000"/>
                </a:solidFill>
                <a:latin typeface="WenQuanYi Micro Hei"/>
                <a:cs typeface="WenQuanYi Micro Hei"/>
              </a:rPr>
              <a:t>3</a:t>
            </a:r>
            <a:r>
              <a:rPr sz="1765" spc="-66" dirty="0">
                <a:solidFill>
                  <a:srgbClr val="C00000"/>
                </a:solidFill>
                <a:latin typeface="WenQuanYi Micro Hei"/>
                <a:cs typeface="WenQuanYi Micro Hei"/>
              </a:rPr>
              <a:t>Al</a:t>
            </a:r>
            <a:r>
              <a:rPr sz="1721" spc="-99" baseline="-21367" dirty="0">
                <a:solidFill>
                  <a:srgbClr val="C00000"/>
                </a:solidFill>
                <a:latin typeface="WenQuanYi Micro Hei"/>
                <a:cs typeface="WenQuanYi Micro Hei"/>
              </a:rPr>
              <a:t>2</a:t>
            </a:r>
            <a:r>
              <a:rPr sz="1765" spc="-66" dirty="0">
                <a:solidFill>
                  <a:srgbClr val="C00000"/>
                </a:solidFill>
                <a:latin typeface="WenQuanYi Micro Hei"/>
                <a:cs typeface="WenQuanYi Micro Hei"/>
              </a:rPr>
              <a:t>Si</a:t>
            </a:r>
            <a:r>
              <a:rPr sz="1721" spc="-99" baseline="-21367" dirty="0">
                <a:solidFill>
                  <a:srgbClr val="C00000"/>
                </a:solidFill>
                <a:latin typeface="WenQuanYi Micro Hei"/>
                <a:cs typeface="WenQuanYi Micro Hei"/>
              </a:rPr>
              <a:t>3</a:t>
            </a:r>
            <a:r>
              <a:rPr sz="1765" spc="-66" dirty="0">
                <a:solidFill>
                  <a:srgbClr val="C00000"/>
                </a:solidFill>
                <a:latin typeface="WenQuanYi Micro Hei"/>
                <a:cs typeface="WenQuanYi Micro Hei"/>
              </a:rPr>
              <a:t>O</a:t>
            </a:r>
            <a:r>
              <a:rPr sz="1721" spc="-99" baseline="-21367" dirty="0">
                <a:solidFill>
                  <a:srgbClr val="C00000"/>
                </a:solidFill>
                <a:latin typeface="WenQuanYi Micro Hei"/>
                <a:cs typeface="WenQuanYi Micro Hei"/>
              </a:rPr>
              <a:t>12 </a:t>
            </a:r>
            <a:r>
              <a:rPr sz="1765" spc="-97" dirty="0">
                <a:solidFill>
                  <a:srgbClr val="C00000"/>
                </a:solidFill>
                <a:latin typeface="WenQuanYi Micro Hei"/>
                <a:cs typeface="WenQuanYi Micro Hei"/>
              </a:rPr>
              <a:t>+</a:t>
            </a:r>
            <a:r>
              <a:rPr sz="1765" spc="-124" dirty="0">
                <a:solidFill>
                  <a:srgbClr val="C00000"/>
                </a:solidFill>
                <a:latin typeface="WenQuanYi Micro Hei"/>
                <a:cs typeface="WenQuanYi Micro Hei"/>
              </a:rPr>
              <a:t> </a:t>
            </a:r>
            <a:r>
              <a:rPr sz="1765" spc="-66" dirty="0">
                <a:solidFill>
                  <a:srgbClr val="C00000"/>
                </a:solidFill>
                <a:latin typeface="WenQuanYi Micro Hei"/>
                <a:cs typeface="WenQuanYi Micro Hei"/>
              </a:rPr>
              <a:t>KMg</a:t>
            </a:r>
            <a:r>
              <a:rPr sz="1721" spc="-99" baseline="-21367" dirty="0">
                <a:solidFill>
                  <a:srgbClr val="C00000"/>
                </a:solidFill>
                <a:latin typeface="WenQuanYi Micro Hei"/>
                <a:cs typeface="WenQuanYi Micro Hei"/>
              </a:rPr>
              <a:t>3</a:t>
            </a:r>
            <a:r>
              <a:rPr sz="1765" spc="-66" dirty="0">
                <a:solidFill>
                  <a:srgbClr val="C00000"/>
                </a:solidFill>
                <a:latin typeface="WenQuanYi Micro Hei"/>
                <a:cs typeface="WenQuanYi Micro Hei"/>
              </a:rPr>
              <a:t>AlSi</a:t>
            </a:r>
            <a:r>
              <a:rPr sz="1721" spc="-99" baseline="-21367" dirty="0">
                <a:solidFill>
                  <a:srgbClr val="C00000"/>
                </a:solidFill>
                <a:latin typeface="WenQuanYi Micro Hei"/>
                <a:cs typeface="WenQuanYi Micro Hei"/>
              </a:rPr>
              <a:t>3</a:t>
            </a:r>
            <a:r>
              <a:rPr sz="1765" spc="-66" dirty="0">
                <a:solidFill>
                  <a:srgbClr val="C00000"/>
                </a:solidFill>
                <a:latin typeface="WenQuanYi Micro Hei"/>
                <a:cs typeface="WenQuanYi Micro Hei"/>
              </a:rPr>
              <a:t>O</a:t>
            </a:r>
            <a:r>
              <a:rPr sz="1721" spc="-99" baseline="-21367" dirty="0">
                <a:solidFill>
                  <a:srgbClr val="C00000"/>
                </a:solidFill>
                <a:latin typeface="WenQuanYi Micro Hei"/>
                <a:cs typeface="WenQuanYi Micro Hei"/>
              </a:rPr>
              <a:t>10</a:t>
            </a:r>
            <a:r>
              <a:rPr sz="1765" spc="-66" dirty="0">
                <a:solidFill>
                  <a:srgbClr val="C00000"/>
                </a:solidFill>
                <a:latin typeface="WenQuanYi Micro Hei"/>
                <a:cs typeface="WenQuanYi Micro Hei"/>
              </a:rPr>
              <a:t>(OH)</a:t>
            </a:r>
            <a:r>
              <a:rPr sz="1721" spc="-99" baseline="-21367" dirty="0">
                <a:solidFill>
                  <a:srgbClr val="C00000"/>
                </a:solidFill>
                <a:latin typeface="WenQuanYi Micro Hei"/>
                <a:cs typeface="WenQuanYi Micro Hei"/>
              </a:rPr>
              <a:t>2</a:t>
            </a:r>
            <a:endParaRPr sz="1721" baseline="-21367">
              <a:latin typeface="WenQuanYi Micro Hei"/>
              <a:cs typeface="WenQuanYi Micro 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67899" y="3585210"/>
            <a:ext cx="196663" cy="28236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765" spc="485" dirty="0">
                <a:solidFill>
                  <a:srgbClr val="C00000"/>
                </a:solidFill>
                <a:latin typeface="WenQuanYi Micro Hei Mono"/>
                <a:cs typeface="WenQuanYi Micro Hei Mono"/>
              </a:rPr>
              <a:t>↕</a:t>
            </a:r>
            <a:endParaRPr sz="1765">
              <a:latin typeface="WenQuanYi Micro Hei Mono"/>
              <a:cs typeface="WenQuanYi Micro Hei Mon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37883" y="3858633"/>
            <a:ext cx="8068235" cy="865094"/>
            <a:chOff x="457200" y="4373117"/>
            <a:chExt cx="9144000" cy="980440"/>
          </a:xfrm>
        </p:grpSpPr>
        <p:sp>
          <p:nvSpPr>
            <p:cNvPr id="14" name="object 14"/>
            <p:cNvSpPr/>
            <p:nvPr/>
          </p:nvSpPr>
          <p:spPr>
            <a:xfrm>
              <a:off x="457200" y="4373117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4054" y="4373117"/>
              <a:ext cx="38100" cy="980440"/>
            </a:xfrm>
            <a:custGeom>
              <a:avLst/>
              <a:gdLst/>
              <a:ahLst/>
              <a:cxnLst/>
              <a:rect l="l" t="t" r="r" b="b"/>
              <a:pathLst>
                <a:path w="38100" h="980439">
                  <a:moveTo>
                    <a:pt x="38100" y="979932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38100" y="9799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05204" y="4006161"/>
            <a:ext cx="256480" cy="78217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206">
              <a:lnSpc>
                <a:spcPts val="2012"/>
              </a:lnSpc>
            </a:pPr>
            <a:r>
              <a:rPr sz="1765" spc="-4" dirty="0">
                <a:latin typeface="Times New Roman"/>
                <a:cs typeface="Times New Roman"/>
              </a:rPr>
              <a:t>Pressure</a:t>
            </a:r>
            <a:endParaRPr sz="1765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37883" y="3859306"/>
            <a:ext cx="8068235" cy="1727946"/>
            <a:chOff x="457200" y="4373879"/>
            <a:chExt cx="9144000" cy="1958339"/>
          </a:xfrm>
        </p:grpSpPr>
        <p:sp>
          <p:nvSpPr>
            <p:cNvPr id="18" name="object 18"/>
            <p:cNvSpPr/>
            <p:nvPr/>
          </p:nvSpPr>
          <p:spPr>
            <a:xfrm>
              <a:off x="2522220" y="4373879"/>
              <a:ext cx="1619553" cy="9791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2337054" y="4819650"/>
              <a:ext cx="127000" cy="533400"/>
            </a:xfrm>
            <a:custGeom>
              <a:avLst/>
              <a:gdLst/>
              <a:ahLst/>
              <a:cxnLst/>
              <a:rect l="l" t="t" r="r" b="b"/>
              <a:pathLst>
                <a:path w="127000" h="533400">
                  <a:moveTo>
                    <a:pt x="126617" y="533400"/>
                  </a:moveTo>
                  <a:lnTo>
                    <a:pt x="57149" y="0"/>
                  </a:lnTo>
                  <a:lnTo>
                    <a:pt x="0" y="6858"/>
                  </a:lnTo>
                  <a:lnTo>
                    <a:pt x="68816" y="533400"/>
                  </a:lnTo>
                  <a:lnTo>
                    <a:pt x="126617" y="53340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457200" y="5352288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1194054" y="5352288"/>
              <a:ext cx="38100" cy="980440"/>
            </a:xfrm>
            <a:custGeom>
              <a:avLst/>
              <a:gdLst/>
              <a:ahLst/>
              <a:cxnLst/>
              <a:rect l="l" t="t" r="r" b="b"/>
              <a:pathLst>
                <a:path w="38100" h="980439">
                  <a:moveTo>
                    <a:pt x="38100" y="979932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38100" y="9799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1781555" y="5353050"/>
              <a:ext cx="1195833" cy="979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3482890" y="5353049"/>
              <a:ext cx="441325" cy="979169"/>
            </a:xfrm>
            <a:custGeom>
              <a:avLst/>
              <a:gdLst/>
              <a:ahLst/>
              <a:cxnLst/>
              <a:rect l="l" t="t" r="r" b="b"/>
              <a:pathLst>
                <a:path w="441325" h="979170">
                  <a:moveTo>
                    <a:pt x="441086" y="979170"/>
                  </a:moveTo>
                  <a:lnTo>
                    <a:pt x="61319" y="0"/>
                  </a:lnTo>
                  <a:lnTo>
                    <a:pt x="0" y="0"/>
                  </a:lnTo>
                  <a:lnTo>
                    <a:pt x="379766" y="979170"/>
                  </a:lnTo>
                  <a:lnTo>
                    <a:pt x="441086" y="97917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274337" y="3959037"/>
            <a:ext cx="861171" cy="55397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algn="ctr">
              <a:spcBef>
                <a:spcPts val="84"/>
              </a:spcBef>
            </a:pPr>
            <a:r>
              <a:rPr sz="1765" spc="-4" dirty="0">
                <a:latin typeface="Times New Roman"/>
                <a:cs typeface="Times New Roman"/>
              </a:rPr>
              <a:t>350°</a:t>
            </a:r>
            <a:endParaRPr sz="1765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765" spc="-4" dirty="0">
                <a:latin typeface="Times New Roman"/>
                <a:cs typeface="Times New Roman"/>
              </a:rPr>
              <a:t>Mn</a:t>
            </a:r>
            <a:r>
              <a:rPr sz="1765" spc="-66" dirty="0">
                <a:latin typeface="Times New Roman"/>
                <a:cs typeface="Times New Roman"/>
              </a:rPr>
              <a:t> </a:t>
            </a:r>
            <a:r>
              <a:rPr sz="1765" spc="-4" dirty="0">
                <a:latin typeface="Times New Roman"/>
                <a:cs typeface="Times New Roman"/>
              </a:rPr>
              <a:t>cores</a:t>
            </a:r>
            <a:endParaRPr sz="1765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37579" y="4123092"/>
            <a:ext cx="3056965" cy="55397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3619">
              <a:spcBef>
                <a:spcPts val="84"/>
              </a:spcBef>
            </a:pPr>
            <a:r>
              <a:rPr sz="1765" spc="-62" dirty="0">
                <a:solidFill>
                  <a:srgbClr val="C00000"/>
                </a:solidFill>
                <a:latin typeface="WenQuanYi Micro Hei"/>
                <a:cs typeface="WenQuanYi Micro Hei"/>
              </a:rPr>
              <a:t>Mg</a:t>
            </a:r>
            <a:r>
              <a:rPr sz="1721" spc="-92" baseline="-21367" dirty="0">
                <a:solidFill>
                  <a:srgbClr val="C00000"/>
                </a:solidFill>
                <a:latin typeface="WenQuanYi Micro Hei"/>
                <a:cs typeface="WenQuanYi Micro Hei"/>
              </a:rPr>
              <a:t>3</a:t>
            </a:r>
            <a:r>
              <a:rPr sz="1765" spc="-62" dirty="0">
                <a:solidFill>
                  <a:srgbClr val="C00000"/>
                </a:solidFill>
                <a:latin typeface="WenQuanYi Micro Hei"/>
                <a:cs typeface="WenQuanYi Micro Hei"/>
              </a:rPr>
              <a:t>Al</a:t>
            </a:r>
            <a:r>
              <a:rPr sz="1721" spc="-92" baseline="-21367" dirty="0">
                <a:solidFill>
                  <a:srgbClr val="C00000"/>
                </a:solidFill>
                <a:latin typeface="WenQuanYi Micro Hei"/>
                <a:cs typeface="WenQuanYi Micro Hei"/>
              </a:rPr>
              <a:t>2</a:t>
            </a:r>
            <a:r>
              <a:rPr sz="1765" spc="-62" dirty="0">
                <a:solidFill>
                  <a:srgbClr val="C00000"/>
                </a:solidFill>
                <a:latin typeface="WenQuanYi Micro Hei"/>
                <a:cs typeface="WenQuanYi Micro Hei"/>
              </a:rPr>
              <a:t>Si</a:t>
            </a:r>
            <a:r>
              <a:rPr sz="1721" spc="-92" baseline="-21367" dirty="0">
                <a:solidFill>
                  <a:srgbClr val="C00000"/>
                </a:solidFill>
                <a:latin typeface="WenQuanYi Micro Hei"/>
                <a:cs typeface="WenQuanYi Micro Hei"/>
              </a:rPr>
              <a:t>3</a:t>
            </a:r>
            <a:r>
              <a:rPr sz="1765" spc="-62" dirty="0">
                <a:solidFill>
                  <a:srgbClr val="C00000"/>
                </a:solidFill>
                <a:latin typeface="WenQuanYi Micro Hei"/>
                <a:cs typeface="WenQuanYi Micro Hei"/>
              </a:rPr>
              <a:t>O</a:t>
            </a:r>
            <a:r>
              <a:rPr sz="1721" spc="-92" baseline="-21367" dirty="0">
                <a:solidFill>
                  <a:srgbClr val="C00000"/>
                </a:solidFill>
                <a:latin typeface="WenQuanYi Micro Hei"/>
                <a:cs typeface="WenQuanYi Micro Hei"/>
              </a:rPr>
              <a:t>12 </a:t>
            </a:r>
            <a:r>
              <a:rPr sz="1765" spc="-97" dirty="0">
                <a:solidFill>
                  <a:srgbClr val="C00000"/>
                </a:solidFill>
                <a:latin typeface="WenQuanYi Micro Hei"/>
                <a:cs typeface="WenQuanYi Micro Hei"/>
              </a:rPr>
              <a:t>+</a:t>
            </a:r>
            <a:r>
              <a:rPr sz="1765" spc="-119" dirty="0">
                <a:solidFill>
                  <a:srgbClr val="C00000"/>
                </a:solidFill>
                <a:latin typeface="WenQuanYi Micro Hei"/>
                <a:cs typeface="WenQuanYi Micro Hei"/>
              </a:rPr>
              <a:t> </a:t>
            </a:r>
            <a:r>
              <a:rPr sz="1765" spc="-71" dirty="0">
                <a:solidFill>
                  <a:srgbClr val="C00000"/>
                </a:solidFill>
                <a:latin typeface="WenQuanYi Micro Hei"/>
                <a:cs typeface="WenQuanYi Micro Hei"/>
              </a:rPr>
              <a:t>KFe</a:t>
            </a:r>
            <a:r>
              <a:rPr sz="1721" spc="-106" baseline="-21367" dirty="0">
                <a:solidFill>
                  <a:srgbClr val="C00000"/>
                </a:solidFill>
                <a:latin typeface="WenQuanYi Micro Hei"/>
                <a:cs typeface="WenQuanYi Micro Hei"/>
              </a:rPr>
              <a:t>3</a:t>
            </a:r>
            <a:r>
              <a:rPr sz="1765" spc="-71" dirty="0">
                <a:solidFill>
                  <a:srgbClr val="C00000"/>
                </a:solidFill>
                <a:latin typeface="WenQuanYi Micro Hei"/>
                <a:cs typeface="WenQuanYi Micro Hei"/>
              </a:rPr>
              <a:t>AlSi</a:t>
            </a:r>
            <a:r>
              <a:rPr sz="1721" spc="-106" baseline="-21367" dirty="0">
                <a:solidFill>
                  <a:srgbClr val="C00000"/>
                </a:solidFill>
                <a:latin typeface="WenQuanYi Micro Hei"/>
                <a:cs typeface="WenQuanYi Micro Hei"/>
              </a:rPr>
              <a:t>3</a:t>
            </a:r>
            <a:r>
              <a:rPr sz="1765" spc="-71" dirty="0">
                <a:solidFill>
                  <a:srgbClr val="C00000"/>
                </a:solidFill>
                <a:latin typeface="WenQuanYi Micro Hei"/>
                <a:cs typeface="WenQuanYi Micro Hei"/>
              </a:rPr>
              <a:t>O</a:t>
            </a:r>
            <a:r>
              <a:rPr sz="1721" spc="-106" baseline="-21367" dirty="0">
                <a:solidFill>
                  <a:srgbClr val="C00000"/>
                </a:solidFill>
                <a:latin typeface="WenQuanYi Micro Hei"/>
                <a:cs typeface="WenQuanYi Micro Hei"/>
              </a:rPr>
              <a:t>10</a:t>
            </a:r>
            <a:r>
              <a:rPr sz="1765" spc="-71" dirty="0">
                <a:solidFill>
                  <a:srgbClr val="C00000"/>
                </a:solidFill>
                <a:latin typeface="WenQuanYi Micro Hei"/>
                <a:cs typeface="WenQuanYi Micro Hei"/>
              </a:rPr>
              <a:t>(OH)</a:t>
            </a:r>
            <a:r>
              <a:rPr sz="1721" spc="-106" baseline="-21367" dirty="0">
                <a:solidFill>
                  <a:srgbClr val="C00000"/>
                </a:solidFill>
                <a:latin typeface="WenQuanYi Micro Hei"/>
                <a:cs typeface="WenQuanYi Micro Hei"/>
              </a:rPr>
              <a:t>2</a:t>
            </a:r>
            <a:endParaRPr sz="1721" baseline="-21367">
              <a:latin typeface="WenQuanYi Micro Hei"/>
              <a:cs typeface="WenQuanYi Micro He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86193" y="4212514"/>
            <a:ext cx="1099857" cy="109720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algn="ctr">
              <a:spcBef>
                <a:spcPts val="84"/>
              </a:spcBef>
            </a:pPr>
            <a:r>
              <a:rPr sz="1765" spc="-4" dirty="0">
                <a:latin typeface="Times New Roman"/>
                <a:cs typeface="Times New Roman"/>
              </a:rPr>
              <a:t>T</a:t>
            </a:r>
            <a:r>
              <a:rPr sz="1765" spc="-44" dirty="0">
                <a:latin typeface="Times New Roman"/>
                <a:cs typeface="Times New Roman"/>
              </a:rPr>
              <a:t> </a:t>
            </a:r>
            <a:r>
              <a:rPr sz="1765" spc="-4" dirty="0">
                <a:latin typeface="Times New Roman"/>
                <a:cs typeface="Times New Roman"/>
              </a:rPr>
              <a:t>↑</a:t>
            </a:r>
            <a:endParaRPr sz="1765">
              <a:latin typeface="Times New Roman"/>
              <a:cs typeface="Times New Roman"/>
            </a:endParaRPr>
          </a:p>
          <a:p>
            <a:pPr marL="11206" marR="4483" indent="-1681" algn="ctr"/>
            <a:r>
              <a:rPr sz="1765" spc="-4" dirty="0">
                <a:latin typeface="Times New Roman"/>
                <a:cs typeface="Times New Roman"/>
              </a:rPr>
              <a:t>Mg for </a:t>
            </a:r>
            <a:r>
              <a:rPr sz="1765" spc="-9" dirty="0">
                <a:latin typeface="Times New Roman"/>
                <a:cs typeface="Times New Roman"/>
              </a:rPr>
              <a:t>Fe  </a:t>
            </a:r>
            <a:r>
              <a:rPr sz="1765" spc="-4" dirty="0">
                <a:latin typeface="Times New Roman"/>
                <a:cs typeface="Times New Roman"/>
              </a:rPr>
              <a:t>exchange</a:t>
            </a:r>
            <a:r>
              <a:rPr sz="1765" spc="-66" dirty="0">
                <a:latin typeface="Times New Roman"/>
                <a:cs typeface="Times New Roman"/>
              </a:rPr>
              <a:t> </a:t>
            </a:r>
            <a:r>
              <a:rPr sz="1765" spc="-4" dirty="0">
                <a:latin typeface="Times New Roman"/>
                <a:cs typeface="Times New Roman"/>
              </a:rPr>
              <a:t>in  pelites</a:t>
            </a:r>
            <a:endParaRPr sz="1765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31762" y="4636100"/>
            <a:ext cx="3487271" cy="28236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765" spc="-88" dirty="0">
                <a:latin typeface="WenQuanYi Micro Hei"/>
                <a:cs typeface="WenQuanYi Micro Hei"/>
              </a:rPr>
              <a:t>This </a:t>
            </a:r>
            <a:r>
              <a:rPr sz="1765" spc="-79" dirty="0">
                <a:latin typeface="WenQuanYi Micro Hei"/>
                <a:cs typeface="WenQuanYi Micro Hei"/>
              </a:rPr>
              <a:t>reaction </a:t>
            </a:r>
            <a:r>
              <a:rPr sz="1765" spc="-84" dirty="0">
                <a:latin typeface="WenQuanYi Micro Hei"/>
                <a:cs typeface="WenQuanYi Micro Hei"/>
              </a:rPr>
              <a:t>is </a:t>
            </a:r>
            <a:r>
              <a:rPr sz="1765" spc="-93" dirty="0">
                <a:latin typeface="WenQuanYi Micro Hei"/>
                <a:cs typeface="WenQuanYi Micro Hei"/>
              </a:rPr>
              <a:t>a </a:t>
            </a:r>
            <a:r>
              <a:rPr sz="1765" spc="-84" dirty="0">
                <a:latin typeface="WenQuanYi Micro Hei"/>
                <a:cs typeface="WenQuanYi Micro Hei"/>
              </a:rPr>
              <a:t>classic</a:t>
            </a:r>
            <a:r>
              <a:rPr sz="1765" spc="115" dirty="0">
                <a:latin typeface="WenQuanYi Micro Hei"/>
                <a:cs typeface="WenQuanYi Micro Hei"/>
              </a:rPr>
              <a:t> </a:t>
            </a:r>
            <a:r>
              <a:rPr sz="1765" spc="-101" dirty="0">
                <a:latin typeface="WenQuanYi Micro Hei"/>
                <a:cs typeface="WenQuanYi Micro Hei"/>
              </a:rPr>
              <a:t>thermometer.</a:t>
            </a:r>
            <a:endParaRPr sz="1765">
              <a:latin typeface="WenQuanYi Micro Hei"/>
              <a:cs typeface="WenQuanYi Micro He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37883" y="5586581"/>
            <a:ext cx="8068235" cy="868456"/>
            <a:chOff x="457200" y="6331458"/>
            <a:chExt cx="9144000" cy="984250"/>
          </a:xfrm>
        </p:grpSpPr>
        <p:sp>
          <p:nvSpPr>
            <p:cNvPr id="29" name="object 29"/>
            <p:cNvSpPr/>
            <p:nvPr/>
          </p:nvSpPr>
          <p:spPr>
            <a:xfrm>
              <a:off x="457200" y="6331458"/>
              <a:ext cx="9144000" cy="984250"/>
            </a:xfrm>
            <a:custGeom>
              <a:avLst/>
              <a:gdLst/>
              <a:ahLst/>
              <a:cxnLst/>
              <a:rect l="l" t="t" r="r" b="b"/>
              <a:pathLst>
                <a:path w="9144000" h="984250">
                  <a:moveTo>
                    <a:pt x="9144000" y="98374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83742"/>
                  </a:lnTo>
                  <a:lnTo>
                    <a:pt x="9144000" y="9837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1194054" y="6331458"/>
              <a:ext cx="3404235" cy="382905"/>
            </a:xfrm>
            <a:custGeom>
              <a:avLst/>
              <a:gdLst/>
              <a:ahLst/>
              <a:cxnLst/>
              <a:rect l="l" t="t" r="r" b="b"/>
              <a:pathLst>
                <a:path w="3404235" h="382904">
                  <a:moveTo>
                    <a:pt x="3403854" y="344424"/>
                  </a:moveTo>
                  <a:lnTo>
                    <a:pt x="38100" y="344424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363474"/>
                  </a:lnTo>
                  <a:lnTo>
                    <a:pt x="19050" y="363474"/>
                  </a:lnTo>
                  <a:lnTo>
                    <a:pt x="19050" y="382524"/>
                  </a:lnTo>
                  <a:lnTo>
                    <a:pt x="3403854" y="382524"/>
                  </a:lnTo>
                  <a:lnTo>
                    <a:pt x="3403854" y="3444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163856" y="5959287"/>
            <a:ext cx="1152525" cy="28236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765" spc="-132" dirty="0">
                <a:latin typeface="Times New Roman"/>
                <a:cs typeface="Times New Roman"/>
              </a:rPr>
              <a:t>T</a:t>
            </a:r>
            <a:r>
              <a:rPr sz="1765" spc="-4" dirty="0">
                <a:latin typeface="Times New Roman"/>
                <a:cs typeface="Times New Roman"/>
              </a:rPr>
              <a:t>emperature</a:t>
            </a:r>
            <a:endParaRPr sz="1765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370214" y="5587253"/>
            <a:ext cx="1273549" cy="138953"/>
            <a:chOff x="2533842" y="6332220"/>
            <a:chExt cx="1443355" cy="157480"/>
          </a:xfrm>
        </p:grpSpPr>
        <p:sp>
          <p:nvSpPr>
            <p:cNvPr id="33" name="object 33"/>
            <p:cNvSpPr/>
            <p:nvPr/>
          </p:nvSpPr>
          <p:spPr>
            <a:xfrm>
              <a:off x="2533842" y="6332220"/>
              <a:ext cx="76200" cy="150495"/>
            </a:xfrm>
            <a:custGeom>
              <a:avLst/>
              <a:gdLst/>
              <a:ahLst/>
              <a:cxnLst/>
              <a:rect l="l" t="t" r="r" b="b"/>
              <a:pathLst>
                <a:path w="76200" h="150495">
                  <a:moveTo>
                    <a:pt x="76007" y="143255"/>
                  </a:moveTo>
                  <a:lnTo>
                    <a:pt x="57350" y="0"/>
                  </a:lnTo>
                  <a:lnTo>
                    <a:pt x="0" y="0"/>
                  </a:lnTo>
                  <a:lnTo>
                    <a:pt x="19619" y="150113"/>
                  </a:lnTo>
                  <a:lnTo>
                    <a:pt x="76007" y="143255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3862656" y="6332220"/>
              <a:ext cx="114300" cy="157480"/>
            </a:xfrm>
            <a:custGeom>
              <a:avLst/>
              <a:gdLst/>
              <a:ahLst/>
              <a:cxnLst/>
              <a:rect l="l" t="t" r="r" b="b"/>
              <a:pathLst>
                <a:path w="114300" h="157479">
                  <a:moveTo>
                    <a:pt x="114220" y="136398"/>
                  </a:moveTo>
                  <a:lnTo>
                    <a:pt x="61319" y="0"/>
                  </a:lnTo>
                  <a:lnTo>
                    <a:pt x="0" y="0"/>
                  </a:lnTo>
                  <a:lnTo>
                    <a:pt x="60880" y="156972"/>
                  </a:lnTo>
                  <a:lnTo>
                    <a:pt x="114220" y="136398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798813" y="5335340"/>
            <a:ext cx="3486150" cy="109720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0646" marR="4483" algn="ctr">
              <a:spcBef>
                <a:spcPts val="84"/>
              </a:spcBef>
            </a:pPr>
            <a:r>
              <a:rPr sz="1765" spc="-101" dirty="0">
                <a:latin typeface="WenQuanYi Micro Hei"/>
                <a:cs typeface="WenQuanYi Micro Hei"/>
              </a:rPr>
              <a:t>Exchange </a:t>
            </a:r>
            <a:r>
              <a:rPr sz="1765" spc="-75" dirty="0">
                <a:latin typeface="WenQuanYi Micro Hei"/>
                <a:cs typeface="WenQuanYi Micro Hei"/>
              </a:rPr>
              <a:t>between </a:t>
            </a:r>
            <a:r>
              <a:rPr sz="1765" spc="-31" dirty="0">
                <a:latin typeface="WenQuanYi Micro Hei"/>
                <a:cs typeface="WenQuanYi Micro Hei"/>
              </a:rPr>
              <a:t>Mg, </a:t>
            </a:r>
            <a:r>
              <a:rPr sz="1765" spc="-53" dirty="0">
                <a:latin typeface="WenQuanYi Micro Hei"/>
                <a:cs typeface="WenQuanYi Micro Hei"/>
              </a:rPr>
              <a:t>Fe, </a:t>
            </a:r>
            <a:r>
              <a:rPr sz="1765" spc="-110" dirty="0">
                <a:latin typeface="WenQuanYi Micro Hei"/>
                <a:cs typeface="WenQuanYi Micro Hei"/>
              </a:rPr>
              <a:t>Ca </a:t>
            </a:r>
            <a:r>
              <a:rPr sz="1765" spc="-106" dirty="0">
                <a:latin typeface="WenQuanYi Micro Hei"/>
                <a:cs typeface="WenQuanYi Micro Hei"/>
              </a:rPr>
              <a:t>and </a:t>
            </a:r>
            <a:r>
              <a:rPr sz="1765" spc="-71" dirty="0">
                <a:latin typeface="WenQuanYi Micro Hei"/>
                <a:cs typeface="WenQuanYi Micro Hei"/>
              </a:rPr>
              <a:t>Mn  </a:t>
            </a:r>
            <a:r>
              <a:rPr sz="1765" spc="-84" dirty="0">
                <a:latin typeface="WenQuanYi Micro Hei"/>
                <a:cs typeface="WenQuanYi Micro Hei"/>
              </a:rPr>
              <a:t>is </a:t>
            </a:r>
            <a:r>
              <a:rPr sz="1765" spc="-97" dirty="0">
                <a:latin typeface="WenQuanYi Micro Hei"/>
                <a:cs typeface="WenQuanYi Micro Hei"/>
              </a:rPr>
              <a:t>favourable because </a:t>
            </a:r>
            <a:r>
              <a:rPr sz="1765" spc="-66" dirty="0">
                <a:latin typeface="WenQuanYi Micro Hei"/>
                <a:cs typeface="WenQuanYi Micro Hei"/>
              </a:rPr>
              <a:t>of </a:t>
            </a:r>
            <a:r>
              <a:rPr sz="1765" spc="-75" dirty="0">
                <a:latin typeface="WenQuanYi Micro Hei"/>
                <a:cs typeface="WenQuanYi Micro Hei"/>
              </a:rPr>
              <a:t>similarities </a:t>
            </a:r>
            <a:r>
              <a:rPr sz="1765" spc="-88" dirty="0">
                <a:latin typeface="WenQuanYi Micro Hei"/>
                <a:cs typeface="WenQuanYi Micro Hei"/>
              </a:rPr>
              <a:t>in  </a:t>
            </a:r>
            <a:r>
              <a:rPr sz="1765" spc="-79" dirty="0">
                <a:latin typeface="WenQuanYi Micro Hei"/>
                <a:cs typeface="WenQuanYi Micro Hei"/>
              </a:rPr>
              <a:t>ionic </a:t>
            </a:r>
            <a:r>
              <a:rPr sz="1765" spc="-93" dirty="0">
                <a:latin typeface="WenQuanYi Micro Hei"/>
                <a:cs typeface="WenQuanYi Micro Hei"/>
              </a:rPr>
              <a:t>radii </a:t>
            </a:r>
            <a:r>
              <a:rPr sz="1765" spc="-106" dirty="0">
                <a:latin typeface="WenQuanYi Micro Hei"/>
                <a:cs typeface="WenQuanYi Micro Hei"/>
              </a:rPr>
              <a:t>and </a:t>
            </a:r>
            <a:r>
              <a:rPr sz="1765" spc="-110" dirty="0">
                <a:latin typeface="WenQuanYi Micro Hei"/>
                <a:cs typeface="WenQuanYi Micro Hei"/>
              </a:rPr>
              <a:t>same</a:t>
            </a:r>
            <a:r>
              <a:rPr sz="1765" spc="62" dirty="0">
                <a:latin typeface="WenQuanYi Micro Hei"/>
                <a:cs typeface="WenQuanYi Micro Hei"/>
              </a:rPr>
              <a:t> </a:t>
            </a:r>
            <a:r>
              <a:rPr sz="1765" spc="-88" dirty="0">
                <a:latin typeface="WenQuanYi Micro Hei"/>
                <a:cs typeface="WenQuanYi Micro Hei"/>
              </a:rPr>
              <a:t>charge.</a:t>
            </a:r>
            <a:endParaRPr sz="1765">
              <a:latin typeface="WenQuanYi Micro Hei"/>
              <a:cs typeface="WenQuanYi Micro Hei"/>
            </a:endParaRPr>
          </a:p>
        </p:txBody>
      </p:sp>
    </p:spTree>
    <p:extLst>
      <p:ext uri="{BB962C8B-B14F-4D97-AF65-F5344CB8AC3E}">
        <p14:creationId xmlns:p14="http://schemas.microsoft.com/office/powerpoint/2010/main" val="41019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6975" y="66548"/>
            <a:ext cx="21259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Arial"/>
                <a:cs typeface="Arial"/>
              </a:rPr>
              <a:t>Paragenesis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2148" y="777045"/>
            <a:ext cx="8695633" cy="5808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>
              <a:lnSpc>
                <a:spcPct val="2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-5" dirty="0">
                <a:latin typeface="Arial"/>
                <a:cs typeface="Arial"/>
              </a:rPr>
              <a:t>Garnet </a:t>
            </a:r>
            <a:r>
              <a:rPr sz="2000" spc="-10" dirty="0">
                <a:latin typeface="Arial"/>
                <a:cs typeface="Arial"/>
              </a:rPr>
              <a:t>is </a:t>
            </a:r>
            <a:r>
              <a:rPr sz="2000" spc="-5" dirty="0">
                <a:latin typeface="Arial"/>
                <a:cs typeface="Arial"/>
              </a:rPr>
              <a:t>found </a:t>
            </a:r>
            <a:r>
              <a:rPr sz="2000" spc="-10" dirty="0">
                <a:latin typeface="Arial"/>
                <a:cs typeface="Arial"/>
              </a:rPr>
              <a:t>in </a:t>
            </a:r>
            <a:r>
              <a:rPr sz="2000" spc="-5" dirty="0">
                <a:latin typeface="Arial"/>
                <a:cs typeface="Arial"/>
              </a:rPr>
              <a:t>metamorphic </a:t>
            </a:r>
            <a:r>
              <a:rPr sz="2000" spc="5" dirty="0">
                <a:latin typeface="Arial"/>
                <a:cs typeface="Arial"/>
              </a:rPr>
              <a:t>rocks </a:t>
            </a:r>
            <a:r>
              <a:rPr sz="2000" spc="-10" dirty="0">
                <a:latin typeface="Arial"/>
                <a:cs typeface="Arial"/>
              </a:rPr>
              <a:t>(mostly), igneous </a:t>
            </a:r>
            <a:r>
              <a:rPr sz="2000" spc="5" dirty="0">
                <a:latin typeface="Arial"/>
                <a:cs typeface="Arial"/>
              </a:rPr>
              <a:t>rocks </a:t>
            </a:r>
            <a:r>
              <a:rPr sz="2000" spc="-10" dirty="0">
                <a:latin typeface="Arial"/>
                <a:cs typeface="Arial"/>
              </a:rPr>
              <a:t>&amp; also  in </a:t>
            </a:r>
            <a:r>
              <a:rPr sz="2000" spc="-5" dirty="0">
                <a:latin typeface="Arial"/>
                <a:cs typeface="Arial"/>
              </a:rPr>
              <a:t>sedimentary </a:t>
            </a:r>
            <a:r>
              <a:rPr sz="2000" spc="5" dirty="0">
                <a:latin typeface="Arial"/>
                <a:cs typeface="Arial"/>
              </a:rPr>
              <a:t>rocks </a:t>
            </a:r>
            <a:r>
              <a:rPr sz="2000" spc="-5" dirty="0">
                <a:latin typeface="Arial"/>
                <a:cs typeface="Arial"/>
              </a:rPr>
              <a:t>(resistant </a:t>
            </a:r>
            <a:r>
              <a:rPr sz="2000" spc="-10" dirty="0">
                <a:latin typeface="Arial"/>
                <a:cs typeface="Arial"/>
              </a:rPr>
              <a:t>to abrasion &amp; </a:t>
            </a:r>
            <a:r>
              <a:rPr sz="2000" dirty="0">
                <a:latin typeface="Arial"/>
                <a:cs typeface="Arial"/>
              </a:rPr>
              <a:t>chemical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attacks).</a:t>
            </a:r>
          </a:p>
          <a:p>
            <a:pPr marL="356870" marR="521970" indent="-344805">
              <a:lnSpc>
                <a:spcPct val="2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15" dirty="0">
                <a:latin typeface="Arial"/>
                <a:cs typeface="Arial"/>
              </a:rPr>
              <a:t>Pyrope </a:t>
            </a:r>
            <a:r>
              <a:rPr sz="2000" spc="-5" dirty="0">
                <a:latin typeface="Arial"/>
                <a:cs typeface="Arial"/>
              </a:rPr>
              <a:t>– occurs </a:t>
            </a:r>
            <a:r>
              <a:rPr sz="2000" spc="-10" dirty="0">
                <a:latin typeface="Arial"/>
                <a:cs typeface="Arial"/>
              </a:rPr>
              <a:t>in </a:t>
            </a:r>
            <a:r>
              <a:rPr sz="2000" spc="-5" dirty="0">
                <a:latin typeface="Arial"/>
                <a:cs typeface="Arial"/>
              </a:rPr>
              <a:t>ultramafic </a:t>
            </a:r>
            <a:r>
              <a:rPr sz="2000" spc="5" dirty="0">
                <a:latin typeface="Arial"/>
                <a:cs typeface="Arial"/>
              </a:rPr>
              <a:t>rocks </a:t>
            </a:r>
            <a:r>
              <a:rPr sz="2000" spc="-5" dirty="0">
                <a:latin typeface="Arial"/>
                <a:cs typeface="Arial"/>
              </a:rPr>
              <a:t>such </a:t>
            </a:r>
            <a:r>
              <a:rPr sz="2000" spc="-10" dirty="0">
                <a:latin typeface="Arial"/>
                <a:cs typeface="Arial"/>
              </a:rPr>
              <a:t>as peridotites </a:t>
            </a:r>
            <a:r>
              <a:rPr sz="2000" spc="-5" dirty="0">
                <a:latin typeface="Arial"/>
                <a:cs typeface="Arial"/>
              </a:rPr>
              <a:t>(garnet-  </a:t>
            </a:r>
            <a:r>
              <a:rPr sz="2000" spc="-10" dirty="0" smtClean="0">
                <a:latin typeface="Arial"/>
                <a:cs typeface="Arial"/>
              </a:rPr>
              <a:t>peridotite</a:t>
            </a:r>
            <a:r>
              <a:rPr lang="en-US" sz="2000" spc="-10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356870" marR="78105" indent="-344805">
              <a:lnSpc>
                <a:spcPct val="2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  <a:tab pos="5657215" algn="l"/>
              </a:tabLst>
            </a:pPr>
            <a:r>
              <a:rPr sz="2000" b="1" spc="-15" dirty="0">
                <a:latin typeface="Arial"/>
                <a:cs typeface="Arial"/>
              </a:rPr>
              <a:t>Almandine </a:t>
            </a:r>
            <a:r>
              <a:rPr sz="2000" spc="-5" dirty="0">
                <a:latin typeface="Arial"/>
                <a:cs typeface="Arial"/>
              </a:rPr>
              <a:t>– </a:t>
            </a:r>
            <a:r>
              <a:rPr sz="2000" i="1" spc="-10" dirty="0">
                <a:latin typeface="Arial"/>
                <a:cs typeface="Arial"/>
              </a:rPr>
              <a:t>commonest of all </a:t>
            </a:r>
            <a:r>
              <a:rPr sz="2000" i="1" spc="-5" dirty="0" smtClean="0">
                <a:latin typeface="Arial"/>
                <a:cs typeface="Arial"/>
              </a:rPr>
              <a:t>garnets</a:t>
            </a:r>
            <a:r>
              <a:rPr lang="en-US" sz="2000" spc="-5" dirty="0" smtClean="0">
                <a:latin typeface="Arial"/>
                <a:cs typeface="Arial"/>
              </a:rPr>
              <a:t>. </a:t>
            </a:r>
            <a:r>
              <a:rPr sz="2000" spc="-10" dirty="0" smtClean="0">
                <a:latin typeface="Arial"/>
                <a:cs typeface="Arial"/>
              </a:rPr>
              <a:t>In </a:t>
            </a:r>
            <a:r>
              <a:rPr sz="2000" spc="5" dirty="0">
                <a:latin typeface="Arial"/>
                <a:cs typeface="Arial"/>
              </a:rPr>
              <a:t>rocks </a:t>
            </a:r>
            <a:r>
              <a:rPr sz="2000" spc="-10" dirty="0">
                <a:latin typeface="Arial"/>
                <a:cs typeface="Arial"/>
              </a:rPr>
              <a:t>of granulite  </a:t>
            </a:r>
            <a:r>
              <a:rPr sz="2000" spc="-5" dirty="0">
                <a:latin typeface="Arial"/>
                <a:cs typeface="Arial"/>
              </a:rPr>
              <a:t>facies, </a:t>
            </a:r>
            <a:r>
              <a:rPr sz="2000" spc="-10" dirty="0">
                <a:latin typeface="Arial"/>
                <a:cs typeface="Arial"/>
              </a:rPr>
              <a:t>garnet is typically almandine. </a:t>
            </a:r>
            <a:r>
              <a:rPr sz="2000" spc="-5" dirty="0">
                <a:latin typeface="Arial"/>
                <a:cs typeface="Arial"/>
              </a:rPr>
              <a:t>Pegmatites, </a:t>
            </a:r>
            <a:r>
              <a:rPr sz="2000" spc="-10" dirty="0">
                <a:latin typeface="Arial"/>
                <a:cs typeface="Arial"/>
              </a:rPr>
              <a:t>granites,</a:t>
            </a:r>
            <a:r>
              <a:rPr sz="2000" spc="2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rhyolites.</a:t>
            </a:r>
            <a:endParaRPr sz="2000" dirty="0">
              <a:latin typeface="Arial"/>
              <a:cs typeface="Arial"/>
            </a:endParaRPr>
          </a:p>
          <a:p>
            <a:pPr marL="356870" marR="510540" indent="-344805">
              <a:lnSpc>
                <a:spcPct val="200000"/>
              </a:lnSpc>
              <a:spcBef>
                <a:spcPts val="48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Arial"/>
                <a:cs typeface="Arial"/>
              </a:rPr>
              <a:t>Spessartine </a:t>
            </a:r>
            <a:r>
              <a:rPr sz="2000" spc="-5" dirty="0">
                <a:latin typeface="Arial"/>
                <a:cs typeface="Arial"/>
              </a:rPr>
              <a:t>– </a:t>
            </a:r>
            <a:r>
              <a:rPr sz="2000" dirty="0">
                <a:latin typeface="Arial"/>
                <a:cs typeface="Arial"/>
              </a:rPr>
              <a:t>commonest </a:t>
            </a:r>
            <a:r>
              <a:rPr sz="2000" spc="-10" dirty="0">
                <a:latin typeface="Arial"/>
                <a:cs typeface="Arial"/>
              </a:rPr>
              <a:t>garnet in granitic </a:t>
            </a:r>
            <a:r>
              <a:rPr sz="2000" spc="-5" dirty="0" err="1" smtClean="0">
                <a:latin typeface="Arial"/>
                <a:cs typeface="Arial"/>
              </a:rPr>
              <a:t>pegmatites</a:t>
            </a:r>
            <a:r>
              <a:rPr lang="en-US" sz="2000" spc="-5" dirty="0" smtClean="0">
                <a:latin typeface="Arial"/>
                <a:cs typeface="Arial"/>
              </a:rPr>
              <a:t>.</a:t>
            </a:r>
          </a:p>
          <a:p>
            <a:pPr marL="356870" marR="510540" indent="-344805">
              <a:lnSpc>
                <a:spcPct val="200000"/>
              </a:lnSpc>
              <a:spcBef>
                <a:spcPts val="48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10" dirty="0" err="1" smtClean="0">
                <a:latin typeface="Arial"/>
                <a:cs typeface="Arial"/>
              </a:rPr>
              <a:t>Grossular</a:t>
            </a:r>
            <a:r>
              <a:rPr lang="en-US" sz="2000" b="1" spc="-10" dirty="0" smtClean="0">
                <a:latin typeface="Arial"/>
                <a:cs typeface="Arial"/>
              </a:rPr>
              <a:t> </a:t>
            </a:r>
            <a:r>
              <a:rPr sz="2000" b="1" spc="-10" dirty="0" smtClean="0">
                <a:latin typeface="Arial"/>
                <a:cs typeface="Arial"/>
              </a:rPr>
              <a:t>&amp; </a:t>
            </a:r>
            <a:r>
              <a:rPr sz="2000" b="1" spc="-10" dirty="0">
                <a:latin typeface="Arial"/>
                <a:cs typeface="Arial"/>
              </a:rPr>
              <a:t>Andradite </a:t>
            </a:r>
            <a:r>
              <a:rPr sz="2000" spc="-5" dirty="0">
                <a:latin typeface="Arial"/>
                <a:cs typeface="Arial"/>
              </a:rPr>
              <a:t>- Thermally </a:t>
            </a:r>
            <a:r>
              <a:rPr sz="2000" spc="-10" dirty="0">
                <a:latin typeface="Arial"/>
                <a:cs typeface="Arial"/>
              </a:rPr>
              <a:t>&amp; regionally </a:t>
            </a:r>
            <a:r>
              <a:rPr sz="2000" spc="-5" dirty="0">
                <a:latin typeface="Arial"/>
                <a:cs typeface="Arial"/>
              </a:rPr>
              <a:t>metamorphosed </a:t>
            </a:r>
            <a:r>
              <a:rPr sz="2000" spc="-5" dirty="0" smtClean="0">
                <a:latin typeface="Arial"/>
                <a:cs typeface="Arial"/>
              </a:rPr>
              <a:t> impure calcareous </a:t>
            </a:r>
            <a:r>
              <a:rPr sz="2000" spc="5" dirty="0" smtClean="0">
                <a:latin typeface="Arial"/>
                <a:cs typeface="Arial"/>
              </a:rPr>
              <a:t>rocks.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529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722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Rounded MT Bold</vt:lpstr>
      <vt:lpstr>Bookman Old Style</vt:lpstr>
      <vt:lpstr>Calibri</vt:lpstr>
      <vt:lpstr>Calibri Light</vt:lpstr>
      <vt:lpstr>Times New Roman</vt:lpstr>
      <vt:lpstr>WenQuanYi Micro Hei</vt:lpstr>
      <vt:lpstr>WenQuanYi Micro Hei Mono</vt:lpstr>
      <vt:lpstr>Wingdings</vt:lpstr>
      <vt:lpstr>Office Theme</vt:lpstr>
      <vt:lpstr>Garnet Group</vt:lpstr>
      <vt:lpstr>Garnet Family</vt:lpstr>
      <vt:lpstr>Structure</vt:lpstr>
      <vt:lpstr>PowerPoint Presentation</vt:lpstr>
      <vt:lpstr>Garnet has a generalised structural formula of A3B2Si3O12</vt:lpstr>
      <vt:lpstr>Chemistry</vt:lpstr>
      <vt:lpstr>PowerPoint Presentation</vt:lpstr>
      <vt:lpstr>Paragenesis and Composition</vt:lpstr>
      <vt:lpstr>Paragenesis</vt:lpstr>
      <vt:lpstr>Industrial and Economic Importance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2021-04-26T05:29:29Z</dcterms:created>
  <dcterms:modified xsi:type="dcterms:W3CDTF">2021-04-26T06:43:44Z</dcterms:modified>
</cp:coreProperties>
</file>