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7" r:id="rId2"/>
  </p:sldMasterIdLst>
  <p:notesMasterIdLst>
    <p:notesMasterId r:id="rId4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78" r:id="rId12"/>
    <p:sldId id="297" r:id="rId13"/>
    <p:sldId id="279" r:id="rId14"/>
    <p:sldId id="280" r:id="rId15"/>
    <p:sldId id="281" r:id="rId16"/>
    <p:sldId id="282" r:id="rId17"/>
    <p:sldId id="283" r:id="rId18"/>
    <p:sldId id="298" r:id="rId19"/>
    <p:sldId id="284" r:id="rId20"/>
    <p:sldId id="285" r:id="rId21"/>
    <p:sldId id="286" r:id="rId22"/>
    <p:sldId id="287" r:id="rId23"/>
    <p:sldId id="288" r:id="rId24"/>
    <p:sldId id="290" r:id="rId25"/>
    <p:sldId id="291" r:id="rId26"/>
    <p:sldId id="294" r:id="rId27"/>
    <p:sldId id="314" r:id="rId28"/>
    <p:sldId id="315" r:id="rId29"/>
    <p:sldId id="299" r:id="rId30"/>
    <p:sldId id="309" r:id="rId31"/>
    <p:sldId id="311" r:id="rId32"/>
    <p:sldId id="312" r:id="rId33"/>
    <p:sldId id="310" r:id="rId34"/>
    <p:sldId id="313" r:id="rId35"/>
    <p:sldId id="268" r:id="rId36"/>
    <p:sldId id="272" r:id="rId37"/>
    <p:sldId id="270" r:id="rId38"/>
    <p:sldId id="271" r:id="rId39"/>
    <p:sldId id="273" r:id="rId40"/>
    <p:sldId id="274" r:id="rId41"/>
    <p:sldId id="275" r:id="rId42"/>
    <p:sldId id="276" r:id="rId43"/>
    <p:sldId id="277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F1FF"/>
    <a:srgbClr val="00FFFF"/>
    <a:srgbClr val="FF3300"/>
    <a:srgbClr val="FF9900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0E73D5F-4CE5-41CD-A48D-1353FCFE3F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7326B8-DE6E-46C2-8831-DD1CAA6295D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999B6E-C13B-4F17-A372-76F3700078C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ABE752-0FF4-4036-A4FC-24F8E59B9AD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AAB014-D398-48FD-ADF0-7F485132A2E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AD3D8E-AF3D-4191-BCEA-509E2C82E87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CBFBF8-7555-4FF0-937B-FA0365DB1DA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7ABFD6-FCBD-435C-81F1-12E0FCD30DE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565A45-0ED4-4E05-9A11-E58DE62E363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3FEAC9-86C2-43F7-A808-B2C8458B2CF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F6505E-EF52-4478-A95E-3C63D5A9543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9ECB57-D5D6-4F3B-A7F7-2B74CF63A80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981ADD-BF43-418F-86B5-9FCF2348187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82BB6E-614E-4155-9A99-CACD8849DEF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7C92B7-4DC1-43D8-98A0-65A4B9E882FA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8B313F-02DA-4679-9C3D-38643C087EF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BF5221-27F2-435D-B015-9A38FC68FF7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EDECF6-2A02-4AB8-AD2F-B5247082443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0847A2-2A27-435B-9555-DEB365144ED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39EB66-D8E9-42BC-BE2F-74D77B7F36B1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FA7969-50F5-4D5B-8497-960CE79CAE0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CE615C-B329-4773-96A5-7835813D9CF4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332659-B71A-4646-B597-74E92150B47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59A1B3-6F43-4410-ADD0-CA79C60012F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3EDA36-6CC5-417A-9FFC-D1398537B883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B50122-6E4F-462C-AD8C-D7B67C5976CF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D49444-6C83-48C1-8C2B-03C32D887BBC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504088-0FE8-4A6E-AED7-C43298FE4C31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CCD8A5-4B05-446F-83AB-9981D28C9E4C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974760-0F8C-4F61-B197-29D0C37E0929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0FF2FE-EEA3-4762-9E68-9247872E9270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99C176-B6F4-4A9B-8983-525C65B84C6B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CDD7E6-7118-4141-BB3B-061B61B7D354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F82781-C721-4414-BF6D-E40F64195620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012581-773C-4610-A47A-F5158EE5130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F56149-18D9-4CE4-B948-48F370BA01DE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CDE963-8573-44A0-8D81-9C1619FF62CE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C71706-1976-43F6-940E-07177679893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BAA7C1-079A-4A8A-A9CB-E4999345866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1512E7-6D79-4766-8E20-46459DEC498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A78D78-9798-45AA-8E9C-BDE0DE79F26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06C66E-BE72-4484-AC92-11C804130F3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6861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497EF-3385-4015-A758-2DEC7C597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85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9B759-72A5-407B-A30A-D30396948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78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83A8E-08B9-43C3-9C1E-1FD306F5D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521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6DD30-630D-4233-9FFA-207753D4D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442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9141C1-4162-4EB0-B761-A1449AEC0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682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986A4-AD8B-4511-B3D1-CED442076B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99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63D99-ABAD-4C45-A2C4-49EC84761D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931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0315D-2C8E-4C47-A6A7-2B94C4D2D3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389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9B298-E429-455B-8026-B8077A4A87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826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8693C-8E61-462F-9FCF-A2BDF874A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540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150BD-6570-49A1-B4EF-B33A376469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59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5B292-11B8-4E1F-9903-E1B6D0192D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031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20542-1B93-44D3-B00F-9E4A646918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522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E4466-1F14-4A19-BAAE-B571429CE0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434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4B2AF-EDE8-4899-BE8B-9CF87774E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552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785FE-62E1-4262-AAD8-E1FAEA092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38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14092-7A7B-4B38-A947-8F0DB3B77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81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D11A9-693A-478E-AEA2-B0D5D229A1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71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E7870-116C-4FEE-8456-F852CEE681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01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6718E-F556-431D-AA8E-E4F74FB7B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36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6CEBD-E665-4F9B-A230-E85F280B49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24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87FAC-695C-4E70-9931-F549C3BB7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92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FD5E8-12B6-410F-B326-744607D71B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64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758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758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758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759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759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759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759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6759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A1E92ED7-9124-43F9-9336-CB60D45CAC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691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6691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anose="020B0604030504040204" pitchFamily="34" charset="0"/>
              </a:defRPr>
            </a:lvl1pPr>
          </a:lstStyle>
          <a:p>
            <a:fld id="{30FD9235-CF01-4902-8A61-AFBA0C1F36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vcraobhu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gb.edu/dutchs/symmetry/symmetry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hyperlink" Target="http://webphysics.davidson.edu/alumni/milee/JLab/Crystallography_WWW/Grown_Crystals.htm" TargetMode="Externa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lane.edu/~sanelson/eens211/32crystalclass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home.hetnet.nl/~turing/triclinic_bipyramid.gif&amp;imgrefurl=http://home.hetnet.nl/~turing/promorph_crystals_3.html&amp;usg=__4tcb0JeG2wML2BzbvJMuCUcnk60=&amp;h=385&amp;w=328&amp;sz=4&amp;hl=en&amp;start=39&amp;tbnid=CSTKcdnapBK_nM:&amp;tbnh=123&amp;tbnw=105&amp;prev=/images%3Fq%3Dpinacoid%2Bpyramid%26gbv%3D2%26ndsp%3D20%26hl%3Den%26sa%3DN%26start%3D20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images.google.com/imgres?imgurl=http://www.tulane.edu/~sanelson/images/pinacoid.gif&amp;imgrefurl=http://www.tulane.edu/~sanelson/eens211/forms_zones_habit.htm&amp;usg=__wz0vQK0pwpxP_e9qJjwhX6x-xGs=&amp;h=266&amp;w=169&amp;sz=3&amp;hl=en&amp;start=4&amp;tbnid=wPWyUW4AZR94uM:&amp;tbnh=113&amp;tbnw=72&amp;prev=/images%3Fq%3Dpinacoid%26gbv%3D2%26hl%3D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metafysica.nl/pedion_top.jpg&amp;imgrefurl=http://www.metafysica.nl/tetragonal_2.html&amp;usg=__dbGOt8fe0C0zO7t1bAxCsVyx_JI=&amp;h=234&amp;w=240&amp;sz=7&amp;hl=en&amp;start=8&amp;tbnid=rwNL62PHyGNOTM:&amp;tbnh=107&amp;tbnw=110&amp;prev=/images%3Fq%3Dpedion%2Bpinacoid%26gbv%3D2%26hl%3Den%26sa%3D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images.google.com/imgres?imgurl=http://www.mi.sanu.ac.rs/vismath/zefiro2009/pseudo_RCO_422__ditetragonal_prism%26pinacoid_.png&amp;imgrefurl=http://www.mi.sanu.ac.rs/vismath/zefiro2009/___pseudo_RCO_Zefiro-Ardigo%27.htm&amp;usg=__611aAMU_6Ju0-8sFPyKuqQLHS7w=&amp;h=450&amp;w=450&amp;sz=3&amp;hl=en&amp;start=11&amp;tbnid=_PtQJAuo-uFclM:&amp;tbnh=127&amp;tbnw=127&amp;prev=/images%3Fq%3Dpinacoid%26gbv%3D2%26hl%3Den" TargetMode="External"/><Relationship Id="rId9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anish_language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://en.wikipedia.org/wiki/Ren%C3%A9_Just_Ha%C3%BC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en.wikipedia.org/wiki/File:ScanningTunnelingMicroscope_schematic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5557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Lecture 1 </a:t>
            </a:r>
            <a:br>
              <a:rPr lang="en-US" sz="2400" dirty="0" smtClean="0">
                <a:solidFill>
                  <a:srgbClr val="00B0F0"/>
                </a:solidFill>
              </a:rPr>
            </a:br>
            <a:r>
              <a:rPr lang="en-US" sz="2400" dirty="0" smtClean="0">
                <a:solidFill>
                  <a:srgbClr val="00B0F0"/>
                </a:solidFill>
              </a:rPr>
              <a:t/>
            </a:r>
            <a:br>
              <a:rPr lang="en-US" sz="2400" dirty="0" smtClean="0">
                <a:solidFill>
                  <a:srgbClr val="00B0F0"/>
                </a:solidFill>
              </a:rPr>
            </a:br>
            <a:r>
              <a:rPr lang="en-US" sz="2400" dirty="0" smtClean="0">
                <a:solidFill>
                  <a:srgbClr val="00B0F0"/>
                </a:solidFill>
              </a:rPr>
              <a:t>Introduction to Mineralogy </a:t>
            </a:r>
          </a:p>
        </p:txBody>
      </p:sp>
      <p:sp>
        <p:nvSpPr>
          <p:cNvPr id="3" name="object 4"/>
          <p:cNvSpPr txBox="1"/>
          <p:nvPr/>
        </p:nvSpPr>
        <p:spPr>
          <a:xfrm>
            <a:off x="2667000" y="4572000"/>
            <a:ext cx="4152900" cy="1393651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R="476" algn="ctr">
              <a:spcBef>
                <a:spcPts val="68"/>
              </a:spcBef>
            </a:pPr>
            <a:r>
              <a:rPr sz="1500" b="1" spc="-3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US" sz="1500" b="1" spc="-34" dirty="0">
                <a:solidFill>
                  <a:srgbClr val="FF0000"/>
                </a:solidFill>
                <a:latin typeface="Arial"/>
                <a:cs typeface="Arial"/>
              </a:rPr>
              <a:t>IRANJAN MOHANTY</a:t>
            </a:r>
            <a:endParaRPr sz="15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9049" marR="3810" algn="ctr"/>
            <a:r>
              <a:rPr lang="en-US" sz="1500" b="1" spc="-4" dirty="0">
                <a:solidFill>
                  <a:srgbClr val="FF0000"/>
                </a:solidFill>
                <a:latin typeface="Arial"/>
                <a:cs typeface="Arial"/>
              </a:rPr>
              <a:t>DEPARTMENT OF GEOLOGY,</a:t>
            </a:r>
          </a:p>
          <a:p>
            <a:pPr marL="9049" marR="3810" algn="ctr"/>
            <a:r>
              <a:rPr sz="1500" b="1" spc="-4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en-US" sz="1500" b="1" spc="-11" dirty="0">
                <a:solidFill>
                  <a:srgbClr val="FF0000"/>
                </a:solidFill>
                <a:latin typeface="Arial"/>
                <a:cs typeface="Arial"/>
              </a:rPr>
              <a:t>MLS </a:t>
            </a:r>
            <a:r>
              <a:rPr sz="1500" b="1" spc="-8" dirty="0">
                <a:solidFill>
                  <a:srgbClr val="FF0000"/>
                </a:solidFill>
                <a:latin typeface="Arial"/>
                <a:cs typeface="Arial"/>
              </a:rPr>
              <a:t>UNIVERSITY</a:t>
            </a:r>
            <a:endParaRPr sz="15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R="953" algn="ctr"/>
            <a:r>
              <a:rPr lang="en-US" sz="1500" b="1" spc="-15" dirty="0">
                <a:solidFill>
                  <a:srgbClr val="FF0000"/>
                </a:solidFill>
                <a:latin typeface="Arial"/>
                <a:cs typeface="Arial"/>
              </a:rPr>
              <a:t>UDAIPUR</a:t>
            </a:r>
            <a:r>
              <a:rPr sz="1500" b="1" spc="-1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lang="en-US" sz="1500" b="1" spc="-15" dirty="0">
                <a:solidFill>
                  <a:srgbClr val="FF0000"/>
                </a:solidFill>
                <a:latin typeface="Arial"/>
                <a:cs typeface="Arial"/>
              </a:rPr>
              <a:t>313001</a:t>
            </a:r>
            <a:r>
              <a:rPr sz="15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spc="-8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500" b="1" spc="-8" dirty="0">
                <a:solidFill>
                  <a:srgbClr val="FF0000"/>
                </a:solidFill>
                <a:latin typeface="Arial"/>
                <a:cs typeface="Arial"/>
              </a:rPr>
              <a:t>RAJASTHAN</a:t>
            </a:r>
            <a:r>
              <a:rPr sz="1500" b="1" spc="-8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15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78118" marR="185261" algn="ctr"/>
            <a:r>
              <a:rPr lang="en-IN" sz="1500" b="1" u="sng" spc="-4" dirty="0">
                <a:solidFill>
                  <a:srgbClr val="FF0000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E-mail: n</a:t>
            </a:r>
            <a:r>
              <a:rPr lang="en-US" sz="1500" b="1" u="sng" spc="-4" dirty="0">
                <a:solidFill>
                  <a:srgbClr val="FF0000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iranjan@mlsu.ac.in</a:t>
            </a:r>
            <a:r>
              <a:rPr sz="1500" b="1" u="sng" spc="-8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 </a:t>
            </a:r>
            <a:endParaRPr lang="en-US" sz="1500" b="1" u="sng" spc="-8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78118" marR="185261" algn="ctr"/>
            <a:endParaRPr sz="15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External form reflects internal form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Minerals’ atoms are regularly arranged</a:t>
            </a:r>
          </a:p>
          <a:p>
            <a:pPr eaLnBrk="1" hangingPunct="1">
              <a:defRPr/>
            </a:pPr>
            <a:r>
              <a:rPr lang="en-US" smtClean="0"/>
              <a:t>Arrangement controls external crystal form</a:t>
            </a:r>
          </a:p>
        </p:txBody>
      </p:sp>
      <p:pic>
        <p:nvPicPr>
          <p:cNvPr id="15364" name="Picture 4" descr="PLOT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t="3801" r="9692" b="8752"/>
          <a:stretch>
            <a:fillRect/>
          </a:stretch>
        </p:blipFill>
        <p:spPr bwMode="auto">
          <a:xfrm>
            <a:off x="0" y="2957513"/>
            <a:ext cx="4800600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Grossular great crystal w striations JBet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489325" y="6361113"/>
            <a:ext cx="132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Diamond C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019800" y="5486400"/>
            <a:ext cx="2535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Grossular Ca</a:t>
            </a:r>
            <a:r>
              <a:rPr lang="en-US" altLang="en-US" baseline="-25000"/>
              <a:t>3</a:t>
            </a:r>
            <a:r>
              <a:rPr lang="en-US" altLang="en-US"/>
              <a:t>Al</a:t>
            </a:r>
            <a:r>
              <a:rPr lang="en-US" altLang="en-US" baseline="-25000"/>
              <a:t>2</a:t>
            </a:r>
            <a:r>
              <a:rPr lang="en-US" altLang="en-US"/>
              <a:t>Si</a:t>
            </a:r>
            <a:r>
              <a:rPr lang="en-US" altLang="en-US" baseline="-25000"/>
              <a:t>3</a:t>
            </a:r>
            <a:r>
              <a:rPr lang="en-US" altLang="en-US"/>
              <a:t>O</a:t>
            </a:r>
            <a:r>
              <a:rPr lang="en-US" altLang="en-US" baseline="-25000"/>
              <a:t>12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181600" y="6056313"/>
            <a:ext cx="3952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Mineral photos courtesy J. H. Betts</a:t>
            </a:r>
          </a:p>
          <a:p>
            <a:r>
              <a:rPr lang="en-US" altLang="en-US"/>
              <a:t>Used with permission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Unit Cells as building blocks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775325" y="5446713"/>
            <a:ext cx="197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Halite (salt, NaCl)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41325" y="4837113"/>
            <a:ext cx="738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unit cell                       ball and stick model                space filling model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3352800" cy="1981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smtClean="0"/>
              <a:t>We classify crystal  external form in 6 </a:t>
            </a:r>
            <a:r>
              <a:rPr lang="en-US" sz="2800" u="sng" smtClean="0"/>
              <a:t>systems</a:t>
            </a:r>
            <a:r>
              <a:rPr lang="en-US" sz="2800" smtClean="0"/>
              <a:t> based on the shape of the crystal. Unit cells repeat to make external crystal form. 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762000" y="6400800"/>
            <a:ext cx="1447800" cy="376238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2"/>
                </a:solidFill>
                <a:hlinkClick r:id="rId3"/>
              </a:rPr>
              <a:t>Steve Dutch</a:t>
            </a:r>
            <a:endParaRPr lang="en-US" altLang="en-US">
              <a:solidFill>
                <a:schemeClr val="bg2"/>
              </a:solidFill>
            </a:endParaRPr>
          </a:p>
        </p:txBody>
      </p:sp>
      <p:pic>
        <p:nvPicPr>
          <p:cNvPr id="17412" name="Picture 8" descr="diamond_octahed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41021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457200" y="5105400"/>
            <a:ext cx="2911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hlinkClick r:id="rId5"/>
              </a:rPr>
              <a:t>http://webphysics.davidson.edu/alumni/milee/JLab/Crystallography_WWW/Grown_Crystals.htm</a:t>
            </a:r>
            <a:endParaRPr lang="en-US" altLang="en-US"/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914400" y="381000"/>
            <a:ext cx="647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/>
              <a:t>Crystal Systems</a:t>
            </a:r>
          </a:p>
        </p:txBody>
      </p:sp>
      <p:pic>
        <p:nvPicPr>
          <p:cNvPr id="17415" name="Picture 12" descr="cube_to_octahedron_animat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257800"/>
            <a:ext cx="1447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13"/>
          <p:cNvSpPr txBox="1">
            <a:spLocks noChangeArrowheads="1"/>
          </p:cNvSpPr>
          <p:nvPr/>
        </p:nvSpPr>
        <p:spPr bwMode="auto">
          <a:xfrm>
            <a:off x="5851525" y="6132513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Diamond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Triclinic and Monoclinic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8686800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mtClean="0"/>
              <a:t>	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Triclinic crystals have unequal axis lengths and angles, none are 90</a:t>
            </a:r>
            <a:r>
              <a:rPr lang="en-US" sz="2800" baseline="30000" smtClean="0"/>
              <a:t>o</a:t>
            </a:r>
            <a:r>
              <a:rPr lang="en-US" sz="2800" smtClean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Monoclinic crystals are more symmetrical: they have unequal axis lengths and two 90</a:t>
            </a:r>
            <a:r>
              <a:rPr lang="en-US" sz="2800" baseline="30000" smtClean="0"/>
              <a:t>o</a:t>
            </a:r>
            <a:r>
              <a:rPr lang="en-US" sz="2800" smtClean="0"/>
              <a:t> angles.</a:t>
            </a:r>
          </a:p>
        </p:txBody>
      </p:sp>
      <p:pic>
        <p:nvPicPr>
          <p:cNvPr id="18436" name="Picture 4" descr="Crystal Axe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632460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324600" y="4495800"/>
            <a:ext cx="28194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Triclinic           Microcline</a:t>
            </a:r>
          </a:p>
          <a:p>
            <a:r>
              <a:rPr lang="en-US" altLang="en-US"/>
              <a:t> </a:t>
            </a:r>
            <a:r>
              <a:rPr lang="en-US" altLang="en-US" sz="1400"/>
              <a:t>KAlSi</a:t>
            </a:r>
            <a:r>
              <a:rPr lang="en-US" altLang="en-US" sz="1400" baseline="-25000"/>
              <a:t>3</a:t>
            </a:r>
            <a:r>
              <a:rPr lang="en-US" altLang="en-US" sz="1400"/>
              <a:t>O</a:t>
            </a:r>
            <a:r>
              <a:rPr lang="en-US" altLang="en-US" sz="1400" baseline="-25000"/>
              <a:t>8</a:t>
            </a:r>
          </a:p>
          <a:p>
            <a:endParaRPr lang="en-US" altLang="en-US" sz="1200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Monoclinic         Gypsum</a:t>
            </a:r>
          </a:p>
          <a:p>
            <a:r>
              <a:rPr lang="en-US" altLang="en-US" sz="1600"/>
              <a:t>CaSO</a:t>
            </a:r>
            <a:r>
              <a:rPr lang="en-US" altLang="en-US" sz="1600" baseline="-25000"/>
              <a:t>4</a:t>
            </a:r>
          </a:p>
          <a:p>
            <a:endParaRPr lang="en-US" altLang="en-US" sz="160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80294">
            <a:off x="6705600" y="2590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286000" y="3581400"/>
            <a:ext cx="179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Least symmetry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2439988" y="4040188"/>
            <a:ext cx="685800" cy="301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1984">
            <a:off x="7315200" y="5105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7696200" y="2819400"/>
            <a:ext cx="609600" cy="533400"/>
          </a:xfrm>
          <a:prstGeom prst="line">
            <a:avLst/>
          </a:prstGeom>
          <a:noFill/>
          <a:ln w="9525">
            <a:solidFill>
              <a:srgbClr val="84582C">
                <a:alpha val="9411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8443" name="TextBox 12"/>
          <p:cNvSpPr txBox="1">
            <a:spLocks noChangeArrowheads="1"/>
          </p:cNvSpPr>
          <p:nvPr/>
        </p:nvSpPr>
        <p:spPr bwMode="auto">
          <a:xfrm>
            <a:off x="249238" y="6550025"/>
            <a:ext cx="3179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chemeClr val="bg1"/>
                </a:solidFill>
              </a:rPr>
              <a:t>a-axis parallel first sloping face from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Orthorhombic and Tetragonal crystals are more symmetrical</a:t>
            </a:r>
          </a:p>
        </p:txBody>
      </p:sp>
      <p:pic>
        <p:nvPicPr>
          <p:cNvPr id="19459" name="Picture 3" descr="Crystal Axe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486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791200" y="1828800"/>
            <a:ext cx="31242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Orthorhombic</a:t>
            </a:r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/>
              <a:t>Barite BaSO</a:t>
            </a:r>
            <a:r>
              <a:rPr lang="en-US" altLang="en-US" baseline="-25000"/>
              <a:t>4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Tetragonal</a:t>
            </a:r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/>
              <a:t>Anatase TiO</a:t>
            </a:r>
            <a:r>
              <a:rPr lang="en-US" altLang="en-US" baseline="-25000"/>
              <a:t>2</a:t>
            </a: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858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Hexagonal and Trigonal are still more symmetrical</a:t>
            </a:r>
          </a:p>
        </p:txBody>
      </p:sp>
      <p:pic>
        <p:nvPicPr>
          <p:cNvPr id="20483" name="Picture 3" descr="Crystal Axes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7825"/>
            <a:ext cx="61722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38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76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705600" y="2286000"/>
            <a:ext cx="33528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Hexagonal</a:t>
            </a:r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/>
              <a:t>Beryl   Be</a:t>
            </a:r>
            <a:r>
              <a:rPr lang="en-US" altLang="en-US" baseline="-25000"/>
              <a:t>3</a:t>
            </a:r>
            <a:r>
              <a:rPr lang="en-US" altLang="en-US"/>
              <a:t>Al</a:t>
            </a:r>
            <a:r>
              <a:rPr lang="en-US" altLang="en-US" baseline="-25000"/>
              <a:t>2</a:t>
            </a:r>
            <a:r>
              <a:rPr lang="en-US" altLang="en-US"/>
              <a:t>(Si</a:t>
            </a:r>
            <a:r>
              <a:rPr lang="en-US" altLang="en-US" baseline="-25000"/>
              <a:t>6</a:t>
            </a:r>
            <a:r>
              <a:rPr lang="en-US" altLang="en-US"/>
              <a:t>O</a:t>
            </a:r>
            <a:r>
              <a:rPr lang="en-US" altLang="en-US" baseline="-25000"/>
              <a:t>18</a:t>
            </a:r>
            <a:r>
              <a:rPr lang="en-US" altLang="en-US"/>
              <a:t>)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629400" y="4495800"/>
            <a:ext cx="30480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Trigonal</a:t>
            </a:r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/>
              <a:t>Tourmaline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The Isometric system has the most symmetry</a:t>
            </a:r>
          </a:p>
        </p:txBody>
      </p:sp>
      <p:pic>
        <p:nvPicPr>
          <p:cNvPr id="21507" name="Picture 3" descr="Crystal Axes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300"/>
            <a:ext cx="6096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Grossular Tan Cube JBet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080125" y="6096000"/>
            <a:ext cx="30638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Grossular Ca</a:t>
            </a:r>
            <a:r>
              <a:rPr lang="en-US" altLang="en-US" baseline="-25000"/>
              <a:t>3</a:t>
            </a:r>
            <a:r>
              <a:rPr lang="en-US" altLang="en-US"/>
              <a:t>Al</a:t>
            </a:r>
            <a:r>
              <a:rPr lang="en-US" altLang="en-US" baseline="-25000"/>
              <a:t>2</a:t>
            </a:r>
            <a:r>
              <a:rPr lang="en-US" altLang="en-US"/>
              <a:t>Si</a:t>
            </a:r>
            <a:r>
              <a:rPr lang="en-US" altLang="en-US" baseline="-25000"/>
              <a:t>3</a:t>
            </a:r>
            <a:r>
              <a:rPr lang="en-US" altLang="en-US"/>
              <a:t>O</a:t>
            </a:r>
            <a:r>
              <a:rPr lang="en-US" altLang="en-US" baseline="-25000"/>
              <a:t>12</a:t>
            </a:r>
          </a:p>
          <a:p>
            <a:r>
              <a:rPr lang="en-US" altLang="en-US" baseline="-25000"/>
              <a:t>cube</a:t>
            </a:r>
          </a:p>
        </p:txBody>
      </p:sp>
      <p:pic>
        <p:nvPicPr>
          <p:cNvPr id="21510" name="Picture 6" descr="Grossular Red dodecahedron JBet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699125" y="3389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608763" y="3352800"/>
            <a:ext cx="25352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Grossular Ca</a:t>
            </a:r>
            <a:r>
              <a:rPr lang="en-US" altLang="en-US" baseline="-25000"/>
              <a:t>3</a:t>
            </a:r>
            <a:r>
              <a:rPr lang="en-US" altLang="en-US"/>
              <a:t>Al</a:t>
            </a:r>
            <a:r>
              <a:rPr lang="en-US" altLang="en-US" baseline="-25000"/>
              <a:t>2</a:t>
            </a:r>
            <a:r>
              <a:rPr lang="en-US" altLang="en-US"/>
              <a:t>Si</a:t>
            </a:r>
            <a:r>
              <a:rPr lang="en-US" altLang="en-US" baseline="-25000"/>
              <a:t>3</a:t>
            </a:r>
            <a:r>
              <a:rPr lang="en-US" altLang="en-US"/>
              <a:t>O</a:t>
            </a:r>
            <a:r>
              <a:rPr lang="en-US" altLang="en-US" baseline="-25000"/>
              <a:t>12</a:t>
            </a:r>
          </a:p>
          <a:p>
            <a:r>
              <a:rPr lang="en-US" altLang="en-US" baseline="-25000"/>
              <a:t>dodecahedron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5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304800" y="2819400"/>
            <a:ext cx="147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Rotation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7239000" y="2590800"/>
            <a:ext cx="169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Reflection</a:t>
            </a: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533400" y="4191000"/>
            <a:ext cx="1779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Center of </a:t>
            </a: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Symmetry</a:t>
            </a: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4343400" y="6035675"/>
            <a:ext cx="358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Rotation with   _</a:t>
            </a: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Inversion note 2  = m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879725" y="3373438"/>
            <a:ext cx="3825875" cy="5889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/>
              <a:t>Symmetry Elements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36525" y="6335713"/>
            <a:ext cx="1565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/>
              <a:t>define: Motif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810000" y="5522913"/>
            <a:ext cx="3194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Note: front back inverted front</a:t>
            </a:r>
          </a:p>
          <a:p>
            <a:r>
              <a:rPr lang="en-US" altLang="en-US"/>
              <a:t>Notice notation 2 bar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Hermann-Mauguin Symbols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43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To begin, write a number representing each of the unique rotation axes present.  A unique rotation axis is one that exists by itself and is not produced by another symmetry operation.  In this case, all three 2-fold axes are unique, because each is perpendicular to a different shaped face, so we write a 2 (for 2-fold) for each axis, A: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smtClean="0"/>
              <a:t>                                      2   2   2 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65125" y="1203325"/>
            <a:ext cx="6897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hlinkClick r:id="rId3"/>
              </a:rPr>
              <a:t>Illustrations in this H-M  section are from the lectures of Stephen A. Nelson</a:t>
            </a:r>
            <a:endParaRPr lang="en-US" altLang="en-US"/>
          </a:p>
        </p:txBody>
      </p:sp>
      <p:pic>
        <p:nvPicPr>
          <p:cNvPr id="23557" name="Picture 7" descr="Herm-Mau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32004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Hermann-Mauguin Symbols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43600" cy="42672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defRPr/>
            </a:pPr>
            <a:r>
              <a:rPr lang="en-US" sz="2800" smtClean="0"/>
              <a:t>Next we write an "m" for each unique mirror plane.  Again, a unique mirror plane is one that is not produced by any other symmetry operation.  In this example, we can tell that each mirror is unique because each one cuts a different looking face.  So, we write: </a:t>
            </a:r>
          </a:p>
          <a:p>
            <a:pPr marL="457200" indent="-457200" eaLnBrk="1" hangingPunct="1">
              <a:lnSpc>
                <a:spcPct val="80000"/>
              </a:lnSpc>
              <a:defRPr/>
            </a:pPr>
            <a:endParaRPr lang="en-US" sz="2800" smtClean="0"/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smtClean="0"/>
              <a:t>                             2 m 2 m 2 m</a:t>
            </a:r>
          </a:p>
        </p:txBody>
      </p:sp>
      <p:pic>
        <p:nvPicPr>
          <p:cNvPr id="24580" name="Picture 6" descr="Herm-Mau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310515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Mineralogy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4114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mtClean="0"/>
              <a:t>	</a:t>
            </a:r>
            <a:r>
              <a:rPr lang="en-US" sz="4400" smtClean="0"/>
              <a:t>The study of the chemistry, atomic structure, physical properties, and genesis of minerals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Hermann-Mauguin Symbols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43600" cy="42672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sz="2800" smtClean="0"/>
              <a:t>If any of the axes are perpendicular to a mirror plane we put a slash (/) between the symbol for the axis and the symbol for the mirror plane.  In this case, each of the 2-fold axes are perpendicular to mirror planes, so our symbol becomes: 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en-US" sz="2800" smtClean="0"/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smtClean="0"/>
              <a:t>                             2/m2/m2/m</a:t>
            </a:r>
          </a:p>
        </p:txBody>
      </p:sp>
      <p:pic>
        <p:nvPicPr>
          <p:cNvPr id="25604" name="Picture 7" descr="Herm-Mau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95800"/>
            <a:ext cx="28003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6200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mtClean="0"/>
              <a:t>Triclinic Symmetry Class  i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Each crystal system has more than one symmetry class, but only a few are common in minerals. For example:</a:t>
            </a:r>
          </a:p>
        </p:txBody>
      </p:sp>
      <p:pic>
        <p:nvPicPr>
          <p:cNvPr id="26628" name="Picture 4" descr="pinacoid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24200"/>
            <a:ext cx="1981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3352800"/>
            <a:ext cx="7010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Pinacoidal Class,  bar-1, Symmetry content:    i</a:t>
            </a:r>
          </a:p>
          <a:p>
            <a:endParaRPr lang="en-US" altLang="en-US" sz="2400"/>
          </a:p>
          <a:p>
            <a:r>
              <a:rPr lang="en-US" altLang="en-US" sz="2400"/>
              <a:t>Center of symmetry, i : pairs of faces (</a:t>
            </a:r>
            <a:r>
              <a:rPr lang="en-US" altLang="en-US" b="1" i="1"/>
              <a:t>Pinacoids</a:t>
            </a:r>
            <a:r>
              <a:rPr lang="en-US" altLang="en-US"/>
              <a:t>) </a:t>
            </a:r>
            <a:r>
              <a:rPr lang="en-US" altLang="en-US" sz="2400"/>
              <a:t>are related to each other through the center.  </a:t>
            </a:r>
          </a:p>
          <a:p>
            <a:r>
              <a:rPr lang="en-US" altLang="en-US" sz="2400"/>
              <a:t>This is the pinacoidal class.  </a:t>
            </a:r>
          </a:p>
          <a:p>
            <a:endParaRPr lang="en-US" altLang="en-US" sz="2400"/>
          </a:p>
          <a:p>
            <a:r>
              <a:rPr lang="en-US" altLang="en-US" sz="2400"/>
              <a:t>Common minerals with pinacoidal crystals are: Microcline KAlSi</a:t>
            </a:r>
            <a:r>
              <a:rPr lang="en-US" altLang="en-US" sz="2400" baseline="-25000"/>
              <a:t>3</a:t>
            </a:r>
            <a:r>
              <a:rPr lang="en-US" altLang="en-US" sz="2400"/>
              <a:t>O</a:t>
            </a:r>
            <a:r>
              <a:rPr lang="en-US" altLang="en-US" sz="2400" baseline="-25000"/>
              <a:t>8</a:t>
            </a:r>
            <a:r>
              <a:rPr lang="en-US" altLang="en-US" sz="2400"/>
              <a:t>, plagioclase, turquoise, and Wollastonite CaSiO</a:t>
            </a:r>
            <a:r>
              <a:rPr lang="en-US" altLang="en-US" sz="2400" baseline="-25000"/>
              <a:t>3</a:t>
            </a:r>
            <a:r>
              <a:rPr lang="en-US" altLang="en-US" sz="2400"/>
              <a:t>. </a:t>
            </a:r>
            <a:br>
              <a:rPr lang="en-US" altLang="en-US" sz="2400"/>
            </a:br>
            <a:endParaRPr lang="en-US" altLang="en-US" sz="2400"/>
          </a:p>
        </p:txBody>
      </p:sp>
      <p:pic>
        <p:nvPicPr>
          <p:cNvPr id="26630" name="Picture 6" descr="Microcline Amazonite JBet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7489825" y="1447800"/>
            <a:ext cx="1654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Microcline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7848600" y="1219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8153400" y="10668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8610600" y="228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prisma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62400"/>
            <a:ext cx="2184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Monoclinic Symmetry class 2/m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 Prismatic Class, 2/m. Symmetry content – 1 A</a:t>
            </a:r>
            <a:r>
              <a:rPr lang="en-US" baseline="-25000" smtClean="0"/>
              <a:t>2</a:t>
            </a:r>
            <a:r>
              <a:rPr lang="en-US" smtClean="0"/>
              <a:t> (one two-fold axis) , m (a mirror plane of symmetry), i (a center of symmetry)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7832725" y="582771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2/m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57200" y="3657600"/>
            <a:ext cx="5105400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Single 2-fold axis A</a:t>
            </a:r>
            <a:r>
              <a:rPr lang="en-US" altLang="en-US" baseline="-25000"/>
              <a:t>2</a:t>
            </a:r>
            <a:r>
              <a:rPr lang="en-US" altLang="en-US"/>
              <a:t> perpendicular to a single mirror plane m, so 2/m 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Common minerals in 2/m are the micas (biotite and muscovite), azurite, chlorite, clinopyroxenes, epidote, gypsum, malachite, kaolinite, orthoclase, and talc. </a:t>
            </a:r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/>
              <a:t>                                      continued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Orthorhombic Symmetry Class </a:t>
            </a:r>
            <a:r>
              <a:rPr lang="en-US" sz="4000" smtClean="0"/>
              <a:t> </a:t>
            </a:r>
            <a:br>
              <a:rPr lang="en-US" sz="4000" smtClean="0"/>
            </a:br>
            <a:r>
              <a:rPr lang="en-US" sz="4000" smtClean="0"/>
              <a:t>2/m 2/m 2/m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Rhombic-dipyramidal Class, Symmetry content – 3 A2, 3 m, i 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67056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3 perpendicular 2-fold axes perpendicular to 3 mirror planes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The most common minerals in this class are andalusite, anthophyllite, aragonite, barite, cordierite, olivine, sillimanite, stibnite, sulfur, and topaz. </a:t>
            </a:r>
          </a:p>
        </p:txBody>
      </p:sp>
      <p:pic>
        <p:nvPicPr>
          <p:cNvPr id="28677" name="Picture 6" descr="Herm-Mau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62425"/>
            <a:ext cx="35052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Tetragonal Symmetry Class 4/m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05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Tetragonal-</a:t>
            </a:r>
            <a:r>
              <a:rPr lang="en-US" sz="2400" dirty="0" err="1" smtClean="0"/>
              <a:t>dipyramidal</a:t>
            </a:r>
            <a:r>
              <a:rPr lang="en-US" sz="2400" dirty="0" smtClean="0"/>
              <a:t> Class, 4/m, Symmetry content - 1A4, 1m, 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Single 4-fold axis perpendicular to a mirror plane. 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4 pyramid faces are reflected across the mirror plane to form 4 identical faces on the bottom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  </a:t>
            </a:r>
            <a:r>
              <a:rPr lang="en-US" sz="2400" dirty="0" err="1" smtClean="0"/>
              <a:t>Scheelite</a:t>
            </a:r>
            <a:r>
              <a:rPr lang="en-US" sz="2400" dirty="0" smtClean="0"/>
              <a:t> and </a:t>
            </a:r>
            <a:r>
              <a:rPr lang="en-US" sz="2400" dirty="0" err="1" smtClean="0"/>
              <a:t>Scapolite</a:t>
            </a:r>
            <a:r>
              <a:rPr lang="en-US" sz="2400" dirty="0" smtClean="0"/>
              <a:t> are common minerals in this class. </a:t>
            </a:r>
          </a:p>
        </p:txBody>
      </p:sp>
      <p:pic>
        <p:nvPicPr>
          <p:cNvPr id="29700" name="Picture 5" descr="tetr-dipy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3600"/>
            <a:ext cx="15398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You get the idea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As we get to more symmetric crystals they get more difficult to draw and describe.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For Hexagonal (including Trigonal) and Isometric crystal classes, please refer to your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6012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Miller Index notation for crystal face orientation</a:t>
            </a:r>
          </a:p>
        </p:txBody>
      </p:sp>
      <p:pic>
        <p:nvPicPr>
          <p:cNvPr id="31747" name="Picture 3" descr="5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 r="7793"/>
          <a:stretch>
            <a:fillRect/>
          </a:stretch>
        </p:blipFill>
        <p:spPr>
          <a:xfrm>
            <a:off x="533400" y="2133600"/>
            <a:ext cx="4041775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5426075" y="2468563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5121275" y="5516563"/>
            <a:ext cx="4022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 flipV="1">
            <a:off x="6115050" y="4368800"/>
            <a:ext cx="457200" cy="1143000"/>
          </a:xfrm>
          <a:prstGeom prst="line">
            <a:avLst/>
          </a:prstGeom>
          <a:noFill/>
          <a:ln w="476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 flipV="1">
            <a:off x="5426075" y="3840163"/>
            <a:ext cx="6858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 flipV="1">
            <a:off x="5426075" y="2849563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6111875" y="4373563"/>
            <a:ext cx="1660525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H="1">
            <a:off x="5273675" y="284956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4876800" y="2652713"/>
            <a:ext cx="449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Verdana" panose="020B0604030504040204" pitchFamily="34" charset="0"/>
              </a:rPr>
              <a:t>1c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6569075" y="551656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6416675" y="5668963"/>
            <a:ext cx="473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Verdana" panose="020B0604030504040204" pitchFamily="34" charset="0"/>
              </a:rPr>
              <a:t>1b</a:t>
            </a: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7756525" y="551656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7527925" y="5668963"/>
            <a:ext cx="473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Verdana" panose="020B0604030504040204" pitchFamily="34" charset="0"/>
              </a:rPr>
              <a:t>2b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892675" y="4449763"/>
            <a:ext cx="549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1/3</a:t>
            </a:r>
            <a:r>
              <a:rPr lang="en-US" altLang="en-US">
                <a:latin typeface="Verdana" panose="020B0604030504040204" pitchFamily="34" charset="0"/>
              </a:rPr>
              <a:t>c</a:t>
            </a:r>
          </a:p>
        </p:txBody>
      </p:sp>
      <p:sp>
        <p:nvSpPr>
          <p:cNvPr id="205841" name="Text Box 17"/>
          <p:cNvSpPr txBox="1">
            <a:spLocks noChangeArrowheads="1"/>
          </p:cNvSpPr>
          <p:nvPr/>
        </p:nvSpPr>
        <p:spPr bwMode="auto">
          <a:xfrm>
            <a:off x="7315200" y="3190875"/>
            <a:ext cx="1593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REFERENCE</a:t>
            </a:r>
          </a:p>
          <a:p>
            <a:pPr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(UNIT)</a:t>
            </a:r>
          </a:p>
          <a:p>
            <a:pPr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FACE</a:t>
            </a: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>
            <a:off x="6416675" y="3763963"/>
            <a:ext cx="91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1763" name="Text Box 22"/>
          <p:cNvSpPr txBox="1">
            <a:spLocks noChangeArrowheads="1"/>
          </p:cNvSpPr>
          <p:nvPr/>
        </p:nvSpPr>
        <p:spPr bwMode="auto">
          <a:xfrm>
            <a:off x="4892675" y="3611563"/>
            <a:ext cx="549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2/3</a:t>
            </a:r>
            <a:r>
              <a:rPr lang="en-US" altLang="en-US">
                <a:latin typeface="Verdana" panose="020B0604030504040204" pitchFamily="34" charset="0"/>
              </a:rPr>
              <a:t>c</a:t>
            </a:r>
          </a:p>
        </p:txBody>
      </p:sp>
      <p:sp>
        <p:nvSpPr>
          <p:cNvPr id="31764" name="Line 24"/>
          <p:cNvSpPr>
            <a:spLocks noChangeShapeType="1"/>
          </p:cNvSpPr>
          <p:nvPr/>
        </p:nvSpPr>
        <p:spPr bwMode="auto">
          <a:xfrm>
            <a:off x="8899525" y="551656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1765" name="Text Box 25"/>
          <p:cNvSpPr txBox="1">
            <a:spLocks noChangeArrowheads="1"/>
          </p:cNvSpPr>
          <p:nvPr/>
        </p:nvSpPr>
        <p:spPr bwMode="auto">
          <a:xfrm>
            <a:off x="8670925" y="5668963"/>
            <a:ext cx="473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Verdana" panose="020B0604030504040204" pitchFamily="34" charset="0"/>
              </a:rPr>
              <a:t>3b</a:t>
            </a:r>
          </a:p>
        </p:txBody>
      </p:sp>
      <p:sp>
        <p:nvSpPr>
          <p:cNvPr id="205852" name="Text Box 28"/>
          <p:cNvSpPr txBox="1">
            <a:spLocks noChangeArrowheads="1"/>
          </p:cNvSpPr>
          <p:nvPr/>
        </p:nvSpPr>
        <p:spPr bwMode="auto">
          <a:xfrm>
            <a:off x="4784725" y="5865813"/>
            <a:ext cx="25288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>
                <a:latin typeface="Verdana" pitchFamily="34" charset="0"/>
              </a:rPr>
              <a:t>Miller Indices</a:t>
            </a:r>
          </a:p>
          <a:p>
            <a:pPr>
              <a:defRPr/>
            </a:pPr>
            <a:r>
              <a:rPr lang="en-US">
                <a:latin typeface="Verdana" pitchFamily="34" charset="0"/>
              </a:rPr>
              <a:t>(1/1,1/1,1/1) = 111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10199"/>
                  </a:outerShdw>
                </a:effectLst>
                <a:latin typeface="Verdana" pitchFamily="34" charset="0"/>
              </a:rPr>
              <a:t>(1/2,1/2,3/2) = 113</a:t>
            </a:r>
          </a:p>
        </p:txBody>
      </p:sp>
      <p:sp>
        <p:nvSpPr>
          <p:cNvPr id="31767" name="Text Box 29"/>
          <p:cNvSpPr txBox="1">
            <a:spLocks noChangeArrowheads="1"/>
          </p:cNvSpPr>
          <p:nvPr/>
        </p:nvSpPr>
        <p:spPr bwMode="auto">
          <a:xfrm>
            <a:off x="7375525" y="6172200"/>
            <a:ext cx="173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Reference face</a:t>
            </a:r>
          </a:p>
          <a:p>
            <a:r>
              <a:rPr lang="en-US" altLang="en-US"/>
              <a:t>Upper face</a:t>
            </a:r>
          </a:p>
        </p:txBody>
      </p:sp>
      <p:sp>
        <p:nvSpPr>
          <p:cNvPr id="31768" name="Text Box 31"/>
          <p:cNvSpPr txBox="1">
            <a:spLocks noChangeArrowheads="1"/>
          </p:cNvSpPr>
          <p:nvPr/>
        </p:nvSpPr>
        <p:spPr bwMode="auto">
          <a:xfrm>
            <a:off x="288925" y="646113"/>
            <a:ext cx="87026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1. Pick a reference face that intersects a, b, and  c axes . The intersections define the unit lengths.</a:t>
            </a:r>
          </a:p>
          <a:p>
            <a:r>
              <a:rPr lang="en-US" altLang="en-US"/>
              <a:t>2. Measure intersections of another face with the axes, write down lengths relative to the unit lengths. Use infinity if parallel.</a:t>
            </a:r>
          </a:p>
          <a:p>
            <a:r>
              <a:rPr lang="en-US" altLang="en-US"/>
              <a:t>3. Invert and clear fractions to get Miller Indices. 1/infinity = 0</a:t>
            </a:r>
          </a:p>
        </p:txBody>
      </p:sp>
      <p:sp>
        <p:nvSpPr>
          <p:cNvPr id="31769" name="Text Box 32"/>
          <p:cNvSpPr txBox="1">
            <a:spLocks noChangeArrowheads="1"/>
          </p:cNvSpPr>
          <p:nvPr/>
        </p:nvSpPr>
        <p:spPr bwMode="auto">
          <a:xfrm>
            <a:off x="212725" y="6477000"/>
            <a:ext cx="327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Reference face is shaded blue</a:t>
            </a:r>
          </a:p>
        </p:txBody>
      </p:sp>
      <p:sp>
        <p:nvSpPr>
          <p:cNvPr id="31770" name="Text Box 33"/>
          <p:cNvSpPr txBox="1">
            <a:spLocks noChangeArrowheads="1"/>
          </p:cNvSpPr>
          <p:nvPr/>
        </p:nvSpPr>
        <p:spPr bwMode="auto">
          <a:xfrm>
            <a:off x="5791200" y="2362200"/>
            <a:ext cx="3130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Cross Section perpendicular to a-axis</a:t>
            </a:r>
          </a:p>
        </p:txBody>
      </p:sp>
      <p:sp>
        <p:nvSpPr>
          <p:cNvPr id="31771" name="Text Box 34"/>
          <p:cNvSpPr txBox="1">
            <a:spLocks noChangeArrowheads="1"/>
          </p:cNvSpPr>
          <p:nvPr/>
        </p:nvSpPr>
        <p:spPr bwMode="auto">
          <a:xfrm>
            <a:off x="5851525" y="2703513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UPPER FACE</a:t>
            </a:r>
          </a:p>
        </p:txBody>
      </p:sp>
      <p:sp>
        <p:nvSpPr>
          <p:cNvPr id="31772" name="Line 35"/>
          <p:cNvSpPr>
            <a:spLocks noChangeShapeType="1"/>
          </p:cNvSpPr>
          <p:nvPr/>
        </p:nvSpPr>
        <p:spPr bwMode="auto">
          <a:xfrm flipH="1">
            <a:off x="5562600" y="31242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1773" name="Freeform 36"/>
          <p:cNvSpPr>
            <a:spLocks/>
          </p:cNvSpPr>
          <p:nvPr/>
        </p:nvSpPr>
        <p:spPr bwMode="auto">
          <a:xfrm>
            <a:off x="1676400" y="3886200"/>
            <a:ext cx="1371600" cy="1066800"/>
          </a:xfrm>
          <a:custGeom>
            <a:avLst/>
            <a:gdLst>
              <a:gd name="T0" fmla="*/ 96 w 864"/>
              <a:gd name="T1" fmla="*/ 48 h 672"/>
              <a:gd name="T2" fmla="*/ 528 w 864"/>
              <a:gd name="T3" fmla="*/ 0 h 672"/>
              <a:gd name="T4" fmla="*/ 864 w 864"/>
              <a:gd name="T5" fmla="*/ 624 h 672"/>
              <a:gd name="T6" fmla="*/ 0 w 864"/>
              <a:gd name="T7" fmla="*/ 672 h 672"/>
              <a:gd name="T8" fmla="*/ 96 w 864"/>
              <a:gd name="T9" fmla="*/ 48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"/>
              <a:gd name="T16" fmla="*/ 0 h 672"/>
              <a:gd name="T17" fmla="*/ 864 w 864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" h="672">
                <a:moveTo>
                  <a:pt x="96" y="48"/>
                </a:moveTo>
                <a:lnTo>
                  <a:pt x="528" y="0"/>
                </a:lnTo>
                <a:lnTo>
                  <a:pt x="864" y="624"/>
                </a:lnTo>
                <a:lnTo>
                  <a:pt x="0" y="672"/>
                </a:lnTo>
                <a:lnTo>
                  <a:pt x="96" y="48"/>
                </a:lnTo>
                <a:close/>
              </a:path>
            </a:pathLst>
          </a:custGeom>
          <a:solidFill>
            <a:srgbClr val="00FFFF">
              <a:alpha val="1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1774" name="Freeform 38"/>
          <p:cNvSpPr>
            <a:spLocks/>
          </p:cNvSpPr>
          <p:nvPr/>
        </p:nvSpPr>
        <p:spPr bwMode="auto">
          <a:xfrm rot="-372053">
            <a:off x="1828800" y="3505200"/>
            <a:ext cx="685800" cy="381000"/>
          </a:xfrm>
          <a:custGeom>
            <a:avLst/>
            <a:gdLst>
              <a:gd name="T0" fmla="*/ 0 w 432"/>
              <a:gd name="T1" fmla="*/ 240 h 240"/>
              <a:gd name="T2" fmla="*/ 144 w 432"/>
              <a:gd name="T3" fmla="*/ 0 h 240"/>
              <a:gd name="T4" fmla="*/ 432 w 432"/>
              <a:gd name="T5" fmla="*/ 240 h 240"/>
              <a:gd name="T6" fmla="*/ 0 w 432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240"/>
              <a:gd name="T14" fmla="*/ 432 w 43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240">
                <a:moveTo>
                  <a:pt x="0" y="240"/>
                </a:moveTo>
                <a:lnTo>
                  <a:pt x="144" y="0"/>
                </a:lnTo>
                <a:lnTo>
                  <a:pt x="432" y="240"/>
                </a:lnTo>
                <a:lnTo>
                  <a:pt x="0" y="240"/>
                </a:lnTo>
                <a:close/>
              </a:path>
            </a:pathLst>
          </a:custGeom>
          <a:solidFill>
            <a:srgbClr val="FF0000">
              <a:alpha val="1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1775" name="Text Box 39"/>
          <p:cNvSpPr txBox="1">
            <a:spLocks noChangeArrowheads="1"/>
          </p:cNvSpPr>
          <p:nvPr/>
        </p:nvSpPr>
        <p:spPr bwMode="auto">
          <a:xfrm>
            <a:off x="6172200" y="3657600"/>
            <a:ext cx="14509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correct</a:t>
            </a:r>
          </a:p>
          <a:p>
            <a:r>
              <a:rPr lang="en-US" altLang="en-US" sz="1200"/>
              <a:t>angle between</a:t>
            </a:r>
          </a:p>
          <a:p>
            <a:r>
              <a:rPr lang="en-US" altLang="en-US" sz="1200"/>
              <a:t>face and reference</a:t>
            </a:r>
          </a:p>
        </p:txBody>
      </p:sp>
      <p:sp>
        <p:nvSpPr>
          <p:cNvPr id="31776" name="Line 40"/>
          <p:cNvSpPr>
            <a:spLocks noChangeShapeType="1"/>
          </p:cNvSpPr>
          <p:nvPr/>
        </p:nvSpPr>
        <p:spPr bwMode="auto">
          <a:xfrm flipV="1">
            <a:off x="5943600" y="4419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1777" name="Freeform 41"/>
          <p:cNvSpPr>
            <a:spLocks/>
          </p:cNvSpPr>
          <p:nvPr/>
        </p:nvSpPr>
        <p:spPr bwMode="auto">
          <a:xfrm>
            <a:off x="5943600" y="4191000"/>
            <a:ext cx="304800" cy="304800"/>
          </a:xfrm>
          <a:custGeom>
            <a:avLst/>
            <a:gdLst>
              <a:gd name="T0" fmla="*/ 0 w 192"/>
              <a:gd name="T1" fmla="*/ 48 h 192"/>
              <a:gd name="T2" fmla="*/ 144 w 192"/>
              <a:gd name="T3" fmla="*/ 0 h 192"/>
              <a:gd name="T4" fmla="*/ 192 w 192"/>
              <a:gd name="T5" fmla="*/ 48 h 192"/>
              <a:gd name="T6" fmla="*/ 144 w 192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92"/>
              <a:gd name="T14" fmla="*/ 192 w 19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92">
                <a:moveTo>
                  <a:pt x="0" y="48"/>
                </a:moveTo>
                <a:cubicBezTo>
                  <a:pt x="56" y="24"/>
                  <a:pt x="112" y="0"/>
                  <a:pt x="144" y="0"/>
                </a:cubicBezTo>
                <a:cubicBezTo>
                  <a:pt x="176" y="0"/>
                  <a:pt x="192" y="16"/>
                  <a:pt x="192" y="48"/>
                </a:cubicBezTo>
                <a:cubicBezTo>
                  <a:pt x="192" y="80"/>
                  <a:pt x="152" y="168"/>
                  <a:pt x="144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1778" name="TextBox 35"/>
          <p:cNvSpPr txBox="1">
            <a:spLocks noChangeArrowheads="1"/>
          </p:cNvSpPr>
          <p:nvPr/>
        </p:nvSpPr>
        <p:spPr bwMode="auto">
          <a:xfrm>
            <a:off x="609600" y="2362200"/>
            <a:ext cx="13716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chemeClr val="bg1"/>
                </a:solidFill>
              </a:rPr>
              <a:t>Red face hits reference face at 2,2,2/3, invert, clear fractions by multiplying all by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Forms and Zones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307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Forms: All faces required by class symmetry if one is present.</a:t>
            </a:r>
          </a:p>
          <a:p>
            <a:pPr eaLnBrk="1" hangingPunct="1">
              <a:defRPr/>
            </a:pPr>
            <a:r>
              <a:rPr lang="en-US" dirty="0" smtClean="0"/>
              <a:t>A </a:t>
            </a:r>
            <a:r>
              <a:rPr lang="en-US" dirty="0" err="1" smtClean="0"/>
              <a:t>pedion</a:t>
            </a:r>
            <a:r>
              <a:rPr lang="en-US" dirty="0" smtClean="0"/>
              <a:t> is a single plane  </a:t>
            </a:r>
          </a:p>
          <a:p>
            <a:pPr eaLnBrk="1" hangingPunct="1">
              <a:defRPr/>
            </a:pPr>
            <a:r>
              <a:rPr lang="en-US" dirty="0" smtClean="0"/>
              <a:t>A </a:t>
            </a:r>
            <a:r>
              <a:rPr lang="en-US" dirty="0" err="1" smtClean="0"/>
              <a:t>pinacoid</a:t>
            </a:r>
            <a:r>
              <a:rPr lang="en-US" dirty="0" smtClean="0"/>
              <a:t> is a pair of parallel planes </a:t>
            </a:r>
          </a:p>
          <a:p>
            <a:pPr eaLnBrk="1" hangingPunct="1">
              <a:defRPr/>
            </a:pPr>
            <a:r>
              <a:rPr lang="en-US" dirty="0" smtClean="0"/>
              <a:t>A prism is a set of equivalent planes parallel to a common axis</a:t>
            </a:r>
          </a:p>
          <a:p>
            <a:pPr eaLnBrk="1" hangingPunct="1">
              <a:defRPr/>
            </a:pPr>
            <a:r>
              <a:rPr lang="en-US" dirty="0" smtClean="0"/>
              <a:t>A pyramid is a set of three or more planes all equally inclined to a common axis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524000" y="5715000"/>
            <a:ext cx="5273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/>
              <a:t>A group of faces whose intersection edges are parallel constitute a </a:t>
            </a:r>
            <a:r>
              <a:rPr lang="en-US" altLang="en-US" sz="2000" u="sng"/>
              <a:t>Zone</a:t>
            </a:r>
            <a:r>
              <a:rPr lang="en-US" altLang="en-US" sz="2000"/>
              <a:t>. Do you see any above?</a:t>
            </a:r>
          </a:p>
        </p:txBody>
      </p:sp>
      <p:pic>
        <p:nvPicPr>
          <p:cNvPr id="32773" name="Picture 6" descr="pinacoi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2590800"/>
            <a:ext cx="817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 descr="pseudo_RCO_422__ditetragonal_prism%26pinacoid_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57600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 descr="pedion_top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10477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3" descr="triclinic_bipyramid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76800"/>
            <a:ext cx="10001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777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6324600" y="4648200"/>
            <a:ext cx="15240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778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5448300" y="3238500"/>
            <a:ext cx="2514600" cy="2438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450" y="1069975"/>
            <a:ext cx="8083550" cy="12144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smtClean="0"/>
              <a:t>Want to represent this 3-D crystal on 2-D paper?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/>
              <a:t>Use a </a:t>
            </a:r>
            <a:r>
              <a:rPr lang="en-US" smtClean="0">
                <a:solidFill>
                  <a:srgbClr val="00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Projection </a:t>
            </a:r>
            <a:endParaRPr lang="en-US" smtClean="0"/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548063" y="1681163"/>
            <a:ext cx="5595937" cy="5176837"/>
            <a:chOff x="2165" y="1059"/>
            <a:chExt cx="3435" cy="3222"/>
          </a:xfrm>
        </p:grpSpPr>
        <p:pic>
          <p:nvPicPr>
            <p:cNvPr id="33809" name="Picture 4" descr="radi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" y="1059"/>
              <a:ext cx="3435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0" name="Rectangle 5"/>
            <p:cNvSpPr>
              <a:spLocks noChangeArrowheads="1"/>
            </p:cNvSpPr>
            <p:nvPr/>
          </p:nvSpPr>
          <p:spPr bwMode="auto">
            <a:xfrm>
              <a:off x="2166" y="1074"/>
              <a:ext cx="419" cy="3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152400" y="2438400"/>
            <a:ext cx="3200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Note </a:t>
            </a:r>
            <a:r>
              <a:rPr lang="en-US" sz="2400">
                <a:solidFill>
                  <a:srgbClr val="00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poles</a:t>
            </a:r>
            <a:r>
              <a:rPr lang="en-US" sz="240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 (normals to crystal  face planes) labeled with Miller Indices</a:t>
            </a:r>
          </a:p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010199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2400">
                <a:solidFill>
                  <a:srgbClr val="B3F1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Right side</a:t>
            </a:r>
            <a:r>
              <a:rPr lang="en-US" sz="240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 face cuts b but is parallel to a and c axes. </a:t>
            </a:r>
            <a:r>
              <a:rPr lang="en-US" sz="200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Intercepts</a:t>
            </a:r>
            <a:r>
              <a:rPr lang="en-US" sz="240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      , 1, </a:t>
            </a: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invert 1/</a:t>
            </a:r>
            <a:r>
              <a:rPr lang="en-US" sz="200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      </a:t>
            </a:r>
            <a:r>
              <a:rPr lang="en-US" sz="240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, 1/1, 1/ </a:t>
            </a:r>
            <a:endParaRPr lang="en-US" sz="2000">
              <a:effectLst>
                <a:outerShdw blurRad="38100" dist="38100" dir="2700000" algn="tl">
                  <a:srgbClr val="010199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equals 0,1,0   i.e.  </a:t>
            </a: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Miller Index (010)</a:t>
            </a:r>
          </a:p>
          <a:p>
            <a:pPr>
              <a:defRPr/>
            </a:pPr>
            <a:endParaRPr lang="en-US" sz="1400">
              <a:effectLst>
                <a:outerShdw blurRad="38100" dist="38100" dir="2700000" algn="tl">
                  <a:srgbClr val="010199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010199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1015" name="Rectangle 7"/>
          <p:cNvSpPr>
            <a:spLocks noGrp="1" noChangeArrowheads="1"/>
          </p:cNvSpPr>
          <p:nvPr>
            <p:ph type="title"/>
          </p:nvPr>
        </p:nvSpPr>
        <p:spPr>
          <a:xfrm>
            <a:off x="695325" y="107950"/>
            <a:ext cx="7772400" cy="8223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mtClean="0"/>
              <a:t>Stereo Projection</a:t>
            </a:r>
            <a:endParaRPr lang="en-US" b="1" u="sng" smtClean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33798" name="Line 9"/>
          <p:cNvSpPr>
            <a:spLocks noChangeShapeType="1"/>
          </p:cNvSpPr>
          <p:nvPr/>
        </p:nvSpPr>
        <p:spPr bwMode="auto">
          <a:xfrm>
            <a:off x="1371600" y="563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3799" name="Oval 20"/>
          <p:cNvSpPr>
            <a:spLocks noChangeArrowheads="1"/>
          </p:cNvSpPr>
          <p:nvPr/>
        </p:nvSpPr>
        <p:spPr bwMode="auto">
          <a:xfrm>
            <a:off x="2667000" y="5562600"/>
            <a:ext cx="1524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0" name="Oval 22"/>
          <p:cNvSpPr>
            <a:spLocks noChangeArrowheads="1"/>
          </p:cNvSpPr>
          <p:nvPr/>
        </p:nvSpPr>
        <p:spPr bwMode="auto">
          <a:xfrm>
            <a:off x="2819400" y="5562600"/>
            <a:ext cx="1524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1" name="Oval 23"/>
          <p:cNvSpPr>
            <a:spLocks noChangeArrowheads="1"/>
          </p:cNvSpPr>
          <p:nvPr/>
        </p:nvSpPr>
        <p:spPr bwMode="auto">
          <a:xfrm>
            <a:off x="1295400" y="5562600"/>
            <a:ext cx="1524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2" name="Oval 24"/>
          <p:cNvSpPr>
            <a:spLocks noChangeArrowheads="1"/>
          </p:cNvSpPr>
          <p:nvPr/>
        </p:nvSpPr>
        <p:spPr bwMode="auto">
          <a:xfrm>
            <a:off x="1447800" y="5562600"/>
            <a:ext cx="1524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3" name="Oval 25"/>
          <p:cNvSpPr>
            <a:spLocks noChangeArrowheads="1"/>
          </p:cNvSpPr>
          <p:nvPr/>
        </p:nvSpPr>
        <p:spPr bwMode="auto">
          <a:xfrm>
            <a:off x="2057400" y="5181600"/>
            <a:ext cx="1524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4" name="Oval 26"/>
          <p:cNvSpPr>
            <a:spLocks noChangeArrowheads="1"/>
          </p:cNvSpPr>
          <p:nvPr/>
        </p:nvSpPr>
        <p:spPr bwMode="auto">
          <a:xfrm>
            <a:off x="2209800" y="5181600"/>
            <a:ext cx="1524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5" name="Oval 27"/>
          <p:cNvSpPr>
            <a:spLocks noChangeArrowheads="1"/>
          </p:cNvSpPr>
          <p:nvPr/>
        </p:nvSpPr>
        <p:spPr bwMode="auto">
          <a:xfrm>
            <a:off x="2743200" y="5181600"/>
            <a:ext cx="1524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6" name="Oval 28"/>
          <p:cNvSpPr>
            <a:spLocks noChangeArrowheads="1"/>
          </p:cNvSpPr>
          <p:nvPr/>
        </p:nvSpPr>
        <p:spPr bwMode="auto">
          <a:xfrm>
            <a:off x="2895600" y="5181600"/>
            <a:ext cx="1524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7" name="Text Box 29"/>
          <p:cNvSpPr txBox="1">
            <a:spLocks noChangeArrowheads="1"/>
          </p:cNvSpPr>
          <p:nvPr/>
        </p:nvSpPr>
        <p:spPr bwMode="auto">
          <a:xfrm>
            <a:off x="8458200" y="4419600"/>
            <a:ext cx="68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(010) Is used as the origin</a:t>
            </a:r>
          </a:p>
        </p:txBody>
      </p:sp>
      <p:sp>
        <p:nvSpPr>
          <p:cNvPr id="33808" name="Freeform 31"/>
          <p:cNvSpPr>
            <a:spLocks/>
          </p:cNvSpPr>
          <p:nvPr/>
        </p:nvSpPr>
        <p:spPr bwMode="auto">
          <a:xfrm>
            <a:off x="6400800" y="3886200"/>
            <a:ext cx="228600" cy="685800"/>
          </a:xfrm>
          <a:custGeom>
            <a:avLst/>
            <a:gdLst>
              <a:gd name="T0" fmla="*/ 0 w 96"/>
              <a:gd name="T1" fmla="*/ 432 h 432"/>
              <a:gd name="T2" fmla="*/ 0 w 96"/>
              <a:gd name="T3" fmla="*/ 96 h 432"/>
              <a:gd name="T4" fmla="*/ 0 w 96"/>
              <a:gd name="T5" fmla="*/ 0 h 432"/>
              <a:gd name="T6" fmla="*/ 96 w 96"/>
              <a:gd name="T7" fmla="*/ 0 h 432"/>
              <a:gd name="T8" fmla="*/ 96 w 96"/>
              <a:gd name="T9" fmla="*/ 384 h 432"/>
              <a:gd name="T10" fmla="*/ 0 w 96"/>
              <a:gd name="T11" fmla="*/ 432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"/>
              <a:gd name="T19" fmla="*/ 0 h 432"/>
              <a:gd name="T20" fmla="*/ 96 w 96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" h="432">
                <a:moveTo>
                  <a:pt x="0" y="432"/>
                </a:moveTo>
                <a:lnTo>
                  <a:pt x="0" y="96"/>
                </a:lnTo>
                <a:lnTo>
                  <a:pt x="0" y="0"/>
                </a:lnTo>
                <a:lnTo>
                  <a:pt x="96" y="0"/>
                </a:lnTo>
                <a:lnTo>
                  <a:pt x="96" y="384"/>
                </a:lnTo>
                <a:lnTo>
                  <a:pt x="0" y="432"/>
                </a:lnTo>
                <a:close/>
              </a:path>
            </a:pathLst>
          </a:custGeom>
          <a:solidFill>
            <a:schemeClr val="accent1">
              <a:alpha val="12941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107950"/>
            <a:ext cx="7772400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Stereographic Projection</a:t>
            </a:r>
            <a:endParaRPr lang="en-US" b="1" u="sng" smtClean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74750"/>
            <a:ext cx="9144000" cy="1709738"/>
          </a:xfrm>
        </p:spPr>
        <p:txBody>
          <a:bodyPr/>
          <a:lstStyle/>
          <a:p>
            <a:pPr marL="346075" indent="-346075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sz="2500" smtClean="0"/>
              <a:t>How to make a stereographic projection of a crystal face pole</a:t>
            </a:r>
          </a:p>
          <a:p>
            <a:pPr marL="346075" indent="-346075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sz="2800" smtClean="0"/>
              <a:t>Use a </a:t>
            </a:r>
            <a:r>
              <a:rPr lang="en-US" sz="2800" smtClean="0">
                <a:solidFill>
                  <a:srgbClr val="00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contact goniometer</a:t>
            </a:r>
            <a:r>
              <a:rPr lang="en-US" sz="2800" smtClean="0"/>
              <a:t> to measure the interfacial angles </a:t>
            </a:r>
            <a:r>
              <a:rPr lang="en-US" sz="2800" smtClean="0">
                <a:solidFill>
                  <a:srgbClr val="00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with reference face (010)</a:t>
            </a:r>
            <a:endParaRPr lang="en-US" sz="2800" smtClean="0"/>
          </a:p>
        </p:txBody>
      </p:sp>
      <p:pic>
        <p:nvPicPr>
          <p:cNvPr id="34820" name="Picture 4" descr="gon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r="3032" b="9091"/>
          <a:stretch>
            <a:fillRect/>
          </a:stretch>
        </p:blipFill>
        <p:spPr bwMode="auto">
          <a:xfrm>
            <a:off x="311150" y="3186113"/>
            <a:ext cx="8685213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698750" y="5368925"/>
            <a:ext cx="2787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chemeClr val="bg2"/>
                </a:solidFill>
                <a:latin typeface="Times New Roman" panose="02020603050405020304" pitchFamily="18" charset="0"/>
              </a:rPr>
              <a:t>From reference face (010),</a:t>
            </a:r>
          </a:p>
          <a:p>
            <a:r>
              <a:rPr lang="en-US" altLang="en-US" sz="1400">
                <a:solidFill>
                  <a:schemeClr val="bg2"/>
                </a:solidFill>
                <a:latin typeface="Times New Roman" panose="02020603050405020304" pitchFamily="18" charset="0"/>
              </a:rPr>
              <a:t>Measure </a:t>
            </a:r>
            <a:r>
              <a:rPr lang="en-US" altLang="en-US" sz="1400">
                <a:solidFill>
                  <a:schemeClr val="bg2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1400">
                <a:solidFill>
                  <a:schemeClr val="bg2"/>
                </a:solidFill>
                <a:latin typeface="Times New Roman" panose="02020603050405020304" pitchFamily="18" charset="0"/>
              </a:rPr>
              <a:t> latitude and </a:t>
            </a:r>
            <a:r>
              <a:rPr lang="en-US" altLang="en-US" sz="1400">
                <a:solidFill>
                  <a:schemeClr val="bg2"/>
                </a:solidFill>
                <a:latin typeface="Symbol" panose="05050102010706020507" pitchFamily="18" charset="2"/>
              </a:rPr>
              <a:t>r </a:t>
            </a:r>
            <a:r>
              <a:rPr lang="en-US" altLang="en-US" sz="1400">
                <a:solidFill>
                  <a:schemeClr val="bg2"/>
                </a:solidFill>
                <a:latin typeface="Times New Roman" panose="02020603050405020304" pitchFamily="18" charset="0"/>
              </a:rPr>
              <a:t>longitude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Some Mineralogy Topics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Crystal Chemistry – relationship of chemical composition to atomic structure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Descriptive Mineralogy – documenting physical and optical properties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Crystallography – relationship of crystal symmetry and form to atomic structure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Mineral Genesis – interpreting the geologic setting in which a mineral forms from its physical, chemical,  and structural attributes and its associated minerals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3"/>
          <p:cNvGrpSpPr>
            <a:grpSpLocks/>
          </p:cNvGrpSpPr>
          <p:nvPr/>
        </p:nvGrpSpPr>
        <p:grpSpPr bwMode="auto">
          <a:xfrm>
            <a:off x="3886200" y="2209800"/>
            <a:ext cx="5376863" cy="4733925"/>
            <a:chOff x="2165" y="1059"/>
            <a:chExt cx="3435" cy="3222"/>
          </a:xfrm>
        </p:grpSpPr>
        <p:pic>
          <p:nvPicPr>
            <p:cNvPr id="35848" name="Picture 4" descr="radi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" y="1059"/>
              <a:ext cx="3435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9" name="Rectangle 5"/>
            <p:cNvSpPr>
              <a:spLocks noChangeArrowheads="1"/>
            </p:cNvSpPr>
            <p:nvPr/>
          </p:nvSpPr>
          <p:spPr bwMode="auto">
            <a:xfrm>
              <a:off x="2166" y="1074"/>
              <a:ext cx="419" cy="3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5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839200" cy="5791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smtClean="0"/>
              <a:t>Suppose the (111) face is at lat </a:t>
            </a:r>
            <a:r>
              <a:rPr lang="en-US" smtClean="0">
                <a:effectLst/>
                <a:latin typeface="Symbol" pitchFamily="18" charset="2"/>
              </a:rPr>
              <a:t>F = </a:t>
            </a:r>
            <a:r>
              <a:rPr lang="en-US" sz="2800" smtClean="0"/>
              <a:t>45</a:t>
            </a:r>
            <a:r>
              <a:rPr lang="en-US" sz="2800" baseline="30000" smtClean="0"/>
              <a:t>o</a:t>
            </a:r>
            <a:r>
              <a:rPr lang="en-US" sz="2800" smtClean="0"/>
              <a:t>, long </a:t>
            </a:r>
            <a:r>
              <a:rPr lang="en-US" smtClean="0">
                <a:latin typeface="Symbol" pitchFamily="18" charset="2"/>
              </a:rPr>
              <a:t>r</a:t>
            </a:r>
            <a:r>
              <a:rPr lang="en-US" sz="2800" smtClean="0"/>
              <a:t>  = 45</a:t>
            </a:r>
            <a:r>
              <a:rPr lang="en-US" sz="2800" baseline="30000" smtClean="0"/>
              <a:t>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/>
              <a:t>Start at [010]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smtClean="0">
                <a:solidFill>
                  <a:srgbClr val="CC0000"/>
                </a:solidFill>
                <a:effectLst/>
              </a:rPr>
              <a:t>Plot latitude </a:t>
            </a:r>
            <a:r>
              <a:rPr lang="en-US" sz="3600" smtClean="0">
                <a:solidFill>
                  <a:srgbClr val="CC0000"/>
                </a:solidFill>
                <a:effectLst/>
                <a:latin typeface="Symbol" pitchFamily="18" charset="2"/>
              </a:rPr>
              <a:t>F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Then longitude </a:t>
            </a:r>
            <a:r>
              <a:rPr lang="en-US" sz="360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3600" smtClean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ymbol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smtClean="0"/>
              <a:t>Okay but how to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smtClean="0"/>
              <a:t>do this on a flat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smtClean="0"/>
              <a:t>sheet of paper?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3600" smtClean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ymbol" pitchFamily="18" charset="2"/>
            </a:endParaRPr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title"/>
          </p:nvPr>
        </p:nvSpPr>
        <p:spPr>
          <a:xfrm>
            <a:off x="695325" y="107950"/>
            <a:ext cx="7772400" cy="8223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mtClean="0"/>
              <a:t>Spherical Projection</a:t>
            </a:r>
            <a:endParaRPr lang="en-US" b="1" u="sng" smtClean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35845" name="Freeform 10"/>
          <p:cNvSpPr>
            <a:spLocks/>
          </p:cNvSpPr>
          <p:nvPr/>
        </p:nvSpPr>
        <p:spPr bwMode="auto">
          <a:xfrm>
            <a:off x="7772400" y="3048000"/>
            <a:ext cx="685800" cy="1600200"/>
          </a:xfrm>
          <a:custGeom>
            <a:avLst/>
            <a:gdLst>
              <a:gd name="T0" fmla="*/ 432 w 432"/>
              <a:gd name="T1" fmla="*/ 1008 h 1008"/>
              <a:gd name="T2" fmla="*/ 288 w 432"/>
              <a:gd name="T3" fmla="*/ 384 h 1008"/>
              <a:gd name="T4" fmla="*/ 0 w 432"/>
              <a:gd name="T5" fmla="*/ 0 h 1008"/>
              <a:gd name="T6" fmla="*/ 0 60000 65536"/>
              <a:gd name="T7" fmla="*/ 0 60000 65536"/>
              <a:gd name="T8" fmla="*/ 0 60000 65536"/>
              <a:gd name="T9" fmla="*/ 0 w 432"/>
              <a:gd name="T10" fmla="*/ 0 h 1008"/>
              <a:gd name="T11" fmla="*/ 432 w 432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008">
                <a:moveTo>
                  <a:pt x="432" y="1008"/>
                </a:moveTo>
                <a:cubicBezTo>
                  <a:pt x="396" y="780"/>
                  <a:pt x="360" y="552"/>
                  <a:pt x="288" y="384"/>
                </a:cubicBezTo>
                <a:cubicBezTo>
                  <a:pt x="216" y="216"/>
                  <a:pt x="48" y="6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5846" name="Freeform 11"/>
          <p:cNvSpPr>
            <a:spLocks/>
          </p:cNvSpPr>
          <p:nvPr/>
        </p:nvSpPr>
        <p:spPr bwMode="auto">
          <a:xfrm>
            <a:off x="7772400" y="3048000"/>
            <a:ext cx="685800" cy="1600200"/>
          </a:xfrm>
          <a:custGeom>
            <a:avLst/>
            <a:gdLst>
              <a:gd name="T0" fmla="*/ 432 w 432"/>
              <a:gd name="T1" fmla="*/ 1008 h 1008"/>
              <a:gd name="T2" fmla="*/ 336 w 432"/>
              <a:gd name="T3" fmla="*/ 480 h 1008"/>
              <a:gd name="T4" fmla="*/ 0 w 432"/>
              <a:gd name="T5" fmla="*/ 0 h 1008"/>
              <a:gd name="T6" fmla="*/ 0 60000 65536"/>
              <a:gd name="T7" fmla="*/ 0 60000 65536"/>
              <a:gd name="T8" fmla="*/ 0 60000 65536"/>
              <a:gd name="T9" fmla="*/ 0 w 432"/>
              <a:gd name="T10" fmla="*/ 0 h 1008"/>
              <a:gd name="T11" fmla="*/ 432 w 432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008">
                <a:moveTo>
                  <a:pt x="432" y="1008"/>
                </a:moveTo>
                <a:cubicBezTo>
                  <a:pt x="420" y="828"/>
                  <a:pt x="408" y="648"/>
                  <a:pt x="336" y="480"/>
                </a:cubicBezTo>
                <a:cubicBezTo>
                  <a:pt x="264" y="312"/>
                  <a:pt x="132" y="156"/>
                  <a:pt x="0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5847" name="Freeform 12"/>
          <p:cNvSpPr>
            <a:spLocks/>
          </p:cNvSpPr>
          <p:nvPr/>
        </p:nvSpPr>
        <p:spPr bwMode="auto">
          <a:xfrm>
            <a:off x="7162800" y="3048000"/>
            <a:ext cx="609600" cy="381000"/>
          </a:xfrm>
          <a:custGeom>
            <a:avLst/>
            <a:gdLst>
              <a:gd name="T0" fmla="*/ 384 w 384"/>
              <a:gd name="T1" fmla="*/ 0 h 240"/>
              <a:gd name="T2" fmla="*/ 144 w 384"/>
              <a:gd name="T3" fmla="*/ 144 h 240"/>
              <a:gd name="T4" fmla="*/ 0 w 384"/>
              <a:gd name="T5" fmla="*/ 240 h 240"/>
              <a:gd name="T6" fmla="*/ 0 60000 65536"/>
              <a:gd name="T7" fmla="*/ 0 60000 65536"/>
              <a:gd name="T8" fmla="*/ 0 60000 65536"/>
              <a:gd name="T9" fmla="*/ 0 w 384"/>
              <a:gd name="T10" fmla="*/ 0 h 240"/>
              <a:gd name="T11" fmla="*/ 384 w 38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240">
                <a:moveTo>
                  <a:pt x="384" y="0"/>
                </a:moveTo>
                <a:cubicBezTo>
                  <a:pt x="296" y="52"/>
                  <a:pt x="208" y="104"/>
                  <a:pt x="144" y="144"/>
                </a:cubicBezTo>
                <a:cubicBezTo>
                  <a:pt x="80" y="184"/>
                  <a:pt x="40" y="212"/>
                  <a:pt x="0" y="240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107950"/>
            <a:ext cx="7772400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Stereographic Projection</a:t>
            </a:r>
            <a:endParaRPr lang="en-US" b="1" u="sng" smtClean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3505200" cy="4011613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sz="2500" smtClean="0"/>
              <a:t>Gray plane is our paper</a:t>
            </a:r>
          </a:p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sz="2500" smtClean="0"/>
              <a:t>We can use the angles and calculate the 2-D distances from the center to find the stereographic poles directly</a:t>
            </a:r>
          </a:p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sz="2500" smtClean="0"/>
              <a:t>Or we can use special Wulff Net paper and avoid the trigonometry</a:t>
            </a:r>
          </a:p>
        </p:txBody>
      </p:sp>
      <p:grpSp>
        <p:nvGrpSpPr>
          <p:cNvPr id="36868" name="Group 4"/>
          <p:cNvGrpSpPr>
            <a:grpSpLocks noChangeAspect="1"/>
          </p:cNvGrpSpPr>
          <p:nvPr/>
        </p:nvGrpSpPr>
        <p:grpSpPr bwMode="auto">
          <a:xfrm>
            <a:off x="3581400" y="1752600"/>
            <a:ext cx="5421313" cy="4903788"/>
            <a:chOff x="2007" y="878"/>
            <a:chExt cx="3664" cy="3315"/>
          </a:xfrm>
        </p:grpSpPr>
        <p:pic>
          <p:nvPicPr>
            <p:cNvPr id="36869" name="Picture 5" descr="sph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9" y="880"/>
              <a:ext cx="3662" cy="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0" name="Rectangle 6"/>
            <p:cNvSpPr>
              <a:spLocks noChangeAspect="1" noChangeArrowheads="1"/>
            </p:cNvSpPr>
            <p:nvPr/>
          </p:nvSpPr>
          <p:spPr bwMode="auto">
            <a:xfrm>
              <a:off x="2007" y="878"/>
              <a:ext cx="818" cy="4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Plotting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and </a:t>
            </a:r>
            <a:r>
              <a:rPr lang="en-US" dirty="0" smtClean="0">
                <a:latin typeface="Symbol" pitchFamily="18" charset="2"/>
              </a:rPr>
              <a:t>r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440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664051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Verdana" panose="020B0604030504040204" pitchFamily="34" charset="0"/>
              </a:rPr>
              <a:t>Using a Wulff Net</a:t>
            </a:r>
          </a:p>
          <a:p>
            <a:r>
              <a:rPr lang="en-US" altLang="en-US">
                <a:latin typeface="Verdana" panose="020B0604030504040204" pitchFamily="34" charset="0"/>
              </a:rPr>
              <a:t>Suppose you measured lon </a:t>
            </a:r>
            <a:r>
              <a:rPr lang="en-US" altLang="en-US">
                <a:latin typeface="Symbol" panose="05050102010706020507" pitchFamily="18" charset="2"/>
              </a:rPr>
              <a:t>r</a:t>
            </a:r>
            <a:r>
              <a:rPr lang="en-US" altLang="en-US">
                <a:latin typeface="Verdana" panose="020B0604030504040204" pitchFamily="34" charset="0"/>
              </a:rPr>
              <a:t> = 60</a:t>
            </a:r>
            <a:r>
              <a:rPr lang="en-US" altLang="en-US" baseline="30000">
                <a:latin typeface="Verdana" panose="020B0604030504040204" pitchFamily="34" charset="0"/>
              </a:rPr>
              <a:t>o</a:t>
            </a:r>
            <a:r>
              <a:rPr lang="en-US" altLang="en-US">
                <a:latin typeface="Verdana" panose="020B0604030504040204" pitchFamily="34" charset="0"/>
              </a:rPr>
              <a:t> and lat </a:t>
            </a:r>
            <a:r>
              <a:rPr lang="en-US" altLang="en-US">
                <a:latin typeface="Symbol" panose="05050102010706020507" pitchFamily="18" charset="2"/>
              </a:rPr>
              <a:t>F</a:t>
            </a:r>
            <a:r>
              <a:rPr lang="en-US" altLang="en-US">
                <a:latin typeface="Verdana" panose="020B0604030504040204" pitchFamily="34" charset="0"/>
              </a:rPr>
              <a:t> = 30</a:t>
            </a:r>
            <a:r>
              <a:rPr lang="en-US" altLang="en-US" baseline="30000">
                <a:latin typeface="Verdana" panose="020B0604030504040204" pitchFamily="34" charset="0"/>
              </a:rPr>
              <a:t>o</a:t>
            </a:r>
          </a:p>
          <a:p>
            <a:r>
              <a:rPr lang="en-US" altLang="en-US">
                <a:latin typeface="Verdana" panose="020B0604030504040204" pitchFamily="34" charset="0"/>
              </a:rPr>
              <a:t>The pole for (010) is on the eastern edge</a:t>
            </a:r>
          </a:p>
          <a:p>
            <a:r>
              <a:rPr lang="en-US" altLang="en-US">
                <a:latin typeface="Verdana" panose="020B0604030504040204" pitchFamily="34" charset="0"/>
              </a:rPr>
              <a:t>Measure </a:t>
            </a:r>
            <a:r>
              <a:rPr lang="en-US" altLang="en-US">
                <a:latin typeface="Symbol" panose="05050102010706020507" pitchFamily="18" charset="2"/>
              </a:rPr>
              <a:t>F</a:t>
            </a:r>
            <a:r>
              <a:rPr lang="en-US" altLang="en-US"/>
              <a:t> = </a:t>
            </a:r>
            <a:r>
              <a:rPr lang="en-US" altLang="en-US">
                <a:latin typeface="Verdana" panose="020B0604030504040204" pitchFamily="34" charset="0"/>
              </a:rPr>
              <a:t>+30</a:t>
            </a:r>
            <a:r>
              <a:rPr lang="en-US" altLang="en-US" baseline="30000">
                <a:latin typeface="Verdana" panose="020B0604030504040204" pitchFamily="34" charset="0"/>
              </a:rPr>
              <a:t>o</a:t>
            </a:r>
            <a:r>
              <a:rPr lang="en-US" altLang="en-US">
                <a:latin typeface="Verdana" panose="020B0604030504040204" pitchFamily="34" charset="0"/>
              </a:rPr>
              <a:t> clockwise along the circumference </a:t>
            </a:r>
            <a:r>
              <a:rPr lang="en-US" altLang="en-US" sz="2400" b="1">
                <a:solidFill>
                  <a:srgbClr val="00FF00"/>
                </a:solidFill>
                <a:latin typeface="Verdana" panose="020B0604030504040204" pitchFamily="34" charset="0"/>
              </a:rPr>
              <a:t>x</a:t>
            </a:r>
            <a:r>
              <a:rPr lang="en-US" altLang="en-US" sz="2400" b="1">
                <a:latin typeface="Verdana" panose="020B0604030504040204" pitchFamily="34" charset="0"/>
              </a:rPr>
              <a:t> </a:t>
            </a:r>
          </a:p>
          <a:p>
            <a:r>
              <a:rPr lang="en-US" altLang="en-US">
                <a:latin typeface="Verdana" panose="020B0604030504040204" pitchFamily="34" charset="0"/>
              </a:rPr>
              <a:t>Rotate tracing paper so x falls over E-W diameter</a:t>
            </a:r>
          </a:p>
          <a:p>
            <a:r>
              <a:rPr lang="en-US" altLang="en-US">
                <a:latin typeface="Verdana" panose="020B0604030504040204" pitchFamily="34" charset="0"/>
              </a:rPr>
              <a:t>Plot </a:t>
            </a:r>
            <a:r>
              <a:rPr lang="en-US" altLang="en-US">
                <a:latin typeface="Symbol" panose="05050102010706020507" pitchFamily="18" charset="2"/>
              </a:rPr>
              <a:t>r</a:t>
            </a:r>
            <a:r>
              <a:rPr lang="en-US" altLang="en-US">
                <a:latin typeface="Verdana" panose="020B0604030504040204" pitchFamily="34" charset="0"/>
              </a:rPr>
              <a:t> = 60</a:t>
            </a:r>
            <a:r>
              <a:rPr lang="en-US" altLang="en-US" baseline="30000">
                <a:latin typeface="Verdana" panose="020B0604030504040204" pitchFamily="34" charset="0"/>
              </a:rPr>
              <a:t>o</a:t>
            </a:r>
            <a:r>
              <a:rPr lang="en-US" altLang="en-US">
                <a:latin typeface="Verdana" panose="020B0604030504040204" pitchFamily="34" charset="0"/>
              </a:rPr>
              <a:t> in from center  </a:t>
            </a:r>
          </a:p>
        </p:txBody>
      </p:sp>
      <p:sp>
        <p:nvSpPr>
          <p:cNvPr id="37893" name="Oval 6"/>
          <p:cNvSpPr>
            <a:spLocks noChangeArrowheads="1"/>
          </p:cNvSpPr>
          <p:nvPr/>
        </p:nvSpPr>
        <p:spPr bwMode="auto">
          <a:xfrm>
            <a:off x="51816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4" name="Oval 7"/>
          <p:cNvSpPr>
            <a:spLocks noChangeArrowheads="1"/>
          </p:cNvSpPr>
          <p:nvPr/>
        </p:nvSpPr>
        <p:spPr bwMode="auto">
          <a:xfrm>
            <a:off x="3048000" y="4343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5480050" y="448468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3794125" y="5827713"/>
            <a:ext cx="4387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Tracing paper</a:t>
            </a:r>
            <a:r>
              <a:rPr lang="en-US" altLang="en-US"/>
              <a:t> over a Wulff Net, </a:t>
            </a:r>
          </a:p>
          <a:p>
            <a:r>
              <a:rPr lang="en-US" altLang="en-US"/>
              <a:t>rotating about a </a:t>
            </a:r>
            <a:r>
              <a:rPr lang="en-US" altLang="en-US" b="1"/>
              <a:t>thumb tack</a:t>
            </a:r>
            <a:r>
              <a:rPr lang="en-US" altLang="en-US"/>
              <a:t> at the center</a:t>
            </a:r>
          </a:p>
        </p:txBody>
      </p:sp>
      <p:sp>
        <p:nvSpPr>
          <p:cNvPr id="37897" name="Oval 10"/>
          <p:cNvSpPr>
            <a:spLocks noChangeArrowheads="1"/>
          </p:cNvSpPr>
          <p:nvPr/>
        </p:nvSpPr>
        <p:spPr bwMode="auto">
          <a:xfrm>
            <a:off x="3505200" y="2362200"/>
            <a:ext cx="228600" cy="228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9900"/>
              </a:solidFill>
            </a:endParaRPr>
          </a:p>
        </p:txBody>
      </p:sp>
      <p:sp>
        <p:nvSpPr>
          <p:cNvPr id="37898" name="Oval 11"/>
          <p:cNvSpPr>
            <a:spLocks noChangeArrowheads="1"/>
          </p:cNvSpPr>
          <p:nvPr/>
        </p:nvSpPr>
        <p:spPr bwMode="auto">
          <a:xfrm>
            <a:off x="7772400" y="4191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5688013" y="1895475"/>
            <a:ext cx="2693987" cy="2752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-1295400" y="53340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The finished product</a:t>
            </a:r>
          </a:p>
        </p:txBody>
      </p:sp>
      <p:pic>
        <p:nvPicPr>
          <p:cNvPr id="1029" name="Picture 4" descr="s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2063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838200" y="4648200"/>
            <a:ext cx="392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Face poles and principal zones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5486400" y="4800600"/>
            <a:ext cx="3352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If we also plot the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symmetry operations, we can 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recognize the symmetry class. Mirrors are solid lines. This is 4/m 3 2/m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5746750" y="2001838"/>
          <a:ext cx="255905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esigner Drawing" r:id="rId5" imgW="3088080" imgH="3079080" progId="Designer.Drawing.7">
                  <p:embed/>
                </p:oleObj>
              </mc:Choice>
              <mc:Fallback>
                <p:oleObj name="Designer Drawing" r:id="rId5" imgW="3088080" imgH="3079080" progId="Designer.Drawing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2001838"/>
                        <a:ext cx="2559050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6400800" y="0"/>
            <a:ext cx="1843088" cy="1808163"/>
            <a:chOff x="2235" y="1059"/>
            <a:chExt cx="3435" cy="3222"/>
          </a:xfrm>
        </p:grpSpPr>
        <p:pic>
          <p:nvPicPr>
            <p:cNvPr id="1034" name="Picture 12" descr="radia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" y="1059"/>
              <a:ext cx="3435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Rectangle 13"/>
            <p:cNvSpPr>
              <a:spLocks noChangeArrowheads="1"/>
            </p:cNvSpPr>
            <p:nvPr/>
          </p:nvSpPr>
          <p:spPr bwMode="auto">
            <a:xfrm>
              <a:off x="2236" y="1074"/>
              <a:ext cx="419" cy="3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3790" name="Text Box 14"/>
            <p:cNvSpPr txBox="1">
              <a:spLocks noChangeArrowheads="1"/>
            </p:cNvSpPr>
            <p:nvPr/>
          </p:nvSpPr>
          <p:spPr bwMode="auto">
            <a:xfrm>
              <a:off x="4803" y="3195"/>
              <a:ext cx="343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033" name="Line 15"/>
          <p:cNvSpPr>
            <a:spLocks noChangeShapeType="1"/>
          </p:cNvSpPr>
          <p:nvPr/>
        </p:nvSpPr>
        <p:spPr bwMode="auto">
          <a:xfrm>
            <a:off x="6019800" y="609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For lab: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Review of common minerals – Olivine, Zircon, Garnet,  Pyroxenes and  Amphiboles, Biotite and Muscovite micas, Quartz, Anorthite and Albite plagioclase, Microcline and Orthoclase K-spars, Kaolinite Hematite, Magnetite, Galena, Pyrite, Halite, Gypsum, Fluorite, Apatite, etc. </a:t>
            </a:r>
          </a:p>
          <a:p>
            <a:pPr eaLnBrk="1" hangingPunct="1">
              <a:defRPr/>
            </a:pPr>
            <a:r>
              <a:rPr lang="en-US" sz="2800" smtClean="0"/>
              <a:t>Review of simple field tests used in mineral identification of hand specimens – hardness, cleavage or fracture, luster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Mineralogy is fundamental to an understanding of Geology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Petrology – the origin of rocks, evaluating the structure, texture,  and chemistry of their minerals.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Geochemistry – study of the chemistry of minerals at the surface and at high P-T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smtClean="0"/>
              <a:t> 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Structural Geology– Deformation of a rock and the orientation and crystal structure of its minerals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Weathering – the study of how the biosphere, hydrosphere, and atmosphere interact with minerals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Economic Geology – study of the origin and concentration of ore deposits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1203325" y="412750"/>
            <a:ext cx="5151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  <a:latin typeface="Verdana" panose="020B0604030504040204" pitchFamily="34" charset="0"/>
              </a:rPr>
              <a:t>3 Cleavage planes, Fluorite, Halite, Calcite</a:t>
            </a:r>
            <a:r>
              <a:rPr lang="en-US" altLang="en-US"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2117725" y="6203950"/>
            <a:ext cx="2468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Verdana" panose="020B0604030504040204" pitchFamily="34" charset="0"/>
              </a:rPr>
              <a:t>Conchoidal Fracture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Definition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smtClean="0"/>
              <a:t>A </a:t>
            </a:r>
            <a:r>
              <a:rPr lang="en-US" sz="4000" smtClean="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mineral</a:t>
            </a:r>
            <a:r>
              <a:rPr lang="en-US" sz="4000" smtClean="0"/>
              <a:t> is a </a:t>
            </a:r>
            <a:r>
              <a:rPr lang="en-US" sz="4000" u="sng" smtClean="0"/>
              <a:t>naturally occurring</a:t>
            </a:r>
            <a:r>
              <a:rPr lang="en-US" sz="4000" smtClean="0"/>
              <a:t> solid with a </a:t>
            </a:r>
            <a:r>
              <a:rPr lang="en-US" sz="4000" u="sng" smtClean="0"/>
              <a:t>highly ordered atomic arrangement</a:t>
            </a:r>
            <a:r>
              <a:rPr lang="en-US" sz="4000" smtClean="0"/>
              <a:t> and a </a:t>
            </a:r>
            <a:r>
              <a:rPr lang="en-US" sz="4000" u="sng" smtClean="0"/>
              <a:t>definite (but not fixed) chemical composition</a:t>
            </a:r>
            <a:r>
              <a:rPr lang="en-US" sz="4000" smtClean="0"/>
              <a:t>.  It is usually formed by </a:t>
            </a:r>
            <a:r>
              <a:rPr lang="en-US" sz="4000" u="sng" smtClean="0"/>
              <a:t>inorganic</a:t>
            </a:r>
            <a:r>
              <a:rPr lang="en-US" sz="4000" smtClean="0"/>
              <a:t> processes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-152400"/>
            <a:ext cx="8001000" cy="12160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History of Mineralogy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Mineral science begins with Renaissance (Agricola, </a:t>
            </a:r>
            <a:r>
              <a:rPr lang="en-US" sz="2400" i="1" smtClean="0"/>
              <a:t>De Re Metallica</a:t>
            </a:r>
            <a:r>
              <a:rPr lang="en-US" sz="2400" smtClean="0"/>
              <a:t> 1556 Mining and Metallurgy Methods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/>
              <a:t>Nicolas Steno</a:t>
            </a:r>
            <a:r>
              <a:rPr lang="en-US" sz="2400" smtClean="0"/>
              <a:t> (</a:t>
            </a:r>
            <a:r>
              <a:rPr lang="en-US" sz="2400" smtClean="0">
                <a:hlinkClick r:id="rId3" tooltip="Danish language"/>
              </a:rPr>
              <a:t>Danish</a:t>
            </a:r>
            <a:r>
              <a:rPr lang="en-US" sz="2400" smtClean="0"/>
              <a:t>: </a:t>
            </a:r>
            <a:r>
              <a:rPr lang="en-US" sz="2400" i="1" smtClean="0"/>
              <a:t>Niels Stensen)</a:t>
            </a:r>
            <a:r>
              <a:rPr lang="en-US" sz="2400" smtClean="0"/>
              <a:t> </a:t>
            </a:r>
            <a:r>
              <a:rPr lang="en-US" sz="2400" u="sng" smtClean="0"/>
              <a:t>Constant crystal face angles</a:t>
            </a:r>
            <a:r>
              <a:rPr lang="en-US" sz="2400" smtClean="0"/>
              <a:t> 1669)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1700’s measurements of crystal geometry and symmetry </a:t>
            </a:r>
            <a:r>
              <a:rPr lang="en-US" sz="2400" smtClean="0">
                <a:effectLst/>
                <a:hlinkClick r:id="rId4"/>
              </a:rPr>
              <a:t>René Just Haüy</a:t>
            </a:r>
            <a:r>
              <a:rPr lang="en-US" sz="2400" smtClean="0">
                <a:hlinkClick r:id="rId4"/>
              </a:rPr>
              <a:t> </a:t>
            </a:r>
            <a:r>
              <a:rPr lang="en-US" sz="2400" smtClean="0"/>
              <a:t>concept of unit cell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Early 1800’s precise measurements of crystal symmetry heralds the field of crystallography; analytical chemistry leads to chemical classification of minerals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Late 1800’s – creation of polarizing microscope opens field of petrography and the study of optical properties of minerals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7997825" y="5867400"/>
            <a:ext cx="1328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René Just Haüy</a:t>
            </a:r>
            <a:r>
              <a:rPr lang="en-US" altLang="en-US"/>
              <a:t> </a:t>
            </a:r>
          </a:p>
        </p:txBody>
      </p:sp>
      <p:pic>
        <p:nvPicPr>
          <p:cNvPr id="1126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4572000"/>
            <a:ext cx="10588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13"/>
          <p:cNvSpPr txBox="1">
            <a:spLocks noChangeArrowheads="1"/>
          </p:cNvSpPr>
          <p:nvPr/>
        </p:nvSpPr>
        <p:spPr bwMode="auto">
          <a:xfrm>
            <a:off x="8362950" y="2133600"/>
            <a:ext cx="78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Steno</a:t>
            </a:r>
          </a:p>
        </p:txBody>
      </p:sp>
      <p:pic>
        <p:nvPicPr>
          <p:cNvPr id="11272" name="Picture 15" descr="Georgius Agricol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16"/>
          <p:cNvSpPr txBox="1">
            <a:spLocks noChangeArrowheads="1"/>
          </p:cNvSpPr>
          <p:nvPr/>
        </p:nvSpPr>
        <p:spPr bwMode="auto">
          <a:xfrm>
            <a:off x="1219200" y="990600"/>
            <a:ext cx="915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Agricola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8001000" cy="1216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History of Mineralogy (cont.)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Early 1900’s  - X-ray diffraction measurements allows for precise measurement of internal symmetry and structure of minerals, and Geothermobarometry applied to metamorphic systems.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1960 – development of the electron microprobe allows for accurate in situ analysis of mineral chemistry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1970 – development of transmission electron microscope allows for visualization of atomic structure and symmetry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1980 – ion microprobe  allows for study of isotopic composition of minerals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1981 Scanning Tunneling Microscope  for elements (left)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Early 2000’s to present - investigation of the role of acidic and basic fluids in metamorphism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 smtClean="0"/>
              <a:t>     using high P,T vessels (shown at right)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</p:txBody>
      </p:sp>
      <p:pic>
        <p:nvPicPr>
          <p:cNvPr id="12292" name="Picture 4" descr="AMNH IHP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4114800"/>
            <a:ext cx="44513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http://upload.wikimedia.org/wikipedia/commons/thumb/f/f9/ScanningTunnelingMicroscope_schematic.png/400px-ScanningTunnelingMicroscope_schematic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41800"/>
            <a:ext cx="32004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Smin imports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3048000" y="5638800"/>
            <a:ext cx="282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US imports most minerals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55575"/>
            <a:ext cx="8001000" cy="1216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Classification &amp; Naming of Minerals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Classified by anion (oxides, silicates, sulfides, halides, phosphates, ….)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Classified by internal crystal structure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Named for places, people, 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935</TotalTime>
  <Words>1439</Words>
  <Application>Microsoft Office PowerPoint</Application>
  <PresentationFormat>On-screen Show (4:3)</PresentationFormat>
  <Paragraphs>287</Paragraphs>
  <Slides>42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Wingdings</vt:lpstr>
      <vt:lpstr>Verdana</vt:lpstr>
      <vt:lpstr>Times New Roman</vt:lpstr>
      <vt:lpstr>Symbol</vt:lpstr>
      <vt:lpstr>Orbit</vt:lpstr>
      <vt:lpstr>Profile</vt:lpstr>
      <vt:lpstr>Micrografx Designer 7 Drawing</vt:lpstr>
      <vt:lpstr>Lecture 1   Introduction to Mineralogy </vt:lpstr>
      <vt:lpstr>Mineralogy</vt:lpstr>
      <vt:lpstr>Some Mineralogy Topics</vt:lpstr>
      <vt:lpstr>Mineralogy is fundamental to an understanding of Geology</vt:lpstr>
      <vt:lpstr>Definition </vt:lpstr>
      <vt:lpstr>History of Mineralogy </vt:lpstr>
      <vt:lpstr>History of Mineralogy (cont.)</vt:lpstr>
      <vt:lpstr>PowerPoint Presentation</vt:lpstr>
      <vt:lpstr>Classification &amp; Naming of Minerals </vt:lpstr>
      <vt:lpstr>External form reflects internal form</vt:lpstr>
      <vt:lpstr>Unit Cells as building blocks</vt:lpstr>
      <vt:lpstr>We classify crystal  external form in 6 systems based on the shape of the crystal. Unit cells repeat to make external crystal form. </vt:lpstr>
      <vt:lpstr>Triclinic and Monoclinic</vt:lpstr>
      <vt:lpstr>Orthorhombic and Tetragonal crystals are more symmetrical</vt:lpstr>
      <vt:lpstr>Hexagonal and Trigonal are still more symmetrical</vt:lpstr>
      <vt:lpstr>The Isometric system has the most symmetry</vt:lpstr>
      <vt:lpstr>PowerPoint Presentation</vt:lpstr>
      <vt:lpstr>Hermann-Mauguin Symbols</vt:lpstr>
      <vt:lpstr>Hermann-Mauguin Symbols</vt:lpstr>
      <vt:lpstr>Hermann-Mauguin Symbols</vt:lpstr>
      <vt:lpstr>Triclinic Symmetry Class  i</vt:lpstr>
      <vt:lpstr>Monoclinic Symmetry class 2/m</vt:lpstr>
      <vt:lpstr>Orthorhombic Symmetry Class   2/m 2/m 2/m </vt:lpstr>
      <vt:lpstr>Tetragonal Symmetry Class 4/m</vt:lpstr>
      <vt:lpstr>You get the idea</vt:lpstr>
      <vt:lpstr>Miller Index notation for crystal face orientation</vt:lpstr>
      <vt:lpstr>Forms and Zones</vt:lpstr>
      <vt:lpstr>Stereo Projection</vt:lpstr>
      <vt:lpstr>Stereographic Projection</vt:lpstr>
      <vt:lpstr>Spherical Projection</vt:lpstr>
      <vt:lpstr>Stereographic Projection</vt:lpstr>
      <vt:lpstr>Plotting F and r</vt:lpstr>
      <vt:lpstr>The finished product</vt:lpstr>
      <vt:lpstr>For lab: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Chuck</dc:creator>
  <cp:lastModifiedBy>Admin</cp:lastModifiedBy>
  <cp:revision>172</cp:revision>
  <dcterms:created xsi:type="dcterms:W3CDTF">2006-09-06T13:34:16Z</dcterms:created>
  <dcterms:modified xsi:type="dcterms:W3CDTF">2021-04-26T09:50:13Z</dcterms:modified>
</cp:coreProperties>
</file>