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304" r:id="rId2"/>
    <p:sldId id="261" r:id="rId3"/>
    <p:sldId id="262" r:id="rId4"/>
    <p:sldId id="301" r:id="rId5"/>
    <p:sldId id="263" r:id="rId6"/>
    <p:sldId id="264" r:id="rId7"/>
    <p:sldId id="265" r:id="rId8"/>
    <p:sldId id="266" r:id="rId9"/>
    <p:sldId id="302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303" r:id="rId19"/>
    <p:sldId id="275" r:id="rId20"/>
    <p:sldId id="280" r:id="rId21"/>
    <p:sldId id="276" r:id="rId22"/>
    <p:sldId id="277" r:id="rId23"/>
    <p:sldId id="278" r:id="rId24"/>
    <p:sldId id="279" r:id="rId25"/>
    <p:sldId id="282" r:id="rId26"/>
    <p:sldId id="281" r:id="rId27"/>
    <p:sldId id="283" r:id="rId28"/>
    <p:sldId id="284" r:id="rId29"/>
    <p:sldId id="285" r:id="rId30"/>
    <p:sldId id="290" r:id="rId31"/>
    <p:sldId id="291" r:id="rId32"/>
    <p:sldId id="292" r:id="rId33"/>
    <p:sldId id="293" r:id="rId34"/>
    <p:sldId id="289" r:id="rId35"/>
    <p:sldId id="294" r:id="rId36"/>
    <p:sldId id="295" r:id="rId37"/>
    <p:sldId id="296" r:id="rId38"/>
    <p:sldId id="297" r:id="rId39"/>
    <p:sldId id="298" r:id="rId40"/>
    <p:sldId id="299" r:id="rId41"/>
    <p:sldId id="300" r:id="rId4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4" autoAdjust="0"/>
    <p:restoredTop sz="90929"/>
  </p:normalViewPr>
  <p:slideViewPr>
    <p:cSldViewPr>
      <p:cViewPr varScale="1">
        <p:scale>
          <a:sx n="63" d="100"/>
          <a:sy n="63" d="100"/>
        </p:scale>
        <p:origin x="12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FF989D72-7673-4E30-B1A0-5B5E90208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8AE97045-77CB-4A2E-A688-198C094DCAA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39F1058-9C9F-4CEB-821A-B0471D0ED730}" type="slidenum">
              <a:rPr lang="en-US" altLang="en-US" sz="1300"/>
              <a:pPr eaLnBrk="1" hangingPunct="1"/>
              <a:t>2</a:t>
            </a:fld>
            <a:endParaRPr lang="en-US" altLang="en-US" sz="1300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AB48E1B-5E88-492A-9783-6254077C4E64}" type="slidenum">
              <a:rPr lang="en-US" altLang="en-US" sz="1300"/>
              <a:pPr eaLnBrk="1" hangingPunct="1"/>
              <a:t>32</a:t>
            </a:fld>
            <a:endParaRPr lang="en-US" altLang="en-US" sz="1300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Source: http://agamemnon.cord.org/step_online/st1-4/st14eii1.htm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Photo: Willebrord_Snellius.jpg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9FD1FB4-52FE-4EC8-BB38-14112E1B14ED}" type="slidenum">
              <a:rPr lang="en-US" altLang="en-US" sz="1300"/>
              <a:pPr eaLnBrk="1" hangingPunct="1"/>
              <a:t>4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B4B7B7C-0381-4B3C-A36A-B4FB744150F6}" type="slidenum">
              <a:rPr lang="en-US" altLang="en-US" sz="1300"/>
              <a:pPr eaLnBrk="1" hangingPunct="1"/>
              <a:t>7</a:t>
            </a:fld>
            <a:endParaRPr lang="en-US" altLang="en-US" sz="1300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Source: http://dept.physics.upenn.edu/courses/gladney/phys151/lectures/images/polarization_by_reflection.gif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Photo: Brewster.gif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CDF7666-0CA3-4A93-86DD-2A5E1D55A5B4}" type="slidenum">
              <a:rPr lang="en-US" altLang="en-US" sz="1300"/>
              <a:pPr eaLnBrk="1" hangingPunct="1"/>
              <a:t>9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Photo: 225px-Augustin_Louis_Cauchy.JPG</a:t>
            </a: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324FB03-7274-4D88-847B-554632171438}" type="slidenum">
              <a:rPr lang="en-US" altLang="en-US" sz="1300"/>
              <a:pPr eaLnBrk="1" hangingPunct="1"/>
              <a:t>12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C58C298-2191-4236-A1A0-991FD5DC78C2}" type="slidenum">
              <a:rPr lang="en-US" altLang="en-US" sz="1300"/>
              <a:pPr eaLnBrk="1" hangingPunct="1"/>
              <a:t>16</a:t>
            </a:fld>
            <a:endParaRPr lang="en-US" altLang="en-US" sz="1300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Image: http://btc.montana.edu/messenger/instruments/prism.gif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Photo: fraunhofer_2.jpg</a:t>
            </a: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6FB3647-F857-4E3E-8C2D-37EB5F348935}" type="slidenum">
              <a:rPr lang="en-US" altLang="en-US" sz="1300"/>
              <a:pPr eaLnBrk="1" hangingPunct="1"/>
              <a:t>18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BF6CFCA-2D97-47C8-B839-849AA1A52540}" type="slidenum">
              <a:rPr lang="en-US" altLang="en-US" sz="1300"/>
              <a:pPr eaLnBrk="1" hangingPunct="1"/>
              <a:t>30</a:t>
            </a:fld>
            <a:endParaRPr lang="en-US" altLang="en-US" sz="1300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8693B10-A752-4ADF-B7D1-263E2450797D}" type="slidenum">
              <a:rPr lang="en-US" altLang="en-US" sz="1300"/>
              <a:pPr eaLnBrk="1" hangingPunct="1"/>
              <a:t>31</a:t>
            </a:fld>
            <a:endParaRPr lang="en-US" altLang="en-US" sz="1300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82230F-CF39-4D1A-AEB9-C462A3AF26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3108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FD793B-2370-4B58-92CC-7574988874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307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63160E-1861-432D-9A17-3E793FF197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9785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768501-4E22-4F3B-B98E-17538E4986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5540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D22EF3-B489-4AFC-9B3C-E52C7551EC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9317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EC569D-BAED-4FEF-9DE2-DBAB9D64FD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4530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65D59C-7031-4363-91B6-5B2493B11C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730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F9F1AA-E28E-4255-B7AC-4703111C85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8670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F46439-6A18-4316-96E3-583ED325F9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2787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60BA3D-371B-4064-818D-5831213DCE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6292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A77DE4-5855-4AAE-B782-890494E913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06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7D954E-9B87-4092-B8C2-8F418E33DE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09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00C1C9-695F-4A90-9D34-A52C5F8411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5768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D808E9C-DA85-48AC-96EF-EF03AD417B5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vcraobhu@gmail.com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file:///\\www.science.fau.edu\geo\Resources\CourseWebPages\Fall2012\GLY4200C_F12\pleochroism.wmv" TargetMode="Externa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69614" y="387658"/>
            <a:ext cx="3080719" cy="425116"/>
          </a:xfrm>
          <a:prstGeom prst="rect">
            <a:avLst/>
          </a:prstGeom>
        </p:spPr>
        <p:txBody>
          <a:bodyPr vert="horz" wrap="square" lIns="0" tIns="9525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>
              <a:spcBef>
                <a:spcPts val="75"/>
              </a:spcBef>
            </a:pPr>
            <a:r>
              <a:rPr lang="en-US" sz="2700" b="1" spc="-8" dirty="0">
                <a:solidFill>
                  <a:srgbClr val="FF0000"/>
                </a:solidFill>
                <a:latin typeface="Arial"/>
                <a:cs typeface="Arial"/>
              </a:rPr>
              <a:t>Optical Mineralogy</a:t>
            </a:r>
            <a:endParaRPr sz="27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33524" y="1268510"/>
            <a:ext cx="4665928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algn="ctr">
              <a:spcBef>
                <a:spcPts val="75"/>
              </a:spcBef>
              <a:tabLst>
                <a:tab pos="2763678" algn="l"/>
              </a:tabLst>
            </a:pPr>
            <a:r>
              <a:rPr sz="1800" dirty="0">
                <a:solidFill>
                  <a:srgbClr val="00B0F0"/>
                </a:solidFill>
                <a:latin typeface="Arial"/>
                <a:cs typeface="Arial"/>
              </a:rPr>
              <a:t>LECTURE </a:t>
            </a:r>
            <a:r>
              <a:rPr sz="1800" spc="-8" dirty="0" smtClean="0">
                <a:solidFill>
                  <a:srgbClr val="00B0F0"/>
                </a:solidFill>
                <a:latin typeface="Arial"/>
                <a:cs typeface="Arial"/>
              </a:rPr>
              <a:t>-</a:t>
            </a:r>
            <a:r>
              <a:rPr lang="en-US" sz="1800" spc="-8" dirty="0">
                <a:solidFill>
                  <a:srgbClr val="00B0F0"/>
                </a:solidFill>
                <a:latin typeface="Arial"/>
                <a:cs typeface="Arial"/>
              </a:rPr>
              <a:t>5</a:t>
            </a:r>
            <a:r>
              <a:rPr lang="en-US" sz="1800" spc="-8" dirty="0" smtClean="0">
                <a:solidFill>
                  <a:srgbClr val="00B0F0"/>
                </a:solidFill>
                <a:latin typeface="Arial"/>
                <a:cs typeface="Arial"/>
              </a:rPr>
              <a:t>, </a:t>
            </a:r>
            <a:r>
              <a:rPr sz="1800" spc="-23" dirty="0" smtClean="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lang="en-US" sz="1800" dirty="0">
                <a:solidFill>
                  <a:srgbClr val="00B0F0"/>
                </a:solidFill>
                <a:latin typeface="Arial"/>
                <a:cs typeface="Arial"/>
              </a:rPr>
              <a:t>M.Sc. </a:t>
            </a:r>
            <a:r>
              <a:rPr lang="en-US" sz="1800" dirty="0">
                <a:solidFill>
                  <a:srgbClr val="00B0F0"/>
                </a:solidFill>
                <a:latin typeface="Arial"/>
                <a:cs typeface="Arial"/>
              </a:rPr>
              <a:t>( Geology) I Semester</a:t>
            </a:r>
            <a:endParaRPr sz="1800" dirty="0">
              <a:solidFill>
                <a:srgbClr val="00B0F0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33524" y="4337112"/>
            <a:ext cx="4152900" cy="1393651"/>
          </a:xfrm>
          <a:prstGeom prst="rect">
            <a:avLst/>
          </a:prstGeom>
        </p:spPr>
        <p:txBody>
          <a:bodyPr vert="horz" wrap="square" lIns="0" tIns="8573" rIns="0" bIns="0" rtlCol="0">
            <a:spAutoFit/>
          </a:bodyPr>
          <a:lstStyle/>
          <a:p>
            <a:pPr marR="476" algn="ctr">
              <a:spcBef>
                <a:spcPts val="68"/>
              </a:spcBef>
            </a:pPr>
            <a:r>
              <a:rPr sz="1500" spc="-34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lang="en-US" sz="1500" spc="-34" dirty="0">
                <a:solidFill>
                  <a:srgbClr val="FF0000"/>
                </a:solidFill>
                <a:latin typeface="Arial"/>
                <a:cs typeface="Arial"/>
              </a:rPr>
              <a:t>IRANJAN MOHANTY</a:t>
            </a:r>
            <a:endParaRPr sz="15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9049" marR="3810" algn="ctr"/>
            <a:r>
              <a:rPr lang="en-US" sz="1500" spc="-4" dirty="0">
                <a:solidFill>
                  <a:srgbClr val="FF0000"/>
                </a:solidFill>
                <a:latin typeface="Arial"/>
                <a:cs typeface="Arial"/>
              </a:rPr>
              <a:t>DEPARTMENT OF GEOLOGY,</a:t>
            </a:r>
          </a:p>
          <a:p>
            <a:pPr marL="9049" marR="3810" algn="ctr"/>
            <a:r>
              <a:rPr sz="1500" spc="-4" dirty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lang="en-US" sz="1500" spc="-11" dirty="0">
                <a:solidFill>
                  <a:srgbClr val="FF0000"/>
                </a:solidFill>
                <a:latin typeface="Arial"/>
                <a:cs typeface="Arial"/>
              </a:rPr>
              <a:t>MLS </a:t>
            </a:r>
            <a:r>
              <a:rPr sz="1500" spc="-8" dirty="0">
                <a:solidFill>
                  <a:srgbClr val="FF0000"/>
                </a:solidFill>
                <a:latin typeface="Arial"/>
                <a:cs typeface="Arial"/>
              </a:rPr>
              <a:t>UNIVERSITY</a:t>
            </a:r>
            <a:endParaRPr sz="1500" dirty="0">
              <a:solidFill>
                <a:srgbClr val="FF0000"/>
              </a:solidFill>
              <a:latin typeface="Arial"/>
              <a:cs typeface="Arial"/>
            </a:endParaRPr>
          </a:p>
          <a:p>
            <a:pPr marR="953" algn="ctr"/>
            <a:r>
              <a:rPr lang="en-US" sz="1500" spc="-15" dirty="0">
                <a:solidFill>
                  <a:srgbClr val="FF0000"/>
                </a:solidFill>
                <a:latin typeface="Arial"/>
                <a:cs typeface="Arial"/>
              </a:rPr>
              <a:t>UDAIPUR</a:t>
            </a:r>
            <a:r>
              <a:rPr sz="1500" spc="-15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lang="en-US" sz="1500" spc="-15" dirty="0">
                <a:solidFill>
                  <a:srgbClr val="FF0000"/>
                </a:solidFill>
                <a:latin typeface="Arial"/>
                <a:cs typeface="Arial"/>
              </a:rPr>
              <a:t>313001</a:t>
            </a:r>
            <a:r>
              <a:rPr sz="1500" spc="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500" spc="-8" dirty="0">
                <a:solidFill>
                  <a:srgbClr val="FF0000"/>
                </a:solidFill>
                <a:latin typeface="Arial"/>
                <a:cs typeface="Arial"/>
              </a:rPr>
              <a:t>(</a:t>
            </a:r>
            <a:r>
              <a:rPr lang="en-US" sz="1500" spc="-8" dirty="0">
                <a:solidFill>
                  <a:srgbClr val="FF0000"/>
                </a:solidFill>
                <a:latin typeface="Arial"/>
                <a:cs typeface="Arial"/>
              </a:rPr>
              <a:t>RAJASTHAN</a:t>
            </a:r>
            <a:r>
              <a:rPr sz="1500" spc="-8" dirty="0">
                <a:solidFill>
                  <a:srgbClr val="FF0000"/>
                </a:solidFill>
                <a:latin typeface="Arial"/>
                <a:cs typeface="Arial"/>
              </a:rPr>
              <a:t>)</a:t>
            </a:r>
            <a:endParaRPr sz="15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178118" marR="185261" algn="ctr"/>
            <a:r>
              <a:rPr lang="en-IN" sz="1500" u="sng" spc="-4" dirty="0">
                <a:solidFill>
                  <a:srgbClr val="FF0000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</a:rPr>
              <a:t>E-mail: n</a:t>
            </a:r>
            <a:r>
              <a:rPr lang="en-US" sz="1500" u="sng" spc="-4" dirty="0">
                <a:solidFill>
                  <a:srgbClr val="FF0000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</a:rPr>
              <a:t>iranjan@mlsu.ac.in</a:t>
            </a:r>
            <a:r>
              <a:rPr sz="1500" u="sng" spc="-8" dirty="0">
                <a:solidFill>
                  <a:srgbClr val="FF0000"/>
                </a:solidFill>
                <a:latin typeface="Arial"/>
                <a:cs typeface="Arial"/>
                <a:hlinkClick r:id="rId3"/>
              </a:rPr>
              <a:t> </a:t>
            </a:r>
            <a:endParaRPr lang="en-US" sz="1500" u="sng" spc="-8" dirty="0">
              <a:solidFill>
                <a:srgbClr val="FF0000"/>
              </a:solidFill>
              <a:latin typeface="Arial"/>
              <a:cs typeface="Arial"/>
            </a:endParaRPr>
          </a:p>
          <a:p>
            <a:pPr marL="178118" marR="185261" algn="ctr"/>
            <a:endParaRPr sz="15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7" name="pleochroism.wmv">
            <a:hlinkClick r:id="" action="ppaction://media"/>
          </p:cNvPr>
          <p:cNvPicPr>
            <a:picLocks noRot="1" noChangeAspect="1" noChangeArrowheads="1"/>
          </p:cNvPicPr>
          <p:nvPr>
            <p:ph sz="half" idx="1"/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82757" y="2209800"/>
            <a:ext cx="1854431" cy="1900792"/>
          </a:xfrm>
        </p:spPr>
      </p:pic>
    </p:spTree>
    <p:extLst>
      <p:ext uri="{BB962C8B-B14F-4D97-AF65-F5344CB8AC3E}">
        <p14:creationId xmlns:p14="http://schemas.microsoft.com/office/powerpoint/2010/main" val="2468294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68A2EC6-B058-4627-BC25-08B20AA29DB3}" type="slidenum">
              <a:rPr lang="en-US" altLang="en-US" sz="1400"/>
              <a:pPr eaLnBrk="1" hangingPunct="1"/>
              <a:t>10</a:t>
            </a:fld>
            <a:endParaRPr lang="en-US" altLang="en-US" sz="14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Critical Angle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Sin r = (n</a:t>
            </a:r>
            <a:r>
              <a:rPr lang="en-US" altLang="en-US" sz="2800" baseline="-25000" smtClean="0"/>
              <a:t>i</a:t>
            </a:r>
            <a:r>
              <a:rPr lang="en-US" altLang="en-US" sz="2800" smtClean="0"/>
              <a:t>sin i)/n</a:t>
            </a:r>
            <a:r>
              <a:rPr lang="en-US" altLang="en-US" sz="2800" baseline="-25000" smtClean="0"/>
              <a:t>r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If n</a:t>
            </a:r>
            <a:r>
              <a:rPr lang="en-US" altLang="en-US" sz="2800" baseline="-25000" smtClean="0"/>
              <a:t>i</a:t>
            </a:r>
            <a:r>
              <a:rPr lang="en-US" altLang="en-US" sz="2800" smtClean="0"/>
              <a:t> &lt; n</a:t>
            </a:r>
            <a:r>
              <a:rPr lang="en-US" altLang="en-US" sz="2800" baseline="-25000" smtClean="0"/>
              <a:t>r</a:t>
            </a:r>
            <a:r>
              <a:rPr lang="en-US" altLang="en-US" sz="2800" smtClean="0"/>
              <a:t>, then (n</a:t>
            </a:r>
            <a:r>
              <a:rPr lang="en-US" altLang="en-US" sz="2800" baseline="-25000" smtClean="0"/>
              <a:t>i</a:t>
            </a:r>
            <a:r>
              <a:rPr lang="en-US" altLang="en-US" sz="2800" smtClean="0"/>
              <a:t>sin i)/n</a:t>
            </a:r>
            <a:r>
              <a:rPr lang="en-US" altLang="en-US" sz="2800" baseline="-25000" smtClean="0"/>
              <a:t>r </a:t>
            </a:r>
            <a:r>
              <a:rPr lang="en-US" altLang="en-US" sz="2800" smtClean="0"/>
              <a:t>&lt; 1, and a solution for the above equation always exists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If n</a:t>
            </a:r>
            <a:r>
              <a:rPr lang="en-US" altLang="en-US" sz="2800" baseline="-25000" smtClean="0"/>
              <a:t>i</a:t>
            </a:r>
            <a:r>
              <a:rPr lang="en-US" altLang="en-US" sz="2800" smtClean="0"/>
              <a:t> &gt; n</a:t>
            </a:r>
            <a:r>
              <a:rPr lang="en-US" altLang="en-US" sz="2800" baseline="-25000" smtClean="0"/>
              <a:t>r</a:t>
            </a:r>
            <a:r>
              <a:rPr lang="en-US" altLang="en-US" sz="2800" smtClean="0"/>
              <a:t>, then (n</a:t>
            </a:r>
            <a:r>
              <a:rPr lang="en-US" altLang="en-US" sz="2800" baseline="-25000" smtClean="0"/>
              <a:t>i</a:t>
            </a:r>
            <a:r>
              <a:rPr lang="en-US" altLang="en-US" sz="2800" smtClean="0"/>
              <a:t>sin i)/n</a:t>
            </a:r>
            <a:r>
              <a:rPr lang="en-US" altLang="en-US" sz="2800" baseline="-25000" smtClean="0"/>
              <a:t>r </a:t>
            </a:r>
            <a:r>
              <a:rPr lang="en-US" altLang="en-US" sz="2800" smtClean="0"/>
              <a:t>may exceed 1, meaning that no solution for the equation exists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The angle i for which (n</a:t>
            </a:r>
            <a:r>
              <a:rPr lang="en-US" altLang="en-US" sz="2800" baseline="-25000" smtClean="0"/>
              <a:t>i</a:t>
            </a:r>
            <a:r>
              <a:rPr lang="en-US" altLang="en-US" sz="2800" smtClean="0"/>
              <a:t>sin i)/n</a:t>
            </a:r>
            <a:r>
              <a:rPr lang="en-US" altLang="en-US" sz="2800" baseline="-25000" smtClean="0"/>
              <a:t>r</a:t>
            </a:r>
            <a:r>
              <a:rPr lang="en-US" altLang="en-US" sz="2800" smtClean="0"/>
              <a:t> = 1.00 is called the critical angle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For any angle greater than or equal to the critical angle there will be no refracted ray – the light will be totally reflected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9C3A6C3-DE29-4265-8530-9A53CB8A61C5}" type="slidenum">
              <a:rPr lang="en-US" altLang="en-US" sz="1400"/>
              <a:pPr eaLnBrk="1" hangingPunct="1"/>
              <a:t>11</a:t>
            </a:fld>
            <a:endParaRPr lang="en-US" altLang="en-US" sz="140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mtClean="0"/>
              <a:t>Index of Refraction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143000"/>
            <a:ext cx="7924800" cy="20574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accent1"/>
                </a:solidFill>
              </a:rPr>
              <a:t>index of refraction</a:t>
            </a:r>
            <a:r>
              <a:rPr lang="en-US" altLang="en-US" smtClean="0"/>
              <a:t> is the ratio of the speed of light in vacuum to the speed of light in a medium, such as a mineral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z="2800" smtClean="0"/>
              <a:t>Since the speed of light in vacuum is always greater than in a medium, the index of refraction is always greater than 1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graphicFrame>
        <p:nvGraphicFramePr>
          <p:cNvPr id="12293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3124200" y="2667000"/>
          <a:ext cx="2743200" cy="128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Equation" r:id="rId3" imgW="571252" imgH="266584" progId="Equation.COEE2">
                  <p:embed/>
                </p:oleObj>
              </mc:Choice>
              <mc:Fallback>
                <p:oleObj name="Equation" r:id="rId3" imgW="571252" imgH="266584" progId="Equation.COEE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667000"/>
                        <a:ext cx="2743200" cy="1281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8059E92-B3A3-4DA1-B69D-838A61232A7C}" type="slidenum">
              <a:rPr lang="en-US" altLang="en-US" sz="1400"/>
              <a:pPr eaLnBrk="1" hangingPunct="1"/>
              <a:t>12</a:t>
            </a:fld>
            <a:endParaRPr lang="en-US" altLang="en-US" sz="140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Frequency Dependence of n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6600" y="1752600"/>
            <a:ext cx="5181600" cy="43434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index of refraction depends on the wavelength(</a:t>
            </a:r>
            <a:r>
              <a:rPr lang="el-GR" altLang="en-US" smtClean="0">
                <a:cs typeface="Times New Roman" panose="02020603050405020304" pitchFamily="18" charset="0"/>
              </a:rPr>
              <a:t>λ</a:t>
            </a:r>
            <a:r>
              <a:rPr lang="en-US" altLang="en-US" smtClean="0">
                <a:cs typeface="Times New Roman" panose="02020603050405020304" pitchFamily="18" charset="0"/>
              </a:rPr>
              <a:t>)</a:t>
            </a:r>
            <a:r>
              <a:rPr lang="en-US" altLang="en-US" smtClean="0"/>
              <a:t>, in a complicated manner</a:t>
            </a:r>
          </a:p>
          <a:p>
            <a:pPr eaLnBrk="1" hangingPunct="1"/>
            <a:r>
              <a:rPr lang="en-US" altLang="en-US" smtClean="0"/>
              <a:t>Use Cauchy expansion to approximate the frequency dependence</a:t>
            </a:r>
          </a:p>
          <a:p>
            <a:pPr eaLnBrk="1" hangingPunct="1"/>
            <a:r>
              <a:rPr lang="en-US" altLang="en-US" smtClean="0"/>
              <a:t>Augustin Louis Cauchy was a French mathematician </a:t>
            </a:r>
          </a:p>
        </p:txBody>
      </p:sp>
      <p:pic>
        <p:nvPicPr>
          <p:cNvPr id="13317" name="Picture 4" descr="225px-Augustin_Louis_Cauchy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05000"/>
            <a:ext cx="281463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DB08D62-582B-4CC4-960E-FA04959E8147}" type="slidenum">
              <a:rPr lang="en-US" altLang="en-US" sz="1400"/>
              <a:pPr eaLnBrk="1" hangingPunct="1"/>
              <a:t>13</a:t>
            </a:fld>
            <a:endParaRPr lang="en-US" altLang="en-US" sz="14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Dispersion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82000" cy="41148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n (λ)  = A + B/λ</a:t>
            </a:r>
            <a:r>
              <a:rPr lang="en-US" altLang="en-US" sz="2800" baseline="30000" smtClean="0"/>
              <a:t>2</a:t>
            </a:r>
            <a:r>
              <a:rPr lang="en-US" altLang="en-US" sz="2800" smtClean="0"/>
              <a:t> + C/λ</a:t>
            </a:r>
            <a:r>
              <a:rPr lang="en-US" altLang="en-US" sz="2800" baseline="30000" smtClean="0"/>
              <a:t>4</a:t>
            </a:r>
          </a:p>
          <a:p>
            <a:pPr eaLnBrk="1" hangingPunct="1"/>
            <a:r>
              <a:rPr lang="en-US" altLang="en-US" sz="2800" smtClean="0"/>
              <a:t>A,B, and C are empirically derived constants</a:t>
            </a:r>
          </a:p>
          <a:p>
            <a:pPr eaLnBrk="1" hangingPunct="1"/>
            <a:r>
              <a:rPr lang="en-US" altLang="en-US" sz="2800" smtClean="0"/>
              <a:t>Measuring the value of n at three different values of λ provides three simultaneous equations which may be solved for A, B, and C </a:t>
            </a:r>
          </a:p>
          <a:p>
            <a:pPr eaLnBrk="1" hangingPunct="1"/>
            <a:r>
              <a:rPr lang="en-US" altLang="en-US" sz="2800" smtClean="0"/>
              <a:t>The property that Cauchy's equation determines is known as dispersion, the property that allows a prism to break white light into the colors of the rainbow</a:t>
            </a:r>
          </a:p>
          <a:p>
            <a:pPr eaLnBrk="1" hangingPunct="1"/>
            <a:endParaRPr lang="en-US" altLang="en-US" sz="28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80F99FD-FD76-4BA9-8684-E29194CE8984}" type="slidenum">
              <a:rPr lang="en-US" altLang="en-US" sz="1400"/>
              <a:pPr eaLnBrk="1" hangingPunct="1"/>
              <a:t>14</a:t>
            </a:fld>
            <a:endParaRPr lang="en-US" altLang="en-US" sz="1400"/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Frequency and n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Glass (and almost all other substances) will have a higher index of refraction for higher frequency (shorter wavelength) light than for lower frequency light </a:t>
            </a:r>
          </a:p>
          <a:p>
            <a:pPr eaLnBrk="1" hangingPunct="1"/>
            <a:r>
              <a:rPr lang="en-US" altLang="en-US" smtClean="0"/>
              <a:t>The more vibrations per second, the slower the light travels through the medium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0460B65-B4FB-453A-8C34-690FD74F2F6F}" type="slidenum">
              <a:rPr lang="en-US" altLang="en-US" sz="1400"/>
              <a:pPr eaLnBrk="1" hangingPunct="1"/>
              <a:t>15</a:t>
            </a:fld>
            <a:endParaRPr lang="en-US" altLang="en-US" sz="14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Dispersion in Glass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Values for crown glass would be about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mtClean="0"/>
              <a:t> n = 1.515 for 656.3 nm (red) 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mtClean="0"/>
              <a:t> n = 1.524 for 486.1 nm (blue)</a:t>
            </a:r>
          </a:p>
          <a:p>
            <a:pPr eaLnBrk="1" hangingPunct="1"/>
            <a:r>
              <a:rPr lang="en-US" altLang="en-US" smtClean="0"/>
              <a:t>sin r</a:t>
            </a:r>
            <a:r>
              <a:rPr lang="en-US" altLang="en-US" baseline="-25000" smtClean="0"/>
              <a:t>656.3</a:t>
            </a:r>
            <a:r>
              <a:rPr lang="en-US" altLang="en-US" smtClean="0"/>
              <a:t> = sin i/1.515  </a:t>
            </a:r>
          </a:p>
          <a:p>
            <a:pPr eaLnBrk="1" hangingPunct="1"/>
            <a:r>
              <a:rPr lang="en-US" altLang="en-US" smtClean="0"/>
              <a:t>sin r</a:t>
            </a:r>
            <a:r>
              <a:rPr lang="en-US" altLang="en-US" baseline="-25000" smtClean="0"/>
              <a:t>486.1</a:t>
            </a:r>
            <a:r>
              <a:rPr lang="en-US" altLang="en-US" smtClean="0"/>
              <a:t> = sin i/1.524                          </a:t>
            </a:r>
          </a:p>
          <a:p>
            <a:pPr eaLnBrk="1" hangingPunct="1"/>
            <a:r>
              <a:rPr lang="en-US" altLang="en-US" smtClean="0"/>
              <a:t>sin r</a:t>
            </a:r>
            <a:r>
              <a:rPr lang="en-US" altLang="en-US" baseline="-25000" smtClean="0"/>
              <a:t>656.3</a:t>
            </a:r>
            <a:r>
              <a:rPr lang="en-US" altLang="en-US" smtClean="0"/>
              <a:t> &gt; sin r</a:t>
            </a:r>
            <a:r>
              <a:rPr lang="en-US" altLang="en-US" baseline="-25000" smtClean="0"/>
              <a:t>486.1</a:t>
            </a:r>
            <a:r>
              <a:rPr lang="en-US" altLang="en-US" smtClean="0"/>
              <a:t> and r</a:t>
            </a:r>
            <a:r>
              <a:rPr lang="en-US" altLang="en-US" baseline="-25000" smtClean="0"/>
              <a:t>656.3</a:t>
            </a:r>
            <a:r>
              <a:rPr lang="en-US" altLang="en-US" smtClean="0"/>
              <a:t> &gt; r</a:t>
            </a:r>
            <a:r>
              <a:rPr lang="en-US" altLang="en-US" baseline="-25000" smtClean="0"/>
              <a:t>486.1</a:t>
            </a:r>
            <a:r>
              <a:rPr lang="en-US" altLang="en-US" smtClean="0"/>
              <a:t> 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D9C20C0-22C3-46EC-86A2-9FF14900E6FF}" type="slidenum">
              <a:rPr lang="en-US" altLang="en-US" sz="1400"/>
              <a:pPr eaLnBrk="1" hangingPunct="1"/>
              <a:t>16</a:t>
            </a:fld>
            <a:endParaRPr lang="en-US" altLang="en-US" sz="1400"/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Light in a Prism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Red light striking a prism will be refracted further from the normal than blue light</a:t>
            </a:r>
          </a:p>
          <a:p>
            <a:pPr eaLnBrk="1" hangingPunct="1"/>
            <a:r>
              <a:rPr lang="en-US" altLang="en-US" sz="2800" smtClean="0"/>
              <a:t>Light of intermediate values of n will be somewhere in between</a:t>
            </a:r>
          </a:p>
          <a:p>
            <a:pPr eaLnBrk="1" hangingPunct="1"/>
            <a:r>
              <a:rPr lang="en-US" altLang="en-US" sz="2800" smtClean="0"/>
              <a:t>Thus a prism breaks light into a spectrum</a:t>
            </a:r>
          </a:p>
        </p:txBody>
      </p:sp>
      <p:pic>
        <p:nvPicPr>
          <p:cNvPr id="17413" name="Picture 7" descr="prism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0125" y="3081338"/>
            <a:ext cx="3181350" cy="1914525"/>
          </a:xfr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BBD3CC0-171C-4115-A524-B5F19E0DA827}" type="slidenum">
              <a:rPr lang="en-US" altLang="en-US" sz="1400"/>
              <a:pPr eaLnBrk="1" hangingPunct="1"/>
              <a:t>17</a:t>
            </a:fld>
            <a:endParaRPr lang="en-US" altLang="en-US" sz="14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Solar Spectral Lines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Early observations of the solar light split by a prism revealed that certain frequencies were missing</a:t>
            </a:r>
          </a:p>
          <a:p>
            <a:pPr eaLnBrk="1" hangingPunct="1"/>
            <a:r>
              <a:rPr lang="en-US" altLang="en-US" smtClean="0"/>
              <a:t>The missing light is absorbed by gases in the outer atmosphere of the sun</a:t>
            </a:r>
          </a:p>
          <a:p>
            <a:pPr eaLnBrk="1" hangingPunct="1"/>
            <a:r>
              <a:rPr lang="en-US" altLang="en-US" smtClean="0"/>
              <a:t>Fraunhofer measured the frequency of these line and assigned the letters A – G to them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Joseph von Fraunhofer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0" y="1981200"/>
            <a:ext cx="3886200" cy="4114800"/>
          </a:xfrm>
        </p:spPr>
        <p:txBody>
          <a:bodyPr/>
          <a:lstStyle/>
          <a:p>
            <a:r>
              <a:rPr lang="en-US" altLang="en-US" smtClean="0"/>
              <a:t>Named after </a:t>
            </a:r>
            <a:r>
              <a:rPr lang="de-DE" altLang="en-US" smtClean="0"/>
              <a:t>German physicist Joseph von Fraunhofer, discoverer of the dark lines in the solar spectrum</a:t>
            </a:r>
            <a:endParaRPr lang="en-US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9C5A1AE-BCA2-4657-88D0-0F7D877960AE}" type="slidenum">
              <a:rPr lang="en-US" altLang="en-US" sz="1400"/>
              <a:pPr eaLnBrk="1" hangingPunct="1"/>
              <a:t>18</a:t>
            </a:fld>
            <a:endParaRPr lang="en-US" altLang="en-US" sz="1400"/>
          </a:p>
        </p:txBody>
      </p:sp>
      <p:pic>
        <p:nvPicPr>
          <p:cNvPr id="19461" name="Picture 4" descr="fraunhofer_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057400"/>
            <a:ext cx="27559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36ED588-AF31-463E-A47B-80E81426B2AB}" type="slidenum">
              <a:rPr lang="en-US" altLang="en-US" sz="1400"/>
              <a:pPr eaLnBrk="1" hangingPunct="1"/>
              <a:t>19</a:t>
            </a:fld>
            <a:endParaRPr lang="en-US" altLang="en-US" sz="14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Fraunhofer lines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A				759.4 nm</a:t>
            </a:r>
          </a:p>
          <a:p>
            <a:pPr eaLnBrk="1" hangingPunct="1"/>
            <a:r>
              <a:rPr lang="en-US" altLang="en-US" sz="2800" smtClean="0"/>
              <a:t>B				687.0 nm</a:t>
            </a:r>
          </a:p>
          <a:p>
            <a:pPr eaLnBrk="1" hangingPunct="1"/>
            <a:r>
              <a:rPr lang="en-US" altLang="en-US" sz="2800" smtClean="0"/>
              <a:t>C				656.3 nm</a:t>
            </a:r>
          </a:p>
          <a:p>
            <a:pPr eaLnBrk="1" hangingPunct="1"/>
            <a:r>
              <a:rPr lang="en-US" altLang="en-US" sz="2800" smtClean="0"/>
              <a:t>D1} D			589.6} 589.3 nm</a:t>
            </a:r>
          </a:p>
          <a:p>
            <a:pPr eaLnBrk="1" hangingPunct="1"/>
            <a:r>
              <a:rPr lang="en-US" altLang="en-US" sz="2800" smtClean="0"/>
              <a:t>D2}			589.0}</a:t>
            </a:r>
          </a:p>
          <a:p>
            <a:pPr eaLnBrk="1" hangingPunct="1"/>
            <a:r>
              <a:rPr lang="en-US" altLang="en-US" sz="2800" smtClean="0"/>
              <a:t>E				526.9 nm</a:t>
            </a:r>
          </a:p>
          <a:p>
            <a:pPr eaLnBrk="1" hangingPunct="1"/>
            <a:r>
              <a:rPr lang="en-US" altLang="en-US" sz="2800" smtClean="0"/>
              <a:t>F				486.1 nm</a:t>
            </a:r>
          </a:p>
          <a:p>
            <a:pPr eaLnBrk="1" hangingPunct="1"/>
            <a:r>
              <a:rPr lang="en-US" altLang="en-US" sz="2800" smtClean="0"/>
              <a:t>G				430.8 nm</a:t>
            </a:r>
          </a:p>
          <a:p>
            <a:pPr eaLnBrk="1" hangingPunct="1"/>
            <a:endParaRPr lang="en-US" altLang="en-US" sz="28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D2FCC6F-8B15-4071-9C64-3C1054AB712A}" type="slidenum">
              <a:rPr lang="en-US" altLang="en-US" sz="1400"/>
              <a:pPr eaLnBrk="1" hangingPunct="1"/>
              <a:t>2</a:t>
            </a:fld>
            <a:endParaRPr lang="en-US" altLang="en-US" sz="1400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Reflection and Refraction</a:t>
            </a:r>
          </a:p>
        </p:txBody>
      </p:sp>
      <p:sp>
        <p:nvSpPr>
          <p:cNvPr id="3076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Light may be either reflected or refracted upon hitting a surface</a:t>
            </a:r>
          </a:p>
          <a:p>
            <a:pPr eaLnBrk="1" hangingPunct="1"/>
            <a:r>
              <a:rPr lang="en-US" altLang="en-US" sz="2800" smtClean="0"/>
              <a:t>For reflection, the angle of incidence (θ</a:t>
            </a:r>
            <a:r>
              <a:rPr lang="en-US" altLang="en-US" sz="2800" baseline="-25000" smtClean="0"/>
              <a:t>1</a:t>
            </a:r>
            <a:r>
              <a:rPr lang="en-US" altLang="en-US" sz="2800" smtClean="0"/>
              <a:t>) equals the angle of reflection (θ</a:t>
            </a:r>
            <a:r>
              <a:rPr lang="en-US" altLang="en-US" sz="2800" baseline="-25000" smtClean="0"/>
              <a:t>2</a:t>
            </a:r>
            <a:r>
              <a:rPr lang="en-US" altLang="en-US" sz="2800" smtClean="0"/>
              <a:t>)</a:t>
            </a:r>
            <a:endParaRPr lang="en-US" altLang="en-US" sz="2800" baseline="-25000" smtClean="0"/>
          </a:p>
          <a:p>
            <a:pPr eaLnBrk="1" hangingPunct="1"/>
            <a:endParaRPr lang="en-US" altLang="en-US" sz="2800" smtClean="0"/>
          </a:p>
        </p:txBody>
      </p:sp>
      <p:pic>
        <p:nvPicPr>
          <p:cNvPr id="3077" name="Picture 7" descr="Huygens_refraction_and_reflection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1828800"/>
            <a:ext cx="4495800" cy="3197225"/>
          </a:xfr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9444738-946C-46D7-BC89-E62481E0ACDA}" type="slidenum">
              <a:rPr lang="en-US" altLang="en-US" sz="1400"/>
              <a:pPr eaLnBrk="1" hangingPunct="1"/>
              <a:t>20</a:t>
            </a:fld>
            <a:endParaRPr lang="en-US" altLang="en-US" sz="1400"/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Hydrogen Spectrum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819400"/>
            <a:ext cx="4191000" cy="32766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Note that the lines at 656 and 486 correspond to Fruanhofer lines C and F </a:t>
            </a:r>
          </a:p>
        </p:txBody>
      </p:sp>
      <p:pic>
        <p:nvPicPr>
          <p:cNvPr id="21509" name="Picture 7" descr="spectra_types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2333625"/>
            <a:ext cx="3810000" cy="3409950"/>
          </a:xfr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366FF25-2C6C-4ECD-9776-C7835A5426B5}" type="slidenum">
              <a:rPr lang="en-US" altLang="en-US" sz="1400"/>
              <a:pPr eaLnBrk="1" hangingPunct="1"/>
              <a:t>21</a:t>
            </a:fld>
            <a:endParaRPr lang="en-US" altLang="en-US" sz="14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Dispersive Power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Dispersive power =  (n</a:t>
            </a:r>
            <a:r>
              <a:rPr lang="en-US" altLang="en-US" baseline="-25000" smtClean="0"/>
              <a:t>f</a:t>
            </a:r>
            <a:r>
              <a:rPr lang="en-US" altLang="en-US" smtClean="0"/>
              <a:t> – n</a:t>
            </a:r>
            <a:r>
              <a:rPr lang="en-US" altLang="en-US" baseline="-25000" smtClean="0"/>
              <a:t>c</a:t>
            </a:r>
            <a:r>
              <a:rPr lang="en-US" altLang="en-US" smtClean="0"/>
              <a:t>)/(n</a:t>
            </a:r>
            <a:r>
              <a:rPr lang="en-US" altLang="en-US" baseline="-25000" smtClean="0"/>
              <a:t>d</a:t>
            </a:r>
            <a:r>
              <a:rPr lang="en-US" altLang="en-US" smtClean="0"/>
              <a:t> – 1)</a:t>
            </a:r>
          </a:p>
          <a:p>
            <a:pPr eaLnBrk="1" hangingPunct="1"/>
            <a:r>
              <a:rPr lang="en-US" altLang="en-US" smtClean="0"/>
              <a:t>Some people use the reciprocal: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mtClean="0"/>
              <a:t> (n</a:t>
            </a:r>
            <a:r>
              <a:rPr lang="en-US" altLang="en-US" baseline="-25000" smtClean="0"/>
              <a:t>d</a:t>
            </a:r>
            <a:r>
              <a:rPr lang="en-US" altLang="en-US" smtClean="0"/>
              <a:t> - 1)/(n</a:t>
            </a:r>
            <a:r>
              <a:rPr lang="en-US" altLang="en-US" baseline="-25000" smtClean="0"/>
              <a:t>f</a:t>
            </a:r>
            <a:r>
              <a:rPr lang="en-US" altLang="en-US" smtClean="0"/>
              <a:t> – n</a:t>
            </a:r>
            <a:r>
              <a:rPr lang="en-US" altLang="en-US" baseline="-25000" smtClean="0"/>
              <a:t>c</a:t>
            </a:r>
            <a:r>
              <a:rPr lang="en-US" altLang="en-US" smtClean="0"/>
              <a:t>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mtClean="0"/>
              <a:t> This measure is often given on bottles of immersion oils</a:t>
            </a:r>
          </a:p>
          <a:p>
            <a:pPr eaLnBrk="1" hangingPunct="1"/>
            <a:r>
              <a:rPr lang="en-US" altLang="en-US" smtClean="0"/>
              <a:t>Coefficient of dispersion = n</a:t>
            </a:r>
            <a:r>
              <a:rPr lang="en-US" altLang="en-US" baseline="-25000" smtClean="0"/>
              <a:t>f</a:t>
            </a:r>
            <a:r>
              <a:rPr lang="en-US" altLang="en-US" smtClean="0"/>
              <a:t> - n</a:t>
            </a:r>
            <a:r>
              <a:rPr lang="en-US" altLang="en-US" baseline="-25000" smtClean="0"/>
              <a:t>c</a:t>
            </a:r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5D8C122-3E91-42AD-BFE1-DA03940BFA99}" type="slidenum">
              <a:rPr lang="en-US" altLang="en-US" sz="1400"/>
              <a:pPr eaLnBrk="1" hangingPunct="1"/>
              <a:t>22</a:t>
            </a:fld>
            <a:endParaRPr lang="en-US" altLang="en-US" sz="1400"/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 smtClean="0"/>
              <a:t>Light in a Cube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5181600"/>
            <a:ext cx="7848600" cy="91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Light passing through a cube, or any material with two parallel surfaces, will emerge traveling in the same direction</a:t>
            </a:r>
          </a:p>
        </p:txBody>
      </p:sp>
      <p:pic>
        <p:nvPicPr>
          <p:cNvPr id="23557" name="Picture 13" descr="refractionfigure4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52600" y="1219200"/>
            <a:ext cx="5410200" cy="36258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D889CC7-F5DF-444E-A50F-5C6AB84E5FBD}" type="slidenum">
              <a:rPr lang="en-US" altLang="en-US" sz="1400"/>
              <a:pPr eaLnBrk="1" hangingPunct="1"/>
              <a:t>23</a:t>
            </a:fld>
            <a:endParaRPr lang="en-US" altLang="en-US" sz="14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Light in a Prism</a:t>
            </a:r>
          </a:p>
        </p:txBody>
      </p:sp>
      <p:sp>
        <p:nvSpPr>
          <p:cNvPr id="24580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Light traveling through a prism will be refracted twice, and will emerge traveling in a different direction</a:t>
            </a:r>
          </a:p>
        </p:txBody>
      </p:sp>
      <p:pic>
        <p:nvPicPr>
          <p:cNvPr id="24581" name="Picture 10" descr="light_ill38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2209800"/>
            <a:ext cx="3429000" cy="2743200"/>
          </a:xfr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97AE3E5-87A7-47E6-9F1C-9A463B43B57D}" type="slidenum">
              <a:rPr lang="en-US" altLang="en-US" sz="1400"/>
              <a:pPr eaLnBrk="1" hangingPunct="1"/>
              <a:t>24</a:t>
            </a:fld>
            <a:endParaRPr lang="en-US" altLang="en-US" sz="1400"/>
          </a:p>
        </p:txBody>
      </p:sp>
      <p:sp>
        <p:nvSpPr>
          <p:cNvPr id="2560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Prism Case 1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Light passing through the prism will first be refracted toward the normal, and then will be refracted well away from the normal </a:t>
            </a:r>
          </a:p>
          <a:p>
            <a:pPr eaLnBrk="1" hangingPunct="1"/>
            <a:r>
              <a:rPr lang="en-US" altLang="en-US" sz="2800" smtClean="0"/>
              <a:t>It is assumed the prism has 60 degree angles</a:t>
            </a:r>
          </a:p>
          <a:p>
            <a:pPr eaLnBrk="1" hangingPunct="1"/>
            <a:endParaRPr lang="en-US" altLang="en-US" sz="2800" smtClean="0"/>
          </a:p>
        </p:txBody>
      </p:sp>
      <p:pic>
        <p:nvPicPr>
          <p:cNvPr id="25605" name="Picture 7" descr="Fig_2-3B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66775" y="2152650"/>
            <a:ext cx="3448050" cy="3771900"/>
          </a:xfr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F5DDF82-D525-4718-882F-552F4A0F34C2}" type="slidenum">
              <a:rPr lang="en-US" altLang="en-US" sz="1400"/>
              <a:pPr eaLnBrk="1" hangingPunct="1"/>
              <a:t>25</a:t>
            </a:fld>
            <a:endParaRPr lang="en-US" altLang="en-US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Using Immersion Oils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If we could alter the index of refraction of the incident medium, we could change the results</a:t>
            </a:r>
          </a:p>
          <a:p>
            <a:pPr eaLnBrk="1" hangingPunct="1"/>
            <a:r>
              <a:rPr lang="en-US" altLang="en-US" smtClean="0"/>
              <a:t>We can do this by immersing the glass (n = 1.5) in oil with various n values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91B9C84-A939-4359-B181-C85CABFC8A04}" type="slidenum">
              <a:rPr lang="en-US" altLang="en-US" sz="1400"/>
              <a:pPr eaLnBrk="1" hangingPunct="1"/>
              <a:t>26</a:t>
            </a:fld>
            <a:endParaRPr lang="en-US" altLang="en-US" sz="1400"/>
          </a:p>
        </p:txBody>
      </p:sp>
      <p:sp>
        <p:nvSpPr>
          <p:cNvPr id="2765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Prism Case 2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Oil with n = 1.50</a:t>
            </a:r>
          </a:p>
          <a:p>
            <a:pPr eaLnBrk="1" hangingPunct="1"/>
            <a:r>
              <a:rPr lang="en-US" altLang="en-US" sz="2800" smtClean="0"/>
              <a:t>Because the index of refraction is constant the ray is not bent – it passes straight through</a:t>
            </a:r>
          </a:p>
          <a:p>
            <a:pPr eaLnBrk="1" hangingPunct="1"/>
            <a:endParaRPr lang="en-US" altLang="en-US" sz="2800" smtClean="0"/>
          </a:p>
        </p:txBody>
      </p:sp>
      <p:pic>
        <p:nvPicPr>
          <p:cNvPr id="27653" name="Picture 9" descr="Fig_2-3D_tor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23938" y="2162175"/>
            <a:ext cx="3133725" cy="3752850"/>
          </a:xfr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5988E3A-CC05-48D7-8774-C76B005A5786}" type="slidenum">
              <a:rPr lang="en-US" altLang="en-US" sz="1400"/>
              <a:pPr eaLnBrk="1" hangingPunct="1"/>
              <a:t>27</a:t>
            </a:fld>
            <a:endParaRPr lang="en-US" altLang="en-US" sz="1400"/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Prism Case 3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Oil with n = 2.00</a:t>
            </a:r>
          </a:p>
          <a:p>
            <a:pPr eaLnBrk="1" hangingPunct="1"/>
            <a:r>
              <a:rPr lang="en-US" altLang="en-US" sz="2800" smtClean="0"/>
              <a:t>Light will be bent away from the normal upon entering the glass, and toward the normal upon reentering the oil</a:t>
            </a:r>
          </a:p>
        </p:txBody>
      </p:sp>
      <p:pic>
        <p:nvPicPr>
          <p:cNvPr id="28677" name="Picture 7" descr="Fig_2-3C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2114550"/>
            <a:ext cx="3200400" cy="3848100"/>
          </a:xfr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6EC5682-6018-4CE2-A96B-98F13E4A8976}" type="slidenum">
              <a:rPr lang="en-US" altLang="en-US" sz="1400"/>
              <a:pPr eaLnBrk="1" hangingPunct="1"/>
              <a:t>28</a:t>
            </a:fld>
            <a:endParaRPr lang="en-US" altLang="en-US" sz="140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Absorption and Thickness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I/I</a:t>
            </a:r>
            <a:r>
              <a:rPr lang="en-US" altLang="en-US" baseline="-25000" smtClean="0"/>
              <a:t>0</a:t>
            </a:r>
            <a:r>
              <a:rPr lang="en-US" altLang="en-US" smtClean="0"/>
              <a:t>  = e</a:t>
            </a:r>
            <a:r>
              <a:rPr lang="en-US" altLang="en-US" baseline="30000" smtClean="0"/>
              <a:t>-kt</a:t>
            </a:r>
            <a:r>
              <a:rPr lang="en-US" altLang="en-US" smtClean="0"/>
              <a:t> or ln I/I</a:t>
            </a:r>
            <a:r>
              <a:rPr lang="en-US" altLang="en-US" baseline="-25000" smtClean="0"/>
              <a:t>0</a:t>
            </a:r>
            <a:r>
              <a:rPr lang="en-US" altLang="en-US" smtClean="0"/>
              <a:t> = - kt</a:t>
            </a:r>
          </a:p>
          <a:p>
            <a:pPr eaLnBrk="1" hangingPunct="1"/>
            <a:r>
              <a:rPr lang="en-US" altLang="en-US" smtClean="0"/>
              <a:t>Where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mtClean="0"/>
              <a:t>I</a:t>
            </a:r>
            <a:r>
              <a:rPr lang="en-US" altLang="en-US" baseline="-25000" smtClean="0"/>
              <a:t>0</a:t>
            </a:r>
            <a:r>
              <a:rPr lang="en-US" altLang="en-US" smtClean="0"/>
              <a:t> = intensity of incident beam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mtClean="0"/>
              <a:t>I = intensity of beam offer passage through a thickness t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mtClean="0"/>
              <a:t>k = absorption coefficient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BE6995D-746E-4672-A055-F609D2310554}" type="slidenum">
              <a:rPr lang="en-US" altLang="en-US" sz="1400"/>
              <a:pPr eaLnBrk="1" hangingPunct="1"/>
              <a:t>29</a:t>
            </a:fld>
            <a:endParaRPr lang="en-US" altLang="en-US" sz="140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Normal and Anomalous Dispersion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Normal dispersion</a:t>
            </a:r>
            <a:r>
              <a:rPr lang="en-US" altLang="en-US" smtClean="0"/>
              <a:t>:  Refractive index decreases with longer wavelength (or lower frequency)</a:t>
            </a:r>
          </a:p>
          <a:p>
            <a:pPr eaLnBrk="1" hangingPunct="1"/>
            <a:r>
              <a:rPr lang="en-US" altLang="en-US" b="1" smtClean="0"/>
              <a:t>Anomalous dispersion</a:t>
            </a:r>
            <a:r>
              <a:rPr lang="en-US" altLang="en-US" smtClean="0"/>
              <a:t>:  Refractive index is higher for at least some longer wavelengths 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AEFA3A7-0392-49A0-907B-15085265E3B7}" type="slidenum">
              <a:rPr lang="en-US" altLang="en-US" sz="1400"/>
              <a:pPr eaLnBrk="1" hangingPunct="1"/>
              <a:t>3</a:t>
            </a:fld>
            <a:endParaRPr lang="en-US" altLang="en-US" sz="1400"/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Snell’s Law</a:t>
            </a:r>
          </a:p>
        </p:txBody>
      </p:sp>
      <p:pic>
        <p:nvPicPr>
          <p:cNvPr id="4100" name="Picture 7" descr="snell4c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1752600"/>
            <a:ext cx="5638800" cy="4586288"/>
          </a:xfr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DE6AA13-6F42-4B5A-A4A5-2BAB7D90CDF9}" type="slidenum">
              <a:rPr lang="en-US" altLang="en-US" sz="1400"/>
              <a:pPr eaLnBrk="1" hangingPunct="1"/>
              <a:t>30</a:t>
            </a:fld>
            <a:endParaRPr lang="en-US" altLang="en-US" sz="140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Constructive Interference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5029200"/>
            <a:ext cx="7848600" cy="10668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Two waves of the same wavelength traveling in-phase</a:t>
            </a:r>
          </a:p>
        </p:txBody>
      </p:sp>
      <p:pic>
        <p:nvPicPr>
          <p:cNvPr id="31749" name="Picture 4" descr="Fig04-05a-c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734"/>
          <a:stretch>
            <a:fillRect/>
          </a:stretch>
        </p:blipFill>
        <p:spPr>
          <a:xfrm>
            <a:off x="533400" y="2057400"/>
            <a:ext cx="7924800" cy="2651125"/>
          </a:xfr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BA7A065-5625-4858-BBD4-8E232F6A5EBF}" type="slidenum">
              <a:rPr lang="en-US" altLang="en-US" sz="1400"/>
              <a:pPr eaLnBrk="1" hangingPunct="1"/>
              <a:t>31</a:t>
            </a:fld>
            <a:endParaRPr lang="en-US" altLang="en-US" sz="140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Destructive Interference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5181600"/>
            <a:ext cx="7772400" cy="91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Two waves of the same wavelength traveling exactly out-of-phase</a:t>
            </a:r>
          </a:p>
        </p:txBody>
      </p:sp>
      <p:pic>
        <p:nvPicPr>
          <p:cNvPr id="32773" name="Picture 4" descr="Fig04-05a-c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28" b="34651"/>
          <a:stretch>
            <a:fillRect/>
          </a:stretch>
        </p:blipFill>
        <p:spPr>
          <a:xfrm>
            <a:off x="457200" y="2133600"/>
            <a:ext cx="7924800" cy="2378075"/>
          </a:xfr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2B69B8F-CB40-45D8-9182-D6FC675E7031}" type="slidenum">
              <a:rPr lang="en-US" altLang="en-US" sz="1400"/>
              <a:pPr eaLnBrk="1" hangingPunct="1"/>
              <a:t>32</a:t>
            </a:fld>
            <a:endParaRPr lang="en-US" altLang="en-US" sz="140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Noise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5105400"/>
            <a:ext cx="7772400" cy="99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Two waves of the same wavelength traveling neither in nor out-of-phase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Resultant is noise</a:t>
            </a:r>
          </a:p>
        </p:txBody>
      </p:sp>
      <p:pic>
        <p:nvPicPr>
          <p:cNvPr id="33797" name="Picture 4" descr="Fig04-05a-c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778"/>
          <a:stretch>
            <a:fillRect/>
          </a:stretch>
        </p:blipFill>
        <p:spPr>
          <a:xfrm>
            <a:off x="685800" y="2133600"/>
            <a:ext cx="7772400" cy="2597150"/>
          </a:xfr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4C85B4A-3360-46A3-9812-E6BC4774EC65}" type="slidenum">
              <a:rPr lang="en-US" altLang="en-US" sz="1400"/>
              <a:pPr eaLnBrk="1" hangingPunct="1"/>
              <a:t>33</a:t>
            </a:fld>
            <a:endParaRPr lang="en-US" altLang="en-US" sz="140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Path Difference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4800600"/>
            <a:ext cx="7848600" cy="12954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Path difference is denoted by  Δ</a:t>
            </a:r>
          </a:p>
          <a:p>
            <a:pPr eaLnBrk="1" hangingPunct="1"/>
            <a:r>
              <a:rPr lang="en-US" altLang="en-US" sz="2800" smtClean="0"/>
              <a:t>What is  Δ for the two waves shown, in terms of the wavelength λ?</a:t>
            </a:r>
          </a:p>
        </p:txBody>
      </p:sp>
      <p:pic>
        <p:nvPicPr>
          <p:cNvPr id="34821" name="Picture 4" descr="phase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1600200"/>
            <a:ext cx="6172200" cy="3108325"/>
          </a:xfr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D4BCA8B-6B97-42AA-9533-C33917EE59AA}" type="slidenum">
              <a:rPr lang="en-US" altLang="en-US" sz="1400"/>
              <a:pPr eaLnBrk="1" hangingPunct="1"/>
              <a:t>34</a:t>
            </a:fld>
            <a:endParaRPr lang="en-US" altLang="en-US" sz="140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Condition for Constructive Interference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Δ = 0, λ , 2 λ, 3 λ, … (n-1)λ, n λ </a:t>
            </a:r>
          </a:p>
          <a:p>
            <a:pPr eaLnBrk="1" hangingPunct="1"/>
            <a:r>
              <a:rPr lang="en-US" altLang="en-US" smtClean="0"/>
              <a:t>This condition insures the waves will interfere constructively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49D57B0-B7BB-47E1-8989-4605C7261363}" type="slidenum">
              <a:rPr lang="en-US" altLang="en-US" sz="1400"/>
              <a:pPr eaLnBrk="1" hangingPunct="1"/>
              <a:t>35</a:t>
            </a:fld>
            <a:endParaRPr lang="en-US" altLang="en-US" sz="140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Condition for Destructive Interference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Δ = ½ λ , 3/2 λ, 5/2 λ, … (2n-1)/2 λ, (2n + 1)/2 λ</a:t>
            </a:r>
          </a:p>
          <a:p>
            <a:pPr eaLnBrk="1" hangingPunct="1"/>
            <a:r>
              <a:rPr lang="en-US" altLang="en-US" smtClean="0"/>
              <a:t>This is the condition for waves which are totally out-of-phase, resulting in a zero amplitude sum if the waves have the same amplitude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DD7F34A-D2A1-4545-BF17-87B0AF4AB7AF}" type="slidenum">
              <a:rPr lang="en-US" altLang="en-US" sz="1400"/>
              <a:pPr eaLnBrk="1" hangingPunct="1"/>
              <a:t>36</a:t>
            </a:fld>
            <a:endParaRPr lang="en-US" altLang="en-US" sz="140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General Case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 all other cases the path difference will equal xλ</a:t>
            </a:r>
          </a:p>
          <a:p>
            <a:pPr eaLnBrk="1" hangingPunct="1"/>
            <a:r>
              <a:rPr lang="en-US" altLang="en-US" smtClean="0"/>
              <a:t>Where x ≠ nλ and x ≠ (2n+1)/2 λ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4310064-8713-4A37-BE85-6CF6CC04F8F4}" type="slidenum">
              <a:rPr lang="en-US" altLang="en-US" sz="1400"/>
              <a:pPr eaLnBrk="1" hangingPunct="1"/>
              <a:t>37</a:t>
            </a:fld>
            <a:endParaRPr lang="en-US" altLang="en-US" sz="140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Amplitude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Two rays of the same wavelength on the same wave path and Δ = x λ</a:t>
            </a:r>
          </a:p>
          <a:p>
            <a:pPr eaLnBrk="1" hangingPunct="1"/>
            <a:r>
              <a:rPr lang="en-US" altLang="en-US" smtClean="0"/>
              <a:t>Amplitudes are respectively r</a:t>
            </a:r>
            <a:r>
              <a:rPr lang="en-US" altLang="en-US" baseline="-25000" smtClean="0"/>
              <a:t>1</a:t>
            </a:r>
            <a:r>
              <a:rPr lang="en-US" altLang="en-US" smtClean="0"/>
              <a:t> and r</a:t>
            </a:r>
            <a:r>
              <a:rPr lang="en-US" altLang="en-US" baseline="-25000" smtClean="0"/>
              <a:t>2</a:t>
            </a:r>
          </a:p>
          <a:p>
            <a:pPr eaLnBrk="1" hangingPunct="1"/>
            <a:r>
              <a:rPr lang="en-US" altLang="en-US" smtClean="0"/>
              <a:t>R</a:t>
            </a:r>
            <a:r>
              <a:rPr lang="en-US" altLang="en-US" baseline="30000" smtClean="0"/>
              <a:t>2</a:t>
            </a:r>
            <a:r>
              <a:rPr lang="en-US" altLang="en-US" smtClean="0"/>
              <a:t> = r</a:t>
            </a:r>
            <a:r>
              <a:rPr lang="en-US" altLang="en-US" baseline="-25000" smtClean="0"/>
              <a:t>1</a:t>
            </a:r>
            <a:r>
              <a:rPr lang="en-US" altLang="en-US" baseline="30000" smtClean="0"/>
              <a:t>2</a:t>
            </a:r>
            <a:r>
              <a:rPr lang="en-US" altLang="en-US" smtClean="0"/>
              <a:t> + r</a:t>
            </a:r>
            <a:r>
              <a:rPr lang="en-US" altLang="en-US" baseline="-25000" smtClean="0"/>
              <a:t>2</a:t>
            </a:r>
            <a:r>
              <a:rPr lang="en-US" altLang="en-US" baseline="30000" smtClean="0"/>
              <a:t>2</a:t>
            </a:r>
            <a:r>
              <a:rPr lang="en-US" altLang="en-US" smtClean="0"/>
              <a:t> + 2r</a:t>
            </a:r>
            <a:r>
              <a:rPr lang="en-US" altLang="en-US" baseline="-25000" smtClean="0"/>
              <a:t>1</a:t>
            </a:r>
            <a:r>
              <a:rPr lang="en-US" altLang="en-US" smtClean="0"/>
              <a:t>r</a:t>
            </a:r>
            <a:r>
              <a:rPr lang="en-US" altLang="en-US" baseline="-25000" smtClean="0"/>
              <a:t>2</a:t>
            </a:r>
            <a:r>
              <a:rPr lang="en-US" altLang="en-US" smtClean="0"/>
              <a:t> cos (x ∙360 ̊ ) 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CC2FA7C-520E-4D82-AED7-A80CF359D09B}" type="slidenum">
              <a:rPr lang="en-US" altLang="en-US" sz="1400"/>
              <a:pPr eaLnBrk="1" hangingPunct="1"/>
              <a:t>38</a:t>
            </a:fld>
            <a:endParaRPr lang="en-US" altLang="en-US" sz="140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Amplitude for Constructive Interference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077200" cy="4114800"/>
          </a:xfrm>
        </p:spPr>
        <p:txBody>
          <a:bodyPr/>
          <a:lstStyle/>
          <a:p>
            <a:pPr eaLnBrk="1" hangingPunct="1"/>
            <a:r>
              <a:rPr lang="en-US" altLang="en-US" smtClean="0"/>
              <a:t>If  x = n (any integer), then Cos (x ∙360 ̊ ) = 1</a:t>
            </a:r>
          </a:p>
          <a:p>
            <a:pPr eaLnBrk="1" hangingPunct="1"/>
            <a:r>
              <a:rPr lang="en-US" altLang="en-US" smtClean="0"/>
              <a:t>R</a:t>
            </a:r>
            <a:r>
              <a:rPr lang="en-US" altLang="en-US" baseline="30000" smtClean="0"/>
              <a:t>2</a:t>
            </a:r>
            <a:r>
              <a:rPr lang="en-US" altLang="en-US" smtClean="0"/>
              <a:t> = r</a:t>
            </a:r>
            <a:r>
              <a:rPr lang="en-US" altLang="en-US" baseline="-25000" smtClean="0"/>
              <a:t>1</a:t>
            </a:r>
            <a:r>
              <a:rPr lang="en-US" altLang="en-US" baseline="30000" smtClean="0"/>
              <a:t>2</a:t>
            </a:r>
            <a:r>
              <a:rPr lang="en-US" altLang="en-US" smtClean="0"/>
              <a:t> + r</a:t>
            </a:r>
            <a:r>
              <a:rPr lang="en-US" altLang="en-US" baseline="-25000" smtClean="0"/>
              <a:t>2</a:t>
            </a:r>
            <a:r>
              <a:rPr lang="en-US" altLang="en-US" baseline="30000" smtClean="0"/>
              <a:t>2</a:t>
            </a:r>
            <a:r>
              <a:rPr lang="en-US" altLang="en-US" smtClean="0"/>
              <a:t> + 2r</a:t>
            </a:r>
            <a:r>
              <a:rPr lang="en-US" altLang="en-US" baseline="-25000" smtClean="0"/>
              <a:t>1</a:t>
            </a:r>
            <a:r>
              <a:rPr lang="en-US" altLang="en-US" smtClean="0"/>
              <a:t>r</a:t>
            </a:r>
            <a:r>
              <a:rPr lang="en-US" altLang="en-US" baseline="-25000" smtClean="0"/>
              <a:t>2</a:t>
            </a:r>
            <a:r>
              <a:rPr lang="en-US" altLang="en-US" smtClean="0"/>
              <a:t> = (r</a:t>
            </a:r>
            <a:r>
              <a:rPr lang="en-US" altLang="en-US" baseline="-25000" smtClean="0"/>
              <a:t>1</a:t>
            </a:r>
            <a:r>
              <a:rPr lang="en-US" altLang="en-US" smtClean="0"/>
              <a:t> + r</a:t>
            </a:r>
            <a:r>
              <a:rPr lang="en-US" altLang="en-US" baseline="-25000" smtClean="0"/>
              <a:t>2</a:t>
            </a:r>
            <a:r>
              <a:rPr lang="en-US" altLang="en-US" smtClean="0"/>
              <a:t>)</a:t>
            </a:r>
            <a:r>
              <a:rPr lang="en-US" altLang="en-US" baseline="30000" smtClean="0"/>
              <a:t>2</a:t>
            </a:r>
          </a:p>
          <a:p>
            <a:pPr eaLnBrk="1" hangingPunct="1"/>
            <a:r>
              <a:rPr lang="en-US" altLang="en-US" smtClean="0"/>
              <a:t>R = r</a:t>
            </a:r>
            <a:r>
              <a:rPr lang="en-US" altLang="en-US" baseline="-25000" smtClean="0"/>
              <a:t>1</a:t>
            </a:r>
            <a:r>
              <a:rPr lang="en-US" altLang="en-US" smtClean="0"/>
              <a:t> + r</a:t>
            </a:r>
            <a:r>
              <a:rPr lang="en-US" altLang="en-US" baseline="-25000" smtClean="0"/>
              <a:t>2</a:t>
            </a:r>
            <a:r>
              <a:rPr lang="en-US" altLang="en-US" smtClean="0"/>
              <a:t> – this is total constructive interference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2F725B4-3D38-4109-9B5D-DF744B005C70}" type="slidenum">
              <a:rPr lang="en-US" altLang="en-US" sz="1400"/>
              <a:pPr eaLnBrk="1" hangingPunct="1"/>
              <a:t>39</a:t>
            </a:fld>
            <a:endParaRPr lang="en-US" altLang="en-US" sz="140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Amplitude for Destructive Interference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If  x = (2n+1)/2, then cos (x ∙360 ̊ ) = -1</a:t>
            </a:r>
          </a:p>
          <a:p>
            <a:pPr eaLnBrk="1" hangingPunct="1"/>
            <a:r>
              <a:rPr lang="en-US" altLang="en-US" smtClean="0"/>
              <a:t>R</a:t>
            </a:r>
            <a:r>
              <a:rPr lang="en-US" altLang="en-US" baseline="30000" smtClean="0"/>
              <a:t>2</a:t>
            </a:r>
            <a:r>
              <a:rPr lang="en-US" altLang="en-US" smtClean="0"/>
              <a:t> = r</a:t>
            </a:r>
            <a:r>
              <a:rPr lang="en-US" altLang="en-US" baseline="-25000" smtClean="0"/>
              <a:t>1</a:t>
            </a:r>
            <a:r>
              <a:rPr lang="en-US" altLang="en-US" baseline="30000" smtClean="0"/>
              <a:t>2</a:t>
            </a:r>
            <a:r>
              <a:rPr lang="en-US" altLang="en-US" smtClean="0"/>
              <a:t> + r</a:t>
            </a:r>
            <a:r>
              <a:rPr lang="en-US" altLang="en-US" baseline="-25000" smtClean="0"/>
              <a:t>2</a:t>
            </a:r>
            <a:r>
              <a:rPr lang="en-US" altLang="en-US" baseline="30000" smtClean="0"/>
              <a:t>2</a:t>
            </a:r>
            <a:r>
              <a:rPr lang="en-US" altLang="en-US" smtClean="0"/>
              <a:t> – 2r</a:t>
            </a:r>
            <a:r>
              <a:rPr lang="en-US" altLang="en-US" baseline="-25000" smtClean="0"/>
              <a:t>1</a:t>
            </a:r>
            <a:r>
              <a:rPr lang="en-US" altLang="en-US" smtClean="0"/>
              <a:t>r</a:t>
            </a:r>
            <a:r>
              <a:rPr lang="en-US" altLang="en-US" baseline="30000" smtClean="0"/>
              <a:t>2</a:t>
            </a:r>
            <a:r>
              <a:rPr lang="en-US" altLang="en-US" smtClean="0"/>
              <a:t>  = (r</a:t>
            </a:r>
            <a:r>
              <a:rPr lang="en-US" altLang="en-US" baseline="-25000" smtClean="0"/>
              <a:t>1</a:t>
            </a:r>
            <a:r>
              <a:rPr lang="en-US" altLang="en-US" smtClean="0"/>
              <a:t>  – r</a:t>
            </a:r>
            <a:r>
              <a:rPr lang="en-US" altLang="en-US" baseline="-25000" smtClean="0"/>
              <a:t>2</a:t>
            </a:r>
            <a:r>
              <a:rPr lang="en-US" altLang="en-US" smtClean="0"/>
              <a:t>)</a:t>
            </a:r>
            <a:r>
              <a:rPr lang="en-US" altLang="en-US" baseline="30000" smtClean="0"/>
              <a:t>2</a:t>
            </a:r>
          </a:p>
          <a:p>
            <a:pPr eaLnBrk="1" hangingPunct="1"/>
            <a:r>
              <a:rPr lang="en-US" altLang="en-US" smtClean="0"/>
              <a:t>R = r</a:t>
            </a:r>
            <a:r>
              <a:rPr lang="en-US" altLang="en-US" baseline="-25000" smtClean="0"/>
              <a:t>1</a:t>
            </a:r>
            <a:r>
              <a:rPr lang="en-US" altLang="en-US" smtClean="0"/>
              <a:t> – r</a:t>
            </a:r>
            <a:r>
              <a:rPr lang="en-US" altLang="en-US" baseline="-25000" smtClean="0"/>
              <a:t>2 </a:t>
            </a:r>
            <a:r>
              <a:rPr lang="en-US" altLang="en-US" smtClean="0"/>
              <a:t>- this is total destructive interference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Willebrord Snellius</a:t>
            </a:r>
          </a:p>
        </p:txBody>
      </p:sp>
      <p:pic>
        <p:nvPicPr>
          <p:cNvPr id="5123" name="Content Placeholder 5" descr="Willebrord_Snellius.jpg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1676400"/>
            <a:ext cx="3352800" cy="4810125"/>
          </a:xfrm>
        </p:spPr>
      </p:pic>
      <p:sp>
        <p:nvSpPr>
          <p:cNvPr id="512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8600" y="1981200"/>
            <a:ext cx="4419600" cy="4114800"/>
          </a:xfrm>
        </p:spPr>
        <p:txBody>
          <a:bodyPr/>
          <a:lstStyle/>
          <a:p>
            <a:r>
              <a:rPr lang="en-US" altLang="en-US" smtClean="0"/>
              <a:t>Law is named after Dutch mathematician Willebrord Snellius, one of its discoverers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4E4543F-3D92-4ACE-917E-AFB8790A3F4C}" type="slidenum">
              <a:rPr lang="en-US" altLang="en-US" sz="1400"/>
              <a:pPr eaLnBrk="1" hangingPunct="1"/>
              <a:t>4</a:t>
            </a:fld>
            <a:endParaRPr lang="en-US" altLang="en-US" sz="14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58D44A0-283A-4DE4-8A02-1510A254DAB8}" type="slidenum">
              <a:rPr lang="en-US" altLang="en-US" sz="1400"/>
              <a:pPr eaLnBrk="1" hangingPunct="1"/>
              <a:t>40</a:t>
            </a:fld>
            <a:endParaRPr lang="en-US" altLang="en-US" sz="140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Isotropic Substances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Substances for which the index of refraction is the same in all directions are said to be </a:t>
            </a:r>
            <a:r>
              <a:rPr lang="en-US" altLang="en-US" smtClean="0">
                <a:solidFill>
                  <a:schemeClr val="accent1"/>
                </a:solidFill>
              </a:rPr>
              <a:t>isotropic</a:t>
            </a:r>
          </a:p>
          <a:p>
            <a:pPr eaLnBrk="1" hangingPunct="1"/>
            <a:r>
              <a:rPr lang="en-US" altLang="en-US" smtClean="0"/>
              <a:t>Isotropic substances include isometric minerals, most liquids, and all gases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71BD537-2D49-4A8F-90A6-FC3B5A735D54}" type="slidenum">
              <a:rPr lang="en-US" altLang="en-US" sz="1400"/>
              <a:pPr eaLnBrk="1" hangingPunct="1"/>
              <a:t>41</a:t>
            </a:fld>
            <a:endParaRPr lang="en-US" altLang="en-US" sz="140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Anisotropic Substances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Substances for which the index of refraction is different in different directions are said to be </a:t>
            </a:r>
            <a:r>
              <a:rPr lang="en-US" altLang="en-US" smtClean="0">
                <a:solidFill>
                  <a:schemeClr val="accent1"/>
                </a:solidFill>
              </a:rPr>
              <a:t>anisotropic</a:t>
            </a:r>
          </a:p>
          <a:p>
            <a:pPr eaLnBrk="1" hangingPunct="1"/>
            <a:r>
              <a:rPr lang="en-US" altLang="en-US" smtClean="0"/>
              <a:t>Anisotropic substances include crystals belonging to the tetragonal, orthorhombic, hexagonal, monoclinic, and triclinic systems, as well as some liquids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0066954-B0D4-40D6-A48D-90A20A3F7F02}" type="slidenum">
              <a:rPr lang="en-US" altLang="en-US" sz="1400"/>
              <a:pPr eaLnBrk="1" hangingPunct="1"/>
              <a:t>5</a:t>
            </a:fld>
            <a:endParaRPr lang="en-US" altLang="en-US" sz="140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Snell’s Law Example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eaLnBrk="1" hangingPunct="1"/>
            <a:r>
              <a:rPr lang="en-US" altLang="en-US" smtClean="0"/>
              <a:t>Suppose n</a:t>
            </a:r>
            <a:r>
              <a:rPr lang="en-US" altLang="en-US" baseline="-25000" smtClean="0"/>
              <a:t>i </a:t>
            </a:r>
            <a:r>
              <a:rPr lang="en-US" altLang="en-US" smtClean="0"/>
              <a:t>= 1 (air) n</a:t>
            </a:r>
            <a:r>
              <a:rPr lang="en-US" altLang="en-US" baseline="-25000" smtClean="0"/>
              <a:t>r</a:t>
            </a:r>
            <a:r>
              <a:rPr lang="en-US" altLang="en-US" smtClean="0"/>
              <a:t> = 1.33 (water)</a:t>
            </a:r>
          </a:p>
          <a:p>
            <a:pPr eaLnBrk="1" hangingPunct="1"/>
            <a:r>
              <a:rPr lang="en-US" altLang="en-US" smtClean="0"/>
              <a:t>If  i = 45 degrees, what is r?</a:t>
            </a:r>
          </a:p>
          <a:p>
            <a:pPr eaLnBrk="1" hangingPunct="1"/>
            <a:r>
              <a:rPr lang="en-US" altLang="en-US" smtClean="0"/>
              <a:t>(1/1.33) sin 45 ̊ = (.750) (0.707) = .532 = sin r</a:t>
            </a:r>
          </a:p>
          <a:p>
            <a:pPr eaLnBrk="1" hangingPunct="1"/>
            <a:r>
              <a:rPr lang="en-US" altLang="en-US" smtClean="0"/>
              <a:t>r = 32.1 ̊  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F2E0A7F-83D9-4F4B-A009-9D6CA975717D}" type="slidenum">
              <a:rPr lang="en-US" altLang="en-US" sz="1400"/>
              <a:pPr eaLnBrk="1" hangingPunct="1"/>
              <a:t>6</a:t>
            </a:fld>
            <a:endParaRPr lang="en-US" altLang="en-US" sz="140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Direction of Bending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When light passes from a medium of low index of refraction to one of higher refractive index, the light will be bent (refracted) toward the normal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0E99B6A-BD84-4DA7-BD74-699099EFCFC6}" type="slidenum">
              <a:rPr lang="en-US" altLang="en-US" sz="1400"/>
              <a:pPr eaLnBrk="1" hangingPunct="1"/>
              <a:t>7</a:t>
            </a:fld>
            <a:endParaRPr lang="en-US" altLang="en-US" sz="1400"/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Polarization</a:t>
            </a:r>
          </a:p>
        </p:txBody>
      </p:sp>
      <p:pic>
        <p:nvPicPr>
          <p:cNvPr id="8196" name="Picture 7" descr="polarization_by_reflection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1600" y="1752600"/>
            <a:ext cx="6705600" cy="4176713"/>
          </a:xfr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8E578EF-AA17-43E8-B4EA-0BD21766D184}" type="slidenum">
              <a:rPr lang="en-US" altLang="en-US" sz="1400"/>
              <a:pPr eaLnBrk="1" hangingPunct="1"/>
              <a:t>8</a:t>
            </a:fld>
            <a:endParaRPr lang="en-US" altLang="en-US" sz="140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Brewster’s Law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Condition of maximum polarization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sz="2400" smtClean="0"/>
              <a:t> sin r = cos i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sz="2400" smtClean="0"/>
              <a:t> Angles r + i = 90 degrees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Snell's Law (n</a:t>
            </a:r>
            <a:r>
              <a:rPr lang="en-US" altLang="en-US" sz="2800" baseline="-25000" smtClean="0"/>
              <a:t>r</a:t>
            </a:r>
            <a:r>
              <a:rPr lang="en-US" altLang="en-US" sz="2800" smtClean="0"/>
              <a:t>/n</a:t>
            </a:r>
            <a:r>
              <a:rPr lang="en-US" altLang="en-US" sz="2800" baseline="-25000" smtClean="0"/>
              <a:t>i</a:t>
            </a:r>
            <a:r>
              <a:rPr lang="en-US" altLang="en-US" sz="2800" smtClean="0"/>
              <a:t>) = (sin i/sin r)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Substituting sin r = cos i gives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sz="2400" smtClean="0"/>
              <a:t> (n</a:t>
            </a:r>
            <a:r>
              <a:rPr lang="en-US" altLang="en-US" sz="2400" baseline="-25000" smtClean="0"/>
              <a:t>r</a:t>
            </a:r>
            <a:r>
              <a:rPr lang="en-US" altLang="en-US" sz="2400" smtClean="0"/>
              <a:t>/n</a:t>
            </a:r>
            <a:r>
              <a:rPr lang="en-US" altLang="en-US" sz="2400" baseline="-25000" smtClean="0"/>
              <a:t>i</a:t>
            </a:r>
            <a:r>
              <a:rPr lang="en-US" altLang="en-US" sz="2400" smtClean="0"/>
              <a:t>)  = (sin i/ cos i) = tan i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This is known as Brewster’s Law, which gives the condition for maximum polarization; however, it is less than 100%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en-US" altLang="en-US" sz="28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066800"/>
          </a:xfrm>
        </p:spPr>
        <p:txBody>
          <a:bodyPr/>
          <a:lstStyle/>
          <a:p>
            <a:r>
              <a:rPr lang="en-US" altLang="en-US" smtClean="0"/>
              <a:t>Sir David Brewster</a:t>
            </a:r>
          </a:p>
        </p:txBody>
      </p:sp>
      <p:pic>
        <p:nvPicPr>
          <p:cNvPr id="10243" name="Content Placeholder 4" descr="brewster.gi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1219200"/>
            <a:ext cx="3433763" cy="4038600"/>
          </a:xfrm>
        </p:spPr>
      </p:pic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E8F66DA-AB54-45FE-A20C-EF4B263DE195}" type="slidenum">
              <a:rPr lang="en-US" altLang="en-US" sz="1400"/>
              <a:pPr eaLnBrk="1" hangingPunct="1"/>
              <a:t>9</a:t>
            </a:fld>
            <a:endParaRPr lang="en-US" altLang="en-US" sz="1400"/>
          </a:p>
        </p:txBody>
      </p:sp>
      <p:sp>
        <p:nvSpPr>
          <p:cNvPr id="10245" name="TextBox 5"/>
          <p:cNvSpPr txBox="1">
            <a:spLocks noChangeArrowheads="1"/>
          </p:cNvSpPr>
          <p:nvPr/>
        </p:nvSpPr>
        <p:spPr bwMode="auto">
          <a:xfrm>
            <a:off x="3962400" y="1219200"/>
            <a:ext cx="49530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  Named after  Scottish physicist Sir David Brewster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 Brewster's angle is an angle of incidence at which light with a particular polarization is perfectly transmitted through a surface, with no reflection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 This angle is used in polarizing sunglasses which reduce glare by blocking horizontally polarized light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FF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10407</TotalTime>
  <Words>1505</Words>
  <Application>Microsoft Office PowerPoint</Application>
  <PresentationFormat>On-screen Show (4:3)</PresentationFormat>
  <Paragraphs>209</Paragraphs>
  <Slides>41</Slides>
  <Notes>10</Notes>
  <HiddenSlides>0</HiddenSlides>
  <MMClips>1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6" baseType="lpstr">
      <vt:lpstr>Times New Roman</vt:lpstr>
      <vt:lpstr>Arial</vt:lpstr>
      <vt:lpstr>Wingdings</vt:lpstr>
      <vt:lpstr>Default Design</vt:lpstr>
      <vt:lpstr>CorelEquation 11 Equation</vt:lpstr>
      <vt:lpstr>Optical Mineralogy</vt:lpstr>
      <vt:lpstr>Reflection and Refraction</vt:lpstr>
      <vt:lpstr>Snell’s Law</vt:lpstr>
      <vt:lpstr>Willebrord Snellius</vt:lpstr>
      <vt:lpstr>Snell’s Law Example</vt:lpstr>
      <vt:lpstr>Direction of Bending</vt:lpstr>
      <vt:lpstr>Polarization</vt:lpstr>
      <vt:lpstr>Brewster’s Law</vt:lpstr>
      <vt:lpstr>Sir David Brewster</vt:lpstr>
      <vt:lpstr>Critical Angle</vt:lpstr>
      <vt:lpstr>Index of Refraction</vt:lpstr>
      <vt:lpstr>Frequency Dependence of n</vt:lpstr>
      <vt:lpstr>Dispersion</vt:lpstr>
      <vt:lpstr>Frequency and n</vt:lpstr>
      <vt:lpstr>Dispersion in Glass</vt:lpstr>
      <vt:lpstr>Light in a Prism</vt:lpstr>
      <vt:lpstr>Solar Spectral Lines</vt:lpstr>
      <vt:lpstr>Joseph von Fraunhofer</vt:lpstr>
      <vt:lpstr>Fraunhofer lines</vt:lpstr>
      <vt:lpstr>Hydrogen Spectrum</vt:lpstr>
      <vt:lpstr>Dispersive Power</vt:lpstr>
      <vt:lpstr>Light in a Cube</vt:lpstr>
      <vt:lpstr>Light in a Prism</vt:lpstr>
      <vt:lpstr>Prism Case 1</vt:lpstr>
      <vt:lpstr>Using Immersion Oils</vt:lpstr>
      <vt:lpstr>Prism Case 2</vt:lpstr>
      <vt:lpstr>Prism Case 3</vt:lpstr>
      <vt:lpstr>Absorption and Thickness</vt:lpstr>
      <vt:lpstr>Normal and Anomalous Dispersion</vt:lpstr>
      <vt:lpstr>Constructive Interference</vt:lpstr>
      <vt:lpstr>Destructive Interference</vt:lpstr>
      <vt:lpstr>Noise</vt:lpstr>
      <vt:lpstr>Path Difference</vt:lpstr>
      <vt:lpstr>Condition for Constructive Interference</vt:lpstr>
      <vt:lpstr>Condition for Destructive Interference</vt:lpstr>
      <vt:lpstr>General Case</vt:lpstr>
      <vt:lpstr>Amplitude</vt:lpstr>
      <vt:lpstr>Amplitude for Constructive Interference</vt:lpstr>
      <vt:lpstr>Amplitude for Destructive Interference</vt:lpstr>
      <vt:lpstr>Isotropic Substances</vt:lpstr>
      <vt:lpstr>Anisotropic Substances</vt:lpstr>
    </vt:vector>
  </TitlesOfParts>
  <Company>FAU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Environmental Geochemistry</dc:title>
  <dc:creator>Geography and Geology</dc:creator>
  <cp:lastModifiedBy>Admin</cp:lastModifiedBy>
  <cp:revision>762</cp:revision>
  <dcterms:created xsi:type="dcterms:W3CDTF">2005-08-23T22:41:48Z</dcterms:created>
  <dcterms:modified xsi:type="dcterms:W3CDTF">2021-04-26T09:39:07Z</dcterms:modified>
</cp:coreProperties>
</file>