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3F5A-74FA-4B48-A571-E4A81542979F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FB3BB-025B-4843-ACCC-7A76F1D2E9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51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1FD25D-12B3-4983-B753-DFEA09E16B44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989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C1960E-CE4B-49B5-908F-8C6702DBCAB3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87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976D51-323B-41C1-B7D1-E643CFF118D9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6798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FA8ADF-0F54-4B63-B3AA-10961206FE45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74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82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42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57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A2534-3412-4CF9-890B-29BC99800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01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93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97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33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80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90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76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50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44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49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vcraobh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www.science.fau.edu\geo\Resources\CourseWebPages\Fall2012\GLY4200C_F12\pleochroism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6154" y="364903"/>
            <a:ext cx="4107625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10" dirty="0" smtClean="0">
                <a:solidFill>
                  <a:srgbClr val="FF0000"/>
                </a:solidFill>
                <a:latin typeface="Arial"/>
                <a:cs typeface="Arial"/>
              </a:rPr>
              <a:t>Optical Mineralogy</a:t>
            </a:r>
            <a:endParaRPr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3737" y="1379684"/>
            <a:ext cx="622123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3684904" algn="l"/>
              </a:tabLst>
            </a:pPr>
            <a:r>
              <a:rPr sz="2400" dirty="0">
                <a:solidFill>
                  <a:srgbClr val="00B0F0"/>
                </a:solidFill>
                <a:latin typeface="Arial"/>
                <a:cs typeface="Arial"/>
              </a:rPr>
              <a:t>LECTURE </a:t>
            </a:r>
            <a:r>
              <a:rPr sz="2400" spc="-10" dirty="0" smtClean="0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lang="en-US" sz="2400" spc="-10" dirty="0" smtClean="0">
                <a:solidFill>
                  <a:srgbClr val="00B0F0"/>
                </a:solidFill>
                <a:latin typeface="Arial"/>
                <a:cs typeface="Arial"/>
              </a:rPr>
              <a:t>6</a:t>
            </a:r>
            <a:r>
              <a:rPr lang="en-US" sz="2400" spc="-10" dirty="0" smtClean="0">
                <a:solidFill>
                  <a:srgbClr val="00B0F0"/>
                </a:solidFill>
                <a:latin typeface="Arial"/>
                <a:cs typeface="Arial"/>
              </a:rPr>
              <a:t>, </a:t>
            </a:r>
            <a:r>
              <a:rPr sz="2400" spc="-30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Arial"/>
                <a:cs typeface="Arial"/>
              </a:rPr>
              <a:t>M.Sc. ( Geology) I Semester</a:t>
            </a:r>
            <a:endParaRPr sz="24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1365" y="4639816"/>
            <a:ext cx="5537200" cy="18582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35" algn="ctr">
              <a:spcBef>
                <a:spcPts val="90"/>
              </a:spcBef>
            </a:pPr>
            <a:r>
              <a:rPr sz="2000" spc="-45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2000" spc="-45" dirty="0" smtClean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065" marR="5080" algn="ctr"/>
            <a:r>
              <a:rPr lang="en-US" sz="2000" spc="-5" dirty="0" smtClean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12065" marR="5080" algn="ctr"/>
            <a:r>
              <a:rPr sz="2000" spc="-5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2000" spc="-15" dirty="0" smtClean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z="2000" spc="-10" dirty="0" smtClean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1270" algn="ctr"/>
            <a:r>
              <a:rPr lang="en-US" sz="2000" spc="-20" dirty="0" smtClean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z="2000" spc="-2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z="2000" spc="-20" dirty="0" smtClean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z="2000" spc="8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2000" spc="-10" dirty="0" smtClean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z="2000" spc="-1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37490" marR="247015" algn="ctr"/>
            <a:r>
              <a:rPr lang="en-IN" sz="2000" u="sng" spc="-5" dirty="0" smtClean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z="2000" u="sng" spc="-5" dirty="0" smtClean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z="2000" u="sng" spc="-10" dirty="0" smtClean="0">
                <a:solidFill>
                  <a:srgbClr val="FF0000"/>
                </a:solidFill>
                <a:latin typeface="Arial"/>
                <a:cs typeface="Arial"/>
                <a:hlinkClick r:id="rId3"/>
              </a:rPr>
              <a:t> </a:t>
            </a:r>
            <a:endParaRPr lang="en-US" sz="2000" u="sng" spc="-1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37490" marR="247015" algn="ctr"/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" name="pleochroism.wm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43678" y="1920308"/>
            <a:ext cx="2472575" cy="2534389"/>
          </a:xfrm>
        </p:spPr>
      </p:pic>
    </p:spTree>
    <p:extLst>
      <p:ext uri="{BB962C8B-B14F-4D97-AF65-F5344CB8AC3E}">
        <p14:creationId xmlns:p14="http://schemas.microsoft.com/office/powerpoint/2010/main" val="21413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76A4D8-9F42-417B-8347-A8FAA4F0AF2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Extinction Angle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angle formed by one line of the crystal with the extinction position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Either the longest dimension of the mineral or the system of cleavage lines are generally used as this line of reference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64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58E7EB-712E-4630-95D9-09ACCD9D4D1D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Determination of Extinction Angle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Initially, view the crystal in pp</a:t>
            </a:r>
          </a:p>
          <a:p>
            <a:pPr eaLnBrk="1" hangingPunct="1"/>
            <a:r>
              <a:rPr lang="en-US" altLang="en-US" smtClean="0"/>
              <a:t>The reference line is rotated so it coincides with the direction of the polarizer (E-W)</a:t>
            </a:r>
          </a:p>
          <a:p>
            <a:pPr eaLnBrk="1" hangingPunct="1"/>
            <a:r>
              <a:rPr lang="en-US" altLang="en-US" smtClean="0"/>
              <a:t>The analyzer is inserted</a:t>
            </a:r>
          </a:p>
          <a:p>
            <a:pPr eaLnBrk="1" hangingPunct="1"/>
            <a:r>
              <a:rPr lang="en-US" altLang="en-US" smtClean="0"/>
              <a:t>The stage is rotated and turned slowly until extinction occurs</a:t>
            </a:r>
          </a:p>
          <a:p>
            <a:pPr eaLnBrk="1" hangingPunct="1"/>
            <a:r>
              <a:rPr lang="en-US" altLang="en-US" smtClean="0"/>
              <a:t>The rotation angle is the extinction angle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35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9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9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1DCB33C-23B0-48E3-A5F3-28EF00CD38A4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Integral Retardation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981200"/>
            <a:ext cx="6400800" cy="4114800"/>
          </a:xfrm>
        </p:spPr>
        <p:txBody>
          <a:bodyPr/>
          <a:lstStyle/>
          <a:p>
            <a:pPr eaLnBrk="1" hangingPunct="1"/>
            <a:r>
              <a:rPr lang="en-US" altLang="en-US"/>
              <a:t>If the retardation is a whole number of wavelengths, the beams recombine with the same orientation as when they entered the crystal</a:t>
            </a:r>
          </a:p>
          <a:p>
            <a:pPr eaLnBrk="1" hangingPunct="1"/>
            <a:r>
              <a:rPr lang="en-US" altLang="en-US"/>
              <a:t>These wavelengths will be blocked by the upper polarizer</a:t>
            </a:r>
          </a:p>
          <a:p>
            <a:pPr eaLnBrk="1" hangingPunct="1"/>
            <a:endParaRPr lang="en-US" altLang="en-US"/>
          </a:p>
        </p:txBody>
      </p:sp>
      <p:pic>
        <p:nvPicPr>
          <p:cNvPr id="8197" name="Picture 6" descr="polar04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>
          <a:xfrm>
            <a:off x="1828800" y="2057400"/>
            <a:ext cx="1676400" cy="3054350"/>
          </a:xfrm>
          <a:noFill/>
        </p:spPr>
      </p:pic>
    </p:spTree>
    <p:extLst>
      <p:ext uri="{BB962C8B-B14F-4D97-AF65-F5344CB8AC3E}">
        <p14:creationId xmlns:p14="http://schemas.microsoft.com/office/powerpoint/2010/main" val="3053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ABFD19-4F11-43CA-9691-D9D4FC7A059B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Half-integral Retardation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81200"/>
            <a:ext cx="5943600" cy="4114800"/>
          </a:xfrm>
        </p:spPr>
        <p:txBody>
          <a:bodyPr/>
          <a:lstStyle/>
          <a:p>
            <a:pPr eaLnBrk="1" hangingPunct="1"/>
            <a:r>
              <a:rPr lang="en-US" altLang="en-US"/>
              <a:t>If the retardation is a whole number of wavelengths </a:t>
            </a:r>
            <a:r>
              <a:rPr lang="en-US" altLang="en-US" i="1"/>
              <a:t>plus one-half</a:t>
            </a:r>
            <a:r>
              <a:rPr lang="en-US" altLang="en-US"/>
              <a:t>, the beams recombine with an orientation perpendicular to the original direction of polarization</a:t>
            </a:r>
          </a:p>
          <a:p>
            <a:pPr eaLnBrk="1" hangingPunct="1"/>
            <a:r>
              <a:rPr lang="en-US" altLang="en-US"/>
              <a:t>These wavelengths will be fully transmitted by the upper polarizer</a:t>
            </a:r>
          </a:p>
          <a:p>
            <a:pPr eaLnBrk="1" hangingPunct="1"/>
            <a:endParaRPr lang="en-US" altLang="en-US"/>
          </a:p>
        </p:txBody>
      </p:sp>
      <p:pic>
        <p:nvPicPr>
          <p:cNvPr id="9221" name="Picture 6" descr="polar04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0"/>
          <a:stretch>
            <a:fillRect/>
          </a:stretch>
        </p:blipFill>
        <p:spPr>
          <a:xfrm>
            <a:off x="2057400" y="2209800"/>
            <a:ext cx="1828800" cy="3551238"/>
          </a:xfrm>
          <a:noFill/>
        </p:spPr>
      </p:pic>
    </p:spTree>
    <p:extLst>
      <p:ext uri="{BB962C8B-B14F-4D97-AF65-F5344CB8AC3E}">
        <p14:creationId xmlns:p14="http://schemas.microsoft.com/office/powerpoint/2010/main" val="36628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91E485A-A8DA-4991-9A97-7646F21D85F8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Birefringence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greater the difference between the indices of refraction, the more intense are the interference colors produced</a:t>
            </a:r>
          </a:p>
          <a:p>
            <a:pPr eaLnBrk="1" hangingPunct="1"/>
            <a:r>
              <a:rPr lang="en-US" altLang="en-US" smtClean="0"/>
              <a:t>The difference in the index of refraction in two viewing directions is called the </a:t>
            </a:r>
            <a:r>
              <a:rPr lang="en-US" altLang="en-US" b="1" smtClean="0"/>
              <a:t>birefringence</a:t>
            </a: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7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162FD-5C37-48FC-A73C-97C27805C8E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Michel-L</a:t>
            </a:r>
            <a:r>
              <a:rPr lang="en-US" altLang="en-US" smtClean="0">
                <a:cs typeface="Times New Roman" panose="02020603050405020304" pitchFamily="18" charset="0"/>
              </a:rPr>
              <a:t>é</a:t>
            </a:r>
            <a:r>
              <a:rPr lang="en-US" altLang="en-US" smtClean="0"/>
              <a:t>vy Color Chart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5562600"/>
            <a:ext cx="7391400" cy="533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First order colors are to the left, with orders increasing to the right</a:t>
            </a:r>
          </a:p>
        </p:txBody>
      </p:sp>
      <p:pic>
        <p:nvPicPr>
          <p:cNvPr id="11269" name="Picture 6" descr="CLRCHRT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600200"/>
            <a:ext cx="6172200" cy="3657600"/>
          </a:xfrm>
          <a:noFill/>
        </p:spPr>
      </p:pic>
    </p:spTree>
    <p:extLst>
      <p:ext uri="{BB962C8B-B14F-4D97-AF65-F5344CB8AC3E}">
        <p14:creationId xmlns:p14="http://schemas.microsoft.com/office/powerpoint/2010/main" val="36827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5521F5-C885-4784-97B7-235D203E2149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Birefringence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Garnet is isometric</a:t>
            </a:r>
          </a:p>
          <a:p>
            <a:pPr eaLnBrk="1" hangingPunct="1"/>
            <a:r>
              <a:rPr lang="en-US" altLang="en-US"/>
              <a:t>Birefringence is zero</a:t>
            </a:r>
          </a:p>
          <a:p>
            <a:pPr eaLnBrk="1" hangingPunct="1"/>
            <a:r>
              <a:rPr lang="en-US" altLang="en-US"/>
              <a:t>Therefore the interference color is black </a:t>
            </a:r>
          </a:p>
          <a:p>
            <a:pPr eaLnBrk="1" hangingPunct="1"/>
            <a:r>
              <a:rPr lang="en-US" altLang="en-US"/>
              <a:t>This is also known as being “in extinction”</a:t>
            </a:r>
          </a:p>
        </p:txBody>
      </p:sp>
      <p:pic>
        <p:nvPicPr>
          <p:cNvPr id="12293" name="Picture 6" descr="garnetx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9326" y="1981200"/>
            <a:ext cx="3789363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17122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C6E514-7F98-4B86-ADF3-84FA55957590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Weak Birefringence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5410200" cy="4114800"/>
          </a:xfrm>
        </p:spPr>
        <p:txBody>
          <a:bodyPr/>
          <a:lstStyle/>
          <a:p>
            <a:pPr eaLnBrk="1" hangingPunct="1"/>
            <a:r>
              <a:rPr lang="en-US" altLang="en-US"/>
              <a:t>Quartz has very low birefringence</a:t>
            </a:r>
          </a:p>
          <a:p>
            <a:pPr eaLnBrk="1" hangingPunct="1"/>
            <a:r>
              <a:rPr lang="en-US" altLang="en-US"/>
              <a:t>Colors are very muted</a:t>
            </a:r>
          </a:p>
          <a:p>
            <a:pPr eaLnBrk="1" hangingPunct="1"/>
            <a:r>
              <a:rPr lang="en-US" altLang="en-US"/>
              <a:t>1</a:t>
            </a:r>
            <a:r>
              <a:rPr lang="en-US" altLang="en-US">
                <a:cs typeface="Times New Roman" panose="02020603050405020304" pitchFamily="18" charset="0"/>
              </a:rPr>
              <a:t>° grays and white</a:t>
            </a:r>
            <a:endParaRPr lang="en-US" altLang="en-US"/>
          </a:p>
        </p:txBody>
      </p:sp>
      <p:pic>
        <p:nvPicPr>
          <p:cNvPr id="13317" name="Picture 6" descr="quartzx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1" y="1828800"/>
            <a:ext cx="2290763" cy="3505200"/>
          </a:xfrm>
          <a:noFill/>
        </p:spPr>
      </p:pic>
    </p:spTree>
    <p:extLst>
      <p:ext uri="{BB962C8B-B14F-4D97-AF65-F5344CB8AC3E}">
        <p14:creationId xmlns:p14="http://schemas.microsoft.com/office/powerpoint/2010/main" val="32873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B709E4-4434-43E5-92D2-F07355C037D1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609600"/>
            <a:ext cx="3886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Low Birefringence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981200"/>
            <a:ext cx="4572000" cy="4114800"/>
          </a:xfrm>
        </p:spPr>
        <p:txBody>
          <a:bodyPr/>
          <a:lstStyle/>
          <a:p>
            <a:pPr eaLnBrk="1" hangingPunct="1"/>
            <a:r>
              <a:rPr lang="en-US" altLang="en-US"/>
              <a:t>Kyanite shows some color </a:t>
            </a:r>
          </a:p>
          <a:p>
            <a:pPr eaLnBrk="1" hangingPunct="1"/>
            <a:r>
              <a:rPr lang="en-US" altLang="en-US"/>
              <a:t>Kyanite grain in center is surrounded by muscovite, biotite, and opaque minerals</a:t>
            </a:r>
          </a:p>
          <a:p>
            <a:pPr eaLnBrk="1" hangingPunct="1"/>
            <a:r>
              <a:rPr lang="en-US" altLang="en-US"/>
              <a:t>Lower image is in pp – note that kyanite is colorless </a:t>
            </a:r>
          </a:p>
        </p:txBody>
      </p:sp>
      <p:pic>
        <p:nvPicPr>
          <p:cNvPr id="14341" name="Picture 6" descr="kyanitex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457200"/>
            <a:ext cx="2986088" cy="3157538"/>
          </a:xfrm>
          <a:noFill/>
        </p:spPr>
      </p:pic>
      <p:pic>
        <p:nvPicPr>
          <p:cNvPr id="14342" name="Picture 7" descr="kyan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86200"/>
            <a:ext cx="26114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0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C9217F-9EA9-458D-B6BC-65E311DCFC17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 Birefringence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4343400"/>
            <a:ext cx="8077200" cy="1752600"/>
          </a:xfrm>
        </p:spPr>
        <p:txBody>
          <a:bodyPr/>
          <a:lstStyle/>
          <a:p>
            <a:pPr eaLnBrk="1" hangingPunct="1"/>
            <a:r>
              <a:rPr lang="en-US" altLang="en-US"/>
              <a:t>Muscovite shows high interference colors</a:t>
            </a:r>
          </a:p>
          <a:p>
            <a:pPr eaLnBrk="1" hangingPunct="1"/>
            <a:r>
              <a:rPr lang="en-US" altLang="en-US"/>
              <a:t>Highest colors (4</a:t>
            </a:r>
            <a:r>
              <a:rPr lang="en-US" altLang="en-US">
                <a:cs typeface="Times New Roman" panose="02020603050405020304" pitchFamily="18" charset="0"/>
              </a:rPr>
              <a:t>° and beyond) are pastels</a:t>
            </a:r>
          </a:p>
          <a:p>
            <a:pPr eaLnBrk="1" hangingPunct="1"/>
            <a:endParaRPr lang="en-US" altLang="en-US"/>
          </a:p>
        </p:txBody>
      </p:sp>
      <p:pic>
        <p:nvPicPr>
          <p:cNvPr id="15365" name="Picture 9" descr="muscovx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905000"/>
            <a:ext cx="3200400" cy="1905000"/>
          </a:xfrm>
          <a:noFill/>
        </p:spPr>
      </p:pic>
    </p:spTree>
    <p:extLst>
      <p:ext uri="{BB962C8B-B14F-4D97-AF65-F5344CB8AC3E}">
        <p14:creationId xmlns:p14="http://schemas.microsoft.com/office/powerpoint/2010/main" val="42229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343</Words>
  <Application>Microsoft Office PowerPoint</Application>
  <PresentationFormat>Widescreen</PresentationFormat>
  <Paragraphs>57</Paragraphs>
  <Slides>12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Optical Mineralogy</vt:lpstr>
      <vt:lpstr>Integral Retardation</vt:lpstr>
      <vt:lpstr>Half-integral Retardation</vt:lpstr>
      <vt:lpstr>Birefringence</vt:lpstr>
      <vt:lpstr>Michel-Lévy Color Chart</vt:lpstr>
      <vt:lpstr>No Birefringence</vt:lpstr>
      <vt:lpstr>Weak Birefringence</vt:lpstr>
      <vt:lpstr>Low Birefringence</vt:lpstr>
      <vt:lpstr>High Birefringence</vt:lpstr>
      <vt:lpstr>Extinction Angle</vt:lpstr>
      <vt:lpstr>Determination of Extinction Angle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2021-04-26T05:29:29Z</dcterms:created>
  <dcterms:modified xsi:type="dcterms:W3CDTF">2021-04-26T09:50:42Z</dcterms:modified>
</cp:coreProperties>
</file>