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63F5A-74FA-4B48-A571-E4A81542979F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FB3BB-025B-4843-ACCC-7A76F1D2E90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0510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EB1FD25D-12B3-4983-B753-DFEA09E16B44}" type="slidenum">
              <a:rPr lang="en-US" altLang="en-US" sz="1300"/>
              <a:pPr eaLnBrk="1" hangingPunct="1"/>
              <a:t>2</a:t>
            </a:fld>
            <a:endParaRPr lang="en-US" altLang="en-US" sz="13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3989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DC1960E-CE4B-49B5-908F-8C6702DBCAB3}" type="slidenum">
              <a:rPr lang="en-US" altLang="en-US" sz="1300"/>
              <a:pPr eaLnBrk="1" hangingPunct="1"/>
              <a:t>3</a:t>
            </a:fld>
            <a:endParaRPr lang="en-US" altLang="en-US" sz="130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56873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C976D51-323B-41C1-B7D1-E643CFF118D9}" type="slidenum">
              <a:rPr lang="en-US" altLang="en-US" sz="1300"/>
              <a:pPr eaLnBrk="1" hangingPunct="1"/>
              <a:t>4</a:t>
            </a:fld>
            <a:endParaRPr lang="en-US" altLang="en-US" sz="130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6798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6FA8ADF-0F54-4B63-B3AA-10961206FE45}" type="slidenum">
              <a:rPr lang="en-US" altLang="en-US" sz="1300"/>
              <a:pPr eaLnBrk="1" hangingPunct="1"/>
              <a:t>5</a:t>
            </a:fld>
            <a:endParaRPr lang="en-US" altLang="en-US" sz="13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30749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082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42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8575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DA2534-3412-4CF9-890B-29BC99800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01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093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497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033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1808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890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276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50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744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72968-FEA2-4E79-BF28-F0BF7AB8101C}" type="datetimeFigureOut">
              <a:rPr lang="en-IN" smtClean="0"/>
              <a:t>26-04-2021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8F19D-0EEE-4919-8831-EBC9B274A3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949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vcraobhu@gmail.co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file:///\\www.science.fau.edu\geo\Resources\CourseWebPages\Fall2012\GLY4200C_F12\pleochroism.wmv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26154" y="364903"/>
            <a:ext cx="4107625" cy="566822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b="1" spc="-10" dirty="0" smtClean="0">
                <a:solidFill>
                  <a:srgbClr val="FF0000"/>
                </a:solidFill>
                <a:latin typeface="Arial"/>
                <a:cs typeface="Arial"/>
              </a:rPr>
              <a:t>Optical Mineralogy</a:t>
            </a:r>
            <a:endParaRPr sz="36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33737" y="1379684"/>
            <a:ext cx="622123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3684904" algn="l"/>
              </a:tabLst>
            </a:pPr>
            <a:r>
              <a:rPr sz="2400" dirty="0">
                <a:solidFill>
                  <a:srgbClr val="00B0F0"/>
                </a:solidFill>
                <a:latin typeface="Arial"/>
                <a:cs typeface="Arial"/>
              </a:rPr>
              <a:t>LECTURE </a:t>
            </a:r>
            <a:r>
              <a:rPr sz="2400" spc="-10" dirty="0" smtClean="0">
                <a:solidFill>
                  <a:srgbClr val="00B0F0"/>
                </a:solidFill>
                <a:latin typeface="Arial"/>
                <a:cs typeface="Arial"/>
              </a:rPr>
              <a:t>-</a:t>
            </a:r>
            <a:r>
              <a:rPr lang="en-US" sz="2400" spc="-10" dirty="0" smtClean="0">
                <a:solidFill>
                  <a:srgbClr val="00B0F0"/>
                </a:solidFill>
                <a:latin typeface="Arial"/>
                <a:cs typeface="Arial"/>
              </a:rPr>
              <a:t>6</a:t>
            </a:r>
            <a:r>
              <a:rPr lang="en-US" sz="2400" spc="-10" dirty="0" smtClean="0">
                <a:solidFill>
                  <a:srgbClr val="00B0F0"/>
                </a:solidFill>
                <a:latin typeface="Arial"/>
                <a:cs typeface="Arial"/>
              </a:rPr>
              <a:t>, </a:t>
            </a:r>
            <a:r>
              <a:rPr sz="2400" spc="-30" dirty="0" smtClean="0">
                <a:solidFill>
                  <a:srgbClr val="00B0F0"/>
                </a:solidFill>
                <a:latin typeface="Arial"/>
                <a:cs typeface="Arial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latin typeface="Arial"/>
                <a:cs typeface="Arial"/>
              </a:rPr>
              <a:t>M.Sc. ( Geology) I Semester</a:t>
            </a:r>
            <a:endParaRPr sz="24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11365" y="4639816"/>
            <a:ext cx="5537200" cy="185820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635" algn="ctr">
              <a:spcBef>
                <a:spcPts val="90"/>
              </a:spcBef>
            </a:pPr>
            <a:r>
              <a:rPr sz="2000" spc="-45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lang="en-US" sz="2000" spc="-45" dirty="0" smtClean="0">
                <a:solidFill>
                  <a:srgbClr val="FF0000"/>
                </a:solidFill>
                <a:latin typeface="Arial"/>
                <a:cs typeface="Arial"/>
              </a:rPr>
              <a:t>IRANJAN MOHANTY</a:t>
            </a:r>
            <a:endParaRPr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065" marR="5080" algn="ctr"/>
            <a:r>
              <a:rPr lang="en-US" sz="2000" spc="-5" dirty="0" smtClean="0">
                <a:solidFill>
                  <a:srgbClr val="FF0000"/>
                </a:solidFill>
                <a:latin typeface="Arial"/>
                <a:cs typeface="Arial"/>
              </a:rPr>
              <a:t>DEPARTMENT OF GEOLOGY,</a:t>
            </a:r>
          </a:p>
          <a:p>
            <a:pPr marL="12065" marR="5080" algn="ctr"/>
            <a:r>
              <a:rPr sz="2000" spc="-5" dirty="0" smtClean="0">
                <a:solidFill>
                  <a:srgbClr val="FF0000"/>
                </a:solidFill>
                <a:latin typeface="Arial"/>
                <a:cs typeface="Arial"/>
              </a:rPr>
              <a:t>  </a:t>
            </a:r>
            <a:r>
              <a:rPr lang="en-US" sz="2000" spc="-15" dirty="0" smtClean="0">
                <a:solidFill>
                  <a:srgbClr val="FF0000"/>
                </a:solidFill>
                <a:latin typeface="Arial"/>
                <a:cs typeface="Arial"/>
              </a:rPr>
              <a:t>MLS </a:t>
            </a:r>
            <a:r>
              <a:rPr sz="2000" spc="-10" dirty="0" smtClean="0">
                <a:solidFill>
                  <a:srgbClr val="FF0000"/>
                </a:solidFill>
                <a:latin typeface="Arial"/>
                <a:cs typeface="Arial"/>
              </a:rPr>
              <a:t>UNIVERSITY</a:t>
            </a:r>
            <a:endParaRPr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R="1270" algn="ctr"/>
            <a:r>
              <a:rPr lang="en-US" sz="2000" spc="-20" dirty="0" smtClean="0">
                <a:solidFill>
                  <a:srgbClr val="FF0000"/>
                </a:solidFill>
                <a:latin typeface="Arial"/>
                <a:cs typeface="Arial"/>
              </a:rPr>
              <a:t>UDAIPUR</a:t>
            </a:r>
            <a:r>
              <a:rPr sz="2000" spc="-20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sz="2000" spc="-20" dirty="0" smtClean="0">
                <a:solidFill>
                  <a:srgbClr val="FF0000"/>
                </a:solidFill>
                <a:latin typeface="Arial"/>
                <a:cs typeface="Arial"/>
              </a:rPr>
              <a:t>313001</a:t>
            </a:r>
            <a:r>
              <a:rPr sz="2000" spc="8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 smtClean="0">
                <a:solidFill>
                  <a:srgbClr val="FF0000"/>
                </a:solidFill>
                <a:latin typeface="Arial"/>
                <a:cs typeface="Arial"/>
              </a:rPr>
              <a:t>(</a:t>
            </a:r>
            <a:r>
              <a:rPr lang="en-US" sz="2000" spc="-10" dirty="0" smtClean="0">
                <a:solidFill>
                  <a:srgbClr val="FF0000"/>
                </a:solidFill>
                <a:latin typeface="Arial"/>
                <a:cs typeface="Arial"/>
              </a:rPr>
              <a:t>RAJASTHAN</a:t>
            </a:r>
            <a:r>
              <a:rPr sz="2000" spc="-10" dirty="0" smtClean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endParaRPr sz="200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37490" marR="247015" algn="ctr"/>
            <a:r>
              <a:rPr lang="en-IN" sz="2000" u="sng" spc="-5" dirty="0" smtClean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E-mail: n</a:t>
            </a:r>
            <a:r>
              <a:rPr lang="en-US" sz="2000" u="sng" spc="-5" dirty="0" smtClean="0">
                <a:solidFill>
                  <a:srgbClr val="FF0000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iranjan@mlsu.ac.in</a:t>
            </a:r>
            <a:r>
              <a:rPr sz="2000" u="sng" spc="-10" dirty="0" smtClean="0">
                <a:solidFill>
                  <a:srgbClr val="FF0000"/>
                </a:solidFill>
                <a:latin typeface="Arial"/>
                <a:cs typeface="Arial"/>
                <a:hlinkClick r:id="rId3"/>
              </a:rPr>
              <a:t> </a:t>
            </a:r>
            <a:endParaRPr lang="en-US" sz="2000" u="sng" spc="-10" dirty="0">
              <a:solidFill>
                <a:srgbClr val="FF0000"/>
              </a:solidFill>
              <a:latin typeface="Arial"/>
              <a:cs typeface="Arial"/>
            </a:endParaRPr>
          </a:p>
          <a:p>
            <a:pPr marL="237490" marR="247015" algn="ctr"/>
            <a:endParaRPr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7" name="pleochroism.wmv">
            <a:hlinkClick r:id="" action="ppaction://media"/>
          </p:cNvPr>
          <p:cNvPicPr>
            <a:picLocks noRot="1" noChangeAspect="1" noChangeArrowheads="1"/>
          </p:cNvPicPr>
          <p:nvPr>
            <p:ph sz="half" idx="1"/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43678" y="1920308"/>
            <a:ext cx="2472575" cy="2534389"/>
          </a:xfrm>
        </p:spPr>
      </p:pic>
    </p:spTree>
    <p:extLst>
      <p:ext uri="{BB962C8B-B14F-4D97-AF65-F5344CB8AC3E}">
        <p14:creationId xmlns:p14="http://schemas.microsoft.com/office/powerpoint/2010/main" val="21413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776A4D8-9F42-417B-8347-A8FAA4F0AF26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Extinction Angle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angle formed by one line of the crystal with the extinction position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en-US" altLang="en-US" smtClean="0"/>
              <a:t> Either the longest dimension of the mineral or the system of cleavage lines are generally used as this line of reference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640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958E7EB-712E-4630-95D9-09ACCD9D4D1D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096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Determination of Extinction Angle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Initially, view the crystal in pp</a:t>
            </a:r>
          </a:p>
          <a:p>
            <a:pPr eaLnBrk="1" hangingPunct="1"/>
            <a:r>
              <a:rPr lang="en-US" altLang="en-US" smtClean="0"/>
              <a:t>The reference line is rotated so it coincides with the direction of the polarizer (E-W)</a:t>
            </a:r>
          </a:p>
          <a:p>
            <a:pPr eaLnBrk="1" hangingPunct="1"/>
            <a:r>
              <a:rPr lang="en-US" altLang="en-US" smtClean="0"/>
              <a:t>The analyzer is inserted</a:t>
            </a:r>
          </a:p>
          <a:p>
            <a:pPr eaLnBrk="1" hangingPunct="1"/>
            <a:r>
              <a:rPr lang="en-US" altLang="en-US" smtClean="0"/>
              <a:t>The stage is rotated and turned slowly until extinction occurs</a:t>
            </a:r>
          </a:p>
          <a:p>
            <a:pPr eaLnBrk="1" hangingPunct="1"/>
            <a:r>
              <a:rPr lang="en-US" altLang="en-US" smtClean="0"/>
              <a:t>The rotation angle is the extinction angle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35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9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9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1DCB33C-23B0-48E3-A5F3-28EF00CD38A4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Integral Retardation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81400" y="1981200"/>
            <a:ext cx="6400800" cy="4114800"/>
          </a:xfrm>
        </p:spPr>
        <p:txBody>
          <a:bodyPr/>
          <a:lstStyle/>
          <a:p>
            <a:pPr eaLnBrk="1" hangingPunct="1"/>
            <a:r>
              <a:rPr lang="en-US" altLang="en-US"/>
              <a:t>If the retardation is a whole number of wavelengths, the beams recombine with the same orientation as when they entered the crystal</a:t>
            </a:r>
          </a:p>
          <a:p>
            <a:pPr eaLnBrk="1" hangingPunct="1"/>
            <a:r>
              <a:rPr lang="en-US" altLang="en-US"/>
              <a:t>These wavelengths will be blocked by the upper polarizer</a:t>
            </a:r>
          </a:p>
          <a:p>
            <a:pPr eaLnBrk="1" hangingPunct="1"/>
            <a:endParaRPr lang="en-US" altLang="en-US"/>
          </a:p>
        </p:txBody>
      </p:sp>
      <p:pic>
        <p:nvPicPr>
          <p:cNvPr id="8197" name="Picture 6" descr="polar04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837"/>
          <a:stretch>
            <a:fillRect/>
          </a:stretch>
        </p:blipFill>
        <p:spPr>
          <a:xfrm>
            <a:off x="1828800" y="2057400"/>
            <a:ext cx="1676400" cy="3054350"/>
          </a:xfrm>
          <a:noFill/>
        </p:spPr>
      </p:pic>
    </p:spTree>
    <p:extLst>
      <p:ext uri="{BB962C8B-B14F-4D97-AF65-F5344CB8AC3E}">
        <p14:creationId xmlns:p14="http://schemas.microsoft.com/office/powerpoint/2010/main" val="30538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7ABFD19-4F11-43CA-9691-D9D4FC7A059B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Half-integral Retardation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038600" y="1981200"/>
            <a:ext cx="5943600" cy="4114800"/>
          </a:xfrm>
        </p:spPr>
        <p:txBody>
          <a:bodyPr/>
          <a:lstStyle/>
          <a:p>
            <a:pPr eaLnBrk="1" hangingPunct="1"/>
            <a:r>
              <a:rPr lang="en-US" altLang="en-US"/>
              <a:t>If the retardation is a whole number of wavelengths </a:t>
            </a:r>
            <a:r>
              <a:rPr lang="en-US" altLang="en-US" i="1"/>
              <a:t>plus one-half</a:t>
            </a:r>
            <a:r>
              <a:rPr lang="en-US" altLang="en-US"/>
              <a:t>, the beams recombine with an orientation perpendicular to the original direction of polarization</a:t>
            </a:r>
          </a:p>
          <a:p>
            <a:pPr eaLnBrk="1" hangingPunct="1"/>
            <a:r>
              <a:rPr lang="en-US" altLang="en-US"/>
              <a:t>These wavelengths will be fully transmitted by the upper polarizer</a:t>
            </a:r>
          </a:p>
          <a:p>
            <a:pPr eaLnBrk="1" hangingPunct="1"/>
            <a:endParaRPr lang="en-US" altLang="en-US"/>
          </a:p>
        </p:txBody>
      </p:sp>
      <p:pic>
        <p:nvPicPr>
          <p:cNvPr id="9221" name="Picture 6" descr="polar04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000"/>
          <a:stretch>
            <a:fillRect/>
          </a:stretch>
        </p:blipFill>
        <p:spPr>
          <a:xfrm>
            <a:off x="2057400" y="2209800"/>
            <a:ext cx="1828800" cy="3551238"/>
          </a:xfrm>
          <a:noFill/>
        </p:spPr>
      </p:pic>
    </p:spTree>
    <p:extLst>
      <p:ext uri="{BB962C8B-B14F-4D97-AF65-F5344CB8AC3E}">
        <p14:creationId xmlns:p14="http://schemas.microsoft.com/office/powerpoint/2010/main" val="366287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91E485A-A8DA-4991-9A97-7646F21D85F8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Birefringence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greater the difference between the indices of refraction, the more intense are the interference colors produced</a:t>
            </a:r>
          </a:p>
          <a:p>
            <a:pPr eaLnBrk="1" hangingPunct="1"/>
            <a:r>
              <a:rPr lang="en-US" altLang="en-US" smtClean="0"/>
              <a:t>The difference in the index of refraction in two viewing directions is called the </a:t>
            </a:r>
            <a:r>
              <a:rPr lang="en-US" altLang="en-US" b="1" smtClean="0"/>
              <a:t>birefringence</a:t>
            </a:r>
            <a:r>
              <a:rPr lang="en-US" altLang="en-US" smtClean="0"/>
              <a:t> 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17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A0162FD-5C37-48FC-A73C-97C27805C8E2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Michel-L</a:t>
            </a:r>
            <a:r>
              <a:rPr lang="en-US" altLang="en-US" smtClean="0">
                <a:cs typeface="Times New Roman" panose="02020603050405020304" pitchFamily="18" charset="0"/>
              </a:rPr>
              <a:t>é</a:t>
            </a:r>
            <a:r>
              <a:rPr lang="en-US" altLang="en-US" smtClean="0"/>
              <a:t>vy Color Chart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286000" y="5562600"/>
            <a:ext cx="7391400" cy="533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First order colors are to the left, with orders increasing to the right</a:t>
            </a:r>
          </a:p>
        </p:txBody>
      </p:sp>
      <p:pic>
        <p:nvPicPr>
          <p:cNvPr id="11269" name="Picture 6" descr="CLRCHRT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1600200"/>
            <a:ext cx="6172200" cy="3657600"/>
          </a:xfrm>
          <a:noFill/>
        </p:spPr>
      </p:pic>
    </p:spTree>
    <p:extLst>
      <p:ext uri="{BB962C8B-B14F-4D97-AF65-F5344CB8AC3E}">
        <p14:creationId xmlns:p14="http://schemas.microsoft.com/office/powerpoint/2010/main" val="368272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15521F5-C885-4784-97B7-235D203E2149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 Birefringence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Garnet is isometric</a:t>
            </a:r>
          </a:p>
          <a:p>
            <a:pPr eaLnBrk="1" hangingPunct="1"/>
            <a:r>
              <a:rPr lang="en-US" altLang="en-US"/>
              <a:t>Birefringence is zero</a:t>
            </a:r>
          </a:p>
          <a:p>
            <a:pPr eaLnBrk="1" hangingPunct="1"/>
            <a:r>
              <a:rPr lang="en-US" altLang="en-US"/>
              <a:t>Therefore the interference color is black </a:t>
            </a:r>
          </a:p>
          <a:p>
            <a:pPr eaLnBrk="1" hangingPunct="1"/>
            <a:r>
              <a:rPr lang="en-US" altLang="en-US"/>
              <a:t>This is also known as being “in extinction”</a:t>
            </a:r>
          </a:p>
        </p:txBody>
      </p:sp>
      <p:pic>
        <p:nvPicPr>
          <p:cNvPr id="12293" name="Picture 6" descr="garnetx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9326" y="1981200"/>
            <a:ext cx="3789363" cy="4114800"/>
          </a:xfrm>
          <a:noFill/>
        </p:spPr>
      </p:pic>
    </p:spTree>
    <p:extLst>
      <p:ext uri="{BB962C8B-B14F-4D97-AF65-F5344CB8AC3E}">
        <p14:creationId xmlns:p14="http://schemas.microsoft.com/office/powerpoint/2010/main" val="17122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EC6E514-7F98-4B86-ADF3-84FA55957590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Weak Birefringence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981200"/>
            <a:ext cx="5410200" cy="4114800"/>
          </a:xfrm>
        </p:spPr>
        <p:txBody>
          <a:bodyPr/>
          <a:lstStyle/>
          <a:p>
            <a:pPr eaLnBrk="1" hangingPunct="1"/>
            <a:r>
              <a:rPr lang="en-US" altLang="en-US"/>
              <a:t>Quartz has very low birefringence</a:t>
            </a:r>
          </a:p>
          <a:p>
            <a:pPr eaLnBrk="1" hangingPunct="1"/>
            <a:r>
              <a:rPr lang="en-US" altLang="en-US"/>
              <a:t>Colors are very muted</a:t>
            </a:r>
          </a:p>
          <a:p>
            <a:pPr eaLnBrk="1" hangingPunct="1"/>
            <a:r>
              <a:rPr lang="en-US" altLang="en-US"/>
              <a:t>1</a:t>
            </a:r>
            <a:r>
              <a:rPr lang="en-US" altLang="en-US">
                <a:cs typeface="Times New Roman" panose="02020603050405020304" pitchFamily="18" charset="0"/>
              </a:rPr>
              <a:t>° grays and white</a:t>
            </a:r>
            <a:endParaRPr lang="en-US" altLang="en-US"/>
          </a:p>
        </p:txBody>
      </p:sp>
      <p:pic>
        <p:nvPicPr>
          <p:cNvPr id="13317" name="Picture 6" descr="quartzx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1" y="1828800"/>
            <a:ext cx="2290763" cy="3505200"/>
          </a:xfrm>
          <a:noFill/>
        </p:spPr>
      </p:pic>
    </p:spTree>
    <p:extLst>
      <p:ext uri="{BB962C8B-B14F-4D97-AF65-F5344CB8AC3E}">
        <p14:creationId xmlns:p14="http://schemas.microsoft.com/office/powerpoint/2010/main" val="328734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FB709E4-4434-43E5-92D2-F07355C037D1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609600"/>
            <a:ext cx="3886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Low Birefringence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981200"/>
            <a:ext cx="4572000" cy="4114800"/>
          </a:xfrm>
        </p:spPr>
        <p:txBody>
          <a:bodyPr/>
          <a:lstStyle/>
          <a:p>
            <a:pPr eaLnBrk="1" hangingPunct="1"/>
            <a:r>
              <a:rPr lang="en-US" altLang="en-US"/>
              <a:t>Kyanite shows some color </a:t>
            </a:r>
          </a:p>
          <a:p>
            <a:pPr eaLnBrk="1" hangingPunct="1"/>
            <a:r>
              <a:rPr lang="en-US" altLang="en-US"/>
              <a:t>Kyanite grain in center is surrounded by muscovite, biotite, and opaque minerals</a:t>
            </a:r>
          </a:p>
          <a:p>
            <a:pPr eaLnBrk="1" hangingPunct="1"/>
            <a:r>
              <a:rPr lang="en-US" altLang="en-US"/>
              <a:t>Lower image is in pp – note that kyanite is colorless </a:t>
            </a:r>
          </a:p>
        </p:txBody>
      </p:sp>
      <p:pic>
        <p:nvPicPr>
          <p:cNvPr id="14341" name="Picture 6" descr="kyanitex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457200"/>
            <a:ext cx="2986088" cy="3157538"/>
          </a:xfrm>
          <a:noFill/>
        </p:spPr>
      </p:pic>
      <p:pic>
        <p:nvPicPr>
          <p:cNvPr id="14342" name="Picture 7" descr="kyan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86200"/>
            <a:ext cx="26114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60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9C9217F-9EA9-458D-B6BC-65E311DCFC17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High Birefringence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905000" y="4343400"/>
            <a:ext cx="8077200" cy="1752600"/>
          </a:xfrm>
        </p:spPr>
        <p:txBody>
          <a:bodyPr/>
          <a:lstStyle/>
          <a:p>
            <a:pPr eaLnBrk="1" hangingPunct="1"/>
            <a:r>
              <a:rPr lang="en-US" altLang="en-US"/>
              <a:t>Muscovite shows high interference colors</a:t>
            </a:r>
          </a:p>
          <a:p>
            <a:pPr eaLnBrk="1" hangingPunct="1"/>
            <a:r>
              <a:rPr lang="en-US" altLang="en-US"/>
              <a:t>Highest colors (4</a:t>
            </a:r>
            <a:r>
              <a:rPr lang="en-US" altLang="en-US">
                <a:cs typeface="Times New Roman" panose="02020603050405020304" pitchFamily="18" charset="0"/>
              </a:rPr>
              <a:t>° and beyond) are pastels</a:t>
            </a:r>
          </a:p>
          <a:p>
            <a:pPr eaLnBrk="1" hangingPunct="1"/>
            <a:endParaRPr lang="en-US" altLang="en-US"/>
          </a:p>
        </p:txBody>
      </p:sp>
      <p:pic>
        <p:nvPicPr>
          <p:cNvPr id="15365" name="Picture 9" descr="muscovx"/>
          <p:cNvPicPr>
            <a:picLocks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19600" y="1905000"/>
            <a:ext cx="3200400" cy="1905000"/>
          </a:xfrm>
          <a:noFill/>
        </p:spPr>
      </p:pic>
    </p:spTree>
    <p:extLst>
      <p:ext uri="{BB962C8B-B14F-4D97-AF65-F5344CB8AC3E}">
        <p14:creationId xmlns:p14="http://schemas.microsoft.com/office/powerpoint/2010/main" val="422299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343</Words>
  <Application>Microsoft Office PowerPoint</Application>
  <PresentationFormat>Widescreen</PresentationFormat>
  <Paragraphs>57</Paragraphs>
  <Slides>12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Optical Mineralogy</vt:lpstr>
      <vt:lpstr>Integral Retardation</vt:lpstr>
      <vt:lpstr>Half-integral Retardation</vt:lpstr>
      <vt:lpstr>Birefringence</vt:lpstr>
      <vt:lpstr>Michel-Lévy Color Chart</vt:lpstr>
      <vt:lpstr>No Birefringence</vt:lpstr>
      <vt:lpstr>Weak Birefringence</vt:lpstr>
      <vt:lpstr>Low Birefringence</vt:lpstr>
      <vt:lpstr>High Birefringence</vt:lpstr>
      <vt:lpstr>Extinction Angle</vt:lpstr>
      <vt:lpstr>Determination of Extinction Angle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2021-04-26T05:29:29Z</dcterms:created>
  <dcterms:modified xsi:type="dcterms:W3CDTF">2021-04-26T09:50:42Z</dcterms:modified>
</cp:coreProperties>
</file>