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9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2" r:id="rId40"/>
    <p:sldId id="295" r:id="rId4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4" autoAdjust="0"/>
    <p:restoredTop sz="90929"/>
  </p:normalViewPr>
  <p:slideViewPr>
    <p:cSldViewPr>
      <p:cViewPr varScale="1">
        <p:scale>
          <a:sx n="63" d="100"/>
          <a:sy n="63" d="100"/>
        </p:scale>
        <p:origin x="12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7672F594-9533-42C6-8F30-0E6E22F734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B5662164-9BA8-454D-9187-B2F3229B3B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F1A7BF-D887-482C-9FF8-304DC805EF4B}" type="slidenum">
              <a:rPr lang="en-US" altLang="en-US" sz="1300"/>
              <a:pPr eaLnBrk="1" hangingPunct="1"/>
              <a:t>3</a:t>
            </a:fld>
            <a:endParaRPr lang="en-US" altLang="en-US" sz="13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Diagram: http://www.brocku.ca/earthsciences/people/gfinn/optical/retard6.gif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B5A674-1F6D-4A84-AD8C-DC84B6C94883}" type="slidenum">
              <a:rPr lang="en-US" altLang="en-US" sz="1300"/>
              <a:pPr eaLnBrk="1" hangingPunct="1"/>
              <a:t>5</a:t>
            </a:fld>
            <a:endParaRPr lang="en-US" altLang="en-US" sz="130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http://www.msm.cam.ac.uk/doitpoms/tlplib/optical-microscopy/plates.php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791017C-AE79-4F46-8894-C14CB738CE48}" type="slidenum">
              <a:rPr lang="en-US" altLang="en-US" sz="1300"/>
              <a:pPr eaLnBrk="1" hangingPunct="1"/>
              <a:t>6</a:t>
            </a:fld>
            <a:endParaRPr lang="en-US" altLang="en-US" sz="130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Source: http://www.msm.cam.ac.uk/doitpoms/tlplib/optical-microscopy/plates.php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EFC613-6FAB-480A-8AA9-2A2A70AA1E94}" type="slidenum">
              <a:rPr lang="en-US" altLang="en-US" sz="1300"/>
              <a:pPr eaLnBrk="1" hangingPunct="1"/>
              <a:t>22</a:t>
            </a:fld>
            <a:endParaRPr lang="en-US" altLang="en-US" sz="130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Diagram: http://www3.uakron.edu/geology/friberg/optical/lecnotes/lec10.html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8BDC5D5-AD2C-4C72-9CC7-0E5113169EE1}" type="slidenum">
              <a:rPr lang="en-US" altLang="en-US" sz="1300"/>
              <a:pPr eaLnBrk="1" hangingPunct="1"/>
              <a:t>23</a:t>
            </a:fld>
            <a:endParaRPr lang="en-US" altLang="en-US" sz="130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Diagram: http://www3.uakron.edu/geology/friberg/optical/lecnotes/lec10.html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FDD04-697A-4BC1-89AE-F513F53344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64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7FCFB-477F-4AF2-902C-DBBAF1B2B3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59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09447-D50A-4A14-BE40-1A56FB84C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548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9F103-0C16-4BE5-B550-AAA998F7F6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04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E3D8DF-F424-4AB5-9412-984F8ABD2D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75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BEB57-0CBF-4D07-91B2-5AB0883133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19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6FC589-AE1A-4322-9A32-08B25171E9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4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53025-336B-4273-BE9F-9FAFD4624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1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8DD7A-F1A4-4137-A978-8AA4759DF7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86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4600D9-5D79-40BD-867F-B39EA70EC0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90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9C7E-6037-4FC1-BD38-E525170CD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8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4903A5-0120-41DA-8DC2-79528AE684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01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FD54C-5F0E-489C-8F5B-C77898C3A5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10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C5C1B2-9903-4613-B3C1-AA33971CB2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vcraobhu@gmail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www.science.fau.edu\geo\Resources\CourseWebPages\Fall2012\GLY4200C_F12\pleochroism.wmv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9616" y="1130928"/>
            <a:ext cx="3080719" cy="425116"/>
          </a:xfrm>
          <a:prstGeom prst="rect">
            <a:avLst/>
          </a:prstGeom>
        </p:spPr>
        <p:txBody>
          <a:bodyPr vert="horz" wrap="square" lIns="0" tIns="95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>
              <a:spcBef>
                <a:spcPts val="75"/>
              </a:spcBef>
            </a:pPr>
            <a:r>
              <a:rPr lang="en-US" sz="2700" b="1" spc="-8" dirty="0">
                <a:solidFill>
                  <a:srgbClr val="FF0000"/>
                </a:solidFill>
                <a:latin typeface="Arial"/>
                <a:cs typeface="Arial"/>
              </a:rPr>
              <a:t>Optical Mineralogy</a:t>
            </a:r>
            <a:endParaRPr sz="27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5303" y="1892014"/>
            <a:ext cx="466592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spcBef>
                <a:spcPts val="75"/>
              </a:spcBef>
              <a:tabLst>
                <a:tab pos="2763678" algn="l"/>
              </a:tabLst>
            </a:pPr>
            <a:r>
              <a:rPr sz="1800" dirty="0">
                <a:solidFill>
                  <a:srgbClr val="00B0F0"/>
                </a:solidFill>
                <a:latin typeface="Arial"/>
                <a:cs typeface="Arial"/>
              </a:rPr>
              <a:t>LECTURE </a:t>
            </a:r>
            <a:r>
              <a:rPr sz="1800" spc="-8" dirty="0" smtClean="0">
                <a:solidFill>
                  <a:srgbClr val="00B0F0"/>
                </a:solidFill>
                <a:latin typeface="Arial"/>
                <a:cs typeface="Arial"/>
              </a:rPr>
              <a:t>-</a:t>
            </a:r>
            <a:r>
              <a:rPr lang="en-US" sz="1800" spc="-8" dirty="0" smtClean="0">
                <a:solidFill>
                  <a:srgbClr val="00B0F0"/>
                </a:solidFill>
                <a:latin typeface="Arial"/>
                <a:cs typeface="Arial"/>
              </a:rPr>
              <a:t>7, </a:t>
            </a:r>
            <a:r>
              <a:rPr sz="1800" spc="-23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00B0F0"/>
                </a:solidFill>
                <a:latin typeface="Arial"/>
                <a:cs typeface="Arial"/>
              </a:rPr>
              <a:t>M.Sc. </a:t>
            </a:r>
            <a:r>
              <a:rPr lang="en-US" sz="1800" dirty="0">
                <a:solidFill>
                  <a:srgbClr val="00B0F0"/>
                </a:solidFill>
                <a:latin typeface="Arial"/>
                <a:cs typeface="Arial"/>
              </a:rPr>
              <a:t>( Geology) I Semester</a:t>
            </a:r>
            <a:endParaRPr sz="18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3524" y="4337112"/>
            <a:ext cx="4152900" cy="1393651"/>
          </a:xfrm>
          <a:prstGeom prst="rect">
            <a:avLst/>
          </a:prstGeom>
        </p:spPr>
        <p:txBody>
          <a:bodyPr vert="horz" wrap="square" lIns="0" tIns="8573" rIns="0" bIns="0" rtlCol="0">
            <a:spAutoFit/>
          </a:bodyPr>
          <a:lstStyle/>
          <a:p>
            <a:pPr marR="476" algn="ctr">
              <a:spcBef>
                <a:spcPts val="68"/>
              </a:spcBef>
            </a:pPr>
            <a:r>
              <a:rPr sz="1500" spc="-34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US" sz="1500" spc="-34" dirty="0">
                <a:solidFill>
                  <a:srgbClr val="FF0000"/>
                </a:solidFill>
                <a:latin typeface="Arial"/>
                <a:cs typeface="Arial"/>
              </a:rPr>
              <a:t>IRANJAN MOHANTY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9049" marR="3810" algn="ctr"/>
            <a:r>
              <a:rPr lang="en-US" sz="1500" spc="-4" dirty="0">
                <a:solidFill>
                  <a:srgbClr val="FF0000"/>
                </a:solidFill>
                <a:latin typeface="Arial"/>
                <a:cs typeface="Arial"/>
              </a:rPr>
              <a:t>DEPARTMENT OF GEOLOGY,</a:t>
            </a:r>
          </a:p>
          <a:p>
            <a:pPr marL="9049" marR="3810" algn="ctr"/>
            <a:r>
              <a:rPr sz="1500" spc="-4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z="1500" spc="-11" dirty="0">
                <a:solidFill>
                  <a:srgbClr val="FF0000"/>
                </a:solidFill>
                <a:latin typeface="Arial"/>
                <a:cs typeface="Arial"/>
              </a:rPr>
              <a:t>MLS 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UNIVERSITY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R="953" algn="ctr"/>
            <a:r>
              <a:rPr lang="en-US" sz="1500" spc="-15" dirty="0">
                <a:solidFill>
                  <a:srgbClr val="FF0000"/>
                </a:solidFill>
                <a:latin typeface="Arial"/>
                <a:cs typeface="Arial"/>
              </a:rPr>
              <a:t>UDAIPUR</a:t>
            </a:r>
            <a:r>
              <a:rPr sz="1500" spc="-1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US" sz="1500" spc="-15" dirty="0">
                <a:solidFill>
                  <a:srgbClr val="FF0000"/>
                </a:solidFill>
                <a:latin typeface="Arial"/>
                <a:cs typeface="Arial"/>
              </a:rPr>
              <a:t>313001</a:t>
            </a:r>
            <a:r>
              <a:rPr sz="1500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US" sz="1500" spc="-8" dirty="0">
                <a:solidFill>
                  <a:srgbClr val="FF0000"/>
                </a:solidFill>
                <a:latin typeface="Arial"/>
                <a:cs typeface="Arial"/>
              </a:rPr>
              <a:t>RAJASTHAN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r>
              <a:rPr lang="en-IN" sz="1500" u="sng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E-mail: n</a:t>
            </a:r>
            <a:r>
              <a:rPr lang="en-US" sz="1500" u="sng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iranjan@mlsu.ac.in</a:t>
            </a:r>
            <a:r>
              <a:rPr sz="1500" u="sng" spc="-8" dirty="0">
                <a:solidFill>
                  <a:srgbClr val="FF0000"/>
                </a:solidFill>
                <a:latin typeface="Arial"/>
                <a:cs typeface="Arial"/>
                <a:hlinkClick r:id="rId3"/>
              </a:rPr>
              <a:t> </a:t>
            </a:r>
            <a:endParaRPr lang="en-US" sz="1500" u="sng" spc="-8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7" name="pleochroism.wmv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82759" y="2297481"/>
            <a:ext cx="1854431" cy="1900792"/>
          </a:xfrm>
        </p:spPr>
      </p:pic>
    </p:spTree>
    <p:extLst>
      <p:ext uri="{BB962C8B-B14F-4D97-AF65-F5344CB8AC3E}">
        <p14:creationId xmlns:p14="http://schemas.microsoft.com/office/powerpoint/2010/main" val="14629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4731F6-7B8A-4874-8FE7-C063C145AE93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Calculating Δ continued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Δ = c (t/c</a:t>
            </a:r>
            <a:r>
              <a:rPr lang="en-US" altLang="en-US" baseline="-25000" smtClean="0"/>
              <a:t>N</a:t>
            </a:r>
            <a:r>
              <a:rPr lang="en-US" altLang="en-US" smtClean="0"/>
              <a:t> – </a:t>
            </a:r>
            <a:r>
              <a:rPr lang="en-US" altLang="en-US" u="sng" smtClean="0"/>
              <a:t>t/</a:t>
            </a:r>
            <a:r>
              <a:rPr lang="en-US" altLang="en-US" smtClean="0"/>
              <a:t>c</a:t>
            </a:r>
            <a:r>
              <a:rPr lang="en-US" altLang="en-US" baseline="-25000" smtClean="0"/>
              <a:t>n</a:t>
            </a:r>
            <a:r>
              <a:rPr lang="en-US" altLang="en-US" smtClean="0"/>
              <a:t>) = t (c/c</a:t>
            </a:r>
            <a:r>
              <a:rPr lang="en-US" altLang="en-US" baseline="-25000" smtClean="0"/>
              <a:t>N</a:t>
            </a:r>
            <a:r>
              <a:rPr lang="en-US" altLang="en-US" smtClean="0"/>
              <a:t> – c/c</a:t>
            </a:r>
            <a:r>
              <a:rPr lang="en-US" altLang="en-US" baseline="-25000" smtClean="0"/>
              <a:t>n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But N = c/c</a:t>
            </a:r>
            <a:r>
              <a:rPr lang="en-US" altLang="en-US" baseline="-25000" smtClean="0"/>
              <a:t>N </a:t>
            </a:r>
            <a:r>
              <a:rPr lang="en-US" altLang="en-US" smtClean="0"/>
              <a:t> and n = c/c</a:t>
            </a:r>
            <a:r>
              <a:rPr lang="en-US" altLang="en-US" baseline="-25000" smtClean="0"/>
              <a:t>n</a:t>
            </a:r>
          </a:p>
          <a:p>
            <a:pPr eaLnBrk="1" hangingPunct="1"/>
            <a:r>
              <a:rPr lang="en-US" altLang="en-US" smtClean="0"/>
              <a:t>Therefore,  Δ = t(N –n)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97B8E2B-82D7-446A-98BA-5B12483717DB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Calculation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 quartz, N = 1.553 and n = 1.544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Thickness of a standard section = 30 microns = 0.03 mm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Δ= (1.553 – 1.544) x 0.03mm = 2.7 x 10</a:t>
            </a:r>
            <a:r>
              <a:rPr lang="en-US" altLang="en-US" baseline="30000" smtClean="0"/>
              <a:t>-4 </a:t>
            </a:r>
            <a:r>
              <a:rPr lang="en-US" altLang="en-US" smtClean="0"/>
              <a:t>mm  =  270 nm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 calcite,  N = 1.658  and n = 1.486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Δ = (1.658 – 1.486) (0.03) = (0.172) (0.03) = 5.160 x 10</a:t>
            </a:r>
            <a:r>
              <a:rPr lang="en-US" altLang="en-US" baseline="30000" smtClean="0"/>
              <a:t>-3</a:t>
            </a:r>
            <a:r>
              <a:rPr lang="en-US" altLang="en-US" smtClean="0"/>
              <a:t> mm = 5160 nm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36F83A3-C364-4D57-93B0-671270F369E5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Transmission of Light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Crystal viewed 45 ̊ off extinction (where interference colors are brightest) with </a:t>
            </a:r>
            <a:r>
              <a:rPr lang="en-US" altLang="en-US" u="sng" smtClean="0"/>
              <a:t>nicols crossed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L = 100 sin</a:t>
            </a:r>
            <a:r>
              <a:rPr lang="en-US" altLang="en-US" baseline="30000" smtClean="0"/>
              <a:t>2</a:t>
            </a:r>
            <a:r>
              <a:rPr lang="en-US" altLang="en-US" smtClean="0"/>
              <a:t> Δ/λ 180 ̊  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mtClean="0"/>
              <a:t>(L = </a:t>
            </a:r>
            <a:r>
              <a:rPr lang="en-US" altLang="en-US" u="sng" smtClean="0"/>
              <a:t>percent</a:t>
            </a:r>
            <a:r>
              <a:rPr lang="en-US" altLang="en-US" smtClean="0"/>
              <a:t> transmission)</a:t>
            </a:r>
          </a:p>
          <a:p>
            <a:pPr eaLnBrk="1" hangingPunct="1"/>
            <a:r>
              <a:rPr lang="en-US" altLang="en-US" smtClean="0"/>
              <a:t>For parallel</a:t>
            </a:r>
            <a:r>
              <a:rPr lang="en-US" altLang="en-US" u="sng" smtClean="0"/>
              <a:t> nicols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L = 100 cos</a:t>
            </a:r>
            <a:r>
              <a:rPr lang="en-US" altLang="en-US" baseline="30000" smtClean="0"/>
              <a:t>2</a:t>
            </a:r>
            <a:r>
              <a:rPr lang="en-US" altLang="en-US" smtClean="0"/>
              <a:t> Δ/λ 180 ̊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77DB86C-635B-484D-AC72-ACD06A7289F1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Plot of Transmission vs. λ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419600"/>
            <a:ext cx="7543800" cy="1676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Note: Curves labeled 10 λ, 9λ, etc. should say 10 Δ/λ, 9 Δ/λ, etc.</a:t>
            </a:r>
          </a:p>
          <a:p>
            <a:pPr eaLnBrk="1" hangingPunct="1"/>
            <a:r>
              <a:rPr lang="en-US" altLang="en-US" sz="2800" smtClean="0"/>
              <a:t>Solid line, Δ = 4000 nm</a:t>
            </a:r>
          </a:p>
          <a:p>
            <a:pPr eaLnBrk="1" hangingPunct="1"/>
            <a:r>
              <a:rPr lang="en-US" altLang="en-US" sz="2800" smtClean="0"/>
              <a:t>Dashed line, Δ = 200 nm</a:t>
            </a:r>
          </a:p>
        </p:txBody>
      </p:sp>
      <p:pic>
        <p:nvPicPr>
          <p:cNvPr id="14341" name="Picture 7" descr="Transmission_percent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990600"/>
            <a:ext cx="5867400" cy="32877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853166-DA7B-4103-B862-9E928833D866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 of Accessory plates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Anisotropic crystals will show their most intense, or brightest, interference colors at a position 45 ̊ off extinction</a:t>
            </a:r>
          </a:p>
          <a:p>
            <a:pPr eaLnBrk="1" hangingPunct="1"/>
            <a:r>
              <a:rPr lang="en-US" altLang="en-US" smtClean="0"/>
              <a:t>When an accessory plate is inserted into the light path, with the fast direction of the crystal and accessory plate parallel, the retardations produced by each will add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FC4FEB2-7457-466A-882E-ADD61E6E7522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Addition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the crystal Δ= 250nm (1 ̊  yellow) and the accessory Δ = 550nm the total retardation will be 800nm (2 ̊  green) </a:t>
            </a:r>
          </a:p>
          <a:p>
            <a:pPr eaLnBrk="1" hangingPunct="1"/>
            <a:r>
              <a:rPr lang="en-US" altLang="en-US" smtClean="0"/>
              <a:t>The accessory will always raise the retardation color to a higher retardation if the fast directions are parallel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653966B-B6E6-42C3-8E7E-7B2C1A63EEDD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Michael Levy Color Chart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5105400"/>
            <a:ext cx="77724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As retardation increases, we see colors in order from blue to red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After one set of colors, the pattern repeats, so we get first-order, second-order, etc.</a:t>
            </a:r>
          </a:p>
        </p:txBody>
      </p:sp>
      <p:pic>
        <p:nvPicPr>
          <p:cNvPr id="17413" name="Picture 7" descr="levy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600200"/>
            <a:ext cx="5029200" cy="3357563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EA9D4D-D34B-40E3-AB94-371441E3EB34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Subtraction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the slow direction of the crystal is parallel to the fast direction of the accessory plate, we will see a retardation color equal to the absolute value of the difference of their Δ values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DF31B48-DDBF-40DC-86BC-36DF3042A211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Subtraction - 1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Δ crystal = 300nm (1 ̊  yellow)</a:t>
            </a:r>
          </a:p>
          <a:p>
            <a:pPr eaLnBrk="1" hangingPunct="1"/>
            <a:r>
              <a:rPr lang="en-US" altLang="en-US" smtClean="0"/>
              <a:t>Δ accessory = 150nm</a:t>
            </a:r>
          </a:p>
          <a:p>
            <a:pPr eaLnBrk="1" hangingPunct="1"/>
            <a:r>
              <a:rPr lang="en-US" altLang="en-US" smtClean="0">
                <a:sym typeface="Symbol" panose="05050102010706020507" pitchFamily="18" charset="2"/>
              </a:rPr>
              <a:t></a:t>
            </a:r>
            <a:r>
              <a:rPr lang="en-US" altLang="en-US" smtClean="0"/>
              <a:t>300 – 150 </a:t>
            </a:r>
            <a:r>
              <a:rPr lang="en-US" altLang="en-US" smtClean="0">
                <a:sym typeface="Symbol" panose="05050102010706020507" pitchFamily="18" charset="2"/>
              </a:rPr>
              <a:t></a:t>
            </a:r>
            <a:r>
              <a:rPr lang="en-US" altLang="en-US" smtClean="0"/>
              <a:t> = 150 (1 ̊  gray)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66FE2C-21C3-45A0-B865-5DD4F16EE36C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Subtraction - 2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Δ crystal = 200nm (1 ̊ gray)</a:t>
            </a:r>
          </a:p>
          <a:p>
            <a:pPr eaLnBrk="1" hangingPunct="1"/>
            <a:r>
              <a:rPr lang="en-US" altLang="en-US" sz="2800" smtClean="0"/>
              <a:t>Δ accessory = 550nm</a:t>
            </a:r>
          </a:p>
          <a:p>
            <a:pPr eaLnBrk="1" hangingPunct="1"/>
            <a:r>
              <a:rPr lang="en-US" altLang="en-US" sz="2800" smtClean="0">
                <a:sym typeface="Symbol" panose="05050102010706020507" pitchFamily="18" charset="2"/>
              </a:rPr>
              <a:t></a:t>
            </a:r>
            <a:r>
              <a:rPr lang="en-US" altLang="en-US" sz="2800" smtClean="0"/>
              <a:t>200 – 550</a:t>
            </a:r>
            <a:r>
              <a:rPr lang="en-US" altLang="en-US" sz="2800" smtClean="0">
                <a:sym typeface="Symbol" panose="05050102010706020507" pitchFamily="18" charset="2"/>
              </a:rPr>
              <a:t></a:t>
            </a:r>
            <a:r>
              <a:rPr lang="en-US" altLang="en-US" sz="2800" smtClean="0"/>
              <a:t> mm = 350nm (1 ̊  yellow)</a:t>
            </a:r>
          </a:p>
          <a:p>
            <a:pPr eaLnBrk="1" hangingPunct="1"/>
            <a:r>
              <a:rPr lang="en-US" altLang="en-US" sz="2800" smtClean="0"/>
              <a:t>In this case the subtraction has enhanced the color!</a:t>
            </a:r>
          </a:p>
          <a:p>
            <a:pPr eaLnBrk="1" hangingPunct="1"/>
            <a:r>
              <a:rPr lang="en-US" altLang="en-US" sz="2800" smtClean="0"/>
              <a:t>However, if we rotate the stage 90 degrees, so that the fast directions are parallel, the addition process will occur and Δ total = 550 + 200 = 750 (2 ̊ blue - green)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90C7091-1514-436E-B471-ACF1FC57F09D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Path Differences In Crystals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Waves entering an anisotropic crystal will generally experience two indices of refraction in two </a:t>
            </a:r>
            <a:r>
              <a:rPr lang="en-US" altLang="en-US" u="sng" smtClean="0"/>
              <a:t>perpendicular</a:t>
            </a:r>
            <a:r>
              <a:rPr lang="en-US" altLang="en-US" smtClean="0"/>
              <a:t> directions</a:t>
            </a:r>
          </a:p>
          <a:p>
            <a:pPr eaLnBrk="1" hangingPunct="1"/>
            <a:r>
              <a:rPr lang="en-US" altLang="en-US" smtClean="0"/>
              <a:t>Even plane-polarized radiation will be split into the Ordinary (O) and Extraordinary (E) vibrating </a:t>
            </a:r>
            <a:r>
              <a:rPr lang="en-US" altLang="en-US" smtClean="0"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B3ABC9-21E5-4986-BFD0-EB0A7D637BA1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Relation Between Addition and Subtraction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Thus, the addition process always produces a higher color than the subtraction process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39384C7-B599-4104-A08F-E58BFFD0B99B}" type="slidenum">
              <a:rPr lang="en-US" altLang="en-US" sz="140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 of Elongation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Crystals which are elongated are said to be length - slow if the slow direction of the crystal is parallel to the long direction of the crystal</a:t>
            </a:r>
          </a:p>
          <a:p>
            <a:pPr eaLnBrk="1" hangingPunct="1"/>
            <a:r>
              <a:rPr lang="en-US" altLang="en-US" smtClean="0"/>
              <a:t>Elongated crystals are  length – fast if the fast direction of the crystal is parallel to the long direction of the crystal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04CBB71-F26C-4B8A-AD87-1CF4C8186AFF}" type="slidenum">
              <a:rPr lang="en-US" altLang="en-US" sz="140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Orthoscopic Observation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Normal use of a microscope is on the orthoscopic mode – the light from the source of illumination is parallel, or as nearly parallel as is possible</a:t>
            </a:r>
          </a:p>
        </p:txBody>
      </p:sp>
      <p:pic>
        <p:nvPicPr>
          <p:cNvPr id="23557" name="Picture 5" descr="orthcon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00"/>
          <a:stretch>
            <a:fillRect/>
          </a:stretch>
        </p:blipFill>
        <p:spPr>
          <a:xfrm>
            <a:off x="457200" y="2133600"/>
            <a:ext cx="3886200" cy="2951163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E0E536-9EF1-4A09-872C-92BA83578F2B}" type="slidenum">
              <a:rPr lang="en-US" altLang="en-US" sz="1400"/>
              <a:pPr eaLnBrk="1" hangingPunct="1"/>
              <a:t>23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609600"/>
            <a:ext cx="3200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Conoscopic Observation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3810000"/>
            <a:ext cx="8077200" cy="2286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An alternate way of using the microscope involves conoscopic illumination </a:t>
            </a:r>
          </a:p>
          <a:p>
            <a:pPr eaLnBrk="1" hangingPunct="1"/>
            <a:r>
              <a:rPr lang="en-US" altLang="en-US" sz="2800" smtClean="0"/>
              <a:t>In this case the condensing lens is moved closer to the objective lens, and the illumination occurs along the surface of a cone</a:t>
            </a:r>
          </a:p>
          <a:p>
            <a:pPr eaLnBrk="1" hangingPunct="1"/>
            <a:endParaRPr lang="en-US" altLang="en-US" sz="2800" smtClean="0"/>
          </a:p>
        </p:txBody>
      </p:sp>
      <p:pic>
        <p:nvPicPr>
          <p:cNvPr id="24581" name="Picture 5" descr="orthcon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1"/>
          <a:stretch>
            <a:fillRect/>
          </a:stretch>
        </p:blipFill>
        <p:spPr>
          <a:xfrm>
            <a:off x="304800" y="457200"/>
            <a:ext cx="4800600" cy="3241675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F11C9DA-36FB-454F-90A8-D482A5CC7118}" type="slidenum">
              <a:rPr lang="en-US" altLang="en-US" sz="1400"/>
              <a:pPr eaLnBrk="1" hangingPunct="1"/>
              <a:t>24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Objective Lenses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Most petrographic microscopes have at least three interchangeable objective lenses of different magnifications and numerical apertures</a:t>
            </a:r>
          </a:p>
          <a:p>
            <a:pPr eaLnBrk="1" hangingPunct="1"/>
            <a:r>
              <a:rPr lang="en-US" altLang="en-US" smtClean="0"/>
              <a:t>Aperture is the opening, or width, of a lens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2D1B2A-EFFD-404C-AEEF-002B97E926D6}" type="slidenum">
              <a:rPr lang="en-US" altLang="en-US" sz="140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662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Angular Aperture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Aperture may be measured in terms of the angular aperture</a:t>
            </a:r>
          </a:p>
          <a:p>
            <a:pPr eaLnBrk="1" hangingPunct="1"/>
            <a:r>
              <a:rPr lang="en-US" altLang="en-US" smtClean="0"/>
              <a:t>Numerical Aperture = n sin μ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Where n  is the lowest index of refraction of any medium filling the gap between the objective and the thin section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Generally this medium will be air (dry case) or an immersion oil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CAA9D0-091E-4CFD-AF25-0996866EC867}" type="slidenum">
              <a:rPr lang="en-US" altLang="en-US" sz="140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>
          <a:xfrm>
            <a:off x="6477000" y="609600"/>
            <a:ext cx="23622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Angular Aperture  Diagram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4953000"/>
            <a:ext cx="7696200" cy="114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Angular aperture is the size of the cone of light that the lens can accept (30</a:t>
            </a:r>
            <a:r>
              <a:rPr lang="en-US" altLang="en-US" sz="2800" smtClean="0">
                <a:cs typeface="Times New Roman" panose="02020603050405020304" pitchFamily="18" charset="0"/>
              </a:rPr>
              <a:t>° or 118°)</a:t>
            </a:r>
          </a:p>
          <a:p>
            <a:pPr eaLnBrk="1" hangingPunct="1"/>
            <a:endParaRPr lang="en-US" altLang="en-US" sz="2800" smtClean="0">
              <a:cs typeface="Times New Roman" panose="02020603050405020304" pitchFamily="18" charset="0"/>
            </a:endParaRPr>
          </a:p>
        </p:txBody>
      </p:sp>
      <p:pic>
        <p:nvPicPr>
          <p:cNvPr id="27653" name="Picture 7" descr="steve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0" t="2507" r="9210" b="53197"/>
          <a:stretch>
            <a:fillRect/>
          </a:stretch>
        </p:blipFill>
        <p:spPr>
          <a:xfrm>
            <a:off x="457200" y="381000"/>
            <a:ext cx="5257800" cy="4354513"/>
          </a:xfr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1FABE9-EFA9-4A02-B481-A3B04166CD31}" type="slidenum">
              <a:rPr lang="en-US" altLang="en-US" sz="1400"/>
              <a:pPr eaLnBrk="1" hangingPunct="1"/>
              <a:t>27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Maximum N.A. Value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Sin function has a maximum value of 1.0,  so N.A. values cannot exceed 1.0 for the dry case</a:t>
            </a:r>
          </a:p>
          <a:p>
            <a:pPr eaLnBrk="1" hangingPunct="1"/>
            <a:r>
              <a:rPr lang="en-US" altLang="en-US" smtClean="0"/>
              <a:t>Oil immersion lens are available with magnification of 100x and N.A. values of 1.30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5DE5185-8E56-4B84-AD44-B3E90179AC02}" type="slidenum">
              <a:rPr lang="en-US" altLang="en-US" sz="1400"/>
              <a:pPr eaLnBrk="1" hangingPunct="1"/>
              <a:t>28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Importance of N.A.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Orthoscopic – determines the resolution (smallest detail can be distinguished) of a microscope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2400" smtClean="0"/>
              <a:t> The higher the N.A, the better the resolution</a:t>
            </a:r>
          </a:p>
          <a:p>
            <a:pPr eaLnBrk="1" hangingPunct="1"/>
            <a:r>
              <a:rPr lang="en-US" altLang="en-US" sz="2800" smtClean="0"/>
              <a:t>Conoscopic – determines how much of an interference figure can be seen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2400" smtClean="0"/>
              <a:t> The larger the N.A. value, the more of the figure you can see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2400" smtClean="0"/>
              <a:t> This makes identification easier</a:t>
            </a:r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BA80D2A-54E8-4A67-9DC7-ADEA6F5879C8}" type="slidenum">
              <a:rPr lang="en-US" altLang="en-US" sz="1400"/>
              <a:pPr eaLnBrk="1" hangingPunct="1"/>
              <a:t>29</a:t>
            </a:fld>
            <a:endParaRPr lang="en-US" alt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Oil Immersion Lens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use the very high power, larger N.A. lens it is necessary to use immersion oil with n &gt;1.3 </a:t>
            </a:r>
          </a:p>
          <a:p>
            <a:pPr eaLnBrk="1" hangingPunct="1"/>
            <a:r>
              <a:rPr lang="en-US" altLang="en-US" smtClean="0"/>
              <a:t>The condensing lens must have an N.A. comparable with the objective lens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8FF871D-7213-4604-A8FA-446C679CE448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0" y="609600"/>
            <a:ext cx="26670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Retardation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1981200"/>
            <a:ext cx="3048000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Path differences upon passing through a crystal are called retardation (of the slower ray relative to the faster)</a:t>
            </a:r>
          </a:p>
          <a:p>
            <a:pPr eaLnBrk="1" hangingPunct="1"/>
            <a:r>
              <a:rPr lang="en-US" altLang="en-US" sz="2800" smtClean="0"/>
              <a:t>Δ = λ in this case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</p:txBody>
      </p:sp>
      <p:pic>
        <p:nvPicPr>
          <p:cNvPr id="4101" name="Picture 7" descr="retard6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81000"/>
            <a:ext cx="5297488" cy="6019800"/>
          </a:xfr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D020AA-62B3-4E08-ACC2-3C7AF8852539}" type="slidenum">
              <a:rPr lang="en-US" altLang="en-US" sz="1400"/>
              <a:pPr eaLnBrk="1" hangingPunct="1"/>
              <a:t>30</a:t>
            </a:fld>
            <a:endParaRPr lang="en-US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Properties of Immersion Oils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Oils used are generally organic oils of various types</a:t>
            </a:r>
          </a:p>
          <a:p>
            <a:pPr eaLnBrk="1" hangingPunct="1"/>
            <a:r>
              <a:rPr lang="en-US" altLang="en-US" smtClean="0"/>
              <a:t>Oils higher than 1.8 often contain poly-chlorinated biphenyls (P.C.B.’s) and must be used with great caution</a:t>
            </a:r>
          </a:p>
          <a:p>
            <a:pPr eaLnBrk="1" hangingPunct="1"/>
            <a:r>
              <a:rPr lang="en-US" altLang="en-US" smtClean="0"/>
              <a:t>P.C.B.'s have been shown to be powerful carcinogens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48B529-6AD7-48CC-9AC6-AE32D9A75CC0}" type="slidenum">
              <a:rPr lang="en-US" altLang="en-US" sz="1400"/>
              <a:pPr eaLnBrk="1" hangingPunct="1"/>
              <a:t>31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Depth of Focus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depth of focus is the range over which objects are in focus</a:t>
            </a:r>
          </a:p>
          <a:p>
            <a:pPr eaLnBrk="1" hangingPunct="1"/>
            <a:r>
              <a:rPr lang="en-US" altLang="en-US" smtClean="0"/>
              <a:t>It is an inverse function of N.A.</a:t>
            </a:r>
          </a:p>
          <a:p>
            <a:pPr eaLnBrk="1" hangingPunct="1"/>
            <a:r>
              <a:rPr lang="en-US" altLang="en-US" smtClean="0"/>
              <a:t>Low power lens are typically easy to focus</a:t>
            </a:r>
          </a:p>
          <a:p>
            <a:pPr eaLnBrk="1" hangingPunct="1"/>
            <a:r>
              <a:rPr lang="en-US" altLang="en-US" smtClean="0"/>
              <a:t>High power lens have a very small (10 microns for a 40-45x objective) depth of focus 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B406161-E458-45D2-8F8E-61F20BBD947F}" type="slidenum">
              <a:rPr lang="en-US" altLang="en-US" sz="1400"/>
              <a:pPr eaLnBrk="1" hangingPunct="1"/>
              <a:t>32</a:t>
            </a:fld>
            <a:endParaRPr lang="en-US" alt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Extinction Angle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Non-isotropic substances will go into extinction (show 1 ̊  black interference colors) four times as the stage is rotated in a full circle, or once every ninety degrees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Frequently a grain will have a prominent linear feature which can serve as a reference 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Such linear features are generally either crystal faces or the lines of intersection of cleavage planes with the crystal plate surface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latter are called cleavage traces 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18547A9-FED1-44DE-BC43-E0324CAF077E}" type="slidenum">
              <a:rPr lang="en-US" altLang="en-US" sz="1400"/>
              <a:pPr eaLnBrk="1" hangingPunct="1"/>
              <a:t>33</a:t>
            </a:fld>
            <a:endParaRPr lang="en-US" alt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Parallel Extinction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crystal direction is parallel to the cross-hair at extinction</a:t>
            </a:r>
          </a:p>
          <a:p>
            <a:pPr eaLnBrk="1" hangingPunct="1"/>
            <a:r>
              <a:rPr lang="en-US" altLang="en-US" smtClean="0"/>
              <a:t>τ  = 0 ̊    </a:t>
            </a:r>
          </a:p>
          <a:p>
            <a:pPr eaLnBrk="1" hangingPunct="1"/>
            <a:r>
              <a:rPr lang="en-US" altLang="en-US" smtClean="0"/>
              <a:t>Also called straight extinction</a:t>
            </a:r>
          </a:p>
          <a:p>
            <a:pPr eaLnBrk="1" hangingPunct="1"/>
            <a:r>
              <a:rPr lang="en-US" altLang="en-US" smtClean="0"/>
              <a:t>Not possible in triclinic crystals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13ED5C9-DB63-40C6-B27C-1C72715BCD8A}" type="slidenum">
              <a:rPr lang="en-US" altLang="en-US" sz="1400"/>
              <a:pPr eaLnBrk="1" hangingPunct="1"/>
              <a:t>34</a:t>
            </a:fld>
            <a:endParaRPr lang="en-US" alt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Symmetric Extinction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a crystal shows two crystal directions (such as cleavage traces) the extinction position may bisect the angle between the crystal directions</a:t>
            </a:r>
          </a:p>
          <a:p>
            <a:pPr eaLnBrk="1" hangingPunct="1"/>
            <a:r>
              <a:rPr lang="en-US" altLang="en-US" smtClean="0"/>
              <a:t>τ  ≠ 0 ̊</a:t>
            </a:r>
          </a:p>
          <a:p>
            <a:pPr eaLnBrk="1" hangingPunct="1"/>
            <a:r>
              <a:rPr lang="en-US" altLang="en-US" smtClean="0"/>
              <a:t>Not possible in triclinic crystals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6FD6EE0-6FDD-4BD0-BE71-F0D0A0E49A9B}" type="slidenum">
              <a:rPr lang="en-US" altLang="en-US" sz="1400"/>
              <a:pPr eaLnBrk="1" hangingPunct="1"/>
              <a:t>35</a:t>
            </a:fld>
            <a:endParaRPr lang="en-US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Inclined Extinction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single crystal direction will not be parallel to a crosshair at extinction</a:t>
            </a:r>
          </a:p>
          <a:p>
            <a:pPr eaLnBrk="1" hangingPunct="1"/>
            <a:r>
              <a:rPr lang="en-US" altLang="en-US" smtClean="0"/>
              <a:t>This can occur only in biaxial crystals</a:t>
            </a:r>
          </a:p>
          <a:p>
            <a:pPr eaLnBrk="1" hangingPunct="1"/>
            <a:r>
              <a:rPr lang="en-US" altLang="en-US" smtClean="0"/>
              <a:t>τ  ≠ 0 ̊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5C9BED7-7FD2-4390-A1F5-BBD9CF764AF4}" type="slidenum">
              <a:rPr lang="en-US" altLang="en-US" sz="1400"/>
              <a:pPr eaLnBrk="1" hangingPunct="1"/>
              <a:t>36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Undulatory Extinction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Extinction will look like a wave passing across a crystal as the stage is rotated</a:t>
            </a:r>
          </a:p>
          <a:p>
            <a:pPr eaLnBrk="1" hangingPunct="1"/>
            <a:r>
              <a:rPr lang="en-US" altLang="en-US" smtClean="0"/>
              <a:t>Often results from deformation of a crystal</a:t>
            </a:r>
          </a:p>
          <a:p>
            <a:pPr eaLnBrk="1" hangingPunct="1"/>
            <a:r>
              <a:rPr lang="en-US" altLang="en-US" smtClean="0"/>
              <a:t>Quartz frequently shows undulatory extinction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2914AF0-B315-4073-90F0-21487C42361A}" type="slidenum">
              <a:rPr lang="en-US" altLang="en-US" sz="1400"/>
              <a:pPr eaLnBrk="1" hangingPunct="1"/>
              <a:t>37</a:t>
            </a:fld>
            <a:endParaRPr lang="en-US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Natural Color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Many minerals are transparent at the standard thickness of a thin section (30 microns)</a:t>
            </a:r>
          </a:p>
          <a:p>
            <a:pPr eaLnBrk="1" hangingPunct="1"/>
            <a:r>
              <a:rPr lang="en-US" altLang="en-US" smtClean="0"/>
              <a:t>Absence of color is not reported</a:t>
            </a:r>
          </a:p>
          <a:p>
            <a:pPr eaLnBrk="1" hangingPunct="1"/>
            <a:r>
              <a:rPr lang="en-US" altLang="en-US" smtClean="0"/>
              <a:t>Presence of color should be reported as natural color, when viewed in plane polarized light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06D3E29-5163-43C5-A8EF-C7B7950C0E58}" type="slidenum">
              <a:rPr lang="en-US" altLang="en-US" sz="1400"/>
              <a:pPr eaLnBrk="1" hangingPunct="1"/>
              <a:t>38</a:t>
            </a:fld>
            <a:endParaRPr lang="en-US" altLang="en-US" sz="14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Absorption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Minerals displaying natural color may change the intensity of their color as the stage is rotated</a:t>
            </a:r>
          </a:p>
          <a:p>
            <a:pPr eaLnBrk="1" hangingPunct="1"/>
            <a:r>
              <a:rPr lang="en-US" altLang="en-US" smtClean="0"/>
              <a:t>Example: A light green color may become darker green</a:t>
            </a:r>
          </a:p>
          <a:p>
            <a:pPr eaLnBrk="1" hangingPunct="1"/>
            <a:r>
              <a:rPr lang="en-US" altLang="en-US" smtClean="0"/>
              <a:t>Such a change can be noted as a change in absorption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C2291F-65E1-4942-A877-D04375AA0ABC}" type="slidenum">
              <a:rPr lang="en-US" altLang="en-US" sz="1400"/>
              <a:pPr eaLnBrk="1" hangingPunct="1"/>
              <a:t>39</a:t>
            </a:fld>
            <a:endParaRPr lang="en-US" altLang="en-US" sz="14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Pleochroism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Many colored anisotropic minerals, viewed in PP light, will show a change in color as the stage is rotated</a:t>
            </a:r>
          </a:p>
          <a:p>
            <a:pPr eaLnBrk="1" hangingPunct="1"/>
            <a:r>
              <a:rPr lang="en-US" altLang="en-US" smtClean="0"/>
              <a:t>The change in color is called diachroism or pleochroism (literally meaning many colors)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8A705CD-F06E-43F8-ABF5-23C58F6BD746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Accessory Plates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Quartz sensitive tint, gypsum plate, 1</a:t>
            </a:r>
            <a:r>
              <a:rPr lang="en-US" altLang="en-US" baseline="30000" smtClean="0"/>
              <a:t>st</a:t>
            </a:r>
            <a:r>
              <a:rPr lang="en-US" altLang="en-US" smtClean="0"/>
              <a:t> order red has Δ = 550 nm</a:t>
            </a:r>
          </a:p>
          <a:p>
            <a:pPr eaLnBrk="1" hangingPunct="1"/>
            <a:r>
              <a:rPr lang="en-US" altLang="en-US" smtClean="0"/>
              <a:t>Mica or quarter-wave plate has Δ = 150 nm</a:t>
            </a:r>
          </a:p>
          <a:p>
            <a:pPr eaLnBrk="1" hangingPunct="1"/>
            <a:r>
              <a:rPr lang="en-US" altLang="en-US" smtClean="0"/>
              <a:t>Quartz wedge has variable Δ</a:t>
            </a:r>
          </a:p>
          <a:p>
            <a:pPr eaLnBrk="1" hangingPunct="1"/>
            <a:r>
              <a:rPr lang="en-US" altLang="en-US" smtClean="0"/>
              <a:t>Generally,  the slow direction is indicated on the plate (N) – the fast direction (n) is unmarked, but is perpendicular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598AF38-6533-4B64-8AE5-C6283CF5BFFC}" type="slidenum">
              <a:rPr lang="en-US" altLang="en-US" sz="1400"/>
              <a:pPr eaLnBrk="1" hangingPunct="1"/>
              <a:t>40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Describing Pleochroism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pleochroic minerals the observed color range should be reported</a:t>
            </a:r>
          </a:p>
          <a:p>
            <a:pPr eaLnBrk="1" hangingPunct="1"/>
            <a:r>
              <a:rPr lang="en-US" altLang="en-US" smtClean="0"/>
              <a:t>For example: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Inky blue to dark brown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Colorless to light yellowish-green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AFE1FB7-165F-4CC6-B413-4F8D88F8D6E2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Accessory Plate Photo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Left to right: Quarter wave plate; full wave sensitive tint plate; quartz wedge </a:t>
            </a:r>
          </a:p>
          <a:p>
            <a:pPr eaLnBrk="1" hangingPunct="1"/>
            <a:r>
              <a:rPr lang="en-US" altLang="en-US" sz="2800" smtClean="0"/>
              <a:t>Viewed in crossed-nicols</a:t>
            </a:r>
          </a:p>
        </p:txBody>
      </p:sp>
      <p:pic>
        <p:nvPicPr>
          <p:cNvPr id="6149" name="Picture 7" descr="wedges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286000"/>
            <a:ext cx="3810000" cy="2751138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78A2B2-54A0-499D-9F18-485A2497E7F0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Quartz Sensitive Tint Plate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Usually made of gypsum, mica, or quartz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Mineral is cut parallel to the optic axis of the crystal, to such a thickness that the O-rays and E-rays for green light (</a:t>
            </a:r>
            <a:r>
              <a:rPr lang="en-US" altLang="en-US" sz="2800" i="1" smtClean="0"/>
              <a:t>l</a:t>
            </a:r>
            <a:r>
              <a:rPr lang="en-US" altLang="en-US" sz="2800" smtClean="0"/>
              <a:t> = 540 nm) are out of phase by exactly one wavelength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analyzer therefore extinguishes green light, but permits other wavelengths to pass through to some extent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When using white light this causes the field of view to appear red (white light minus green light)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Isotropic, non-birefringent materials also appear red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397A2FA-E078-4B43-84DA-98C97E63455D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Quarter-wave Plate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Made form a flake of mica that is cleaved to such a thickness that the O-rays and E-rays emerge a quarter of a wavelength out of phase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This corresponds to a pale grey interference color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This plate is especially useful for examining specimens showing bright interference colors, because they are moved only a short distance along the scale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plate can be used to enhance the contrast between regions of the specimen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FA354BD-803A-4EC9-BCDF-E23D84DD93A6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Quartz Wedge Plate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quartz wedge is cut so that it varies in thickness from about 0.01 mm to about 0.08 mm and covers several orders of retardation colors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As the wedge is inserted into the slot in the microscope it produces progressively higher retardations, and the position at which complete extinction occurs is noted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Michel Levy produced a color chart which plots the thickness of an isotropic specimen, its birefringence and its retardation in nanometers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Once two of these variables is known, the third can be easily determined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3C30BC-3269-4A91-93D0-6485FEBB8401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Calculating Δ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Δ = c (T</a:t>
            </a:r>
            <a:r>
              <a:rPr lang="en-US" altLang="en-US" baseline="-25000" smtClean="0"/>
              <a:t>N</a:t>
            </a:r>
            <a:r>
              <a:rPr lang="en-US" altLang="en-US" smtClean="0"/>
              <a:t> - T</a:t>
            </a:r>
            <a:r>
              <a:rPr lang="en-US" altLang="en-US" baseline="-25000" smtClean="0"/>
              <a:t>n</a:t>
            </a:r>
            <a:r>
              <a:rPr lang="en-US" alt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Where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mtClean="0"/>
              <a:t> T</a:t>
            </a:r>
            <a:r>
              <a:rPr lang="en-US" altLang="en-US" baseline="-25000" smtClean="0"/>
              <a:t>N</a:t>
            </a:r>
            <a:r>
              <a:rPr lang="en-US" altLang="en-US" smtClean="0"/>
              <a:t> = time for the slow wave to pass through the xtal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mtClean="0"/>
              <a:t> T</a:t>
            </a:r>
            <a:r>
              <a:rPr lang="en-US" altLang="en-US" baseline="-25000" smtClean="0"/>
              <a:t>n</a:t>
            </a:r>
            <a:r>
              <a:rPr lang="en-US" altLang="en-US" smtClean="0"/>
              <a:t> = time for the fast wave to pass through the xtal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the thickness of the crystal is t, then: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mtClean="0"/>
              <a:t> c</a:t>
            </a:r>
            <a:r>
              <a:rPr lang="en-US" altLang="en-US" baseline="-25000" smtClean="0"/>
              <a:t>N</a:t>
            </a:r>
            <a:r>
              <a:rPr lang="en-US" altLang="en-US" smtClean="0"/>
              <a:t> = </a:t>
            </a:r>
            <a:r>
              <a:rPr lang="en-US" altLang="en-US" u="sng" smtClean="0"/>
              <a:t>t/</a:t>
            </a:r>
            <a:r>
              <a:rPr lang="en-US" altLang="en-US" smtClean="0"/>
              <a:t>T</a:t>
            </a:r>
            <a:r>
              <a:rPr lang="en-US" altLang="en-US" baseline="-25000" smtClean="0"/>
              <a:t>N</a:t>
            </a:r>
            <a:r>
              <a:rPr lang="en-US" altLang="en-US" smtClean="0"/>
              <a:t>      and c</a:t>
            </a:r>
            <a:r>
              <a:rPr lang="en-US" altLang="en-US" baseline="-25000" smtClean="0"/>
              <a:t>n</a:t>
            </a:r>
            <a:r>
              <a:rPr lang="en-US" altLang="en-US" smtClean="0"/>
              <a:t> = </a:t>
            </a:r>
            <a:r>
              <a:rPr lang="en-US" altLang="en-US" u="sng" smtClean="0"/>
              <a:t>t</a:t>
            </a:r>
            <a:r>
              <a:rPr lang="en-US" altLang="en-US" smtClean="0"/>
              <a:t>/T</a:t>
            </a:r>
            <a:r>
              <a:rPr lang="en-US" altLang="en-US" baseline="-25000" smtClean="0"/>
              <a:t>n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11847</TotalTime>
  <Words>1723</Words>
  <Application>Microsoft Office PowerPoint</Application>
  <PresentationFormat>On-screen Show (4:3)</PresentationFormat>
  <Paragraphs>213</Paragraphs>
  <Slides>40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Times New Roman</vt:lpstr>
      <vt:lpstr>Arial</vt:lpstr>
      <vt:lpstr>Symbol</vt:lpstr>
      <vt:lpstr>Wingdings</vt:lpstr>
      <vt:lpstr>Courier New</vt:lpstr>
      <vt:lpstr>Default Design</vt:lpstr>
      <vt:lpstr>Optical Mineralogy</vt:lpstr>
      <vt:lpstr>Path Differences In Crystals</vt:lpstr>
      <vt:lpstr>Retardation</vt:lpstr>
      <vt:lpstr>Accessory Plates</vt:lpstr>
      <vt:lpstr>Accessory Plate Photo</vt:lpstr>
      <vt:lpstr>Quartz Sensitive Tint Plate</vt:lpstr>
      <vt:lpstr>Quarter-wave Plate</vt:lpstr>
      <vt:lpstr>Quartz Wedge Plate</vt:lpstr>
      <vt:lpstr>Calculating Δ</vt:lpstr>
      <vt:lpstr>Calculating Δ continued</vt:lpstr>
      <vt:lpstr>Sample Calculation</vt:lpstr>
      <vt:lpstr>Transmission of Light</vt:lpstr>
      <vt:lpstr>Plot of Transmission vs. λ</vt:lpstr>
      <vt:lpstr>Use of Accessory plates</vt:lpstr>
      <vt:lpstr>Example of Addition</vt:lpstr>
      <vt:lpstr>Michael Levy Color Chart</vt:lpstr>
      <vt:lpstr>Subtraction</vt:lpstr>
      <vt:lpstr>Example of Subtraction - 1</vt:lpstr>
      <vt:lpstr>Example of Subtraction - 2</vt:lpstr>
      <vt:lpstr>Relation Between Addition and Subtraction</vt:lpstr>
      <vt:lpstr>Sign of Elongation</vt:lpstr>
      <vt:lpstr>Orthoscopic Observation</vt:lpstr>
      <vt:lpstr>Conoscopic Observation </vt:lpstr>
      <vt:lpstr>Objective Lenses</vt:lpstr>
      <vt:lpstr>Angular Aperture</vt:lpstr>
      <vt:lpstr>Angular Aperture  Diagram</vt:lpstr>
      <vt:lpstr>Maximum N.A. Value</vt:lpstr>
      <vt:lpstr>Importance of N.A.</vt:lpstr>
      <vt:lpstr>Oil Immersion Lens</vt:lpstr>
      <vt:lpstr>Properties of Immersion Oils</vt:lpstr>
      <vt:lpstr>Depth of Focus</vt:lpstr>
      <vt:lpstr>Extinction Angle</vt:lpstr>
      <vt:lpstr>Parallel Extinction</vt:lpstr>
      <vt:lpstr>Symmetric Extinction</vt:lpstr>
      <vt:lpstr>Inclined Extinction</vt:lpstr>
      <vt:lpstr>Undulatory Extinction</vt:lpstr>
      <vt:lpstr>Natural Color</vt:lpstr>
      <vt:lpstr>Absorption</vt:lpstr>
      <vt:lpstr>Pleochroism</vt:lpstr>
      <vt:lpstr>Describing Pleochroism</vt:lpstr>
    </vt:vector>
  </TitlesOfParts>
  <Company>FAU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Environmental Geochemistry</dc:title>
  <dc:creator>Geography and Geology</dc:creator>
  <cp:lastModifiedBy>Admin</cp:lastModifiedBy>
  <cp:revision>40</cp:revision>
  <dcterms:created xsi:type="dcterms:W3CDTF">2005-08-23T22:41:48Z</dcterms:created>
  <dcterms:modified xsi:type="dcterms:W3CDTF">2021-04-26T09:41:12Z</dcterms:modified>
</cp:coreProperties>
</file>