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94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4" r:id="rId21"/>
    <p:sldId id="278" r:id="rId22"/>
    <p:sldId id="279" r:id="rId23"/>
    <p:sldId id="275" r:id="rId24"/>
    <p:sldId id="276" r:id="rId25"/>
    <p:sldId id="283" r:id="rId26"/>
    <p:sldId id="280" r:id="rId27"/>
    <p:sldId id="281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4" autoAdjust="0"/>
    <p:restoredTop sz="90929"/>
  </p:normalViewPr>
  <p:slideViewPr>
    <p:cSldViewPr>
      <p:cViewPr varScale="1">
        <p:scale>
          <a:sx n="63" d="100"/>
          <a:sy n="63" d="100"/>
        </p:scale>
        <p:origin x="12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C93C352-4735-404F-B21F-1FC1AB0615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BA18915F-0C07-4121-A58A-6E5255F834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5F0639B-BB73-4D57-B8D1-EB447AD9BCBC}" type="slidenum">
              <a:rPr lang="en-US" altLang="en-US" sz="1300"/>
              <a:pPr eaLnBrk="1" hangingPunct="1"/>
              <a:t>2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62B0185-AEF7-49AF-A0E3-038050AB17FB}" type="slidenum">
              <a:rPr lang="en-US" altLang="en-US" sz="1300"/>
              <a:pPr eaLnBrk="1" hangingPunct="1"/>
              <a:t>5</a:t>
            </a:fld>
            <a:endParaRPr lang="en-US" altLang="en-US" sz="130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Image: http://www.tulane.edu/~sanelson/geol211/isotropic_minerals.htm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15DF081-0893-493A-85C3-6E37DF1C5CC9}" type="slidenum">
              <a:rPr lang="en-US" altLang="en-US" sz="1300"/>
              <a:pPr eaLnBrk="1" hangingPunct="1"/>
              <a:t>7</a:t>
            </a:fld>
            <a:endParaRPr lang="en-US" altLang="en-US" sz="130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Image: http://www.tulane.edu/~sanelson/images/isotroppolmicroscope.gif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BD632E1-A6A9-4941-87E5-5AD4537A5886}" type="slidenum">
              <a:rPr lang="en-US" altLang="en-US" sz="1300"/>
              <a:pPr eaLnBrk="1" hangingPunct="1"/>
              <a:t>9</a:t>
            </a:fld>
            <a:endParaRPr lang="en-US" altLang="en-US" sz="130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Image: http://www.brocku.ca/earthsciences/people/gfinn/optical/calcite3.jpg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280DA77-6FB3-4481-83BA-D495125695F5}" type="slidenum">
              <a:rPr lang="en-US" altLang="en-US" sz="1300"/>
              <a:pPr eaLnBrk="1" hangingPunct="1"/>
              <a:t>16</a:t>
            </a:fld>
            <a:endParaRPr lang="en-US" altLang="en-US" sz="130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Image: http://edafologia.ugr.es/optmine/intro/ejeoptw.htm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55505C0-B195-4F56-B11B-A7CF30FE7CCE}" type="slidenum">
              <a:rPr lang="en-US" altLang="en-US" sz="1300"/>
              <a:pPr eaLnBrk="1" hangingPunct="1"/>
              <a:t>17</a:t>
            </a:fld>
            <a:endParaRPr lang="en-US" altLang="en-US" sz="130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Image: http://www.brocku.ca/earthsciences/people/gfinn/optical/unindctx.htm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FBB4039-7DCE-4DCC-AC05-074119366DCE}" type="slidenum">
              <a:rPr lang="en-US" altLang="en-US" sz="1300"/>
              <a:pPr eaLnBrk="1" hangingPunct="1"/>
              <a:t>18</a:t>
            </a:fld>
            <a:endParaRPr lang="en-US" altLang="en-US" sz="130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Image: http://www.brocku.ca/earthsciences/people/gfinn/optical/unindctx.htm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ECBD1C6-1CB9-44C1-B50A-2F6AA8B6E658}" type="slidenum">
              <a:rPr lang="en-US" altLang="en-US" sz="1300"/>
              <a:pPr eaLnBrk="1" hangingPunct="1"/>
              <a:t>20</a:t>
            </a:fld>
            <a:endParaRPr lang="en-US" altLang="en-US" sz="130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Image: http://ruby.colorado.edu/~smyth/G3010/c6/wavepath.jpg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0F1497A-B65F-4A54-B704-317D95C7E344}" type="slidenum">
              <a:rPr lang="en-US" altLang="en-US" sz="1300"/>
              <a:pPr eaLnBrk="1" hangingPunct="1"/>
              <a:t>21</a:t>
            </a:fld>
            <a:endParaRPr lang="en-US" altLang="en-US" sz="130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Image: http://www.uwgb.edu/dutchs/petrolgy/IndicatrixU.HTM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E3DB02-E7DE-4470-967C-07116303A4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33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47361D-4CDB-44F6-82C5-DFC38904B4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10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85350-C3AC-42CD-B363-D196444AE3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06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ACBF3-2EA4-4765-9B82-E07B6820F0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0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A10868-6033-4E78-B760-1393922962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260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3E88DF-A004-47A6-A323-E7C69FF5D5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65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3984A-271D-47DA-A2C3-D990ECFE98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14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13BE7-A794-48CC-AE65-7609E1C652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66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A1CAB-673D-46FA-9717-6D62B6FB44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56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800180-0617-46DF-989B-F182959B0A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4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D0A942-B956-4022-8F8C-C5D288D08A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25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3A2D9B-3292-4FAC-9F39-2A5221A07C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12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7EB33F-AD5B-41BA-9D24-EA259A9CBD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vcraobhu@gmail.co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www.science.fau.edu\geo\Resources\CourseWebPages\Fall2012\GLY4200C_F12\pleochroism.wmv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3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387658"/>
            <a:ext cx="3080719" cy="425116"/>
          </a:xfrm>
          <a:prstGeom prst="rect">
            <a:avLst/>
          </a:prstGeom>
        </p:spPr>
        <p:txBody>
          <a:bodyPr vert="horz" wrap="square" lIns="0" tIns="9525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>
              <a:spcBef>
                <a:spcPts val="75"/>
              </a:spcBef>
            </a:pPr>
            <a:r>
              <a:rPr lang="en-US" sz="2700" b="1" spc="-8" dirty="0">
                <a:solidFill>
                  <a:srgbClr val="FF0000"/>
                </a:solidFill>
                <a:latin typeface="Arial"/>
                <a:cs typeface="Arial"/>
              </a:rPr>
              <a:t>Optical Mineralogy</a:t>
            </a:r>
            <a:endParaRPr sz="27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18284" y="1411819"/>
            <a:ext cx="4665928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spcBef>
                <a:spcPts val="75"/>
              </a:spcBef>
              <a:tabLst>
                <a:tab pos="2763678" algn="l"/>
              </a:tabLst>
            </a:pPr>
            <a:r>
              <a:rPr sz="1800" dirty="0">
                <a:solidFill>
                  <a:srgbClr val="00B0F0"/>
                </a:solidFill>
                <a:latin typeface="Arial"/>
                <a:cs typeface="Arial"/>
              </a:rPr>
              <a:t>LECTURE </a:t>
            </a:r>
            <a:r>
              <a:rPr sz="1800" spc="-8" dirty="0" smtClean="0">
                <a:solidFill>
                  <a:srgbClr val="00B0F0"/>
                </a:solidFill>
                <a:latin typeface="Arial"/>
                <a:cs typeface="Arial"/>
              </a:rPr>
              <a:t>-</a:t>
            </a:r>
            <a:r>
              <a:rPr lang="en-US" sz="1800" spc="-8" dirty="0" smtClean="0">
                <a:solidFill>
                  <a:srgbClr val="00B0F0"/>
                </a:solidFill>
                <a:latin typeface="Arial"/>
                <a:cs typeface="Arial"/>
              </a:rPr>
              <a:t>8 , </a:t>
            </a:r>
            <a:r>
              <a:rPr sz="1800" spc="-23" dirty="0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lang="en-US" sz="1800" dirty="0">
                <a:solidFill>
                  <a:srgbClr val="00B0F0"/>
                </a:solidFill>
                <a:latin typeface="Arial"/>
                <a:cs typeface="Arial"/>
              </a:rPr>
              <a:t>M.Sc. </a:t>
            </a:r>
            <a:r>
              <a:rPr lang="en-US" sz="1800" dirty="0">
                <a:solidFill>
                  <a:srgbClr val="00B0F0"/>
                </a:solidFill>
                <a:latin typeface="Arial"/>
                <a:cs typeface="Arial"/>
              </a:rPr>
              <a:t>( Geology) I Semester</a:t>
            </a:r>
            <a:endParaRPr sz="180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33524" y="4337112"/>
            <a:ext cx="4152900" cy="1393651"/>
          </a:xfrm>
          <a:prstGeom prst="rect">
            <a:avLst/>
          </a:prstGeom>
        </p:spPr>
        <p:txBody>
          <a:bodyPr vert="horz" wrap="square" lIns="0" tIns="8573" rIns="0" bIns="0" rtlCol="0">
            <a:spAutoFit/>
          </a:bodyPr>
          <a:lstStyle/>
          <a:p>
            <a:pPr marR="476" algn="ctr">
              <a:spcBef>
                <a:spcPts val="68"/>
              </a:spcBef>
            </a:pPr>
            <a:r>
              <a:rPr sz="1500" spc="-34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en-US" sz="1500" spc="-34" dirty="0">
                <a:solidFill>
                  <a:srgbClr val="FF0000"/>
                </a:solidFill>
                <a:latin typeface="Arial"/>
                <a:cs typeface="Arial"/>
              </a:rPr>
              <a:t>IRANJAN MOHANTY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9049" marR="3810" algn="ctr"/>
            <a:r>
              <a:rPr lang="en-US" sz="1500" spc="-4" dirty="0">
                <a:solidFill>
                  <a:srgbClr val="FF0000"/>
                </a:solidFill>
                <a:latin typeface="Arial"/>
                <a:cs typeface="Arial"/>
              </a:rPr>
              <a:t>DEPARTMENT OF GEOLOGY,</a:t>
            </a:r>
          </a:p>
          <a:p>
            <a:pPr marL="9049" marR="3810" algn="ctr"/>
            <a:r>
              <a:rPr sz="1500" spc="-4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US" sz="1500" spc="-11" dirty="0">
                <a:solidFill>
                  <a:srgbClr val="FF0000"/>
                </a:solidFill>
                <a:latin typeface="Arial"/>
                <a:cs typeface="Arial"/>
              </a:rPr>
              <a:t>MLS 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UNIVERSITY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R="953" algn="ctr"/>
            <a:r>
              <a:rPr lang="en-US" sz="1500" spc="-15" dirty="0">
                <a:solidFill>
                  <a:srgbClr val="FF0000"/>
                </a:solidFill>
                <a:latin typeface="Arial"/>
                <a:cs typeface="Arial"/>
              </a:rPr>
              <a:t>UDAIPUR</a:t>
            </a:r>
            <a:r>
              <a:rPr sz="1500" spc="-15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lang="en-US" sz="1500" spc="-15" dirty="0">
                <a:solidFill>
                  <a:srgbClr val="FF0000"/>
                </a:solidFill>
                <a:latin typeface="Arial"/>
                <a:cs typeface="Arial"/>
              </a:rPr>
              <a:t>313001</a:t>
            </a:r>
            <a:r>
              <a:rPr sz="1500"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lang="en-US" sz="1500" spc="-8" dirty="0">
                <a:solidFill>
                  <a:srgbClr val="FF0000"/>
                </a:solidFill>
                <a:latin typeface="Arial"/>
                <a:cs typeface="Arial"/>
              </a:rPr>
              <a:t>RAJASTHAN</a:t>
            </a:r>
            <a:r>
              <a:rPr sz="1500" spc="-8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78118" marR="185261" algn="ctr"/>
            <a:r>
              <a:rPr lang="en-IN" sz="1500" u="sng" spc="-4" dirty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E-mail: n</a:t>
            </a:r>
            <a:r>
              <a:rPr lang="en-US" sz="1500" u="sng" spc="-4" dirty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iranjan@mlsu.ac.in</a:t>
            </a:r>
            <a:r>
              <a:rPr sz="1500" u="sng" spc="-8" dirty="0">
                <a:solidFill>
                  <a:srgbClr val="FF0000"/>
                </a:solidFill>
                <a:latin typeface="Arial"/>
                <a:cs typeface="Arial"/>
                <a:hlinkClick r:id="rId3"/>
              </a:rPr>
              <a:t> </a:t>
            </a:r>
            <a:endParaRPr lang="en-US" sz="1500" u="sng" spc="-8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78118" marR="185261" algn="ctr"/>
            <a:endParaRPr sz="15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7" name="pleochroism.wmv">
            <a:hlinkClick r:id="" action="ppaction://media"/>
          </p:cNvPr>
          <p:cNvPicPr>
            <a:picLocks noRot="1" noChangeAspect="1" noChangeArrowheads="1"/>
          </p:cNvPicPr>
          <p:nvPr>
            <p:ph sz="half" idx="1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82759" y="2297481"/>
            <a:ext cx="1854431" cy="1900792"/>
          </a:xfrm>
        </p:spPr>
      </p:pic>
    </p:spTree>
    <p:extLst>
      <p:ext uri="{BB962C8B-B14F-4D97-AF65-F5344CB8AC3E}">
        <p14:creationId xmlns:p14="http://schemas.microsoft.com/office/powerpoint/2010/main" val="270551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F1801BA-0552-44DE-9DA2-2FB4B25B319B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Explanation of Double Refraction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Can be explained using the indicatrix theory if it is assumed that the index of refraction varies in different directions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8F56C99-0A8F-41C2-80D9-4F7E2CF2E921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Uniaxial Crystals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For a uniaxial crystal it is found that the indicatrix is an ellipsoid, rather than a sphere </a:t>
            </a:r>
          </a:p>
          <a:p>
            <a:pPr eaLnBrk="1" hangingPunct="1"/>
            <a:r>
              <a:rPr lang="en-US" altLang="en-US" sz="2800" smtClean="0"/>
              <a:t>Light propagating perpendicular to the c-axis direction (light vibrates parallel to the c-axis) will experience an index of refraction called ε (epsilon)</a:t>
            </a:r>
          </a:p>
          <a:p>
            <a:pPr eaLnBrk="1" hangingPunct="1"/>
            <a:r>
              <a:rPr lang="en-US" altLang="en-US" sz="2800" smtClean="0"/>
              <a:t>Light which vibrates </a:t>
            </a:r>
            <a:r>
              <a:rPr lang="en-US" altLang="en-US" sz="2800" u="sng" smtClean="0"/>
              <a:t>perpendicular</a:t>
            </a:r>
            <a:r>
              <a:rPr lang="en-US" altLang="en-US" sz="2800" smtClean="0"/>
              <a:t> to the c-axis will experience, in any plane, an index of refraction called ω (omega)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56684B1-E632-45ED-A7A2-8BF1D0A88567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Uniaxial Indicatrix</a:t>
            </a:r>
          </a:p>
        </p:txBody>
      </p:sp>
      <p:pic>
        <p:nvPicPr>
          <p:cNvPr id="13316" name="Picture 7" descr="uniax_indicatrix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94" b="8333"/>
          <a:stretch>
            <a:fillRect/>
          </a:stretch>
        </p:blipFill>
        <p:spPr>
          <a:xfrm>
            <a:off x="2667000" y="2133600"/>
            <a:ext cx="3252788" cy="3154363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99E2AC7-3EF8-4D7A-B2B7-FA14A26EAC47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Atomic Environment</a:t>
            </a:r>
          </a:p>
        </p:txBody>
      </p:sp>
      <p:pic>
        <p:nvPicPr>
          <p:cNvPr id="14340" name="Picture 7" descr="uniaxial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2133600"/>
            <a:ext cx="6934200" cy="3330575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773BF56-C128-4A21-945D-F2C7E96DE2D6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Uniaxial Positive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Ellipsoid is prolate, like a football</a:t>
            </a:r>
          </a:p>
          <a:p>
            <a:pPr eaLnBrk="1" hangingPunct="1"/>
            <a:r>
              <a:rPr lang="en-US" altLang="en-US" sz="2800" smtClean="0"/>
              <a:t>EGO is POSITIVE (</a:t>
            </a:r>
            <a:r>
              <a:rPr lang="en-US" altLang="en-US" sz="2800" u="sng" smtClean="0"/>
              <a:t>E</a:t>
            </a:r>
            <a:r>
              <a:rPr lang="en-US" altLang="en-US" sz="2800" smtClean="0"/>
              <a:t>psilon </a:t>
            </a:r>
            <a:r>
              <a:rPr lang="en-US" altLang="en-US" sz="2800" u="sng" smtClean="0"/>
              <a:t>G</a:t>
            </a:r>
            <a:r>
              <a:rPr lang="en-US" altLang="en-US" sz="2800" smtClean="0"/>
              <a:t>reater than </a:t>
            </a:r>
            <a:r>
              <a:rPr lang="en-US" altLang="en-US" sz="2800" u="sng" smtClean="0"/>
              <a:t>O</a:t>
            </a:r>
            <a:r>
              <a:rPr lang="en-US" altLang="en-US" sz="2800" smtClean="0"/>
              <a:t>mega)</a:t>
            </a:r>
          </a:p>
          <a:p>
            <a:pPr eaLnBrk="1" hangingPunct="1"/>
            <a:endParaRPr lang="en-US" altLang="en-US" sz="2800" smtClean="0"/>
          </a:p>
        </p:txBody>
      </p:sp>
      <p:pic>
        <p:nvPicPr>
          <p:cNvPr id="15365" name="Picture 7" descr="uniax_indicatrix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28"/>
          <a:stretch>
            <a:fillRect/>
          </a:stretch>
        </p:blipFill>
        <p:spPr>
          <a:xfrm>
            <a:off x="838200" y="2209800"/>
            <a:ext cx="2895600" cy="3352800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E15CA27-A182-4C8D-8B6F-E8FCD4BD468E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Uniaxial Negative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Ellipsoid is oblate, like a hamburger</a:t>
            </a:r>
          </a:p>
        </p:txBody>
      </p:sp>
      <p:pic>
        <p:nvPicPr>
          <p:cNvPr id="16389" name="Picture 6" descr="uniax_indicatrix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>
            <a:fillRect/>
          </a:stretch>
        </p:blipFill>
        <p:spPr>
          <a:xfrm>
            <a:off x="838200" y="1981200"/>
            <a:ext cx="3030538" cy="3352800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5D2DFFC-F66D-4070-807A-FF0EEFF7458D}" type="slidenum">
              <a:rPr lang="en-US" altLang="en-US" sz="1400"/>
              <a:pPr eaLnBrk="1" hangingPunct="1"/>
              <a:t>16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Optic Axis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5486400"/>
            <a:ext cx="77724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Optic axis of a uniaxial crystal is the high-order symmetry axis</a:t>
            </a:r>
          </a:p>
        </p:txBody>
      </p:sp>
      <p:pic>
        <p:nvPicPr>
          <p:cNvPr id="17413" name="Picture 6" descr="ejeoptw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057400"/>
            <a:ext cx="7848600" cy="3113088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445908B-7A4C-4CAB-9B46-149CE24FB9C3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Circular and Principle Sections</a:t>
            </a:r>
          </a:p>
        </p:txBody>
      </p:sp>
      <p:pic>
        <p:nvPicPr>
          <p:cNvPr id="18436" name="Picture 7" descr="uniposit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752600"/>
            <a:ext cx="6934200" cy="4386263"/>
          </a:xfr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FBECD1B-3193-4D5C-B8A6-592B734464AB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Random Sections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5257800"/>
            <a:ext cx="7620000" cy="838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The principle axis will be ω and ε’, where ε’ is intermediate to ω and ε in value</a:t>
            </a:r>
          </a:p>
        </p:txBody>
      </p:sp>
      <p:pic>
        <p:nvPicPr>
          <p:cNvPr id="19461" name="Picture 7" descr="randmsct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600200"/>
            <a:ext cx="6172200" cy="3638550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5D232CB-D483-42FE-9E15-A8E9A9A5CD5D}" type="slidenum">
              <a:rPr lang="en-US" altLang="en-US" sz="1400"/>
              <a:pPr eaLnBrk="1" hangingPunct="1"/>
              <a:t>19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Calculation of ε’</a:t>
            </a:r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143000" y="4876800"/>
            <a:ext cx="7315200" cy="1219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θ is the angle between the plane which cuts the ellipsoid and the c-axis</a:t>
            </a:r>
          </a:p>
        </p:txBody>
      </p:sp>
      <p:pic>
        <p:nvPicPr>
          <p:cNvPr id="20485" name="Picture 6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981200"/>
            <a:ext cx="6019800" cy="1933575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84C12C3-754E-48E9-96FE-88224A1309DC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114800" y="609600"/>
            <a:ext cx="4343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Geometrical Representation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495800"/>
            <a:ext cx="8229600" cy="1600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idea of a geometrical representation of the variance of the index of refraction goes back to Sir Lazarus Fletcher (1854-1921) in  </a:t>
            </a:r>
            <a:r>
              <a:rPr lang="en-US" altLang="en-US" sz="2800" u="sng" smtClean="0"/>
              <a:t>The Optical Indicatrix and the Transmission of Light in Crystals </a:t>
            </a:r>
            <a:r>
              <a:rPr lang="en-US" altLang="en-US" sz="2800" smtClean="0"/>
              <a:t> (London, 1892)</a:t>
            </a:r>
          </a:p>
        </p:txBody>
      </p:sp>
      <p:pic>
        <p:nvPicPr>
          <p:cNvPr id="307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3805238" cy="401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95800" y="2159000"/>
            <a:ext cx="3733800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800" dirty="0"/>
              <a:t>The geometrical representation is called an </a:t>
            </a:r>
            <a:r>
              <a:rPr lang="en-US" sz="2800" dirty="0" err="1"/>
              <a:t>indicatrix</a:t>
            </a:r>
            <a:endParaRPr lang="en-US" sz="2800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0E41C86-794C-4CDE-99A7-83CF74BA0439}" type="slidenum">
              <a:rPr lang="en-US" altLang="en-US" sz="1400"/>
              <a:pPr eaLnBrk="1" hangingPunct="1"/>
              <a:t>20</a:t>
            </a:fld>
            <a:endParaRPr lang="en-US" altLang="en-US" sz="140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Wave Normal</a:t>
            </a:r>
          </a:p>
        </p:txBody>
      </p:sp>
      <p:pic>
        <p:nvPicPr>
          <p:cNvPr id="21508" name="Picture 7" descr="wavepath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057400"/>
            <a:ext cx="7848600" cy="2871788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273DE4B-2394-43ED-B566-BBDCD259E4BD}" type="slidenum">
              <a:rPr lang="en-US" altLang="en-US" sz="1400"/>
              <a:pPr eaLnBrk="1" hangingPunct="1"/>
              <a:t>21</a:t>
            </a:fld>
            <a:endParaRPr lang="en-US" altLang="en-US" sz="140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>
          <a:xfrm>
            <a:off x="5562600" y="609600"/>
            <a:ext cx="2895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Wave Front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638800"/>
            <a:ext cx="8001000" cy="457200"/>
          </a:xfrm>
        </p:spPr>
        <p:txBody>
          <a:bodyPr/>
          <a:lstStyle/>
          <a:p>
            <a:pPr eaLnBrk="1" hangingPunct="1"/>
            <a:r>
              <a:rPr lang="en-US" altLang="en-US" smtClean="0"/>
              <a:t>Green lines show the wave front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pic>
        <p:nvPicPr>
          <p:cNvPr id="22533" name="Picture 7" descr="WaveNormal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533400"/>
            <a:ext cx="4419600" cy="4419600"/>
          </a:xfr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2E030D-6CEF-49D5-96BA-9F2875ABF92A}" type="slidenum">
              <a:rPr lang="en-US" altLang="en-US" sz="1400"/>
              <a:pPr eaLnBrk="1" hangingPunct="1"/>
              <a:t>22</a:t>
            </a:fld>
            <a:endParaRPr lang="en-US" altLang="en-US" sz="140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5638800" y="609600"/>
            <a:ext cx="2819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Quartz Uniaxial Figures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4953000"/>
            <a:ext cx="7848600" cy="1143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Diagram shows the variation of the indices of refraction with viewing direction in quartz</a:t>
            </a:r>
          </a:p>
        </p:txBody>
      </p:sp>
      <p:pic>
        <p:nvPicPr>
          <p:cNvPr id="23557" name="Picture 7" descr="quartz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533400"/>
            <a:ext cx="4343400" cy="4060825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1E331D2-9CAF-447B-8588-F601E58BA68B}" type="slidenum">
              <a:rPr lang="en-US" altLang="en-US" sz="1400"/>
              <a:pPr eaLnBrk="1" hangingPunct="1"/>
              <a:t>23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Lack of Symmetry Restrictions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Crystals which belong to the orthorhombic, monoclinic, or triclinic systems possess no axis higher than 2-fold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is nothing in the crystal symmetry which requires the index of refraction in the  a-b plane to have a single value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mtClean="0"/>
              <a:t> A</a:t>
            </a:r>
            <a:r>
              <a:rPr lang="en-US" altLang="en-US" baseline="-25000" smtClean="0"/>
              <a:t>2</a:t>
            </a:r>
            <a:r>
              <a:rPr lang="en-US" altLang="en-US" smtClean="0"/>
              <a:t> fold takes a into –a, b into –b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smtClean="0"/>
              <a:t> Whereas A</a:t>
            </a:r>
            <a:r>
              <a:rPr lang="en-US" altLang="en-US" baseline="-25000" smtClean="0"/>
              <a:t>4</a:t>
            </a:r>
            <a:r>
              <a:rPr lang="en-US" altLang="en-US" smtClean="0"/>
              <a:t> fold takes a into b, etc.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4DF2AD8-9EE8-4F2C-A142-429140AA7169}" type="slidenum">
              <a:rPr lang="en-US" altLang="en-US" sz="1400"/>
              <a:pPr eaLnBrk="1" hangingPunct="1"/>
              <a:t>24</a:t>
            </a:fld>
            <a:endParaRPr lang="en-US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Biaxial Crystals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Crystals which belong to the orthorhombic, monoclinic and triclinic systems are known as biaxial crystals</a:t>
            </a:r>
          </a:p>
          <a:p>
            <a:pPr eaLnBrk="1" hangingPunct="1"/>
            <a:r>
              <a:rPr lang="en-US" altLang="en-US" smtClean="0"/>
              <a:t>The index of refraction is triaxial ellipsoid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6F2EF2E-D6FD-4721-BC2C-6EFEC159F490}" type="slidenum">
              <a:rPr lang="en-US" altLang="en-US" sz="1400"/>
              <a:pPr eaLnBrk="1" hangingPunct="1"/>
              <a:t>25</a:t>
            </a:fld>
            <a:endParaRPr lang="en-US" altLang="en-US" sz="1400"/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Triaxial Ellipsoid</a:t>
            </a:r>
          </a:p>
        </p:txBody>
      </p:sp>
      <p:pic>
        <p:nvPicPr>
          <p:cNvPr id="26628" name="Picture 7" descr="Ellipsoid0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752600"/>
            <a:ext cx="6781800" cy="4238625"/>
          </a:xfr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03BF22-BE27-4FDC-97CE-3BBEF7D37D6B}" type="slidenum">
              <a:rPr lang="en-US" altLang="en-US" sz="1400"/>
              <a:pPr eaLnBrk="1" hangingPunct="1"/>
              <a:t>26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Optical Axes in Biaxial Crystals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direction of the fastest ray is called X, and the slowest is called Z</a:t>
            </a:r>
          </a:p>
          <a:p>
            <a:pPr eaLnBrk="1" hangingPunct="1"/>
            <a:r>
              <a:rPr lang="en-US" altLang="en-US" smtClean="0"/>
              <a:t>These directions are perpendicular</a:t>
            </a:r>
          </a:p>
          <a:p>
            <a:pPr eaLnBrk="1" hangingPunct="1"/>
            <a:r>
              <a:rPr lang="en-US" altLang="en-US" smtClean="0"/>
              <a:t>A third direction, perpendicular to XZ plane, is called 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49F1C98-E306-423D-9DB7-E3CC4BDA966A}" type="slidenum">
              <a:rPr lang="en-US" altLang="en-US" sz="1400"/>
              <a:pPr eaLnBrk="1" hangingPunct="1"/>
              <a:t>27</a:t>
            </a:fld>
            <a:endParaRPr lang="en-US" altLang="en-US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Biaxial Indices of Refraction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α is the lowest (X - direction) </a:t>
            </a:r>
          </a:p>
          <a:p>
            <a:pPr eaLnBrk="1" hangingPunct="1"/>
            <a:r>
              <a:rPr lang="en-US" altLang="en-US" smtClean="0"/>
              <a:t>β is intermediate (Y - direction), </a:t>
            </a:r>
          </a:p>
          <a:p>
            <a:pPr eaLnBrk="1" hangingPunct="1"/>
            <a:r>
              <a:rPr lang="en-US" altLang="en-US" smtClean="0"/>
              <a:t>γ is highest (Z - direction)</a:t>
            </a:r>
          </a:p>
          <a:p>
            <a:pPr eaLnBrk="1" hangingPunct="1"/>
            <a:r>
              <a:rPr lang="en-US" altLang="en-US" smtClean="0"/>
              <a:t>These correspond to crystal directions but not in a particular order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5FB908F-5826-48A9-882E-C96E15FE47B0}" type="slidenum">
              <a:rPr lang="en-US" altLang="en-US" sz="1400"/>
              <a:pPr eaLnBrk="1" hangingPunct="1"/>
              <a:t>28</a:t>
            </a:fld>
            <a:endParaRPr lang="en-US" alt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Birefringence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Numerical difference γ - α is called the birefringence</a:t>
            </a:r>
          </a:p>
          <a:p>
            <a:pPr eaLnBrk="1" hangingPunct="1"/>
            <a:r>
              <a:rPr lang="en-US" altLang="en-US" smtClean="0"/>
              <a:t>This value will be experienced by a ray traveling perpendicular to the X-Z plane</a:t>
            </a:r>
          </a:p>
          <a:p>
            <a:pPr eaLnBrk="1" hangingPunct="1"/>
            <a:r>
              <a:rPr lang="en-US" altLang="en-US" smtClean="0"/>
              <a:t>Note that β is not the average of α &amp; γ but merely a value in between these two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EB979D9-F1DC-411B-BB95-98BA82EAFBCF}" type="slidenum">
              <a:rPr lang="en-US" altLang="en-US" sz="1400"/>
              <a:pPr eaLnBrk="1" hangingPunct="1"/>
              <a:t>29</a:t>
            </a:fld>
            <a:endParaRPr lang="en-US" altLang="en-US" sz="1400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>
          <a:xfrm>
            <a:off x="4419600" y="609600"/>
            <a:ext cx="4038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Optic Axial Plane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886200" y="1981200"/>
            <a:ext cx="4572000" cy="41148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This plane, often abbreviated OAP, shows the maximum birefringence</a:t>
            </a:r>
          </a:p>
        </p:txBody>
      </p:sp>
      <p:pic>
        <p:nvPicPr>
          <p:cNvPr id="30725" name="Picture 7" descr="bixz_xy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97" r="69513" b="32468"/>
          <a:stretch>
            <a:fillRect/>
          </a:stretch>
        </p:blipFill>
        <p:spPr>
          <a:xfrm>
            <a:off x="762000" y="381000"/>
            <a:ext cx="2870200" cy="5334000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B2147E8-B844-4F0D-8BAD-F7D1D96E8B1D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Indicatrix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There are three general types of indicatrix</a:t>
            </a:r>
          </a:p>
          <a:p>
            <a:pPr eaLnBrk="1" hangingPunct="1"/>
            <a:r>
              <a:rPr lang="en-US" altLang="en-US" smtClean="0"/>
              <a:t>These are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Isotropic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Uniaxial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Biaxial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71EE08C-95B6-4E8D-BF9B-C39EAE64D563}" type="slidenum">
              <a:rPr lang="en-US" altLang="en-US" sz="1400"/>
              <a:pPr eaLnBrk="1" hangingPunct="1"/>
              <a:t>30</a:t>
            </a:fld>
            <a:endParaRPr lang="en-US" altLang="en-US" sz="140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Biaxial Principal Sections</a:t>
            </a:r>
          </a:p>
        </p:txBody>
      </p:sp>
      <p:pic>
        <p:nvPicPr>
          <p:cNvPr id="31748" name="Picture 7" descr="bixz_xy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905000"/>
            <a:ext cx="5715000" cy="4614863"/>
          </a:xfr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0AB5CC3-9E6C-4771-A01D-A4A60D996A3F}" type="slidenum">
              <a:rPr lang="en-US" altLang="en-US" sz="1400"/>
              <a:pPr eaLnBrk="1" hangingPunct="1"/>
              <a:t>31</a:t>
            </a:fld>
            <a:endParaRPr lang="en-US" altLang="en-US" sz="1400"/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Indices of Principle Axes</a:t>
            </a:r>
          </a:p>
        </p:txBody>
      </p:sp>
      <p:pic>
        <p:nvPicPr>
          <p:cNvPr id="32772" name="Picture 7" descr="bxindic1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133600"/>
            <a:ext cx="7620000" cy="4098925"/>
          </a:xfr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1C9CA21-24CF-4580-B6BA-DD7D0011E8B1}" type="slidenum">
              <a:rPr lang="en-US" altLang="en-US" sz="1400"/>
              <a:pPr eaLnBrk="1" hangingPunct="1"/>
              <a:t>32</a:t>
            </a:fld>
            <a:endParaRPr lang="en-US" altLang="en-US" sz="1400"/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Location of n</a:t>
            </a:r>
            <a:r>
              <a:rPr lang="en-US" altLang="en-US" baseline="-25000" smtClean="0"/>
              <a:t>β</a:t>
            </a:r>
          </a:p>
        </p:txBody>
      </p:sp>
      <p:pic>
        <p:nvPicPr>
          <p:cNvPr id="33796" name="Picture 7" descr="bxindic2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209800"/>
            <a:ext cx="7239000" cy="3890963"/>
          </a:xfr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C42DC36-C630-4EA6-A689-D67955ED84BB}" type="slidenum">
              <a:rPr lang="en-US" altLang="en-US" sz="1400"/>
              <a:pPr eaLnBrk="1" hangingPunct="1"/>
              <a:t>33</a:t>
            </a:fld>
            <a:endParaRPr lang="en-US" altLang="en-US" sz="140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>
          <a:xfrm>
            <a:off x="6629400" y="609600"/>
            <a:ext cx="2133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Circular Sections</a:t>
            </a:r>
          </a:p>
        </p:txBody>
      </p:sp>
      <p:pic>
        <p:nvPicPr>
          <p:cNvPr id="34820" name="Picture 7" descr="bxindic3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457200"/>
            <a:ext cx="6096000" cy="5589588"/>
          </a:xfr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64A1FF1-24AC-4F3C-B283-908E7E6B9DF2}" type="slidenum">
              <a:rPr lang="en-US" altLang="en-US" sz="1400"/>
              <a:pPr eaLnBrk="1" hangingPunct="1"/>
              <a:t>34</a:t>
            </a:fld>
            <a:endParaRPr lang="en-US" altLang="en-US" sz="1400"/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Biaxial Positive</a:t>
            </a:r>
          </a:p>
        </p:txBody>
      </p:sp>
      <p:pic>
        <p:nvPicPr>
          <p:cNvPr id="35844" name="Picture 7" descr="bxsign1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057400"/>
            <a:ext cx="5867400" cy="4217988"/>
          </a:xfr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2DF0669-6F2A-4E63-A749-3DD0063BA51D}" type="slidenum">
              <a:rPr lang="en-US" altLang="en-US" sz="1400"/>
              <a:pPr eaLnBrk="1" hangingPunct="1"/>
              <a:t>35</a:t>
            </a:fld>
            <a:endParaRPr lang="en-US" altLang="en-US" sz="1400"/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Biaxial Negative</a:t>
            </a:r>
          </a:p>
        </p:txBody>
      </p:sp>
      <p:pic>
        <p:nvPicPr>
          <p:cNvPr id="36868" name="Picture 7" descr="bxsign2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752600"/>
            <a:ext cx="5943600" cy="4545013"/>
          </a:xfr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E098F73-3BFF-4BEB-B4E4-FECF6605DCCC}" type="slidenum">
              <a:rPr lang="en-US" altLang="en-US" sz="1400"/>
              <a:pPr eaLnBrk="1" hangingPunct="1"/>
              <a:t>36</a:t>
            </a:fld>
            <a:endParaRPr lang="en-US" altLang="en-US" sz="1400"/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Extreme Cases</a:t>
            </a:r>
          </a:p>
        </p:txBody>
      </p:sp>
      <p:pic>
        <p:nvPicPr>
          <p:cNvPr id="37892" name="Picture 7" descr="Biaxial2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2133600"/>
            <a:ext cx="6858000" cy="4286250"/>
          </a:xfr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C9EE94B-0829-471C-8E6A-F1511A1C8122}" type="slidenum">
              <a:rPr lang="en-US" altLang="en-US" sz="1400"/>
              <a:pPr eaLnBrk="1" hangingPunct="1"/>
              <a:t>37</a:t>
            </a:fld>
            <a:endParaRPr lang="en-US" altLang="en-US" sz="1400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</a:t>
            </a:r>
            <a:r>
              <a:rPr lang="en-US" altLang="en-US" baseline="-25000" smtClean="0"/>
              <a:t>z</a:t>
            </a:r>
            <a:r>
              <a:rPr lang="en-US" altLang="en-US" smtClean="0"/>
              <a:t> and α, β, and γ</a:t>
            </a:r>
          </a:p>
        </p:txBody>
      </p:sp>
      <p:graphicFrame>
        <p:nvGraphicFramePr>
          <p:cNvPr id="38916" name="Object 3"/>
          <p:cNvGraphicFramePr>
            <a:graphicFrameLocks noChangeAspect="1"/>
          </p:cNvGraphicFramePr>
          <p:nvPr>
            <p:ph idx="1"/>
          </p:nvPr>
        </p:nvGraphicFramePr>
        <p:xfrm>
          <a:off x="1371600" y="2590800"/>
          <a:ext cx="6096000" cy="189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8" name="Equation" r:id="rId3" imgW="1346200" imgH="419100" progId="Equation.COEE2">
                  <p:embed/>
                </p:oleObj>
              </mc:Choice>
              <mc:Fallback>
                <p:oleObj name="Equation" r:id="rId3" imgW="1346200" imgH="419100" progId="Equation.COEE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590800"/>
                        <a:ext cx="6096000" cy="189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A0EB506-CE5A-4777-BCB0-6475A94DE7E4}" type="slidenum">
              <a:rPr lang="en-US" altLang="en-US" sz="1400"/>
              <a:pPr eaLnBrk="1" hangingPunct="1"/>
              <a:t>38</a:t>
            </a:fld>
            <a:endParaRPr lang="en-US" altLang="en-US" sz="1400"/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2V and 2E</a:t>
            </a:r>
          </a:p>
        </p:txBody>
      </p:sp>
      <p:pic>
        <p:nvPicPr>
          <p:cNvPr id="39940" name="Picture 7" descr="numapp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1981200"/>
            <a:ext cx="5715000" cy="3951288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61B94CF-B0D1-404C-A68A-D814C1E6301A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Constructing the Indicatrix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vector, equal in magnitude to the index of refraction, can be assumed to originate at some origin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direction is arbitrary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heads of an infinite collection of such vectors, all pointing outward from the origin, would describe the geometrical figure called the indicatrix 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2090D5A-AD6C-4FBB-A259-0F52BDF99681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Isotropic Indicatrix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index of refraction is equal in all directions</a:t>
            </a:r>
          </a:p>
          <a:p>
            <a:pPr eaLnBrk="1" hangingPunct="1"/>
            <a:r>
              <a:rPr lang="en-US" altLang="en-US" sz="2800" smtClean="0"/>
              <a:t>In the case of an isotropic substance, the indicatrix is a perfect sphere</a:t>
            </a:r>
          </a:p>
        </p:txBody>
      </p:sp>
      <p:pic>
        <p:nvPicPr>
          <p:cNvPr id="6149" name="Picture 5" descr="isotropicindic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133600"/>
            <a:ext cx="3200400" cy="3200400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5A0559C-734E-4C2B-AE1D-C04C1EBDAA96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Dependence on Wavelength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magnitude of the vector, representing the index of refraction, will change depending on the wavelength of the light</a:t>
            </a:r>
          </a:p>
          <a:p>
            <a:pPr eaLnBrk="1" hangingPunct="1"/>
            <a:r>
              <a:rPr lang="en-US" altLang="en-US" smtClean="0"/>
              <a:t>Thus, the size of the sphere will change, but the isotropic indicatrix remains a sphere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9868F76-913F-4263-B3EE-EF8F920B5D27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5410200" y="609600"/>
            <a:ext cx="30480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Viewing Isotropic Minerals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2743200"/>
            <a:ext cx="3505200" cy="3352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An isotropic crystal viewed in crossed nicols always remains in extinction</a:t>
            </a:r>
          </a:p>
        </p:txBody>
      </p:sp>
      <p:pic>
        <p:nvPicPr>
          <p:cNvPr id="8197" name="Picture 6" descr="isotroppolmicroscope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381000"/>
            <a:ext cx="4349750" cy="6019800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40A148A-5880-43DC-8D9A-193741122A62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High-Order Axes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Crystals of the hexagonal and tetragonal systems have a unique high order axis (6 or 3–fold, hexagonal; 4-fold, tetragonal).</a:t>
            </a:r>
          </a:p>
          <a:p>
            <a:pPr eaLnBrk="1" hangingPunct="1"/>
            <a:r>
              <a:rPr lang="en-US" altLang="en-US" smtClean="0"/>
              <a:t>It was discovered that rhombohedral calcite crystals give rise to not one but </a:t>
            </a:r>
            <a:r>
              <a:rPr lang="en-US" altLang="en-US" u="sng" smtClean="0"/>
              <a:t>two</a:t>
            </a:r>
            <a:r>
              <a:rPr lang="en-US" altLang="en-US" smtClean="0"/>
              <a:t> refracted rays when light is incident on the surface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DCB2C5A-80E7-49ED-8953-6762C6A6B5B7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Double Refraction</a:t>
            </a:r>
          </a:p>
        </p:txBody>
      </p:sp>
      <p:pic>
        <p:nvPicPr>
          <p:cNvPr id="10244" name="Picture 7" descr="calcite3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752600"/>
            <a:ext cx="5943600" cy="4510088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23219</TotalTime>
  <Words>840</Words>
  <Application>Microsoft Office PowerPoint</Application>
  <PresentationFormat>On-screen Show (4:3)</PresentationFormat>
  <Paragraphs>144</Paragraphs>
  <Slides>38</Slides>
  <Notes>9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Times New Roman</vt:lpstr>
      <vt:lpstr>Arial</vt:lpstr>
      <vt:lpstr>Wingdings</vt:lpstr>
      <vt:lpstr>Default Design</vt:lpstr>
      <vt:lpstr>CorelEquation 11 Equation</vt:lpstr>
      <vt:lpstr>Optical Mineralogy</vt:lpstr>
      <vt:lpstr>Geometrical Representation</vt:lpstr>
      <vt:lpstr>Types of Indicatrix</vt:lpstr>
      <vt:lpstr>Constructing the Indicatrix</vt:lpstr>
      <vt:lpstr>Isotropic Indicatrix</vt:lpstr>
      <vt:lpstr>Dependence on Wavelength</vt:lpstr>
      <vt:lpstr>Viewing Isotropic Minerals</vt:lpstr>
      <vt:lpstr>High-Order Axes</vt:lpstr>
      <vt:lpstr>Double Refraction</vt:lpstr>
      <vt:lpstr>Explanation of Double Refraction</vt:lpstr>
      <vt:lpstr>Uniaxial Crystals</vt:lpstr>
      <vt:lpstr>Uniaxial Indicatrix</vt:lpstr>
      <vt:lpstr>Atomic Environment</vt:lpstr>
      <vt:lpstr>Uniaxial Positive</vt:lpstr>
      <vt:lpstr>Uniaxial Negative</vt:lpstr>
      <vt:lpstr>Optic Axis</vt:lpstr>
      <vt:lpstr>Circular and Principle Sections</vt:lpstr>
      <vt:lpstr>Random Sections</vt:lpstr>
      <vt:lpstr>Calculation of ε’</vt:lpstr>
      <vt:lpstr>Wave Normal</vt:lpstr>
      <vt:lpstr>Wave Front</vt:lpstr>
      <vt:lpstr>Quartz Uniaxial Figures</vt:lpstr>
      <vt:lpstr>Lack of Symmetry Restrictions</vt:lpstr>
      <vt:lpstr>Biaxial Crystals</vt:lpstr>
      <vt:lpstr>Triaxial Ellipsoid</vt:lpstr>
      <vt:lpstr>Optical Axes in Biaxial Crystals</vt:lpstr>
      <vt:lpstr>Biaxial Indices of Refraction</vt:lpstr>
      <vt:lpstr>Birefringence</vt:lpstr>
      <vt:lpstr>Optic Axial Plane</vt:lpstr>
      <vt:lpstr>Biaxial Principal Sections</vt:lpstr>
      <vt:lpstr>Indices of Principle Axes</vt:lpstr>
      <vt:lpstr>Location of nβ</vt:lpstr>
      <vt:lpstr>Circular Sections</vt:lpstr>
      <vt:lpstr>Biaxial Positive</vt:lpstr>
      <vt:lpstr>Biaxial Negative</vt:lpstr>
      <vt:lpstr>Extreme Cases</vt:lpstr>
      <vt:lpstr>Vz and α, β, and γ</vt:lpstr>
      <vt:lpstr>2V and 2E</vt:lpstr>
    </vt:vector>
  </TitlesOfParts>
  <Company>FAU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Environmental Geochemistry</dc:title>
  <dc:creator>Geography and Geology</dc:creator>
  <cp:lastModifiedBy>Admin</cp:lastModifiedBy>
  <cp:revision>35</cp:revision>
  <dcterms:created xsi:type="dcterms:W3CDTF">2005-08-23T22:41:48Z</dcterms:created>
  <dcterms:modified xsi:type="dcterms:W3CDTF">2021-04-26T09:45:27Z</dcterms:modified>
</cp:coreProperties>
</file>