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5" r:id="rId3"/>
    <p:sldId id="275" r:id="rId4"/>
    <p:sldId id="276" r:id="rId5"/>
    <p:sldId id="257" r:id="rId6"/>
    <p:sldId id="258" r:id="rId7"/>
    <p:sldId id="259" r:id="rId8"/>
    <p:sldId id="260" r:id="rId9"/>
    <p:sldId id="261" r:id="rId10"/>
    <p:sldId id="277" r:id="rId11"/>
    <p:sldId id="262" r:id="rId12"/>
    <p:sldId id="263" r:id="rId13"/>
    <p:sldId id="264" r:id="rId14"/>
    <p:sldId id="265" r:id="rId15"/>
    <p:sldId id="278" r:id="rId16"/>
    <p:sldId id="281" r:id="rId17"/>
    <p:sldId id="266" r:id="rId18"/>
    <p:sldId id="267" r:id="rId19"/>
    <p:sldId id="268" r:id="rId20"/>
    <p:sldId id="269" r:id="rId21"/>
    <p:sldId id="270" r:id="rId22"/>
    <p:sldId id="274" r:id="rId23"/>
    <p:sldId id="282" r:id="rId24"/>
    <p:sldId id="271" r:id="rId25"/>
    <p:sldId id="283" r:id="rId26"/>
    <p:sldId id="272" r:id="rId27"/>
    <p:sldId id="273" r:id="rId28"/>
    <p:sldId id="279" r:id="rId29"/>
    <p:sldId id="280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06" autoAdjust="0"/>
    <p:restoredTop sz="90929"/>
  </p:normalViewPr>
  <p:slideViewPr>
    <p:cSldViewPr>
      <p:cViewPr varScale="1">
        <p:scale>
          <a:sx n="63" d="100"/>
          <a:sy n="63" d="100"/>
        </p:scale>
        <p:origin x="12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09F95A3-0018-4FB4-A8F6-1B7441F0A2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B8E2FE0-06ED-4154-8873-4460C2BA96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68B64F-ADF9-40A3-A431-73E35591D528}" type="slidenum">
              <a:rPr lang="en-US" altLang="en-US" sz="1300"/>
              <a:pPr eaLnBrk="1" hangingPunct="1"/>
              <a:t>5</a:t>
            </a:fld>
            <a:endParaRPr lang="en-US" altLang="en-US" sz="130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1DCE59D-8207-4D3B-AA1F-7404CF087C1B}" type="slidenum">
              <a:rPr lang="en-US" altLang="en-US" sz="1300"/>
              <a:pPr eaLnBrk="1" hangingPunct="1"/>
              <a:t>14</a:t>
            </a:fld>
            <a:endParaRPr lang="en-US" altLang="en-US" sz="130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Fig. 139b, p143, Battay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C014E79-7DE4-45E3-BD55-194526F75331}" type="slidenum">
              <a:rPr lang="en-US" altLang="en-US" sz="1300"/>
              <a:pPr eaLnBrk="1" hangingPunct="1"/>
              <a:t>17</a:t>
            </a:fld>
            <a:endParaRPr lang="en-US" altLang="en-US" sz="130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Fig. 7.36, p312, Klein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A905A58-8853-4788-A9F8-2AB19289B797}" type="slidenum">
              <a:rPr lang="en-US" altLang="en-US" sz="1300"/>
              <a:pPr eaLnBrk="1" hangingPunct="1"/>
              <a:t>18</a:t>
            </a:fld>
            <a:endParaRPr lang="en-US" altLang="en-US" sz="130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Fig. 7.37, p312, Klein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9BAC48E-E777-4788-86B9-58FDE9BA102D}" type="slidenum">
              <a:rPr lang="en-US" altLang="en-US" sz="1300"/>
              <a:pPr eaLnBrk="1" hangingPunct="1"/>
              <a:t>19</a:t>
            </a:fld>
            <a:endParaRPr lang="en-US" altLang="en-US" sz="130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Fig. 141, p145, Battay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81C5D5E-0D91-48D6-B3B0-49E5AE3A16B1}" type="slidenum">
              <a:rPr lang="en-US" altLang="en-US" sz="1300"/>
              <a:pPr eaLnBrk="1" hangingPunct="1"/>
              <a:t>20</a:t>
            </a:fld>
            <a:endParaRPr lang="en-US" altLang="en-US" sz="130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0F95299-11F2-447A-9D68-DDFE544D3BAC}" type="slidenum">
              <a:rPr lang="en-US" altLang="en-US" sz="1300"/>
              <a:pPr eaLnBrk="1" hangingPunct="1"/>
              <a:t>21</a:t>
            </a:fld>
            <a:endParaRPr lang="en-US" altLang="en-US" sz="130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Fig. 7.39, p313, Klein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AC07F61-6E1A-4A0D-B351-02A05DC0EB32}" type="slidenum">
              <a:rPr lang="en-US" altLang="en-US" sz="1300"/>
              <a:pPr eaLnBrk="1" hangingPunct="1"/>
              <a:t>22</a:t>
            </a:fld>
            <a:endParaRPr lang="en-US" altLang="en-US" sz="130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30CEB98-C387-435A-855E-638CEAAC1751}" type="slidenum">
              <a:rPr lang="en-US" altLang="en-US" sz="1300"/>
              <a:pPr eaLnBrk="1" hangingPunct="1"/>
              <a:t>24</a:t>
            </a:fld>
            <a:endParaRPr lang="en-US" altLang="en-US" sz="130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430EEB1-F83C-44C5-B539-EEF9995FAC19}" type="slidenum">
              <a:rPr lang="en-US" altLang="en-US" sz="1300"/>
              <a:pPr eaLnBrk="1" hangingPunct="1"/>
              <a:t>26</a:t>
            </a:fld>
            <a:endParaRPr lang="en-US" altLang="en-US" sz="130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AF87B5A-FE21-49F1-9456-1F909B5841B7}" type="slidenum">
              <a:rPr lang="en-US" altLang="en-US" sz="1300"/>
              <a:pPr eaLnBrk="1" hangingPunct="1"/>
              <a:t>27</a:t>
            </a:fld>
            <a:endParaRPr lang="en-US" altLang="en-US" sz="130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139F8C6-91FC-495B-9DF7-B842BAB64A13}" type="slidenum">
              <a:rPr lang="en-US" altLang="en-US" sz="1300"/>
              <a:pPr eaLnBrk="1" hangingPunct="1"/>
              <a:t>6</a:t>
            </a:fld>
            <a:endParaRPr lang="en-US" altLang="en-US" sz="130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Fig. 135, p141, Battay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CE70145-37E3-466D-B5D4-CE143C64F323}" type="slidenum">
              <a:rPr lang="en-US" altLang="en-US" sz="1300"/>
              <a:pPr eaLnBrk="1" hangingPunct="1"/>
              <a:t>7</a:t>
            </a:fld>
            <a:endParaRPr lang="en-US" altLang="en-US" sz="130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DD4101-A06A-41DE-9618-2A03CF2551A0}" type="slidenum">
              <a:rPr lang="en-US" altLang="en-US" sz="1300"/>
              <a:pPr eaLnBrk="1" hangingPunct="1"/>
              <a:t>8</a:t>
            </a:fld>
            <a:endParaRPr lang="en-US" altLang="en-US" sz="130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C9819BB-F206-43A6-9252-7C5C10B7BBE2}" type="slidenum">
              <a:rPr lang="en-US" altLang="en-US" sz="1300"/>
              <a:pPr eaLnBrk="1" hangingPunct="1"/>
              <a:t>9</a:t>
            </a:fld>
            <a:endParaRPr lang="en-US" altLang="en-US" sz="130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242706-7F2E-4D4C-9C2C-5F0532ED97C4}" type="slidenum">
              <a:rPr lang="en-US" altLang="en-US" sz="1300"/>
              <a:pPr eaLnBrk="1" hangingPunct="1"/>
              <a:t>10</a:t>
            </a:fld>
            <a:endParaRPr lang="en-US" altLang="en-US" sz="130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7C4BC28-0F83-46C5-B6ED-A26D40B0A9FB}" type="slidenum">
              <a:rPr lang="en-US" altLang="en-US" sz="1300"/>
              <a:pPr eaLnBrk="1" hangingPunct="1"/>
              <a:t>11</a:t>
            </a:fld>
            <a:endParaRPr lang="en-US" altLang="en-US" sz="130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BD0F76-2699-4B3A-A901-F17C7817ECDB}" type="slidenum">
              <a:rPr lang="en-US" altLang="en-US" sz="1300"/>
              <a:pPr eaLnBrk="1" hangingPunct="1"/>
              <a:t>12</a:t>
            </a:fld>
            <a:endParaRPr lang="en-US" altLang="en-US" sz="130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F93E929-CC63-4490-A29C-20D35DB49648}" type="slidenum">
              <a:rPr lang="en-US" altLang="en-US" sz="1300"/>
              <a:pPr eaLnBrk="1" hangingPunct="1"/>
              <a:t>13</a:t>
            </a:fld>
            <a:endParaRPr lang="en-US" altLang="en-US" sz="130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68AB9-592C-4986-99F4-A25A493BEB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79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667DB-BF9E-49B4-BCAA-8B3CC142E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70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6E178-FE35-4470-B321-AFD7AE511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366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384EB-57DD-46B6-BA7C-815CB9DC0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37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6ED75-1D34-4609-B7FF-E6F8E778B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13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B1568-037D-4563-8EC3-401A622A1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A38B8-53D8-409A-AB64-3C4CF346A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29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5CD76-BC46-48B7-B716-4CED651BA5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51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47490-C402-479D-8253-6D31E217A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30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7222B-7087-4FE9-B01F-866A6F1A1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58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CBBD4-7FFD-49B3-982D-A38228259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79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E0695-C2CE-4A24-A818-E7C205E28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86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34BB74-298E-44F9-96D8-F9E4809797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vcraobhu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CDB1AAF-2BF6-40A3-A065-2955ADDAB1C3}" type="slidenum">
              <a:rPr lang="en-US" altLang="en-US" sz="1400"/>
              <a:pPr eaLnBrk="1" hangingPunct="1"/>
              <a:t>1</a:t>
            </a:fld>
            <a:endParaRPr lang="en-US" altLang="en-US" sz="14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X-ray Crystallography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2633524" y="4747320"/>
            <a:ext cx="4152900" cy="1393651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R="476" algn="ctr">
              <a:spcBef>
                <a:spcPts val="68"/>
              </a:spcBef>
            </a:pPr>
            <a:r>
              <a:rPr sz="1500" spc="-3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sz="1500" spc="-34" dirty="0">
                <a:solidFill>
                  <a:srgbClr val="FF0000"/>
                </a:solidFill>
                <a:latin typeface="Arial"/>
                <a:cs typeface="Arial"/>
              </a:rPr>
              <a:t>IRANJAN MOHANTY</a:t>
            </a:r>
            <a:endParaRPr sz="15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9049" marR="3810" algn="ctr"/>
            <a:r>
              <a:rPr lang="en-US" sz="1500" spc="-4" dirty="0">
                <a:solidFill>
                  <a:srgbClr val="FF0000"/>
                </a:solidFill>
                <a:latin typeface="Arial"/>
                <a:cs typeface="Arial"/>
              </a:rPr>
              <a:t>DEPARTMENT OF GEOLOGY,</a:t>
            </a:r>
          </a:p>
          <a:p>
            <a:pPr marL="9049" marR="3810" algn="ctr"/>
            <a:r>
              <a:rPr sz="1500" spc="-4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en-US" sz="1500" spc="-11" dirty="0">
                <a:solidFill>
                  <a:srgbClr val="FF0000"/>
                </a:solidFill>
                <a:latin typeface="Arial"/>
                <a:cs typeface="Arial"/>
              </a:rPr>
              <a:t>MLS </a:t>
            </a:r>
            <a:r>
              <a:rPr sz="1500" spc="-8" dirty="0">
                <a:solidFill>
                  <a:srgbClr val="FF0000"/>
                </a:solidFill>
                <a:latin typeface="Arial"/>
                <a:cs typeface="Arial"/>
              </a:rPr>
              <a:t>UNIVERSITY</a:t>
            </a:r>
            <a:endParaRPr sz="1500" dirty="0">
              <a:solidFill>
                <a:srgbClr val="FF0000"/>
              </a:solidFill>
              <a:latin typeface="Arial"/>
              <a:cs typeface="Arial"/>
            </a:endParaRPr>
          </a:p>
          <a:p>
            <a:pPr marR="953" algn="ctr"/>
            <a:r>
              <a:rPr lang="en-US" sz="1500" spc="-15" dirty="0">
                <a:solidFill>
                  <a:srgbClr val="FF0000"/>
                </a:solidFill>
                <a:latin typeface="Arial"/>
                <a:cs typeface="Arial"/>
              </a:rPr>
              <a:t>UDAIPUR</a:t>
            </a:r>
            <a:r>
              <a:rPr sz="1500" spc="-1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sz="1500" spc="-15" dirty="0">
                <a:solidFill>
                  <a:srgbClr val="FF0000"/>
                </a:solidFill>
                <a:latin typeface="Arial"/>
                <a:cs typeface="Arial"/>
              </a:rPr>
              <a:t>313001</a:t>
            </a:r>
            <a:r>
              <a:rPr sz="15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8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500" spc="-8" dirty="0">
                <a:solidFill>
                  <a:srgbClr val="FF0000"/>
                </a:solidFill>
                <a:latin typeface="Arial"/>
                <a:cs typeface="Arial"/>
              </a:rPr>
              <a:t>RAJASTHAN</a:t>
            </a:r>
            <a:r>
              <a:rPr sz="1500" spc="-8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5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8118" marR="185261" algn="ctr"/>
            <a:r>
              <a:rPr lang="en-IN" sz="1500" u="sng" spc="-4" dirty="0">
                <a:solidFill>
                  <a:srgbClr val="FF0000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E-mail: n</a:t>
            </a:r>
            <a:r>
              <a:rPr lang="en-US" sz="1500" u="sng" spc="-4" dirty="0">
                <a:solidFill>
                  <a:srgbClr val="FF0000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iranjan@mlsu.ac.in</a:t>
            </a:r>
            <a:r>
              <a:rPr sz="1500" u="sng" spc="-8" dirty="0">
                <a:solidFill>
                  <a:srgbClr val="FF0000"/>
                </a:solidFill>
                <a:latin typeface="Arial"/>
                <a:cs typeface="Arial"/>
                <a:hlinkClick r:id="rId2"/>
              </a:rPr>
              <a:t> </a:t>
            </a:r>
            <a:endParaRPr lang="en-US" sz="1500" u="sng" spc="-8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8118" marR="185261" algn="ctr"/>
            <a:endParaRPr sz="15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2377010" y="1965437"/>
            <a:ext cx="466592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  <a:tabLst>
                <a:tab pos="2763678" algn="l"/>
              </a:tabLst>
            </a:pPr>
            <a:r>
              <a:rPr sz="1800" dirty="0">
                <a:solidFill>
                  <a:srgbClr val="00B0F0"/>
                </a:solidFill>
                <a:latin typeface="Arial"/>
                <a:cs typeface="Arial"/>
              </a:rPr>
              <a:t>LECTURE </a:t>
            </a:r>
            <a:r>
              <a:rPr sz="1800" spc="-8" dirty="0" smtClean="0">
                <a:solidFill>
                  <a:srgbClr val="00B0F0"/>
                </a:solidFill>
                <a:latin typeface="Arial"/>
                <a:cs typeface="Arial"/>
              </a:rPr>
              <a:t>-</a:t>
            </a:r>
            <a:r>
              <a:rPr lang="en-US" sz="1800" spc="-8" dirty="0" smtClean="0">
                <a:solidFill>
                  <a:srgbClr val="00B0F0"/>
                </a:solidFill>
                <a:latin typeface="Arial"/>
                <a:cs typeface="Arial"/>
              </a:rPr>
              <a:t>8 , </a:t>
            </a:r>
            <a:r>
              <a:rPr sz="1800" spc="-23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Arial"/>
                <a:cs typeface="Arial"/>
              </a:rPr>
              <a:t>M.Sc. </a:t>
            </a:r>
            <a:r>
              <a:rPr lang="en-US" sz="1800" dirty="0">
                <a:solidFill>
                  <a:srgbClr val="00B0F0"/>
                </a:solidFill>
                <a:latin typeface="Arial"/>
                <a:cs typeface="Arial"/>
              </a:rPr>
              <a:t>( Geology) I Semester</a:t>
            </a:r>
            <a:endParaRPr sz="1800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pic>
        <p:nvPicPr>
          <p:cNvPr id="8" name="Picture 4" descr="PLOT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t="3801" r="9692" b="8752"/>
          <a:stretch>
            <a:fillRect/>
          </a:stretch>
        </p:blipFill>
        <p:spPr bwMode="auto">
          <a:xfrm>
            <a:off x="3795574" y="2800171"/>
            <a:ext cx="1828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F86AAB4-F0D4-496E-992F-57E24AEA9467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609600"/>
            <a:ext cx="2743200" cy="2438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Copper   X-ray Spectrum</a:t>
            </a:r>
          </a:p>
        </p:txBody>
      </p:sp>
      <p:pic>
        <p:nvPicPr>
          <p:cNvPr id="11268" name="Picture 3" descr="x-ray-fig0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5580063" cy="65532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E5B0CE-EEB2-4A0A-BBEE-C993140EE05D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>
          <a:xfrm>
            <a:off x="5257800" y="609600"/>
            <a:ext cx="32004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Absorption Edge</a:t>
            </a:r>
          </a:p>
        </p:txBody>
      </p:sp>
      <p:pic>
        <p:nvPicPr>
          <p:cNvPr id="12292" name="Picture 8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1000"/>
            <a:ext cx="5502275" cy="5943600"/>
          </a:xfrm>
        </p:spPr>
      </p:pic>
      <p:sp>
        <p:nvSpPr>
          <p:cNvPr id="1229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981200"/>
            <a:ext cx="27432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Absorption edge of Ni in relation to the emission spectrum of Cu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176BCE-2854-49ED-A08F-811ED95ACEF1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609600"/>
            <a:ext cx="388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Scattering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981200"/>
            <a:ext cx="3657600" cy="41148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Scattering of X-rays by a row of equally spaced, identical atoms</a:t>
            </a:r>
          </a:p>
        </p:txBody>
      </p:sp>
      <p:pic>
        <p:nvPicPr>
          <p:cNvPr id="13317" name="Picture 6" descr="x-ray-fig07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r="22000"/>
          <a:stretch>
            <a:fillRect/>
          </a:stretch>
        </p:blipFill>
        <p:spPr>
          <a:xfrm>
            <a:off x="381000" y="381000"/>
            <a:ext cx="4573588" cy="60960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56E9830-B949-4D12-B32F-DDABA59AB79E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Reflection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8768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Condition for reflection</a:t>
            </a:r>
          </a:p>
        </p:txBody>
      </p:sp>
      <p:pic>
        <p:nvPicPr>
          <p:cNvPr id="14341" name="Picture 6" descr="x-ray-fig08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6000"/>
          <a:stretch>
            <a:fillRect/>
          </a:stretch>
        </p:blipFill>
        <p:spPr>
          <a:xfrm>
            <a:off x="1981200" y="1143000"/>
            <a:ext cx="5029200" cy="3452813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E8BFD4D-3172-4286-A2F7-65733E3902EB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Path Difference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334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Path difference = 2d sin θ</a:t>
            </a:r>
          </a:p>
        </p:txBody>
      </p:sp>
      <p:pic>
        <p:nvPicPr>
          <p:cNvPr id="15365" name="Picture 6" descr="x-ray-fig09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"/>
          <a:stretch>
            <a:fillRect/>
          </a:stretch>
        </p:blipFill>
        <p:spPr>
          <a:xfrm>
            <a:off x="1295400" y="1752600"/>
            <a:ext cx="6096000" cy="3532188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E3CF718-2525-45ED-BB8B-AC86318A89E4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Bragg Equation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nλ = 2d sin θ </a:t>
            </a:r>
          </a:p>
          <a:p>
            <a:pPr eaLnBrk="1" hangingPunct="1"/>
            <a:r>
              <a:rPr lang="en-US" altLang="en-US" smtClean="0"/>
              <a:t>where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 n is an integer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 d is the distance between successive parallel planes (the "interplanar" spacing)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 θ = </a:t>
            </a:r>
            <a:r>
              <a:rPr lang="en-US" altLang="en-US" u="sng" smtClean="0"/>
              <a:t>glancing angle of incidence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This is the condition for successful reinforcement of waves reflected off different layers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W.H. and W.L. Bragg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114800" y="1981200"/>
            <a:ext cx="4343400" cy="4114800"/>
          </a:xfrm>
        </p:spPr>
        <p:txBody>
          <a:bodyPr/>
          <a:lstStyle/>
          <a:p>
            <a:r>
              <a:rPr lang="en-US" altLang="en-US" smtClean="0"/>
              <a:t>Derived by English physicists Sir William Henry Bragg and his son Sir William Lawrence Bragg</a:t>
            </a:r>
          </a:p>
          <a:p>
            <a:r>
              <a:rPr lang="en-US" altLang="en-US" smtClean="0"/>
              <a:t>Shared Nobel Prize in Physics, 1915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A72FA2-02E7-4069-A288-064BC9CEB8C7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pic>
        <p:nvPicPr>
          <p:cNvPr id="17413" name="Picture 4" descr="stamp_brag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6290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98BD48F-3C6D-4A87-A28D-3C5B567E527B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609600"/>
            <a:ext cx="33528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Diffracted      X-ray Cones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981200"/>
            <a:ext cx="2819400" cy="41148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Diffraction cones from a row of atoms</a:t>
            </a:r>
          </a:p>
        </p:txBody>
      </p:sp>
      <p:pic>
        <p:nvPicPr>
          <p:cNvPr id="18437" name="Picture 6" descr="x-ray-fig10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762000"/>
            <a:ext cx="5100638" cy="51816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0288699-75C1-4AD0-8D6B-DEEED09E8B1C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609600"/>
            <a:ext cx="37338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Cone Intersection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981200"/>
            <a:ext cx="3581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Diffraction cones from three noncoplanar rows of scattering atoms, intersecting in a common line</a:t>
            </a:r>
          </a:p>
        </p:txBody>
      </p:sp>
      <p:pic>
        <p:nvPicPr>
          <p:cNvPr id="19461" name="Picture 6" descr="x-ray-fig11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4495800" cy="44958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7F17BB-9AA5-4BA0-886A-0DA6E3A931D4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Figure 12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562600"/>
            <a:ext cx="7848600" cy="6096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Arrangement for a powder photograph</a:t>
            </a:r>
          </a:p>
        </p:txBody>
      </p:sp>
      <p:pic>
        <p:nvPicPr>
          <p:cNvPr id="20485" name="Picture 6" descr="x-ray-fig12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24000"/>
            <a:ext cx="6553200" cy="3633788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Discovery of X-rays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Wilhelm Conrad Roentgen discovered x-radiation in 1895</a:t>
            </a:r>
          </a:p>
          <a:p>
            <a:r>
              <a:rPr lang="en-US" altLang="en-US" smtClean="0"/>
              <a:t>In 1912, Friedrich, Knipping, and von Laue demonstrated diffraction of x-radiation passing through a crystal</a:t>
            </a:r>
          </a:p>
          <a:p>
            <a:r>
              <a:rPr lang="en-US" altLang="en-US" smtClean="0"/>
              <a:t>The wavelength of x-radiation ranges from 10</a:t>
            </a:r>
            <a:r>
              <a:rPr lang="en-US" altLang="en-US" baseline="30000" smtClean="0"/>
              <a:t>-6</a:t>
            </a:r>
            <a:r>
              <a:rPr lang="en-US" altLang="en-US" smtClean="0"/>
              <a:t> to 10</a:t>
            </a:r>
            <a:r>
              <a:rPr lang="en-US" altLang="en-US" baseline="30000" smtClean="0"/>
              <a:t>-1</a:t>
            </a:r>
            <a:r>
              <a:rPr lang="en-US" altLang="en-US" smtClean="0"/>
              <a:t> nm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E9197E6-3DAD-4CF5-A8B3-3D7527500572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990C93A-E476-4B96-8BC8-019DED79F605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Powder Pattern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981200"/>
            <a:ext cx="32004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Diagram showing the formation of lines from a powder</a:t>
            </a:r>
          </a:p>
        </p:txBody>
      </p:sp>
      <p:pic>
        <p:nvPicPr>
          <p:cNvPr id="21509" name="Picture 6" descr="x-ray-fig1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52600"/>
            <a:ext cx="4953000" cy="45339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6496FF7-7059-41E3-9BB3-FAAC70B05C68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Laue Method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181600"/>
            <a:ext cx="7924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a) Obtaining a Laue photograph with a stationary crystal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b) Laue photograph of vesuvianite, taken along the A</a:t>
            </a:r>
            <a:r>
              <a:rPr lang="en-US" altLang="en-US" sz="2400" baseline="-25000" smtClean="0"/>
              <a:t>4 </a:t>
            </a:r>
            <a:r>
              <a:rPr lang="en-US" altLang="en-US" sz="2400" smtClean="0"/>
              <a:t>axis. Axial directions a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 and a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 were inked onto the photograph after development.  </a:t>
            </a:r>
          </a:p>
        </p:txBody>
      </p:sp>
      <p:pic>
        <p:nvPicPr>
          <p:cNvPr id="22533" name="Picture 6" descr="x-ray-fig1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086600" cy="4003675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4E0A4C2-AAC3-4F80-82F8-E82E4CA677AD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609600"/>
            <a:ext cx="2971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Laue Film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1066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Laue photograph, mineral unknown</a:t>
            </a:r>
          </a:p>
        </p:txBody>
      </p:sp>
      <p:pic>
        <p:nvPicPr>
          <p:cNvPr id="23557" name="Picture 6" descr="laueph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3810000" cy="3306763"/>
          </a:xfrm>
          <a:noFill/>
        </p:spPr>
      </p:pic>
      <p:pic>
        <p:nvPicPr>
          <p:cNvPr id="23558" name="Picture 5" descr="lau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19573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2667000" y="4114800"/>
            <a:ext cx="579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Named for its developer German physicist Max von Laue, who won the Nobel Prize in Physics in 1914 for the discovery of diffraction of X-rays by crystals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Weissenberg Rotation Method</a:t>
            </a:r>
          </a:p>
        </p:txBody>
      </p:sp>
      <p:pic>
        <p:nvPicPr>
          <p:cNvPr id="24579" name="ClipArt Placeholder 5" descr="Karl Weissenberg small.jpg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57400"/>
            <a:ext cx="2133600" cy="3567113"/>
          </a:xfrm>
        </p:spPr>
      </p:pic>
      <p:sp>
        <p:nvSpPr>
          <p:cNvPr id="24580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0" y="1981200"/>
            <a:ext cx="5257800" cy="4114800"/>
          </a:xfrm>
        </p:spPr>
        <p:txBody>
          <a:bodyPr/>
          <a:lstStyle/>
          <a:p>
            <a:r>
              <a:rPr lang="en-US" altLang="en-US" smtClean="0"/>
              <a:t>Austrian physicist Karl Weissenberg developed a rotating-crystal method which also translated the film, allowing unambigious index of each refraction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B9E3D2-7E7B-4219-86B8-9AF2980DA953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51952D1-B38B-429D-971C-D95819D22713}" type="slidenum">
              <a:rPr lang="en-US" altLang="en-US" sz="1400"/>
              <a:pPr eaLnBrk="1" hangingPunct="1"/>
              <a:t>24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Precession Camera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562600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Buerger precession camera</a:t>
            </a:r>
          </a:p>
        </p:txBody>
      </p:sp>
      <p:pic>
        <p:nvPicPr>
          <p:cNvPr id="25605" name="Picture 6" descr="x-ray-fig15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066800"/>
            <a:ext cx="5105400" cy="440055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Martin Julian Buerger</a:t>
            </a:r>
          </a:p>
        </p:txBody>
      </p:sp>
      <p:pic>
        <p:nvPicPr>
          <p:cNvPr id="26627" name="ClipArt Placeholder 5" descr="buerger.jpg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2743200" cy="3108325"/>
          </a:xfrm>
        </p:spPr>
      </p:pic>
      <p:sp>
        <p:nvSpPr>
          <p:cNvPr id="26628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600200"/>
            <a:ext cx="5410200" cy="4114800"/>
          </a:xfrm>
        </p:spPr>
        <p:txBody>
          <a:bodyPr/>
          <a:lstStyle/>
          <a:p>
            <a:r>
              <a:rPr lang="en-US" altLang="en-US" smtClean="0"/>
              <a:t>American Crystallographer who developed the precession camera</a:t>
            </a:r>
          </a:p>
          <a:p>
            <a:r>
              <a:rPr lang="en-US" altLang="en-US" smtClean="0"/>
              <a:t>Crystal and the film move </a:t>
            </a:r>
          </a:p>
          <a:p>
            <a:r>
              <a:rPr lang="en-US" altLang="en-US" smtClean="0"/>
              <a:t>Film shows an undistorted replica of the corresponding reciprocal lattice plane</a:t>
            </a:r>
          </a:p>
          <a:p>
            <a:r>
              <a:rPr lang="en-US" altLang="en-US" smtClean="0"/>
              <a:t>Each diffraction may be indexed</a:t>
            </a:r>
          </a:p>
          <a:p>
            <a:endParaRPr lang="en-US" altLang="en-US" smtClean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E6C362A-CB99-4D2F-9645-7B7B29F9014E}" type="slidenum">
              <a:rPr lang="en-US" altLang="en-US" sz="1400"/>
              <a:pPr eaLnBrk="1" hangingPunct="1"/>
              <a:t>25</a:t>
            </a:fld>
            <a:endParaRPr lang="en-US" altLang="en-US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1A605D6-0631-43D3-B67E-ED8BDD53484E}" type="slidenum">
              <a:rPr lang="en-US" altLang="en-US" sz="1400"/>
              <a:pPr eaLnBrk="1" hangingPunct="1"/>
              <a:t>26</a:t>
            </a:fld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Precession Film of Wavellite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981200"/>
            <a:ext cx="396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 precession photograph is quickly indexed since it shows very clearly the symmetry content of the reciprocal lattice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Indeed the distance between the spots on the film is simply the reciprocal lattice distance between two nodes, scaled by the X-ray wavelength and the camera radius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pic>
        <p:nvPicPr>
          <p:cNvPr id="27653" name="Picture 9" descr="buerg1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424113"/>
            <a:ext cx="3810000" cy="3227387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B29C955-7744-47BD-B6A4-6345278A29C3}" type="slidenum">
              <a:rPr lang="en-US" altLang="en-US" sz="1400"/>
              <a:pPr eaLnBrk="1" hangingPunct="1"/>
              <a:t>27</a:t>
            </a:fld>
            <a:endParaRPr lang="en-US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Four Circle Diffractometer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67200" cy="41148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A crystal is randomly set on the goniometric mount</a:t>
            </a:r>
          </a:p>
          <a:p>
            <a:pPr eaLnBrk="1" hangingPunct="1"/>
            <a:r>
              <a:rPr lang="en-US" altLang="en-US" sz="3000" smtClean="0"/>
              <a:t>Computer will measure and calculate the exact value that each of four angles has in order to observe the reflections of a specific set of planes (hkl) </a:t>
            </a:r>
          </a:p>
        </p:txBody>
      </p:sp>
      <p:pic>
        <p:nvPicPr>
          <p:cNvPr id="28677" name="Picture 6" descr="fourcir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133600"/>
            <a:ext cx="4419600" cy="314325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A1C71EC-D196-4A02-B739-EDBE9F59084B}" type="slidenum">
              <a:rPr lang="en-US" altLang="en-US" sz="1400"/>
              <a:pPr eaLnBrk="1" hangingPunct="1"/>
              <a:t>28</a:t>
            </a:fld>
            <a:endParaRPr lang="en-US" alt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Mounting Methods for Powders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/>
              <a:t>Placed in fine capillary tube of 0.2mm bore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Coated on a fine glass fiber - the fiber is dipped in a liquid such as alcohol and then rolled in the powder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Mixed with gum arabic and rolled between slips of glass into a fine spindle or a tiny ball, no more then 0.3 mm in diameter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Sprinkled on a piece of tape mounted over a hole drilled in a circular piece of metal</a:t>
            </a:r>
            <a:br>
              <a:rPr lang="en-US" altLang="en-US" smtClean="0"/>
            </a:br>
            <a:endParaRPr lang="en-US" alt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BA23C2E-E365-41D1-A2C7-FF74FF3F754B}" type="slidenum">
              <a:rPr lang="en-US" altLang="en-US" sz="1400"/>
              <a:pPr eaLnBrk="1" hangingPunct="1"/>
              <a:t>29</a:t>
            </a:fld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Powder Method Advantages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Fast -  an analysis is completed in two hours or less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Requires very small sample amounts, which is especially important in cases where the material is rare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Sample preparation times are usually small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cost per analysis is low, although there is an initial investment in the X-ray equipment and associated computer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F44DB1-C553-4C0C-BDD2-F87E8672D274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Einstein Equation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E = hυ = hc/λ</a:t>
            </a:r>
          </a:p>
          <a:p>
            <a:pPr eaLnBrk="1" hangingPunct="1"/>
            <a:r>
              <a:rPr lang="en-US" altLang="en-US" sz="3600" smtClean="0"/>
              <a:t>where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/>
              <a:t> E = energy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/>
              <a:t> h = Planck's constant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/>
              <a:t> υ = frequency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/>
              <a:t> c = speed of light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/>
              <a:t> λ = wavelength.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BBEE9FA-8B6A-415C-BE53-DE8B9258DEBE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Conversion to Kinetic Energy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all the kinetic energy of an electron is converted to X-ray quanta, we can rewrite the equation as: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 eV = hc/λ</a:t>
            </a:r>
          </a:p>
          <a:p>
            <a:pPr eaLnBrk="1" hangingPunct="1"/>
            <a:r>
              <a:rPr lang="en-US" altLang="en-US" smtClean="0"/>
              <a:t>Replacing constants gives: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 λ(nm) = 1.24/kV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Where kV = kilovolts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98F394F-5520-4225-BE56-E9F96152DC3D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609600"/>
            <a:ext cx="3048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White Radiation</a:t>
            </a:r>
          </a:p>
        </p:txBody>
      </p:sp>
      <p:pic>
        <p:nvPicPr>
          <p:cNvPr id="6148" name="Picture 6" descr="x-ray-fig01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5715000" cy="5514975"/>
          </a:xfrm>
          <a:noFill/>
        </p:spPr>
      </p:pic>
      <p:sp>
        <p:nvSpPr>
          <p:cNvPr id="614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981200"/>
            <a:ext cx="3276600" cy="41148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Effect of excitation potential on minimum wavelength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2A5DC14-9E92-4A5C-85E9-DFC52D533F82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X-ray Tube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5562600"/>
            <a:ext cx="7848600" cy="533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X-ray tube schematic diagram</a:t>
            </a:r>
          </a:p>
        </p:txBody>
      </p:sp>
      <p:pic>
        <p:nvPicPr>
          <p:cNvPr id="7173" name="Picture 6" descr="X-ray_tube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8"/>
          <a:stretch>
            <a:fillRect/>
          </a:stretch>
        </p:blipFill>
        <p:spPr>
          <a:xfrm>
            <a:off x="609600" y="1066800"/>
            <a:ext cx="7620000" cy="4186238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D36F100-1D4A-48F7-B4CA-AC36458968AC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609600"/>
            <a:ext cx="3276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Electron Shells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981200"/>
            <a:ext cx="28956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Electron infall from outer to inner shells</a:t>
            </a:r>
          </a:p>
        </p:txBody>
      </p:sp>
      <p:pic>
        <p:nvPicPr>
          <p:cNvPr id="8197" name="Picture 6" descr="x-ray-fig0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4854575" cy="51054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FDCF08E-FC49-446F-9BB7-7E31996C54CF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609600"/>
            <a:ext cx="2743200" cy="2438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Copper   X-ray Spectrum</a:t>
            </a:r>
          </a:p>
        </p:txBody>
      </p:sp>
      <p:pic>
        <p:nvPicPr>
          <p:cNvPr id="9220" name="Picture 6" descr="x-ray-fig0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5580063" cy="65532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2A8A0A8-FAF7-4247-8C56-33CBAD226B87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609600"/>
            <a:ext cx="3048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Copper Energy Levels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2438400"/>
            <a:ext cx="2971800" cy="36576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Energy-level diagram for electron transitions in Cu</a:t>
            </a:r>
          </a:p>
        </p:txBody>
      </p:sp>
      <p:pic>
        <p:nvPicPr>
          <p:cNvPr id="10245" name="Picture 6" descr="x-ray-fig05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8"/>
          <a:stretch>
            <a:fillRect/>
          </a:stretch>
        </p:blipFill>
        <p:spPr>
          <a:xfrm>
            <a:off x="304800" y="685800"/>
            <a:ext cx="5162550" cy="51816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4229</TotalTime>
  <Words>795</Words>
  <Application>Microsoft Office PowerPoint</Application>
  <PresentationFormat>On-screen Show (4:3)</PresentationFormat>
  <Paragraphs>146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Times New Roman</vt:lpstr>
      <vt:lpstr>Arial</vt:lpstr>
      <vt:lpstr>Wingdings</vt:lpstr>
      <vt:lpstr>Default Design</vt:lpstr>
      <vt:lpstr>X-ray Crystallography</vt:lpstr>
      <vt:lpstr>Discovery of X-rays</vt:lpstr>
      <vt:lpstr>Einstein Equation</vt:lpstr>
      <vt:lpstr>Conversion to Kinetic Energy</vt:lpstr>
      <vt:lpstr>White Radiation</vt:lpstr>
      <vt:lpstr>X-ray Tube</vt:lpstr>
      <vt:lpstr>Electron Shells</vt:lpstr>
      <vt:lpstr>Copper   X-ray Spectrum</vt:lpstr>
      <vt:lpstr>Copper Energy Levels</vt:lpstr>
      <vt:lpstr>Copper   X-ray Spectrum</vt:lpstr>
      <vt:lpstr>Absorption Edge</vt:lpstr>
      <vt:lpstr>Scattering</vt:lpstr>
      <vt:lpstr>Reflection</vt:lpstr>
      <vt:lpstr>Path Difference</vt:lpstr>
      <vt:lpstr>Bragg Equation</vt:lpstr>
      <vt:lpstr>W.H. and W.L. Bragg</vt:lpstr>
      <vt:lpstr>Diffracted      X-ray Cones</vt:lpstr>
      <vt:lpstr>Cone Intersection</vt:lpstr>
      <vt:lpstr>Figure 12</vt:lpstr>
      <vt:lpstr>Powder Pattern</vt:lpstr>
      <vt:lpstr>Laue Method</vt:lpstr>
      <vt:lpstr>Laue Film</vt:lpstr>
      <vt:lpstr>Weissenberg Rotation Method</vt:lpstr>
      <vt:lpstr>Precession Camera</vt:lpstr>
      <vt:lpstr>Martin Julian Buerger</vt:lpstr>
      <vt:lpstr>Precession Film of Wavellite</vt:lpstr>
      <vt:lpstr>Four Circle Diffractometer</vt:lpstr>
      <vt:lpstr>Mounting Methods for Powders</vt:lpstr>
      <vt:lpstr>Powder Method Advantages</vt:lpstr>
    </vt:vector>
  </TitlesOfParts>
  <Company>FAU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Crystallography</dc:title>
  <dc:creator>dwarburton</dc:creator>
  <cp:lastModifiedBy>Admin</cp:lastModifiedBy>
  <cp:revision>40</cp:revision>
  <dcterms:created xsi:type="dcterms:W3CDTF">2002-11-25T17:16:53Z</dcterms:created>
  <dcterms:modified xsi:type="dcterms:W3CDTF">2021-04-26T09:48:08Z</dcterms:modified>
</cp:coreProperties>
</file>