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772400" cy="1470025"/>
          </a:xfrm>
        </p:spPr>
        <p:txBody>
          <a:bodyPr/>
          <a:lstStyle/>
          <a:p>
            <a:r>
              <a:rPr lang="en-US" dirty="0" smtClean="0"/>
              <a:t>Cleavage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 l="50000" t="48886"/>
          <a:stretch>
            <a:fillRect/>
          </a:stretch>
        </p:blipFill>
        <p:spPr bwMode="auto">
          <a:xfrm>
            <a:off x="4572000" y="2667000"/>
            <a:ext cx="4267200" cy="3681412"/>
          </a:xfrm>
          <a:prstGeom prst="rect">
            <a:avLst/>
          </a:prstGeom>
          <a:noFill/>
        </p:spPr>
      </p:pic>
      <p:cxnSp>
        <p:nvCxnSpPr>
          <p:cNvPr id="6" name="Straight Connector 5"/>
          <p:cNvCxnSpPr/>
          <p:nvPr/>
        </p:nvCxnSpPr>
        <p:spPr>
          <a:xfrm>
            <a:off x="1143000" y="1447800"/>
            <a:ext cx="5943600" cy="1588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devbio8e-fig-08-03-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87891" y="228600"/>
            <a:ext cx="8275109" cy="620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evbio8e-fig-08-03-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b="11760"/>
          <a:stretch>
            <a:fillRect/>
          </a:stretch>
        </p:blipFill>
        <p:spPr bwMode="auto">
          <a:xfrm>
            <a:off x="914400" y="533400"/>
            <a:ext cx="7253817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Documents and Settings\Administrator\Desktop\flyCleav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5800" y="1524000"/>
            <a:ext cx="7317359" cy="40673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Laws of cleavage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1800" dirty="0" err="1" smtClean="0"/>
              <a:t>Sach’s</a:t>
            </a:r>
            <a:r>
              <a:rPr lang="en-US" sz="1800" dirty="0" smtClean="0"/>
              <a:t> laws (1877)</a:t>
            </a:r>
          </a:p>
          <a:p>
            <a:pPr marL="914400" lvl="1" indent="-514350"/>
            <a:r>
              <a:rPr lang="en-US" sz="1800" dirty="0" smtClean="0"/>
              <a:t>Cells tend to divide into equal daughter cells</a:t>
            </a:r>
          </a:p>
          <a:p>
            <a:pPr marL="914400" lvl="1" indent="-514350"/>
            <a:r>
              <a:rPr lang="en-US" sz="1800" dirty="0" smtClean="0"/>
              <a:t>Each new division plane tend to intersect the preceding plane at right angles.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 err="1" smtClean="0"/>
              <a:t>Hertwig’s</a:t>
            </a:r>
            <a:r>
              <a:rPr lang="en-US" sz="1800" dirty="0" smtClean="0"/>
              <a:t> law (1881)</a:t>
            </a:r>
          </a:p>
          <a:p>
            <a:pPr marL="914400" lvl="1" indent="-514350"/>
            <a:r>
              <a:rPr lang="en-US" sz="1800" dirty="0" smtClean="0"/>
              <a:t>Nucleus and spindle mostly located in active </a:t>
            </a:r>
            <a:r>
              <a:rPr lang="en-US" sz="1800" dirty="0" err="1" smtClean="0"/>
              <a:t>cytoplasmic</a:t>
            </a:r>
            <a:r>
              <a:rPr lang="en-US" sz="1800" dirty="0" smtClean="0"/>
              <a:t> part.</a:t>
            </a:r>
          </a:p>
          <a:p>
            <a:pPr marL="914400" lvl="1" indent="-514350"/>
            <a:r>
              <a:rPr lang="en-US" sz="1800" dirty="0" smtClean="0"/>
              <a:t>Axis of spindle occupies the longest axis of protoplasmic mass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 smtClean="0"/>
              <a:t>Balfour’s law (1885)</a:t>
            </a:r>
          </a:p>
          <a:p>
            <a:pPr marL="914400" lvl="1" indent="-514350"/>
            <a:r>
              <a:rPr lang="en-US" sz="1800" dirty="0" smtClean="0"/>
              <a:t>Speed and rate of cleavage found inversely proportional to the amount of yolk.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 err="1" smtClean="0"/>
              <a:t>Pfluger’s</a:t>
            </a:r>
            <a:r>
              <a:rPr lang="en-US" sz="1800" dirty="0" smtClean="0"/>
              <a:t> law</a:t>
            </a:r>
          </a:p>
          <a:p>
            <a:pPr marL="914400" lvl="1" indent="-514350"/>
            <a:r>
              <a:rPr lang="en-US" sz="1800" dirty="0" smtClean="0"/>
              <a:t>The mitotic spindle always elongates in the direction of least resistance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Significance of cleavage</a:t>
            </a:r>
          </a:p>
          <a:p>
            <a:endParaRPr lang="en-US" sz="1800" dirty="0" smtClean="0"/>
          </a:p>
          <a:p>
            <a:pPr lvl="1"/>
            <a:r>
              <a:rPr lang="en-US" sz="1800" dirty="0" smtClean="0"/>
              <a:t>Division of zygote</a:t>
            </a:r>
          </a:p>
          <a:p>
            <a:pPr lvl="1"/>
            <a:r>
              <a:rPr lang="en-US" sz="1800" dirty="0" smtClean="0"/>
              <a:t>Start preparation of development</a:t>
            </a:r>
          </a:p>
          <a:p>
            <a:pPr lvl="1"/>
            <a:r>
              <a:rPr lang="en-US" sz="1800" dirty="0" smtClean="0"/>
              <a:t>Start of prepare </a:t>
            </a:r>
            <a:r>
              <a:rPr lang="en-US" sz="1800" dirty="0" err="1" smtClean="0"/>
              <a:t>presumative</a:t>
            </a:r>
            <a:r>
              <a:rPr lang="en-US" sz="1800" dirty="0" smtClean="0"/>
              <a:t> area of development</a:t>
            </a:r>
          </a:p>
          <a:p>
            <a:pPr lvl="1"/>
            <a:r>
              <a:rPr lang="en-US" sz="1800" dirty="0" smtClean="0"/>
              <a:t>Formation of </a:t>
            </a:r>
            <a:r>
              <a:rPr lang="en-US" sz="1800" dirty="0" err="1" smtClean="0"/>
              <a:t>blastomeres</a:t>
            </a:r>
            <a:endParaRPr lang="en-US" sz="1800" dirty="0" smtClean="0"/>
          </a:p>
          <a:p>
            <a:pPr lvl="1"/>
            <a:r>
              <a:rPr lang="en-US" sz="1800" dirty="0" smtClean="0"/>
              <a:t>Formation of </a:t>
            </a:r>
            <a:r>
              <a:rPr lang="en-US" sz="1800" dirty="0" err="1" smtClean="0"/>
              <a:t>blastocoel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Blastulation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After cleavage process, hollow, spherical and </a:t>
            </a:r>
            <a:r>
              <a:rPr lang="en-US" sz="1800" dirty="0" err="1" smtClean="0"/>
              <a:t>uniephithelial</a:t>
            </a:r>
            <a:r>
              <a:rPr lang="en-US" sz="1800" dirty="0" smtClean="0"/>
              <a:t> thick embryonic stage called blastula.</a:t>
            </a:r>
          </a:p>
          <a:p>
            <a:r>
              <a:rPr lang="en-US" sz="1800" dirty="0" smtClean="0"/>
              <a:t>Effect of Yolk on </a:t>
            </a:r>
            <a:r>
              <a:rPr lang="en-US" sz="1800" dirty="0" err="1" smtClean="0"/>
              <a:t>Blastulation</a:t>
            </a:r>
            <a:r>
              <a:rPr lang="en-US" sz="1800" dirty="0" smtClean="0"/>
              <a:t>:</a:t>
            </a:r>
          </a:p>
          <a:p>
            <a:endParaRPr lang="en-US" sz="1800" dirty="0" smtClean="0"/>
          </a:p>
          <a:p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:\Documents and Settings\Administrator\Desktop\6JBM0508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99751" y="304800"/>
            <a:ext cx="6139249" cy="62915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Documents and Settings\Administrator\Desktop\Figure-1-The-basic-structure-of-blastoderm-BD-at-the-time-of-oviposition-A-freshly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90600" y="1219200"/>
            <a:ext cx="6725644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Documents and Settings\Administrator\Desktop\121-the-segmenting-disc-of-a-hens-egg-section-through-the-blastula-of-a-chick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0345" y="1061244"/>
            <a:ext cx="7248255" cy="48823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Types of Blastula</a:t>
            </a:r>
          </a:p>
          <a:p>
            <a:pPr lvl="1"/>
            <a:r>
              <a:rPr lang="en-US" dirty="0" err="1" smtClean="0"/>
              <a:t>Coeloblastula</a:t>
            </a:r>
            <a:endParaRPr lang="en-US" dirty="0" smtClean="0"/>
          </a:p>
          <a:p>
            <a:pPr lvl="1"/>
            <a:r>
              <a:rPr lang="en-US" dirty="0" err="1" smtClean="0"/>
              <a:t>Stereoblastula</a:t>
            </a:r>
            <a:endParaRPr lang="en-US" dirty="0" smtClean="0"/>
          </a:p>
          <a:p>
            <a:pPr lvl="1"/>
            <a:r>
              <a:rPr lang="en-US" dirty="0" err="1" smtClean="0"/>
              <a:t>Periblastula</a:t>
            </a:r>
            <a:r>
              <a:rPr lang="en-US" dirty="0" smtClean="0"/>
              <a:t>/superficial blastula</a:t>
            </a:r>
          </a:p>
          <a:p>
            <a:pPr lvl="1"/>
            <a:r>
              <a:rPr lang="en-US" dirty="0" err="1" smtClean="0"/>
              <a:t>Discoblastula</a:t>
            </a:r>
            <a:endParaRPr lang="en-US" dirty="0" smtClean="0"/>
          </a:p>
          <a:p>
            <a:pPr lvl="1"/>
            <a:r>
              <a:rPr lang="en-US" dirty="0" err="1" smtClean="0"/>
              <a:t>Amphiblastula</a:t>
            </a:r>
            <a:endParaRPr lang="en-US" dirty="0" smtClean="0"/>
          </a:p>
          <a:p>
            <a:pPr lvl="1"/>
            <a:r>
              <a:rPr lang="en-US" dirty="0" err="1" smtClean="0"/>
              <a:t>Blastocyst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sz="1800" dirty="0" smtClean="0">
                <a:solidFill>
                  <a:srgbClr val="FF0000"/>
                </a:solidFill>
              </a:rPr>
              <a:t>Definition</a:t>
            </a:r>
            <a:r>
              <a:rPr lang="en-US" sz="1800" dirty="0" smtClean="0"/>
              <a:t>: Division in zygote in called cleavage.</a:t>
            </a:r>
          </a:p>
          <a:p>
            <a:r>
              <a:rPr lang="en-US" sz="1800" dirty="0" smtClean="0">
                <a:solidFill>
                  <a:srgbClr val="FF0000"/>
                </a:solidFill>
              </a:rPr>
              <a:t>Functions</a:t>
            </a:r>
            <a:r>
              <a:rPr lang="en-US" sz="1800" dirty="0" smtClean="0"/>
              <a:t> of cleavage:</a:t>
            </a:r>
          </a:p>
          <a:p>
            <a:pPr lvl="1"/>
            <a:r>
              <a:rPr lang="en-US" sz="1800" dirty="0" smtClean="0"/>
              <a:t>Produce many cells</a:t>
            </a:r>
          </a:p>
          <a:p>
            <a:pPr lvl="1"/>
            <a:r>
              <a:rPr lang="en-US" sz="1800" dirty="0" smtClean="0"/>
              <a:t>To lay the foundation of differences</a:t>
            </a:r>
          </a:p>
          <a:p>
            <a:pPr lvl="1"/>
            <a:endParaRPr lang="en-US" sz="1800" dirty="0" smtClean="0"/>
          </a:p>
          <a:p>
            <a:r>
              <a:rPr lang="en-US" sz="1800" dirty="0" smtClean="0">
                <a:solidFill>
                  <a:srgbClr val="FF0000"/>
                </a:solidFill>
              </a:rPr>
              <a:t>Characteristics</a:t>
            </a:r>
            <a:r>
              <a:rPr lang="en-US" sz="1800" dirty="0" smtClean="0"/>
              <a:t> of cleavage</a:t>
            </a:r>
          </a:p>
          <a:p>
            <a:pPr lvl="1"/>
            <a:r>
              <a:rPr lang="en-US" sz="1800" dirty="0" smtClean="0"/>
              <a:t>All division are mitotic</a:t>
            </a:r>
          </a:p>
          <a:p>
            <a:pPr lvl="1"/>
            <a:r>
              <a:rPr lang="en-US" sz="1800" dirty="0" smtClean="0"/>
              <a:t>Early division occurs synchronously</a:t>
            </a:r>
          </a:p>
          <a:p>
            <a:pPr lvl="1"/>
            <a:r>
              <a:rPr lang="en-US" sz="1800" dirty="0" smtClean="0"/>
              <a:t>Number of cells are increasing but size is progressively decreasing. </a:t>
            </a:r>
          </a:p>
          <a:p>
            <a:pPr lvl="1"/>
            <a:r>
              <a:rPr lang="en-US" sz="1800" dirty="0" smtClean="0">
                <a:cs typeface="Times" charset="0"/>
              </a:rPr>
              <a:t>Somatic Nuclear to </a:t>
            </a:r>
            <a:r>
              <a:rPr lang="en-US" sz="1800" dirty="0" err="1" smtClean="0">
                <a:cs typeface="Times" charset="0"/>
              </a:rPr>
              <a:t>Cytoplasmic</a:t>
            </a:r>
            <a:r>
              <a:rPr lang="en-US" sz="1800" dirty="0" smtClean="0">
                <a:cs typeface="Times" charset="0"/>
              </a:rPr>
              <a:t> Ratio change</a:t>
            </a:r>
          </a:p>
          <a:p>
            <a:pPr>
              <a:buNone/>
            </a:pPr>
            <a:r>
              <a:rPr lang="en-US" sz="1800" dirty="0" smtClean="0">
                <a:cs typeface="Times" charset="0"/>
              </a:rPr>
              <a:t>			1:500 	-&gt; -&gt;-&gt; 	1:6</a:t>
            </a:r>
          </a:p>
          <a:p>
            <a:pPr lvl="1"/>
            <a:r>
              <a:rPr lang="en-US" sz="1800" dirty="0" smtClean="0"/>
              <a:t>Gas exchange become more efficient because surface/volume ratio is decreasing.</a:t>
            </a:r>
          </a:p>
          <a:p>
            <a:pPr lvl="1"/>
            <a:r>
              <a:rPr lang="en-US" sz="1800" dirty="0" smtClean="0"/>
              <a:t>During </a:t>
            </a:r>
            <a:r>
              <a:rPr lang="en-US" sz="1800" dirty="0" err="1" smtClean="0"/>
              <a:t>cleavge</a:t>
            </a:r>
            <a:r>
              <a:rPr lang="en-US" sz="1800" dirty="0" smtClean="0"/>
              <a:t>, </a:t>
            </a:r>
            <a:r>
              <a:rPr lang="en-US" sz="1800" dirty="0" err="1" smtClean="0"/>
              <a:t>blastomere</a:t>
            </a:r>
            <a:r>
              <a:rPr lang="en-US" sz="1800" dirty="0" smtClean="0"/>
              <a:t> do not move as start in gastrula</a:t>
            </a:r>
          </a:p>
          <a:p>
            <a:pPr lvl="1"/>
            <a:r>
              <a:rPr lang="en-US" sz="1800" dirty="0" smtClean="0"/>
              <a:t>No growth occurs, only chemical conversion of reserve food material (yolk, glycogen and </a:t>
            </a:r>
            <a:r>
              <a:rPr lang="en-US" sz="1800" dirty="0" err="1" smtClean="0"/>
              <a:t>ribonucleotides</a:t>
            </a:r>
            <a:r>
              <a:rPr lang="en-US" sz="1800" dirty="0" smtClean="0"/>
              <a:t>)</a:t>
            </a:r>
            <a:endParaRPr lang="en-US" sz="1800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/>
          <a:srcRect t="1862" b="2885"/>
          <a:stretch>
            <a:fillRect/>
          </a:stretch>
        </p:blipFill>
        <p:spPr bwMode="auto">
          <a:xfrm>
            <a:off x="4406900" y="0"/>
            <a:ext cx="4737100" cy="14843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Documents and Settings\Administrator\Desktop\blastula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11837" y="643128"/>
            <a:ext cx="6108163" cy="52774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1800" dirty="0" smtClean="0"/>
              <a:t>Blastula of amphioxus</a:t>
            </a:r>
            <a:endParaRPr lang="en-US" sz="1800" dirty="0"/>
          </a:p>
        </p:txBody>
      </p:sp>
      <p:pic>
        <p:nvPicPr>
          <p:cNvPr id="5122" name="Picture 2" descr="C:\Documents and Settings\Administrator\Desktop\amphiblastul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5800" y="1219200"/>
            <a:ext cx="2114550" cy="2314575"/>
          </a:xfrm>
          <a:prstGeom prst="rect">
            <a:avLst/>
          </a:prstGeom>
          <a:noFill/>
        </p:spPr>
      </p:pic>
      <p:pic>
        <p:nvPicPr>
          <p:cNvPr id="5123" name="Picture 3" descr="C:\Documents and Settings\Administrator\Desktop\blastulation-7-63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67050" y="2295525"/>
            <a:ext cx="6076950" cy="4562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Blastocyst</a:t>
            </a:r>
            <a:endParaRPr lang="en-US" dirty="0"/>
          </a:p>
        </p:txBody>
      </p:sp>
      <p:pic>
        <p:nvPicPr>
          <p:cNvPr id="6146" name="Picture 2" descr="C:\Documents and Settings\Administrator\Desktop\250px-Blastocyst_English.svg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07046" y="1905000"/>
            <a:ext cx="3555579" cy="29440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C:\Documents and Settings\Administrator\Desktop\blastocyst_transfer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143000"/>
            <a:ext cx="6018345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C:\Documents and Settings\Administrator\Desktop\thank-you-road-sig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10283787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istrator\Desktop\cell cycle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4215" r="14712"/>
          <a:stretch>
            <a:fillRect/>
          </a:stretch>
        </p:blipFill>
        <p:spPr bwMode="auto">
          <a:xfrm>
            <a:off x="0" y="104252"/>
            <a:ext cx="4800600" cy="3553348"/>
          </a:xfrm>
          <a:prstGeom prst="rect">
            <a:avLst/>
          </a:prstGeom>
          <a:noFill/>
        </p:spPr>
      </p:pic>
      <p:sp>
        <p:nvSpPr>
          <p:cNvPr id="5" name="Oval 4"/>
          <p:cNvSpPr/>
          <p:nvPr/>
        </p:nvSpPr>
        <p:spPr>
          <a:xfrm>
            <a:off x="5334000" y="790052"/>
            <a:ext cx="2819400" cy="2667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>
            <a:stCxn id="5" idx="0"/>
            <a:endCxn id="5" idx="4"/>
          </p:cNvCxnSpPr>
          <p:nvPr/>
        </p:nvCxnSpPr>
        <p:spPr>
          <a:xfrm rot="16200000" flipH="1">
            <a:off x="5410200" y="2123552"/>
            <a:ext cx="2667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486400" y="1780652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DNA synthesis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7010400" y="1780652"/>
            <a:ext cx="99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M-phase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914400" y="3810000"/>
            <a:ext cx="5715000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Peculiarity of cleavage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/>
              <a:t>A </a:t>
            </a:r>
            <a:r>
              <a:rPr lang="en-US" dirty="0" err="1" smtClean="0"/>
              <a:t>blastomere</a:t>
            </a:r>
            <a:r>
              <a:rPr lang="en-US" dirty="0" smtClean="0"/>
              <a:t> does not increase in size 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err="1" smtClean="0"/>
              <a:t>Interphase</a:t>
            </a:r>
            <a:r>
              <a:rPr lang="en-US" dirty="0" smtClean="0"/>
              <a:t> remain short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err="1" smtClean="0"/>
              <a:t>Karyokinesis</a:t>
            </a:r>
            <a:r>
              <a:rPr lang="en-US" dirty="0" smtClean="0"/>
              <a:t> follows </a:t>
            </a:r>
            <a:r>
              <a:rPr lang="en-US" dirty="0" err="1" smtClean="0"/>
              <a:t>cytokinesis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Plane of cleavage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3124200" y="2590800"/>
            <a:ext cx="2819400" cy="2667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>
            <a:off x="2667794" y="3886200"/>
            <a:ext cx="3810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3199606" y="3885406"/>
            <a:ext cx="3810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895600" y="3886200"/>
            <a:ext cx="3276600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895600" y="4418806"/>
            <a:ext cx="3276600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324600" y="37338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equatorial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248400" y="4202668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Latitudinal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029200" y="17526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Vertical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581400" y="1611868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Meridional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Pattern of cleavage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On the basis of arrangement of </a:t>
            </a:r>
            <a:r>
              <a:rPr lang="en-US" sz="2000" dirty="0" err="1" smtClean="0"/>
              <a:t>blastomere</a:t>
            </a:r>
            <a:endParaRPr lang="en-US" sz="2000" dirty="0" smtClean="0"/>
          </a:p>
          <a:p>
            <a:pPr marL="800100" lvl="1" indent="-342900">
              <a:buFont typeface="+mj-lt"/>
              <a:buAutoNum type="arabicPeriod"/>
            </a:pPr>
            <a:r>
              <a:rPr lang="en-US" sz="1800" dirty="0" smtClean="0"/>
              <a:t>Radial cleavage (when </a:t>
            </a:r>
            <a:r>
              <a:rPr lang="en-US" sz="1800" dirty="0" err="1" smtClean="0"/>
              <a:t>cleavege</a:t>
            </a:r>
            <a:r>
              <a:rPr lang="en-US" sz="1800" dirty="0" smtClean="0"/>
              <a:t> plane cut straight through the egg)</a:t>
            </a:r>
          </a:p>
          <a:p>
            <a:pPr lvl="1"/>
            <a:endParaRPr lang="en-US" sz="1800" dirty="0" smtClean="0"/>
          </a:p>
          <a:p>
            <a:pPr lvl="1"/>
            <a:endParaRPr lang="en-US" sz="1800" dirty="0" smtClean="0"/>
          </a:p>
          <a:p>
            <a:pPr lvl="1"/>
            <a:endParaRPr lang="en-US" sz="1800" dirty="0" smtClean="0"/>
          </a:p>
          <a:p>
            <a:pPr lvl="1"/>
            <a:endParaRPr lang="en-US" sz="1800" dirty="0" smtClean="0"/>
          </a:p>
          <a:p>
            <a:pPr lvl="1"/>
            <a:endParaRPr lang="en-US" sz="1800" dirty="0" smtClean="0"/>
          </a:p>
          <a:p>
            <a:pPr marL="800100" lvl="1" indent="-342900">
              <a:buNone/>
            </a:pPr>
            <a:r>
              <a:rPr lang="en-US" sz="1800" dirty="0" smtClean="0"/>
              <a:t>2. </a:t>
            </a:r>
            <a:r>
              <a:rPr lang="en-US" sz="1800" dirty="0" err="1" smtClean="0"/>
              <a:t>Biradial</a:t>
            </a:r>
            <a:r>
              <a:rPr lang="en-US" sz="1800" dirty="0" smtClean="0"/>
              <a:t>: first two cleavage </a:t>
            </a:r>
            <a:r>
              <a:rPr lang="en-US" sz="1800" dirty="0" err="1" smtClean="0"/>
              <a:t>meridional</a:t>
            </a:r>
            <a:r>
              <a:rPr lang="en-US" sz="1800" dirty="0" smtClean="0"/>
              <a:t> and third vertical</a:t>
            </a:r>
          </a:p>
          <a:p>
            <a:endParaRPr lang="en-US" sz="2000" dirty="0"/>
          </a:p>
        </p:txBody>
      </p:sp>
      <p:pic>
        <p:nvPicPr>
          <p:cNvPr id="2050" name="Picture 2" descr="C:\Documents and Settings\Administrator\Desktop\main-qimg-e2b823b3fd89ef169536fa530e377bc3.png"/>
          <p:cNvPicPr>
            <a:picLocks noChangeAspect="1" noChangeArrowheads="1"/>
          </p:cNvPicPr>
          <p:nvPr/>
        </p:nvPicPr>
        <p:blipFill>
          <a:blip r:embed="rId2"/>
          <a:srcRect t="55776"/>
          <a:stretch>
            <a:fillRect/>
          </a:stretch>
        </p:blipFill>
        <p:spPr bwMode="auto">
          <a:xfrm>
            <a:off x="1371600" y="2438400"/>
            <a:ext cx="5889480" cy="1371600"/>
          </a:xfrm>
          <a:prstGeom prst="rect">
            <a:avLst/>
          </a:prstGeom>
          <a:noFill/>
        </p:spPr>
      </p:pic>
      <p:sp>
        <p:nvSpPr>
          <p:cNvPr id="5" name="Oval 4"/>
          <p:cNvSpPr/>
          <p:nvPr/>
        </p:nvSpPr>
        <p:spPr>
          <a:xfrm>
            <a:off x="1295400" y="4953000"/>
            <a:ext cx="838200" cy="838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>
            <a:off x="1181894" y="5372100"/>
            <a:ext cx="1143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2971800" y="4953000"/>
            <a:ext cx="838200" cy="838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2703909" y="5447903"/>
            <a:ext cx="144859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743200" y="5334000"/>
            <a:ext cx="1219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4648200" y="4953000"/>
            <a:ext cx="838200" cy="838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 rot="5400000">
            <a:off x="4381500" y="5372100"/>
            <a:ext cx="1295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343400" y="5334000"/>
            <a:ext cx="1371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4686300" y="5372100"/>
            <a:ext cx="990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sz="2000" dirty="0" smtClean="0"/>
              <a:t>3. Spiral cleavage</a:t>
            </a:r>
          </a:p>
          <a:p>
            <a:endParaRPr lang="en-US" dirty="0"/>
          </a:p>
        </p:txBody>
      </p:sp>
      <p:pic>
        <p:nvPicPr>
          <p:cNvPr id="4" name="Picture 2" descr="devbio8e-fig-08-25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838200"/>
            <a:ext cx="7010400" cy="5258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devbio8e-fig-08-25-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0291" y="533400"/>
            <a:ext cx="7589309" cy="5691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4. Bilateral cleavage</a:t>
            </a:r>
          </a:p>
          <a:p>
            <a:pPr lvl="1">
              <a:buNone/>
            </a:pPr>
            <a:r>
              <a:rPr lang="en-US" sz="2000" dirty="0" smtClean="0"/>
              <a:t>Form micromeres and </a:t>
            </a:r>
            <a:r>
              <a:rPr lang="en-US" sz="2000" dirty="0" err="1" smtClean="0"/>
              <a:t>macromeres</a:t>
            </a:r>
            <a:endParaRPr lang="en-US" sz="2000" dirty="0"/>
          </a:p>
        </p:txBody>
      </p:sp>
      <p:pic>
        <p:nvPicPr>
          <p:cNvPr id="3074" name="Picture 2" descr="C:\Documents and Settings\Administrator\Desktop\1998_cleavage patter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2010149"/>
            <a:ext cx="3200400" cy="38572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>
            <a:normAutofit/>
          </a:bodyPr>
          <a:lstStyle/>
          <a:p>
            <a:r>
              <a:rPr lang="en-US" sz="1800" dirty="0" smtClean="0"/>
              <a:t>Types according to fate of </a:t>
            </a:r>
            <a:r>
              <a:rPr lang="en-US" sz="1800" dirty="0" err="1" smtClean="0"/>
              <a:t>blastomere</a:t>
            </a:r>
            <a:endParaRPr lang="en-US" sz="1800" dirty="0" smtClean="0"/>
          </a:p>
          <a:p>
            <a:pPr lvl="1"/>
            <a:r>
              <a:rPr lang="en-US" sz="1800" dirty="0" smtClean="0"/>
              <a:t>Determinate</a:t>
            </a:r>
          </a:p>
          <a:p>
            <a:pPr lvl="1"/>
            <a:r>
              <a:rPr lang="en-US" sz="1800" dirty="0" smtClean="0"/>
              <a:t>Indeterminate</a:t>
            </a:r>
          </a:p>
          <a:p>
            <a:pPr lvl="1"/>
            <a:endParaRPr lang="en-US" sz="1800" dirty="0" smtClean="0"/>
          </a:p>
          <a:p>
            <a:r>
              <a:rPr lang="en-US" sz="1800" dirty="0" smtClean="0"/>
              <a:t>Influence of yolk on cleavage</a:t>
            </a:r>
          </a:p>
          <a:p>
            <a:pPr lvl="1"/>
            <a:r>
              <a:rPr lang="en-US" sz="1800" dirty="0" err="1" smtClean="0"/>
              <a:t>Holoblastic</a:t>
            </a:r>
            <a:r>
              <a:rPr lang="en-US" sz="1800" dirty="0" smtClean="0"/>
              <a:t> </a:t>
            </a:r>
            <a:r>
              <a:rPr lang="en-US" sz="1800" dirty="0" err="1" smtClean="0"/>
              <a:t>ceavage</a:t>
            </a:r>
            <a:endParaRPr lang="en-US" sz="1800" dirty="0" smtClean="0"/>
          </a:p>
          <a:p>
            <a:pPr lvl="2"/>
            <a:r>
              <a:rPr lang="en-US" sz="1800" dirty="0" smtClean="0"/>
              <a:t>Equal </a:t>
            </a:r>
            <a:r>
              <a:rPr lang="en-US" sz="1800" dirty="0" err="1" smtClean="0"/>
              <a:t>holoblastic</a:t>
            </a:r>
            <a:endParaRPr lang="en-US" sz="1800" dirty="0" smtClean="0"/>
          </a:p>
          <a:p>
            <a:pPr lvl="2"/>
            <a:r>
              <a:rPr lang="en-US" sz="1800" dirty="0" smtClean="0"/>
              <a:t>Unequal </a:t>
            </a:r>
            <a:r>
              <a:rPr lang="en-US" sz="1800" dirty="0" err="1" smtClean="0"/>
              <a:t>holoblastic</a:t>
            </a:r>
            <a:endParaRPr lang="en-US" sz="1800" dirty="0" smtClean="0"/>
          </a:p>
          <a:p>
            <a:pPr lvl="1"/>
            <a:r>
              <a:rPr lang="en-US" sz="1800" dirty="0" err="1" smtClean="0"/>
              <a:t>Discoidal</a:t>
            </a:r>
            <a:r>
              <a:rPr lang="en-US" sz="1800" dirty="0" smtClean="0"/>
              <a:t> (</a:t>
            </a:r>
            <a:r>
              <a:rPr lang="en-US" sz="1800" dirty="0" err="1" smtClean="0"/>
              <a:t>meroblastic</a:t>
            </a:r>
            <a:r>
              <a:rPr lang="en-US" sz="1800" dirty="0" smtClean="0"/>
              <a:t>)</a:t>
            </a:r>
          </a:p>
          <a:p>
            <a:pPr lvl="1"/>
            <a:r>
              <a:rPr lang="en-US" sz="1800" dirty="0" smtClean="0"/>
              <a:t>Superficial cleavage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293</Words>
  <Application>Microsoft Office PowerPoint</Application>
  <PresentationFormat>On-screen Show (4:3)</PresentationFormat>
  <Paragraphs>78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Cleavage</vt:lpstr>
      <vt:lpstr>Slide 2</vt:lpstr>
      <vt:lpstr>Slide 3</vt:lpstr>
      <vt:lpstr>Plane of cleavage</vt:lpstr>
      <vt:lpstr>Pattern of cleavage</vt:lpstr>
      <vt:lpstr>Slide 6</vt:lpstr>
      <vt:lpstr>Slide 7</vt:lpstr>
      <vt:lpstr>Slide 8</vt:lpstr>
      <vt:lpstr>Slide 9</vt:lpstr>
      <vt:lpstr>Slide 10</vt:lpstr>
      <vt:lpstr>Slide 11</vt:lpstr>
      <vt:lpstr>Slide 12</vt:lpstr>
      <vt:lpstr>Laws of cleavage</vt:lpstr>
      <vt:lpstr>Slide 14</vt:lpstr>
      <vt:lpstr>Blastulation</vt:lpstr>
      <vt:lpstr>Slide 16</vt:lpstr>
      <vt:lpstr>Slide 17</vt:lpstr>
      <vt:lpstr>Slide 18</vt:lpstr>
      <vt:lpstr>Slide 19</vt:lpstr>
      <vt:lpstr>Slide 20</vt:lpstr>
      <vt:lpstr>Blastula of amphioxus</vt:lpstr>
      <vt:lpstr>Blastocyst</vt:lpstr>
      <vt:lpstr>Slide 23</vt:lpstr>
      <vt:lpstr>Slide 24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Cleavage</dc:title>
  <dc:creator/>
  <cp:lastModifiedBy>india2world@ymail.com</cp:lastModifiedBy>
  <cp:revision>20</cp:revision>
  <dcterms:created xsi:type="dcterms:W3CDTF">2006-08-16T00:00:00Z</dcterms:created>
  <dcterms:modified xsi:type="dcterms:W3CDTF">2017-03-08T08:52:54Z</dcterms:modified>
</cp:coreProperties>
</file>