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6" r:id="rId10"/>
    <p:sldId id="267" r:id="rId11"/>
    <p:sldId id="263" r:id="rId12"/>
    <p:sldId id="268" r:id="rId13"/>
    <p:sldId id="269" r:id="rId14"/>
    <p:sldId id="270" r:id="rId15"/>
    <p:sldId id="271" r:id="rId16"/>
    <p:sldId id="264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r>
              <a:rPr lang="en-US" dirty="0" smtClean="0"/>
              <a:t>Embryonic induction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51175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6" descr="paddletail newt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48400" y="2974975"/>
            <a:ext cx="1843088" cy="19589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8" descr="drosophi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575175"/>
            <a:ext cx="1600200" cy="1035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Regional differentiation of neural inductor</a:t>
            </a:r>
            <a:endParaRPr lang="en-US" sz="2400" dirty="0"/>
          </a:p>
        </p:txBody>
      </p:sp>
      <p:pic>
        <p:nvPicPr>
          <p:cNvPr id="2050" name="Picture 2" descr="C:\Documents and Settings\Administrator\Desktop\IMG_20160328_2136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/>
          </a:blip>
          <a:srcRect l="13405" t="14644" r="28230" b="16328"/>
          <a:stretch>
            <a:fillRect/>
          </a:stretch>
        </p:blipFill>
        <p:spPr bwMode="auto">
          <a:xfrm rot="16200000">
            <a:off x="1060655" y="691946"/>
            <a:ext cx="2884449" cy="45485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29200" y="1676400"/>
            <a:ext cx="3886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Regional differentiation of neural tissue</a:t>
            </a:r>
          </a:p>
          <a:p>
            <a:pPr marL="342900" indent="-342900">
              <a:buAutoNum type="arabicPeriod"/>
            </a:pPr>
            <a:r>
              <a:rPr lang="en-US" dirty="0" smtClean="0"/>
              <a:t>Head inductor</a:t>
            </a:r>
          </a:p>
          <a:p>
            <a:pPr marL="800100" lvl="1" indent="-342900">
              <a:buAutoNum type="arabicPeriod"/>
            </a:pPr>
            <a:r>
              <a:rPr lang="en-US" dirty="0" err="1" smtClean="0"/>
              <a:t>Archencephalic</a:t>
            </a:r>
            <a:r>
              <a:rPr lang="en-US" dirty="0" smtClean="0"/>
              <a:t> (fore-brain, eye, nasal pit)</a:t>
            </a:r>
          </a:p>
          <a:p>
            <a:pPr marL="800100" lvl="1" indent="-342900">
              <a:buAutoNum type="arabicPeriod"/>
            </a:pPr>
            <a:r>
              <a:rPr lang="en-US" dirty="0" err="1" smtClean="0"/>
              <a:t>Deuterencephalic</a:t>
            </a:r>
            <a:r>
              <a:rPr lang="en-US" dirty="0" smtClean="0"/>
              <a:t> (hind-brain, ear vesicle)</a:t>
            </a:r>
          </a:p>
          <a:p>
            <a:pPr marL="342900" indent="-342900">
              <a:buAutoNum type="arabicPeriod"/>
            </a:pPr>
            <a:r>
              <a:rPr lang="en-US" dirty="0" smtClean="0"/>
              <a:t>trunk inductor (</a:t>
            </a:r>
            <a:r>
              <a:rPr lang="en-US" dirty="0" err="1" smtClean="0"/>
              <a:t>Spinocaudal</a:t>
            </a:r>
            <a:r>
              <a:rPr lang="en-US" dirty="0" smtClean="0"/>
              <a:t> inductor)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laboeratory manual\Develop biol\curti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1" y="202326"/>
            <a:ext cx="5714999" cy="6240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theories</a:t>
            </a:r>
            <a:endParaRPr lang="en-US" dirty="0"/>
          </a:p>
        </p:txBody>
      </p:sp>
      <p:pic>
        <p:nvPicPr>
          <p:cNvPr id="3074" name="Picture 2" descr="I:\DCIM\Camera\IMG_20160329_0809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/>
          </a:blip>
          <a:srcRect l="16328" t="20203" r="36531" b="57910"/>
          <a:stretch>
            <a:fillRect/>
          </a:stretch>
        </p:blipFill>
        <p:spPr bwMode="auto">
          <a:xfrm>
            <a:off x="381000" y="2438400"/>
            <a:ext cx="3200400" cy="1981200"/>
          </a:xfrm>
          <a:prstGeom prst="rect">
            <a:avLst/>
          </a:prstGeom>
          <a:noFill/>
        </p:spPr>
      </p:pic>
      <p:pic>
        <p:nvPicPr>
          <p:cNvPr id="3076" name="Picture 4" descr="I:\DCIM\Camera\IMG_20160329_080902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 l="4444" t="61667" r="11111" b="8333"/>
          <a:stretch>
            <a:fillRect/>
          </a:stretch>
        </p:blipFill>
        <p:spPr bwMode="auto">
          <a:xfrm>
            <a:off x="3962399" y="2438400"/>
            <a:ext cx="4021667" cy="1905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1447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Surface interaction theory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91000" y="46482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 – </a:t>
            </a:r>
            <a:r>
              <a:rPr lang="en-US" dirty="0" err="1" smtClean="0"/>
              <a:t>Mesodermal</a:t>
            </a:r>
            <a:r>
              <a:rPr lang="en-US" dirty="0" smtClean="0"/>
              <a:t> </a:t>
            </a:r>
            <a:r>
              <a:rPr lang="en-US" dirty="0" err="1" smtClean="0"/>
              <a:t>morphogen</a:t>
            </a:r>
            <a:endParaRPr lang="en-US" dirty="0" smtClean="0"/>
          </a:p>
          <a:p>
            <a:r>
              <a:rPr lang="en-US" dirty="0" smtClean="0"/>
              <a:t>N – </a:t>
            </a:r>
            <a:r>
              <a:rPr lang="en-US" dirty="0" err="1" smtClean="0"/>
              <a:t>Neuralizing</a:t>
            </a:r>
            <a:r>
              <a:rPr lang="en-US" dirty="0" smtClean="0"/>
              <a:t> </a:t>
            </a:r>
            <a:r>
              <a:rPr lang="en-US" dirty="0" err="1" smtClean="0"/>
              <a:t>morphogen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One factor hypothesis</a:t>
            </a:r>
            <a:endParaRPr lang="en-US" dirty="0"/>
          </a:p>
        </p:txBody>
      </p:sp>
      <p:pic>
        <p:nvPicPr>
          <p:cNvPr id="4098" name="Picture 2" descr="I:\DCIM\Camera\IMG_20160329_0809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30000"/>
          </a:blip>
          <a:srcRect l="10474" t="9593" r="54170" b="11277"/>
          <a:stretch>
            <a:fillRect/>
          </a:stretch>
        </p:blipFill>
        <p:spPr bwMode="auto">
          <a:xfrm rot="16200000">
            <a:off x="2567667" y="967467"/>
            <a:ext cx="3886201" cy="6523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Sexen</a:t>
            </a:r>
            <a:r>
              <a:rPr lang="en-US" sz="3200" dirty="0" smtClean="0"/>
              <a:t> and Toivonen-1962</a:t>
            </a:r>
            <a:endParaRPr lang="en-US" sz="3200" dirty="0"/>
          </a:p>
        </p:txBody>
      </p:sp>
      <p:pic>
        <p:nvPicPr>
          <p:cNvPr id="5122" name="Picture 2" descr="I:\DCIM\Camera\IMG_20160329_0809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/>
          </a:blip>
          <a:srcRect l="27271" t="38723" r="10856" b="32655"/>
          <a:stretch>
            <a:fillRect/>
          </a:stretch>
        </p:blipFill>
        <p:spPr bwMode="auto">
          <a:xfrm>
            <a:off x="694765" y="2209800"/>
            <a:ext cx="7687235" cy="2667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9200" y="5105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Medio</a:t>
            </a:r>
            <a:r>
              <a:rPr lang="en-US" dirty="0" smtClean="0"/>
              <a:t>-lateral spreading of an inductive action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Ionic theory of neural induction</a:t>
            </a:r>
            <a:endParaRPr lang="en-US" dirty="0"/>
          </a:p>
        </p:txBody>
      </p:sp>
      <p:pic>
        <p:nvPicPr>
          <p:cNvPr id="6146" name="Picture 2" descr="I:\DCIM\Camera\IMG_20160329_081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/>
          </a:blip>
          <a:srcRect l="14262" t="4542" r="27653" b="7909"/>
          <a:stretch>
            <a:fillRect/>
          </a:stretch>
        </p:blipFill>
        <p:spPr bwMode="auto">
          <a:xfrm rot="16200000">
            <a:off x="1594338" y="1225061"/>
            <a:ext cx="4583723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 lens induction</a:t>
            </a:r>
            <a:endParaRPr lang="en-US" dirty="0"/>
          </a:p>
        </p:txBody>
      </p:sp>
      <p:pic>
        <p:nvPicPr>
          <p:cNvPr id="6146" name="Picture 2" descr="D:\laboeratory manual\Develop biol\gr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1161" y="2438400"/>
            <a:ext cx="7432882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laboeratory manual\Develop biol\472042a-f1.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42266"/>
            <a:ext cx="8229600" cy="36537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6096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Chordo</a:t>
            </a:r>
            <a:r>
              <a:rPr lang="en-US" sz="1400" dirty="0" smtClean="0"/>
              <a:t>-</a:t>
            </a:r>
          </a:p>
          <a:p>
            <a:pPr algn="ctr"/>
            <a:r>
              <a:rPr lang="en-US" sz="1400" dirty="0" smtClean="0"/>
              <a:t>mesoderm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6858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Optic area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6858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Optic vesicle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6858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Optic</a:t>
            </a:r>
          </a:p>
          <a:p>
            <a:r>
              <a:rPr lang="en-US" sz="1400" dirty="0" smtClean="0"/>
              <a:t>cup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477000" y="6858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lens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467600" y="6858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Cornea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05000" y="8382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429000" y="8382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953000" y="8382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943600" y="8382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858000" y="8382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90600" y="10668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(Primary)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1600" y="10668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(Secondary)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4600" y="10668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(Tertiary)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95400" y="2667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Inductor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10200" y="2667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Responsive tissue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438400" y="2895600"/>
            <a:ext cx="2895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14600" y="3048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Morphogen</a:t>
            </a:r>
            <a:endParaRPr lang="en-US" dirty="0" smtClean="0"/>
          </a:p>
          <a:p>
            <a:pPr algn="ctr"/>
            <a:r>
              <a:rPr lang="en-US" dirty="0" smtClean="0"/>
              <a:t>(Chemical substances)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induction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Endogenous</a:t>
            </a:r>
          </a:p>
          <a:p>
            <a:r>
              <a:rPr lang="en-US" dirty="0" smtClean="0"/>
              <a:t>Exogenous </a:t>
            </a:r>
          </a:p>
          <a:p>
            <a:pPr lvl="1"/>
            <a:r>
              <a:rPr lang="en-US" dirty="0" err="1" smtClean="0"/>
              <a:t>Homotypic</a:t>
            </a:r>
            <a:endParaRPr lang="en-US" dirty="0" smtClean="0"/>
          </a:p>
          <a:p>
            <a:pPr lvl="1"/>
            <a:r>
              <a:rPr lang="en-US" dirty="0" smtClean="0"/>
              <a:t>heterotypic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Spemann experiment</a:t>
            </a:r>
            <a:endParaRPr lang="en-US" dirty="0"/>
          </a:p>
        </p:txBody>
      </p:sp>
      <p:pic>
        <p:nvPicPr>
          <p:cNvPr id="1026" name="Picture 2" descr="D:\laboeratory manual\Develop biol\first exp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9086" y="1371600"/>
            <a:ext cx="5577654" cy="4754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laboeratory manual\Develop biol\Spemann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59879"/>
            <a:ext cx="3886200" cy="5742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laboeratory manual\Develop biol\14-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7341434" cy="5516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induction</a:t>
            </a:r>
            <a:endParaRPr lang="en-US" dirty="0"/>
          </a:p>
        </p:txBody>
      </p:sp>
      <p:pic>
        <p:nvPicPr>
          <p:cNvPr id="4098" name="Picture 2" descr="D:\laboeratory manual\Develop biol\Spemann3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0543" y="1981200"/>
            <a:ext cx="7656401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tube formation</a:t>
            </a:r>
            <a:endParaRPr lang="en-US" dirty="0"/>
          </a:p>
        </p:txBody>
      </p:sp>
      <p:grpSp>
        <p:nvGrpSpPr>
          <p:cNvPr id="4" name="Group 12"/>
          <p:cNvGrpSpPr>
            <a:grpSpLocks noGrp="1"/>
          </p:cNvGrpSpPr>
          <p:nvPr>
            <p:ph idx="1"/>
          </p:nvPr>
        </p:nvGrpSpPr>
        <p:grpSpPr bwMode="auto">
          <a:xfrm>
            <a:off x="457200" y="1600200"/>
            <a:ext cx="8229600" cy="4525963"/>
            <a:chOff x="240" y="816"/>
            <a:chExt cx="3840" cy="2304"/>
          </a:xfrm>
        </p:grpSpPr>
        <p:sp>
          <p:nvSpPr>
            <p:cNvPr id="5" name="Rectangle 13"/>
            <p:cNvSpPr>
              <a:spLocks noChangeArrowheads="1"/>
            </p:cNvSpPr>
            <p:nvPr/>
          </p:nvSpPr>
          <p:spPr bwMode="auto">
            <a:xfrm>
              <a:off x="240" y="816"/>
              <a:ext cx="3840" cy="23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6" y="912"/>
              <a:ext cx="2112" cy="20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5"/>
            <p:cNvPicPr>
              <a:picLocks noChangeAspect="1" noChangeArrowheads="1"/>
            </p:cNvPicPr>
            <p:nvPr/>
          </p:nvPicPr>
          <p:blipFill>
            <a:blip r:embed="rId3"/>
            <a:srcRect b="2222"/>
            <a:stretch>
              <a:fillRect/>
            </a:stretch>
          </p:blipFill>
          <p:spPr bwMode="auto">
            <a:xfrm>
              <a:off x="2736" y="960"/>
              <a:ext cx="1082" cy="20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Timing of neural induction</a:t>
            </a:r>
            <a:endParaRPr lang="en-US" sz="3600" dirty="0"/>
          </a:p>
        </p:txBody>
      </p:sp>
      <p:pic>
        <p:nvPicPr>
          <p:cNvPr id="1026" name="Picture 2" descr="C:\Documents and Settings\Administrator\Desktop\IMG_20160328_2134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/>
          </a:blip>
          <a:srcRect t="20203" b="17503"/>
          <a:stretch>
            <a:fillRect/>
          </a:stretch>
        </p:blipFill>
        <p:spPr bwMode="auto">
          <a:xfrm>
            <a:off x="1524000" y="1392675"/>
            <a:ext cx="5638800" cy="46835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116</Words>
  <Application>Microsoft Office PowerPoint</Application>
  <PresentationFormat>On-screen Show 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Embryonic induction</vt:lpstr>
      <vt:lpstr>Slide 2</vt:lpstr>
      <vt:lpstr>Type of induction</vt:lpstr>
      <vt:lpstr>Spemann experiment</vt:lpstr>
      <vt:lpstr>Slide 5</vt:lpstr>
      <vt:lpstr>Slide 6</vt:lpstr>
      <vt:lpstr>Neural induction</vt:lpstr>
      <vt:lpstr>Neural tube formation</vt:lpstr>
      <vt:lpstr>Timing of neural induction</vt:lpstr>
      <vt:lpstr>Regional differentiation of neural inductor</vt:lpstr>
      <vt:lpstr>Slide 11</vt:lpstr>
      <vt:lpstr>Different theories</vt:lpstr>
      <vt:lpstr>One factor hypothesis</vt:lpstr>
      <vt:lpstr>Sexen and Toivonen-1962</vt:lpstr>
      <vt:lpstr>Ionic theory of neural induction</vt:lpstr>
      <vt:lpstr>Eye lens induction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Embryonic induction</dc:title>
  <dc:creator/>
  <cp:lastModifiedBy>india2world@ymail.com</cp:lastModifiedBy>
  <cp:revision>5</cp:revision>
  <dcterms:created xsi:type="dcterms:W3CDTF">2006-08-16T00:00:00Z</dcterms:created>
  <dcterms:modified xsi:type="dcterms:W3CDTF">2016-03-29T03:17:51Z</dcterms:modified>
</cp:coreProperties>
</file>