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Fate maps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Documents and Settings\Administrator\Desktop\slide_31.jpg"/>
          <p:cNvPicPr>
            <a:picLocks noGrp="1" noChangeAspect="1" noChangeArrowheads="1"/>
          </p:cNvPicPr>
          <p:nvPr>
            <p:ph idx="1"/>
          </p:nvPr>
        </p:nvPicPr>
        <p:blipFill>
          <a:blip r:embed="rId2"/>
          <a:srcRect t="23571"/>
          <a:stretch>
            <a:fillRect/>
          </a:stretch>
        </p:blipFill>
        <p:spPr bwMode="auto">
          <a:xfrm>
            <a:off x="381000" y="990600"/>
            <a:ext cx="7843062" cy="4495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Frog</a:t>
            </a:r>
            <a:endParaRPr lang="en-US" dirty="0"/>
          </a:p>
        </p:txBody>
      </p:sp>
      <p:pic>
        <p:nvPicPr>
          <p:cNvPr id="5122" name="Picture 2" descr="C:\Documents and Settings\Administrator\Desktop\600px-Rugh_065.jpg"/>
          <p:cNvPicPr>
            <a:picLocks noGrp="1" noChangeAspect="1" noChangeArrowheads="1"/>
          </p:cNvPicPr>
          <p:nvPr>
            <p:ph idx="1"/>
          </p:nvPr>
        </p:nvPicPr>
        <p:blipFill>
          <a:blip r:embed="rId2"/>
          <a:srcRect/>
          <a:stretch>
            <a:fillRect/>
          </a:stretch>
        </p:blipFill>
        <p:spPr bwMode="auto">
          <a:xfrm>
            <a:off x="887654" y="2133600"/>
            <a:ext cx="7418146" cy="3733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Uses of fate maps</a:t>
            </a:r>
            <a:endParaRPr lang="en-US" sz="3200" dirty="0"/>
          </a:p>
        </p:txBody>
      </p:sp>
      <p:sp>
        <p:nvSpPr>
          <p:cNvPr id="3" name="Content Placeholder 2"/>
          <p:cNvSpPr>
            <a:spLocks noGrp="1"/>
          </p:cNvSpPr>
          <p:nvPr>
            <p:ph idx="1"/>
          </p:nvPr>
        </p:nvSpPr>
        <p:spPr/>
        <p:txBody>
          <a:bodyPr>
            <a:normAutofit/>
          </a:bodyPr>
          <a:lstStyle/>
          <a:p>
            <a:r>
              <a:rPr lang="en-US" sz="1800" dirty="0" smtClean="0"/>
              <a:t>Following the mechanism of </a:t>
            </a:r>
            <a:r>
              <a:rPr lang="en-US" sz="1800" dirty="0" err="1" smtClean="0"/>
              <a:t>gastrulation</a:t>
            </a:r>
            <a:r>
              <a:rPr lang="en-US" sz="1800" dirty="0" smtClean="0"/>
              <a:t>.</a:t>
            </a:r>
          </a:p>
          <a:p>
            <a:r>
              <a:rPr lang="en-US" sz="1800" dirty="0" smtClean="0"/>
              <a:t>Know the position of local tissues.</a:t>
            </a:r>
          </a:p>
          <a:p>
            <a:r>
              <a:rPr lang="en-US" sz="1800" dirty="0" smtClean="0"/>
              <a:t>Cell lineage study (</a:t>
            </a:r>
            <a:r>
              <a:rPr lang="en-US" sz="1800" dirty="0" err="1" smtClean="0"/>
              <a:t>cytogeny</a:t>
            </a:r>
            <a:r>
              <a:rPr lang="en-US" sz="1800" dirty="0" smtClean="0"/>
              <a:t>)</a:t>
            </a:r>
            <a:endParaRPr lang="en-US" sz="1800" dirty="0"/>
          </a:p>
        </p:txBody>
      </p:sp>
      <p:pic>
        <p:nvPicPr>
          <p:cNvPr id="7170" name="Picture 2" descr="C:\Documents and Settings\Administrator\Desktop\CEFounderWorm.png"/>
          <p:cNvPicPr>
            <a:picLocks noChangeAspect="1" noChangeArrowheads="1"/>
          </p:cNvPicPr>
          <p:nvPr/>
        </p:nvPicPr>
        <p:blipFill>
          <a:blip r:embed="rId2"/>
          <a:srcRect/>
          <a:stretch>
            <a:fillRect/>
          </a:stretch>
        </p:blipFill>
        <p:spPr bwMode="auto">
          <a:xfrm>
            <a:off x="4495800" y="2209800"/>
            <a:ext cx="3695700" cy="38290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Documents and Settings\Administrator\Desktop\organopharynxfig3.jpg"/>
          <p:cNvPicPr>
            <a:picLocks noGrp="1" noChangeAspect="1" noChangeArrowheads="1"/>
          </p:cNvPicPr>
          <p:nvPr>
            <p:ph idx="1"/>
          </p:nvPr>
        </p:nvPicPr>
        <p:blipFill>
          <a:blip r:embed="rId2"/>
          <a:srcRect/>
          <a:stretch>
            <a:fillRect/>
          </a:stretch>
        </p:blipFill>
        <p:spPr bwMode="auto">
          <a:xfrm>
            <a:off x="304800" y="1905000"/>
            <a:ext cx="8682582" cy="2819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Documents and Settings\Administrator\Desktop\picgifs-thank-you-5603949.gif"/>
          <p:cNvPicPr>
            <a:picLocks noGrp="1" noChangeAspect="1" noChangeArrowheads="1" noCrop="1"/>
          </p:cNvPicPr>
          <p:nvPr>
            <p:ph idx="1"/>
          </p:nvPr>
        </p:nvPicPr>
        <p:blipFill>
          <a:blip r:embed="rId2"/>
          <a:srcRect/>
          <a:stretch>
            <a:fillRect/>
          </a:stretch>
        </p:blipFill>
        <p:spPr bwMode="auto">
          <a:xfrm>
            <a:off x="1600200" y="1905000"/>
            <a:ext cx="5501803" cy="307260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smtClean="0"/>
              <a:t>Construction of blastula map based on the trajectories of tagged or marked cells. They showed  the fate of every region of blastula under normal developmental conditions are referred as “fate map”.</a:t>
            </a:r>
          </a:p>
          <a:p>
            <a:endParaRPr lang="en-US" sz="1800" dirty="0" smtClean="0"/>
          </a:p>
          <a:p>
            <a:r>
              <a:rPr lang="en-US" sz="1800" dirty="0" smtClean="0"/>
              <a:t>The area of the future germ layers during the blastula stage is referred as “</a:t>
            </a:r>
            <a:r>
              <a:rPr lang="en-US" sz="1800" dirty="0" smtClean="0">
                <a:solidFill>
                  <a:srgbClr val="FF0000"/>
                </a:solidFill>
              </a:rPr>
              <a:t>presumptive</a:t>
            </a:r>
            <a:r>
              <a:rPr lang="en-US" sz="1800" dirty="0" smtClean="0"/>
              <a:t>”.</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525963"/>
          </a:xfrm>
        </p:spPr>
        <p:txBody>
          <a:bodyPr/>
          <a:lstStyle/>
          <a:p>
            <a:pPr>
              <a:buNone/>
            </a:pPr>
            <a:r>
              <a:rPr lang="en-US" u="sng" dirty="0" smtClean="0"/>
              <a:t>Methods of preparation of fate maps</a:t>
            </a:r>
          </a:p>
          <a:p>
            <a:pPr lvl="1"/>
            <a:r>
              <a:rPr lang="en-US" dirty="0" smtClean="0"/>
              <a:t>Construction of fate map by natural marking</a:t>
            </a:r>
          </a:p>
          <a:p>
            <a:pPr lvl="1"/>
            <a:r>
              <a:rPr lang="en-US" dirty="0" smtClean="0"/>
              <a:t>Construction of fate map by artificial marking</a:t>
            </a:r>
          </a:p>
          <a:p>
            <a:pPr lvl="2"/>
            <a:r>
              <a:rPr lang="en-US" dirty="0" smtClean="0"/>
              <a:t>Vital stain marking</a:t>
            </a:r>
          </a:p>
          <a:p>
            <a:pPr lvl="2"/>
            <a:r>
              <a:rPr lang="en-US" dirty="0" smtClean="0"/>
              <a:t>Carbon particle marking</a:t>
            </a:r>
          </a:p>
          <a:p>
            <a:pPr lvl="2"/>
            <a:r>
              <a:rPr lang="en-US" dirty="0" smtClean="0"/>
              <a:t>Radioactive labeling method</a:t>
            </a:r>
          </a:p>
          <a:p>
            <a:pPr lvl="1"/>
            <a:r>
              <a:rPr lang="en-US" dirty="0" err="1" smtClean="0"/>
              <a:t>Histochemical</a:t>
            </a:r>
            <a:r>
              <a:rPr lang="en-US" dirty="0" smtClean="0"/>
              <a:t> and cytological methods</a:t>
            </a:r>
          </a:p>
          <a:p>
            <a:pPr lvl="1"/>
            <a:r>
              <a:rPr lang="en-US" dirty="0" smtClean="0"/>
              <a:t>Genetic method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2400" dirty="0" smtClean="0"/>
              <a:t>Construction of fate map by natural marking</a:t>
            </a:r>
            <a:endParaRPr lang="en-US" sz="2400" dirty="0"/>
          </a:p>
        </p:txBody>
      </p:sp>
      <p:sp>
        <p:nvSpPr>
          <p:cNvPr id="3" name="Content Placeholder 2"/>
          <p:cNvSpPr>
            <a:spLocks noGrp="1"/>
          </p:cNvSpPr>
          <p:nvPr>
            <p:ph idx="1"/>
          </p:nvPr>
        </p:nvSpPr>
        <p:spPr/>
        <p:txBody>
          <a:bodyPr>
            <a:normAutofit/>
          </a:bodyPr>
          <a:lstStyle/>
          <a:p>
            <a:r>
              <a:rPr lang="en-US" sz="2000" dirty="0" smtClean="0"/>
              <a:t>The cytoplasm of fertilized eggs of some animals such as </a:t>
            </a:r>
            <a:r>
              <a:rPr lang="en-US" sz="2000" dirty="0" err="1" smtClean="0"/>
              <a:t>ascidian</a:t>
            </a:r>
            <a:r>
              <a:rPr lang="en-US" sz="2000" dirty="0" smtClean="0"/>
              <a:t> has natural color differences in its various region.</a:t>
            </a:r>
          </a:p>
          <a:p>
            <a:r>
              <a:rPr lang="en-US" sz="2000" dirty="0" smtClean="0"/>
              <a:t>On the basis of Pigment differentiation</a:t>
            </a:r>
          </a:p>
          <a:p>
            <a:endParaRPr lang="en-US" sz="2000" dirty="0"/>
          </a:p>
        </p:txBody>
      </p:sp>
      <p:pic>
        <p:nvPicPr>
          <p:cNvPr id="1026" name="Picture 2" descr="C:\Documents and Settings\Administrator\Desktop\TD1-comp.jpg"/>
          <p:cNvPicPr>
            <a:picLocks noChangeAspect="1" noChangeArrowheads="1"/>
          </p:cNvPicPr>
          <p:nvPr/>
        </p:nvPicPr>
        <p:blipFill>
          <a:blip r:embed="rId2"/>
          <a:srcRect/>
          <a:stretch>
            <a:fillRect/>
          </a:stretch>
        </p:blipFill>
        <p:spPr bwMode="auto">
          <a:xfrm>
            <a:off x="2574413" y="3200400"/>
            <a:ext cx="3051687" cy="2971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t>Construction of fate map by artificial marking</a:t>
            </a:r>
          </a:p>
          <a:p>
            <a:pPr lvl="2"/>
            <a:r>
              <a:rPr lang="en-US" dirty="0" smtClean="0"/>
              <a:t>Vital stain marking</a:t>
            </a:r>
          </a:p>
          <a:p>
            <a:endParaRPr lang="en-US" dirty="0"/>
          </a:p>
        </p:txBody>
      </p:sp>
      <p:pic>
        <p:nvPicPr>
          <p:cNvPr id="2050" name="Picture 2" descr="C:\Documents and Settings\Administrator\Desktop\ch1f8.jpg"/>
          <p:cNvPicPr>
            <a:picLocks noChangeAspect="1" noChangeArrowheads="1"/>
          </p:cNvPicPr>
          <p:nvPr/>
        </p:nvPicPr>
        <p:blipFill>
          <a:blip r:embed="rId2"/>
          <a:srcRect/>
          <a:stretch>
            <a:fillRect/>
          </a:stretch>
        </p:blipFill>
        <p:spPr bwMode="auto">
          <a:xfrm>
            <a:off x="990600" y="2438400"/>
            <a:ext cx="6915150" cy="36861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Documents and Settings\Administrator\Desktop\Fate_mapping_fig1.jpg"/>
          <p:cNvPicPr>
            <a:picLocks noGrp="1" noChangeAspect="1" noChangeArrowheads="1"/>
          </p:cNvPicPr>
          <p:nvPr>
            <p:ph idx="1"/>
          </p:nvPr>
        </p:nvPicPr>
        <p:blipFill>
          <a:blip r:embed="rId2"/>
          <a:srcRect/>
          <a:stretch>
            <a:fillRect/>
          </a:stretch>
        </p:blipFill>
        <p:spPr bwMode="auto">
          <a:xfrm>
            <a:off x="457200" y="1371600"/>
            <a:ext cx="8229600" cy="38326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42900" lvl="2" indent="-342900">
              <a:buNone/>
            </a:pPr>
            <a:r>
              <a:rPr lang="en-US" dirty="0" smtClean="0"/>
              <a:t>Carbon particle marking</a:t>
            </a:r>
          </a:p>
          <a:p>
            <a:r>
              <a:rPr lang="en-US" sz="2000" dirty="0" smtClean="0"/>
              <a:t> method developed by Spratt in 1946.</a:t>
            </a:r>
          </a:p>
          <a:p>
            <a:r>
              <a:rPr lang="en-US" sz="2000" dirty="0" smtClean="0"/>
              <a:t>Tiny particles of carbon applied to the surface of the embryo.</a:t>
            </a:r>
          </a:p>
          <a:p>
            <a:r>
              <a:rPr lang="en-US" sz="2000" dirty="0" smtClean="0"/>
              <a:t>Instead of carbon, other type of adhering particles such as chalk can also used.</a:t>
            </a:r>
          </a:p>
          <a:p>
            <a:pPr>
              <a:buNone/>
            </a:pPr>
            <a:r>
              <a:rPr lang="en-US" sz="2400" dirty="0" smtClean="0"/>
              <a:t>Radioactive labeling method</a:t>
            </a:r>
          </a:p>
          <a:p>
            <a:r>
              <a:rPr lang="en-US" sz="2000" dirty="0" smtClean="0"/>
              <a:t>This is doing with the help of autoradiography.</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err="1" smtClean="0"/>
              <a:t>Histochemical</a:t>
            </a:r>
            <a:r>
              <a:rPr lang="en-US" sz="2400" dirty="0" smtClean="0"/>
              <a:t> and cytological methods</a:t>
            </a:r>
          </a:p>
          <a:p>
            <a:pPr lvl="1"/>
            <a:r>
              <a:rPr lang="en-US" sz="2000" dirty="0" smtClean="0"/>
              <a:t>Variety of natural markers (specific molecules of cells) used in the fate map construction with success such as:</a:t>
            </a:r>
          </a:p>
          <a:p>
            <a:pPr lvl="2"/>
            <a:r>
              <a:rPr lang="en-US" sz="1600" dirty="0" smtClean="0"/>
              <a:t>Melanin granules (chick retinal pigment cells)</a:t>
            </a:r>
          </a:p>
          <a:p>
            <a:pPr lvl="2"/>
            <a:r>
              <a:rPr lang="en-US" sz="1600" dirty="0" smtClean="0"/>
              <a:t>Glycogen (can stained with acid-</a:t>
            </a:r>
            <a:r>
              <a:rPr lang="en-US" sz="1600" dirty="0" err="1" smtClean="0"/>
              <a:t>schiff</a:t>
            </a:r>
            <a:r>
              <a:rPr lang="en-US" sz="1600" dirty="0" smtClean="0"/>
              <a:t> reagent or PAS)</a:t>
            </a:r>
          </a:p>
          <a:p>
            <a:pPr lvl="2"/>
            <a:r>
              <a:rPr lang="en-US" sz="1600" dirty="0" smtClean="0"/>
              <a:t>Alkaline </a:t>
            </a:r>
            <a:r>
              <a:rPr lang="en-US" sz="1600" dirty="0" err="1" smtClean="0"/>
              <a:t>phosphatase</a:t>
            </a:r>
            <a:endParaRPr lang="en-US" sz="1600" dirty="0" smtClean="0"/>
          </a:p>
          <a:p>
            <a:pPr lvl="1"/>
            <a:r>
              <a:rPr lang="en-US" sz="2000" dirty="0" smtClean="0"/>
              <a:t>Such markers reflect metabolic activity of the cell which might change during the observation.</a:t>
            </a:r>
          </a:p>
          <a:p>
            <a:r>
              <a:rPr lang="en-US" sz="2400" dirty="0" smtClean="0"/>
              <a:t>Genetic method:</a:t>
            </a:r>
          </a:p>
          <a:p>
            <a:pPr lvl="1"/>
            <a:r>
              <a:rPr lang="en-US" sz="1800" dirty="0" smtClean="0"/>
              <a:t>This method used in genetic mosaics (</a:t>
            </a:r>
            <a:r>
              <a:rPr lang="en-US" sz="1800" dirty="0" err="1" smtClean="0"/>
              <a:t>gynandromorphs</a:t>
            </a:r>
            <a:r>
              <a:rPr lang="en-US" sz="1800" dirty="0" smtClean="0"/>
              <a:t>) by </a:t>
            </a:r>
            <a:r>
              <a:rPr lang="en-US" sz="1800" dirty="0" err="1" smtClean="0"/>
              <a:t>Hotta</a:t>
            </a:r>
            <a:r>
              <a:rPr lang="en-US" sz="1800" dirty="0" smtClean="0"/>
              <a:t> and </a:t>
            </a:r>
            <a:r>
              <a:rPr lang="en-US" sz="1800" dirty="0" err="1" smtClean="0"/>
              <a:t>Benzer</a:t>
            </a:r>
            <a:r>
              <a:rPr lang="en-US" sz="1800" dirty="0" smtClean="0"/>
              <a:t> (1972) to construct map in </a:t>
            </a:r>
            <a:r>
              <a:rPr lang="en-US" sz="1800" i="1" dirty="0" smtClean="0"/>
              <a:t>Drosophila </a:t>
            </a:r>
            <a:r>
              <a:rPr lang="en-US" sz="1800" i="1" dirty="0" err="1" smtClean="0"/>
              <a:t>melanogaster</a:t>
            </a:r>
            <a:r>
              <a:rPr lang="en-US" sz="1800" dirty="0" smtClean="0"/>
              <a:t>.</a:t>
            </a:r>
          </a:p>
          <a:p>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4525963"/>
          </a:xfrm>
        </p:spPr>
        <p:txBody>
          <a:bodyPr/>
          <a:lstStyle/>
          <a:p>
            <a:r>
              <a:rPr lang="en-US" dirty="0" smtClean="0"/>
              <a:t>Fate map of Drosophila</a:t>
            </a:r>
            <a:endParaRPr lang="en-US" dirty="0"/>
          </a:p>
        </p:txBody>
      </p:sp>
      <p:pic>
        <p:nvPicPr>
          <p:cNvPr id="3074" name="Picture 2" descr="C:\Documents and Settings\Administrator\Desktop\Fg20_11.gif"/>
          <p:cNvPicPr>
            <a:picLocks noChangeAspect="1" noChangeArrowheads="1"/>
          </p:cNvPicPr>
          <p:nvPr/>
        </p:nvPicPr>
        <p:blipFill>
          <a:blip r:embed="rId2"/>
          <a:srcRect/>
          <a:stretch>
            <a:fillRect/>
          </a:stretch>
        </p:blipFill>
        <p:spPr bwMode="auto">
          <a:xfrm>
            <a:off x="1371600" y="1295400"/>
            <a:ext cx="6629400" cy="4419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296</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Fate maps</vt:lpstr>
      <vt:lpstr>Slide 2</vt:lpstr>
      <vt:lpstr>Slide 3</vt:lpstr>
      <vt:lpstr>Construction of fate map by natural marking</vt:lpstr>
      <vt:lpstr>Slide 5</vt:lpstr>
      <vt:lpstr>Slide 6</vt:lpstr>
      <vt:lpstr>Slide 7</vt:lpstr>
      <vt:lpstr>Slide 8</vt:lpstr>
      <vt:lpstr>Slide 9</vt:lpstr>
      <vt:lpstr>Slide 10</vt:lpstr>
      <vt:lpstr>Frog</vt:lpstr>
      <vt:lpstr>Uses of fate maps</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Fate maps</dc:title>
  <dc:creator/>
  <cp:lastModifiedBy>india2world@ymail.com</cp:lastModifiedBy>
  <cp:revision>5</cp:revision>
  <dcterms:created xsi:type="dcterms:W3CDTF">2006-08-16T00:00:00Z</dcterms:created>
  <dcterms:modified xsi:type="dcterms:W3CDTF">2017-03-20T05:41:17Z</dcterms:modified>
</cp:coreProperties>
</file>