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80E9-B25E-407A-AE49-4CD7598B744E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F40B0-60A7-4699-956F-8AE35AD8E2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4878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80E9-B25E-407A-AE49-4CD7598B744E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F40B0-60A7-4699-956F-8AE35AD8E2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8513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80E9-B25E-407A-AE49-4CD7598B744E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F40B0-60A7-4699-956F-8AE35AD8E2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41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IN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C1E30-D242-4E63-A02C-B48A258EFA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149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80E9-B25E-407A-AE49-4CD7598B744E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F40B0-60A7-4699-956F-8AE35AD8E2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998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80E9-B25E-407A-AE49-4CD7598B744E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F40B0-60A7-4699-956F-8AE35AD8E2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636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80E9-B25E-407A-AE49-4CD7598B744E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F40B0-60A7-4699-956F-8AE35AD8E2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156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80E9-B25E-407A-AE49-4CD7598B744E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F40B0-60A7-4699-956F-8AE35AD8E2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77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80E9-B25E-407A-AE49-4CD7598B744E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F40B0-60A7-4699-956F-8AE35AD8E2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856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80E9-B25E-407A-AE49-4CD7598B744E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F40B0-60A7-4699-956F-8AE35AD8E2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419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80E9-B25E-407A-AE49-4CD7598B744E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F40B0-60A7-4699-956F-8AE35AD8E2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0298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80E9-B25E-407A-AE49-4CD7598B744E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F40B0-60A7-4699-956F-8AE35AD8E2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261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D80E9-B25E-407A-AE49-4CD7598B744E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F40B0-60A7-4699-956F-8AE35AD8E2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068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nvcraobhu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263983" y="4911092"/>
            <a:ext cx="4968279" cy="1670650"/>
          </a:xfrm>
          <a:prstGeom prst="rect">
            <a:avLst/>
          </a:prstGeom>
        </p:spPr>
        <p:txBody>
          <a:bodyPr vert="horz" wrap="square" lIns="0" tIns="8573" rIns="0" bIns="0" rtlCol="0">
            <a:spAutoFit/>
          </a:bodyPr>
          <a:lstStyle/>
          <a:p>
            <a:pPr marR="476" algn="ctr">
              <a:spcBef>
                <a:spcPts val="68"/>
              </a:spcBef>
            </a:pPr>
            <a:r>
              <a:rPr spc="-34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lang="en-US" spc="-34" dirty="0">
                <a:solidFill>
                  <a:srgbClr val="FF0000"/>
                </a:solidFill>
                <a:latin typeface="Arial"/>
                <a:cs typeface="Arial"/>
              </a:rPr>
              <a:t>IRANJAN MOHANTY</a:t>
            </a:r>
            <a:endParaRPr dirty="0">
              <a:solidFill>
                <a:srgbClr val="FF0000"/>
              </a:solidFill>
              <a:latin typeface="Arial"/>
              <a:cs typeface="Arial"/>
            </a:endParaRPr>
          </a:p>
          <a:p>
            <a:pPr marL="9049" marR="3810" algn="ctr"/>
            <a:r>
              <a:rPr lang="en-US" spc="-4" dirty="0">
                <a:solidFill>
                  <a:srgbClr val="FF0000"/>
                </a:solidFill>
                <a:latin typeface="Arial"/>
                <a:cs typeface="Arial"/>
              </a:rPr>
              <a:t>DEPARTMENT OF GEOLOGY,</a:t>
            </a:r>
          </a:p>
          <a:p>
            <a:pPr marL="9049" marR="3810" algn="ctr"/>
            <a:r>
              <a:rPr spc="-4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US" spc="-11" dirty="0">
                <a:solidFill>
                  <a:srgbClr val="FF0000"/>
                </a:solidFill>
                <a:latin typeface="Arial"/>
                <a:cs typeface="Arial"/>
              </a:rPr>
              <a:t>MLS </a:t>
            </a:r>
            <a:r>
              <a:rPr spc="-8" dirty="0">
                <a:solidFill>
                  <a:srgbClr val="FF0000"/>
                </a:solidFill>
                <a:latin typeface="Arial"/>
                <a:cs typeface="Arial"/>
              </a:rPr>
              <a:t>UNIVERSITY</a:t>
            </a:r>
            <a:endParaRPr dirty="0">
              <a:solidFill>
                <a:srgbClr val="FF0000"/>
              </a:solidFill>
              <a:latin typeface="Arial"/>
              <a:cs typeface="Arial"/>
            </a:endParaRPr>
          </a:p>
          <a:p>
            <a:pPr marR="953" algn="ctr"/>
            <a:r>
              <a:rPr lang="en-US" spc="-15" dirty="0">
                <a:solidFill>
                  <a:srgbClr val="FF0000"/>
                </a:solidFill>
                <a:latin typeface="Arial"/>
                <a:cs typeface="Arial"/>
              </a:rPr>
              <a:t>UDAIPUR</a:t>
            </a:r>
            <a:r>
              <a:rPr spc="-15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lang="en-US" spc="-15" dirty="0">
                <a:solidFill>
                  <a:srgbClr val="FF0000"/>
                </a:solidFill>
                <a:latin typeface="Arial"/>
                <a:cs typeface="Arial"/>
              </a:rPr>
              <a:t>313001</a:t>
            </a:r>
            <a:r>
              <a:rPr spc="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pc="-8" dirty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lang="en-US" spc="-8" dirty="0">
                <a:solidFill>
                  <a:srgbClr val="FF0000"/>
                </a:solidFill>
                <a:latin typeface="Arial"/>
                <a:cs typeface="Arial"/>
              </a:rPr>
              <a:t>RAJASTHAN</a:t>
            </a:r>
            <a:r>
              <a:rPr spc="-8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dirty="0">
              <a:solidFill>
                <a:srgbClr val="FF0000"/>
              </a:solidFill>
              <a:latin typeface="Arial"/>
              <a:cs typeface="Arial"/>
            </a:endParaRPr>
          </a:p>
          <a:p>
            <a:pPr marL="178118" marR="185261" algn="ctr"/>
            <a:r>
              <a:rPr lang="en-IN" spc="-4" dirty="0">
                <a:solidFill>
                  <a:srgbClr val="FF0000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E-mail: n</a:t>
            </a:r>
            <a:r>
              <a:rPr lang="en-US" spc="-4" dirty="0">
                <a:solidFill>
                  <a:srgbClr val="FF0000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iranjan@mlsu.ac.in</a:t>
            </a:r>
            <a:r>
              <a:rPr spc="-8" dirty="0">
                <a:solidFill>
                  <a:srgbClr val="FF0000"/>
                </a:solidFill>
                <a:latin typeface="Arial"/>
                <a:cs typeface="Arial"/>
                <a:hlinkClick r:id="rId2"/>
              </a:rPr>
              <a:t> </a:t>
            </a:r>
            <a:endParaRPr lang="en-US" spc="-8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78118" marR="185261" algn="ctr"/>
            <a:endParaRPr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2415159" y="1801662"/>
            <a:ext cx="4665928" cy="44050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spcBef>
                <a:spcPts val="75"/>
              </a:spcBef>
              <a:tabLst>
                <a:tab pos="2763678" algn="l"/>
              </a:tabLst>
            </a:pPr>
            <a:r>
              <a:rPr lang="en-US" sz="2800" b="1" spc="-8" dirty="0" smtClean="0">
                <a:solidFill>
                  <a:srgbClr val="00B0F0"/>
                </a:solidFill>
                <a:latin typeface="+mj-lt"/>
                <a:cs typeface="Arial"/>
              </a:rPr>
              <a:t> </a:t>
            </a:r>
            <a:r>
              <a:rPr sz="2800" b="1" spc="-23" dirty="0" smtClean="0">
                <a:solidFill>
                  <a:srgbClr val="00B0F0"/>
                </a:solidFill>
                <a:latin typeface="+mj-lt"/>
                <a:cs typeface="Arial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+mj-lt"/>
                <a:cs typeface="Arial"/>
              </a:rPr>
              <a:t>M.Sc. ( Geology) </a:t>
            </a:r>
            <a:r>
              <a:rPr lang="en-US" sz="2800" b="1" dirty="0" smtClean="0">
                <a:solidFill>
                  <a:srgbClr val="00B0F0"/>
                </a:solidFill>
                <a:latin typeface="+mj-lt"/>
                <a:cs typeface="Arial"/>
              </a:rPr>
              <a:t>III </a:t>
            </a:r>
            <a:r>
              <a:rPr lang="en-US" sz="2800" b="1" dirty="0">
                <a:solidFill>
                  <a:srgbClr val="00B0F0"/>
                </a:solidFill>
                <a:latin typeface="+mj-lt"/>
                <a:cs typeface="Arial"/>
              </a:rPr>
              <a:t>Semester</a:t>
            </a:r>
            <a:endParaRPr sz="2800" b="1" dirty="0">
              <a:solidFill>
                <a:srgbClr val="00B0F0"/>
              </a:solidFill>
              <a:latin typeface="+mj-lt"/>
              <a:cs typeface="Arial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13098" y="344764"/>
            <a:ext cx="7772400" cy="1143000"/>
          </a:xfrm>
        </p:spPr>
        <p:txBody>
          <a:bodyPr/>
          <a:lstStyle/>
          <a:p>
            <a:r>
              <a:rPr lang="en-US" altLang="en-US" dirty="0">
                <a:solidFill>
                  <a:srgbClr val="6600CC"/>
                </a:solidFill>
              </a:rPr>
              <a:t>Basalt</a:t>
            </a:r>
            <a:endParaRPr lang="en-US" altLang="en-US" dirty="0" smtClean="0"/>
          </a:p>
        </p:txBody>
      </p:sp>
      <p:pic>
        <p:nvPicPr>
          <p:cNvPr id="7" name="Content Placeholder 3" descr="basalt-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7666" y="2360536"/>
            <a:ext cx="4433421" cy="232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10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59"/>
          <a:stretch/>
        </p:blipFill>
        <p:spPr>
          <a:xfrm>
            <a:off x="0" y="857251"/>
            <a:ext cx="9144000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97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solidFill>
                  <a:srgbClr val="6600CC"/>
                </a:solidFill>
              </a:rPr>
              <a:t>What is a Basalt? </a:t>
            </a:r>
          </a:p>
        </p:txBody>
      </p:sp>
      <p:sp>
        <p:nvSpPr>
          <p:cNvPr id="4099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4114800"/>
          </a:xfrm>
        </p:spPr>
        <p:txBody>
          <a:bodyPr/>
          <a:lstStyle/>
          <a:p>
            <a:pPr algn="just" eaLnBrk="1" hangingPunct="1"/>
            <a:r>
              <a:rPr lang="en-US" altLang="en-US" b="1" smtClean="0">
                <a:cs typeface="Times New Roman" panose="02020603050405020304" pitchFamily="18" charset="0"/>
              </a:rPr>
              <a:t>Definition:</a:t>
            </a:r>
            <a:endParaRPr lang="en-US" altLang="en-US" smtClean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mtClean="0">
                <a:cs typeface="Times New Roman" panose="02020603050405020304" pitchFamily="18" charset="0"/>
              </a:rPr>
              <a:t>A basaltic rock is a volcanic rock characterized by the presence of clinopyroxene and plagioclase as essential minerals. Olivine, orthopyroxene and silica-rich glass may be present as accessory minerals along with iron oxides (magnetite &amp; ilmenite). </a:t>
            </a:r>
          </a:p>
        </p:txBody>
      </p:sp>
    </p:spTree>
    <p:extLst>
      <p:ext uri="{BB962C8B-B14F-4D97-AF65-F5344CB8AC3E}">
        <p14:creationId xmlns:p14="http://schemas.microsoft.com/office/powerpoint/2010/main" val="43646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solidFill>
                  <a:srgbClr val="6600CC"/>
                </a:solidFill>
              </a:rPr>
              <a:t>Texture of Basalt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/>
            <a:r>
              <a:rPr lang="en-US" altLang="en-US" i="1" smtClean="0"/>
              <a:t>Three</a:t>
            </a:r>
            <a:r>
              <a:rPr lang="en-US" altLang="en-US" smtClean="0"/>
              <a:t> types of textures are common:</a:t>
            </a:r>
          </a:p>
          <a:p>
            <a:pPr eaLnBrk="1" hangingPunct="1"/>
            <a:r>
              <a:rPr lang="en-US" altLang="en-US" i="1" smtClean="0"/>
              <a:t>Ophitic Texture:</a:t>
            </a:r>
            <a:r>
              <a:rPr lang="en-US" altLang="en-US" smtClean="0"/>
              <a:t> lath shaped plagioclases included in larger pyroxenes. </a:t>
            </a:r>
          </a:p>
          <a:p>
            <a:pPr eaLnBrk="1" hangingPunct="1"/>
            <a:r>
              <a:rPr lang="en-US" altLang="en-US" i="1" smtClean="0"/>
              <a:t>Sub-ophitic Texture:</a:t>
            </a:r>
            <a:r>
              <a:rPr lang="en-US" altLang="en-US" smtClean="0"/>
              <a:t> Here pyroxenes are smaller.</a:t>
            </a:r>
          </a:p>
          <a:p>
            <a:pPr eaLnBrk="1" hangingPunct="1"/>
            <a:r>
              <a:rPr lang="en-US" altLang="en-US" i="1" smtClean="0"/>
              <a:t>Porphyritic texture:</a:t>
            </a:r>
            <a:r>
              <a:rPr lang="en-US" altLang="en-US" smtClean="0"/>
              <a:t> phenocrysts (coarser) in a fine groundmass e.g. olivine basalt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6717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solidFill>
                  <a:srgbClr val="6600CC"/>
                </a:solidFill>
              </a:rPr>
              <a:t>Global abundance of Basalts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14400"/>
            <a:ext cx="7772400" cy="53340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cs typeface="Times New Roman" panose="02020603050405020304" pitchFamily="18" charset="0"/>
              </a:rPr>
              <a:t>			Basalts are found in </a:t>
            </a:r>
          </a:p>
          <a:p>
            <a:pPr algn="just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/>
              <a:t>Mid Oceanic Ridges (MORB)</a:t>
            </a:r>
          </a:p>
          <a:p>
            <a:pPr algn="just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/>
              <a:t>Ocean Islands (OIB)</a:t>
            </a:r>
          </a:p>
          <a:p>
            <a:pPr algn="just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/>
              <a:t>Orogenic continental margins &amp; island arcs (associated with subduction zones) (Bimodal volcanics along with andesites)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cs typeface="Times New Roman" panose="02020603050405020304" pitchFamily="18" charset="0"/>
              </a:rPr>
              <a:t>4. Continental plates (</a:t>
            </a:r>
            <a:r>
              <a:rPr lang="en-US" altLang="en-US" sz="2800" smtClean="0">
                <a:solidFill>
                  <a:srgbClr val="6600CC"/>
                </a:solidFill>
                <a:cs typeface="Times New Roman" panose="02020603050405020304" pitchFamily="18" charset="0"/>
              </a:rPr>
              <a:t>not associated with subduction</a:t>
            </a:r>
            <a:r>
              <a:rPr lang="en-US" altLang="en-US" sz="2800" smtClean="0">
                <a:cs typeface="Times New Roman" panose="02020603050405020304" pitchFamily="18" charset="0"/>
              </a:rPr>
              <a:t>)</a:t>
            </a:r>
            <a:r>
              <a:rPr lang="en-US" altLang="en-US" sz="2800" smtClean="0"/>
              <a:t> (</a:t>
            </a:r>
            <a:r>
              <a:rPr lang="en-US" altLang="en-US" sz="2800" smtClean="0">
                <a:solidFill>
                  <a:srgbClr val="6600CC"/>
                </a:solidFill>
              </a:rPr>
              <a:t>Plume or rifting related</a:t>
            </a:r>
            <a:r>
              <a:rPr lang="en-US" altLang="en-US" sz="280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solidFill>
                  <a:srgbClr val="6600CC"/>
                </a:solidFill>
              </a:rPr>
              <a:t>Most abundant igneous rock types &amp; hence most well studied experimentally &amp; in field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solidFill>
                  <a:srgbClr val="808000"/>
                </a:solidFill>
              </a:rPr>
              <a:t>Most of the models of mantle melting is based mostly on the study of basalts.</a:t>
            </a:r>
          </a:p>
        </p:txBody>
      </p:sp>
    </p:spTree>
    <p:extLst>
      <p:ext uri="{BB962C8B-B14F-4D97-AF65-F5344CB8AC3E}">
        <p14:creationId xmlns:p14="http://schemas.microsoft.com/office/powerpoint/2010/main" val="2757401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altLang="en-US" smtClean="0"/>
          </a:p>
        </p:txBody>
      </p:sp>
      <p:pic>
        <p:nvPicPr>
          <p:cNvPr id="7171" name="Content Placeholder 3" descr="basalt-1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28600"/>
            <a:ext cx="8712200" cy="4572000"/>
          </a:xfrm>
        </p:spPr>
      </p:pic>
    </p:spTree>
    <p:extLst>
      <p:ext uri="{BB962C8B-B14F-4D97-AF65-F5344CB8AC3E}">
        <p14:creationId xmlns:p14="http://schemas.microsoft.com/office/powerpoint/2010/main" val="2558140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solidFill>
                  <a:srgbClr val="6600CC"/>
                </a:solidFill>
              </a:rPr>
              <a:t>Classification of Basalts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smtClean="0"/>
              <a:t>There are a number of </a:t>
            </a:r>
            <a:r>
              <a:rPr lang="en-US" altLang="en-US" sz="2800" smtClean="0">
                <a:solidFill>
                  <a:srgbClr val="808000"/>
                </a:solidFill>
              </a:rPr>
              <a:t>compositional variations</a:t>
            </a:r>
            <a:r>
              <a:rPr lang="en-US" altLang="en-US" sz="2800" smtClean="0"/>
              <a:t> in basalts resulting in their wide variety.</a:t>
            </a:r>
          </a:p>
          <a:p>
            <a:pPr eaLnBrk="1" hangingPunct="1">
              <a:buFontTx/>
              <a:buNone/>
            </a:pPr>
            <a:r>
              <a:rPr lang="en-US" altLang="en-US" sz="2800" smtClean="0">
                <a:solidFill>
                  <a:srgbClr val="808000"/>
                </a:solidFill>
                <a:cs typeface="Times New Roman" panose="02020603050405020304" pitchFamily="18" charset="0"/>
              </a:rPr>
              <a:t>Yoder &amp; Tilley (1962)</a:t>
            </a:r>
            <a:r>
              <a:rPr lang="en-US" altLang="en-US" sz="2800" smtClean="0">
                <a:cs typeface="Times New Roman" panose="02020603050405020304" pitchFamily="18" charset="0"/>
              </a:rPr>
              <a:t> recognized the importance of representing principal magma types in terms of simple basalt system and introduced concept of </a:t>
            </a:r>
            <a:r>
              <a:rPr lang="en-US" altLang="en-US" sz="2800" b="1" smtClean="0">
                <a:solidFill>
                  <a:srgbClr val="6600CC"/>
                </a:solidFill>
                <a:cs typeface="Times New Roman" panose="02020603050405020304" pitchFamily="18" charset="0"/>
              </a:rPr>
              <a:t>basalt tetrahedron</a:t>
            </a:r>
            <a:r>
              <a:rPr lang="en-US" altLang="en-US" sz="2800" smtClean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altLang="en-US" sz="2800" smtClean="0">
                <a:cs typeface="Times New Roman" panose="02020603050405020304" pitchFamily="18" charset="0"/>
              </a:rPr>
              <a:t>According to them, phases in the quaternary system -  </a:t>
            </a:r>
            <a:r>
              <a:rPr lang="en-US" altLang="en-US" sz="2800" b="1" smtClean="0">
                <a:cs typeface="Times New Roman" panose="02020603050405020304" pitchFamily="18" charset="0"/>
              </a:rPr>
              <a:t>diopside</a:t>
            </a:r>
            <a:r>
              <a:rPr lang="en-US" altLang="en-US" sz="2800" smtClean="0">
                <a:cs typeface="Times New Roman" panose="02020603050405020304" pitchFamily="18" charset="0"/>
              </a:rPr>
              <a:t> (Di)-</a:t>
            </a:r>
            <a:r>
              <a:rPr lang="en-US" altLang="en-US" sz="2800" b="1" smtClean="0">
                <a:cs typeface="Times New Roman" panose="02020603050405020304" pitchFamily="18" charset="0"/>
              </a:rPr>
              <a:t>forsterite </a:t>
            </a:r>
            <a:r>
              <a:rPr lang="en-US" altLang="en-US" sz="2800" smtClean="0">
                <a:cs typeface="Times New Roman" panose="02020603050405020304" pitchFamily="18" charset="0"/>
              </a:rPr>
              <a:t>(Fo)-</a:t>
            </a:r>
            <a:r>
              <a:rPr lang="en-US" altLang="en-US" sz="2800" b="1" smtClean="0">
                <a:cs typeface="Times New Roman" panose="02020603050405020304" pitchFamily="18" charset="0"/>
              </a:rPr>
              <a:t>nepheline</a:t>
            </a:r>
            <a:r>
              <a:rPr lang="en-US" altLang="en-US" sz="2800" smtClean="0">
                <a:cs typeface="Times New Roman" panose="02020603050405020304" pitchFamily="18" charset="0"/>
              </a:rPr>
              <a:t> (Ne)-</a:t>
            </a:r>
            <a:r>
              <a:rPr lang="en-US" altLang="en-US" sz="2800" b="1" smtClean="0">
                <a:cs typeface="Times New Roman" panose="02020603050405020304" pitchFamily="18" charset="0"/>
              </a:rPr>
              <a:t>quartz</a:t>
            </a:r>
            <a:r>
              <a:rPr lang="en-US" altLang="en-US" sz="2800" smtClean="0">
                <a:cs typeface="Times New Roman" panose="02020603050405020304" pitchFamily="18" charset="0"/>
              </a:rPr>
              <a:t> (qz) contains the principal components of all the major and common minerals in basalt group.</a:t>
            </a:r>
            <a:r>
              <a:rPr lang="en-US" altLang="en-US" sz="28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477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solidFill>
                  <a:srgbClr val="6600CC"/>
                </a:solidFill>
              </a:rPr>
              <a:t>Basalt Tetrahedron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29200" y="1295400"/>
            <a:ext cx="3810000" cy="5105400"/>
          </a:xfrm>
        </p:spPr>
        <p:txBody>
          <a:bodyPr/>
          <a:lstStyle/>
          <a:p>
            <a:pPr algn="just" eaLnBrk="1" hangingPunct="1"/>
            <a:r>
              <a:rPr lang="en-US" altLang="en-US" sz="2400" smtClean="0">
                <a:cs typeface="Times New Roman" panose="02020603050405020304" pitchFamily="18" charset="0"/>
              </a:rPr>
              <a:t>The tetrahedron is dissected by </a:t>
            </a:r>
            <a:r>
              <a:rPr lang="en-US" altLang="en-US" sz="2400" smtClean="0">
                <a:solidFill>
                  <a:srgbClr val="808000"/>
                </a:solidFill>
                <a:cs typeface="Times New Roman" panose="02020603050405020304" pitchFamily="18" charset="0"/>
              </a:rPr>
              <a:t>two planes</a:t>
            </a:r>
            <a:r>
              <a:rPr lang="en-US" altLang="en-US" sz="2400" smtClean="0">
                <a:cs typeface="Times New Roman" panose="02020603050405020304" pitchFamily="18" charset="0"/>
              </a:rPr>
              <a:t> viz., </a:t>
            </a:r>
          </a:p>
          <a:p>
            <a:pPr eaLnBrk="1" hangingPunct="1"/>
            <a:r>
              <a:rPr lang="en-US" altLang="en-US" sz="2400" smtClean="0">
                <a:cs typeface="Times New Roman" panose="02020603050405020304" pitchFamily="18" charset="0"/>
              </a:rPr>
              <a:t>Plane 1: Di-Ab-En plane or CPx- Pl-Opx (</a:t>
            </a:r>
            <a:r>
              <a:rPr lang="en-US" altLang="en-US" sz="2400" smtClean="0">
                <a:solidFill>
                  <a:srgbClr val="6600CC"/>
                </a:solidFill>
                <a:cs typeface="Times New Roman" panose="02020603050405020304" pitchFamily="18" charset="0"/>
              </a:rPr>
              <a:t>Plane of silica saturation</a:t>
            </a:r>
            <a:r>
              <a:rPr lang="en-US" altLang="en-US" sz="2400" smtClean="0"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en-US" sz="2400" smtClean="0">
                <a:cs typeface="Times New Roman" panose="02020603050405020304" pitchFamily="18" charset="0"/>
              </a:rPr>
              <a:t>Plane 2: Di-Ab-Fo plane or Cpx-Pl-Ol- plane or  (</a:t>
            </a:r>
            <a:r>
              <a:rPr lang="en-US" altLang="en-US" sz="2400" smtClean="0">
                <a:solidFill>
                  <a:srgbClr val="6600CC"/>
                </a:solidFill>
                <a:cs typeface="Times New Roman" panose="02020603050405020304" pitchFamily="18" charset="0"/>
              </a:rPr>
              <a:t>Plane of critical silica undersaturation</a:t>
            </a:r>
            <a:r>
              <a:rPr lang="en-US" altLang="en-US" sz="2400" smtClean="0">
                <a:cs typeface="Times New Roman" panose="02020603050405020304" pitchFamily="18" charset="0"/>
              </a:rPr>
              <a:t>)</a:t>
            </a:r>
            <a:r>
              <a:rPr lang="en-US" altLang="en-US" sz="2400" smtClean="0"/>
              <a:t> 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3829050" y="2838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IN" altLang="en-US"/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228600" y="914400"/>
          <a:ext cx="4724400" cy="533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3134162" imgH="2486372" progId="MSPhotoEd.3">
                  <p:embed/>
                </p:oleObj>
              </mc:Choice>
              <mc:Fallback>
                <p:oleObj r:id="rId3" imgW="3134162" imgH="2486372" progId="MSPhotoEd.3">
                  <p:embed/>
                  <p:pic>
                    <p:nvPicPr>
                      <p:cNvPr id="102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14400"/>
                        <a:ext cx="4724400" cy="533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1629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b="1" smtClean="0">
                <a:solidFill>
                  <a:srgbClr val="6600CC"/>
                </a:solidFill>
              </a:rPr>
              <a:t>Five compositional types of Basalts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7772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cs typeface="Times New Roman" panose="02020603050405020304" pitchFamily="18" charset="0"/>
              </a:rPr>
              <a:t>The two planes divide basalts into five unique groups on basis of </a:t>
            </a:r>
            <a:r>
              <a:rPr lang="en-US" altLang="en-US" sz="2800" b="1" smtClean="0">
                <a:cs typeface="Times New Roman" panose="02020603050405020304" pitchFamily="18" charset="0"/>
              </a:rPr>
              <a:t>normative</a:t>
            </a:r>
            <a:r>
              <a:rPr lang="en-US" altLang="en-US" sz="2800" smtClean="0">
                <a:cs typeface="Times New Roman" panose="02020603050405020304" pitchFamily="18" charset="0"/>
              </a:rPr>
              <a:t> components: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200" b="1" smtClean="0">
                <a:solidFill>
                  <a:srgbClr val="6600CC"/>
                </a:solidFill>
              </a:rPr>
              <a:t>Quartz Tholeiite (oversaturated):</a:t>
            </a:r>
            <a:r>
              <a:rPr lang="en-US" altLang="en-US" sz="2200" b="1" smtClean="0"/>
              <a:t> </a:t>
            </a:r>
            <a:r>
              <a:rPr lang="en-US" altLang="en-US" sz="2200" smtClean="0"/>
              <a:t>Characterized by normative quartz &amp; hypersthene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200" b="1" smtClean="0">
                <a:solidFill>
                  <a:srgbClr val="808000"/>
                </a:solidFill>
              </a:rPr>
              <a:t>Hypersthene tholeiite (saturated):</a:t>
            </a:r>
            <a:r>
              <a:rPr lang="en-US" altLang="en-US" sz="2200" b="1" smtClean="0"/>
              <a:t> </a:t>
            </a:r>
            <a:r>
              <a:rPr lang="en-US" altLang="en-US" sz="2200" smtClean="0"/>
              <a:t>characterized by normative hypersthene but </a:t>
            </a:r>
            <a:r>
              <a:rPr lang="en-US" altLang="en-US" sz="2200" b="1" smtClean="0"/>
              <a:t>no</a:t>
            </a:r>
            <a:r>
              <a:rPr lang="en-US" altLang="en-US" sz="2200" smtClean="0"/>
              <a:t> quartz.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200" b="1" smtClean="0">
                <a:solidFill>
                  <a:schemeClr val="tx2"/>
                </a:solidFill>
              </a:rPr>
              <a:t>Olivine-tholeiite (undersaturated):</a:t>
            </a:r>
            <a:r>
              <a:rPr lang="en-US" altLang="en-US" sz="2200" b="1" smtClean="0"/>
              <a:t> </a:t>
            </a:r>
            <a:r>
              <a:rPr lang="en-US" altLang="en-US" sz="2200" smtClean="0"/>
              <a:t>Normative olivine &amp; hypersthene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200" b="1" smtClean="0">
                <a:solidFill>
                  <a:srgbClr val="6600CC"/>
                </a:solidFill>
              </a:rPr>
              <a:t>Olivine –basalt (undersaturated):</a:t>
            </a:r>
            <a:r>
              <a:rPr lang="en-US" altLang="en-US" sz="2200" b="1" smtClean="0"/>
              <a:t> </a:t>
            </a:r>
            <a:r>
              <a:rPr lang="en-US" altLang="en-US" sz="2200" smtClean="0"/>
              <a:t>Normative olivine but no hypersthene.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200" b="1" smtClean="0">
                <a:solidFill>
                  <a:srgbClr val="808000"/>
                </a:solidFill>
              </a:rPr>
              <a:t>Alkali olivine basalt  or alkaline basalts (strongly undersaturated):</a:t>
            </a:r>
            <a:r>
              <a:rPr lang="en-US" altLang="en-US" sz="2200" b="1" smtClean="0"/>
              <a:t> </a:t>
            </a:r>
            <a:r>
              <a:rPr lang="en-US" altLang="en-US" sz="2200" smtClean="0"/>
              <a:t>Normative olivine &amp; nepheline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b="1" smtClean="0">
                <a:solidFill>
                  <a:srgbClr val="6600CC"/>
                </a:solidFill>
                <a:cs typeface="Times New Roman" panose="02020603050405020304" pitchFamily="18" charset="0"/>
              </a:rPr>
              <a:t>Most basalts</a:t>
            </a:r>
            <a:r>
              <a:rPr lang="en-US" altLang="en-US" sz="2200" b="1" smtClean="0">
                <a:cs typeface="Times New Roman" panose="02020603050405020304" pitchFamily="18" charset="0"/>
              </a:rPr>
              <a:t>, excepting those contaning normative acmite (peralkaline basalts), are represented in basalt tetrahedron.</a:t>
            </a:r>
            <a:r>
              <a:rPr lang="en-US" altLang="en-US" sz="2800" smtClean="0"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401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6"/>
          <p:cNvGraphicFramePr>
            <a:graphicFrameLocks noChangeAspect="1"/>
          </p:cNvGraphicFramePr>
          <p:nvPr>
            <p:ph type="title"/>
          </p:nvPr>
        </p:nvGraphicFramePr>
        <p:xfrm>
          <a:off x="457200" y="762000"/>
          <a:ext cx="8534400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Photo Editor Photo" r:id="rId3" imgW="6095238" imgH="3790476" progId="MSPhotoEd.3">
                  <p:embed/>
                </p:oleObj>
              </mc:Choice>
              <mc:Fallback>
                <p:oleObj name="Photo Editor Photo" r:id="rId3" imgW="6095238" imgH="3790476" progId="MSPhotoEd.3">
                  <p:embed/>
                  <p:pic>
                    <p:nvPicPr>
                      <p:cNvPr id="20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762000"/>
                        <a:ext cx="8534400" cy="571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228600"/>
            <a:ext cx="7620000" cy="381000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2400" b="1" smtClean="0">
                <a:solidFill>
                  <a:srgbClr val="6600CC"/>
                </a:solidFill>
              </a:rPr>
              <a:t>Basalt Tetrahedron – dissection!</a:t>
            </a:r>
          </a:p>
        </p:txBody>
      </p:sp>
    </p:spTree>
    <p:extLst>
      <p:ext uri="{BB962C8B-B14F-4D97-AF65-F5344CB8AC3E}">
        <p14:creationId xmlns:p14="http://schemas.microsoft.com/office/powerpoint/2010/main" val="390591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352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Microsoft Photo Editor 3.0 Photo</vt:lpstr>
      <vt:lpstr>Basalt</vt:lpstr>
      <vt:lpstr>What is a Basalt? </vt:lpstr>
      <vt:lpstr>Texture of Basalt</vt:lpstr>
      <vt:lpstr>Global abundance of Basalts</vt:lpstr>
      <vt:lpstr>PowerPoint Presentation</vt:lpstr>
      <vt:lpstr>Classification of Basalts</vt:lpstr>
      <vt:lpstr>Basalt Tetrahedron</vt:lpstr>
      <vt:lpstr>Five compositional types of Basalts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Basalt</dc:title>
  <dc:creator>Admin</dc:creator>
  <cp:lastModifiedBy>Admin</cp:lastModifiedBy>
  <cp:revision>1</cp:revision>
  <dcterms:created xsi:type="dcterms:W3CDTF">2021-04-26T10:28:29Z</dcterms:created>
  <dcterms:modified xsi:type="dcterms:W3CDTF">2021-04-26T10:35:26Z</dcterms:modified>
</cp:coreProperties>
</file>