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14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1A9D14-DF2C-4395-907A-47C81186C813}" type="datetimeFigureOut">
              <a:rPr lang="en-IN" smtClean="0"/>
              <a:t>26-04-2021</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45C035-BCBF-4AA6-9CC8-56CAF5F7804A}" type="slidenum">
              <a:rPr lang="en-IN" smtClean="0"/>
              <a:t>‹#›</a:t>
            </a:fld>
            <a:endParaRPr lang="en-IN"/>
          </a:p>
        </p:txBody>
      </p:sp>
    </p:spTree>
    <p:extLst>
      <p:ext uri="{BB962C8B-B14F-4D97-AF65-F5344CB8AC3E}">
        <p14:creationId xmlns:p14="http://schemas.microsoft.com/office/powerpoint/2010/main" val="2082030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IN" altLang="en-US" smtClean="0"/>
              <a:t>Ophoiolites tell us that plate-tectonics occur in archean age............</a:t>
            </a:r>
          </a:p>
          <a:p>
            <a:pPr eaLnBrk="1" hangingPunct="1">
              <a:spcBef>
                <a:spcPct val="0"/>
              </a:spcBef>
            </a:pPr>
            <a:endParaRPr lang="en-IN"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2841C97-45DA-4AEE-8BFA-7D41953764DB}" type="slidenum">
              <a:rPr lang="en-IN" altLang="en-US" sz="1200"/>
              <a:pPr eaLnBrk="1" hangingPunct="1"/>
              <a:t>3</a:t>
            </a:fld>
            <a:endParaRPr lang="en-IN" altLang="en-US" sz="1200"/>
          </a:p>
        </p:txBody>
      </p:sp>
    </p:spTree>
    <p:extLst>
      <p:ext uri="{BB962C8B-B14F-4D97-AF65-F5344CB8AC3E}">
        <p14:creationId xmlns:p14="http://schemas.microsoft.com/office/powerpoint/2010/main" val="3728664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IN" altLang="en-US" smtClean="0"/>
              <a:t>Due to in convergent margin crustal rock subducted which is enriched in  k.......so tholeits un diverging margin is very poor in K.</a:t>
            </a:r>
          </a:p>
          <a:p>
            <a:pPr eaLnBrk="1" hangingPunct="1">
              <a:spcBef>
                <a:spcPct val="0"/>
              </a:spcBef>
            </a:pPr>
            <a:r>
              <a:rPr lang="en-IN" altLang="en-US" smtClean="0"/>
              <a:t>MORB is from depleted mantle i.e-upper mantle</a:t>
            </a:r>
          </a:p>
          <a:p>
            <a:pPr eaLnBrk="1" hangingPunct="1">
              <a:spcBef>
                <a:spcPct val="0"/>
              </a:spcBef>
            </a:pPr>
            <a:endParaRPr lang="en-IN" altLang="en-US" smtClean="0"/>
          </a:p>
          <a:p>
            <a:pPr eaLnBrk="1" hangingPunct="1">
              <a:spcBef>
                <a:spcPct val="0"/>
              </a:spcBef>
            </a:pPr>
            <a:endParaRPr lang="en-IN"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C16B57D-E0C4-4312-9CDC-48BB6E2BB198}" type="slidenum">
              <a:rPr lang="en-IN" altLang="en-US" sz="1200"/>
              <a:pPr eaLnBrk="1" hangingPunct="1"/>
              <a:t>4</a:t>
            </a:fld>
            <a:endParaRPr lang="en-IN" altLang="en-US" sz="1200"/>
          </a:p>
        </p:txBody>
      </p:sp>
    </p:spTree>
    <p:extLst>
      <p:ext uri="{BB962C8B-B14F-4D97-AF65-F5344CB8AC3E}">
        <p14:creationId xmlns:p14="http://schemas.microsoft.com/office/powerpoint/2010/main" val="2542489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5D64C60-5BFD-4099-9589-4243F218F96A}"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1287778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5D64C60-5BFD-4099-9589-4243F218F96A}"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1520118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5D64C60-5BFD-4099-9589-4243F218F96A}"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1699706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IN"/>
          </a:p>
        </p:txBody>
      </p:sp>
      <p:sp>
        <p:nvSpPr>
          <p:cNvPr id="3" name="Table Placeholder 2"/>
          <p:cNvSpPr>
            <a:spLocks noGrp="1"/>
          </p:cNvSpPr>
          <p:nvPr>
            <p:ph type="tbl" idx="1"/>
          </p:nvPr>
        </p:nvSpPr>
        <p:spPr>
          <a:xfrm>
            <a:off x="685800" y="1981200"/>
            <a:ext cx="7772400" cy="4114800"/>
          </a:xfrm>
        </p:spPr>
        <p:txBody>
          <a:bodyPr/>
          <a:lstStyle/>
          <a:p>
            <a:pPr lvl="0"/>
            <a:endParaRPr lang="en-IN"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B9A3208-182D-4589-9B9B-D11E32F1C868}" type="slidenum">
              <a:rPr lang="en-US" altLang="en-US"/>
              <a:pPr/>
              <a:t>‹#›</a:t>
            </a:fld>
            <a:endParaRPr lang="en-US" altLang="en-US"/>
          </a:p>
        </p:txBody>
      </p:sp>
    </p:spTree>
    <p:extLst>
      <p:ext uri="{BB962C8B-B14F-4D97-AF65-F5344CB8AC3E}">
        <p14:creationId xmlns:p14="http://schemas.microsoft.com/office/powerpoint/2010/main" val="1269148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lipArt Placeholder 3"/>
          <p:cNvSpPr>
            <a:spLocks noGrp="1"/>
          </p:cNvSpPr>
          <p:nvPr>
            <p:ph type="clipArt" sz="half" idx="2"/>
          </p:nvPr>
        </p:nvSpPr>
        <p:spPr>
          <a:xfrm>
            <a:off x="4648200" y="1981200"/>
            <a:ext cx="3810000" cy="4114800"/>
          </a:xfrm>
        </p:spPr>
        <p:txBody>
          <a:bodyPr/>
          <a:lstStyle/>
          <a:p>
            <a:pPr lvl="0"/>
            <a:endParaRPr lang="en-IN"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F7C1E30-D242-4E63-A02C-B48A258EFAFF}" type="slidenum">
              <a:rPr lang="en-US" altLang="en-US"/>
              <a:pPr/>
              <a:t>‹#›</a:t>
            </a:fld>
            <a:endParaRPr lang="en-US" altLang="en-US"/>
          </a:p>
        </p:txBody>
      </p:sp>
    </p:spTree>
    <p:extLst>
      <p:ext uri="{BB962C8B-B14F-4D97-AF65-F5344CB8AC3E}">
        <p14:creationId xmlns:p14="http://schemas.microsoft.com/office/powerpoint/2010/main" val="3271166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IN"/>
          </a:p>
        </p:txBody>
      </p:sp>
      <p:sp>
        <p:nvSpPr>
          <p:cNvPr id="3" name="ClipArt Placeholder 2"/>
          <p:cNvSpPr>
            <a:spLocks noGrp="1"/>
          </p:cNvSpPr>
          <p:nvPr>
            <p:ph type="clipArt" sz="half" idx="1"/>
          </p:nvPr>
        </p:nvSpPr>
        <p:spPr>
          <a:xfrm>
            <a:off x="685800" y="1981200"/>
            <a:ext cx="3810000" cy="4114800"/>
          </a:xfrm>
        </p:spPr>
        <p:txBody>
          <a:bodyPr/>
          <a:lstStyle/>
          <a:p>
            <a:pPr lvl="0"/>
            <a:endParaRPr lang="en-IN"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1616C51-ACC3-4372-8EF3-6F986C5C6FB2}" type="slidenum">
              <a:rPr lang="en-US" altLang="en-US"/>
              <a:pPr/>
              <a:t>‹#›</a:t>
            </a:fld>
            <a:endParaRPr lang="en-US" altLang="en-US"/>
          </a:p>
        </p:txBody>
      </p:sp>
    </p:spTree>
    <p:extLst>
      <p:ext uri="{BB962C8B-B14F-4D97-AF65-F5344CB8AC3E}">
        <p14:creationId xmlns:p14="http://schemas.microsoft.com/office/powerpoint/2010/main" val="123804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5D64C60-5BFD-4099-9589-4243F218F96A}"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2366944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D64C60-5BFD-4099-9589-4243F218F96A}"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264540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5D64C60-5BFD-4099-9589-4243F218F96A}"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382346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5D64C60-5BFD-4099-9589-4243F218F96A}" type="datetimeFigureOut">
              <a:rPr lang="en-IN" smtClean="0"/>
              <a:t>26-04-2021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1912517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5D64C60-5BFD-4099-9589-4243F218F96A}" type="datetimeFigureOut">
              <a:rPr lang="en-IN" smtClean="0"/>
              <a:t>26-04-2021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2290900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D64C60-5BFD-4099-9589-4243F218F96A}" type="datetimeFigureOut">
              <a:rPr lang="en-IN" smtClean="0"/>
              <a:t>26-04-2021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1920779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5D64C60-5BFD-4099-9589-4243F218F96A}"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130599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5D64C60-5BFD-4099-9589-4243F218F96A}"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746BD1-BDBF-4C07-8E91-33BE49840604}" type="slidenum">
              <a:rPr lang="en-IN" smtClean="0"/>
              <a:t>‹#›</a:t>
            </a:fld>
            <a:endParaRPr lang="en-IN"/>
          </a:p>
        </p:txBody>
      </p:sp>
    </p:spTree>
    <p:extLst>
      <p:ext uri="{BB962C8B-B14F-4D97-AF65-F5344CB8AC3E}">
        <p14:creationId xmlns:p14="http://schemas.microsoft.com/office/powerpoint/2010/main" val="1766804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5D64C60-5BFD-4099-9589-4243F218F96A}" type="datetimeFigureOut">
              <a:rPr lang="en-IN" smtClean="0"/>
              <a:t>26-04-2021</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746BD1-BDBF-4C07-8E91-33BE49840604}" type="slidenum">
              <a:rPr lang="en-IN" smtClean="0"/>
              <a:t>‹#›</a:t>
            </a:fld>
            <a:endParaRPr lang="en-IN"/>
          </a:p>
        </p:txBody>
      </p:sp>
    </p:spTree>
    <p:extLst>
      <p:ext uri="{BB962C8B-B14F-4D97-AF65-F5344CB8AC3E}">
        <p14:creationId xmlns:p14="http://schemas.microsoft.com/office/powerpoint/2010/main" val="55819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vcraobhu@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263983" y="4911092"/>
            <a:ext cx="4968279" cy="1670650"/>
          </a:xfrm>
          <a:prstGeom prst="rect">
            <a:avLst/>
          </a:prstGeom>
        </p:spPr>
        <p:txBody>
          <a:bodyPr vert="horz" wrap="square" lIns="0" tIns="8573" rIns="0" bIns="0" rtlCol="0">
            <a:spAutoFit/>
          </a:bodyPr>
          <a:lstStyle/>
          <a:p>
            <a:pPr marR="476" algn="ctr">
              <a:spcBef>
                <a:spcPts val="68"/>
              </a:spcBef>
            </a:pPr>
            <a:r>
              <a:rPr spc="-34" dirty="0">
                <a:solidFill>
                  <a:srgbClr val="FF0000"/>
                </a:solidFill>
                <a:latin typeface="Arial"/>
                <a:cs typeface="Arial"/>
              </a:rPr>
              <a:t>N</a:t>
            </a:r>
            <a:r>
              <a:rPr lang="en-US" spc="-34" dirty="0">
                <a:solidFill>
                  <a:srgbClr val="FF0000"/>
                </a:solidFill>
                <a:latin typeface="Arial"/>
                <a:cs typeface="Arial"/>
              </a:rPr>
              <a:t>IRANJAN MOHANTY</a:t>
            </a:r>
            <a:endParaRPr dirty="0">
              <a:solidFill>
                <a:srgbClr val="FF0000"/>
              </a:solidFill>
              <a:latin typeface="Arial"/>
              <a:cs typeface="Arial"/>
            </a:endParaRPr>
          </a:p>
          <a:p>
            <a:pPr marL="9049" marR="3810" algn="ctr"/>
            <a:r>
              <a:rPr lang="en-US" spc="-4" dirty="0">
                <a:solidFill>
                  <a:srgbClr val="FF0000"/>
                </a:solidFill>
                <a:latin typeface="Arial"/>
                <a:cs typeface="Arial"/>
              </a:rPr>
              <a:t>DEPARTMENT OF GEOLOGY,</a:t>
            </a:r>
          </a:p>
          <a:p>
            <a:pPr marL="9049" marR="3810" algn="ctr"/>
            <a:r>
              <a:rPr spc="-4" dirty="0">
                <a:solidFill>
                  <a:srgbClr val="FF0000"/>
                </a:solidFill>
                <a:latin typeface="Arial"/>
                <a:cs typeface="Arial"/>
              </a:rPr>
              <a:t>  </a:t>
            </a:r>
            <a:r>
              <a:rPr lang="en-US" spc="-11" dirty="0">
                <a:solidFill>
                  <a:srgbClr val="FF0000"/>
                </a:solidFill>
                <a:latin typeface="Arial"/>
                <a:cs typeface="Arial"/>
              </a:rPr>
              <a:t>MLS </a:t>
            </a:r>
            <a:r>
              <a:rPr spc="-8" dirty="0">
                <a:solidFill>
                  <a:srgbClr val="FF0000"/>
                </a:solidFill>
                <a:latin typeface="Arial"/>
                <a:cs typeface="Arial"/>
              </a:rPr>
              <a:t>UNIVERSITY</a:t>
            </a:r>
            <a:endParaRPr dirty="0">
              <a:solidFill>
                <a:srgbClr val="FF0000"/>
              </a:solidFill>
              <a:latin typeface="Arial"/>
              <a:cs typeface="Arial"/>
            </a:endParaRPr>
          </a:p>
          <a:p>
            <a:pPr marR="953" algn="ctr"/>
            <a:r>
              <a:rPr lang="en-US" spc="-15" dirty="0">
                <a:solidFill>
                  <a:srgbClr val="FF0000"/>
                </a:solidFill>
                <a:latin typeface="Arial"/>
                <a:cs typeface="Arial"/>
              </a:rPr>
              <a:t>UDAIPUR</a:t>
            </a:r>
            <a:r>
              <a:rPr spc="-15" dirty="0">
                <a:solidFill>
                  <a:srgbClr val="FF0000"/>
                </a:solidFill>
                <a:latin typeface="Arial"/>
                <a:cs typeface="Arial"/>
              </a:rPr>
              <a:t>-</a:t>
            </a:r>
            <a:r>
              <a:rPr lang="en-US" spc="-15" dirty="0">
                <a:solidFill>
                  <a:srgbClr val="FF0000"/>
                </a:solidFill>
                <a:latin typeface="Arial"/>
                <a:cs typeface="Arial"/>
              </a:rPr>
              <a:t>313001</a:t>
            </a:r>
            <a:r>
              <a:rPr spc="60" dirty="0">
                <a:solidFill>
                  <a:srgbClr val="FF0000"/>
                </a:solidFill>
                <a:latin typeface="Arial"/>
                <a:cs typeface="Arial"/>
              </a:rPr>
              <a:t> </a:t>
            </a:r>
            <a:r>
              <a:rPr spc="-8" dirty="0">
                <a:solidFill>
                  <a:srgbClr val="FF0000"/>
                </a:solidFill>
                <a:latin typeface="Arial"/>
                <a:cs typeface="Arial"/>
              </a:rPr>
              <a:t>(</a:t>
            </a:r>
            <a:r>
              <a:rPr lang="en-US" spc="-8" dirty="0">
                <a:solidFill>
                  <a:srgbClr val="FF0000"/>
                </a:solidFill>
                <a:latin typeface="Arial"/>
                <a:cs typeface="Arial"/>
              </a:rPr>
              <a:t>RAJASTHAN</a:t>
            </a:r>
            <a:r>
              <a:rPr spc="-8" dirty="0">
                <a:solidFill>
                  <a:srgbClr val="FF0000"/>
                </a:solidFill>
                <a:latin typeface="Arial"/>
                <a:cs typeface="Arial"/>
              </a:rPr>
              <a:t>)</a:t>
            </a:r>
            <a:endParaRPr dirty="0">
              <a:solidFill>
                <a:srgbClr val="FF0000"/>
              </a:solidFill>
              <a:latin typeface="Arial"/>
              <a:cs typeface="Arial"/>
            </a:endParaRPr>
          </a:p>
          <a:p>
            <a:pPr marL="178118" marR="185261" algn="ctr"/>
            <a:r>
              <a:rPr lang="en-IN" spc="-4" dirty="0">
                <a:solidFill>
                  <a:srgbClr val="FF0000"/>
                </a:solidFill>
                <a:uFill>
                  <a:solidFill>
                    <a:srgbClr val="009999"/>
                  </a:solidFill>
                </a:uFill>
                <a:latin typeface="Arial"/>
                <a:cs typeface="Arial"/>
              </a:rPr>
              <a:t>E-mail: n</a:t>
            </a:r>
            <a:r>
              <a:rPr lang="en-US" spc="-4" dirty="0">
                <a:solidFill>
                  <a:srgbClr val="FF0000"/>
                </a:solidFill>
                <a:uFill>
                  <a:solidFill>
                    <a:srgbClr val="009999"/>
                  </a:solidFill>
                </a:uFill>
                <a:latin typeface="Arial"/>
                <a:cs typeface="Arial"/>
              </a:rPr>
              <a:t>iranjan@mlsu.ac.in</a:t>
            </a:r>
            <a:r>
              <a:rPr spc="-8" dirty="0">
                <a:solidFill>
                  <a:srgbClr val="FF0000"/>
                </a:solidFill>
                <a:latin typeface="Arial"/>
                <a:cs typeface="Arial"/>
                <a:hlinkClick r:id="rId2"/>
              </a:rPr>
              <a:t> </a:t>
            </a:r>
            <a:endParaRPr lang="en-US" spc="-8" dirty="0">
              <a:solidFill>
                <a:srgbClr val="FF0000"/>
              </a:solidFill>
              <a:latin typeface="Arial"/>
              <a:cs typeface="Arial"/>
            </a:endParaRPr>
          </a:p>
          <a:p>
            <a:pPr marL="178118" marR="185261" algn="ctr"/>
            <a:endParaRPr dirty="0">
              <a:solidFill>
                <a:srgbClr val="FF0000"/>
              </a:solidFill>
              <a:latin typeface="Arial"/>
              <a:cs typeface="Arial"/>
            </a:endParaRPr>
          </a:p>
        </p:txBody>
      </p:sp>
      <p:sp>
        <p:nvSpPr>
          <p:cNvPr id="5" name="object 3"/>
          <p:cNvSpPr txBox="1"/>
          <p:nvPr/>
        </p:nvSpPr>
        <p:spPr>
          <a:xfrm>
            <a:off x="2415159" y="1801662"/>
            <a:ext cx="4665928" cy="440505"/>
          </a:xfrm>
          <a:prstGeom prst="rect">
            <a:avLst/>
          </a:prstGeom>
        </p:spPr>
        <p:txBody>
          <a:bodyPr vert="horz" wrap="square" lIns="0" tIns="9525" rIns="0" bIns="0" rtlCol="0">
            <a:spAutoFit/>
          </a:bodyPr>
          <a:lstStyle/>
          <a:p>
            <a:pPr marL="9525" algn="ctr">
              <a:spcBef>
                <a:spcPts val="75"/>
              </a:spcBef>
              <a:tabLst>
                <a:tab pos="2763678" algn="l"/>
              </a:tabLst>
            </a:pPr>
            <a:r>
              <a:rPr lang="en-US" sz="2800" b="1" spc="-8" dirty="0" smtClean="0">
                <a:solidFill>
                  <a:srgbClr val="00B0F0"/>
                </a:solidFill>
                <a:latin typeface="+mj-lt"/>
                <a:cs typeface="Arial"/>
              </a:rPr>
              <a:t> </a:t>
            </a:r>
            <a:r>
              <a:rPr sz="2800" b="1" spc="-23" dirty="0" smtClean="0">
                <a:solidFill>
                  <a:srgbClr val="00B0F0"/>
                </a:solidFill>
                <a:latin typeface="+mj-lt"/>
                <a:cs typeface="Arial"/>
              </a:rPr>
              <a:t> </a:t>
            </a:r>
            <a:r>
              <a:rPr lang="en-US" sz="2800" b="1" dirty="0">
                <a:solidFill>
                  <a:srgbClr val="00B0F0"/>
                </a:solidFill>
                <a:latin typeface="+mj-lt"/>
                <a:cs typeface="Arial"/>
              </a:rPr>
              <a:t>M.Sc. ( Geology) </a:t>
            </a:r>
            <a:r>
              <a:rPr lang="en-US" sz="2800" b="1" dirty="0" smtClean="0">
                <a:solidFill>
                  <a:srgbClr val="00B0F0"/>
                </a:solidFill>
                <a:latin typeface="+mj-lt"/>
                <a:cs typeface="Arial"/>
              </a:rPr>
              <a:t>III </a:t>
            </a:r>
            <a:r>
              <a:rPr lang="en-US" sz="2800" b="1" dirty="0">
                <a:solidFill>
                  <a:srgbClr val="00B0F0"/>
                </a:solidFill>
                <a:latin typeface="+mj-lt"/>
                <a:cs typeface="Arial"/>
              </a:rPr>
              <a:t>Semester</a:t>
            </a:r>
            <a:endParaRPr sz="2800" b="1" dirty="0">
              <a:solidFill>
                <a:srgbClr val="00B0F0"/>
              </a:solidFill>
              <a:latin typeface="+mj-lt"/>
              <a:cs typeface="Arial"/>
            </a:endParaRPr>
          </a:p>
        </p:txBody>
      </p:sp>
      <p:sp>
        <p:nvSpPr>
          <p:cNvPr id="6" name="Rectangle 2"/>
          <p:cNvSpPr>
            <a:spLocks noGrp="1" noChangeArrowheads="1"/>
          </p:cNvSpPr>
          <p:nvPr>
            <p:ph type="ctrTitle"/>
          </p:nvPr>
        </p:nvSpPr>
        <p:spPr>
          <a:xfrm>
            <a:off x="1013098" y="344764"/>
            <a:ext cx="7772400" cy="1143000"/>
          </a:xfrm>
        </p:spPr>
        <p:txBody>
          <a:bodyPr/>
          <a:lstStyle/>
          <a:p>
            <a:r>
              <a:rPr lang="en-US" altLang="en-US" dirty="0">
                <a:solidFill>
                  <a:srgbClr val="6600CC"/>
                </a:solidFill>
              </a:rPr>
              <a:t>Basalt</a:t>
            </a:r>
            <a:endParaRPr lang="en-US" altLang="en-US" dirty="0" smtClean="0"/>
          </a:p>
        </p:txBody>
      </p:sp>
      <p:pic>
        <p:nvPicPr>
          <p:cNvPr id="7" name="Content Placeholder 3" descr="basalt-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647666" y="2360536"/>
            <a:ext cx="4433421" cy="2326577"/>
          </a:xfrm>
          <a:prstGeom prst="rect">
            <a:avLst/>
          </a:prstGeom>
        </p:spPr>
      </p:pic>
    </p:spTree>
    <p:extLst>
      <p:ext uri="{BB962C8B-B14F-4D97-AF65-F5344CB8AC3E}">
        <p14:creationId xmlns:p14="http://schemas.microsoft.com/office/powerpoint/2010/main" val="989031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609600"/>
            <a:ext cx="7772400" cy="381000"/>
          </a:xfrm>
        </p:spPr>
        <p:txBody>
          <a:bodyPr>
            <a:normAutofit fontScale="90000"/>
          </a:bodyPr>
          <a:lstStyle/>
          <a:p>
            <a:pPr eaLnBrk="1" hangingPunct="1"/>
            <a:r>
              <a:rPr lang="en-US" altLang="en-US" smtClean="0">
                <a:solidFill>
                  <a:srgbClr val="6600CC"/>
                </a:solidFill>
              </a:rPr>
              <a:t>Possible Parents of Basalt magma</a:t>
            </a:r>
          </a:p>
        </p:txBody>
      </p:sp>
      <p:sp>
        <p:nvSpPr>
          <p:cNvPr id="20483" name="Rectangle 3"/>
          <p:cNvSpPr>
            <a:spLocks noGrp="1" noChangeArrowheads="1"/>
          </p:cNvSpPr>
          <p:nvPr>
            <p:ph type="body" idx="1"/>
          </p:nvPr>
        </p:nvSpPr>
        <p:spPr>
          <a:xfrm>
            <a:off x="685800" y="1371600"/>
            <a:ext cx="7772400" cy="4724400"/>
          </a:xfrm>
        </p:spPr>
        <p:txBody>
          <a:bodyPr/>
          <a:lstStyle/>
          <a:p>
            <a:pPr eaLnBrk="1" hangingPunct="1"/>
            <a:r>
              <a:rPr lang="en-US" altLang="en-US" smtClean="0">
                <a:cs typeface="Times New Roman" panose="02020603050405020304" pitchFamily="18" charset="0"/>
              </a:rPr>
              <a:t>1.      Melting of Eclogite :  same range of composition as basalt; high pressure metamorphic equivalent of basalts. </a:t>
            </a:r>
          </a:p>
          <a:p>
            <a:pPr eaLnBrk="1" hangingPunct="1"/>
            <a:r>
              <a:rPr lang="en-US" altLang="en-US" smtClean="0">
                <a:cs typeface="Times New Roman" panose="02020603050405020304" pitchFamily="18" charset="0"/>
              </a:rPr>
              <a:t>2.      Peridotite melting: nodules brought up by basalt are peridotitic in composition.</a:t>
            </a:r>
          </a:p>
          <a:p>
            <a:pPr eaLnBrk="1" hangingPunct="1">
              <a:buFontTx/>
              <a:buNone/>
            </a:pPr>
            <a:r>
              <a:rPr lang="en-US" altLang="en-US" smtClean="0">
                <a:cs typeface="Times New Roman" panose="02020603050405020304" pitchFamily="18" charset="0"/>
              </a:rPr>
              <a:t>3. Mantle plumes as sources of basalt.</a:t>
            </a:r>
            <a:r>
              <a:rPr lang="en-US" altLang="en-US" smtClean="0"/>
              <a:t> </a:t>
            </a:r>
          </a:p>
        </p:txBody>
      </p:sp>
    </p:spTree>
    <p:extLst>
      <p:ext uri="{BB962C8B-B14F-4D97-AF65-F5344CB8AC3E}">
        <p14:creationId xmlns:p14="http://schemas.microsoft.com/office/powerpoint/2010/main" val="3442358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3549650" y="1327150"/>
            <a:ext cx="5222875" cy="5022850"/>
          </a:xfrm>
          <a:prstGeom prst="rect">
            <a:avLst/>
          </a:prstGeom>
          <a:solidFill>
            <a:schemeClr val="folHlink"/>
          </a:solidFill>
          <a:ln w="12700">
            <a:solidFill>
              <a:schemeClr val="bg2"/>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07" name="Line 4"/>
          <p:cNvSpPr>
            <a:spLocks noChangeShapeType="1"/>
          </p:cNvSpPr>
          <p:nvPr/>
        </p:nvSpPr>
        <p:spPr bwMode="auto">
          <a:xfrm flipV="1">
            <a:off x="3667125" y="1773238"/>
            <a:ext cx="4429125" cy="4394200"/>
          </a:xfrm>
          <a:prstGeom prst="line">
            <a:avLst/>
          </a:prstGeom>
          <a:noFill/>
          <a:ln w="25400">
            <a:solidFill>
              <a:schemeClr val="bg2"/>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1508" name="Freeform 5"/>
          <p:cNvSpPr>
            <a:spLocks/>
          </p:cNvSpPr>
          <p:nvPr/>
        </p:nvSpPr>
        <p:spPr bwMode="auto">
          <a:xfrm>
            <a:off x="3549650" y="1320800"/>
            <a:ext cx="5254625" cy="5043488"/>
          </a:xfrm>
          <a:custGeom>
            <a:avLst/>
            <a:gdLst>
              <a:gd name="T0" fmla="*/ 0 w 3310"/>
              <a:gd name="T1" fmla="*/ 0 h 3177"/>
              <a:gd name="T2" fmla="*/ 0 w 3310"/>
              <a:gd name="T3" fmla="*/ 2147483647 h 3177"/>
              <a:gd name="T4" fmla="*/ 2147483647 w 3310"/>
              <a:gd name="T5" fmla="*/ 2147483647 h 3177"/>
              <a:gd name="T6" fmla="*/ 2147483647 w 3310"/>
              <a:gd name="T7" fmla="*/ 0 h 3177"/>
              <a:gd name="T8" fmla="*/ 0 w 3310"/>
              <a:gd name="T9" fmla="*/ 0 h 3177"/>
              <a:gd name="T10" fmla="*/ 7561263 w 3310"/>
              <a:gd name="T11" fmla="*/ 17641890 h 3177"/>
              <a:gd name="T12" fmla="*/ 2147483647 w 3310"/>
              <a:gd name="T13" fmla="*/ 17641890 h 3177"/>
              <a:gd name="T14" fmla="*/ 2147483647 w 3310"/>
              <a:gd name="T15" fmla="*/ 7561264 h 3177"/>
              <a:gd name="T16" fmla="*/ 2147483647 w 3310"/>
              <a:gd name="T17" fmla="*/ 2147483647 h 3177"/>
              <a:gd name="T18" fmla="*/ 2147483647 w 3310"/>
              <a:gd name="T19" fmla="*/ 2147483647 h 3177"/>
              <a:gd name="T20" fmla="*/ 7561263 w 3310"/>
              <a:gd name="T21" fmla="*/ 2147483647 h 3177"/>
              <a:gd name="T22" fmla="*/ 17640301 w 3310"/>
              <a:gd name="T23" fmla="*/ 2147483647 h 3177"/>
              <a:gd name="T24" fmla="*/ 17640301 w 3310"/>
              <a:gd name="T25" fmla="*/ 7561264 h 3177"/>
              <a:gd name="T26" fmla="*/ 7561263 w 3310"/>
              <a:gd name="T27" fmla="*/ 17641890 h 3177"/>
              <a:gd name="T28" fmla="*/ 0 w 3310"/>
              <a:gd name="T29" fmla="*/ 0 h 317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310"/>
              <a:gd name="T46" fmla="*/ 0 h 3177"/>
              <a:gd name="T47" fmla="*/ 3310 w 3310"/>
              <a:gd name="T48" fmla="*/ 3177 h 317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310" h="3177">
                <a:moveTo>
                  <a:pt x="0" y="0"/>
                </a:moveTo>
                <a:lnTo>
                  <a:pt x="0" y="3176"/>
                </a:lnTo>
                <a:lnTo>
                  <a:pt x="3309" y="3176"/>
                </a:lnTo>
                <a:lnTo>
                  <a:pt x="3309" y="0"/>
                </a:lnTo>
                <a:lnTo>
                  <a:pt x="0" y="0"/>
                </a:lnTo>
                <a:lnTo>
                  <a:pt x="3" y="7"/>
                </a:lnTo>
                <a:lnTo>
                  <a:pt x="3307" y="7"/>
                </a:lnTo>
                <a:lnTo>
                  <a:pt x="3303" y="3"/>
                </a:lnTo>
                <a:lnTo>
                  <a:pt x="3303" y="3172"/>
                </a:lnTo>
                <a:lnTo>
                  <a:pt x="3307" y="3168"/>
                </a:lnTo>
                <a:lnTo>
                  <a:pt x="3" y="3168"/>
                </a:lnTo>
                <a:lnTo>
                  <a:pt x="7" y="3172"/>
                </a:lnTo>
                <a:lnTo>
                  <a:pt x="7" y="3"/>
                </a:lnTo>
                <a:lnTo>
                  <a:pt x="3" y="7"/>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09" name="Freeform 6"/>
          <p:cNvSpPr>
            <a:spLocks/>
          </p:cNvSpPr>
          <p:nvPr/>
        </p:nvSpPr>
        <p:spPr bwMode="auto">
          <a:xfrm>
            <a:off x="3556000" y="1684338"/>
            <a:ext cx="85725" cy="49212"/>
          </a:xfrm>
          <a:custGeom>
            <a:avLst/>
            <a:gdLst>
              <a:gd name="T0" fmla="*/ 0 w 54"/>
              <a:gd name="T1" fmla="*/ 75603926 h 31"/>
              <a:gd name="T2" fmla="*/ 133569087 w 54"/>
              <a:gd name="T3" fmla="*/ 75603926 h 31"/>
              <a:gd name="T4" fmla="*/ 133569087 w 54"/>
              <a:gd name="T5" fmla="*/ 0 h 31"/>
              <a:gd name="T6" fmla="*/ 0 w 54"/>
              <a:gd name="T7" fmla="*/ 0 h 31"/>
              <a:gd name="T8" fmla="*/ 0 w 54"/>
              <a:gd name="T9" fmla="*/ 75603926 h 31"/>
              <a:gd name="T10" fmla="*/ 0 60000 65536"/>
              <a:gd name="T11" fmla="*/ 0 60000 65536"/>
              <a:gd name="T12" fmla="*/ 0 60000 65536"/>
              <a:gd name="T13" fmla="*/ 0 60000 65536"/>
              <a:gd name="T14" fmla="*/ 0 60000 65536"/>
              <a:gd name="T15" fmla="*/ 0 w 54"/>
              <a:gd name="T16" fmla="*/ 0 h 31"/>
              <a:gd name="T17" fmla="*/ 54 w 54"/>
              <a:gd name="T18" fmla="*/ 31 h 31"/>
            </a:gdLst>
            <a:ahLst/>
            <a:cxnLst>
              <a:cxn ang="T10">
                <a:pos x="T0" y="T1"/>
              </a:cxn>
              <a:cxn ang="T11">
                <a:pos x="T2" y="T3"/>
              </a:cxn>
              <a:cxn ang="T12">
                <a:pos x="T4" y="T5"/>
              </a:cxn>
              <a:cxn ang="T13">
                <a:pos x="T6" y="T7"/>
              </a:cxn>
              <a:cxn ang="T14">
                <a:pos x="T8" y="T9"/>
              </a:cxn>
            </a:cxnLst>
            <a:rect l="T15" t="T16" r="T17" b="T18"/>
            <a:pathLst>
              <a:path w="54" h="31">
                <a:moveTo>
                  <a:pt x="0" y="30"/>
                </a:moveTo>
                <a:lnTo>
                  <a:pt x="53" y="30"/>
                </a:lnTo>
                <a:lnTo>
                  <a:pt x="53" y="0"/>
                </a:lnTo>
                <a:lnTo>
                  <a:pt x="0" y="0"/>
                </a:lnTo>
                <a:lnTo>
                  <a:pt x="0" y="3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0" name="Freeform 7"/>
          <p:cNvSpPr>
            <a:spLocks/>
          </p:cNvSpPr>
          <p:nvPr/>
        </p:nvSpPr>
        <p:spPr bwMode="auto">
          <a:xfrm>
            <a:off x="4213225" y="1327150"/>
            <a:ext cx="44450" cy="144463"/>
          </a:xfrm>
          <a:custGeom>
            <a:avLst/>
            <a:gdLst>
              <a:gd name="T0" fmla="*/ 0 w 28"/>
              <a:gd name="T1" fmla="*/ 0 h 91"/>
              <a:gd name="T2" fmla="*/ 0 w 28"/>
              <a:gd name="T3" fmla="*/ 226814871 h 91"/>
              <a:gd name="T4" fmla="*/ 68045019 w 28"/>
              <a:gd name="T5" fmla="*/ 226814871 h 91"/>
              <a:gd name="T6" fmla="*/ 68045019 w 28"/>
              <a:gd name="T7" fmla="*/ 0 h 91"/>
              <a:gd name="T8" fmla="*/ 0 w 28"/>
              <a:gd name="T9" fmla="*/ 0 h 91"/>
              <a:gd name="T10" fmla="*/ 0 60000 65536"/>
              <a:gd name="T11" fmla="*/ 0 60000 65536"/>
              <a:gd name="T12" fmla="*/ 0 60000 65536"/>
              <a:gd name="T13" fmla="*/ 0 60000 65536"/>
              <a:gd name="T14" fmla="*/ 0 60000 65536"/>
              <a:gd name="T15" fmla="*/ 0 w 28"/>
              <a:gd name="T16" fmla="*/ 0 h 91"/>
              <a:gd name="T17" fmla="*/ 28 w 28"/>
              <a:gd name="T18" fmla="*/ 91 h 91"/>
            </a:gdLst>
            <a:ahLst/>
            <a:cxnLst>
              <a:cxn ang="T10">
                <a:pos x="T0" y="T1"/>
              </a:cxn>
              <a:cxn ang="T11">
                <a:pos x="T2" y="T3"/>
              </a:cxn>
              <a:cxn ang="T12">
                <a:pos x="T4" y="T5"/>
              </a:cxn>
              <a:cxn ang="T13">
                <a:pos x="T6" y="T7"/>
              </a:cxn>
              <a:cxn ang="T14">
                <a:pos x="T8" y="T9"/>
              </a:cxn>
            </a:cxnLst>
            <a:rect l="T15" t="T16" r="T17" b="T18"/>
            <a:pathLst>
              <a:path w="28" h="91">
                <a:moveTo>
                  <a:pt x="0" y="0"/>
                </a:moveTo>
                <a:lnTo>
                  <a:pt x="0" y="90"/>
                </a:lnTo>
                <a:lnTo>
                  <a:pt x="27" y="90"/>
                </a:lnTo>
                <a:lnTo>
                  <a:pt x="27"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1" name="Freeform 8"/>
          <p:cNvSpPr>
            <a:spLocks/>
          </p:cNvSpPr>
          <p:nvPr/>
        </p:nvSpPr>
        <p:spPr bwMode="auto">
          <a:xfrm>
            <a:off x="4865688" y="1327150"/>
            <a:ext cx="49212" cy="144463"/>
          </a:xfrm>
          <a:custGeom>
            <a:avLst/>
            <a:gdLst>
              <a:gd name="T0" fmla="*/ 0 w 31"/>
              <a:gd name="T1" fmla="*/ 0 h 91"/>
              <a:gd name="T2" fmla="*/ 0 w 31"/>
              <a:gd name="T3" fmla="*/ 226814871 h 91"/>
              <a:gd name="T4" fmla="*/ 75603926 w 31"/>
              <a:gd name="T5" fmla="*/ 226814871 h 91"/>
              <a:gd name="T6" fmla="*/ 75603926 w 31"/>
              <a:gd name="T7" fmla="*/ 0 h 91"/>
              <a:gd name="T8" fmla="*/ 0 w 31"/>
              <a:gd name="T9" fmla="*/ 0 h 91"/>
              <a:gd name="T10" fmla="*/ 0 60000 65536"/>
              <a:gd name="T11" fmla="*/ 0 60000 65536"/>
              <a:gd name="T12" fmla="*/ 0 60000 65536"/>
              <a:gd name="T13" fmla="*/ 0 60000 65536"/>
              <a:gd name="T14" fmla="*/ 0 60000 65536"/>
              <a:gd name="T15" fmla="*/ 0 w 31"/>
              <a:gd name="T16" fmla="*/ 0 h 91"/>
              <a:gd name="T17" fmla="*/ 31 w 31"/>
              <a:gd name="T18" fmla="*/ 91 h 91"/>
            </a:gdLst>
            <a:ahLst/>
            <a:cxnLst>
              <a:cxn ang="T10">
                <a:pos x="T0" y="T1"/>
              </a:cxn>
              <a:cxn ang="T11">
                <a:pos x="T2" y="T3"/>
              </a:cxn>
              <a:cxn ang="T12">
                <a:pos x="T4" y="T5"/>
              </a:cxn>
              <a:cxn ang="T13">
                <a:pos x="T6" y="T7"/>
              </a:cxn>
              <a:cxn ang="T14">
                <a:pos x="T8" y="T9"/>
              </a:cxn>
            </a:cxnLst>
            <a:rect l="T15" t="T16" r="T17" b="T18"/>
            <a:pathLst>
              <a:path w="31" h="91">
                <a:moveTo>
                  <a:pt x="0" y="0"/>
                </a:moveTo>
                <a:lnTo>
                  <a:pt x="0" y="90"/>
                </a:lnTo>
                <a:lnTo>
                  <a:pt x="30" y="90"/>
                </a:lnTo>
                <a:lnTo>
                  <a:pt x="30"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2" name="Freeform 9"/>
          <p:cNvSpPr>
            <a:spLocks/>
          </p:cNvSpPr>
          <p:nvPr/>
        </p:nvSpPr>
        <p:spPr bwMode="auto">
          <a:xfrm>
            <a:off x="5524500" y="1327150"/>
            <a:ext cx="46038" cy="144463"/>
          </a:xfrm>
          <a:custGeom>
            <a:avLst/>
            <a:gdLst>
              <a:gd name="T0" fmla="*/ 0 w 29"/>
              <a:gd name="T1" fmla="*/ 0 h 91"/>
              <a:gd name="T2" fmla="*/ 0 w 29"/>
              <a:gd name="T3" fmla="*/ 226814871 h 91"/>
              <a:gd name="T4" fmla="*/ 70565148 w 29"/>
              <a:gd name="T5" fmla="*/ 226814871 h 91"/>
              <a:gd name="T6" fmla="*/ 70565148 w 29"/>
              <a:gd name="T7" fmla="*/ 0 h 91"/>
              <a:gd name="T8" fmla="*/ 0 w 29"/>
              <a:gd name="T9" fmla="*/ 0 h 91"/>
              <a:gd name="T10" fmla="*/ 0 60000 65536"/>
              <a:gd name="T11" fmla="*/ 0 60000 65536"/>
              <a:gd name="T12" fmla="*/ 0 60000 65536"/>
              <a:gd name="T13" fmla="*/ 0 60000 65536"/>
              <a:gd name="T14" fmla="*/ 0 60000 65536"/>
              <a:gd name="T15" fmla="*/ 0 w 29"/>
              <a:gd name="T16" fmla="*/ 0 h 91"/>
              <a:gd name="T17" fmla="*/ 29 w 29"/>
              <a:gd name="T18" fmla="*/ 91 h 91"/>
            </a:gdLst>
            <a:ahLst/>
            <a:cxnLst>
              <a:cxn ang="T10">
                <a:pos x="T0" y="T1"/>
              </a:cxn>
              <a:cxn ang="T11">
                <a:pos x="T2" y="T3"/>
              </a:cxn>
              <a:cxn ang="T12">
                <a:pos x="T4" y="T5"/>
              </a:cxn>
              <a:cxn ang="T13">
                <a:pos x="T6" y="T7"/>
              </a:cxn>
              <a:cxn ang="T14">
                <a:pos x="T8" y="T9"/>
              </a:cxn>
            </a:cxnLst>
            <a:rect l="T15" t="T16" r="T17" b="T18"/>
            <a:pathLst>
              <a:path w="29" h="91">
                <a:moveTo>
                  <a:pt x="0" y="0"/>
                </a:moveTo>
                <a:lnTo>
                  <a:pt x="0" y="90"/>
                </a:lnTo>
                <a:lnTo>
                  <a:pt x="28" y="90"/>
                </a:lnTo>
                <a:lnTo>
                  <a:pt x="28"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3" name="Freeform 10"/>
          <p:cNvSpPr>
            <a:spLocks/>
          </p:cNvSpPr>
          <p:nvPr/>
        </p:nvSpPr>
        <p:spPr bwMode="auto">
          <a:xfrm>
            <a:off x="6176963" y="1327150"/>
            <a:ext cx="47625" cy="144463"/>
          </a:xfrm>
          <a:custGeom>
            <a:avLst/>
            <a:gdLst>
              <a:gd name="T0" fmla="*/ 0 w 30"/>
              <a:gd name="T1" fmla="*/ 0 h 91"/>
              <a:gd name="T2" fmla="*/ 0 w 30"/>
              <a:gd name="T3" fmla="*/ 226814871 h 91"/>
              <a:gd name="T4" fmla="*/ 73085331 w 30"/>
              <a:gd name="T5" fmla="*/ 226814871 h 91"/>
              <a:gd name="T6" fmla="*/ 73085331 w 30"/>
              <a:gd name="T7" fmla="*/ 0 h 91"/>
              <a:gd name="T8" fmla="*/ 0 w 30"/>
              <a:gd name="T9" fmla="*/ 0 h 91"/>
              <a:gd name="T10" fmla="*/ 0 60000 65536"/>
              <a:gd name="T11" fmla="*/ 0 60000 65536"/>
              <a:gd name="T12" fmla="*/ 0 60000 65536"/>
              <a:gd name="T13" fmla="*/ 0 60000 65536"/>
              <a:gd name="T14" fmla="*/ 0 60000 65536"/>
              <a:gd name="T15" fmla="*/ 0 w 30"/>
              <a:gd name="T16" fmla="*/ 0 h 91"/>
              <a:gd name="T17" fmla="*/ 30 w 30"/>
              <a:gd name="T18" fmla="*/ 91 h 91"/>
            </a:gdLst>
            <a:ahLst/>
            <a:cxnLst>
              <a:cxn ang="T10">
                <a:pos x="T0" y="T1"/>
              </a:cxn>
              <a:cxn ang="T11">
                <a:pos x="T2" y="T3"/>
              </a:cxn>
              <a:cxn ang="T12">
                <a:pos x="T4" y="T5"/>
              </a:cxn>
              <a:cxn ang="T13">
                <a:pos x="T6" y="T7"/>
              </a:cxn>
              <a:cxn ang="T14">
                <a:pos x="T8" y="T9"/>
              </a:cxn>
            </a:cxnLst>
            <a:rect l="T15" t="T16" r="T17" b="T18"/>
            <a:pathLst>
              <a:path w="30" h="91">
                <a:moveTo>
                  <a:pt x="0" y="0"/>
                </a:moveTo>
                <a:lnTo>
                  <a:pt x="0" y="90"/>
                </a:lnTo>
                <a:lnTo>
                  <a:pt x="29" y="90"/>
                </a:lnTo>
                <a:lnTo>
                  <a:pt x="29"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4" name="Freeform 11"/>
          <p:cNvSpPr>
            <a:spLocks/>
          </p:cNvSpPr>
          <p:nvPr/>
        </p:nvSpPr>
        <p:spPr bwMode="auto">
          <a:xfrm>
            <a:off x="6835775" y="1327150"/>
            <a:ext cx="46038" cy="144463"/>
          </a:xfrm>
          <a:custGeom>
            <a:avLst/>
            <a:gdLst>
              <a:gd name="T0" fmla="*/ 0 w 29"/>
              <a:gd name="T1" fmla="*/ 0 h 91"/>
              <a:gd name="T2" fmla="*/ 0 w 29"/>
              <a:gd name="T3" fmla="*/ 226814871 h 91"/>
              <a:gd name="T4" fmla="*/ 70565148 w 29"/>
              <a:gd name="T5" fmla="*/ 226814871 h 91"/>
              <a:gd name="T6" fmla="*/ 70565148 w 29"/>
              <a:gd name="T7" fmla="*/ 0 h 91"/>
              <a:gd name="T8" fmla="*/ 0 w 29"/>
              <a:gd name="T9" fmla="*/ 0 h 91"/>
              <a:gd name="T10" fmla="*/ 0 60000 65536"/>
              <a:gd name="T11" fmla="*/ 0 60000 65536"/>
              <a:gd name="T12" fmla="*/ 0 60000 65536"/>
              <a:gd name="T13" fmla="*/ 0 60000 65536"/>
              <a:gd name="T14" fmla="*/ 0 60000 65536"/>
              <a:gd name="T15" fmla="*/ 0 w 29"/>
              <a:gd name="T16" fmla="*/ 0 h 91"/>
              <a:gd name="T17" fmla="*/ 29 w 29"/>
              <a:gd name="T18" fmla="*/ 91 h 91"/>
            </a:gdLst>
            <a:ahLst/>
            <a:cxnLst>
              <a:cxn ang="T10">
                <a:pos x="T0" y="T1"/>
              </a:cxn>
              <a:cxn ang="T11">
                <a:pos x="T2" y="T3"/>
              </a:cxn>
              <a:cxn ang="T12">
                <a:pos x="T4" y="T5"/>
              </a:cxn>
              <a:cxn ang="T13">
                <a:pos x="T6" y="T7"/>
              </a:cxn>
              <a:cxn ang="T14">
                <a:pos x="T8" y="T9"/>
              </a:cxn>
            </a:cxnLst>
            <a:rect l="T15" t="T16" r="T17" b="T18"/>
            <a:pathLst>
              <a:path w="29" h="91">
                <a:moveTo>
                  <a:pt x="0" y="0"/>
                </a:moveTo>
                <a:lnTo>
                  <a:pt x="0" y="90"/>
                </a:lnTo>
                <a:lnTo>
                  <a:pt x="28" y="90"/>
                </a:lnTo>
                <a:lnTo>
                  <a:pt x="28"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5" name="Freeform 12"/>
          <p:cNvSpPr>
            <a:spLocks/>
          </p:cNvSpPr>
          <p:nvPr/>
        </p:nvSpPr>
        <p:spPr bwMode="auto">
          <a:xfrm>
            <a:off x="7491413" y="1327150"/>
            <a:ext cx="49212" cy="144463"/>
          </a:xfrm>
          <a:custGeom>
            <a:avLst/>
            <a:gdLst>
              <a:gd name="T0" fmla="*/ 0 w 31"/>
              <a:gd name="T1" fmla="*/ 0 h 91"/>
              <a:gd name="T2" fmla="*/ 0 w 31"/>
              <a:gd name="T3" fmla="*/ 226814871 h 91"/>
              <a:gd name="T4" fmla="*/ 75603926 w 31"/>
              <a:gd name="T5" fmla="*/ 226814871 h 91"/>
              <a:gd name="T6" fmla="*/ 75603926 w 31"/>
              <a:gd name="T7" fmla="*/ 0 h 91"/>
              <a:gd name="T8" fmla="*/ 0 w 31"/>
              <a:gd name="T9" fmla="*/ 0 h 91"/>
              <a:gd name="T10" fmla="*/ 0 60000 65536"/>
              <a:gd name="T11" fmla="*/ 0 60000 65536"/>
              <a:gd name="T12" fmla="*/ 0 60000 65536"/>
              <a:gd name="T13" fmla="*/ 0 60000 65536"/>
              <a:gd name="T14" fmla="*/ 0 60000 65536"/>
              <a:gd name="T15" fmla="*/ 0 w 31"/>
              <a:gd name="T16" fmla="*/ 0 h 91"/>
              <a:gd name="T17" fmla="*/ 31 w 31"/>
              <a:gd name="T18" fmla="*/ 91 h 91"/>
            </a:gdLst>
            <a:ahLst/>
            <a:cxnLst>
              <a:cxn ang="T10">
                <a:pos x="T0" y="T1"/>
              </a:cxn>
              <a:cxn ang="T11">
                <a:pos x="T2" y="T3"/>
              </a:cxn>
              <a:cxn ang="T12">
                <a:pos x="T4" y="T5"/>
              </a:cxn>
              <a:cxn ang="T13">
                <a:pos x="T6" y="T7"/>
              </a:cxn>
              <a:cxn ang="T14">
                <a:pos x="T8" y="T9"/>
              </a:cxn>
            </a:cxnLst>
            <a:rect l="T15" t="T16" r="T17" b="T18"/>
            <a:pathLst>
              <a:path w="31" h="91">
                <a:moveTo>
                  <a:pt x="0" y="0"/>
                </a:moveTo>
                <a:lnTo>
                  <a:pt x="0" y="90"/>
                </a:lnTo>
                <a:lnTo>
                  <a:pt x="30" y="90"/>
                </a:lnTo>
                <a:lnTo>
                  <a:pt x="30"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6" name="Freeform 13"/>
          <p:cNvSpPr>
            <a:spLocks/>
          </p:cNvSpPr>
          <p:nvPr/>
        </p:nvSpPr>
        <p:spPr bwMode="auto">
          <a:xfrm>
            <a:off x="8142288" y="1327150"/>
            <a:ext cx="49212" cy="144463"/>
          </a:xfrm>
          <a:custGeom>
            <a:avLst/>
            <a:gdLst>
              <a:gd name="T0" fmla="*/ 0 w 31"/>
              <a:gd name="T1" fmla="*/ 0 h 91"/>
              <a:gd name="T2" fmla="*/ 0 w 31"/>
              <a:gd name="T3" fmla="*/ 226814871 h 91"/>
              <a:gd name="T4" fmla="*/ 75603926 w 31"/>
              <a:gd name="T5" fmla="*/ 226814871 h 91"/>
              <a:gd name="T6" fmla="*/ 75603926 w 31"/>
              <a:gd name="T7" fmla="*/ 0 h 91"/>
              <a:gd name="T8" fmla="*/ 0 w 31"/>
              <a:gd name="T9" fmla="*/ 0 h 91"/>
              <a:gd name="T10" fmla="*/ 0 60000 65536"/>
              <a:gd name="T11" fmla="*/ 0 60000 65536"/>
              <a:gd name="T12" fmla="*/ 0 60000 65536"/>
              <a:gd name="T13" fmla="*/ 0 60000 65536"/>
              <a:gd name="T14" fmla="*/ 0 60000 65536"/>
              <a:gd name="T15" fmla="*/ 0 w 31"/>
              <a:gd name="T16" fmla="*/ 0 h 91"/>
              <a:gd name="T17" fmla="*/ 31 w 31"/>
              <a:gd name="T18" fmla="*/ 91 h 91"/>
            </a:gdLst>
            <a:ahLst/>
            <a:cxnLst>
              <a:cxn ang="T10">
                <a:pos x="T0" y="T1"/>
              </a:cxn>
              <a:cxn ang="T11">
                <a:pos x="T2" y="T3"/>
              </a:cxn>
              <a:cxn ang="T12">
                <a:pos x="T4" y="T5"/>
              </a:cxn>
              <a:cxn ang="T13">
                <a:pos x="T6" y="T7"/>
              </a:cxn>
              <a:cxn ang="T14">
                <a:pos x="T8" y="T9"/>
              </a:cxn>
            </a:cxnLst>
            <a:rect l="T15" t="T16" r="T17" b="T18"/>
            <a:pathLst>
              <a:path w="31" h="91">
                <a:moveTo>
                  <a:pt x="0" y="0"/>
                </a:moveTo>
                <a:lnTo>
                  <a:pt x="0" y="90"/>
                </a:lnTo>
                <a:lnTo>
                  <a:pt x="30" y="90"/>
                </a:lnTo>
                <a:lnTo>
                  <a:pt x="30"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7" name="Freeform 14"/>
          <p:cNvSpPr>
            <a:spLocks/>
          </p:cNvSpPr>
          <p:nvPr/>
        </p:nvSpPr>
        <p:spPr bwMode="auto">
          <a:xfrm>
            <a:off x="4864100" y="6226175"/>
            <a:ext cx="46038" cy="152400"/>
          </a:xfrm>
          <a:custGeom>
            <a:avLst/>
            <a:gdLst>
              <a:gd name="T0" fmla="*/ 0 w 29"/>
              <a:gd name="T1" fmla="*/ 0 h 96"/>
              <a:gd name="T2" fmla="*/ 0 w 29"/>
              <a:gd name="T3" fmla="*/ 239415661 h 96"/>
              <a:gd name="T4" fmla="*/ 70565148 w 29"/>
              <a:gd name="T5" fmla="*/ 239415661 h 96"/>
              <a:gd name="T6" fmla="*/ 70565148 w 29"/>
              <a:gd name="T7" fmla="*/ 0 h 96"/>
              <a:gd name="T8" fmla="*/ 0 w 29"/>
              <a:gd name="T9" fmla="*/ 0 h 96"/>
              <a:gd name="T10" fmla="*/ 0 60000 65536"/>
              <a:gd name="T11" fmla="*/ 0 60000 65536"/>
              <a:gd name="T12" fmla="*/ 0 60000 65536"/>
              <a:gd name="T13" fmla="*/ 0 60000 65536"/>
              <a:gd name="T14" fmla="*/ 0 60000 65536"/>
              <a:gd name="T15" fmla="*/ 0 w 29"/>
              <a:gd name="T16" fmla="*/ 0 h 96"/>
              <a:gd name="T17" fmla="*/ 29 w 29"/>
              <a:gd name="T18" fmla="*/ 96 h 96"/>
            </a:gdLst>
            <a:ahLst/>
            <a:cxnLst>
              <a:cxn ang="T10">
                <a:pos x="T0" y="T1"/>
              </a:cxn>
              <a:cxn ang="T11">
                <a:pos x="T2" y="T3"/>
              </a:cxn>
              <a:cxn ang="T12">
                <a:pos x="T4" y="T5"/>
              </a:cxn>
              <a:cxn ang="T13">
                <a:pos x="T6" y="T7"/>
              </a:cxn>
              <a:cxn ang="T14">
                <a:pos x="T8" y="T9"/>
              </a:cxn>
            </a:cxnLst>
            <a:rect l="T15" t="T16" r="T17" b="T18"/>
            <a:pathLst>
              <a:path w="29" h="96">
                <a:moveTo>
                  <a:pt x="0" y="0"/>
                </a:moveTo>
                <a:lnTo>
                  <a:pt x="0" y="95"/>
                </a:lnTo>
                <a:lnTo>
                  <a:pt x="28" y="95"/>
                </a:lnTo>
                <a:lnTo>
                  <a:pt x="28"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8" name="Freeform 15"/>
          <p:cNvSpPr>
            <a:spLocks/>
          </p:cNvSpPr>
          <p:nvPr/>
        </p:nvSpPr>
        <p:spPr bwMode="auto">
          <a:xfrm>
            <a:off x="5518150" y="6226175"/>
            <a:ext cx="49213" cy="152400"/>
          </a:xfrm>
          <a:custGeom>
            <a:avLst/>
            <a:gdLst>
              <a:gd name="T0" fmla="*/ 0 w 31"/>
              <a:gd name="T1" fmla="*/ 0 h 96"/>
              <a:gd name="T2" fmla="*/ 0 w 31"/>
              <a:gd name="T3" fmla="*/ 239415661 h 96"/>
              <a:gd name="T4" fmla="*/ 75605462 w 31"/>
              <a:gd name="T5" fmla="*/ 239415661 h 96"/>
              <a:gd name="T6" fmla="*/ 75605462 w 31"/>
              <a:gd name="T7" fmla="*/ 0 h 96"/>
              <a:gd name="T8" fmla="*/ 0 w 31"/>
              <a:gd name="T9" fmla="*/ 0 h 96"/>
              <a:gd name="T10" fmla="*/ 0 60000 65536"/>
              <a:gd name="T11" fmla="*/ 0 60000 65536"/>
              <a:gd name="T12" fmla="*/ 0 60000 65536"/>
              <a:gd name="T13" fmla="*/ 0 60000 65536"/>
              <a:gd name="T14" fmla="*/ 0 60000 65536"/>
              <a:gd name="T15" fmla="*/ 0 w 31"/>
              <a:gd name="T16" fmla="*/ 0 h 96"/>
              <a:gd name="T17" fmla="*/ 31 w 31"/>
              <a:gd name="T18" fmla="*/ 96 h 96"/>
            </a:gdLst>
            <a:ahLst/>
            <a:cxnLst>
              <a:cxn ang="T10">
                <a:pos x="T0" y="T1"/>
              </a:cxn>
              <a:cxn ang="T11">
                <a:pos x="T2" y="T3"/>
              </a:cxn>
              <a:cxn ang="T12">
                <a:pos x="T4" y="T5"/>
              </a:cxn>
              <a:cxn ang="T13">
                <a:pos x="T6" y="T7"/>
              </a:cxn>
              <a:cxn ang="T14">
                <a:pos x="T8" y="T9"/>
              </a:cxn>
            </a:cxnLst>
            <a:rect l="T15" t="T16" r="T17" b="T18"/>
            <a:pathLst>
              <a:path w="31" h="96">
                <a:moveTo>
                  <a:pt x="0" y="0"/>
                </a:moveTo>
                <a:lnTo>
                  <a:pt x="0" y="95"/>
                </a:lnTo>
                <a:lnTo>
                  <a:pt x="30" y="95"/>
                </a:lnTo>
                <a:lnTo>
                  <a:pt x="30"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19" name="Freeform 16"/>
          <p:cNvSpPr>
            <a:spLocks/>
          </p:cNvSpPr>
          <p:nvPr/>
        </p:nvSpPr>
        <p:spPr bwMode="auto">
          <a:xfrm>
            <a:off x="6169025" y="6226175"/>
            <a:ext cx="49213" cy="152400"/>
          </a:xfrm>
          <a:custGeom>
            <a:avLst/>
            <a:gdLst>
              <a:gd name="T0" fmla="*/ 0 w 31"/>
              <a:gd name="T1" fmla="*/ 0 h 96"/>
              <a:gd name="T2" fmla="*/ 0 w 31"/>
              <a:gd name="T3" fmla="*/ 239415661 h 96"/>
              <a:gd name="T4" fmla="*/ 75605462 w 31"/>
              <a:gd name="T5" fmla="*/ 239415661 h 96"/>
              <a:gd name="T6" fmla="*/ 75605462 w 31"/>
              <a:gd name="T7" fmla="*/ 0 h 96"/>
              <a:gd name="T8" fmla="*/ 0 w 31"/>
              <a:gd name="T9" fmla="*/ 0 h 96"/>
              <a:gd name="T10" fmla="*/ 0 60000 65536"/>
              <a:gd name="T11" fmla="*/ 0 60000 65536"/>
              <a:gd name="T12" fmla="*/ 0 60000 65536"/>
              <a:gd name="T13" fmla="*/ 0 60000 65536"/>
              <a:gd name="T14" fmla="*/ 0 60000 65536"/>
              <a:gd name="T15" fmla="*/ 0 w 31"/>
              <a:gd name="T16" fmla="*/ 0 h 96"/>
              <a:gd name="T17" fmla="*/ 31 w 31"/>
              <a:gd name="T18" fmla="*/ 96 h 96"/>
            </a:gdLst>
            <a:ahLst/>
            <a:cxnLst>
              <a:cxn ang="T10">
                <a:pos x="T0" y="T1"/>
              </a:cxn>
              <a:cxn ang="T11">
                <a:pos x="T2" y="T3"/>
              </a:cxn>
              <a:cxn ang="T12">
                <a:pos x="T4" y="T5"/>
              </a:cxn>
              <a:cxn ang="T13">
                <a:pos x="T6" y="T7"/>
              </a:cxn>
              <a:cxn ang="T14">
                <a:pos x="T8" y="T9"/>
              </a:cxn>
            </a:cxnLst>
            <a:rect l="T15" t="T16" r="T17" b="T18"/>
            <a:pathLst>
              <a:path w="31" h="96">
                <a:moveTo>
                  <a:pt x="0" y="0"/>
                </a:moveTo>
                <a:lnTo>
                  <a:pt x="0" y="95"/>
                </a:lnTo>
                <a:lnTo>
                  <a:pt x="30" y="95"/>
                </a:lnTo>
                <a:lnTo>
                  <a:pt x="30"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20" name="Freeform 17"/>
          <p:cNvSpPr>
            <a:spLocks/>
          </p:cNvSpPr>
          <p:nvPr/>
        </p:nvSpPr>
        <p:spPr bwMode="auto">
          <a:xfrm>
            <a:off x="6827838" y="6226175"/>
            <a:ext cx="47625" cy="152400"/>
          </a:xfrm>
          <a:custGeom>
            <a:avLst/>
            <a:gdLst>
              <a:gd name="T0" fmla="*/ 0 w 30"/>
              <a:gd name="T1" fmla="*/ 0 h 96"/>
              <a:gd name="T2" fmla="*/ 0 w 30"/>
              <a:gd name="T3" fmla="*/ 239415661 h 96"/>
              <a:gd name="T4" fmla="*/ 73085331 w 30"/>
              <a:gd name="T5" fmla="*/ 239415661 h 96"/>
              <a:gd name="T6" fmla="*/ 73085331 w 30"/>
              <a:gd name="T7" fmla="*/ 0 h 96"/>
              <a:gd name="T8" fmla="*/ 0 w 30"/>
              <a:gd name="T9" fmla="*/ 0 h 96"/>
              <a:gd name="T10" fmla="*/ 0 60000 65536"/>
              <a:gd name="T11" fmla="*/ 0 60000 65536"/>
              <a:gd name="T12" fmla="*/ 0 60000 65536"/>
              <a:gd name="T13" fmla="*/ 0 60000 65536"/>
              <a:gd name="T14" fmla="*/ 0 60000 65536"/>
              <a:gd name="T15" fmla="*/ 0 w 30"/>
              <a:gd name="T16" fmla="*/ 0 h 96"/>
              <a:gd name="T17" fmla="*/ 30 w 30"/>
              <a:gd name="T18" fmla="*/ 96 h 96"/>
            </a:gdLst>
            <a:ahLst/>
            <a:cxnLst>
              <a:cxn ang="T10">
                <a:pos x="T0" y="T1"/>
              </a:cxn>
              <a:cxn ang="T11">
                <a:pos x="T2" y="T3"/>
              </a:cxn>
              <a:cxn ang="T12">
                <a:pos x="T4" y="T5"/>
              </a:cxn>
              <a:cxn ang="T13">
                <a:pos x="T6" y="T7"/>
              </a:cxn>
              <a:cxn ang="T14">
                <a:pos x="T8" y="T9"/>
              </a:cxn>
            </a:cxnLst>
            <a:rect l="T15" t="T16" r="T17" b="T18"/>
            <a:pathLst>
              <a:path w="30" h="96">
                <a:moveTo>
                  <a:pt x="0" y="0"/>
                </a:moveTo>
                <a:lnTo>
                  <a:pt x="0" y="95"/>
                </a:lnTo>
                <a:lnTo>
                  <a:pt x="29" y="95"/>
                </a:lnTo>
                <a:lnTo>
                  <a:pt x="29"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21" name="Freeform 18"/>
          <p:cNvSpPr>
            <a:spLocks/>
          </p:cNvSpPr>
          <p:nvPr/>
        </p:nvSpPr>
        <p:spPr bwMode="auto">
          <a:xfrm>
            <a:off x="7480300" y="6226175"/>
            <a:ext cx="47625" cy="152400"/>
          </a:xfrm>
          <a:custGeom>
            <a:avLst/>
            <a:gdLst>
              <a:gd name="T0" fmla="*/ 0 w 30"/>
              <a:gd name="T1" fmla="*/ 0 h 96"/>
              <a:gd name="T2" fmla="*/ 0 w 30"/>
              <a:gd name="T3" fmla="*/ 239415661 h 96"/>
              <a:gd name="T4" fmla="*/ 73085331 w 30"/>
              <a:gd name="T5" fmla="*/ 239415661 h 96"/>
              <a:gd name="T6" fmla="*/ 73085331 w 30"/>
              <a:gd name="T7" fmla="*/ 0 h 96"/>
              <a:gd name="T8" fmla="*/ 0 w 30"/>
              <a:gd name="T9" fmla="*/ 0 h 96"/>
              <a:gd name="T10" fmla="*/ 0 60000 65536"/>
              <a:gd name="T11" fmla="*/ 0 60000 65536"/>
              <a:gd name="T12" fmla="*/ 0 60000 65536"/>
              <a:gd name="T13" fmla="*/ 0 60000 65536"/>
              <a:gd name="T14" fmla="*/ 0 60000 65536"/>
              <a:gd name="T15" fmla="*/ 0 w 30"/>
              <a:gd name="T16" fmla="*/ 0 h 96"/>
              <a:gd name="T17" fmla="*/ 30 w 30"/>
              <a:gd name="T18" fmla="*/ 96 h 96"/>
            </a:gdLst>
            <a:ahLst/>
            <a:cxnLst>
              <a:cxn ang="T10">
                <a:pos x="T0" y="T1"/>
              </a:cxn>
              <a:cxn ang="T11">
                <a:pos x="T2" y="T3"/>
              </a:cxn>
              <a:cxn ang="T12">
                <a:pos x="T4" y="T5"/>
              </a:cxn>
              <a:cxn ang="T13">
                <a:pos x="T6" y="T7"/>
              </a:cxn>
              <a:cxn ang="T14">
                <a:pos x="T8" y="T9"/>
              </a:cxn>
            </a:cxnLst>
            <a:rect l="T15" t="T16" r="T17" b="T18"/>
            <a:pathLst>
              <a:path w="30" h="96">
                <a:moveTo>
                  <a:pt x="0" y="0"/>
                </a:moveTo>
                <a:lnTo>
                  <a:pt x="0" y="95"/>
                </a:lnTo>
                <a:lnTo>
                  <a:pt x="29" y="95"/>
                </a:lnTo>
                <a:lnTo>
                  <a:pt x="29"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22" name="Freeform 19"/>
          <p:cNvSpPr>
            <a:spLocks/>
          </p:cNvSpPr>
          <p:nvPr/>
        </p:nvSpPr>
        <p:spPr bwMode="auto">
          <a:xfrm>
            <a:off x="8139113" y="6226175"/>
            <a:ext cx="46037" cy="152400"/>
          </a:xfrm>
          <a:custGeom>
            <a:avLst/>
            <a:gdLst>
              <a:gd name="T0" fmla="*/ 0 w 29"/>
              <a:gd name="T1" fmla="*/ 0 h 96"/>
              <a:gd name="T2" fmla="*/ 0 w 29"/>
              <a:gd name="T3" fmla="*/ 239415661 h 96"/>
              <a:gd name="T4" fmla="*/ 70563615 w 29"/>
              <a:gd name="T5" fmla="*/ 239415661 h 96"/>
              <a:gd name="T6" fmla="*/ 70563615 w 29"/>
              <a:gd name="T7" fmla="*/ 0 h 96"/>
              <a:gd name="T8" fmla="*/ 0 w 29"/>
              <a:gd name="T9" fmla="*/ 0 h 96"/>
              <a:gd name="T10" fmla="*/ 0 60000 65536"/>
              <a:gd name="T11" fmla="*/ 0 60000 65536"/>
              <a:gd name="T12" fmla="*/ 0 60000 65536"/>
              <a:gd name="T13" fmla="*/ 0 60000 65536"/>
              <a:gd name="T14" fmla="*/ 0 60000 65536"/>
              <a:gd name="T15" fmla="*/ 0 w 29"/>
              <a:gd name="T16" fmla="*/ 0 h 96"/>
              <a:gd name="T17" fmla="*/ 29 w 29"/>
              <a:gd name="T18" fmla="*/ 96 h 96"/>
            </a:gdLst>
            <a:ahLst/>
            <a:cxnLst>
              <a:cxn ang="T10">
                <a:pos x="T0" y="T1"/>
              </a:cxn>
              <a:cxn ang="T11">
                <a:pos x="T2" y="T3"/>
              </a:cxn>
              <a:cxn ang="T12">
                <a:pos x="T4" y="T5"/>
              </a:cxn>
              <a:cxn ang="T13">
                <a:pos x="T6" y="T7"/>
              </a:cxn>
              <a:cxn ang="T14">
                <a:pos x="T8" y="T9"/>
              </a:cxn>
            </a:cxnLst>
            <a:rect l="T15" t="T16" r="T17" b="T18"/>
            <a:pathLst>
              <a:path w="29" h="96">
                <a:moveTo>
                  <a:pt x="0" y="0"/>
                </a:moveTo>
                <a:lnTo>
                  <a:pt x="0" y="95"/>
                </a:lnTo>
                <a:lnTo>
                  <a:pt x="28" y="95"/>
                </a:lnTo>
                <a:lnTo>
                  <a:pt x="28" y="0"/>
                </a:lnTo>
                <a:lnTo>
                  <a:pt x="0"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23" name="Freeform 20"/>
          <p:cNvSpPr>
            <a:spLocks/>
          </p:cNvSpPr>
          <p:nvPr/>
        </p:nvSpPr>
        <p:spPr bwMode="auto">
          <a:xfrm>
            <a:off x="3565525" y="3259138"/>
            <a:ext cx="80963" cy="50800"/>
          </a:xfrm>
          <a:custGeom>
            <a:avLst/>
            <a:gdLst>
              <a:gd name="T0" fmla="*/ 0 w 51"/>
              <a:gd name="T1" fmla="*/ 78124038 h 32"/>
              <a:gd name="T2" fmla="*/ 126008603 w 51"/>
              <a:gd name="T3" fmla="*/ 78124038 h 32"/>
              <a:gd name="T4" fmla="*/ 126008603 w 51"/>
              <a:gd name="T5" fmla="*/ 0 h 32"/>
              <a:gd name="T6" fmla="*/ 0 w 51"/>
              <a:gd name="T7" fmla="*/ 0 h 32"/>
              <a:gd name="T8" fmla="*/ 0 w 51"/>
              <a:gd name="T9" fmla="*/ 78124038 h 32"/>
              <a:gd name="T10" fmla="*/ 0 60000 65536"/>
              <a:gd name="T11" fmla="*/ 0 60000 65536"/>
              <a:gd name="T12" fmla="*/ 0 60000 65536"/>
              <a:gd name="T13" fmla="*/ 0 60000 65536"/>
              <a:gd name="T14" fmla="*/ 0 60000 65536"/>
              <a:gd name="T15" fmla="*/ 0 w 51"/>
              <a:gd name="T16" fmla="*/ 0 h 32"/>
              <a:gd name="T17" fmla="*/ 51 w 51"/>
              <a:gd name="T18" fmla="*/ 32 h 32"/>
            </a:gdLst>
            <a:ahLst/>
            <a:cxnLst>
              <a:cxn ang="T10">
                <a:pos x="T0" y="T1"/>
              </a:cxn>
              <a:cxn ang="T11">
                <a:pos x="T2" y="T3"/>
              </a:cxn>
              <a:cxn ang="T12">
                <a:pos x="T4" y="T5"/>
              </a:cxn>
              <a:cxn ang="T13">
                <a:pos x="T6" y="T7"/>
              </a:cxn>
              <a:cxn ang="T14">
                <a:pos x="T8" y="T9"/>
              </a:cxn>
            </a:cxnLst>
            <a:rect l="T15" t="T16" r="T17" b="T18"/>
            <a:pathLst>
              <a:path w="51" h="32">
                <a:moveTo>
                  <a:pt x="0" y="31"/>
                </a:moveTo>
                <a:lnTo>
                  <a:pt x="50" y="31"/>
                </a:lnTo>
                <a:lnTo>
                  <a:pt x="50" y="0"/>
                </a:lnTo>
                <a:lnTo>
                  <a:pt x="0" y="0"/>
                </a:lnTo>
                <a:lnTo>
                  <a:pt x="0" y="31"/>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24" name="Freeform 21"/>
          <p:cNvSpPr>
            <a:spLocks/>
          </p:cNvSpPr>
          <p:nvPr/>
        </p:nvSpPr>
        <p:spPr bwMode="auto">
          <a:xfrm>
            <a:off x="3556000" y="4799013"/>
            <a:ext cx="85725" cy="52387"/>
          </a:xfrm>
          <a:custGeom>
            <a:avLst/>
            <a:gdLst>
              <a:gd name="T0" fmla="*/ 0 w 54"/>
              <a:gd name="T1" fmla="*/ 80644218 h 33"/>
              <a:gd name="T2" fmla="*/ 133569087 w 54"/>
              <a:gd name="T3" fmla="*/ 80644218 h 33"/>
              <a:gd name="T4" fmla="*/ 133569087 w 54"/>
              <a:gd name="T5" fmla="*/ 0 h 33"/>
              <a:gd name="T6" fmla="*/ 0 w 54"/>
              <a:gd name="T7" fmla="*/ 0 h 33"/>
              <a:gd name="T8" fmla="*/ 0 w 54"/>
              <a:gd name="T9" fmla="*/ 80644218 h 33"/>
              <a:gd name="T10" fmla="*/ 0 60000 65536"/>
              <a:gd name="T11" fmla="*/ 0 60000 65536"/>
              <a:gd name="T12" fmla="*/ 0 60000 65536"/>
              <a:gd name="T13" fmla="*/ 0 60000 65536"/>
              <a:gd name="T14" fmla="*/ 0 60000 65536"/>
              <a:gd name="T15" fmla="*/ 0 w 54"/>
              <a:gd name="T16" fmla="*/ 0 h 33"/>
              <a:gd name="T17" fmla="*/ 54 w 54"/>
              <a:gd name="T18" fmla="*/ 33 h 33"/>
            </a:gdLst>
            <a:ahLst/>
            <a:cxnLst>
              <a:cxn ang="T10">
                <a:pos x="T0" y="T1"/>
              </a:cxn>
              <a:cxn ang="T11">
                <a:pos x="T2" y="T3"/>
              </a:cxn>
              <a:cxn ang="T12">
                <a:pos x="T4" y="T5"/>
              </a:cxn>
              <a:cxn ang="T13">
                <a:pos x="T6" y="T7"/>
              </a:cxn>
              <a:cxn ang="T14">
                <a:pos x="T8" y="T9"/>
              </a:cxn>
            </a:cxnLst>
            <a:rect l="T15" t="T16" r="T17" b="T18"/>
            <a:pathLst>
              <a:path w="54" h="33">
                <a:moveTo>
                  <a:pt x="0" y="32"/>
                </a:moveTo>
                <a:lnTo>
                  <a:pt x="53" y="32"/>
                </a:lnTo>
                <a:lnTo>
                  <a:pt x="53" y="0"/>
                </a:lnTo>
                <a:lnTo>
                  <a:pt x="0" y="0"/>
                </a:lnTo>
                <a:lnTo>
                  <a:pt x="0" y="32"/>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25" name="Freeform 22"/>
          <p:cNvSpPr>
            <a:spLocks/>
          </p:cNvSpPr>
          <p:nvPr/>
        </p:nvSpPr>
        <p:spPr bwMode="auto">
          <a:xfrm>
            <a:off x="8705850" y="1695450"/>
            <a:ext cx="90488" cy="52388"/>
          </a:xfrm>
          <a:custGeom>
            <a:avLst/>
            <a:gdLst>
              <a:gd name="T0" fmla="*/ 0 w 57"/>
              <a:gd name="T1" fmla="*/ 80645757 h 33"/>
              <a:gd name="T2" fmla="*/ 141129542 w 57"/>
              <a:gd name="T3" fmla="*/ 80645757 h 33"/>
              <a:gd name="T4" fmla="*/ 141129542 w 57"/>
              <a:gd name="T5" fmla="*/ 0 h 33"/>
              <a:gd name="T6" fmla="*/ 0 w 57"/>
              <a:gd name="T7" fmla="*/ 0 h 33"/>
              <a:gd name="T8" fmla="*/ 0 w 57"/>
              <a:gd name="T9" fmla="*/ 80645757 h 33"/>
              <a:gd name="T10" fmla="*/ 0 60000 65536"/>
              <a:gd name="T11" fmla="*/ 0 60000 65536"/>
              <a:gd name="T12" fmla="*/ 0 60000 65536"/>
              <a:gd name="T13" fmla="*/ 0 60000 65536"/>
              <a:gd name="T14" fmla="*/ 0 60000 65536"/>
              <a:gd name="T15" fmla="*/ 0 w 57"/>
              <a:gd name="T16" fmla="*/ 0 h 33"/>
              <a:gd name="T17" fmla="*/ 57 w 57"/>
              <a:gd name="T18" fmla="*/ 33 h 33"/>
            </a:gdLst>
            <a:ahLst/>
            <a:cxnLst>
              <a:cxn ang="T10">
                <a:pos x="T0" y="T1"/>
              </a:cxn>
              <a:cxn ang="T11">
                <a:pos x="T2" y="T3"/>
              </a:cxn>
              <a:cxn ang="T12">
                <a:pos x="T4" y="T5"/>
              </a:cxn>
              <a:cxn ang="T13">
                <a:pos x="T6" y="T7"/>
              </a:cxn>
              <a:cxn ang="T14">
                <a:pos x="T8" y="T9"/>
              </a:cxn>
            </a:cxnLst>
            <a:rect l="T15" t="T16" r="T17" b="T18"/>
            <a:pathLst>
              <a:path w="57" h="33">
                <a:moveTo>
                  <a:pt x="0" y="32"/>
                </a:moveTo>
                <a:lnTo>
                  <a:pt x="56" y="32"/>
                </a:lnTo>
                <a:lnTo>
                  <a:pt x="56" y="0"/>
                </a:lnTo>
                <a:lnTo>
                  <a:pt x="0" y="0"/>
                </a:lnTo>
                <a:lnTo>
                  <a:pt x="0" y="32"/>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26" name="Freeform 23"/>
          <p:cNvSpPr>
            <a:spLocks/>
          </p:cNvSpPr>
          <p:nvPr/>
        </p:nvSpPr>
        <p:spPr bwMode="auto">
          <a:xfrm>
            <a:off x="8716963" y="3271838"/>
            <a:ext cx="85725" cy="50800"/>
          </a:xfrm>
          <a:custGeom>
            <a:avLst/>
            <a:gdLst>
              <a:gd name="T0" fmla="*/ 0 w 54"/>
              <a:gd name="T1" fmla="*/ 78124038 h 32"/>
              <a:gd name="T2" fmla="*/ 133569087 w 54"/>
              <a:gd name="T3" fmla="*/ 78124038 h 32"/>
              <a:gd name="T4" fmla="*/ 133569087 w 54"/>
              <a:gd name="T5" fmla="*/ 0 h 32"/>
              <a:gd name="T6" fmla="*/ 0 w 54"/>
              <a:gd name="T7" fmla="*/ 0 h 32"/>
              <a:gd name="T8" fmla="*/ 0 w 54"/>
              <a:gd name="T9" fmla="*/ 78124038 h 32"/>
              <a:gd name="T10" fmla="*/ 0 60000 65536"/>
              <a:gd name="T11" fmla="*/ 0 60000 65536"/>
              <a:gd name="T12" fmla="*/ 0 60000 65536"/>
              <a:gd name="T13" fmla="*/ 0 60000 65536"/>
              <a:gd name="T14" fmla="*/ 0 60000 65536"/>
              <a:gd name="T15" fmla="*/ 0 w 54"/>
              <a:gd name="T16" fmla="*/ 0 h 32"/>
              <a:gd name="T17" fmla="*/ 54 w 54"/>
              <a:gd name="T18" fmla="*/ 32 h 32"/>
            </a:gdLst>
            <a:ahLst/>
            <a:cxnLst>
              <a:cxn ang="T10">
                <a:pos x="T0" y="T1"/>
              </a:cxn>
              <a:cxn ang="T11">
                <a:pos x="T2" y="T3"/>
              </a:cxn>
              <a:cxn ang="T12">
                <a:pos x="T4" y="T5"/>
              </a:cxn>
              <a:cxn ang="T13">
                <a:pos x="T6" y="T7"/>
              </a:cxn>
              <a:cxn ang="T14">
                <a:pos x="T8" y="T9"/>
              </a:cxn>
            </a:cxnLst>
            <a:rect l="T15" t="T16" r="T17" b="T18"/>
            <a:pathLst>
              <a:path w="54" h="32">
                <a:moveTo>
                  <a:pt x="0" y="31"/>
                </a:moveTo>
                <a:lnTo>
                  <a:pt x="53" y="31"/>
                </a:lnTo>
                <a:lnTo>
                  <a:pt x="53" y="0"/>
                </a:lnTo>
                <a:lnTo>
                  <a:pt x="0" y="0"/>
                </a:lnTo>
                <a:lnTo>
                  <a:pt x="0" y="31"/>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27" name="Freeform 24"/>
          <p:cNvSpPr>
            <a:spLocks/>
          </p:cNvSpPr>
          <p:nvPr/>
        </p:nvSpPr>
        <p:spPr bwMode="auto">
          <a:xfrm>
            <a:off x="8705850" y="4813300"/>
            <a:ext cx="90488" cy="50800"/>
          </a:xfrm>
          <a:custGeom>
            <a:avLst/>
            <a:gdLst>
              <a:gd name="T0" fmla="*/ 0 w 57"/>
              <a:gd name="T1" fmla="*/ 78124038 h 32"/>
              <a:gd name="T2" fmla="*/ 141129542 w 57"/>
              <a:gd name="T3" fmla="*/ 78124038 h 32"/>
              <a:gd name="T4" fmla="*/ 141129542 w 57"/>
              <a:gd name="T5" fmla="*/ 0 h 32"/>
              <a:gd name="T6" fmla="*/ 0 w 57"/>
              <a:gd name="T7" fmla="*/ 0 h 32"/>
              <a:gd name="T8" fmla="*/ 0 w 57"/>
              <a:gd name="T9" fmla="*/ 78124038 h 32"/>
              <a:gd name="T10" fmla="*/ 0 60000 65536"/>
              <a:gd name="T11" fmla="*/ 0 60000 65536"/>
              <a:gd name="T12" fmla="*/ 0 60000 65536"/>
              <a:gd name="T13" fmla="*/ 0 60000 65536"/>
              <a:gd name="T14" fmla="*/ 0 60000 65536"/>
              <a:gd name="T15" fmla="*/ 0 w 57"/>
              <a:gd name="T16" fmla="*/ 0 h 32"/>
              <a:gd name="T17" fmla="*/ 57 w 57"/>
              <a:gd name="T18" fmla="*/ 32 h 32"/>
            </a:gdLst>
            <a:ahLst/>
            <a:cxnLst>
              <a:cxn ang="T10">
                <a:pos x="T0" y="T1"/>
              </a:cxn>
              <a:cxn ang="T11">
                <a:pos x="T2" y="T3"/>
              </a:cxn>
              <a:cxn ang="T12">
                <a:pos x="T4" y="T5"/>
              </a:cxn>
              <a:cxn ang="T13">
                <a:pos x="T6" y="T7"/>
              </a:cxn>
              <a:cxn ang="T14">
                <a:pos x="T8" y="T9"/>
              </a:cxn>
            </a:cxnLst>
            <a:rect l="T15" t="T16" r="T17" b="T18"/>
            <a:pathLst>
              <a:path w="57" h="32">
                <a:moveTo>
                  <a:pt x="0" y="31"/>
                </a:moveTo>
                <a:lnTo>
                  <a:pt x="56" y="31"/>
                </a:lnTo>
                <a:lnTo>
                  <a:pt x="56" y="0"/>
                </a:lnTo>
                <a:lnTo>
                  <a:pt x="0" y="0"/>
                </a:lnTo>
                <a:lnTo>
                  <a:pt x="0" y="31"/>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28" name="Rectangle 25"/>
          <p:cNvSpPr>
            <a:spLocks noChangeArrowheads="1"/>
          </p:cNvSpPr>
          <p:nvPr/>
        </p:nvSpPr>
        <p:spPr bwMode="auto">
          <a:xfrm>
            <a:off x="3140075" y="1514475"/>
            <a:ext cx="354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latin typeface="Arial" panose="020B0604020202020204" pitchFamily="34" charset="0"/>
              </a:rPr>
              <a:t>15</a:t>
            </a:r>
          </a:p>
        </p:txBody>
      </p:sp>
      <p:sp>
        <p:nvSpPr>
          <p:cNvPr id="21529" name="Rectangle 26"/>
          <p:cNvSpPr>
            <a:spLocks noChangeArrowheads="1"/>
          </p:cNvSpPr>
          <p:nvPr/>
        </p:nvSpPr>
        <p:spPr bwMode="auto">
          <a:xfrm>
            <a:off x="3140075" y="3101975"/>
            <a:ext cx="354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latin typeface="Arial" panose="020B0604020202020204" pitchFamily="34" charset="0"/>
              </a:rPr>
              <a:t>10</a:t>
            </a:r>
          </a:p>
        </p:txBody>
      </p:sp>
      <p:sp>
        <p:nvSpPr>
          <p:cNvPr id="21530" name="Rectangle 27"/>
          <p:cNvSpPr>
            <a:spLocks noChangeArrowheads="1"/>
          </p:cNvSpPr>
          <p:nvPr/>
        </p:nvSpPr>
        <p:spPr bwMode="auto">
          <a:xfrm>
            <a:off x="3278188" y="4619625"/>
            <a:ext cx="268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latin typeface="Arial" panose="020B0604020202020204" pitchFamily="34" charset="0"/>
              </a:rPr>
              <a:t>5</a:t>
            </a:r>
          </a:p>
        </p:txBody>
      </p:sp>
      <p:sp>
        <p:nvSpPr>
          <p:cNvPr id="21531" name="Rectangle 28"/>
          <p:cNvSpPr>
            <a:spLocks noChangeArrowheads="1"/>
          </p:cNvSpPr>
          <p:nvPr/>
        </p:nvSpPr>
        <p:spPr bwMode="auto">
          <a:xfrm>
            <a:off x="3278188" y="6159500"/>
            <a:ext cx="268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latin typeface="Arial" panose="020B0604020202020204" pitchFamily="34" charset="0"/>
              </a:rPr>
              <a:t>0</a:t>
            </a:r>
          </a:p>
        </p:txBody>
      </p:sp>
      <p:sp>
        <p:nvSpPr>
          <p:cNvPr id="21532" name="Rectangle 29"/>
          <p:cNvSpPr>
            <a:spLocks noChangeArrowheads="1"/>
          </p:cNvSpPr>
          <p:nvPr/>
        </p:nvSpPr>
        <p:spPr bwMode="auto">
          <a:xfrm>
            <a:off x="3371850" y="6364288"/>
            <a:ext cx="3952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latin typeface="Arial" panose="020B0604020202020204" pitchFamily="34" charset="0"/>
              </a:rPr>
              <a:t>0.0</a:t>
            </a:r>
          </a:p>
        </p:txBody>
      </p:sp>
      <p:sp>
        <p:nvSpPr>
          <p:cNvPr id="21533" name="Rectangle 30"/>
          <p:cNvSpPr>
            <a:spLocks noChangeArrowheads="1"/>
          </p:cNvSpPr>
          <p:nvPr/>
        </p:nvSpPr>
        <p:spPr bwMode="auto">
          <a:xfrm>
            <a:off x="4640263" y="6340475"/>
            <a:ext cx="3952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latin typeface="Arial" panose="020B0604020202020204" pitchFamily="34" charset="0"/>
              </a:rPr>
              <a:t>0.2</a:t>
            </a:r>
          </a:p>
        </p:txBody>
      </p:sp>
      <p:sp>
        <p:nvSpPr>
          <p:cNvPr id="21534" name="Rectangle 31"/>
          <p:cNvSpPr>
            <a:spLocks noChangeArrowheads="1"/>
          </p:cNvSpPr>
          <p:nvPr/>
        </p:nvSpPr>
        <p:spPr bwMode="auto">
          <a:xfrm>
            <a:off x="5978525" y="6327775"/>
            <a:ext cx="395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latin typeface="Arial" panose="020B0604020202020204" pitchFamily="34" charset="0"/>
              </a:rPr>
              <a:t>0.4</a:t>
            </a:r>
          </a:p>
        </p:txBody>
      </p:sp>
      <p:sp>
        <p:nvSpPr>
          <p:cNvPr id="21535" name="Rectangle 32"/>
          <p:cNvSpPr>
            <a:spLocks noChangeArrowheads="1"/>
          </p:cNvSpPr>
          <p:nvPr/>
        </p:nvSpPr>
        <p:spPr bwMode="auto">
          <a:xfrm>
            <a:off x="7308850" y="6327775"/>
            <a:ext cx="3952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latin typeface="Arial" panose="020B0604020202020204" pitchFamily="34" charset="0"/>
              </a:rPr>
              <a:t>0.6</a:t>
            </a:r>
          </a:p>
        </p:txBody>
      </p:sp>
      <p:sp>
        <p:nvSpPr>
          <p:cNvPr id="21536" name="Rectangle 33"/>
          <p:cNvSpPr>
            <a:spLocks noChangeArrowheads="1"/>
          </p:cNvSpPr>
          <p:nvPr/>
        </p:nvSpPr>
        <p:spPr bwMode="auto">
          <a:xfrm>
            <a:off x="8577263" y="6316663"/>
            <a:ext cx="3952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latin typeface="Arial" panose="020B0604020202020204" pitchFamily="34" charset="0"/>
              </a:rPr>
              <a:t>0.8</a:t>
            </a:r>
          </a:p>
        </p:txBody>
      </p:sp>
      <p:sp>
        <p:nvSpPr>
          <p:cNvPr id="21537" name="Rectangle 34"/>
          <p:cNvSpPr>
            <a:spLocks noChangeArrowheads="1"/>
          </p:cNvSpPr>
          <p:nvPr/>
        </p:nvSpPr>
        <p:spPr bwMode="auto">
          <a:xfrm rot="-5392500">
            <a:off x="2340769" y="4333082"/>
            <a:ext cx="1258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b="1">
                <a:latin typeface="Arial" panose="020B0604020202020204" pitchFamily="34" charset="0"/>
              </a:rPr>
              <a:t>Wt</a:t>
            </a:r>
            <a:r>
              <a:rPr lang="en-US" altLang="en-US" b="1">
                <a:latin typeface="Arial" panose="020B0604020202020204" pitchFamily="34" charset="0"/>
              </a:rPr>
              <a:t>.%</a:t>
            </a:r>
            <a:r>
              <a:rPr lang="en-US" altLang="en-US" sz="1400" b="1">
                <a:latin typeface="Arial" panose="020B0604020202020204" pitchFamily="34" charset="0"/>
              </a:rPr>
              <a:t> Al</a:t>
            </a:r>
            <a:r>
              <a:rPr lang="en-US" altLang="en-US" sz="1400" b="1" baseline="-25000">
                <a:latin typeface="Arial" panose="020B0604020202020204" pitchFamily="34" charset="0"/>
              </a:rPr>
              <a:t>2</a:t>
            </a:r>
            <a:r>
              <a:rPr lang="en-US" altLang="en-US" sz="1400" b="1">
                <a:latin typeface="Arial" panose="020B0604020202020204" pitchFamily="34" charset="0"/>
              </a:rPr>
              <a:t>O</a:t>
            </a:r>
            <a:r>
              <a:rPr lang="en-US" altLang="en-US" sz="1400" b="1" baseline="-25000">
                <a:latin typeface="Arial" panose="020B0604020202020204" pitchFamily="34" charset="0"/>
              </a:rPr>
              <a:t>3</a:t>
            </a:r>
          </a:p>
        </p:txBody>
      </p:sp>
      <p:sp>
        <p:nvSpPr>
          <p:cNvPr id="21538" name="Rectangle 35"/>
          <p:cNvSpPr>
            <a:spLocks noChangeArrowheads="1"/>
          </p:cNvSpPr>
          <p:nvPr/>
        </p:nvSpPr>
        <p:spPr bwMode="auto">
          <a:xfrm>
            <a:off x="5565775" y="6551613"/>
            <a:ext cx="10080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Wt.% TiO</a:t>
            </a:r>
            <a:r>
              <a:rPr lang="en-US" altLang="en-US" sz="1400" baseline="-25000">
                <a:latin typeface="Arial" panose="020B0604020202020204" pitchFamily="34" charset="0"/>
              </a:rPr>
              <a:t>2</a:t>
            </a:r>
          </a:p>
        </p:txBody>
      </p:sp>
      <p:sp>
        <p:nvSpPr>
          <p:cNvPr id="21539" name="Oval 36"/>
          <p:cNvSpPr>
            <a:spLocks noChangeArrowheads="1"/>
          </p:cNvSpPr>
          <p:nvPr/>
        </p:nvSpPr>
        <p:spPr bwMode="auto">
          <a:xfrm>
            <a:off x="4541838" y="5133975"/>
            <a:ext cx="133350" cy="17303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40" name="Oval 37"/>
          <p:cNvSpPr>
            <a:spLocks noChangeArrowheads="1"/>
          </p:cNvSpPr>
          <p:nvPr/>
        </p:nvSpPr>
        <p:spPr bwMode="auto">
          <a:xfrm>
            <a:off x="4567238" y="5165725"/>
            <a:ext cx="80962" cy="98425"/>
          </a:xfrm>
          <a:prstGeom prst="ellipse">
            <a:avLst/>
          </a:prstGeom>
          <a:solidFill>
            <a:srgbClr val="FF66CC"/>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41" name="Oval 38"/>
          <p:cNvSpPr>
            <a:spLocks noChangeArrowheads="1"/>
          </p:cNvSpPr>
          <p:nvPr/>
        </p:nvSpPr>
        <p:spPr bwMode="auto">
          <a:xfrm>
            <a:off x="3808413" y="5888038"/>
            <a:ext cx="125412" cy="131762"/>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42" name="Oval 39"/>
          <p:cNvSpPr>
            <a:spLocks noChangeArrowheads="1"/>
          </p:cNvSpPr>
          <p:nvPr/>
        </p:nvSpPr>
        <p:spPr bwMode="auto">
          <a:xfrm>
            <a:off x="3825875" y="5907088"/>
            <a:ext cx="73025" cy="85725"/>
          </a:xfrm>
          <a:prstGeom prst="ellipse">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43" name="Oval 40"/>
          <p:cNvSpPr>
            <a:spLocks noChangeArrowheads="1"/>
          </p:cNvSpPr>
          <p:nvPr/>
        </p:nvSpPr>
        <p:spPr bwMode="auto">
          <a:xfrm>
            <a:off x="8104188" y="1684338"/>
            <a:ext cx="65087" cy="7143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44" name="Rectangle 41"/>
          <p:cNvSpPr>
            <a:spLocks noChangeArrowheads="1"/>
          </p:cNvSpPr>
          <p:nvPr/>
        </p:nvSpPr>
        <p:spPr bwMode="auto">
          <a:xfrm>
            <a:off x="3781425" y="6027738"/>
            <a:ext cx="698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Dunite</a:t>
            </a:r>
          </a:p>
        </p:txBody>
      </p:sp>
      <p:sp>
        <p:nvSpPr>
          <p:cNvPr id="21545" name="Rectangle 42"/>
          <p:cNvSpPr>
            <a:spLocks noChangeArrowheads="1"/>
          </p:cNvSpPr>
          <p:nvPr/>
        </p:nvSpPr>
        <p:spPr bwMode="auto">
          <a:xfrm>
            <a:off x="3929063" y="5786438"/>
            <a:ext cx="11001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Harzburgite</a:t>
            </a:r>
          </a:p>
        </p:txBody>
      </p:sp>
      <p:sp>
        <p:nvSpPr>
          <p:cNvPr id="21546" name="Rectangle 43"/>
          <p:cNvSpPr>
            <a:spLocks noChangeArrowheads="1"/>
          </p:cNvSpPr>
          <p:nvPr/>
        </p:nvSpPr>
        <p:spPr bwMode="auto">
          <a:xfrm>
            <a:off x="4695825" y="5087938"/>
            <a:ext cx="952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Lherzolite</a:t>
            </a:r>
          </a:p>
        </p:txBody>
      </p:sp>
      <p:sp>
        <p:nvSpPr>
          <p:cNvPr id="21547" name="Rectangle 44"/>
          <p:cNvSpPr>
            <a:spLocks noChangeArrowheads="1"/>
          </p:cNvSpPr>
          <p:nvPr/>
        </p:nvSpPr>
        <p:spPr bwMode="auto">
          <a:xfrm>
            <a:off x="6742113" y="1495425"/>
            <a:ext cx="1406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Tholeiitic basalt</a:t>
            </a:r>
          </a:p>
        </p:txBody>
      </p:sp>
      <p:sp>
        <p:nvSpPr>
          <p:cNvPr id="21548" name="Oval 45"/>
          <p:cNvSpPr>
            <a:spLocks noChangeArrowheads="1"/>
          </p:cNvSpPr>
          <p:nvPr/>
        </p:nvSpPr>
        <p:spPr bwMode="auto">
          <a:xfrm>
            <a:off x="3595688" y="6149975"/>
            <a:ext cx="77787" cy="84138"/>
          </a:xfrm>
          <a:prstGeom prst="ellipse">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49" name="Freeform 46"/>
          <p:cNvSpPr>
            <a:spLocks/>
          </p:cNvSpPr>
          <p:nvPr/>
        </p:nvSpPr>
        <p:spPr bwMode="auto">
          <a:xfrm>
            <a:off x="6035675" y="2695575"/>
            <a:ext cx="1131888" cy="1085850"/>
          </a:xfrm>
          <a:custGeom>
            <a:avLst/>
            <a:gdLst>
              <a:gd name="T0" fmla="*/ 0 w 713"/>
              <a:gd name="T1" fmla="*/ 1403727721 h 684"/>
              <a:gd name="T2" fmla="*/ 244456073 w 713"/>
              <a:gd name="T3" fmla="*/ 1721267692 h 684"/>
              <a:gd name="T4" fmla="*/ 1794352222 w 713"/>
              <a:gd name="T5" fmla="*/ 315018724 h 684"/>
              <a:gd name="T6" fmla="*/ 1547376488 w 713"/>
              <a:gd name="T7" fmla="*/ 0 h 684"/>
              <a:gd name="T8" fmla="*/ 0 w 713"/>
              <a:gd name="T9" fmla="*/ 1403727721 h 684"/>
              <a:gd name="T10" fmla="*/ 0 60000 65536"/>
              <a:gd name="T11" fmla="*/ 0 60000 65536"/>
              <a:gd name="T12" fmla="*/ 0 60000 65536"/>
              <a:gd name="T13" fmla="*/ 0 60000 65536"/>
              <a:gd name="T14" fmla="*/ 0 60000 65536"/>
              <a:gd name="T15" fmla="*/ 0 w 713"/>
              <a:gd name="T16" fmla="*/ 0 h 684"/>
              <a:gd name="T17" fmla="*/ 713 w 713"/>
              <a:gd name="T18" fmla="*/ 684 h 684"/>
            </a:gdLst>
            <a:ahLst/>
            <a:cxnLst>
              <a:cxn ang="T10">
                <a:pos x="T0" y="T1"/>
              </a:cxn>
              <a:cxn ang="T11">
                <a:pos x="T2" y="T3"/>
              </a:cxn>
              <a:cxn ang="T12">
                <a:pos x="T4" y="T5"/>
              </a:cxn>
              <a:cxn ang="T13">
                <a:pos x="T6" y="T7"/>
              </a:cxn>
              <a:cxn ang="T14">
                <a:pos x="T8" y="T9"/>
              </a:cxn>
            </a:cxnLst>
            <a:rect l="T15" t="T16" r="T17" b="T18"/>
            <a:pathLst>
              <a:path w="713" h="684">
                <a:moveTo>
                  <a:pt x="0" y="557"/>
                </a:moveTo>
                <a:lnTo>
                  <a:pt x="97" y="683"/>
                </a:lnTo>
                <a:lnTo>
                  <a:pt x="712" y="125"/>
                </a:lnTo>
                <a:lnTo>
                  <a:pt x="614" y="0"/>
                </a:lnTo>
                <a:lnTo>
                  <a:pt x="0" y="557"/>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1550" name="Rectangle 47"/>
          <p:cNvSpPr>
            <a:spLocks noChangeArrowheads="1"/>
          </p:cNvSpPr>
          <p:nvPr/>
        </p:nvSpPr>
        <p:spPr bwMode="auto">
          <a:xfrm rot="-2583750">
            <a:off x="5957888" y="3054350"/>
            <a:ext cx="1308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Partial Melting</a:t>
            </a:r>
          </a:p>
        </p:txBody>
      </p:sp>
      <p:sp>
        <p:nvSpPr>
          <p:cNvPr id="21551" name="Rectangle 48"/>
          <p:cNvSpPr>
            <a:spLocks noChangeArrowheads="1"/>
          </p:cNvSpPr>
          <p:nvPr/>
        </p:nvSpPr>
        <p:spPr bwMode="auto">
          <a:xfrm>
            <a:off x="5059363" y="5786438"/>
            <a:ext cx="1098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Residuum</a:t>
            </a:r>
          </a:p>
        </p:txBody>
      </p:sp>
      <p:sp>
        <p:nvSpPr>
          <p:cNvPr id="21552" name="Rectangle 51"/>
          <p:cNvSpPr>
            <a:spLocks noChangeArrowheads="1"/>
          </p:cNvSpPr>
          <p:nvPr>
            <p:ph type="title"/>
          </p:nvPr>
        </p:nvSpPr>
        <p:spPr>
          <a:xfrm>
            <a:off x="457200" y="304800"/>
            <a:ext cx="7772400" cy="381000"/>
          </a:xfrm>
          <a:noFill/>
        </p:spPr>
        <p:txBody>
          <a:bodyPr>
            <a:normAutofit fontScale="90000"/>
          </a:bodyPr>
          <a:lstStyle/>
          <a:p>
            <a:pPr marL="284163" indent="-284163" algn="l"/>
            <a:r>
              <a:rPr lang="en-US" altLang="en-US" sz="2400" b="1" smtClean="0">
                <a:solidFill>
                  <a:schemeClr val="tx1"/>
                </a:solidFill>
              </a:rPr>
              <a:t>     Lherzolite as a possible source for Basalt genesis</a:t>
            </a:r>
          </a:p>
        </p:txBody>
      </p:sp>
      <p:sp>
        <p:nvSpPr>
          <p:cNvPr id="21553" name="Rectangle 52"/>
          <p:cNvSpPr>
            <a:spLocks noChangeArrowheads="1"/>
          </p:cNvSpPr>
          <p:nvPr/>
        </p:nvSpPr>
        <p:spPr bwMode="auto">
          <a:xfrm>
            <a:off x="152400" y="1676400"/>
            <a:ext cx="363220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t>Types of peridotites:</a:t>
            </a:r>
          </a:p>
          <a:p>
            <a:pPr eaLnBrk="1" hangingPunct="1"/>
            <a:endParaRPr lang="en-US" altLang="en-US" sz="2000"/>
          </a:p>
          <a:p>
            <a:pPr eaLnBrk="1" hangingPunct="1"/>
            <a:r>
              <a:rPr lang="en-US" altLang="en-US" sz="2000">
                <a:solidFill>
                  <a:srgbClr val="808000"/>
                </a:solidFill>
              </a:rPr>
              <a:t>Lherzolite is probably fertile unaltered mantle</a:t>
            </a:r>
            <a:br>
              <a:rPr lang="en-US" altLang="en-US" sz="2000">
                <a:solidFill>
                  <a:srgbClr val="808000"/>
                </a:solidFill>
              </a:rPr>
            </a:br>
            <a:endParaRPr lang="en-US" altLang="en-US" sz="2000">
              <a:solidFill>
                <a:srgbClr val="808000"/>
              </a:solidFill>
            </a:endParaRPr>
          </a:p>
          <a:p>
            <a:pPr eaLnBrk="1" hangingPunct="1"/>
            <a:r>
              <a:rPr lang="en-US" altLang="en-US" sz="2000">
                <a:solidFill>
                  <a:srgbClr val="6600CC"/>
                </a:solidFill>
              </a:rPr>
              <a:t>Dunite and harzburgite are refractory residuum after basalt has been extracted by partial melting</a:t>
            </a:r>
          </a:p>
        </p:txBody>
      </p:sp>
    </p:spTree>
    <p:extLst>
      <p:ext uri="{BB962C8B-B14F-4D97-AF65-F5344CB8AC3E}">
        <p14:creationId xmlns:p14="http://schemas.microsoft.com/office/powerpoint/2010/main" val="3163173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914400"/>
            <a:ext cx="7772400" cy="1143000"/>
          </a:xfrm>
        </p:spPr>
        <p:txBody>
          <a:bodyPr/>
          <a:lstStyle/>
          <a:p>
            <a:pPr eaLnBrk="1" hangingPunct="1"/>
            <a:r>
              <a:rPr lang="en-US" altLang="en-US" sz="2400" smtClean="0">
                <a:solidFill>
                  <a:schemeClr val="tx1"/>
                </a:solidFill>
              </a:rPr>
              <a:t>Lherzolite: A type of peridotite with Olivine &gt; Opx + Cpx</a:t>
            </a:r>
            <a:br>
              <a:rPr lang="en-US" altLang="en-US" sz="2400" smtClean="0">
                <a:solidFill>
                  <a:schemeClr val="tx1"/>
                </a:solidFill>
              </a:rPr>
            </a:br>
            <a:endParaRPr lang="en-US" altLang="en-US" sz="2400" smtClean="0">
              <a:solidFill>
                <a:schemeClr val="tx1"/>
              </a:solidFill>
            </a:endParaRPr>
          </a:p>
        </p:txBody>
      </p:sp>
      <p:sp>
        <p:nvSpPr>
          <p:cNvPr id="22531" name="Rectangle 3"/>
          <p:cNvSpPr>
            <a:spLocks noChangeArrowheads="1"/>
          </p:cNvSpPr>
          <p:nvPr/>
        </p:nvSpPr>
        <p:spPr bwMode="auto">
          <a:xfrm>
            <a:off x="609600" y="381000"/>
            <a:ext cx="77724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a:t>What is a Lherzolite?</a:t>
            </a:r>
          </a:p>
        </p:txBody>
      </p:sp>
      <p:sp>
        <p:nvSpPr>
          <p:cNvPr id="22532" name="Freeform 4"/>
          <p:cNvSpPr>
            <a:spLocks/>
          </p:cNvSpPr>
          <p:nvPr/>
        </p:nvSpPr>
        <p:spPr bwMode="auto">
          <a:xfrm>
            <a:off x="2765425" y="2338388"/>
            <a:ext cx="3897313" cy="3462337"/>
          </a:xfrm>
          <a:custGeom>
            <a:avLst/>
            <a:gdLst>
              <a:gd name="T0" fmla="*/ 2147483647 w 2455"/>
              <a:gd name="T1" fmla="*/ 0 h 2181"/>
              <a:gd name="T2" fmla="*/ 0 w 2455"/>
              <a:gd name="T3" fmla="*/ 2147483647 h 2181"/>
              <a:gd name="T4" fmla="*/ 2147483647 w 2455"/>
              <a:gd name="T5" fmla="*/ 2147483647 h 2181"/>
              <a:gd name="T6" fmla="*/ 2147483647 w 2455"/>
              <a:gd name="T7" fmla="*/ 0 h 2181"/>
              <a:gd name="T8" fmla="*/ 0 60000 65536"/>
              <a:gd name="T9" fmla="*/ 0 60000 65536"/>
              <a:gd name="T10" fmla="*/ 0 60000 65536"/>
              <a:gd name="T11" fmla="*/ 0 60000 65536"/>
              <a:gd name="T12" fmla="*/ 0 w 2455"/>
              <a:gd name="T13" fmla="*/ 0 h 2181"/>
              <a:gd name="T14" fmla="*/ 2455 w 2455"/>
              <a:gd name="T15" fmla="*/ 2181 h 2181"/>
            </a:gdLst>
            <a:ahLst/>
            <a:cxnLst>
              <a:cxn ang="T8">
                <a:pos x="T0" y="T1"/>
              </a:cxn>
              <a:cxn ang="T9">
                <a:pos x="T2" y="T3"/>
              </a:cxn>
              <a:cxn ang="T10">
                <a:pos x="T4" y="T5"/>
              </a:cxn>
              <a:cxn ang="T11">
                <a:pos x="T6" y="T7"/>
              </a:cxn>
            </a:cxnLst>
            <a:rect l="T12" t="T13" r="T14" b="T15"/>
            <a:pathLst>
              <a:path w="2455" h="2181">
                <a:moveTo>
                  <a:pt x="1215" y="0"/>
                </a:moveTo>
                <a:lnTo>
                  <a:pt x="0" y="2180"/>
                </a:lnTo>
                <a:lnTo>
                  <a:pt x="2454" y="2180"/>
                </a:lnTo>
                <a:lnTo>
                  <a:pt x="1215" y="0"/>
                </a:lnTo>
              </a:path>
            </a:pathLst>
          </a:custGeom>
          <a:solidFill>
            <a:srgbClr val="FFC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33" name="AutoShape 5"/>
          <p:cNvSpPr>
            <a:spLocks noChangeArrowheads="1"/>
          </p:cNvSpPr>
          <p:nvPr/>
        </p:nvSpPr>
        <p:spPr bwMode="auto">
          <a:xfrm>
            <a:off x="3641725" y="2728913"/>
            <a:ext cx="2079625" cy="1817687"/>
          </a:xfrm>
          <a:prstGeom prst="triangle">
            <a:avLst>
              <a:gd name="adj" fmla="val 49995"/>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34" name="Freeform 6"/>
          <p:cNvSpPr>
            <a:spLocks/>
          </p:cNvSpPr>
          <p:nvPr/>
        </p:nvSpPr>
        <p:spPr bwMode="auto">
          <a:xfrm>
            <a:off x="2760663" y="2332038"/>
            <a:ext cx="3906837" cy="3473450"/>
          </a:xfrm>
          <a:custGeom>
            <a:avLst/>
            <a:gdLst>
              <a:gd name="T0" fmla="*/ 2147483647 w 2461"/>
              <a:gd name="T1" fmla="*/ 0 h 2188"/>
              <a:gd name="T2" fmla="*/ 2147483647 w 2461"/>
              <a:gd name="T3" fmla="*/ 0 h 2188"/>
              <a:gd name="T4" fmla="*/ 0 w 2461"/>
              <a:gd name="T5" fmla="*/ 2147483647 h 2188"/>
              <a:gd name="T6" fmla="*/ 0 w 2461"/>
              <a:gd name="T7" fmla="*/ 2147483647 h 2188"/>
              <a:gd name="T8" fmla="*/ 2147483647 w 2461"/>
              <a:gd name="T9" fmla="*/ 2147483647 h 2188"/>
              <a:gd name="T10" fmla="*/ 2147483647 w 2461"/>
              <a:gd name="T11" fmla="*/ 2147483647 h 2188"/>
              <a:gd name="T12" fmla="*/ 2147483647 w 2461"/>
              <a:gd name="T13" fmla="*/ 0 h 2188"/>
              <a:gd name="T14" fmla="*/ 2147483647 w 2461"/>
              <a:gd name="T15" fmla="*/ 15120937 h 2188"/>
              <a:gd name="T16" fmla="*/ 2147483647 w 2461"/>
              <a:gd name="T17" fmla="*/ 2147483647 h 2188"/>
              <a:gd name="T18" fmla="*/ 2147483647 w 2461"/>
              <a:gd name="T19" fmla="*/ 2147483647 h 2188"/>
              <a:gd name="T20" fmla="*/ 7559674 w 2461"/>
              <a:gd name="T21" fmla="*/ 2147483647 h 2188"/>
              <a:gd name="T22" fmla="*/ 15120936 w 2461"/>
              <a:gd name="T23" fmla="*/ 2147483647 h 2188"/>
              <a:gd name="T24" fmla="*/ 2147483647 w 2461"/>
              <a:gd name="T25" fmla="*/ 15120937 h 2188"/>
              <a:gd name="T26" fmla="*/ 2147483647 w 2461"/>
              <a:gd name="T27" fmla="*/ 15120937 h 2188"/>
              <a:gd name="T28" fmla="*/ 2147483647 w 2461"/>
              <a:gd name="T29" fmla="*/ 0 h 218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461"/>
              <a:gd name="T46" fmla="*/ 0 h 2188"/>
              <a:gd name="T47" fmla="*/ 2461 w 2461"/>
              <a:gd name="T48" fmla="*/ 2188 h 218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461" h="2188">
                <a:moveTo>
                  <a:pt x="1221" y="0"/>
                </a:moveTo>
                <a:lnTo>
                  <a:pt x="1216" y="0"/>
                </a:lnTo>
                <a:lnTo>
                  <a:pt x="0" y="2180"/>
                </a:lnTo>
                <a:lnTo>
                  <a:pt x="0" y="2187"/>
                </a:lnTo>
                <a:lnTo>
                  <a:pt x="2460" y="2187"/>
                </a:lnTo>
                <a:lnTo>
                  <a:pt x="2460" y="2180"/>
                </a:lnTo>
                <a:lnTo>
                  <a:pt x="1221" y="0"/>
                </a:lnTo>
                <a:lnTo>
                  <a:pt x="1216" y="6"/>
                </a:lnTo>
                <a:lnTo>
                  <a:pt x="2453" y="2187"/>
                </a:lnTo>
                <a:lnTo>
                  <a:pt x="2456" y="2180"/>
                </a:lnTo>
                <a:lnTo>
                  <a:pt x="3" y="2180"/>
                </a:lnTo>
                <a:lnTo>
                  <a:pt x="6" y="2187"/>
                </a:lnTo>
                <a:lnTo>
                  <a:pt x="1221" y="6"/>
                </a:lnTo>
                <a:lnTo>
                  <a:pt x="1216" y="6"/>
                </a:lnTo>
                <a:lnTo>
                  <a:pt x="1221"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35" name="Freeform 7"/>
          <p:cNvSpPr>
            <a:spLocks/>
          </p:cNvSpPr>
          <p:nvPr/>
        </p:nvSpPr>
        <p:spPr bwMode="auto">
          <a:xfrm>
            <a:off x="3051175" y="5613400"/>
            <a:ext cx="3308350" cy="42863"/>
          </a:xfrm>
          <a:custGeom>
            <a:avLst/>
            <a:gdLst>
              <a:gd name="T0" fmla="*/ 7559675 w 2084"/>
              <a:gd name="T1" fmla="*/ 0 h 27"/>
              <a:gd name="T2" fmla="*/ 0 w 2084"/>
              <a:gd name="T3" fmla="*/ 0 h 27"/>
              <a:gd name="T4" fmla="*/ 0 w 2084"/>
              <a:gd name="T5" fmla="*/ 37803580 h 27"/>
              <a:gd name="T6" fmla="*/ 7559675 w 2084"/>
              <a:gd name="T7" fmla="*/ 37803580 h 27"/>
              <a:gd name="T8" fmla="*/ 2147483647 w 2084"/>
              <a:gd name="T9" fmla="*/ 65524833 h 27"/>
              <a:gd name="T10" fmla="*/ 2147483647 w 2084"/>
              <a:gd name="T11" fmla="*/ 65524833 h 27"/>
              <a:gd name="T12" fmla="*/ 2147483647 w 2084"/>
              <a:gd name="T13" fmla="*/ 25201856 h 27"/>
              <a:gd name="T14" fmla="*/ 2147483647 w 2084"/>
              <a:gd name="T15" fmla="*/ 25201856 h 27"/>
              <a:gd name="T16" fmla="*/ 7559675 w 2084"/>
              <a:gd name="T17" fmla="*/ 0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84"/>
              <a:gd name="T28" fmla="*/ 0 h 27"/>
              <a:gd name="T29" fmla="*/ 2084 w 2084"/>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84" h="27">
                <a:moveTo>
                  <a:pt x="3" y="0"/>
                </a:moveTo>
                <a:lnTo>
                  <a:pt x="0" y="0"/>
                </a:lnTo>
                <a:lnTo>
                  <a:pt x="0" y="15"/>
                </a:lnTo>
                <a:lnTo>
                  <a:pt x="3" y="15"/>
                </a:lnTo>
                <a:lnTo>
                  <a:pt x="2079" y="26"/>
                </a:lnTo>
                <a:lnTo>
                  <a:pt x="2083" y="26"/>
                </a:lnTo>
                <a:lnTo>
                  <a:pt x="2083" y="10"/>
                </a:lnTo>
                <a:lnTo>
                  <a:pt x="2079" y="10"/>
                </a:lnTo>
                <a:lnTo>
                  <a:pt x="3"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36" name="Freeform 8"/>
          <p:cNvSpPr>
            <a:spLocks/>
          </p:cNvSpPr>
          <p:nvPr/>
        </p:nvSpPr>
        <p:spPr bwMode="auto">
          <a:xfrm>
            <a:off x="6270625" y="5435600"/>
            <a:ext cx="185738" cy="369888"/>
          </a:xfrm>
          <a:custGeom>
            <a:avLst/>
            <a:gdLst>
              <a:gd name="T0" fmla="*/ 292338935 w 117"/>
              <a:gd name="T1" fmla="*/ 7561274 h 233"/>
              <a:gd name="T2" fmla="*/ 292338935 w 117"/>
              <a:gd name="T3" fmla="*/ 0 h 233"/>
              <a:gd name="T4" fmla="*/ 274698592 w 117"/>
              <a:gd name="T5" fmla="*/ 0 h 233"/>
              <a:gd name="T6" fmla="*/ 274698592 w 117"/>
              <a:gd name="T7" fmla="*/ 7561274 h 233"/>
              <a:gd name="T8" fmla="*/ 0 w 117"/>
              <a:gd name="T9" fmla="*/ 574596450 h 233"/>
              <a:gd name="T10" fmla="*/ 0 w 117"/>
              <a:gd name="T11" fmla="*/ 584677086 h 233"/>
              <a:gd name="T12" fmla="*/ 10080653 w 117"/>
              <a:gd name="T13" fmla="*/ 584677086 h 233"/>
              <a:gd name="T14" fmla="*/ 10080653 w 117"/>
              <a:gd name="T15" fmla="*/ 574596450 h 233"/>
              <a:gd name="T16" fmla="*/ 292338935 w 117"/>
              <a:gd name="T17" fmla="*/ 7561274 h 2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7"/>
              <a:gd name="T28" fmla="*/ 0 h 233"/>
              <a:gd name="T29" fmla="*/ 117 w 117"/>
              <a:gd name="T30" fmla="*/ 233 h 2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7" h="233">
                <a:moveTo>
                  <a:pt x="116" y="3"/>
                </a:moveTo>
                <a:lnTo>
                  <a:pt x="116" y="0"/>
                </a:lnTo>
                <a:lnTo>
                  <a:pt x="109" y="0"/>
                </a:lnTo>
                <a:lnTo>
                  <a:pt x="109" y="3"/>
                </a:lnTo>
                <a:lnTo>
                  <a:pt x="0" y="228"/>
                </a:lnTo>
                <a:lnTo>
                  <a:pt x="0" y="232"/>
                </a:lnTo>
                <a:lnTo>
                  <a:pt x="4" y="232"/>
                </a:lnTo>
                <a:lnTo>
                  <a:pt x="4" y="228"/>
                </a:lnTo>
                <a:lnTo>
                  <a:pt x="116" y="3"/>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37" name="Freeform 9"/>
          <p:cNvSpPr>
            <a:spLocks/>
          </p:cNvSpPr>
          <p:nvPr/>
        </p:nvSpPr>
        <p:spPr bwMode="auto">
          <a:xfrm>
            <a:off x="2957513" y="5446713"/>
            <a:ext cx="184150" cy="354012"/>
          </a:xfrm>
          <a:custGeom>
            <a:avLst/>
            <a:gdLst>
              <a:gd name="T0" fmla="*/ 15120940 w 116"/>
              <a:gd name="T1" fmla="*/ 2519359 h 223"/>
              <a:gd name="T2" fmla="*/ 15120940 w 116"/>
              <a:gd name="T3" fmla="*/ 0 h 223"/>
              <a:gd name="T4" fmla="*/ 0 w 116"/>
              <a:gd name="T5" fmla="*/ 0 h 223"/>
              <a:gd name="T6" fmla="*/ 0 w 116"/>
              <a:gd name="T7" fmla="*/ 2519359 h 223"/>
              <a:gd name="T8" fmla="*/ 272176903 w 116"/>
              <a:gd name="T9" fmla="*/ 549393335 h 223"/>
              <a:gd name="T10" fmla="*/ 272176903 w 116"/>
              <a:gd name="T11" fmla="*/ 559473943 h 223"/>
              <a:gd name="T12" fmla="*/ 289818785 w 116"/>
              <a:gd name="T13" fmla="*/ 559473943 h 223"/>
              <a:gd name="T14" fmla="*/ 289818785 w 116"/>
              <a:gd name="T15" fmla="*/ 549393335 h 223"/>
              <a:gd name="T16" fmla="*/ 15120940 w 116"/>
              <a:gd name="T17" fmla="*/ 2519359 h 2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6"/>
              <a:gd name="T28" fmla="*/ 0 h 223"/>
              <a:gd name="T29" fmla="*/ 116 w 116"/>
              <a:gd name="T30" fmla="*/ 223 h 2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6" h="223">
                <a:moveTo>
                  <a:pt x="6" y="1"/>
                </a:moveTo>
                <a:lnTo>
                  <a:pt x="6" y="0"/>
                </a:lnTo>
                <a:lnTo>
                  <a:pt x="0" y="0"/>
                </a:lnTo>
                <a:lnTo>
                  <a:pt x="0" y="1"/>
                </a:lnTo>
                <a:lnTo>
                  <a:pt x="108" y="218"/>
                </a:lnTo>
                <a:lnTo>
                  <a:pt x="108" y="222"/>
                </a:lnTo>
                <a:lnTo>
                  <a:pt x="115" y="222"/>
                </a:lnTo>
                <a:lnTo>
                  <a:pt x="115" y="218"/>
                </a:lnTo>
                <a:lnTo>
                  <a:pt x="6" y="1"/>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38" name="Freeform 10"/>
          <p:cNvSpPr>
            <a:spLocks/>
          </p:cNvSpPr>
          <p:nvPr/>
        </p:nvSpPr>
        <p:spPr bwMode="auto">
          <a:xfrm>
            <a:off x="3038475" y="2732088"/>
            <a:ext cx="1655763" cy="2890837"/>
          </a:xfrm>
          <a:custGeom>
            <a:avLst/>
            <a:gdLst>
              <a:gd name="T0" fmla="*/ 2147483647 w 1043"/>
              <a:gd name="T1" fmla="*/ 15120937 h 1821"/>
              <a:gd name="T2" fmla="*/ 2147483647 w 1043"/>
              <a:gd name="T3" fmla="*/ 0 h 1821"/>
              <a:gd name="T4" fmla="*/ 2147483647 w 1043"/>
              <a:gd name="T5" fmla="*/ 0 h 1821"/>
              <a:gd name="T6" fmla="*/ 0 w 1043"/>
              <a:gd name="T7" fmla="*/ 2147483647 h 1821"/>
              <a:gd name="T8" fmla="*/ 0 w 1043"/>
              <a:gd name="T9" fmla="*/ 2147483647 h 1821"/>
              <a:gd name="T10" fmla="*/ 15120941 w 1043"/>
              <a:gd name="T11" fmla="*/ 2147483647 h 1821"/>
              <a:gd name="T12" fmla="*/ 2147483647 w 1043"/>
              <a:gd name="T13" fmla="*/ 15120937 h 1821"/>
              <a:gd name="T14" fmla="*/ 0 60000 65536"/>
              <a:gd name="T15" fmla="*/ 0 60000 65536"/>
              <a:gd name="T16" fmla="*/ 0 60000 65536"/>
              <a:gd name="T17" fmla="*/ 0 60000 65536"/>
              <a:gd name="T18" fmla="*/ 0 60000 65536"/>
              <a:gd name="T19" fmla="*/ 0 60000 65536"/>
              <a:gd name="T20" fmla="*/ 0 60000 65536"/>
              <a:gd name="T21" fmla="*/ 0 w 1043"/>
              <a:gd name="T22" fmla="*/ 0 h 1821"/>
              <a:gd name="T23" fmla="*/ 1043 w 1043"/>
              <a:gd name="T24" fmla="*/ 1821 h 18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3" h="1821">
                <a:moveTo>
                  <a:pt x="1042" y="6"/>
                </a:moveTo>
                <a:lnTo>
                  <a:pt x="1042" y="0"/>
                </a:lnTo>
                <a:lnTo>
                  <a:pt x="1035" y="0"/>
                </a:lnTo>
                <a:lnTo>
                  <a:pt x="0" y="1815"/>
                </a:lnTo>
                <a:lnTo>
                  <a:pt x="0" y="1820"/>
                </a:lnTo>
                <a:lnTo>
                  <a:pt x="6" y="1820"/>
                </a:lnTo>
                <a:lnTo>
                  <a:pt x="1042" y="6"/>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39" name="Freeform 11"/>
          <p:cNvSpPr>
            <a:spLocks/>
          </p:cNvSpPr>
          <p:nvPr/>
        </p:nvSpPr>
        <p:spPr bwMode="auto">
          <a:xfrm>
            <a:off x="4687888" y="2727325"/>
            <a:ext cx="1674812" cy="2900363"/>
          </a:xfrm>
          <a:custGeom>
            <a:avLst/>
            <a:gdLst>
              <a:gd name="T0" fmla="*/ 10080620 w 1055"/>
              <a:gd name="T1" fmla="*/ 0 h 1827"/>
              <a:gd name="T2" fmla="*/ 0 w 1055"/>
              <a:gd name="T3" fmla="*/ 0 h 1827"/>
              <a:gd name="T4" fmla="*/ 0 w 1055"/>
              <a:gd name="T5" fmla="*/ 15120942 h 1827"/>
              <a:gd name="T6" fmla="*/ 2147483647 w 1055"/>
              <a:gd name="T7" fmla="*/ 2147483647 h 1827"/>
              <a:gd name="T8" fmla="*/ 2147483647 w 1055"/>
              <a:gd name="T9" fmla="*/ 2147483647 h 1827"/>
              <a:gd name="T10" fmla="*/ 2147483647 w 1055"/>
              <a:gd name="T11" fmla="*/ 2147483647 h 1827"/>
              <a:gd name="T12" fmla="*/ 10080620 w 1055"/>
              <a:gd name="T13" fmla="*/ 0 h 1827"/>
              <a:gd name="T14" fmla="*/ 0 60000 65536"/>
              <a:gd name="T15" fmla="*/ 0 60000 65536"/>
              <a:gd name="T16" fmla="*/ 0 60000 65536"/>
              <a:gd name="T17" fmla="*/ 0 60000 65536"/>
              <a:gd name="T18" fmla="*/ 0 60000 65536"/>
              <a:gd name="T19" fmla="*/ 0 60000 65536"/>
              <a:gd name="T20" fmla="*/ 0 60000 65536"/>
              <a:gd name="T21" fmla="*/ 0 w 1055"/>
              <a:gd name="T22" fmla="*/ 0 h 1827"/>
              <a:gd name="T23" fmla="*/ 1055 w 1055"/>
              <a:gd name="T24" fmla="*/ 1827 h 18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5" h="1827">
                <a:moveTo>
                  <a:pt x="4" y="0"/>
                </a:moveTo>
                <a:lnTo>
                  <a:pt x="0" y="0"/>
                </a:lnTo>
                <a:lnTo>
                  <a:pt x="0" y="6"/>
                </a:lnTo>
                <a:lnTo>
                  <a:pt x="1047" y="1826"/>
                </a:lnTo>
                <a:lnTo>
                  <a:pt x="1054" y="1826"/>
                </a:lnTo>
                <a:lnTo>
                  <a:pt x="1054" y="1821"/>
                </a:lnTo>
                <a:lnTo>
                  <a:pt x="4"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40" name="Line 12"/>
          <p:cNvSpPr>
            <a:spLocks noChangeShapeType="1"/>
          </p:cNvSpPr>
          <p:nvPr/>
        </p:nvSpPr>
        <p:spPr bwMode="auto">
          <a:xfrm flipH="1">
            <a:off x="4648200" y="2525713"/>
            <a:ext cx="407988" cy="93662"/>
          </a:xfrm>
          <a:prstGeom prst="line">
            <a:avLst/>
          </a:prstGeom>
          <a:noFill/>
          <a:ln w="12700">
            <a:solidFill>
              <a:srgbClr val="FF66CC"/>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22541" name="Line 13"/>
          <p:cNvSpPr>
            <a:spLocks noChangeShapeType="1"/>
          </p:cNvSpPr>
          <p:nvPr/>
        </p:nvSpPr>
        <p:spPr bwMode="auto">
          <a:xfrm>
            <a:off x="2811463" y="5276850"/>
            <a:ext cx="114300" cy="390525"/>
          </a:xfrm>
          <a:prstGeom prst="line">
            <a:avLst/>
          </a:prstGeom>
          <a:noFill/>
          <a:ln w="12700">
            <a:solidFill>
              <a:srgbClr val="FF66CC"/>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70670" name="Rectangle 14"/>
          <p:cNvSpPr>
            <a:spLocks noChangeArrowheads="1"/>
          </p:cNvSpPr>
          <p:nvPr/>
        </p:nvSpPr>
        <p:spPr bwMode="auto">
          <a:xfrm>
            <a:off x="4208463" y="1946275"/>
            <a:ext cx="862012" cy="336550"/>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a:solidFill>
                  <a:srgbClr val="FF66CC"/>
                </a:solidFill>
                <a:effectLst>
                  <a:outerShdw blurRad="38100" dist="38100" dir="2700000" algn="tl">
                    <a:srgbClr val="C0C0C0"/>
                  </a:outerShdw>
                </a:effectLst>
                <a:latin typeface="Arial" charset="0"/>
              </a:rPr>
              <a:t>Olivine</a:t>
            </a:r>
          </a:p>
        </p:txBody>
      </p:sp>
      <p:sp>
        <p:nvSpPr>
          <p:cNvPr id="70671" name="Rectangle 15"/>
          <p:cNvSpPr>
            <a:spLocks noChangeArrowheads="1"/>
          </p:cNvSpPr>
          <p:nvPr/>
        </p:nvSpPr>
        <p:spPr bwMode="auto">
          <a:xfrm>
            <a:off x="6246813" y="5842000"/>
            <a:ext cx="1595437" cy="336550"/>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a:solidFill>
                  <a:srgbClr val="FF66CC"/>
                </a:solidFill>
                <a:effectLst>
                  <a:outerShdw blurRad="38100" dist="38100" dir="2700000" algn="tl">
                    <a:srgbClr val="C0C0C0"/>
                  </a:outerShdw>
                </a:effectLst>
                <a:latin typeface="Arial" charset="0"/>
              </a:rPr>
              <a:t>Clinopyroxene</a:t>
            </a:r>
          </a:p>
        </p:txBody>
      </p:sp>
      <p:sp>
        <p:nvSpPr>
          <p:cNvPr id="70672" name="Rectangle 16"/>
          <p:cNvSpPr>
            <a:spLocks noChangeArrowheads="1"/>
          </p:cNvSpPr>
          <p:nvPr/>
        </p:nvSpPr>
        <p:spPr bwMode="auto">
          <a:xfrm>
            <a:off x="1995488" y="5816600"/>
            <a:ext cx="1641475" cy="336550"/>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a:solidFill>
                  <a:srgbClr val="FF66CC"/>
                </a:solidFill>
                <a:effectLst>
                  <a:outerShdw blurRad="38100" dist="38100" dir="2700000" algn="tl">
                    <a:srgbClr val="C0C0C0"/>
                  </a:outerShdw>
                </a:effectLst>
                <a:latin typeface="Arial" charset="0"/>
              </a:rPr>
              <a:t>Orthopyroxene</a:t>
            </a:r>
          </a:p>
        </p:txBody>
      </p:sp>
      <p:sp>
        <p:nvSpPr>
          <p:cNvPr id="70673" name="Rectangle 17"/>
          <p:cNvSpPr>
            <a:spLocks noChangeArrowheads="1"/>
          </p:cNvSpPr>
          <p:nvPr/>
        </p:nvSpPr>
        <p:spPr bwMode="auto">
          <a:xfrm>
            <a:off x="4144963" y="3713163"/>
            <a:ext cx="1144587" cy="336550"/>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a:solidFill>
                  <a:srgbClr val="FF5050"/>
                </a:solidFill>
                <a:effectLst>
                  <a:outerShdw blurRad="38100" dist="38100" dir="2700000" algn="tl">
                    <a:srgbClr val="C0C0C0"/>
                  </a:outerShdw>
                </a:effectLst>
                <a:latin typeface="Arial" charset="0"/>
              </a:rPr>
              <a:t>Lherzolite</a:t>
            </a:r>
          </a:p>
        </p:txBody>
      </p:sp>
      <p:sp>
        <p:nvSpPr>
          <p:cNvPr id="22546" name="Rectangle 18"/>
          <p:cNvSpPr>
            <a:spLocks noChangeArrowheads="1"/>
          </p:cNvSpPr>
          <p:nvPr/>
        </p:nvSpPr>
        <p:spPr bwMode="auto">
          <a:xfrm rot="-3675000">
            <a:off x="3414713" y="3748088"/>
            <a:ext cx="10302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b="1">
                <a:solidFill>
                  <a:srgbClr val="000000"/>
                </a:solidFill>
                <a:latin typeface="Arial" panose="020B0604020202020204" pitchFamily="34" charset="0"/>
              </a:rPr>
              <a:t>Harzburgite</a:t>
            </a:r>
          </a:p>
        </p:txBody>
      </p:sp>
      <p:sp>
        <p:nvSpPr>
          <p:cNvPr id="22547" name="Rectangle 19"/>
          <p:cNvSpPr>
            <a:spLocks noChangeArrowheads="1"/>
          </p:cNvSpPr>
          <p:nvPr/>
        </p:nvSpPr>
        <p:spPr bwMode="auto">
          <a:xfrm rot="3536250">
            <a:off x="4929188" y="3511550"/>
            <a:ext cx="7858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b="1">
                <a:solidFill>
                  <a:srgbClr val="000000"/>
                </a:solidFill>
                <a:latin typeface="Arial" panose="020B0604020202020204" pitchFamily="34" charset="0"/>
              </a:rPr>
              <a:t>Wehrlite</a:t>
            </a:r>
          </a:p>
        </p:txBody>
      </p:sp>
      <p:sp>
        <p:nvSpPr>
          <p:cNvPr id="22548" name="Rectangle 20"/>
          <p:cNvSpPr>
            <a:spLocks noChangeArrowheads="1"/>
          </p:cNvSpPr>
          <p:nvPr/>
        </p:nvSpPr>
        <p:spPr bwMode="auto">
          <a:xfrm>
            <a:off x="4214813" y="5578475"/>
            <a:ext cx="9636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b="1">
                <a:solidFill>
                  <a:srgbClr val="000000"/>
                </a:solidFill>
                <a:latin typeface="Arial" panose="020B0604020202020204" pitchFamily="34" charset="0"/>
              </a:rPr>
              <a:t>Websterite</a:t>
            </a:r>
          </a:p>
        </p:txBody>
      </p:sp>
      <p:sp>
        <p:nvSpPr>
          <p:cNvPr id="70677" name="Rectangle 21"/>
          <p:cNvSpPr>
            <a:spLocks noChangeArrowheads="1"/>
          </p:cNvSpPr>
          <p:nvPr/>
        </p:nvSpPr>
        <p:spPr bwMode="auto">
          <a:xfrm>
            <a:off x="1643063" y="4968875"/>
            <a:ext cx="1370012" cy="274638"/>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200" b="1">
                <a:effectLst>
                  <a:outerShdw blurRad="38100" dist="38100" dir="2700000" algn="tl">
                    <a:srgbClr val="C0C0C0"/>
                  </a:outerShdw>
                </a:effectLst>
                <a:latin typeface="Arial" charset="0"/>
              </a:rPr>
              <a:t>Orthopyroxenite</a:t>
            </a:r>
          </a:p>
        </p:txBody>
      </p:sp>
      <p:sp>
        <p:nvSpPr>
          <p:cNvPr id="70678" name="Rectangle 22"/>
          <p:cNvSpPr>
            <a:spLocks noChangeArrowheads="1"/>
          </p:cNvSpPr>
          <p:nvPr/>
        </p:nvSpPr>
        <p:spPr bwMode="auto">
          <a:xfrm>
            <a:off x="4854575" y="5757863"/>
            <a:ext cx="1335088" cy="274637"/>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200" b="1">
                <a:effectLst>
                  <a:outerShdw blurRad="38100" dist="38100" dir="2700000" algn="tl">
                    <a:srgbClr val="C0C0C0"/>
                  </a:outerShdw>
                </a:effectLst>
                <a:latin typeface="Arial" charset="0"/>
              </a:rPr>
              <a:t>Clinopyroxenite</a:t>
            </a:r>
          </a:p>
        </p:txBody>
      </p:sp>
      <p:sp>
        <p:nvSpPr>
          <p:cNvPr id="22551" name="Rectangle 23"/>
          <p:cNvSpPr>
            <a:spLocks noChangeArrowheads="1"/>
          </p:cNvSpPr>
          <p:nvPr/>
        </p:nvSpPr>
        <p:spPr bwMode="auto">
          <a:xfrm>
            <a:off x="3862388" y="4894263"/>
            <a:ext cx="15144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b="1">
                <a:solidFill>
                  <a:srgbClr val="000000"/>
                </a:solidFill>
                <a:latin typeface="Arial" panose="020B0604020202020204" pitchFamily="34" charset="0"/>
              </a:rPr>
              <a:t>Olivine Websterite</a:t>
            </a:r>
          </a:p>
        </p:txBody>
      </p:sp>
      <p:sp>
        <p:nvSpPr>
          <p:cNvPr id="70680" name="Rectangle 24"/>
          <p:cNvSpPr>
            <a:spLocks noChangeArrowheads="1"/>
          </p:cNvSpPr>
          <p:nvPr/>
        </p:nvSpPr>
        <p:spPr bwMode="auto">
          <a:xfrm>
            <a:off x="6535738" y="3176588"/>
            <a:ext cx="1235075" cy="336550"/>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a:effectLst>
                  <a:outerShdw blurRad="38100" dist="38100" dir="2700000" algn="tl">
                    <a:srgbClr val="C0C0C0"/>
                  </a:outerShdw>
                </a:effectLst>
                <a:latin typeface="Arial" charset="0"/>
              </a:rPr>
              <a:t>Peridotites</a:t>
            </a:r>
          </a:p>
        </p:txBody>
      </p:sp>
      <p:sp>
        <p:nvSpPr>
          <p:cNvPr id="70681" name="Rectangle 25"/>
          <p:cNvSpPr>
            <a:spLocks noChangeArrowheads="1"/>
          </p:cNvSpPr>
          <p:nvPr/>
        </p:nvSpPr>
        <p:spPr bwMode="auto">
          <a:xfrm>
            <a:off x="6581775" y="4846638"/>
            <a:ext cx="1336675" cy="336550"/>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a:effectLst>
                  <a:outerShdw blurRad="38100" dist="38100" dir="2700000" algn="tl">
                    <a:srgbClr val="C0C0C0"/>
                  </a:outerShdw>
                </a:effectLst>
                <a:latin typeface="Arial" charset="0"/>
              </a:rPr>
              <a:t>Pyroxenites</a:t>
            </a:r>
          </a:p>
        </p:txBody>
      </p:sp>
      <p:sp>
        <p:nvSpPr>
          <p:cNvPr id="22554" name="Line 26"/>
          <p:cNvSpPr>
            <a:spLocks noChangeShapeType="1"/>
          </p:cNvSpPr>
          <p:nvPr/>
        </p:nvSpPr>
        <p:spPr bwMode="auto">
          <a:xfrm>
            <a:off x="4797425" y="2332038"/>
            <a:ext cx="3201988" cy="0"/>
          </a:xfrm>
          <a:prstGeom prst="line">
            <a:avLst/>
          </a:prstGeom>
          <a:noFill/>
          <a:ln w="127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22555" name="Line 27"/>
          <p:cNvSpPr>
            <a:spLocks noChangeShapeType="1"/>
          </p:cNvSpPr>
          <p:nvPr/>
        </p:nvSpPr>
        <p:spPr bwMode="auto">
          <a:xfrm>
            <a:off x="6065838" y="4546600"/>
            <a:ext cx="1970087" cy="0"/>
          </a:xfrm>
          <a:prstGeom prst="line">
            <a:avLst/>
          </a:prstGeom>
          <a:noFill/>
          <a:ln w="127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22556" name="Line 28"/>
          <p:cNvSpPr>
            <a:spLocks noChangeShapeType="1"/>
          </p:cNvSpPr>
          <p:nvPr/>
        </p:nvSpPr>
        <p:spPr bwMode="auto">
          <a:xfrm flipV="1">
            <a:off x="6724650" y="5791200"/>
            <a:ext cx="1316038" cy="3175"/>
          </a:xfrm>
          <a:prstGeom prst="line">
            <a:avLst/>
          </a:prstGeom>
          <a:noFill/>
          <a:ln w="127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22557" name="Line 29"/>
          <p:cNvSpPr>
            <a:spLocks noChangeShapeType="1"/>
          </p:cNvSpPr>
          <p:nvPr/>
        </p:nvSpPr>
        <p:spPr bwMode="auto">
          <a:xfrm>
            <a:off x="7243763" y="4551363"/>
            <a:ext cx="0" cy="395287"/>
          </a:xfrm>
          <a:prstGeom prst="line">
            <a:avLst/>
          </a:prstGeom>
          <a:noFill/>
          <a:ln w="127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22558" name="Freeform 30"/>
          <p:cNvSpPr>
            <a:spLocks/>
          </p:cNvSpPr>
          <p:nvPr/>
        </p:nvSpPr>
        <p:spPr bwMode="auto">
          <a:xfrm>
            <a:off x="7216775" y="4551363"/>
            <a:ext cx="63500" cy="66675"/>
          </a:xfrm>
          <a:custGeom>
            <a:avLst/>
            <a:gdLst>
              <a:gd name="T0" fmla="*/ 98286875 w 40"/>
              <a:gd name="T1" fmla="*/ 103327187 h 42"/>
              <a:gd name="T2" fmla="*/ 42843446 w 40"/>
              <a:gd name="T3" fmla="*/ 0 h 42"/>
              <a:gd name="T4" fmla="*/ 0 w 40"/>
              <a:gd name="T5" fmla="*/ 103327187 h 42"/>
              <a:gd name="T6" fmla="*/ 42843446 w 40"/>
              <a:gd name="T7" fmla="*/ 47883758 h 42"/>
              <a:gd name="T8" fmla="*/ 98286875 w 40"/>
              <a:gd name="T9" fmla="*/ 103327187 h 42"/>
              <a:gd name="T10" fmla="*/ 0 60000 65536"/>
              <a:gd name="T11" fmla="*/ 0 60000 65536"/>
              <a:gd name="T12" fmla="*/ 0 60000 65536"/>
              <a:gd name="T13" fmla="*/ 0 60000 65536"/>
              <a:gd name="T14" fmla="*/ 0 60000 65536"/>
              <a:gd name="T15" fmla="*/ 0 w 40"/>
              <a:gd name="T16" fmla="*/ 0 h 42"/>
              <a:gd name="T17" fmla="*/ 40 w 40"/>
              <a:gd name="T18" fmla="*/ 42 h 42"/>
            </a:gdLst>
            <a:ahLst/>
            <a:cxnLst>
              <a:cxn ang="T10">
                <a:pos x="T0" y="T1"/>
              </a:cxn>
              <a:cxn ang="T11">
                <a:pos x="T2" y="T3"/>
              </a:cxn>
              <a:cxn ang="T12">
                <a:pos x="T4" y="T5"/>
              </a:cxn>
              <a:cxn ang="T13">
                <a:pos x="T6" y="T7"/>
              </a:cxn>
              <a:cxn ang="T14">
                <a:pos x="T8" y="T9"/>
              </a:cxn>
            </a:cxnLst>
            <a:rect l="T15" t="T16" r="T17" b="T18"/>
            <a:pathLst>
              <a:path w="40" h="42">
                <a:moveTo>
                  <a:pt x="39" y="41"/>
                </a:moveTo>
                <a:lnTo>
                  <a:pt x="17" y="0"/>
                </a:lnTo>
                <a:lnTo>
                  <a:pt x="0" y="41"/>
                </a:lnTo>
                <a:lnTo>
                  <a:pt x="17" y="19"/>
                </a:lnTo>
                <a:lnTo>
                  <a:pt x="39" y="41"/>
                </a:lnTo>
              </a:path>
            </a:pathLst>
          </a:custGeom>
          <a:solidFill>
            <a:srgbClr val="FFFF00"/>
          </a:solidFill>
          <a:ln w="12700" cap="rnd">
            <a:solidFill>
              <a:srgbClr val="FFFF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59" name="Line 31"/>
          <p:cNvSpPr>
            <a:spLocks noChangeShapeType="1"/>
          </p:cNvSpPr>
          <p:nvPr/>
        </p:nvSpPr>
        <p:spPr bwMode="auto">
          <a:xfrm>
            <a:off x="7243763" y="5108575"/>
            <a:ext cx="0" cy="682625"/>
          </a:xfrm>
          <a:prstGeom prst="line">
            <a:avLst/>
          </a:prstGeom>
          <a:noFill/>
          <a:ln w="127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22560" name="Freeform 32"/>
          <p:cNvSpPr>
            <a:spLocks/>
          </p:cNvSpPr>
          <p:nvPr/>
        </p:nvSpPr>
        <p:spPr bwMode="auto">
          <a:xfrm>
            <a:off x="7216775" y="5727700"/>
            <a:ext cx="63500" cy="65088"/>
          </a:xfrm>
          <a:custGeom>
            <a:avLst/>
            <a:gdLst>
              <a:gd name="T0" fmla="*/ 98286875 w 40"/>
              <a:gd name="T1" fmla="*/ 0 h 41"/>
              <a:gd name="T2" fmla="*/ 42843446 w 40"/>
              <a:gd name="T3" fmla="*/ 100807012 h 41"/>
              <a:gd name="T4" fmla="*/ 0 w 40"/>
              <a:gd name="T5" fmla="*/ 0 h 41"/>
              <a:gd name="T6" fmla="*/ 42843446 w 40"/>
              <a:gd name="T7" fmla="*/ 50403506 h 41"/>
              <a:gd name="T8" fmla="*/ 98286875 w 40"/>
              <a:gd name="T9" fmla="*/ 0 h 41"/>
              <a:gd name="T10" fmla="*/ 0 60000 65536"/>
              <a:gd name="T11" fmla="*/ 0 60000 65536"/>
              <a:gd name="T12" fmla="*/ 0 60000 65536"/>
              <a:gd name="T13" fmla="*/ 0 60000 65536"/>
              <a:gd name="T14" fmla="*/ 0 60000 65536"/>
              <a:gd name="T15" fmla="*/ 0 w 40"/>
              <a:gd name="T16" fmla="*/ 0 h 41"/>
              <a:gd name="T17" fmla="*/ 40 w 40"/>
              <a:gd name="T18" fmla="*/ 41 h 41"/>
            </a:gdLst>
            <a:ahLst/>
            <a:cxnLst>
              <a:cxn ang="T10">
                <a:pos x="T0" y="T1"/>
              </a:cxn>
              <a:cxn ang="T11">
                <a:pos x="T2" y="T3"/>
              </a:cxn>
              <a:cxn ang="T12">
                <a:pos x="T4" y="T5"/>
              </a:cxn>
              <a:cxn ang="T13">
                <a:pos x="T6" y="T7"/>
              </a:cxn>
              <a:cxn ang="T14">
                <a:pos x="T8" y="T9"/>
              </a:cxn>
            </a:cxnLst>
            <a:rect l="T15" t="T16" r="T17" b="T18"/>
            <a:pathLst>
              <a:path w="40" h="41">
                <a:moveTo>
                  <a:pt x="39" y="0"/>
                </a:moveTo>
                <a:lnTo>
                  <a:pt x="17" y="40"/>
                </a:lnTo>
                <a:lnTo>
                  <a:pt x="0" y="0"/>
                </a:lnTo>
                <a:lnTo>
                  <a:pt x="17" y="20"/>
                </a:lnTo>
                <a:lnTo>
                  <a:pt x="39" y="0"/>
                </a:lnTo>
              </a:path>
            </a:pathLst>
          </a:custGeom>
          <a:solidFill>
            <a:srgbClr val="000000"/>
          </a:solidFill>
          <a:ln w="12700" cap="rnd">
            <a:solidFill>
              <a:srgbClr val="FFFF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61" name="Line 33"/>
          <p:cNvSpPr>
            <a:spLocks noChangeShapeType="1"/>
          </p:cNvSpPr>
          <p:nvPr/>
        </p:nvSpPr>
        <p:spPr bwMode="auto">
          <a:xfrm>
            <a:off x="7243763" y="3455988"/>
            <a:ext cx="0" cy="1095375"/>
          </a:xfrm>
          <a:prstGeom prst="line">
            <a:avLst/>
          </a:prstGeom>
          <a:noFill/>
          <a:ln w="127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22562" name="Freeform 34"/>
          <p:cNvSpPr>
            <a:spLocks/>
          </p:cNvSpPr>
          <p:nvPr/>
        </p:nvSpPr>
        <p:spPr bwMode="auto">
          <a:xfrm>
            <a:off x="7216775" y="4487863"/>
            <a:ext cx="63500" cy="65087"/>
          </a:xfrm>
          <a:custGeom>
            <a:avLst/>
            <a:gdLst>
              <a:gd name="T0" fmla="*/ 98286875 w 40"/>
              <a:gd name="T1" fmla="*/ 0 h 41"/>
              <a:gd name="T2" fmla="*/ 42843446 w 40"/>
              <a:gd name="T3" fmla="*/ 100805463 h 41"/>
              <a:gd name="T4" fmla="*/ 0 w 40"/>
              <a:gd name="T5" fmla="*/ 0 h 41"/>
              <a:gd name="T6" fmla="*/ 42843446 w 40"/>
              <a:gd name="T7" fmla="*/ 47881802 h 41"/>
              <a:gd name="T8" fmla="*/ 98286875 w 40"/>
              <a:gd name="T9" fmla="*/ 0 h 41"/>
              <a:gd name="T10" fmla="*/ 0 60000 65536"/>
              <a:gd name="T11" fmla="*/ 0 60000 65536"/>
              <a:gd name="T12" fmla="*/ 0 60000 65536"/>
              <a:gd name="T13" fmla="*/ 0 60000 65536"/>
              <a:gd name="T14" fmla="*/ 0 60000 65536"/>
              <a:gd name="T15" fmla="*/ 0 w 40"/>
              <a:gd name="T16" fmla="*/ 0 h 41"/>
              <a:gd name="T17" fmla="*/ 40 w 40"/>
              <a:gd name="T18" fmla="*/ 41 h 41"/>
            </a:gdLst>
            <a:ahLst/>
            <a:cxnLst>
              <a:cxn ang="T10">
                <a:pos x="T0" y="T1"/>
              </a:cxn>
              <a:cxn ang="T11">
                <a:pos x="T2" y="T3"/>
              </a:cxn>
              <a:cxn ang="T12">
                <a:pos x="T4" y="T5"/>
              </a:cxn>
              <a:cxn ang="T13">
                <a:pos x="T6" y="T7"/>
              </a:cxn>
              <a:cxn ang="T14">
                <a:pos x="T8" y="T9"/>
              </a:cxn>
            </a:cxnLst>
            <a:rect l="T15" t="T16" r="T17" b="T18"/>
            <a:pathLst>
              <a:path w="40" h="41">
                <a:moveTo>
                  <a:pt x="39" y="0"/>
                </a:moveTo>
                <a:lnTo>
                  <a:pt x="17" y="40"/>
                </a:lnTo>
                <a:lnTo>
                  <a:pt x="0" y="0"/>
                </a:lnTo>
                <a:lnTo>
                  <a:pt x="17" y="19"/>
                </a:lnTo>
                <a:lnTo>
                  <a:pt x="39" y="0"/>
                </a:lnTo>
              </a:path>
            </a:pathLst>
          </a:custGeom>
          <a:solidFill>
            <a:srgbClr val="FFFF00"/>
          </a:solidFill>
          <a:ln w="12700" cap="rnd">
            <a:solidFill>
              <a:srgbClr val="FFFF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63" name="Line 35"/>
          <p:cNvSpPr>
            <a:spLocks noChangeShapeType="1"/>
          </p:cNvSpPr>
          <p:nvPr/>
        </p:nvSpPr>
        <p:spPr bwMode="auto">
          <a:xfrm>
            <a:off x="7246938" y="2338388"/>
            <a:ext cx="0" cy="885825"/>
          </a:xfrm>
          <a:prstGeom prst="line">
            <a:avLst/>
          </a:prstGeom>
          <a:noFill/>
          <a:ln w="12700">
            <a:solidFill>
              <a:srgbClr val="FFFF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22564" name="Freeform 36"/>
          <p:cNvSpPr>
            <a:spLocks/>
          </p:cNvSpPr>
          <p:nvPr/>
        </p:nvSpPr>
        <p:spPr bwMode="auto">
          <a:xfrm>
            <a:off x="7221538" y="2338388"/>
            <a:ext cx="63500" cy="65087"/>
          </a:xfrm>
          <a:custGeom>
            <a:avLst/>
            <a:gdLst>
              <a:gd name="T0" fmla="*/ 98286875 w 40"/>
              <a:gd name="T1" fmla="*/ 100805463 h 41"/>
              <a:gd name="T2" fmla="*/ 42843446 w 40"/>
              <a:gd name="T3" fmla="*/ 0 h 41"/>
              <a:gd name="T4" fmla="*/ 0 w 40"/>
              <a:gd name="T5" fmla="*/ 100805463 h 41"/>
              <a:gd name="T6" fmla="*/ 42843446 w 40"/>
              <a:gd name="T7" fmla="*/ 42841530 h 41"/>
              <a:gd name="T8" fmla="*/ 98286875 w 40"/>
              <a:gd name="T9" fmla="*/ 100805463 h 41"/>
              <a:gd name="T10" fmla="*/ 0 60000 65536"/>
              <a:gd name="T11" fmla="*/ 0 60000 65536"/>
              <a:gd name="T12" fmla="*/ 0 60000 65536"/>
              <a:gd name="T13" fmla="*/ 0 60000 65536"/>
              <a:gd name="T14" fmla="*/ 0 60000 65536"/>
              <a:gd name="T15" fmla="*/ 0 w 40"/>
              <a:gd name="T16" fmla="*/ 0 h 41"/>
              <a:gd name="T17" fmla="*/ 40 w 40"/>
              <a:gd name="T18" fmla="*/ 41 h 41"/>
            </a:gdLst>
            <a:ahLst/>
            <a:cxnLst>
              <a:cxn ang="T10">
                <a:pos x="T0" y="T1"/>
              </a:cxn>
              <a:cxn ang="T11">
                <a:pos x="T2" y="T3"/>
              </a:cxn>
              <a:cxn ang="T12">
                <a:pos x="T4" y="T5"/>
              </a:cxn>
              <a:cxn ang="T13">
                <a:pos x="T6" y="T7"/>
              </a:cxn>
              <a:cxn ang="T14">
                <a:pos x="T8" y="T9"/>
              </a:cxn>
            </a:cxnLst>
            <a:rect l="T15" t="T16" r="T17" b="T18"/>
            <a:pathLst>
              <a:path w="40" h="41">
                <a:moveTo>
                  <a:pt x="39" y="40"/>
                </a:moveTo>
                <a:lnTo>
                  <a:pt x="17" y="0"/>
                </a:lnTo>
                <a:lnTo>
                  <a:pt x="0" y="40"/>
                </a:lnTo>
                <a:lnTo>
                  <a:pt x="17" y="17"/>
                </a:lnTo>
                <a:lnTo>
                  <a:pt x="39" y="40"/>
                </a:lnTo>
              </a:path>
            </a:pathLst>
          </a:custGeom>
          <a:solidFill>
            <a:srgbClr val="000000"/>
          </a:solidFill>
          <a:ln w="12700" cap="rnd">
            <a:solidFill>
              <a:srgbClr val="FFFF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22565" name="Rectangle 37"/>
          <p:cNvSpPr>
            <a:spLocks noChangeArrowheads="1"/>
          </p:cNvSpPr>
          <p:nvPr/>
        </p:nvSpPr>
        <p:spPr bwMode="auto">
          <a:xfrm>
            <a:off x="4154488" y="258921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latin typeface="Arial" panose="020B0604020202020204" pitchFamily="34" charset="0"/>
              </a:rPr>
              <a:t>90</a:t>
            </a:r>
          </a:p>
        </p:txBody>
      </p:sp>
      <p:sp>
        <p:nvSpPr>
          <p:cNvPr id="22566" name="Rectangle 38"/>
          <p:cNvSpPr>
            <a:spLocks noChangeArrowheads="1"/>
          </p:cNvSpPr>
          <p:nvPr/>
        </p:nvSpPr>
        <p:spPr bwMode="auto">
          <a:xfrm>
            <a:off x="3141663" y="4408488"/>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latin typeface="Arial" panose="020B0604020202020204" pitchFamily="34" charset="0"/>
              </a:rPr>
              <a:t>40</a:t>
            </a:r>
          </a:p>
        </p:txBody>
      </p:sp>
      <p:sp>
        <p:nvSpPr>
          <p:cNvPr id="22567" name="Rectangle 39"/>
          <p:cNvSpPr>
            <a:spLocks noChangeArrowheads="1"/>
          </p:cNvSpPr>
          <p:nvPr/>
        </p:nvSpPr>
        <p:spPr bwMode="auto">
          <a:xfrm>
            <a:off x="6280150" y="5138738"/>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latin typeface="Arial" panose="020B0604020202020204" pitchFamily="34" charset="0"/>
              </a:rPr>
              <a:t>10</a:t>
            </a:r>
          </a:p>
        </p:txBody>
      </p:sp>
      <p:sp>
        <p:nvSpPr>
          <p:cNvPr id="22568" name="Rectangle 40"/>
          <p:cNvSpPr>
            <a:spLocks noChangeArrowheads="1"/>
          </p:cNvSpPr>
          <p:nvPr/>
        </p:nvSpPr>
        <p:spPr bwMode="auto">
          <a:xfrm>
            <a:off x="2968625" y="5700713"/>
            <a:ext cx="3111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900" b="1">
                <a:solidFill>
                  <a:srgbClr val="FFFF00"/>
                </a:solidFill>
                <a:latin typeface="Arial" panose="020B0604020202020204" pitchFamily="34" charset="0"/>
              </a:rPr>
              <a:t>10</a:t>
            </a:r>
          </a:p>
        </p:txBody>
      </p:sp>
      <p:sp>
        <p:nvSpPr>
          <p:cNvPr id="22569" name="Line 41"/>
          <p:cNvSpPr>
            <a:spLocks noChangeShapeType="1"/>
          </p:cNvSpPr>
          <p:nvPr/>
        </p:nvSpPr>
        <p:spPr bwMode="auto">
          <a:xfrm flipV="1">
            <a:off x="6102350" y="5721350"/>
            <a:ext cx="311150" cy="168275"/>
          </a:xfrm>
          <a:prstGeom prst="line">
            <a:avLst/>
          </a:prstGeom>
          <a:noFill/>
          <a:ln w="12700">
            <a:solidFill>
              <a:srgbClr val="FF66CC"/>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70698" name="Rectangle 42"/>
          <p:cNvSpPr>
            <a:spLocks noChangeArrowheads="1"/>
          </p:cNvSpPr>
          <p:nvPr/>
        </p:nvSpPr>
        <p:spPr bwMode="auto">
          <a:xfrm>
            <a:off x="4978400" y="2330450"/>
            <a:ext cx="658813" cy="274638"/>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200" b="1">
                <a:effectLst>
                  <a:outerShdw blurRad="38100" dist="38100" dir="2700000" algn="tl">
                    <a:srgbClr val="C0C0C0"/>
                  </a:outerShdw>
                </a:effectLst>
                <a:latin typeface="Arial" charset="0"/>
              </a:rPr>
              <a:t>Dunite</a:t>
            </a:r>
          </a:p>
        </p:txBody>
      </p:sp>
      <p:sp>
        <p:nvSpPr>
          <p:cNvPr id="22571" name="Line 43"/>
          <p:cNvSpPr>
            <a:spLocks noChangeShapeType="1"/>
          </p:cNvSpPr>
          <p:nvPr/>
        </p:nvSpPr>
        <p:spPr bwMode="auto">
          <a:xfrm>
            <a:off x="3463925" y="4538663"/>
            <a:ext cx="2481263"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22572" name="Line 44"/>
          <p:cNvSpPr>
            <a:spLocks noChangeShapeType="1"/>
          </p:cNvSpPr>
          <p:nvPr/>
        </p:nvSpPr>
        <p:spPr bwMode="auto">
          <a:xfrm>
            <a:off x="4481513" y="2728913"/>
            <a:ext cx="438150" cy="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IN"/>
          </a:p>
        </p:txBody>
      </p:sp>
      <p:sp>
        <p:nvSpPr>
          <p:cNvPr id="70701" name="Rectangle 45"/>
          <p:cNvSpPr>
            <a:spLocks noChangeArrowheads="1"/>
          </p:cNvSpPr>
          <p:nvPr/>
        </p:nvSpPr>
        <p:spPr bwMode="auto">
          <a:xfrm>
            <a:off x="3500438" y="6296025"/>
            <a:ext cx="1257300" cy="366713"/>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800">
                <a:solidFill>
                  <a:srgbClr val="FF5050"/>
                </a:solidFill>
                <a:effectLst>
                  <a:outerShdw blurRad="38100" dist="38100" dir="2700000" algn="tl">
                    <a:srgbClr val="C0C0C0"/>
                  </a:outerShdw>
                </a:effectLst>
              </a:rPr>
              <a:t>After IUGS</a:t>
            </a:r>
          </a:p>
        </p:txBody>
      </p:sp>
    </p:spTree>
    <p:extLst>
      <p:ext uri="{BB962C8B-B14F-4D97-AF65-F5344CB8AC3E}">
        <p14:creationId xmlns:p14="http://schemas.microsoft.com/office/powerpoint/2010/main" val="3498487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465138" y="146050"/>
            <a:ext cx="77724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b="1">
                <a:solidFill>
                  <a:srgbClr val="6600CC"/>
                </a:solidFill>
              </a:rPr>
              <a:t>Phase diagram for aluminous 4-phase lherzolite</a:t>
            </a:r>
          </a:p>
        </p:txBody>
      </p:sp>
      <p:sp>
        <p:nvSpPr>
          <p:cNvPr id="23555" name="Rectangle 4"/>
          <p:cNvSpPr>
            <a:spLocks noChangeArrowheads="1"/>
          </p:cNvSpPr>
          <p:nvPr/>
        </p:nvSpPr>
        <p:spPr bwMode="auto">
          <a:xfrm>
            <a:off x="381000" y="1752600"/>
            <a:ext cx="354806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Clr>
                <a:srgbClr val="FF5050"/>
              </a:buClr>
              <a:buSzPct val="60000"/>
              <a:buFont typeface="Monotype Sorts" pitchFamily="2" charset="2"/>
              <a:buChar char="l"/>
            </a:pPr>
            <a:r>
              <a:rPr lang="en-US" altLang="en-US" sz="3200"/>
              <a:t>Plagioclase</a:t>
            </a:r>
          </a:p>
          <a:p>
            <a:pPr>
              <a:spcBef>
                <a:spcPct val="20000"/>
              </a:spcBef>
              <a:buClr>
                <a:srgbClr val="FF5050"/>
              </a:buClr>
              <a:buSzPct val="60000"/>
              <a:buFont typeface="Monotype Sorts" pitchFamily="2" charset="2"/>
              <a:buChar char="l"/>
            </a:pPr>
            <a:r>
              <a:rPr lang="en-US" altLang="en-US"/>
              <a:t>shallow</a:t>
            </a:r>
            <a:r>
              <a:rPr lang="en-US" altLang="en-US" sz="2800"/>
              <a:t> (&lt; 50 km)</a:t>
            </a:r>
          </a:p>
          <a:p>
            <a:pPr>
              <a:spcBef>
                <a:spcPct val="20000"/>
              </a:spcBef>
              <a:buClr>
                <a:srgbClr val="FF5050"/>
              </a:buClr>
              <a:buSzPct val="60000"/>
              <a:buFont typeface="Monotype Sorts" pitchFamily="2" charset="2"/>
              <a:buChar char="l"/>
            </a:pPr>
            <a:r>
              <a:rPr lang="en-US" altLang="en-US" sz="3200"/>
              <a:t>Spinel</a:t>
            </a:r>
          </a:p>
          <a:p>
            <a:pPr lvl="1">
              <a:spcBef>
                <a:spcPct val="20000"/>
              </a:spcBef>
              <a:buClr>
                <a:schemeClr val="folHlink"/>
              </a:buClr>
              <a:buSzPct val="65000"/>
              <a:buFont typeface="Monotype Sorts" pitchFamily="2" charset="2"/>
              <a:buChar char="F"/>
            </a:pPr>
            <a:r>
              <a:rPr lang="en-US" altLang="en-US" sz="2800"/>
              <a:t>50-80 km</a:t>
            </a:r>
          </a:p>
          <a:p>
            <a:pPr>
              <a:spcBef>
                <a:spcPct val="20000"/>
              </a:spcBef>
              <a:buClr>
                <a:srgbClr val="FF5050"/>
              </a:buClr>
              <a:buSzPct val="60000"/>
              <a:buFont typeface="Monotype Sorts" pitchFamily="2" charset="2"/>
              <a:buChar char="l"/>
            </a:pPr>
            <a:r>
              <a:rPr lang="en-US" altLang="en-US" sz="3200"/>
              <a:t>Garnet</a:t>
            </a:r>
          </a:p>
          <a:p>
            <a:pPr lvl="1">
              <a:spcBef>
                <a:spcPct val="20000"/>
              </a:spcBef>
              <a:buClr>
                <a:schemeClr val="folHlink"/>
              </a:buClr>
              <a:buSzPct val="65000"/>
              <a:buFont typeface="Monotype Sorts" pitchFamily="2" charset="2"/>
              <a:buChar char="F"/>
            </a:pPr>
            <a:r>
              <a:rPr lang="en-US" altLang="en-US" sz="2800"/>
              <a:t>80-400 km</a:t>
            </a:r>
          </a:p>
          <a:p>
            <a:pPr>
              <a:spcBef>
                <a:spcPct val="20000"/>
              </a:spcBef>
              <a:buClr>
                <a:srgbClr val="FF5050"/>
              </a:buClr>
              <a:buSzPct val="60000"/>
              <a:buFont typeface="Monotype Sorts" pitchFamily="2" charset="2"/>
              <a:buChar char="l"/>
            </a:pPr>
            <a:r>
              <a:rPr lang="en-US" altLang="en-US" sz="3200"/>
              <a:t>Si </a:t>
            </a:r>
            <a:r>
              <a:rPr lang="en-US" altLang="en-US">
                <a:latin typeface="Symbol" panose="05050102010706020507" pitchFamily="18" charset="2"/>
              </a:rPr>
              <a:t>®</a:t>
            </a:r>
            <a:r>
              <a:rPr lang="en-US" altLang="en-US" sz="3200"/>
              <a:t> VI coord.</a:t>
            </a:r>
          </a:p>
          <a:p>
            <a:pPr lvl="1">
              <a:spcBef>
                <a:spcPct val="20000"/>
              </a:spcBef>
              <a:buClr>
                <a:schemeClr val="folHlink"/>
              </a:buClr>
              <a:buSzPct val="65000"/>
              <a:buFont typeface="Monotype Sorts" pitchFamily="2" charset="2"/>
              <a:buChar char="F"/>
            </a:pPr>
            <a:r>
              <a:rPr lang="en-US" altLang="en-US" sz="2800"/>
              <a:t> &gt; 400 km</a:t>
            </a:r>
          </a:p>
        </p:txBody>
      </p:sp>
      <p:sp>
        <p:nvSpPr>
          <p:cNvPr id="23556" name="Rectangle 5"/>
          <p:cNvSpPr>
            <a:spLocks noChangeArrowheads="1"/>
          </p:cNvSpPr>
          <p:nvPr/>
        </p:nvSpPr>
        <p:spPr bwMode="auto">
          <a:xfrm>
            <a:off x="304800" y="1066800"/>
            <a:ext cx="228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b="1"/>
              <a:t>Al-phase =</a:t>
            </a:r>
          </a:p>
        </p:txBody>
      </p:sp>
      <p:sp>
        <p:nvSpPr>
          <p:cNvPr id="23557" name="Rectangle 6"/>
          <p:cNvSpPr>
            <a:spLocks noChangeArrowheads="1"/>
          </p:cNvSpPr>
          <p:nvPr/>
        </p:nvSpPr>
        <p:spPr bwMode="auto">
          <a:xfrm>
            <a:off x="1898650" y="6400800"/>
            <a:ext cx="724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b="1">
                <a:latin typeface="Arial" panose="020B0604020202020204" pitchFamily="34" charset="0"/>
              </a:rPr>
              <a:t>Phase diagram of aluminous lherzolite with melting interval (gray), sub-solidus reactions, and geothermal gradient. </a:t>
            </a:r>
          </a:p>
        </p:txBody>
      </p:sp>
      <p:pic>
        <p:nvPicPr>
          <p:cNvPr id="23558" name="Picture 7" descr="Fig 1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3263" y="609600"/>
            <a:ext cx="5900737"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2346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228600"/>
            <a:ext cx="7772400" cy="228600"/>
          </a:xfrm>
        </p:spPr>
        <p:txBody>
          <a:bodyPr>
            <a:normAutofit fontScale="90000"/>
          </a:bodyPr>
          <a:lstStyle/>
          <a:p>
            <a:pPr eaLnBrk="1" hangingPunct="1"/>
            <a:r>
              <a:rPr lang="en-US" altLang="en-US" sz="2000" b="1" smtClean="0">
                <a:solidFill>
                  <a:schemeClr val="tx1"/>
                </a:solidFill>
              </a:rPr>
              <a:t>Experiments on melting enriched vs. depleted mantle samples:</a:t>
            </a:r>
          </a:p>
        </p:txBody>
      </p:sp>
      <p:grpSp>
        <p:nvGrpSpPr>
          <p:cNvPr id="24579" name="Group 5"/>
          <p:cNvGrpSpPr>
            <a:grpSpLocks/>
          </p:cNvGrpSpPr>
          <p:nvPr/>
        </p:nvGrpSpPr>
        <p:grpSpPr bwMode="auto">
          <a:xfrm>
            <a:off x="4724400" y="685800"/>
            <a:ext cx="4419600" cy="5486400"/>
            <a:chOff x="3088" y="937"/>
            <a:chExt cx="2672" cy="3383"/>
          </a:xfrm>
        </p:grpSpPr>
        <p:sp>
          <p:nvSpPr>
            <p:cNvPr id="24583" name="Rectangle 6"/>
            <p:cNvSpPr>
              <a:spLocks noChangeArrowheads="1"/>
            </p:cNvSpPr>
            <p:nvPr/>
          </p:nvSpPr>
          <p:spPr bwMode="auto">
            <a:xfrm>
              <a:off x="3088" y="937"/>
              <a:ext cx="2672" cy="3383"/>
            </a:xfrm>
            <a:prstGeom prst="rect">
              <a:avLst/>
            </a:prstGeom>
            <a:solidFill>
              <a:srgbClr val="FFFFFF"/>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pic>
          <p:nvPicPr>
            <p:cNvPr id="24584" name="Picture 7" descr="Fig 10-17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1" y="979"/>
              <a:ext cx="2490" cy="3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580" name="Rectangle 8"/>
          <p:cNvSpPr>
            <a:spLocks noGrp="1" noChangeArrowheads="1"/>
          </p:cNvSpPr>
          <p:nvPr>
            <p:ph type="body" sz="half" idx="1"/>
          </p:nvPr>
        </p:nvSpPr>
        <p:spPr>
          <a:xfrm>
            <a:off x="533400" y="1524000"/>
            <a:ext cx="3810000" cy="2514600"/>
          </a:xfrm>
          <a:noFill/>
        </p:spPr>
        <p:txBody>
          <a:bodyPr/>
          <a:lstStyle/>
          <a:p>
            <a:pPr eaLnBrk="1" hangingPunct="1">
              <a:lnSpc>
                <a:spcPct val="90000"/>
              </a:lnSpc>
            </a:pPr>
            <a:r>
              <a:rPr lang="en-US" altLang="en-US" sz="2000" b="1" smtClean="0"/>
              <a:t>Tholeiite easily created</a:t>
            </a:r>
          </a:p>
          <a:p>
            <a:pPr lvl="1" eaLnBrk="1" hangingPunct="1">
              <a:lnSpc>
                <a:spcPct val="90000"/>
              </a:lnSpc>
              <a:buFontTx/>
              <a:buNone/>
            </a:pPr>
            <a:r>
              <a:rPr lang="en-US" altLang="en-US" sz="2000" b="1" smtClean="0"/>
              <a:t>by 10-30% partial melting</a:t>
            </a:r>
          </a:p>
          <a:p>
            <a:pPr eaLnBrk="1" hangingPunct="1">
              <a:lnSpc>
                <a:spcPct val="90000"/>
              </a:lnSpc>
            </a:pPr>
            <a:r>
              <a:rPr lang="en-US" altLang="en-US" sz="2000" b="1" smtClean="0"/>
              <a:t>Tholeiites are more silica saturated </a:t>
            </a:r>
            <a:r>
              <a:rPr lang="en-US" altLang="en-US" sz="2400" b="1" smtClean="0"/>
              <a:t>at lower pressures</a:t>
            </a:r>
          </a:p>
          <a:p>
            <a:pPr eaLnBrk="1" hangingPunct="1">
              <a:lnSpc>
                <a:spcPct val="90000"/>
              </a:lnSpc>
            </a:pPr>
            <a:r>
              <a:rPr lang="en-US" altLang="en-US" sz="2000" b="1" smtClean="0"/>
              <a:t>Grades toward alkalic</a:t>
            </a:r>
          </a:p>
          <a:p>
            <a:pPr lvl="1" eaLnBrk="1" hangingPunct="1">
              <a:lnSpc>
                <a:spcPct val="90000"/>
              </a:lnSpc>
              <a:buFontTx/>
              <a:buNone/>
            </a:pPr>
            <a:r>
              <a:rPr lang="en-US" altLang="en-US" sz="2000" b="1" smtClean="0"/>
              <a:t>at higher Pressures</a:t>
            </a:r>
          </a:p>
        </p:txBody>
      </p:sp>
      <p:sp>
        <p:nvSpPr>
          <p:cNvPr id="24581" name="Rectangle 9"/>
          <p:cNvSpPr>
            <a:spLocks noChangeArrowheads="1"/>
          </p:cNvSpPr>
          <p:nvPr/>
        </p:nvSpPr>
        <p:spPr bwMode="auto">
          <a:xfrm>
            <a:off x="0" y="3744913"/>
            <a:ext cx="4776788"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b="1">
                <a:latin typeface="Arial" panose="020B0604020202020204" pitchFamily="34" charset="0"/>
              </a:rPr>
              <a:t> Results of partial melting experiments on depleted lherzolites. Dashed lines are contours representing percent partial melt produced. Strongly curved lines are contours of the normative olivine content of the melt. “Opx out” and “Cpx out” represent the degree of melting at which these phases are completely consumed in the melt. </a:t>
            </a:r>
            <a:endParaRPr lang="en-US" altLang="en-US" sz="1200" b="1">
              <a:latin typeface="Arial" panose="020B0604020202020204" pitchFamily="34" charset="0"/>
            </a:endParaRPr>
          </a:p>
        </p:txBody>
      </p:sp>
      <p:sp>
        <p:nvSpPr>
          <p:cNvPr id="56330" name="Rectangle 10"/>
          <p:cNvSpPr>
            <a:spLocks noChangeArrowheads="1"/>
          </p:cNvSpPr>
          <p:nvPr/>
        </p:nvSpPr>
        <p:spPr bwMode="auto">
          <a:xfrm>
            <a:off x="685800" y="762000"/>
            <a:ext cx="3570288" cy="579438"/>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3200" b="1">
                <a:effectLst>
                  <a:outerShdw blurRad="38100" dist="38100" dir="2700000" algn="tl">
                    <a:srgbClr val="C0C0C0"/>
                  </a:outerShdw>
                </a:effectLst>
              </a:rPr>
              <a:t>1.  Depleted Mantle</a:t>
            </a:r>
          </a:p>
        </p:txBody>
      </p:sp>
    </p:spTree>
    <p:extLst>
      <p:ext uri="{BB962C8B-B14F-4D97-AF65-F5344CB8AC3E}">
        <p14:creationId xmlns:p14="http://schemas.microsoft.com/office/powerpoint/2010/main" val="3000676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09600" y="228600"/>
            <a:ext cx="7772400" cy="304800"/>
          </a:xfrm>
        </p:spPr>
        <p:txBody>
          <a:bodyPr>
            <a:normAutofit fontScale="90000"/>
          </a:bodyPr>
          <a:lstStyle/>
          <a:p>
            <a:pPr eaLnBrk="1" hangingPunct="1"/>
            <a:r>
              <a:rPr lang="en-US" altLang="en-US" sz="2000" b="1" smtClean="0">
                <a:solidFill>
                  <a:schemeClr val="tx1"/>
                </a:solidFill>
              </a:rPr>
              <a:t>Experiments on melting enriched vs. depleted mantle samples:</a:t>
            </a:r>
            <a:br>
              <a:rPr lang="en-US" altLang="en-US" sz="2000" b="1" smtClean="0">
                <a:solidFill>
                  <a:schemeClr val="tx1"/>
                </a:solidFill>
              </a:rPr>
            </a:br>
            <a:endParaRPr lang="en-US" altLang="en-US" sz="2000" b="1" smtClean="0">
              <a:solidFill>
                <a:schemeClr val="tx1"/>
              </a:solidFill>
            </a:endParaRPr>
          </a:p>
        </p:txBody>
      </p:sp>
      <p:sp>
        <p:nvSpPr>
          <p:cNvPr id="25603" name="Rectangle 3"/>
          <p:cNvSpPr>
            <a:spLocks noGrp="1" noChangeArrowheads="1"/>
          </p:cNvSpPr>
          <p:nvPr>
            <p:ph type="body" sz="half" idx="1"/>
          </p:nvPr>
        </p:nvSpPr>
        <p:spPr>
          <a:xfrm>
            <a:off x="228600" y="3886200"/>
            <a:ext cx="4267200" cy="2743200"/>
          </a:xfrm>
        </p:spPr>
        <p:txBody>
          <a:bodyPr/>
          <a:lstStyle/>
          <a:p>
            <a:pPr>
              <a:lnSpc>
                <a:spcPct val="90000"/>
              </a:lnSpc>
              <a:spcBef>
                <a:spcPct val="0"/>
              </a:spcBef>
              <a:buFontTx/>
              <a:buNone/>
            </a:pPr>
            <a:r>
              <a:rPr lang="en-US" altLang="en-US" sz="1600" b="1" smtClean="0">
                <a:latin typeface="Arial" panose="020B0604020202020204" pitchFamily="34" charset="0"/>
              </a:rPr>
              <a:t>Results of partial melting experiments on fertile lherzolites. Dashed lines are contours representing percent partial melt produced. Strongly curved lines are contours of the normative olivine content of the melt. “Opx out” and “Cpx out” represent the degree of melting at which these phases are completely consumed in the melt. The shaded area represents the conditions required for the generation of alkaline basaltic magmas. </a:t>
            </a:r>
            <a:endParaRPr lang="en-US" altLang="en-US" sz="1600" smtClean="0"/>
          </a:p>
        </p:txBody>
      </p:sp>
      <p:sp>
        <p:nvSpPr>
          <p:cNvPr id="25604" name="Rectangle 4"/>
          <p:cNvSpPr>
            <a:spLocks noGrp="1" noChangeArrowheads="1" noTextEdit="1"/>
          </p:cNvSpPr>
          <p:nvPr>
            <p:ph type="clipArt" sz="half" idx="2"/>
          </p:nvPr>
        </p:nvSpPr>
        <p:spPr/>
      </p:sp>
      <p:grpSp>
        <p:nvGrpSpPr>
          <p:cNvPr id="25605" name="Group 5"/>
          <p:cNvGrpSpPr>
            <a:grpSpLocks/>
          </p:cNvGrpSpPr>
          <p:nvPr/>
        </p:nvGrpSpPr>
        <p:grpSpPr bwMode="auto">
          <a:xfrm>
            <a:off x="4724400" y="990600"/>
            <a:ext cx="4132263" cy="5575300"/>
            <a:chOff x="3116" y="874"/>
            <a:chExt cx="2554" cy="3446"/>
          </a:xfrm>
        </p:grpSpPr>
        <p:sp>
          <p:nvSpPr>
            <p:cNvPr id="25608" name="Rectangle 6"/>
            <p:cNvSpPr>
              <a:spLocks noChangeArrowheads="1"/>
            </p:cNvSpPr>
            <p:nvPr/>
          </p:nvSpPr>
          <p:spPr bwMode="auto">
            <a:xfrm>
              <a:off x="3116" y="874"/>
              <a:ext cx="2554" cy="3446"/>
            </a:xfrm>
            <a:prstGeom prst="rect">
              <a:avLst/>
            </a:prstGeom>
            <a:solidFill>
              <a:srgbClr val="FFFFFF"/>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pic>
          <p:nvPicPr>
            <p:cNvPr id="25609" name="Picture 7" descr="Fig 10-17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2" y="938"/>
              <a:ext cx="2400" cy="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5606" name="Rectangle 8"/>
          <p:cNvSpPr>
            <a:spLocks noChangeArrowheads="1"/>
          </p:cNvSpPr>
          <p:nvPr/>
        </p:nvSpPr>
        <p:spPr bwMode="auto">
          <a:xfrm>
            <a:off x="0" y="1143000"/>
            <a:ext cx="4491038" cy="390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Clr>
                <a:srgbClr val="FF5050"/>
              </a:buClr>
              <a:buSzPct val="60000"/>
              <a:buFont typeface="Monotype Sorts" pitchFamily="2" charset="2"/>
              <a:buChar char="l"/>
            </a:pPr>
            <a:r>
              <a:rPr lang="en-US" altLang="en-US" sz="1800" b="1"/>
              <a:t>Tholeiites extend to</a:t>
            </a:r>
          </a:p>
          <a:p>
            <a:pPr lvl="1">
              <a:spcBef>
                <a:spcPct val="20000"/>
              </a:spcBef>
            </a:pPr>
            <a:r>
              <a:rPr lang="en-US" altLang="en-US" sz="1800" b="1"/>
              <a:t>higher Pressures than for DM</a:t>
            </a:r>
          </a:p>
          <a:p>
            <a:pPr lvl="1">
              <a:spcBef>
                <a:spcPct val="20000"/>
              </a:spcBef>
            </a:pPr>
            <a:r>
              <a:rPr lang="en-US" altLang="en-US" sz="1800" b="1"/>
              <a:t>Alkali basalts are generated by 5-20% partial melting of fertile lherzolite</a:t>
            </a:r>
          </a:p>
          <a:p>
            <a:pPr lvl="1">
              <a:spcBef>
                <a:spcPct val="20000"/>
              </a:spcBef>
            </a:pPr>
            <a:r>
              <a:rPr lang="en-US" altLang="en-US" sz="1800" b="1"/>
              <a:t>Conclusion: Increased alkalinity correlates with lower percentages of partial melting &amp; greater depths</a:t>
            </a:r>
          </a:p>
          <a:p>
            <a:pPr lvl="1">
              <a:spcBef>
                <a:spcPct val="20000"/>
              </a:spcBef>
            </a:pPr>
            <a:r>
              <a:rPr lang="en-US" altLang="en-US" sz="1800" b="1"/>
              <a:t>Generation of alkaline basalts from a depleted mantle is difficult</a:t>
            </a:r>
          </a:p>
          <a:p>
            <a:pPr lvl="1">
              <a:spcBef>
                <a:spcPct val="20000"/>
              </a:spcBef>
            </a:pPr>
            <a:endParaRPr lang="en-US" altLang="en-US" sz="1800" b="1"/>
          </a:p>
        </p:txBody>
      </p:sp>
      <p:sp>
        <p:nvSpPr>
          <p:cNvPr id="25607" name="Rectangle 12"/>
          <p:cNvSpPr>
            <a:spLocks noChangeArrowheads="1"/>
          </p:cNvSpPr>
          <p:nvPr/>
        </p:nvSpPr>
        <p:spPr bwMode="auto">
          <a:xfrm>
            <a:off x="1219200" y="609600"/>
            <a:ext cx="34131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a:t>2.  Enriched Mantle</a:t>
            </a:r>
          </a:p>
        </p:txBody>
      </p:sp>
    </p:spTree>
    <p:extLst>
      <p:ext uri="{BB962C8B-B14F-4D97-AF65-F5344CB8AC3E}">
        <p14:creationId xmlns:p14="http://schemas.microsoft.com/office/powerpoint/2010/main" val="2378968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304800"/>
            <a:ext cx="7772400" cy="304800"/>
          </a:xfrm>
        </p:spPr>
        <p:txBody>
          <a:bodyPr>
            <a:normAutofit fontScale="90000"/>
          </a:bodyPr>
          <a:lstStyle/>
          <a:p>
            <a:pPr eaLnBrk="1" hangingPunct="1"/>
            <a:r>
              <a:rPr lang="en-US" altLang="en-US" sz="2400" b="1" smtClean="0"/>
              <a:t>Spilites</a:t>
            </a:r>
          </a:p>
        </p:txBody>
      </p:sp>
      <p:sp>
        <p:nvSpPr>
          <p:cNvPr id="26627" name="Rectangle 3"/>
          <p:cNvSpPr>
            <a:spLocks noGrp="1" noChangeArrowheads="1"/>
          </p:cNvSpPr>
          <p:nvPr>
            <p:ph type="body" idx="1"/>
          </p:nvPr>
        </p:nvSpPr>
        <p:spPr>
          <a:xfrm>
            <a:off x="685800" y="762000"/>
            <a:ext cx="7772400" cy="5638800"/>
          </a:xfrm>
        </p:spPr>
        <p:txBody>
          <a:bodyPr/>
          <a:lstStyle/>
          <a:p>
            <a:pPr algn="just" eaLnBrk="1" hangingPunct="1"/>
            <a:r>
              <a:rPr lang="en-US" altLang="en-US" sz="2400" smtClean="0">
                <a:cs typeface="Times New Roman" panose="02020603050405020304" pitchFamily="18" charset="0"/>
              </a:rPr>
              <a:t>These are basic lavas in which plagioclase is albite instead of normal labradorite and in which chlorite partially or completely takes place of normal ferromagnesian minerals.</a:t>
            </a:r>
          </a:p>
          <a:p>
            <a:pPr algn="just" eaLnBrk="1" hangingPunct="1"/>
            <a:r>
              <a:rPr lang="en-US" altLang="en-US" sz="2400" smtClean="0">
                <a:cs typeface="Times New Roman" panose="02020603050405020304" pitchFamily="18" charset="0"/>
              </a:rPr>
              <a:t>They typically occur as submarine lava flows, often as pillow lavas.</a:t>
            </a:r>
          </a:p>
          <a:p>
            <a:pPr algn="just" eaLnBrk="1" hangingPunct="1"/>
            <a:r>
              <a:rPr lang="en-US" altLang="en-US" sz="2400" smtClean="0">
                <a:cs typeface="Times New Roman" panose="02020603050405020304" pitchFamily="18" charset="0"/>
              </a:rPr>
              <a:t>The pillows are typically zoned – with margin and core differing in composition.</a:t>
            </a:r>
          </a:p>
          <a:p>
            <a:pPr algn="just" eaLnBrk="1" hangingPunct="1"/>
            <a:r>
              <a:rPr lang="en-US" altLang="en-US" sz="2400" smtClean="0">
                <a:cs typeface="Times New Roman" panose="02020603050405020304" pitchFamily="18" charset="0"/>
              </a:rPr>
              <a:t>Margins are glassy (devitrified). </a:t>
            </a:r>
          </a:p>
          <a:p>
            <a:pPr algn="just" eaLnBrk="1" hangingPunct="1"/>
            <a:r>
              <a:rPr lang="en-US" altLang="en-US" sz="2400" smtClean="0">
                <a:cs typeface="Times New Roman" panose="02020603050405020304" pitchFamily="18" charset="0"/>
              </a:rPr>
              <a:t>Vesicles are abundant &amp; filled with chlorite &amp; calcite.</a:t>
            </a:r>
          </a:p>
          <a:p>
            <a:pPr algn="just" eaLnBrk="1" hangingPunct="1"/>
            <a:r>
              <a:rPr lang="en-US" altLang="en-US" sz="2400" smtClean="0">
                <a:cs typeface="Times New Roman" panose="02020603050405020304" pitchFamily="18" charset="0"/>
              </a:rPr>
              <a:t>No dykes of sills of spilites are known .</a:t>
            </a:r>
          </a:p>
          <a:p>
            <a:pPr algn="just" eaLnBrk="1" hangingPunct="1"/>
            <a:r>
              <a:rPr lang="en-US" altLang="en-US" sz="2400" smtClean="0">
                <a:cs typeface="Times New Roman" panose="02020603050405020304" pitchFamily="18" charset="0"/>
              </a:rPr>
              <a:t>They are restricted in their distribution &amp; are mostly found in pre-orogenic sediments of orogenic belts. Recent spilites are found in Mid-Atlantic Ridge &amp; in Indian ocean. </a:t>
            </a:r>
          </a:p>
        </p:txBody>
      </p:sp>
    </p:spTree>
    <p:extLst>
      <p:ext uri="{BB962C8B-B14F-4D97-AF65-F5344CB8AC3E}">
        <p14:creationId xmlns:p14="http://schemas.microsoft.com/office/powerpoint/2010/main" val="14593918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3859"/>
          <a:stretch/>
        </p:blipFill>
        <p:spPr>
          <a:xfrm>
            <a:off x="0" y="1033464"/>
            <a:ext cx="9144000" cy="5143499"/>
          </a:xfrm>
          <a:prstGeom prst="rect">
            <a:avLst/>
          </a:prstGeom>
        </p:spPr>
      </p:pic>
    </p:spTree>
    <p:extLst>
      <p:ext uri="{BB962C8B-B14F-4D97-AF65-F5344CB8AC3E}">
        <p14:creationId xmlns:p14="http://schemas.microsoft.com/office/powerpoint/2010/main" val="209688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0" y="152400"/>
            <a:ext cx="7315200" cy="533400"/>
          </a:xfrm>
        </p:spPr>
        <p:txBody>
          <a:bodyPr/>
          <a:lstStyle/>
          <a:p>
            <a:pPr eaLnBrk="1" hangingPunct="1"/>
            <a:r>
              <a:rPr lang="en-US" altLang="en-US" sz="2400" b="1" smtClean="0">
                <a:solidFill>
                  <a:srgbClr val="6600CC"/>
                </a:solidFill>
              </a:rPr>
              <a:t>Alkali vs Tholeiitic basalts</a:t>
            </a:r>
          </a:p>
        </p:txBody>
      </p:sp>
      <p:grpSp>
        <p:nvGrpSpPr>
          <p:cNvPr id="11267" name="Group 78"/>
          <p:cNvGrpSpPr>
            <a:grpSpLocks/>
          </p:cNvGrpSpPr>
          <p:nvPr/>
        </p:nvGrpSpPr>
        <p:grpSpPr bwMode="auto">
          <a:xfrm>
            <a:off x="381000" y="685800"/>
            <a:ext cx="8305800" cy="5886450"/>
            <a:chOff x="-3" y="-3"/>
            <a:chExt cx="3691" cy="3385"/>
          </a:xfrm>
        </p:grpSpPr>
        <p:grpSp>
          <p:nvGrpSpPr>
            <p:cNvPr id="11268" name="Group 76"/>
            <p:cNvGrpSpPr>
              <a:grpSpLocks/>
            </p:cNvGrpSpPr>
            <p:nvPr/>
          </p:nvGrpSpPr>
          <p:grpSpPr bwMode="auto">
            <a:xfrm>
              <a:off x="0" y="0"/>
              <a:ext cx="3685" cy="3379"/>
              <a:chOff x="0" y="0"/>
              <a:chExt cx="3685" cy="3379"/>
            </a:xfrm>
          </p:grpSpPr>
          <p:grpSp>
            <p:nvGrpSpPr>
              <p:cNvPr id="11270" name="Group 29"/>
              <p:cNvGrpSpPr>
                <a:grpSpLocks/>
              </p:cNvGrpSpPr>
              <p:nvPr/>
            </p:nvGrpSpPr>
            <p:grpSpPr bwMode="auto">
              <a:xfrm>
                <a:off x="0" y="0"/>
                <a:ext cx="1353" cy="403"/>
                <a:chOff x="0" y="0"/>
                <a:chExt cx="1353" cy="403"/>
              </a:xfrm>
            </p:grpSpPr>
            <p:sp>
              <p:nvSpPr>
                <p:cNvPr id="11340" name="Rectangle 4"/>
                <p:cNvSpPr>
                  <a:spLocks noChangeArrowheads="1"/>
                </p:cNvSpPr>
                <p:nvPr/>
              </p:nvSpPr>
              <p:spPr bwMode="auto">
                <a:xfrm>
                  <a:off x="43" y="0"/>
                  <a:ext cx="1267"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 </a:t>
                  </a:r>
                </a:p>
                <a:p>
                  <a:endParaRPr lang="en-US" altLang="en-US" sz="1800" b="1"/>
                </a:p>
              </p:txBody>
            </p:sp>
            <p:sp>
              <p:nvSpPr>
                <p:cNvPr id="11341" name="Rectangle 28"/>
                <p:cNvSpPr>
                  <a:spLocks noChangeArrowheads="1"/>
                </p:cNvSpPr>
                <p:nvPr/>
              </p:nvSpPr>
              <p:spPr bwMode="auto">
                <a:xfrm>
                  <a:off x="0" y="0"/>
                  <a:ext cx="1353"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71" name="Group 31"/>
              <p:cNvGrpSpPr>
                <a:grpSpLocks/>
              </p:cNvGrpSpPr>
              <p:nvPr/>
            </p:nvGrpSpPr>
            <p:grpSpPr bwMode="auto">
              <a:xfrm>
                <a:off x="1353" y="0"/>
                <a:ext cx="1094" cy="403"/>
                <a:chOff x="1353" y="0"/>
                <a:chExt cx="1094" cy="403"/>
              </a:xfrm>
            </p:grpSpPr>
            <p:sp>
              <p:nvSpPr>
                <p:cNvPr id="11338" name="Rectangle 5"/>
                <p:cNvSpPr>
                  <a:spLocks noChangeArrowheads="1"/>
                </p:cNvSpPr>
                <p:nvPr/>
              </p:nvSpPr>
              <p:spPr bwMode="auto">
                <a:xfrm>
                  <a:off x="1396" y="0"/>
                  <a:ext cx="1008"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b="1">
                      <a:solidFill>
                        <a:srgbClr val="6600CC"/>
                      </a:solidFill>
                      <a:cs typeface="Times New Roman" panose="02020603050405020304" pitchFamily="18" charset="0"/>
                    </a:rPr>
                    <a:t>Tholeiites</a:t>
                  </a:r>
                </a:p>
                <a:p>
                  <a:endParaRPr lang="en-US" altLang="en-US" sz="1800" b="1">
                    <a:solidFill>
                      <a:srgbClr val="6600CC"/>
                    </a:solidFill>
                  </a:endParaRPr>
                </a:p>
              </p:txBody>
            </p:sp>
            <p:sp>
              <p:nvSpPr>
                <p:cNvPr id="11339" name="Rectangle 30"/>
                <p:cNvSpPr>
                  <a:spLocks noChangeArrowheads="1"/>
                </p:cNvSpPr>
                <p:nvPr/>
              </p:nvSpPr>
              <p:spPr bwMode="auto">
                <a:xfrm>
                  <a:off x="1353" y="0"/>
                  <a:ext cx="1094"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72" name="Group 33"/>
              <p:cNvGrpSpPr>
                <a:grpSpLocks/>
              </p:cNvGrpSpPr>
              <p:nvPr/>
            </p:nvGrpSpPr>
            <p:grpSpPr bwMode="auto">
              <a:xfrm>
                <a:off x="2447" y="0"/>
                <a:ext cx="1238" cy="403"/>
                <a:chOff x="2447" y="0"/>
                <a:chExt cx="1238" cy="403"/>
              </a:xfrm>
            </p:grpSpPr>
            <p:sp>
              <p:nvSpPr>
                <p:cNvPr id="11336" name="Rectangle 6"/>
                <p:cNvSpPr>
                  <a:spLocks noChangeArrowheads="1"/>
                </p:cNvSpPr>
                <p:nvPr/>
              </p:nvSpPr>
              <p:spPr bwMode="auto">
                <a:xfrm>
                  <a:off x="2490" y="0"/>
                  <a:ext cx="115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b="1">
                      <a:solidFill>
                        <a:srgbClr val="808000"/>
                      </a:solidFill>
                      <a:cs typeface="Times New Roman" panose="02020603050405020304" pitchFamily="18" charset="0"/>
                    </a:rPr>
                    <a:t>Alkaline basalts</a:t>
                  </a:r>
                </a:p>
                <a:p>
                  <a:endParaRPr lang="en-US" altLang="en-US" sz="1800" b="1"/>
                </a:p>
              </p:txBody>
            </p:sp>
            <p:sp>
              <p:nvSpPr>
                <p:cNvPr id="11337" name="Rectangle 32"/>
                <p:cNvSpPr>
                  <a:spLocks noChangeArrowheads="1"/>
                </p:cNvSpPr>
                <p:nvPr/>
              </p:nvSpPr>
              <p:spPr bwMode="auto">
                <a:xfrm>
                  <a:off x="2447" y="0"/>
                  <a:ext cx="123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73" name="Group 35"/>
              <p:cNvGrpSpPr>
                <a:grpSpLocks/>
              </p:cNvGrpSpPr>
              <p:nvPr/>
            </p:nvGrpSpPr>
            <p:grpSpPr bwMode="auto">
              <a:xfrm>
                <a:off x="0" y="403"/>
                <a:ext cx="1353" cy="480"/>
                <a:chOff x="0" y="403"/>
                <a:chExt cx="1353" cy="480"/>
              </a:xfrm>
            </p:grpSpPr>
            <p:sp>
              <p:nvSpPr>
                <p:cNvPr id="11334" name="Rectangle 7"/>
                <p:cNvSpPr>
                  <a:spLocks noChangeArrowheads="1"/>
                </p:cNvSpPr>
                <p:nvPr/>
              </p:nvSpPr>
              <p:spPr bwMode="auto">
                <a:xfrm>
                  <a:off x="43" y="403"/>
                  <a:ext cx="1267"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i="1">
                      <a:cs typeface="Times New Roman" panose="02020603050405020304" pitchFamily="18" charset="0"/>
                    </a:rPr>
                    <a:t>Olivine</a:t>
                  </a:r>
                </a:p>
                <a:p>
                  <a:endParaRPr lang="en-US" altLang="en-US" sz="1800" b="1"/>
                </a:p>
              </p:txBody>
            </p:sp>
            <p:sp>
              <p:nvSpPr>
                <p:cNvPr id="11335" name="Rectangle 34"/>
                <p:cNvSpPr>
                  <a:spLocks noChangeArrowheads="1"/>
                </p:cNvSpPr>
                <p:nvPr/>
              </p:nvSpPr>
              <p:spPr bwMode="auto">
                <a:xfrm>
                  <a:off x="0" y="403"/>
                  <a:ext cx="1353"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74" name="Group 37"/>
              <p:cNvGrpSpPr>
                <a:grpSpLocks/>
              </p:cNvGrpSpPr>
              <p:nvPr/>
            </p:nvGrpSpPr>
            <p:grpSpPr bwMode="auto">
              <a:xfrm>
                <a:off x="1353" y="403"/>
                <a:ext cx="1094" cy="480"/>
                <a:chOff x="1353" y="403"/>
                <a:chExt cx="1094" cy="480"/>
              </a:xfrm>
            </p:grpSpPr>
            <p:sp>
              <p:nvSpPr>
                <p:cNvPr id="11332" name="Rectangle 8"/>
                <p:cNvSpPr>
                  <a:spLocks noChangeArrowheads="1"/>
                </p:cNvSpPr>
                <p:nvPr/>
              </p:nvSpPr>
              <p:spPr bwMode="auto">
                <a:xfrm>
                  <a:off x="1396" y="403"/>
                  <a:ext cx="100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Present as phenocrystal phase only</a:t>
                  </a:r>
                </a:p>
                <a:p>
                  <a:endParaRPr lang="en-US" altLang="en-US" sz="1800" b="1"/>
                </a:p>
              </p:txBody>
            </p:sp>
            <p:sp>
              <p:nvSpPr>
                <p:cNvPr id="11333" name="Rectangle 36"/>
                <p:cNvSpPr>
                  <a:spLocks noChangeArrowheads="1"/>
                </p:cNvSpPr>
                <p:nvPr/>
              </p:nvSpPr>
              <p:spPr bwMode="auto">
                <a:xfrm>
                  <a:off x="1353" y="403"/>
                  <a:ext cx="109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75" name="Group 39"/>
              <p:cNvGrpSpPr>
                <a:grpSpLocks/>
              </p:cNvGrpSpPr>
              <p:nvPr/>
            </p:nvGrpSpPr>
            <p:grpSpPr bwMode="auto">
              <a:xfrm>
                <a:off x="2447" y="403"/>
                <a:ext cx="1238" cy="480"/>
                <a:chOff x="2447" y="403"/>
                <a:chExt cx="1238" cy="480"/>
              </a:xfrm>
            </p:grpSpPr>
            <p:sp>
              <p:nvSpPr>
                <p:cNvPr id="11330" name="Rectangle 9"/>
                <p:cNvSpPr>
                  <a:spLocks noChangeArrowheads="1"/>
                </p:cNvSpPr>
                <p:nvPr/>
              </p:nvSpPr>
              <p:spPr bwMode="auto">
                <a:xfrm>
                  <a:off x="2490" y="403"/>
                  <a:ext cx="115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Both as phenocryst &amp; as groundmass</a:t>
                  </a:r>
                </a:p>
                <a:p>
                  <a:endParaRPr lang="en-US" altLang="en-US" sz="1800" b="1"/>
                </a:p>
              </p:txBody>
            </p:sp>
            <p:sp>
              <p:nvSpPr>
                <p:cNvPr id="11331" name="Rectangle 38"/>
                <p:cNvSpPr>
                  <a:spLocks noChangeArrowheads="1"/>
                </p:cNvSpPr>
                <p:nvPr/>
              </p:nvSpPr>
              <p:spPr bwMode="auto">
                <a:xfrm>
                  <a:off x="2447" y="403"/>
                  <a:ext cx="123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76" name="Group 41"/>
              <p:cNvGrpSpPr>
                <a:grpSpLocks/>
              </p:cNvGrpSpPr>
              <p:nvPr/>
            </p:nvGrpSpPr>
            <p:grpSpPr bwMode="auto">
              <a:xfrm>
                <a:off x="0" y="883"/>
                <a:ext cx="1353" cy="384"/>
                <a:chOff x="0" y="883"/>
                <a:chExt cx="1353" cy="384"/>
              </a:xfrm>
            </p:grpSpPr>
            <p:sp>
              <p:nvSpPr>
                <p:cNvPr id="11328" name="Rectangle 10"/>
                <p:cNvSpPr>
                  <a:spLocks noChangeArrowheads="1"/>
                </p:cNvSpPr>
                <p:nvPr/>
              </p:nvSpPr>
              <p:spPr bwMode="auto">
                <a:xfrm>
                  <a:off x="43" y="883"/>
                  <a:ext cx="1267"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i="1">
                      <a:cs typeface="Times New Roman" panose="02020603050405020304" pitchFamily="18" charset="0"/>
                    </a:rPr>
                    <a:t>K-Feldspar</a:t>
                  </a:r>
                </a:p>
                <a:p>
                  <a:endParaRPr lang="en-US" altLang="en-US" sz="1800" b="1"/>
                </a:p>
              </p:txBody>
            </p:sp>
            <p:sp>
              <p:nvSpPr>
                <p:cNvPr id="11329" name="Rectangle 40"/>
                <p:cNvSpPr>
                  <a:spLocks noChangeArrowheads="1"/>
                </p:cNvSpPr>
                <p:nvPr/>
              </p:nvSpPr>
              <p:spPr bwMode="auto">
                <a:xfrm>
                  <a:off x="0" y="883"/>
                  <a:ext cx="1353"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77" name="Group 43"/>
              <p:cNvGrpSpPr>
                <a:grpSpLocks/>
              </p:cNvGrpSpPr>
              <p:nvPr/>
            </p:nvGrpSpPr>
            <p:grpSpPr bwMode="auto">
              <a:xfrm>
                <a:off x="1353" y="883"/>
                <a:ext cx="1094" cy="384"/>
                <a:chOff x="1353" y="883"/>
                <a:chExt cx="1094" cy="384"/>
              </a:xfrm>
            </p:grpSpPr>
            <p:sp>
              <p:nvSpPr>
                <p:cNvPr id="11326" name="Rectangle 11"/>
                <p:cNvSpPr>
                  <a:spLocks noChangeArrowheads="1"/>
                </p:cNvSpPr>
                <p:nvPr/>
              </p:nvSpPr>
              <p:spPr bwMode="auto">
                <a:xfrm>
                  <a:off x="1396" y="883"/>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457200" algn="r"/>
                      <a:tab pos="2743200" algn="ctr"/>
                      <a:tab pos="5486400" algn="r"/>
                    </a:tabLst>
                    <a:defRPr sz="2400">
                      <a:solidFill>
                        <a:schemeClr val="tx1"/>
                      </a:solidFill>
                      <a:latin typeface="Times New Roman" panose="02020603050405020304" pitchFamily="18" charset="0"/>
                    </a:defRPr>
                  </a:lvl1pPr>
                  <a:lvl2pPr marL="742950" indent="-285750" eaLnBrk="0" hangingPunct="0">
                    <a:tabLst>
                      <a:tab pos="457200" algn="r"/>
                      <a:tab pos="2743200" algn="ctr"/>
                      <a:tab pos="5486400" algn="r"/>
                    </a:tabLst>
                    <a:defRPr sz="2400">
                      <a:solidFill>
                        <a:schemeClr val="tx1"/>
                      </a:solidFill>
                      <a:latin typeface="Times New Roman" panose="02020603050405020304" pitchFamily="18" charset="0"/>
                    </a:defRPr>
                  </a:lvl2pPr>
                  <a:lvl3pPr marL="1143000" indent="-228600" eaLnBrk="0" hangingPunct="0">
                    <a:tabLst>
                      <a:tab pos="457200" algn="r"/>
                      <a:tab pos="2743200" algn="ctr"/>
                      <a:tab pos="5486400" algn="r"/>
                    </a:tabLst>
                    <a:defRPr sz="2400">
                      <a:solidFill>
                        <a:schemeClr val="tx1"/>
                      </a:solidFill>
                      <a:latin typeface="Times New Roman" panose="02020603050405020304" pitchFamily="18" charset="0"/>
                    </a:defRPr>
                  </a:lvl3pPr>
                  <a:lvl4pPr marL="1600200" indent="-228600" eaLnBrk="0" hangingPunct="0">
                    <a:tabLst>
                      <a:tab pos="457200" algn="r"/>
                      <a:tab pos="2743200" algn="ctr"/>
                      <a:tab pos="5486400" algn="r"/>
                    </a:tabLst>
                    <a:defRPr sz="2400">
                      <a:solidFill>
                        <a:schemeClr val="tx1"/>
                      </a:solidFill>
                      <a:latin typeface="Times New Roman" panose="02020603050405020304" pitchFamily="18" charset="0"/>
                    </a:defRPr>
                  </a:lvl4pPr>
                  <a:lvl5pPr marL="2057400" indent="-228600" eaLnBrk="0" hangingPunct="0">
                    <a:tabLst>
                      <a:tab pos="457200" algn="r"/>
                      <a:tab pos="2743200" algn="ctr"/>
                      <a:tab pos="5486400" algn="r"/>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r"/>
                      <a:tab pos="2743200" algn="ctr"/>
                      <a:tab pos="5486400" algn="r"/>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r"/>
                      <a:tab pos="2743200" algn="ctr"/>
                      <a:tab pos="5486400" algn="r"/>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r"/>
                      <a:tab pos="2743200" algn="ctr"/>
                      <a:tab pos="5486400" algn="r"/>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r"/>
                      <a:tab pos="2743200" algn="ctr"/>
                      <a:tab pos="5486400" algn="r"/>
                    </a:tabLs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Absent</a:t>
                  </a:r>
                </a:p>
                <a:p>
                  <a:endParaRPr lang="en-US" altLang="en-US" sz="1800" b="1"/>
                </a:p>
              </p:txBody>
            </p:sp>
            <p:sp>
              <p:nvSpPr>
                <p:cNvPr id="11327" name="Rectangle 42"/>
                <p:cNvSpPr>
                  <a:spLocks noChangeArrowheads="1"/>
                </p:cNvSpPr>
                <p:nvPr/>
              </p:nvSpPr>
              <p:spPr bwMode="auto">
                <a:xfrm>
                  <a:off x="1353" y="883"/>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78" name="Group 45"/>
              <p:cNvGrpSpPr>
                <a:grpSpLocks/>
              </p:cNvGrpSpPr>
              <p:nvPr/>
            </p:nvGrpSpPr>
            <p:grpSpPr bwMode="auto">
              <a:xfrm>
                <a:off x="2447" y="883"/>
                <a:ext cx="1238" cy="384"/>
                <a:chOff x="2447" y="883"/>
                <a:chExt cx="1238" cy="384"/>
              </a:xfrm>
            </p:grpSpPr>
            <p:sp>
              <p:nvSpPr>
                <p:cNvPr id="11324" name="Rectangle 12"/>
                <p:cNvSpPr>
                  <a:spLocks noChangeArrowheads="1"/>
                </p:cNvSpPr>
                <p:nvPr/>
              </p:nvSpPr>
              <p:spPr bwMode="auto">
                <a:xfrm>
                  <a:off x="2490" y="883"/>
                  <a:ext cx="115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Minor phase in groundmass</a:t>
                  </a:r>
                </a:p>
                <a:p>
                  <a:endParaRPr lang="en-US" altLang="en-US" sz="1800" b="1"/>
                </a:p>
              </p:txBody>
            </p:sp>
            <p:sp>
              <p:nvSpPr>
                <p:cNvPr id="11325" name="Rectangle 44"/>
                <p:cNvSpPr>
                  <a:spLocks noChangeArrowheads="1"/>
                </p:cNvSpPr>
                <p:nvPr/>
              </p:nvSpPr>
              <p:spPr bwMode="auto">
                <a:xfrm>
                  <a:off x="2447" y="883"/>
                  <a:ext cx="123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79" name="Group 47"/>
              <p:cNvGrpSpPr>
                <a:grpSpLocks/>
              </p:cNvGrpSpPr>
              <p:nvPr/>
            </p:nvGrpSpPr>
            <p:grpSpPr bwMode="auto">
              <a:xfrm>
                <a:off x="0" y="1267"/>
                <a:ext cx="1353" cy="480"/>
                <a:chOff x="0" y="1267"/>
                <a:chExt cx="1353" cy="480"/>
              </a:xfrm>
            </p:grpSpPr>
            <p:sp>
              <p:nvSpPr>
                <p:cNvPr id="11322" name="Rectangle 13"/>
                <p:cNvSpPr>
                  <a:spLocks noChangeArrowheads="1"/>
                </p:cNvSpPr>
                <p:nvPr/>
              </p:nvSpPr>
              <p:spPr bwMode="auto">
                <a:xfrm>
                  <a:off x="43" y="1267"/>
                  <a:ext cx="1267"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i="1">
                      <a:cs typeface="Times New Roman" panose="02020603050405020304" pitchFamily="18" charset="0"/>
                    </a:rPr>
                    <a:t>Plagioclase</a:t>
                  </a:r>
                </a:p>
                <a:p>
                  <a:endParaRPr lang="en-US" altLang="en-US" sz="1800" b="1" i="1"/>
                </a:p>
              </p:txBody>
            </p:sp>
            <p:sp>
              <p:nvSpPr>
                <p:cNvPr id="11323" name="Rectangle 46"/>
                <p:cNvSpPr>
                  <a:spLocks noChangeArrowheads="1"/>
                </p:cNvSpPr>
                <p:nvPr/>
              </p:nvSpPr>
              <p:spPr bwMode="auto">
                <a:xfrm>
                  <a:off x="0" y="1267"/>
                  <a:ext cx="1353"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0" name="Group 49"/>
              <p:cNvGrpSpPr>
                <a:grpSpLocks/>
              </p:cNvGrpSpPr>
              <p:nvPr/>
            </p:nvGrpSpPr>
            <p:grpSpPr bwMode="auto">
              <a:xfrm>
                <a:off x="1353" y="1267"/>
                <a:ext cx="1094" cy="480"/>
                <a:chOff x="1353" y="1267"/>
                <a:chExt cx="1094" cy="480"/>
              </a:xfrm>
            </p:grpSpPr>
            <p:sp>
              <p:nvSpPr>
                <p:cNvPr id="11320" name="Rectangle 14"/>
                <p:cNvSpPr>
                  <a:spLocks noChangeArrowheads="1"/>
                </p:cNvSpPr>
                <p:nvPr/>
              </p:nvSpPr>
              <p:spPr bwMode="auto">
                <a:xfrm>
                  <a:off x="1396" y="1267"/>
                  <a:ext cx="100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Abundant calcic variety (labradorite)</a:t>
                  </a:r>
                </a:p>
                <a:p>
                  <a:endParaRPr lang="en-US" altLang="en-US" sz="1800" b="1"/>
                </a:p>
              </p:txBody>
            </p:sp>
            <p:sp>
              <p:nvSpPr>
                <p:cNvPr id="11321" name="Rectangle 48"/>
                <p:cNvSpPr>
                  <a:spLocks noChangeArrowheads="1"/>
                </p:cNvSpPr>
                <p:nvPr/>
              </p:nvSpPr>
              <p:spPr bwMode="auto">
                <a:xfrm>
                  <a:off x="1353" y="1267"/>
                  <a:ext cx="109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1" name="Group 51"/>
              <p:cNvGrpSpPr>
                <a:grpSpLocks/>
              </p:cNvGrpSpPr>
              <p:nvPr/>
            </p:nvGrpSpPr>
            <p:grpSpPr bwMode="auto">
              <a:xfrm>
                <a:off x="2447" y="1267"/>
                <a:ext cx="1238" cy="480"/>
                <a:chOff x="2447" y="1267"/>
                <a:chExt cx="1238" cy="480"/>
              </a:xfrm>
            </p:grpSpPr>
            <p:sp>
              <p:nvSpPr>
                <p:cNvPr id="11318" name="Rectangle 15"/>
                <p:cNvSpPr>
                  <a:spLocks noChangeArrowheads="1"/>
                </p:cNvSpPr>
                <p:nvPr/>
              </p:nvSpPr>
              <p:spPr bwMode="auto">
                <a:xfrm>
                  <a:off x="2490" y="1267"/>
                  <a:ext cx="115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Abundant (labradorite to andesine)</a:t>
                  </a:r>
                </a:p>
                <a:p>
                  <a:endParaRPr lang="en-US" altLang="en-US" sz="1800" b="1"/>
                </a:p>
              </p:txBody>
            </p:sp>
            <p:sp>
              <p:nvSpPr>
                <p:cNvPr id="11319" name="Rectangle 50"/>
                <p:cNvSpPr>
                  <a:spLocks noChangeArrowheads="1"/>
                </p:cNvSpPr>
                <p:nvPr/>
              </p:nvSpPr>
              <p:spPr bwMode="auto">
                <a:xfrm>
                  <a:off x="2447" y="1267"/>
                  <a:ext cx="123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2" name="Group 53"/>
              <p:cNvGrpSpPr>
                <a:grpSpLocks/>
              </p:cNvGrpSpPr>
              <p:nvPr/>
            </p:nvGrpSpPr>
            <p:grpSpPr bwMode="auto">
              <a:xfrm>
                <a:off x="0" y="1747"/>
                <a:ext cx="1353" cy="480"/>
                <a:chOff x="0" y="1747"/>
                <a:chExt cx="1353" cy="480"/>
              </a:xfrm>
            </p:grpSpPr>
            <p:sp>
              <p:nvSpPr>
                <p:cNvPr id="11316" name="Rectangle 16"/>
                <p:cNvSpPr>
                  <a:spLocks noChangeArrowheads="1"/>
                </p:cNvSpPr>
                <p:nvPr/>
              </p:nvSpPr>
              <p:spPr bwMode="auto">
                <a:xfrm>
                  <a:off x="43" y="1747"/>
                  <a:ext cx="1267"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i="1">
                      <a:cs typeface="Times New Roman" panose="02020603050405020304" pitchFamily="18" charset="0"/>
                    </a:rPr>
                    <a:t>Pyroxene</a:t>
                  </a:r>
                </a:p>
                <a:p>
                  <a:endParaRPr lang="en-US" altLang="en-US" sz="1800" b="1"/>
                </a:p>
              </p:txBody>
            </p:sp>
            <p:sp>
              <p:nvSpPr>
                <p:cNvPr id="11317" name="Rectangle 52"/>
                <p:cNvSpPr>
                  <a:spLocks noChangeArrowheads="1"/>
                </p:cNvSpPr>
                <p:nvPr/>
              </p:nvSpPr>
              <p:spPr bwMode="auto">
                <a:xfrm>
                  <a:off x="0" y="1747"/>
                  <a:ext cx="1353"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3" name="Group 55"/>
              <p:cNvGrpSpPr>
                <a:grpSpLocks/>
              </p:cNvGrpSpPr>
              <p:nvPr/>
            </p:nvGrpSpPr>
            <p:grpSpPr bwMode="auto">
              <a:xfrm>
                <a:off x="1353" y="1747"/>
                <a:ext cx="1094" cy="480"/>
                <a:chOff x="1353" y="1747"/>
                <a:chExt cx="1094" cy="480"/>
              </a:xfrm>
            </p:grpSpPr>
            <p:sp>
              <p:nvSpPr>
                <p:cNvPr id="11314" name="Rectangle 17"/>
                <p:cNvSpPr>
                  <a:spLocks noChangeArrowheads="1"/>
                </p:cNvSpPr>
                <p:nvPr/>
              </p:nvSpPr>
              <p:spPr bwMode="auto">
                <a:xfrm>
                  <a:off x="1396" y="1747"/>
                  <a:ext cx="100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Augite/subcalcic augite as phenocryst. </a:t>
                  </a:r>
                </a:p>
                <a:p>
                  <a:endParaRPr lang="en-US" altLang="en-US" sz="1800" b="1"/>
                </a:p>
              </p:txBody>
            </p:sp>
            <p:sp>
              <p:nvSpPr>
                <p:cNvPr id="11315" name="Rectangle 54"/>
                <p:cNvSpPr>
                  <a:spLocks noChangeArrowheads="1"/>
                </p:cNvSpPr>
                <p:nvPr/>
              </p:nvSpPr>
              <p:spPr bwMode="auto">
                <a:xfrm>
                  <a:off x="1353" y="1747"/>
                  <a:ext cx="109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4" name="Group 57"/>
              <p:cNvGrpSpPr>
                <a:grpSpLocks/>
              </p:cNvGrpSpPr>
              <p:nvPr/>
            </p:nvGrpSpPr>
            <p:grpSpPr bwMode="auto">
              <a:xfrm>
                <a:off x="2447" y="1747"/>
                <a:ext cx="1238" cy="480"/>
                <a:chOff x="2447" y="1747"/>
                <a:chExt cx="1238" cy="480"/>
              </a:xfrm>
            </p:grpSpPr>
            <p:sp>
              <p:nvSpPr>
                <p:cNvPr id="11312" name="Rectangle 18"/>
                <p:cNvSpPr>
                  <a:spLocks noChangeArrowheads="1"/>
                </p:cNvSpPr>
                <p:nvPr/>
              </p:nvSpPr>
              <p:spPr bwMode="auto">
                <a:xfrm>
                  <a:off x="2490" y="1747"/>
                  <a:ext cx="115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Titanifeorus augite</a:t>
                  </a:r>
                </a:p>
                <a:p>
                  <a:endParaRPr lang="en-US" altLang="en-US" sz="1800" b="1"/>
                </a:p>
              </p:txBody>
            </p:sp>
            <p:sp>
              <p:nvSpPr>
                <p:cNvPr id="11313" name="Rectangle 56"/>
                <p:cNvSpPr>
                  <a:spLocks noChangeArrowheads="1"/>
                </p:cNvSpPr>
                <p:nvPr/>
              </p:nvSpPr>
              <p:spPr bwMode="auto">
                <a:xfrm>
                  <a:off x="2447" y="1747"/>
                  <a:ext cx="123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5" name="Group 59"/>
              <p:cNvGrpSpPr>
                <a:grpSpLocks/>
              </p:cNvGrpSpPr>
              <p:nvPr/>
            </p:nvGrpSpPr>
            <p:grpSpPr bwMode="auto">
              <a:xfrm>
                <a:off x="0" y="2227"/>
                <a:ext cx="1353" cy="384"/>
                <a:chOff x="0" y="2227"/>
                <a:chExt cx="1353" cy="384"/>
              </a:xfrm>
            </p:grpSpPr>
            <p:sp>
              <p:nvSpPr>
                <p:cNvPr id="11310" name="Rectangle 19"/>
                <p:cNvSpPr>
                  <a:spLocks noChangeArrowheads="1"/>
                </p:cNvSpPr>
                <p:nvPr/>
              </p:nvSpPr>
              <p:spPr bwMode="auto">
                <a:xfrm>
                  <a:off x="43" y="2227"/>
                  <a:ext cx="1267"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i="1">
                      <a:cs typeface="Times New Roman" panose="02020603050405020304" pitchFamily="18" charset="0"/>
                    </a:rPr>
                    <a:t>Opaque oxide minerals</a:t>
                  </a:r>
                </a:p>
                <a:p>
                  <a:endParaRPr lang="en-US" altLang="en-US" sz="1800" b="1"/>
                </a:p>
              </p:txBody>
            </p:sp>
            <p:sp>
              <p:nvSpPr>
                <p:cNvPr id="11311" name="Rectangle 58"/>
                <p:cNvSpPr>
                  <a:spLocks noChangeArrowheads="1"/>
                </p:cNvSpPr>
                <p:nvPr/>
              </p:nvSpPr>
              <p:spPr bwMode="auto">
                <a:xfrm>
                  <a:off x="0" y="2227"/>
                  <a:ext cx="1353"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6" name="Group 61"/>
              <p:cNvGrpSpPr>
                <a:grpSpLocks/>
              </p:cNvGrpSpPr>
              <p:nvPr/>
            </p:nvGrpSpPr>
            <p:grpSpPr bwMode="auto">
              <a:xfrm>
                <a:off x="1353" y="2227"/>
                <a:ext cx="1094" cy="384"/>
                <a:chOff x="1353" y="2227"/>
                <a:chExt cx="1094" cy="384"/>
              </a:xfrm>
            </p:grpSpPr>
            <p:sp>
              <p:nvSpPr>
                <p:cNvPr id="11308" name="Rectangle 20"/>
                <p:cNvSpPr>
                  <a:spLocks noChangeArrowheads="1"/>
                </p:cNvSpPr>
                <p:nvPr/>
              </p:nvSpPr>
              <p:spPr bwMode="auto">
                <a:xfrm>
                  <a:off x="1396" y="2227"/>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titanomagnetite</a:t>
                  </a:r>
                </a:p>
                <a:p>
                  <a:endParaRPr lang="en-US" altLang="en-US" sz="1800" b="1"/>
                </a:p>
              </p:txBody>
            </p:sp>
            <p:sp>
              <p:nvSpPr>
                <p:cNvPr id="11309" name="Rectangle 60"/>
                <p:cNvSpPr>
                  <a:spLocks noChangeArrowheads="1"/>
                </p:cNvSpPr>
                <p:nvPr/>
              </p:nvSpPr>
              <p:spPr bwMode="auto">
                <a:xfrm>
                  <a:off x="1353" y="2227"/>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7" name="Group 63"/>
              <p:cNvGrpSpPr>
                <a:grpSpLocks/>
              </p:cNvGrpSpPr>
              <p:nvPr/>
            </p:nvGrpSpPr>
            <p:grpSpPr bwMode="auto">
              <a:xfrm>
                <a:off x="2447" y="2227"/>
                <a:ext cx="1238" cy="384"/>
                <a:chOff x="2447" y="2227"/>
                <a:chExt cx="1238" cy="384"/>
              </a:xfrm>
            </p:grpSpPr>
            <p:sp>
              <p:nvSpPr>
                <p:cNvPr id="11306" name="Rectangle 21"/>
                <p:cNvSpPr>
                  <a:spLocks noChangeArrowheads="1"/>
                </p:cNvSpPr>
                <p:nvPr/>
              </p:nvSpPr>
              <p:spPr bwMode="auto">
                <a:xfrm>
                  <a:off x="2490" y="2227"/>
                  <a:ext cx="115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Titanomagnetite with ilmenite</a:t>
                  </a:r>
                </a:p>
                <a:p>
                  <a:endParaRPr lang="en-US" altLang="en-US" sz="1800" b="1"/>
                </a:p>
              </p:txBody>
            </p:sp>
            <p:sp>
              <p:nvSpPr>
                <p:cNvPr id="11307" name="Rectangle 62"/>
                <p:cNvSpPr>
                  <a:spLocks noChangeArrowheads="1"/>
                </p:cNvSpPr>
                <p:nvPr/>
              </p:nvSpPr>
              <p:spPr bwMode="auto">
                <a:xfrm>
                  <a:off x="2447" y="2227"/>
                  <a:ext cx="123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8" name="Group 65"/>
              <p:cNvGrpSpPr>
                <a:grpSpLocks/>
              </p:cNvGrpSpPr>
              <p:nvPr/>
            </p:nvGrpSpPr>
            <p:grpSpPr bwMode="auto">
              <a:xfrm>
                <a:off x="0" y="2611"/>
                <a:ext cx="1353" cy="384"/>
                <a:chOff x="0" y="2611"/>
                <a:chExt cx="1353" cy="384"/>
              </a:xfrm>
            </p:grpSpPr>
            <p:sp>
              <p:nvSpPr>
                <p:cNvPr id="11304" name="Rectangle 22"/>
                <p:cNvSpPr>
                  <a:spLocks noChangeArrowheads="1"/>
                </p:cNvSpPr>
                <p:nvPr/>
              </p:nvSpPr>
              <p:spPr bwMode="auto">
                <a:xfrm>
                  <a:off x="43" y="2611"/>
                  <a:ext cx="1267"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i="1">
                      <a:cs typeface="Times New Roman" panose="02020603050405020304" pitchFamily="18" charset="0"/>
                    </a:rPr>
                    <a:t>Nodules</a:t>
                  </a:r>
                </a:p>
                <a:p>
                  <a:endParaRPr lang="en-US" altLang="en-US" sz="1800" b="1"/>
                </a:p>
              </p:txBody>
            </p:sp>
            <p:sp>
              <p:nvSpPr>
                <p:cNvPr id="11305" name="Rectangle 64"/>
                <p:cNvSpPr>
                  <a:spLocks noChangeArrowheads="1"/>
                </p:cNvSpPr>
                <p:nvPr/>
              </p:nvSpPr>
              <p:spPr bwMode="auto">
                <a:xfrm>
                  <a:off x="0" y="2611"/>
                  <a:ext cx="1353"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89" name="Group 67"/>
              <p:cNvGrpSpPr>
                <a:grpSpLocks/>
              </p:cNvGrpSpPr>
              <p:nvPr/>
            </p:nvGrpSpPr>
            <p:grpSpPr bwMode="auto">
              <a:xfrm>
                <a:off x="1353" y="2611"/>
                <a:ext cx="1094" cy="384"/>
                <a:chOff x="1353" y="2611"/>
                <a:chExt cx="1094" cy="384"/>
              </a:xfrm>
            </p:grpSpPr>
            <p:sp>
              <p:nvSpPr>
                <p:cNvPr id="11302" name="Rectangle 23"/>
                <p:cNvSpPr>
                  <a:spLocks noChangeArrowheads="1"/>
                </p:cNvSpPr>
                <p:nvPr/>
              </p:nvSpPr>
              <p:spPr bwMode="auto">
                <a:xfrm>
                  <a:off x="1396" y="2611"/>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Peridotite nodules absent</a:t>
                  </a:r>
                </a:p>
                <a:p>
                  <a:endParaRPr lang="en-US" altLang="en-US" sz="1800" b="1"/>
                </a:p>
              </p:txBody>
            </p:sp>
            <p:sp>
              <p:nvSpPr>
                <p:cNvPr id="11303" name="Rectangle 66"/>
                <p:cNvSpPr>
                  <a:spLocks noChangeArrowheads="1"/>
                </p:cNvSpPr>
                <p:nvPr/>
              </p:nvSpPr>
              <p:spPr bwMode="auto">
                <a:xfrm>
                  <a:off x="1353" y="2611"/>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90" name="Group 69"/>
              <p:cNvGrpSpPr>
                <a:grpSpLocks/>
              </p:cNvGrpSpPr>
              <p:nvPr/>
            </p:nvGrpSpPr>
            <p:grpSpPr bwMode="auto">
              <a:xfrm>
                <a:off x="2447" y="2611"/>
                <a:ext cx="1238" cy="384"/>
                <a:chOff x="2447" y="2611"/>
                <a:chExt cx="1238" cy="384"/>
              </a:xfrm>
            </p:grpSpPr>
            <p:sp>
              <p:nvSpPr>
                <p:cNvPr id="11300" name="Rectangle 24"/>
                <p:cNvSpPr>
                  <a:spLocks noChangeArrowheads="1"/>
                </p:cNvSpPr>
                <p:nvPr/>
              </p:nvSpPr>
              <p:spPr bwMode="auto">
                <a:xfrm>
                  <a:off x="2490" y="2611"/>
                  <a:ext cx="115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Occasionally present</a:t>
                  </a:r>
                </a:p>
                <a:p>
                  <a:endParaRPr lang="en-US" altLang="en-US" sz="1800" b="1"/>
                </a:p>
              </p:txBody>
            </p:sp>
            <p:sp>
              <p:nvSpPr>
                <p:cNvPr id="11301" name="Rectangle 68"/>
                <p:cNvSpPr>
                  <a:spLocks noChangeArrowheads="1"/>
                </p:cNvSpPr>
                <p:nvPr/>
              </p:nvSpPr>
              <p:spPr bwMode="auto">
                <a:xfrm>
                  <a:off x="2447" y="2611"/>
                  <a:ext cx="123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91" name="Group 71"/>
              <p:cNvGrpSpPr>
                <a:grpSpLocks/>
              </p:cNvGrpSpPr>
              <p:nvPr/>
            </p:nvGrpSpPr>
            <p:grpSpPr bwMode="auto">
              <a:xfrm>
                <a:off x="0" y="2995"/>
                <a:ext cx="1353" cy="384"/>
                <a:chOff x="0" y="2995"/>
                <a:chExt cx="1353" cy="384"/>
              </a:xfrm>
            </p:grpSpPr>
            <p:sp>
              <p:nvSpPr>
                <p:cNvPr id="11298" name="Rectangle 25"/>
                <p:cNvSpPr>
                  <a:spLocks noChangeArrowheads="1"/>
                </p:cNvSpPr>
                <p:nvPr/>
              </p:nvSpPr>
              <p:spPr bwMode="auto">
                <a:xfrm>
                  <a:off x="43" y="2995"/>
                  <a:ext cx="1267"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i="1">
                      <a:cs typeface="Times New Roman" panose="02020603050405020304" pitchFamily="18" charset="0"/>
                    </a:rPr>
                    <a:t>Vesicles</a:t>
                  </a:r>
                </a:p>
                <a:p>
                  <a:endParaRPr lang="en-US" altLang="en-US" sz="1800" b="1" i="1"/>
                </a:p>
              </p:txBody>
            </p:sp>
            <p:sp>
              <p:nvSpPr>
                <p:cNvPr id="11299" name="Rectangle 70"/>
                <p:cNvSpPr>
                  <a:spLocks noChangeArrowheads="1"/>
                </p:cNvSpPr>
                <p:nvPr/>
              </p:nvSpPr>
              <p:spPr bwMode="auto">
                <a:xfrm>
                  <a:off x="0" y="2995"/>
                  <a:ext cx="1353"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92" name="Group 73"/>
              <p:cNvGrpSpPr>
                <a:grpSpLocks/>
              </p:cNvGrpSpPr>
              <p:nvPr/>
            </p:nvGrpSpPr>
            <p:grpSpPr bwMode="auto">
              <a:xfrm>
                <a:off x="1353" y="2995"/>
                <a:ext cx="1094" cy="384"/>
                <a:chOff x="1353" y="2995"/>
                <a:chExt cx="1094" cy="384"/>
              </a:xfrm>
            </p:grpSpPr>
            <p:sp>
              <p:nvSpPr>
                <p:cNvPr id="11296" name="Rectangle 26"/>
                <p:cNvSpPr>
                  <a:spLocks noChangeArrowheads="1"/>
                </p:cNvSpPr>
                <p:nvPr/>
              </p:nvSpPr>
              <p:spPr bwMode="auto">
                <a:xfrm>
                  <a:off x="1396" y="2995"/>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Silica mineral</a:t>
                  </a:r>
                </a:p>
                <a:p>
                  <a:endParaRPr lang="en-US" altLang="en-US" sz="1800" b="1"/>
                </a:p>
              </p:txBody>
            </p:sp>
            <p:sp>
              <p:nvSpPr>
                <p:cNvPr id="11297" name="Rectangle 72"/>
                <p:cNvSpPr>
                  <a:spLocks noChangeArrowheads="1"/>
                </p:cNvSpPr>
                <p:nvPr/>
              </p:nvSpPr>
              <p:spPr bwMode="auto">
                <a:xfrm>
                  <a:off x="1353" y="2995"/>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nvGrpSpPr>
              <p:cNvPr id="11293" name="Group 75"/>
              <p:cNvGrpSpPr>
                <a:grpSpLocks/>
              </p:cNvGrpSpPr>
              <p:nvPr/>
            </p:nvGrpSpPr>
            <p:grpSpPr bwMode="auto">
              <a:xfrm>
                <a:off x="2447" y="2995"/>
                <a:ext cx="1238" cy="384"/>
                <a:chOff x="2447" y="2995"/>
                <a:chExt cx="1238" cy="384"/>
              </a:xfrm>
            </p:grpSpPr>
            <p:sp>
              <p:nvSpPr>
                <p:cNvPr id="11294" name="Rectangle 27"/>
                <p:cNvSpPr>
                  <a:spLocks noChangeArrowheads="1"/>
                </p:cNvSpPr>
                <p:nvPr/>
              </p:nvSpPr>
              <p:spPr bwMode="auto">
                <a:xfrm>
                  <a:off x="2490" y="2995"/>
                  <a:ext cx="115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cs typeface="Times New Roman" panose="02020603050405020304" pitchFamily="18" charset="0"/>
                    </a:rPr>
                    <a:t>Analcite or zeolite fillings</a:t>
                  </a:r>
                </a:p>
                <a:p>
                  <a:endParaRPr lang="en-US" altLang="en-US" sz="1800" b="1"/>
                </a:p>
              </p:txBody>
            </p:sp>
            <p:sp>
              <p:nvSpPr>
                <p:cNvPr id="11295" name="Rectangle 74"/>
                <p:cNvSpPr>
                  <a:spLocks noChangeArrowheads="1"/>
                </p:cNvSpPr>
                <p:nvPr/>
              </p:nvSpPr>
              <p:spPr bwMode="auto">
                <a:xfrm>
                  <a:off x="2447" y="2995"/>
                  <a:ext cx="123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grpSp>
        <p:sp>
          <p:nvSpPr>
            <p:cNvPr id="11269" name="Rectangle 77"/>
            <p:cNvSpPr>
              <a:spLocks noChangeArrowheads="1"/>
            </p:cNvSpPr>
            <p:nvPr/>
          </p:nvSpPr>
          <p:spPr bwMode="auto">
            <a:xfrm>
              <a:off x="-3" y="-3"/>
              <a:ext cx="3691" cy="3385"/>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grpSp>
    </p:spTree>
    <p:extLst>
      <p:ext uri="{BB962C8B-B14F-4D97-AF65-F5344CB8AC3E}">
        <p14:creationId xmlns:p14="http://schemas.microsoft.com/office/powerpoint/2010/main" val="4186220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609600"/>
            <a:ext cx="8915400" cy="381000"/>
          </a:xfrm>
        </p:spPr>
        <p:txBody>
          <a:bodyPr>
            <a:normAutofit fontScale="90000"/>
          </a:bodyPr>
          <a:lstStyle/>
          <a:p>
            <a:pPr eaLnBrk="1" hangingPunct="1"/>
            <a:r>
              <a:rPr lang="en-US" altLang="en-US" sz="2000" b="1" smtClean="0">
                <a:solidFill>
                  <a:srgbClr val="6600CC"/>
                </a:solidFill>
                <a:cs typeface="Times New Roman" panose="02020603050405020304" pitchFamily="18" charset="0"/>
              </a:rPr>
              <a:t>BASALT MAGMATISM IN RELATION TO PLATE TECTONIC ENVIRONMENTS</a:t>
            </a:r>
            <a:r>
              <a:rPr lang="en-US" altLang="en-US" sz="2000" b="1" smtClean="0">
                <a:cs typeface="Times New Roman" panose="02020603050405020304" pitchFamily="18" charset="0"/>
              </a:rPr>
              <a:t/>
            </a:r>
            <a:br>
              <a:rPr lang="en-US" altLang="en-US" sz="2000" b="1" smtClean="0">
                <a:cs typeface="Times New Roman" panose="02020603050405020304" pitchFamily="18" charset="0"/>
              </a:rPr>
            </a:br>
            <a:endParaRPr lang="en-US" altLang="en-US" sz="2000" b="1" smtClean="0">
              <a:cs typeface="Times New Roman" panose="02020603050405020304" pitchFamily="18" charset="0"/>
            </a:endParaRPr>
          </a:p>
        </p:txBody>
      </p:sp>
      <p:sp>
        <p:nvSpPr>
          <p:cNvPr id="12291" name="Rectangle 3"/>
          <p:cNvSpPr>
            <a:spLocks noGrp="1" noChangeArrowheads="1"/>
          </p:cNvSpPr>
          <p:nvPr>
            <p:ph type="body" idx="1"/>
          </p:nvPr>
        </p:nvSpPr>
        <p:spPr>
          <a:xfrm>
            <a:off x="685800" y="990600"/>
            <a:ext cx="7772400" cy="5105400"/>
          </a:xfrm>
        </p:spPr>
        <p:txBody>
          <a:bodyPr/>
          <a:lstStyle/>
          <a:p>
            <a:pPr eaLnBrk="1" hangingPunct="1">
              <a:buFontTx/>
              <a:buNone/>
            </a:pPr>
            <a:endParaRPr lang="en-US" altLang="en-US" sz="2000" smtClean="0">
              <a:cs typeface="Times New Roman" panose="02020603050405020304" pitchFamily="18" charset="0"/>
            </a:endParaRPr>
          </a:p>
          <a:p>
            <a:pPr algn="just" eaLnBrk="1" hangingPunct="1"/>
            <a:r>
              <a:rPr lang="en-US" altLang="en-US" sz="2000" smtClean="0">
                <a:cs typeface="Times New Roman" panose="02020603050405020304" pitchFamily="18" charset="0"/>
              </a:rPr>
              <a:t>Basalts are </a:t>
            </a:r>
            <a:r>
              <a:rPr lang="en-US" altLang="en-US" sz="2000" b="1" smtClean="0">
                <a:cs typeface="Times New Roman" panose="02020603050405020304" pitchFamily="18" charset="0"/>
              </a:rPr>
              <a:t>UNIVERSAL</a:t>
            </a:r>
            <a:r>
              <a:rPr lang="en-US" altLang="en-US" sz="2000" smtClean="0">
                <a:cs typeface="Times New Roman" panose="02020603050405020304" pitchFamily="18" charset="0"/>
              </a:rPr>
              <a:t> and are found in almost every tectonic environment. </a:t>
            </a:r>
          </a:p>
          <a:p>
            <a:pPr algn="just" eaLnBrk="1" hangingPunct="1"/>
            <a:r>
              <a:rPr lang="en-US" altLang="en-US" sz="2000" smtClean="0">
                <a:cs typeface="Times New Roman" panose="02020603050405020304" pitchFamily="18" charset="0"/>
              </a:rPr>
              <a:t>Based on major element &amp; trace element discriminations, basalt geochemistry can be used to </a:t>
            </a:r>
            <a:r>
              <a:rPr lang="en-US" altLang="en-US" sz="2000" b="1" smtClean="0">
                <a:cs typeface="Times New Roman" panose="02020603050405020304" pitchFamily="18" charset="0"/>
              </a:rPr>
              <a:t>RECONSTRUCT palaeotectonic settings.</a:t>
            </a:r>
          </a:p>
          <a:p>
            <a:pPr algn="just" eaLnBrk="1" hangingPunct="1"/>
            <a:r>
              <a:rPr lang="en-US" altLang="en-US" sz="2000" smtClean="0">
                <a:cs typeface="Times New Roman" panose="02020603050405020304" pitchFamily="18" charset="0"/>
              </a:rPr>
              <a:t>Such re-constructions strictly apply to </a:t>
            </a:r>
            <a:r>
              <a:rPr lang="en-US" altLang="en-US" sz="2000" b="1" smtClean="0">
                <a:cs typeface="Times New Roman" panose="02020603050405020304" pitchFamily="18" charset="0"/>
              </a:rPr>
              <a:t>Phanerozoic settings only</a:t>
            </a:r>
            <a:r>
              <a:rPr lang="en-US" altLang="en-US" sz="2000" smtClean="0">
                <a:cs typeface="Times New Roman" panose="02020603050405020304" pitchFamily="18" charset="0"/>
              </a:rPr>
              <a:t> even though the operation of plate tectonics in Precambrian times is now better understood.</a:t>
            </a:r>
          </a:p>
          <a:p>
            <a:pPr algn="just" eaLnBrk="1" hangingPunct="1"/>
            <a:r>
              <a:rPr lang="en-US" altLang="en-US" sz="2000" smtClean="0">
                <a:cs typeface="Times New Roman" panose="02020603050405020304" pitchFamily="18" charset="0"/>
              </a:rPr>
              <a:t>Three </a:t>
            </a:r>
            <a:r>
              <a:rPr lang="en-US" altLang="en-US" sz="2000" b="1" smtClean="0">
                <a:cs typeface="Times New Roman" panose="02020603050405020304" pitchFamily="18" charset="0"/>
              </a:rPr>
              <a:t>major magma series</a:t>
            </a:r>
            <a:r>
              <a:rPr lang="en-US" altLang="en-US" sz="2000" smtClean="0">
                <a:cs typeface="Times New Roman" panose="02020603050405020304" pitchFamily="18" charset="0"/>
              </a:rPr>
              <a:t> are recognized &amp; have distinct distribution when considered in terms of plate tectonics:</a:t>
            </a:r>
          </a:p>
          <a:p>
            <a:pPr algn="just" eaLnBrk="1" hangingPunct="1"/>
            <a:r>
              <a:rPr lang="en-US" altLang="en-US" sz="2000" b="1" i="1" smtClean="0">
                <a:solidFill>
                  <a:srgbClr val="6600CC"/>
                </a:solidFill>
                <a:cs typeface="Times New Roman" panose="02020603050405020304" pitchFamily="18" charset="0"/>
              </a:rPr>
              <a:t>Tholeiites</a:t>
            </a:r>
            <a:endParaRPr lang="en-US" altLang="en-US" sz="2000" b="1" smtClean="0">
              <a:solidFill>
                <a:srgbClr val="6600CC"/>
              </a:solidFill>
              <a:cs typeface="Times New Roman" panose="02020603050405020304" pitchFamily="18" charset="0"/>
            </a:endParaRPr>
          </a:p>
          <a:p>
            <a:pPr algn="just" eaLnBrk="1" hangingPunct="1"/>
            <a:r>
              <a:rPr lang="en-US" altLang="en-US" sz="2000" b="1" i="1" smtClean="0">
                <a:solidFill>
                  <a:srgbClr val="6600CC"/>
                </a:solidFill>
                <a:cs typeface="Times New Roman" panose="02020603050405020304" pitchFamily="18" charset="0"/>
              </a:rPr>
              <a:t>Calc-alkaline</a:t>
            </a:r>
            <a:endParaRPr lang="en-US" altLang="en-US" sz="2000" b="1" smtClean="0">
              <a:solidFill>
                <a:srgbClr val="6600CC"/>
              </a:solidFill>
              <a:cs typeface="Times New Roman" panose="02020603050405020304" pitchFamily="18" charset="0"/>
            </a:endParaRPr>
          </a:p>
          <a:p>
            <a:pPr algn="just" eaLnBrk="1" hangingPunct="1"/>
            <a:r>
              <a:rPr lang="en-US" altLang="en-US" sz="2000" b="1" i="1" smtClean="0">
                <a:solidFill>
                  <a:srgbClr val="6600CC"/>
                </a:solidFill>
                <a:cs typeface="Times New Roman" panose="02020603050405020304" pitchFamily="18" charset="0"/>
              </a:rPr>
              <a:t>Alkaline</a:t>
            </a:r>
            <a:endParaRPr lang="en-US" altLang="en-US" sz="2000" b="1" smtClean="0">
              <a:solidFill>
                <a:srgbClr val="6600CC"/>
              </a:solidFill>
              <a:cs typeface="Times New Roman" panose="02020603050405020304" pitchFamily="18" charset="0"/>
            </a:endParaRPr>
          </a:p>
          <a:p>
            <a:pPr eaLnBrk="1" hangingPunct="1"/>
            <a:endParaRPr lang="en-US" altLang="en-US" sz="2000" b="1" smtClean="0">
              <a:solidFill>
                <a:srgbClr val="6600CC"/>
              </a:solidFill>
            </a:endParaRPr>
          </a:p>
        </p:txBody>
      </p:sp>
    </p:spTree>
    <p:extLst>
      <p:ext uri="{BB962C8B-B14F-4D97-AF65-F5344CB8AC3E}">
        <p14:creationId xmlns:p14="http://schemas.microsoft.com/office/powerpoint/2010/main" val="4214593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304800"/>
            <a:ext cx="7772400" cy="304800"/>
          </a:xfrm>
        </p:spPr>
        <p:txBody>
          <a:bodyPr>
            <a:normAutofit fontScale="90000"/>
          </a:bodyPr>
          <a:lstStyle/>
          <a:p>
            <a:pPr eaLnBrk="1" hangingPunct="1"/>
            <a:r>
              <a:rPr lang="en-US" altLang="en-US" sz="2400" b="1" smtClean="0">
                <a:solidFill>
                  <a:srgbClr val="6600CC"/>
                </a:solidFill>
              </a:rPr>
              <a:t>Some salient points on basalt tectonic settings</a:t>
            </a:r>
          </a:p>
        </p:txBody>
      </p:sp>
      <p:sp>
        <p:nvSpPr>
          <p:cNvPr id="14339" name="Rectangle 3"/>
          <p:cNvSpPr>
            <a:spLocks noGrp="1" noChangeArrowheads="1"/>
          </p:cNvSpPr>
          <p:nvPr>
            <p:ph type="body" idx="1"/>
          </p:nvPr>
        </p:nvSpPr>
        <p:spPr>
          <a:xfrm>
            <a:off x="685800" y="1066800"/>
            <a:ext cx="7772400" cy="5029200"/>
          </a:xfrm>
        </p:spPr>
        <p:txBody>
          <a:bodyPr/>
          <a:lstStyle/>
          <a:p>
            <a:pPr eaLnBrk="1" hangingPunct="1"/>
            <a:r>
              <a:rPr lang="en-US" altLang="en-US" sz="2200" smtClean="0">
                <a:cs typeface="Times New Roman" panose="02020603050405020304" pitchFamily="18" charset="0"/>
              </a:rPr>
              <a:t>1.      Tholeiites of </a:t>
            </a:r>
            <a:r>
              <a:rPr lang="en-US" altLang="en-US" sz="2200" b="1" smtClean="0">
                <a:cs typeface="Times New Roman" panose="02020603050405020304" pitchFamily="18" charset="0"/>
              </a:rPr>
              <a:t>Divergent margins</a:t>
            </a:r>
            <a:r>
              <a:rPr lang="en-US" altLang="en-US" sz="2200" smtClean="0">
                <a:cs typeface="Times New Roman" panose="02020603050405020304" pitchFamily="18" charset="0"/>
              </a:rPr>
              <a:t> are </a:t>
            </a:r>
            <a:r>
              <a:rPr lang="en-US" altLang="en-US" sz="2200" u="sng" smtClean="0">
                <a:cs typeface="Times New Roman" panose="02020603050405020304" pitchFamily="18" charset="0"/>
              </a:rPr>
              <a:t>very poor in K</a:t>
            </a:r>
            <a:r>
              <a:rPr lang="en-US" altLang="en-US" sz="2200" smtClean="0">
                <a:cs typeface="Times New Roman" panose="02020603050405020304" pitchFamily="18" charset="0"/>
              </a:rPr>
              <a:t> compared to those in </a:t>
            </a:r>
            <a:r>
              <a:rPr lang="en-US" altLang="en-US" sz="2200" b="1" smtClean="0">
                <a:cs typeface="Times New Roman" panose="02020603050405020304" pitchFamily="18" charset="0"/>
              </a:rPr>
              <a:t>convergent margins</a:t>
            </a:r>
            <a:r>
              <a:rPr lang="en-US" altLang="en-US" sz="2200" smtClean="0">
                <a:cs typeface="Times New Roman" panose="02020603050405020304" pitchFamily="18" charset="0"/>
              </a:rPr>
              <a:t> or in continental plate settings.</a:t>
            </a:r>
          </a:p>
          <a:p>
            <a:pPr eaLnBrk="1" hangingPunct="1"/>
            <a:r>
              <a:rPr lang="en-US" altLang="en-US" sz="2200" smtClean="0">
                <a:cs typeface="Times New Roman" panose="02020603050405020304" pitchFamily="18" charset="0"/>
              </a:rPr>
              <a:t>2.      </a:t>
            </a:r>
            <a:r>
              <a:rPr lang="en-US" altLang="en-US" sz="2200" b="1" smtClean="0">
                <a:cs typeface="Times New Roman" panose="02020603050405020304" pitchFamily="18" charset="0"/>
              </a:rPr>
              <a:t>MORB’s are ‘purest basalts</a:t>
            </a:r>
            <a:r>
              <a:rPr lang="en-US" altLang="en-US" sz="2200" smtClean="0">
                <a:cs typeface="Times New Roman" panose="02020603050405020304" pitchFamily="18" charset="0"/>
              </a:rPr>
              <a:t>’ and are least modified &amp; have restricted range of composition (e.g. SiO2 = 50.19-50.93 wt%), MgO (7.10-7.69 wt%) &amp; uniformly low K2O content (0.14-0.17 wt5).</a:t>
            </a:r>
          </a:p>
          <a:p>
            <a:pPr eaLnBrk="1" hangingPunct="1"/>
            <a:r>
              <a:rPr lang="en-US" altLang="en-US" sz="2200" smtClean="0">
                <a:cs typeface="Times New Roman" panose="02020603050405020304" pitchFamily="18" charset="0"/>
              </a:rPr>
              <a:t>3.      </a:t>
            </a:r>
            <a:r>
              <a:rPr lang="en-US" altLang="en-US" sz="2200" b="1" smtClean="0">
                <a:cs typeface="Times New Roman" panose="02020603050405020304" pitchFamily="18" charset="0"/>
              </a:rPr>
              <a:t>MORBs are classified into three types</a:t>
            </a:r>
            <a:r>
              <a:rPr lang="en-US" altLang="en-US" sz="2200" smtClean="0">
                <a:cs typeface="Times New Roman" panose="02020603050405020304" pitchFamily="18" charset="0"/>
              </a:rPr>
              <a:t>:</a:t>
            </a:r>
          </a:p>
          <a:p>
            <a:pPr eaLnBrk="1" hangingPunct="1"/>
            <a:r>
              <a:rPr lang="en-US" altLang="en-US" sz="2200" smtClean="0">
                <a:cs typeface="Times New Roman" panose="02020603050405020304" pitchFamily="18" charset="0"/>
              </a:rPr>
              <a:t>N-MORB (depleted normal MORB) </a:t>
            </a:r>
          </a:p>
          <a:p>
            <a:pPr eaLnBrk="1" hangingPunct="1"/>
            <a:r>
              <a:rPr lang="en-US" altLang="en-US" sz="2200" smtClean="0">
                <a:cs typeface="Times New Roman" panose="02020603050405020304" pitchFamily="18" charset="0"/>
              </a:rPr>
              <a:t>P-MORB (enriched plume MORB)</a:t>
            </a:r>
          </a:p>
          <a:p>
            <a:pPr eaLnBrk="1" hangingPunct="1"/>
            <a:r>
              <a:rPr lang="en-US" altLang="en-US" sz="2200" smtClean="0">
                <a:cs typeface="Times New Roman" panose="02020603050405020304" pitchFamily="18" charset="0"/>
              </a:rPr>
              <a:t>T-MORB (transitional MORB)</a:t>
            </a:r>
          </a:p>
          <a:p>
            <a:pPr eaLnBrk="1" hangingPunct="1"/>
            <a:r>
              <a:rPr lang="en-US" altLang="en-US" sz="2200" smtClean="0">
                <a:cs typeface="Times New Roman" panose="02020603050405020304" pitchFamily="18" charset="0"/>
              </a:rPr>
              <a:t>First two members are principal end members and the third one is intermediate. There is compositional gradation between them.</a:t>
            </a:r>
          </a:p>
        </p:txBody>
      </p:sp>
    </p:spTree>
    <p:extLst>
      <p:ext uri="{BB962C8B-B14F-4D97-AF65-F5344CB8AC3E}">
        <p14:creationId xmlns:p14="http://schemas.microsoft.com/office/powerpoint/2010/main" val="68542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609600"/>
            <a:ext cx="7772400" cy="381000"/>
          </a:xfrm>
        </p:spPr>
        <p:txBody>
          <a:bodyPr>
            <a:normAutofit fontScale="90000"/>
          </a:bodyPr>
          <a:lstStyle/>
          <a:p>
            <a:pPr eaLnBrk="1" hangingPunct="1"/>
            <a:r>
              <a:rPr lang="en-US" altLang="en-US" sz="4000" smtClean="0">
                <a:solidFill>
                  <a:schemeClr val="tx1"/>
                </a:solidFill>
              </a:rPr>
              <a:t>The Mid-Ocean Ridge System</a:t>
            </a:r>
          </a:p>
        </p:txBody>
      </p:sp>
      <p:pic>
        <p:nvPicPr>
          <p:cNvPr id="15363" name="Picture 5" descr="Fig 13-1"/>
          <p:cNvPicPr>
            <a:picLocks noChangeAspect="1" noChangeArrowheads="1"/>
          </p:cNvPicPr>
          <p:nvPr>
            <p:ph type="body" sz="half" idx="1"/>
          </p:nvPr>
        </p:nvPicPr>
        <p:blipFill>
          <a:blip r:embed="rId2">
            <a:extLst>
              <a:ext uri="{28A0092B-C50C-407E-A947-70E740481C1C}">
                <a14:useLocalDpi xmlns:a14="http://schemas.microsoft.com/office/drawing/2010/main" val="0"/>
              </a:ext>
            </a:extLst>
          </a:blip>
          <a:srcRect/>
          <a:stretch>
            <a:fillRect/>
          </a:stretch>
        </p:blipFill>
        <p:spPr>
          <a:xfrm>
            <a:off x="685800" y="1219200"/>
            <a:ext cx="6858000" cy="5105400"/>
          </a:xfrm>
          <a:noFill/>
        </p:spPr>
      </p:pic>
    </p:spTree>
    <p:extLst>
      <p:ext uri="{BB962C8B-B14F-4D97-AF65-F5344CB8AC3E}">
        <p14:creationId xmlns:p14="http://schemas.microsoft.com/office/powerpoint/2010/main" val="1548137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304800"/>
            <a:ext cx="7772400" cy="304800"/>
          </a:xfrm>
        </p:spPr>
        <p:txBody>
          <a:bodyPr>
            <a:normAutofit fontScale="90000"/>
          </a:bodyPr>
          <a:lstStyle/>
          <a:p>
            <a:pPr algn="ctr" eaLnBrk="1" hangingPunct="1"/>
            <a:r>
              <a:rPr lang="en-US" altLang="en-US" sz="2400" b="1" dirty="0" smtClean="0">
                <a:solidFill>
                  <a:srgbClr val="FF0000"/>
                </a:solidFill>
              </a:rPr>
              <a:t>N-MORB vs E-MORB</a:t>
            </a:r>
          </a:p>
        </p:txBody>
      </p:sp>
      <p:sp>
        <p:nvSpPr>
          <p:cNvPr id="47109" name="Rectangle 5"/>
          <p:cNvSpPr>
            <a:spLocks noChangeArrowheads="1"/>
          </p:cNvSpPr>
          <p:nvPr/>
        </p:nvSpPr>
        <p:spPr bwMode="auto">
          <a:xfrm>
            <a:off x="1026887" y="1186543"/>
            <a:ext cx="6324600" cy="3927357"/>
          </a:xfrm>
          <a:prstGeom prst="rect">
            <a:avLst/>
          </a:prstGeom>
          <a:noFill/>
          <a:ln w="9525">
            <a:noFill/>
            <a:miter lim="800000"/>
            <a:headEnd/>
            <a:tailEnd/>
          </a:ln>
          <a:effectLst/>
        </p:spPr>
        <p:txBody>
          <a:bodyPr>
            <a:spAutoFit/>
          </a:bodyPr>
          <a:lstStyle/>
          <a:p>
            <a:pPr eaLnBrk="0" hangingPunct="0">
              <a:lnSpc>
                <a:spcPct val="150000"/>
              </a:lnSpc>
              <a:spcBef>
                <a:spcPct val="50000"/>
              </a:spcBef>
              <a:buClr>
                <a:srgbClr val="00CC00"/>
              </a:buClr>
              <a:buSzPct val="50000"/>
              <a:buFont typeface="Monotype Sorts" pitchFamily="2" charset="2"/>
              <a:buNone/>
              <a:defRPr/>
            </a:pPr>
            <a:r>
              <a:rPr lang="en-US" b="1" dirty="0">
                <a:solidFill>
                  <a:srgbClr val="6600CC"/>
                </a:solidFill>
                <a:effectLst>
                  <a:outerShdw blurRad="38100" dist="38100" dir="2700000" algn="tl">
                    <a:srgbClr val="C0C0C0"/>
                  </a:outerShdw>
                </a:effectLst>
              </a:rPr>
              <a:t>Incompatible-rich and incompatible-poor mantle source regions for MORB magmas</a:t>
            </a:r>
          </a:p>
          <a:p>
            <a:pPr lvl="1" eaLnBrk="0" hangingPunct="0">
              <a:lnSpc>
                <a:spcPct val="150000"/>
              </a:lnSpc>
              <a:spcBef>
                <a:spcPct val="50000"/>
              </a:spcBef>
              <a:buClr>
                <a:srgbClr val="FF0066"/>
              </a:buClr>
              <a:buSzPct val="60000"/>
              <a:buFont typeface="Monotype Sorts" pitchFamily="2" charset="2"/>
              <a:buChar char="F"/>
              <a:defRPr/>
            </a:pPr>
            <a:r>
              <a:rPr lang="en-US" b="1" dirty="0">
                <a:solidFill>
                  <a:srgbClr val="6600CC"/>
                </a:solidFill>
                <a:effectLst>
                  <a:outerShdw blurRad="38100" dist="38100" dir="2700000" algn="tl">
                    <a:srgbClr val="C0C0C0"/>
                  </a:outerShdw>
                </a:effectLst>
              </a:rPr>
              <a:t>N-MORB (normal MORB) taps the depleted upper mantle source</a:t>
            </a:r>
          </a:p>
          <a:p>
            <a:pPr lvl="2" eaLnBrk="0" hangingPunct="0">
              <a:lnSpc>
                <a:spcPct val="150000"/>
              </a:lnSpc>
              <a:spcBef>
                <a:spcPct val="50000"/>
              </a:spcBef>
              <a:buClr>
                <a:srgbClr val="0066FF"/>
              </a:buClr>
              <a:buSzPct val="50000"/>
              <a:buFont typeface="Monotype Sorts" pitchFamily="2" charset="2"/>
              <a:buChar char="s"/>
              <a:defRPr/>
            </a:pPr>
            <a:r>
              <a:rPr lang="en-US" b="1" dirty="0">
                <a:solidFill>
                  <a:srgbClr val="6600CC"/>
                </a:solidFill>
                <a:effectLst>
                  <a:outerShdw blurRad="38100" dist="38100" dir="2700000" algn="tl">
                    <a:srgbClr val="C0C0C0"/>
                  </a:outerShdw>
                </a:effectLst>
              </a:rPr>
              <a:t>Mg# &gt; 65:  K</a:t>
            </a:r>
            <a:r>
              <a:rPr lang="en-US" b="1" baseline="-25000" dirty="0">
                <a:solidFill>
                  <a:srgbClr val="6600CC"/>
                </a:solidFill>
                <a:effectLst>
                  <a:outerShdw blurRad="38100" dist="38100" dir="2700000" algn="tl">
                    <a:srgbClr val="C0C0C0"/>
                  </a:outerShdw>
                </a:effectLst>
              </a:rPr>
              <a:t>2</a:t>
            </a:r>
            <a:r>
              <a:rPr lang="en-US" b="1" dirty="0">
                <a:solidFill>
                  <a:srgbClr val="6600CC"/>
                </a:solidFill>
                <a:effectLst>
                  <a:outerShdw blurRad="38100" dist="38100" dir="2700000" algn="tl">
                    <a:srgbClr val="C0C0C0"/>
                  </a:outerShdw>
                </a:effectLst>
              </a:rPr>
              <a:t>O &lt; 0.10   TiO</a:t>
            </a:r>
            <a:r>
              <a:rPr lang="en-US" b="1" baseline="-25000" dirty="0">
                <a:solidFill>
                  <a:srgbClr val="6600CC"/>
                </a:solidFill>
                <a:effectLst>
                  <a:outerShdw blurRad="38100" dist="38100" dir="2700000" algn="tl">
                    <a:srgbClr val="C0C0C0"/>
                  </a:outerShdw>
                </a:effectLst>
              </a:rPr>
              <a:t>2</a:t>
            </a:r>
            <a:r>
              <a:rPr lang="en-US" b="1" dirty="0">
                <a:solidFill>
                  <a:srgbClr val="6600CC"/>
                </a:solidFill>
                <a:effectLst>
                  <a:outerShdw blurRad="38100" dist="38100" dir="2700000" algn="tl">
                    <a:srgbClr val="C0C0C0"/>
                  </a:outerShdw>
                </a:effectLst>
              </a:rPr>
              <a:t> &lt; 1.0</a:t>
            </a:r>
          </a:p>
          <a:p>
            <a:pPr lvl="1" eaLnBrk="0" hangingPunct="0">
              <a:lnSpc>
                <a:spcPct val="150000"/>
              </a:lnSpc>
              <a:spcBef>
                <a:spcPct val="50000"/>
              </a:spcBef>
              <a:buClr>
                <a:srgbClr val="FF0066"/>
              </a:buClr>
              <a:buSzPct val="60000"/>
              <a:buFont typeface="Monotype Sorts" pitchFamily="2" charset="2"/>
              <a:buChar char="F"/>
              <a:defRPr/>
            </a:pPr>
            <a:r>
              <a:rPr lang="en-US" b="1" dirty="0">
                <a:solidFill>
                  <a:srgbClr val="6600CC"/>
                </a:solidFill>
                <a:effectLst>
                  <a:outerShdw blurRad="38100" dist="38100" dir="2700000" algn="tl">
                    <a:srgbClr val="C0C0C0"/>
                  </a:outerShdw>
                </a:effectLst>
              </a:rPr>
              <a:t>E-MORB (enriched MORB, also called P-MORB for plume) taps the (deeper) fertile mantle</a:t>
            </a:r>
          </a:p>
          <a:p>
            <a:pPr lvl="2" eaLnBrk="0" hangingPunct="0">
              <a:lnSpc>
                <a:spcPct val="150000"/>
              </a:lnSpc>
              <a:spcBef>
                <a:spcPct val="50000"/>
              </a:spcBef>
              <a:buClr>
                <a:srgbClr val="0066FF"/>
              </a:buClr>
              <a:buSzPct val="50000"/>
              <a:buFont typeface="Monotype Sorts" pitchFamily="2" charset="2"/>
              <a:buChar char="s"/>
              <a:defRPr/>
            </a:pPr>
            <a:r>
              <a:rPr lang="en-US" b="1" dirty="0">
                <a:solidFill>
                  <a:srgbClr val="6600CC"/>
                </a:solidFill>
                <a:effectLst>
                  <a:outerShdw blurRad="38100" dist="38100" dir="2700000" algn="tl">
                    <a:srgbClr val="C0C0C0"/>
                  </a:outerShdw>
                </a:effectLst>
              </a:rPr>
              <a:t>Mg# &gt; 65:  K</a:t>
            </a:r>
            <a:r>
              <a:rPr lang="en-US" b="1" baseline="-25000" dirty="0">
                <a:solidFill>
                  <a:srgbClr val="6600CC"/>
                </a:solidFill>
                <a:effectLst>
                  <a:outerShdw blurRad="38100" dist="38100" dir="2700000" algn="tl">
                    <a:srgbClr val="C0C0C0"/>
                  </a:outerShdw>
                </a:effectLst>
              </a:rPr>
              <a:t>2</a:t>
            </a:r>
            <a:r>
              <a:rPr lang="en-US" b="1" dirty="0">
                <a:solidFill>
                  <a:srgbClr val="6600CC"/>
                </a:solidFill>
                <a:effectLst>
                  <a:outerShdw blurRad="38100" dist="38100" dir="2700000" algn="tl">
                    <a:srgbClr val="C0C0C0"/>
                  </a:outerShdw>
                </a:effectLst>
              </a:rPr>
              <a:t>O &gt; 0.10   TiO</a:t>
            </a:r>
            <a:r>
              <a:rPr lang="en-US" b="1" baseline="-25000" dirty="0">
                <a:solidFill>
                  <a:srgbClr val="6600CC"/>
                </a:solidFill>
                <a:effectLst>
                  <a:outerShdw blurRad="38100" dist="38100" dir="2700000" algn="tl">
                    <a:srgbClr val="C0C0C0"/>
                  </a:outerShdw>
                </a:effectLst>
              </a:rPr>
              <a:t>2</a:t>
            </a:r>
            <a:r>
              <a:rPr lang="en-US" b="1" dirty="0">
                <a:solidFill>
                  <a:srgbClr val="6600CC"/>
                </a:solidFill>
                <a:effectLst>
                  <a:outerShdw blurRad="38100" dist="38100" dir="2700000" algn="tl">
                    <a:srgbClr val="C0C0C0"/>
                  </a:outerShdw>
                </a:effectLst>
              </a:rPr>
              <a:t> &gt; 1.0</a:t>
            </a:r>
          </a:p>
        </p:txBody>
      </p:sp>
    </p:spTree>
    <p:extLst>
      <p:ext uri="{BB962C8B-B14F-4D97-AF65-F5344CB8AC3E}">
        <p14:creationId xmlns:p14="http://schemas.microsoft.com/office/powerpoint/2010/main" val="479208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52400"/>
            <a:ext cx="7772400" cy="457200"/>
          </a:xfrm>
        </p:spPr>
        <p:txBody>
          <a:bodyPr/>
          <a:lstStyle/>
          <a:p>
            <a:pPr eaLnBrk="1" hangingPunct="1"/>
            <a:r>
              <a:rPr lang="en-US" altLang="en-US" sz="2400" b="1" smtClean="0">
                <a:solidFill>
                  <a:srgbClr val="6600CC"/>
                </a:solidFill>
              </a:rPr>
              <a:t>REE diagram for N-MORB &amp; E-MORB</a:t>
            </a:r>
          </a:p>
        </p:txBody>
      </p:sp>
      <p:sp>
        <p:nvSpPr>
          <p:cNvPr id="17411" name="Rectangle 4"/>
          <p:cNvSpPr>
            <a:spLocks noGrp="1" noChangeArrowheads="1"/>
          </p:cNvSpPr>
          <p:nvPr>
            <p:ph type="body" sz="half" idx="2"/>
          </p:nvPr>
        </p:nvSpPr>
        <p:spPr/>
        <p:txBody>
          <a:bodyPr/>
          <a:lstStyle/>
          <a:p>
            <a:pPr eaLnBrk="1" hangingPunct="1"/>
            <a:endParaRPr lang="en-US" altLang="en-US" sz="2800" smtClean="0"/>
          </a:p>
        </p:txBody>
      </p:sp>
      <p:pic>
        <p:nvPicPr>
          <p:cNvPr id="17412" name="Picture 5" descr="Fig 13-10"/>
          <p:cNvPicPr>
            <a:picLocks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762000" y="762000"/>
            <a:ext cx="7772400" cy="5632450"/>
          </a:xfrm>
          <a:noFill/>
        </p:spPr>
      </p:pic>
    </p:spTree>
    <p:extLst>
      <p:ext uri="{BB962C8B-B14F-4D97-AF65-F5344CB8AC3E}">
        <p14:creationId xmlns:p14="http://schemas.microsoft.com/office/powerpoint/2010/main" val="3188037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228600"/>
            <a:ext cx="7772400" cy="304800"/>
          </a:xfrm>
        </p:spPr>
        <p:txBody>
          <a:bodyPr>
            <a:normAutofit fontScale="90000"/>
          </a:bodyPr>
          <a:lstStyle/>
          <a:p>
            <a:pPr eaLnBrk="1" hangingPunct="1"/>
            <a:r>
              <a:rPr lang="en-US" altLang="en-US" sz="2000" b="1" smtClean="0"/>
              <a:t>N-MORB vs E-MORB</a:t>
            </a:r>
          </a:p>
        </p:txBody>
      </p:sp>
      <p:sp>
        <p:nvSpPr>
          <p:cNvPr id="18435" name="Rectangle 5"/>
          <p:cNvSpPr>
            <a:spLocks noChangeArrowheads="1"/>
          </p:cNvSpPr>
          <p:nvPr/>
        </p:nvSpPr>
        <p:spPr bwMode="auto">
          <a:xfrm>
            <a:off x="381000" y="685800"/>
            <a:ext cx="857091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93688" indent="-293688" eaLnBrk="0" hangingPunct="0">
              <a:defRPr sz="2400">
                <a:solidFill>
                  <a:schemeClr val="tx1"/>
                </a:solidFill>
                <a:latin typeface="Times New Roman" panose="02020603050405020304" pitchFamily="18" charset="0"/>
              </a:defRPr>
            </a:lvl1pPr>
            <a:lvl2pPr marL="8572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ts val="600"/>
              </a:spcBef>
            </a:pPr>
            <a:r>
              <a:rPr lang="en-US" altLang="en-US" sz="2000"/>
              <a:t>E-MORBs (squares) enriched over N-MORBs (red triangles): regardless of Mg#</a:t>
            </a:r>
            <a:r>
              <a:rPr lang="en-US" altLang="en-US" sz="2000">
                <a:solidFill>
                  <a:srgbClr val="00CC00"/>
                </a:solidFill>
              </a:rPr>
              <a:t>   </a:t>
            </a:r>
          </a:p>
          <a:p>
            <a:pPr eaLnBrk="1" hangingPunct="1">
              <a:spcBef>
                <a:spcPts val="600"/>
              </a:spcBef>
              <a:buFontTx/>
              <a:buChar char="•"/>
            </a:pPr>
            <a:r>
              <a:rPr lang="en-US" altLang="en-US" sz="2000"/>
              <a:t>Lack of distinct break suggests </a:t>
            </a:r>
            <a:r>
              <a:rPr lang="en-US" altLang="en-US" sz="2000" b="1"/>
              <a:t>three</a:t>
            </a:r>
            <a:r>
              <a:rPr lang="en-US" altLang="en-US" sz="2000"/>
              <a:t> MORB types</a:t>
            </a:r>
          </a:p>
          <a:p>
            <a:pPr lvl="1" eaLnBrk="1" hangingPunct="1">
              <a:spcBef>
                <a:spcPts val="600"/>
              </a:spcBef>
              <a:buFontTx/>
              <a:buChar char="–"/>
            </a:pPr>
            <a:r>
              <a:rPr lang="en-US" altLang="en-US" sz="2000"/>
              <a:t>E-MORBs La/Sm &gt; 1.8</a:t>
            </a:r>
          </a:p>
          <a:p>
            <a:pPr lvl="1" eaLnBrk="1" hangingPunct="1">
              <a:spcBef>
                <a:spcPts val="600"/>
              </a:spcBef>
              <a:buFontTx/>
              <a:buChar char="–"/>
            </a:pPr>
            <a:r>
              <a:rPr lang="en-US" altLang="en-US" sz="2000"/>
              <a:t>N-MORBs La/Sm &lt; 0.7</a:t>
            </a:r>
          </a:p>
          <a:p>
            <a:pPr lvl="1" eaLnBrk="1" hangingPunct="1">
              <a:spcBef>
                <a:spcPts val="600"/>
              </a:spcBef>
              <a:buFontTx/>
              <a:buChar char="–"/>
            </a:pPr>
            <a:r>
              <a:rPr lang="en-US" altLang="en-US" sz="2000" b="1"/>
              <a:t>T-MORBs (transitional) intermediate values</a:t>
            </a:r>
          </a:p>
        </p:txBody>
      </p:sp>
      <p:sp>
        <p:nvSpPr>
          <p:cNvPr id="18436" name="Rectangle 6"/>
          <p:cNvSpPr>
            <a:spLocks noChangeArrowheads="1"/>
          </p:cNvSpPr>
          <p:nvPr/>
        </p:nvSpPr>
        <p:spPr bwMode="auto">
          <a:xfrm>
            <a:off x="368300" y="3511550"/>
            <a:ext cx="4117975" cy="320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ts val="600"/>
              </a:spcBef>
            </a:pPr>
            <a:endParaRPr lang="en-US" altLang="en-US">
              <a:solidFill>
                <a:srgbClr val="00CC00"/>
              </a:solidFill>
            </a:endParaRPr>
          </a:p>
        </p:txBody>
      </p:sp>
      <p:pic>
        <p:nvPicPr>
          <p:cNvPr id="18437" name="Picture 8" descr="Fig 13-11"/>
          <p:cNvPicPr>
            <a:picLocks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533400" y="2630488"/>
            <a:ext cx="7315200" cy="4227512"/>
          </a:xfrm>
          <a:noFill/>
        </p:spPr>
      </p:pic>
    </p:spTree>
    <p:extLst>
      <p:ext uri="{BB962C8B-B14F-4D97-AF65-F5344CB8AC3E}">
        <p14:creationId xmlns:p14="http://schemas.microsoft.com/office/powerpoint/2010/main" val="3217157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Petrogenesis of Basalt magma</a:t>
            </a:r>
          </a:p>
        </p:txBody>
      </p:sp>
      <p:sp>
        <p:nvSpPr>
          <p:cNvPr id="19459" name="Freeform 5"/>
          <p:cNvSpPr>
            <a:spLocks/>
          </p:cNvSpPr>
          <p:nvPr/>
        </p:nvSpPr>
        <p:spPr bwMode="auto">
          <a:xfrm>
            <a:off x="1905000" y="1828800"/>
            <a:ext cx="4953000" cy="4191000"/>
          </a:xfrm>
          <a:custGeom>
            <a:avLst/>
            <a:gdLst>
              <a:gd name="T0" fmla="*/ 0 w 1893"/>
              <a:gd name="T1" fmla="*/ 2147483647 h 1260"/>
              <a:gd name="T2" fmla="*/ 2147483647 w 1893"/>
              <a:gd name="T3" fmla="*/ 232334419 h 1260"/>
              <a:gd name="T4" fmla="*/ 2147483647 w 1893"/>
              <a:gd name="T5" fmla="*/ 66380784 h 1260"/>
              <a:gd name="T6" fmla="*/ 2147483647 w 1893"/>
              <a:gd name="T7" fmla="*/ 0 h 1260"/>
              <a:gd name="T8" fmla="*/ 2147483647 w 1893"/>
              <a:gd name="T9" fmla="*/ 99572825 h 1260"/>
              <a:gd name="T10" fmla="*/ 2147483647 w 1893"/>
              <a:gd name="T11" fmla="*/ 99572825 h 1260"/>
              <a:gd name="T12" fmla="*/ 2147483647 w 1893"/>
              <a:gd name="T13" fmla="*/ 99572825 h 1260"/>
              <a:gd name="T14" fmla="*/ 2147483647 w 1893"/>
              <a:gd name="T15" fmla="*/ 110635757 h 1260"/>
              <a:gd name="T16" fmla="*/ 2147483647 w 1893"/>
              <a:gd name="T17" fmla="*/ 154890704 h 1260"/>
              <a:gd name="T18" fmla="*/ 2147483647 w 1893"/>
              <a:gd name="T19" fmla="*/ 99572825 h 1260"/>
              <a:gd name="T20" fmla="*/ 2147483647 w 1893"/>
              <a:gd name="T21" fmla="*/ 33192055 h 1260"/>
              <a:gd name="T22" fmla="*/ 2147483647 w 1893"/>
              <a:gd name="T23" fmla="*/ 66380784 h 1260"/>
              <a:gd name="T24" fmla="*/ 2147483647 w 1893"/>
              <a:gd name="T25" fmla="*/ 99572825 h 1260"/>
              <a:gd name="T26" fmla="*/ 2147483647 w 1893"/>
              <a:gd name="T27" fmla="*/ 132761567 h 1260"/>
              <a:gd name="T28" fmla="*/ 2147483647 w 1893"/>
              <a:gd name="T29" fmla="*/ 165953609 h 1260"/>
              <a:gd name="T30" fmla="*/ 2147483647 w 1893"/>
              <a:gd name="T31" fmla="*/ 199142325 h 1260"/>
              <a:gd name="T32" fmla="*/ 2147483647 w 1893"/>
              <a:gd name="T33" fmla="*/ 232334419 h 1260"/>
              <a:gd name="T34" fmla="*/ 2147483647 w 1893"/>
              <a:gd name="T35" fmla="*/ 199142325 h 1260"/>
              <a:gd name="T36" fmla="*/ 2147483647 w 1893"/>
              <a:gd name="T37" fmla="*/ 165953609 h 1260"/>
              <a:gd name="T38" fmla="*/ 2147483647 w 1893"/>
              <a:gd name="T39" fmla="*/ 132761567 h 1260"/>
              <a:gd name="T40" fmla="*/ 2147483647 w 1893"/>
              <a:gd name="T41" fmla="*/ 99572825 h 1260"/>
              <a:gd name="T42" fmla="*/ 2147483647 w 1893"/>
              <a:gd name="T43" fmla="*/ 66380784 h 1260"/>
              <a:gd name="T44" fmla="*/ 2147483647 w 1893"/>
              <a:gd name="T45" fmla="*/ 33192055 h 1260"/>
              <a:gd name="T46" fmla="*/ 2147483647 w 1893"/>
              <a:gd name="T47" fmla="*/ 66380784 h 1260"/>
              <a:gd name="T48" fmla="*/ 2012718274 w 1893"/>
              <a:gd name="T49" fmla="*/ 99572825 h 1260"/>
              <a:gd name="T50" fmla="*/ 1827876967 w 1893"/>
              <a:gd name="T51" fmla="*/ 132761567 h 1260"/>
              <a:gd name="T52" fmla="*/ 1649880374 w 1893"/>
              <a:gd name="T53" fmla="*/ 165953609 h 1260"/>
              <a:gd name="T54" fmla="*/ 1506115204 w 1893"/>
              <a:gd name="T55" fmla="*/ 199142325 h 1260"/>
              <a:gd name="T56" fmla="*/ 1321273569 w 1893"/>
              <a:gd name="T57" fmla="*/ 232334419 h 1260"/>
              <a:gd name="T58" fmla="*/ 1184353113 w 1893"/>
              <a:gd name="T59" fmla="*/ 265526461 h 1260"/>
              <a:gd name="T60" fmla="*/ 1047435274 w 1893"/>
              <a:gd name="T61" fmla="*/ 309778082 h 1260"/>
              <a:gd name="T62" fmla="*/ 835209875 w 1893"/>
              <a:gd name="T63" fmla="*/ 342970123 h 1260"/>
              <a:gd name="T64" fmla="*/ 691444705 w 1893"/>
              <a:gd name="T65" fmla="*/ 309778082 h 1260"/>
              <a:gd name="T66" fmla="*/ 595600222 w 1893"/>
              <a:gd name="T67" fmla="*/ 265526461 h 1260"/>
              <a:gd name="T68" fmla="*/ 568216131 w 1893"/>
              <a:gd name="T69" fmla="*/ 232334419 h 1260"/>
              <a:gd name="T70" fmla="*/ 506603234 w 1893"/>
              <a:gd name="T71" fmla="*/ 199142325 h 1260"/>
              <a:gd name="T72" fmla="*/ 486063857 w 1893"/>
              <a:gd name="T73" fmla="*/ 232334419 h 1260"/>
              <a:gd name="T74" fmla="*/ 369682778 w 1893"/>
              <a:gd name="T75" fmla="*/ 265526461 h 1260"/>
              <a:gd name="T76" fmla="*/ 246454286 w 1893"/>
              <a:gd name="T77" fmla="*/ 309778082 h 1260"/>
              <a:gd name="T78" fmla="*/ 164304588 w 1893"/>
              <a:gd name="T79" fmla="*/ 342970123 h 1260"/>
              <a:gd name="T80" fmla="*/ 75304963 w 1893"/>
              <a:gd name="T81" fmla="*/ 376158839 h 1260"/>
              <a:gd name="T82" fmla="*/ 20536765 w 1893"/>
              <a:gd name="T83" fmla="*/ 387225071 h 12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893"/>
              <a:gd name="T127" fmla="*/ 0 h 1260"/>
              <a:gd name="T128" fmla="*/ 1893 w 1893"/>
              <a:gd name="T129" fmla="*/ 1260 h 12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893" h="1260">
                <a:moveTo>
                  <a:pt x="0" y="35"/>
                </a:moveTo>
                <a:lnTo>
                  <a:pt x="0" y="1259"/>
                </a:lnTo>
                <a:lnTo>
                  <a:pt x="1892" y="1259"/>
                </a:lnTo>
                <a:lnTo>
                  <a:pt x="1889" y="21"/>
                </a:lnTo>
                <a:lnTo>
                  <a:pt x="1718" y="12"/>
                </a:lnTo>
                <a:lnTo>
                  <a:pt x="1667" y="6"/>
                </a:lnTo>
                <a:lnTo>
                  <a:pt x="1598" y="9"/>
                </a:lnTo>
                <a:lnTo>
                  <a:pt x="1538" y="0"/>
                </a:lnTo>
                <a:lnTo>
                  <a:pt x="1505" y="6"/>
                </a:lnTo>
                <a:lnTo>
                  <a:pt x="1478" y="9"/>
                </a:lnTo>
                <a:lnTo>
                  <a:pt x="1373" y="9"/>
                </a:lnTo>
                <a:lnTo>
                  <a:pt x="1325" y="9"/>
                </a:lnTo>
                <a:lnTo>
                  <a:pt x="1300" y="15"/>
                </a:lnTo>
                <a:lnTo>
                  <a:pt x="1268" y="9"/>
                </a:lnTo>
                <a:lnTo>
                  <a:pt x="1202" y="7"/>
                </a:lnTo>
                <a:lnTo>
                  <a:pt x="1160" y="10"/>
                </a:lnTo>
                <a:lnTo>
                  <a:pt x="1118" y="14"/>
                </a:lnTo>
                <a:lnTo>
                  <a:pt x="1082" y="14"/>
                </a:lnTo>
                <a:lnTo>
                  <a:pt x="1060" y="14"/>
                </a:lnTo>
                <a:lnTo>
                  <a:pt x="1018" y="9"/>
                </a:lnTo>
                <a:lnTo>
                  <a:pt x="989" y="0"/>
                </a:lnTo>
                <a:lnTo>
                  <a:pt x="981" y="3"/>
                </a:lnTo>
                <a:lnTo>
                  <a:pt x="936" y="3"/>
                </a:lnTo>
                <a:lnTo>
                  <a:pt x="931" y="6"/>
                </a:lnTo>
                <a:lnTo>
                  <a:pt x="868" y="6"/>
                </a:lnTo>
                <a:lnTo>
                  <a:pt x="866" y="9"/>
                </a:lnTo>
                <a:lnTo>
                  <a:pt x="799" y="9"/>
                </a:lnTo>
                <a:lnTo>
                  <a:pt x="792" y="12"/>
                </a:lnTo>
                <a:lnTo>
                  <a:pt x="738" y="12"/>
                </a:lnTo>
                <a:lnTo>
                  <a:pt x="729" y="15"/>
                </a:lnTo>
                <a:lnTo>
                  <a:pt x="666" y="15"/>
                </a:lnTo>
                <a:lnTo>
                  <a:pt x="659" y="18"/>
                </a:lnTo>
                <a:lnTo>
                  <a:pt x="547" y="18"/>
                </a:lnTo>
                <a:lnTo>
                  <a:pt x="541" y="21"/>
                </a:lnTo>
                <a:lnTo>
                  <a:pt x="526" y="21"/>
                </a:lnTo>
                <a:lnTo>
                  <a:pt x="520" y="18"/>
                </a:lnTo>
                <a:lnTo>
                  <a:pt x="469" y="18"/>
                </a:lnTo>
                <a:lnTo>
                  <a:pt x="464" y="15"/>
                </a:lnTo>
                <a:lnTo>
                  <a:pt x="444" y="15"/>
                </a:lnTo>
                <a:lnTo>
                  <a:pt x="442" y="12"/>
                </a:lnTo>
                <a:lnTo>
                  <a:pt x="424" y="12"/>
                </a:lnTo>
                <a:lnTo>
                  <a:pt x="422" y="9"/>
                </a:lnTo>
                <a:lnTo>
                  <a:pt x="401" y="9"/>
                </a:lnTo>
                <a:lnTo>
                  <a:pt x="397" y="6"/>
                </a:lnTo>
                <a:lnTo>
                  <a:pt x="362" y="6"/>
                </a:lnTo>
                <a:lnTo>
                  <a:pt x="358" y="3"/>
                </a:lnTo>
                <a:lnTo>
                  <a:pt x="346" y="3"/>
                </a:lnTo>
                <a:lnTo>
                  <a:pt x="343" y="6"/>
                </a:lnTo>
                <a:lnTo>
                  <a:pt x="301" y="6"/>
                </a:lnTo>
                <a:lnTo>
                  <a:pt x="294" y="9"/>
                </a:lnTo>
                <a:lnTo>
                  <a:pt x="274" y="9"/>
                </a:lnTo>
                <a:lnTo>
                  <a:pt x="267" y="12"/>
                </a:lnTo>
                <a:lnTo>
                  <a:pt x="247" y="12"/>
                </a:lnTo>
                <a:lnTo>
                  <a:pt x="241" y="15"/>
                </a:lnTo>
                <a:lnTo>
                  <a:pt x="224" y="15"/>
                </a:lnTo>
                <a:lnTo>
                  <a:pt x="220" y="18"/>
                </a:lnTo>
                <a:lnTo>
                  <a:pt x="198" y="18"/>
                </a:lnTo>
                <a:lnTo>
                  <a:pt x="193" y="21"/>
                </a:lnTo>
                <a:lnTo>
                  <a:pt x="179" y="21"/>
                </a:lnTo>
                <a:lnTo>
                  <a:pt x="173" y="24"/>
                </a:lnTo>
                <a:lnTo>
                  <a:pt x="157" y="24"/>
                </a:lnTo>
                <a:lnTo>
                  <a:pt x="153" y="28"/>
                </a:lnTo>
                <a:lnTo>
                  <a:pt x="122" y="28"/>
                </a:lnTo>
                <a:lnTo>
                  <a:pt x="122" y="31"/>
                </a:lnTo>
                <a:lnTo>
                  <a:pt x="101" y="31"/>
                </a:lnTo>
                <a:lnTo>
                  <a:pt x="101" y="28"/>
                </a:lnTo>
                <a:lnTo>
                  <a:pt x="87" y="28"/>
                </a:lnTo>
                <a:lnTo>
                  <a:pt x="87" y="24"/>
                </a:lnTo>
                <a:lnTo>
                  <a:pt x="83" y="24"/>
                </a:lnTo>
                <a:lnTo>
                  <a:pt x="83" y="21"/>
                </a:lnTo>
                <a:lnTo>
                  <a:pt x="74" y="21"/>
                </a:lnTo>
                <a:lnTo>
                  <a:pt x="74" y="18"/>
                </a:lnTo>
                <a:lnTo>
                  <a:pt x="71" y="18"/>
                </a:lnTo>
                <a:lnTo>
                  <a:pt x="71" y="21"/>
                </a:lnTo>
                <a:lnTo>
                  <a:pt x="56" y="21"/>
                </a:lnTo>
                <a:lnTo>
                  <a:pt x="54" y="24"/>
                </a:lnTo>
                <a:lnTo>
                  <a:pt x="38" y="24"/>
                </a:lnTo>
                <a:lnTo>
                  <a:pt x="36" y="28"/>
                </a:lnTo>
                <a:lnTo>
                  <a:pt x="25" y="28"/>
                </a:lnTo>
                <a:lnTo>
                  <a:pt x="24" y="31"/>
                </a:lnTo>
                <a:lnTo>
                  <a:pt x="13" y="31"/>
                </a:lnTo>
                <a:lnTo>
                  <a:pt x="11" y="34"/>
                </a:lnTo>
                <a:lnTo>
                  <a:pt x="5" y="34"/>
                </a:lnTo>
                <a:lnTo>
                  <a:pt x="3" y="35"/>
                </a:lnTo>
                <a:lnTo>
                  <a:pt x="0" y="35"/>
                </a:lnTo>
              </a:path>
            </a:pathLst>
          </a:custGeom>
          <a:gradFill rotWithShape="0">
            <a:gsLst>
              <a:gs pos="0">
                <a:schemeClr val="hlink"/>
              </a:gs>
              <a:gs pos="100000">
                <a:srgbClr val="FF5050"/>
              </a:gs>
            </a:gsLst>
            <a:lin ang="5400000" scaled="1"/>
          </a:gradFill>
          <a:ln w="12700" cap="rnd">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0" name="Freeform 6"/>
          <p:cNvSpPr>
            <a:spLocks/>
          </p:cNvSpPr>
          <p:nvPr/>
        </p:nvSpPr>
        <p:spPr bwMode="auto">
          <a:xfrm>
            <a:off x="2506663" y="2171700"/>
            <a:ext cx="1290637" cy="828675"/>
          </a:xfrm>
          <a:custGeom>
            <a:avLst/>
            <a:gdLst>
              <a:gd name="T0" fmla="*/ 445479252 w 493"/>
              <a:gd name="T1" fmla="*/ 33226877 h 249"/>
              <a:gd name="T2" fmla="*/ 705913143 w 493"/>
              <a:gd name="T3" fmla="*/ 66453754 h 249"/>
              <a:gd name="T4" fmla="*/ 863546219 w 493"/>
              <a:gd name="T5" fmla="*/ 166134373 h 249"/>
              <a:gd name="T6" fmla="*/ 1137687398 w 493"/>
              <a:gd name="T7" fmla="*/ 132907509 h 249"/>
              <a:gd name="T8" fmla="*/ 1302171582 w 493"/>
              <a:gd name="T9" fmla="*/ 199361237 h 249"/>
              <a:gd name="T10" fmla="*/ 1521483282 w 493"/>
              <a:gd name="T11" fmla="*/ 166134373 h 249"/>
              <a:gd name="T12" fmla="*/ 1644847729 w 493"/>
              <a:gd name="T13" fmla="*/ 66453754 h 249"/>
              <a:gd name="T14" fmla="*/ 1781919627 w 493"/>
              <a:gd name="T15" fmla="*/ 33226877 h 249"/>
              <a:gd name="T16" fmla="*/ 1829893090 w 493"/>
              <a:gd name="T17" fmla="*/ 132907509 h 249"/>
              <a:gd name="T18" fmla="*/ 1891574004 w 493"/>
              <a:gd name="T19" fmla="*/ 265815017 h 249"/>
              <a:gd name="T20" fmla="*/ 1987523548 w 493"/>
              <a:gd name="T21" fmla="*/ 354419988 h 249"/>
              <a:gd name="T22" fmla="*/ 2147483647 w 493"/>
              <a:gd name="T23" fmla="*/ 321193124 h 249"/>
              <a:gd name="T24" fmla="*/ 2147483647 w 493"/>
              <a:gd name="T25" fmla="*/ 420873716 h 249"/>
              <a:gd name="T26" fmla="*/ 2147483647 w 493"/>
              <a:gd name="T27" fmla="*/ 531633362 h 249"/>
              <a:gd name="T28" fmla="*/ 2147483647 w 493"/>
              <a:gd name="T29" fmla="*/ 564860226 h 249"/>
              <a:gd name="T30" fmla="*/ 2147483647 w 493"/>
              <a:gd name="T31" fmla="*/ 664540819 h 249"/>
              <a:gd name="T32" fmla="*/ 2147483647 w 493"/>
              <a:gd name="T33" fmla="*/ 686692062 h 249"/>
              <a:gd name="T34" fmla="*/ 2147483647 w 493"/>
              <a:gd name="T35" fmla="*/ 852826382 h 249"/>
              <a:gd name="T36" fmla="*/ 2147483647 w 493"/>
              <a:gd name="T37" fmla="*/ 963582804 h 249"/>
              <a:gd name="T38" fmla="*/ 2147483647 w 493"/>
              <a:gd name="T39" fmla="*/ 1063263397 h 249"/>
              <a:gd name="T40" fmla="*/ 2147483647 w 493"/>
              <a:gd name="T41" fmla="*/ 1151868368 h 249"/>
              <a:gd name="T42" fmla="*/ 2147483647 w 493"/>
              <a:gd name="T43" fmla="*/ 1284775824 h 249"/>
              <a:gd name="T44" fmla="*/ 2147483647 w 493"/>
              <a:gd name="T45" fmla="*/ 1428762230 h 249"/>
              <a:gd name="T46" fmla="*/ 2147483647 w 493"/>
              <a:gd name="T47" fmla="*/ 1517367201 h 249"/>
              <a:gd name="T48" fmla="*/ 2147483647 w 493"/>
              <a:gd name="T49" fmla="*/ 1617047794 h 249"/>
              <a:gd name="T50" fmla="*/ 2147483647 w 493"/>
              <a:gd name="T51" fmla="*/ 1761031288 h 249"/>
              <a:gd name="T52" fmla="*/ 2147483647 w 493"/>
              <a:gd name="T53" fmla="*/ 1882863123 h 249"/>
              <a:gd name="T54" fmla="*/ 2147483647 w 493"/>
              <a:gd name="T55" fmla="*/ 1838560637 h 249"/>
              <a:gd name="T56" fmla="*/ 2131449172 w 493"/>
              <a:gd name="T57" fmla="*/ 2015770579 h 249"/>
              <a:gd name="T58" fmla="*/ 2001231000 w 493"/>
              <a:gd name="T59" fmla="*/ 1982543715 h 249"/>
              <a:gd name="T60" fmla="*/ 1932696359 w 493"/>
              <a:gd name="T61" fmla="*/ 2147483647 h 249"/>
              <a:gd name="T62" fmla="*/ 1891574004 w 493"/>
              <a:gd name="T63" fmla="*/ 2147483647 h 249"/>
              <a:gd name="T64" fmla="*/ 1781919627 w 493"/>
              <a:gd name="T65" fmla="*/ 2147483647 h 249"/>
              <a:gd name="T66" fmla="*/ 1720236095 w 493"/>
              <a:gd name="T67" fmla="*/ 2147483647 h 249"/>
              <a:gd name="T68" fmla="*/ 1679116358 w 493"/>
              <a:gd name="T69" fmla="*/ 2147483647 h 249"/>
              <a:gd name="T70" fmla="*/ 1644847729 w 493"/>
              <a:gd name="T71" fmla="*/ 2147483647 h 249"/>
              <a:gd name="T72" fmla="*/ 1583166814 w 493"/>
              <a:gd name="T73" fmla="*/ 2147483647 h 249"/>
              <a:gd name="T74" fmla="*/ 1542044459 w 493"/>
              <a:gd name="T75" fmla="*/ 2147483647 h 249"/>
              <a:gd name="T76" fmla="*/ 1494070996 w 493"/>
              <a:gd name="T77" fmla="*/ 1882863123 h 249"/>
              <a:gd name="T78" fmla="*/ 1459802367 w 493"/>
              <a:gd name="T79" fmla="*/ 1683501522 h 249"/>
              <a:gd name="T80" fmla="*/ 1356998771 w 493"/>
              <a:gd name="T81" fmla="*/ 1617047794 h 249"/>
              <a:gd name="T82" fmla="*/ 1315879034 w 493"/>
              <a:gd name="T83" fmla="*/ 1794258152 h 249"/>
              <a:gd name="T84" fmla="*/ 1274756679 w 493"/>
              <a:gd name="T85" fmla="*/ 2015770579 h 249"/>
              <a:gd name="T86" fmla="*/ 1199368313 w 493"/>
              <a:gd name="T87" fmla="*/ 1982543715 h 249"/>
              <a:gd name="T88" fmla="*/ 1165099684 w 493"/>
              <a:gd name="T89" fmla="*/ 1882863123 h 249"/>
              <a:gd name="T90" fmla="*/ 1123979947 w 493"/>
              <a:gd name="T91" fmla="*/ 1683501522 h 249"/>
              <a:gd name="T92" fmla="*/ 993761774 w 493"/>
              <a:gd name="T93" fmla="*/ 1583820930 h 249"/>
              <a:gd name="T94" fmla="*/ 781301509 w 493"/>
              <a:gd name="T95" fmla="*/ 1550594065 h 249"/>
              <a:gd name="T96" fmla="*/ 678500694 w 493"/>
              <a:gd name="T97" fmla="*/ 1450913473 h 249"/>
              <a:gd name="T98" fmla="*/ 596255985 w 493"/>
              <a:gd name="T99" fmla="*/ 1362305174 h 249"/>
              <a:gd name="T100" fmla="*/ 527721344 w 493"/>
              <a:gd name="T101" fmla="*/ 1251548960 h 249"/>
              <a:gd name="T102" fmla="*/ 472894156 w 493"/>
              <a:gd name="T103" fmla="*/ 1151868368 h 249"/>
              <a:gd name="T104" fmla="*/ 383798338 w 493"/>
              <a:gd name="T105" fmla="*/ 1030036532 h 249"/>
              <a:gd name="T106" fmla="*/ 322114724 w 493"/>
              <a:gd name="T107" fmla="*/ 897129076 h 249"/>
              <a:gd name="T108" fmla="*/ 260433809 w 493"/>
              <a:gd name="T109" fmla="*/ 786372654 h 249"/>
              <a:gd name="T110" fmla="*/ 178191717 w 493"/>
              <a:gd name="T111" fmla="*/ 686692062 h 249"/>
              <a:gd name="T112" fmla="*/ 13707457 w 493"/>
              <a:gd name="T113" fmla="*/ 564860226 h 249"/>
              <a:gd name="T114" fmla="*/ 20561183 w 493"/>
              <a:gd name="T115" fmla="*/ 420873716 h 249"/>
              <a:gd name="T116" fmla="*/ 123364488 w 493"/>
              <a:gd name="T117" fmla="*/ 321193124 h 249"/>
              <a:gd name="T118" fmla="*/ 219314072 w 493"/>
              <a:gd name="T119" fmla="*/ 232588153 h 249"/>
              <a:gd name="T120" fmla="*/ 322114724 w 493"/>
              <a:gd name="T121" fmla="*/ 132907509 h 24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93"/>
              <a:gd name="T184" fmla="*/ 0 h 249"/>
              <a:gd name="T185" fmla="*/ 493 w 493"/>
              <a:gd name="T186" fmla="*/ 249 h 24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93" h="249">
                <a:moveTo>
                  <a:pt x="52" y="12"/>
                </a:moveTo>
                <a:lnTo>
                  <a:pt x="52" y="9"/>
                </a:lnTo>
                <a:lnTo>
                  <a:pt x="56" y="9"/>
                </a:lnTo>
                <a:lnTo>
                  <a:pt x="58" y="6"/>
                </a:lnTo>
                <a:lnTo>
                  <a:pt x="65" y="6"/>
                </a:lnTo>
                <a:lnTo>
                  <a:pt x="65" y="3"/>
                </a:lnTo>
                <a:lnTo>
                  <a:pt x="77" y="3"/>
                </a:lnTo>
                <a:lnTo>
                  <a:pt x="77" y="0"/>
                </a:lnTo>
                <a:lnTo>
                  <a:pt x="92" y="0"/>
                </a:lnTo>
                <a:lnTo>
                  <a:pt x="94" y="3"/>
                </a:lnTo>
                <a:lnTo>
                  <a:pt x="101" y="3"/>
                </a:lnTo>
                <a:lnTo>
                  <a:pt x="103" y="6"/>
                </a:lnTo>
                <a:lnTo>
                  <a:pt x="110" y="6"/>
                </a:lnTo>
                <a:lnTo>
                  <a:pt x="112" y="9"/>
                </a:lnTo>
                <a:lnTo>
                  <a:pt x="118" y="9"/>
                </a:lnTo>
                <a:lnTo>
                  <a:pt x="121" y="12"/>
                </a:lnTo>
                <a:lnTo>
                  <a:pt x="124" y="12"/>
                </a:lnTo>
                <a:lnTo>
                  <a:pt x="126" y="15"/>
                </a:lnTo>
                <a:lnTo>
                  <a:pt x="135" y="15"/>
                </a:lnTo>
                <a:lnTo>
                  <a:pt x="137" y="18"/>
                </a:lnTo>
                <a:lnTo>
                  <a:pt x="137" y="15"/>
                </a:lnTo>
                <a:lnTo>
                  <a:pt x="148" y="15"/>
                </a:lnTo>
                <a:lnTo>
                  <a:pt x="151" y="12"/>
                </a:lnTo>
                <a:lnTo>
                  <a:pt x="166" y="12"/>
                </a:lnTo>
                <a:lnTo>
                  <a:pt x="168" y="9"/>
                </a:lnTo>
                <a:lnTo>
                  <a:pt x="170" y="12"/>
                </a:lnTo>
                <a:lnTo>
                  <a:pt x="182" y="12"/>
                </a:lnTo>
                <a:lnTo>
                  <a:pt x="182" y="15"/>
                </a:lnTo>
                <a:lnTo>
                  <a:pt x="190" y="15"/>
                </a:lnTo>
                <a:lnTo>
                  <a:pt x="190" y="18"/>
                </a:lnTo>
                <a:lnTo>
                  <a:pt x="202" y="18"/>
                </a:lnTo>
                <a:lnTo>
                  <a:pt x="204" y="21"/>
                </a:lnTo>
                <a:lnTo>
                  <a:pt x="204" y="18"/>
                </a:lnTo>
                <a:lnTo>
                  <a:pt x="217" y="18"/>
                </a:lnTo>
                <a:lnTo>
                  <a:pt x="217" y="15"/>
                </a:lnTo>
                <a:lnTo>
                  <a:pt x="222" y="15"/>
                </a:lnTo>
                <a:lnTo>
                  <a:pt x="225" y="12"/>
                </a:lnTo>
                <a:lnTo>
                  <a:pt x="231" y="12"/>
                </a:lnTo>
                <a:lnTo>
                  <a:pt x="231" y="9"/>
                </a:lnTo>
                <a:lnTo>
                  <a:pt x="235" y="9"/>
                </a:lnTo>
                <a:lnTo>
                  <a:pt x="235" y="6"/>
                </a:lnTo>
                <a:lnTo>
                  <a:pt x="240" y="6"/>
                </a:lnTo>
                <a:lnTo>
                  <a:pt x="240" y="3"/>
                </a:lnTo>
                <a:lnTo>
                  <a:pt x="245" y="3"/>
                </a:lnTo>
                <a:lnTo>
                  <a:pt x="245" y="0"/>
                </a:lnTo>
                <a:lnTo>
                  <a:pt x="254" y="0"/>
                </a:lnTo>
                <a:lnTo>
                  <a:pt x="254" y="3"/>
                </a:lnTo>
                <a:lnTo>
                  <a:pt x="260" y="3"/>
                </a:lnTo>
                <a:lnTo>
                  <a:pt x="262" y="6"/>
                </a:lnTo>
                <a:lnTo>
                  <a:pt x="264" y="6"/>
                </a:lnTo>
                <a:lnTo>
                  <a:pt x="264" y="9"/>
                </a:lnTo>
                <a:lnTo>
                  <a:pt x="265" y="9"/>
                </a:lnTo>
                <a:lnTo>
                  <a:pt x="265" y="12"/>
                </a:lnTo>
                <a:lnTo>
                  <a:pt x="267" y="12"/>
                </a:lnTo>
                <a:lnTo>
                  <a:pt x="270" y="15"/>
                </a:lnTo>
                <a:lnTo>
                  <a:pt x="270" y="18"/>
                </a:lnTo>
                <a:lnTo>
                  <a:pt x="272" y="18"/>
                </a:lnTo>
                <a:lnTo>
                  <a:pt x="274" y="21"/>
                </a:lnTo>
                <a:lnTo>
                  <a:pt x="276" y="21"/>
                </a:lnTo>
                <a:lnTo>
                  <a:pt x="276" y="24"/>
                </a:lnTo>
                <a:lnTo>
                  <a:pt x="278" y="24"/>
                </a:lnTo>
                <a:lnTo>
                  <a:pt x="280" y="26"/>
                </a:lnTo>
                <a:lnTo>
                  <a:pt x="285" y="26"/>
                </a:lnTo>
                <a:lnTo>
                  <a:pt x="285" y="29"/>
                </a:lnTo>
                <a:lnTo>
                  <a:pt x="290" y="29"/>
                </a:lnTo>
                <a:lnTo>
                  <a:pt x="290" y="32"/>
                </a:lnTo>
                <a:lnTo>
                  <a:pt x="303" y="32"/>
                </a:lnTo>
                <a:lnTo>
                  <a:pt x="305" y="35"/>
                </a:lnTo>
                <a:lnTo>
                  <a:pt x="307" y="32"/>
                </a:lnTo>
                <a:lnTo>
                  <a:pt x="319" y="32"/>
                </a:lnTo>
                <a:lnTo>
                  <a:pt x="319" y="29"/>
                </a:lnTo>
                <a:lnTo>
                  <a:pt x="354" y="29"/>
                </a:lnTo>
                <a:lnTo>
                  <a:pt x="354" y="32"/>
                </a:lnTo>
                <a:lnTo>
                  <a:pt x="362" y="32"/>
                </a:lnTo>
                <a:lnTo>
                  <a:pt x="364" y="35"/>
                </a:lnTo>
                <a:lnTo>
                  <a:pt x="368" y="35"/>
                </a:lnTo>
                <a:lnTo>
                  <a:pt x="368" y="38"/>
                </a:lnTo>
                <a:lnTo>
                  <a:pt x="370" y="38"/>
                </a:lnTo>
                <a:lnTo>
                  <a:pt x="370" y="42"/>
                </a:lnTo>
                <a:lnTo>
                  <a:pt x="373" y="42"/>
                </a:lnTo>
                <a:lnTo>
                  <a:pt x="375" y="45"/>
                </a:lnTo>
                <a:lnTo>
                  <a:pt x="379" y="45"/>
                </a:lnTo>
                <a:lnTo>
                  <a:pt x="381" y="48"/>
                </a:lnTo>
                <a:lnTo>
                  <a:pt x="399" y="48"/>
                </a:lnTo>
                <a:lnTo>
                  <a:pt x="401" y="45"/>
                </a:lnTo>
                <a:lnTo>
                  <a:pt x="415" y="45"/>
                </a:lnTo>
                <a:lnTo>
                  <a:pt x="418" y="48"/>
                </a:lnTo>
                <a:lnTo>
                  <a:pt x="428" y="48"/>
                </a:lnTo>
                <a:lnTo>
                  <a:pt x="428" y="51"/>
                </a:lnTo>
                <a:lnTo>
                  <a:pt x="436" y="51"/>
                </a:lnTo>
                <a:lnTo>
                  <a:pt x="436" y="54"/>
                </a:lnTo>
                <a:lnTo>
                  <a:pt x="442" y="54"/>
                </a:lnTo>
                <a:lnTo>
                  <a:pt x="444" y="57"/>
                </a:lnTo>
                <a:lnTo>
                  <a:pt x="451" y="57"/>
                </a:lnTo>
                <a:lnTo>
                  <a:pt x="451" y="60"/>
                </a:lnTo>
                <a:lnTo>
                  <a:pt x="458" y="60"/>
                </a:lnTo>
                <a:lnTo>
                  <a:pt x="460" y="62"/>
                </a:lnTo>
                <a:lnTo>
                  <a:pt x="467" y="62"/>
                </a:lnTo>
                <a:lnTo>
                  <a:pt x="469" y="60"/>
                </a:lnTo>
                <a:lnTo>
                  <a:pt x="483" y="60"/>
                </a:lnTo>
                <a:lnTo>
                  <a:pt x="485" y="62"/>
                </a:lnTo>
                <a:lnTo>
                  <a:pt x="487" y="62"/>
                </a:lnTo>
                <a:lnTo>
                  <a:pt x="489" y="65"/>
                </a:lnTo>
                <a:lnTo>
                  <a:pt x="489" y="68"/>
                </a:lnTo>
                <a:lnTo>
                  <a:pt x="492" y="68"/>
                </a:lnTo>
                <a:lnTo>
                  <a:pt x="492" y="74"/>
                </a:lnTo>
                <a:lnTo>
                  <a:pt x="489" y="74"/>
                </a:lnTo>
                <a:lnTo>
                  <a:pt x="489" y="77"/>
                </a:lnTo>
                <a:lnTo>
                  <a:pt x="487" y="77"/>
                </a:lnTo>
                <a:lnTo>
                  <a:pt x="487" y="81"/>
                </a:lnTo>
                <a:lnTo>
                  <a:pt x="485" y="81"/>
                </a:lnTo>
                <a:lnTo>
                  <a:pt x="485" y="84"/>
                </a:lnTo>
                <a:lnTo>
                  <a:pt x="483" y="84"/>
                </a:lnTo>
                <a:lnTo>
                  <a:pt x="483" y="87"/>
                </a:lnTo>
                <a:lnTo>
                  <a:pt x="480" y="87"/>
                </a:lnTo>
                <a:lnTo>
                  <a:pt x="480" y="90"/>
                </a:lnTo>
                <a:lnTo>
                  <a:pt x="478" y="90"/>
                </a:lnTo>
                <a:lnTo>
                  <a:pt x="478" y="93"/>
                </a:lnTo>
                <a:lnTo>
                  <a:pt x="471" y="93"/>
                </a:lnTo>
                <a:lnTo>
                  <a:pt x="471" y="96"/>
                </a:lnTo>
                <a:lnTo>
                  <a:pt x="467" y="96"/>
                </a:lnTo>
                <a:lnTo>
                  <a:pt x="467" y="98"/>
                </a:lnTo>
                <a:lnTo>
                  <a:pt x="460" y="98"/>
                </a:lnTo>
                <a:lnTo>
                  <a:pt x="460" y="101"/>
                </a:lnTo>
                <a:lnTo>
                  <a:pt x="455" y="101"/>
                </a:lnTo>
                <a:lnTo>
                  <a:pt x="455" y="104"/>
                </a:lnTo>
                <a:lnTo>
                  <a:pt x="449" y="104"/>
                </a:lnTo>
                <a:lnTo>
                  <a:pt x="449" y="107"/>
                </a:lnTo>
                <a:lnTo>
                  <a:pt x="428" y="107"/>
                </a:lnTo>
                <a:lnTo>
                  <a:pt x="428" y="110"/>
                </a:lnTo>
                <a:lnTo>
                  <a:pt x="424" y="110"/>
                </a:lnTo>
                <a:lnTo>
                  <a:pt x="424" y="116"/>
                </a:lnTo>
                <a:lnTo>
                  <a:pt x="422" y="116"/>
                </a:lnTo>
                <a:lnTo>
                  <a:pt x="422" y="123"/>
                </a:lnTo>
                <a:lnTo>
                  <a:pt x="420" y="123"/>
                </a:lnTo>
                <a:lnTo>
                  <a:pt x="420" y="126"/>
                </a:lnTo>
                <a:lnTo>
                  <a:pt x="418" y="126"/>
                </a:lnTo>
                <a:lnTo>
                  <a:pt x="418" y="129"/>
                </a:lnTo>
                <a:lnTo>
                  <a:pt x="415" y="129"/>
                </a:lnTo>
                <a:lnTo>
                  <a:pt x="415" y="131"/>
                </a:lnTo>
                <a:lnTo>
                  <a:pt x="406" y="131"/>
                </a:lnTo>
                <a:lnTo>
                  <a:pt x="404" y="134"/>
                </a:lnTo>
                <a:lnTo>
                  <a:pt x="375" y="134"/>
                </a:lnTo>
                <a:lnTo>
                  <a:pt x="375" y="137"/>
                </a:lnTo>
                <a:lnTo>
                  <a:pt x="354" y="137"/>
                </a:lnTo>
                <a:lnTo>
                  <a:pt x="354" y="140"/>
                </a:lnTo>
                <a:lnTo>
                  <a:pt x="350" y="140"/>
                </a:lnTo>
                <a:lnTo>
                  <a:pt x="350" y="143"/>
                </a:lnTo>
                <a:lnTo>
                  <a:pt x="348" y="143"/>
                </a:lnTo>
                <a:lnTo>
                  <a:pt x="348" y="146"/>
                </a:lnTo>
                <a:lnTo>
                  <a:pt x="346" y="146"/>
                </a:lnTo>
                <a:lnTo>
                  <a:pt x="346" y="152"/>
                </a:lnTo>
                <a:lnTo>
                  <a:pt x="341" y="152"/>
                </a:lnTo>
                <a:lnTo>
                  <a:pt x="341" y="155"/>
                </a:lnTo>
                <a:lnTo>
                  <a:pt x="339" y="159"/>
                </a:lnTo>
                <a:lnTo>
                  <a:pt x="337" y="159"/>
                </a:lnTo>
                <a:lnTo>
                  <a:pt x="337" y="162"/>
                </a:lnTo>
                <a:lnTo>
                  <a:pt x="336" y="165"/>
                </a:lnTo>
                <a:lnTo>
                  <a:pt x="334" y="165"/>
                </a:lnTo>
                <a:lnTo>
                  <a:pt x="334" y="166"/>
                </a:lnTo>
                <a:lnTo>
                  <a:pt x="332" y="166"/>
                </a:lnTo>
                <a:lnTo>
                  <a:pt x="332" y="170"/>
                </a:lnTo>
                <a:lnTo>
                  <a:pt x="328" y="170"/>
                </a:lnTo>
                <a:lnTo>
                  <a:pt x="328" y="166"/>
                </a:lnTo>
                <a:lnTo>
                  <a:pt x="321" y="166"/>
                </a:lnTo>
                <a:lnTo>
                  <a:pt x="321" y="165"/>
                </a:lnTo>
                <a:lnTo>
                  <a:pt x="319" y="165"/>
                </a:lnTo>
                <a:lnTo>
                  <a:pt x="319" y="166"/>
                </a:lnTo>
                <a:lnTo>
                  <a:pt x="315" y="166"/>
                </a:lnTo>
                <a:lnTo>
                  <a:pt x="315" y="173"/>
                </a:lnTo>
                <a:lnTo>
                  <a:pt x="312" y="173"/>
                </a:lnTo>
                <a:lnTo>
                  <a:pt x="312" y="179"/>
                </a:lnTo>
                <a:lnTo>
                  <a:pt x="311" y="179"/>
                </a:lnTo>
                <a:lnTo>
                  <a:pt x="311" y="182"/>
                </a:lnTo>
                <a:lnTo>
                  <a:pt x="309" y="182"/>
                </a:lnTo>
                <a:lnTo>
                  <a:pt x="309" y="185"/>
                </a:lnTo>
                <a:lnTo>
                  <a:pt x="303" y="185"/>
                </a:lnTo>
                <a:lnTo>
                  <a:pt x="303" y="182"/>
                </a:lnTo>
                <a:lnTo>
                  <a:pt x="294" y="182"/>
                </a:lnTo>
                <a:lnTo>
                  <a:pt x="292" y="179"/>
                </a:lnTo>
                <a:lnTo>
                  <a:pt x="289" y="179"/>
                </a:lnTo>
                <a:lnTo>
                  <a:pt x="289" y="182"/>
                </a:lnTo>
                <a:lnTo>
                  <a:pt x="285" y="182"/>
                </a:lnTo>
                <a:lnTo>
                  <a:pt x="285" y="191"/>
                </a:lnTo>
                <a:lnTo>
                  <a:pt x="282" y="191"/>
                </a:lnTo>
                <a:lnTo>
                  <a:pt x="282" y="202"/>
                </a:lnTo>
                <a:lnTo>
                  <a:pt x="280" y="202"/>
                </a:lnTo>
                <a:lnTo>
                  <a:pt x="280" y="209"/>
                </a:lnTo>
                <a:lnTo>
                  <a:pt x="278" y="209"/>
                </a:lnTo>
                <a:lnTo>
                  <a:pt x="278" y="212"/>
                </a:lnTo>
                <a:lnTo>
                  <a:pt x="276" y="212"/>
                </a:lnTo>
                <a:lnTo>
                  <a:pt x="276" y="215"/>
                </a:lnTo>
                <a:lnTo>
                  <a:pt x="272" y="215"/>
                </a:lnTo>
                <a:lnTo>
                  <a:pt x="272" y="212"/>
                </a:lnTo>
                <a:lnTo>
                  <a:pt x="262" y="212"/>
                </a:lnTo>
                <a:lnTo>
                  <a:pt x="262" y="209"/>
                </a:lnTo>
                <a:lnTo>
                  <a:pt x="260" y="209"/>
                </a:lnTo>
                <a:lnTo>
                  <a:pt x="260" y="212"/>
                </a:lnTo>
                <a:lnTo>
                  <a:pt x="256" y="212"/>
                </a:lnTo>
                <a:lnTo>
                  <a:pt x="256" y="215"/>
                </a:lnTo>
                <a:lnTo>
                  <a:pt x="254" y="215"/>
                </a:lnTo>
                <a:lnTo>
                  <a:pt x="254" y="218"/>
                </a:lnTo>
                <a:lnTo>
                  <a:pt x="251" y="218"/>
                </a:lnTo>
                <a:lnTo>
                  <a:pt x="251" y="224"/>
                </a:lnTo>
                <a:lnTo>
                  <a:pt x="249" y="224"/>
                </a:lnTo>
                <a:lnTo>
                  <a:pt x="249" y="227"/>
                </a:lnTo>
                <a:lnTo>
                  <a:pt x="247" y="227"/>
                </a:lnTo>
                <a:lnTo>
                  <a:pt x="247" y="230"/>
                </a:lnTo>
                <a:lnTo>
                  <a:pt x="245" y="230"/>
                </a:lnTo>
                <a:lnTo>
                  <a:pt x="245" y="235"/>
                </a:lnTo>
                <a:lnTo>
                  <a:pt x="243" y="235"/>
                </a:lnTo>
                <a:lnTo>
                  <a:pt x="243" y="238"/>
                </a:lnTo>
                <a:lnTo>
                  <a:pt x="242" y="238"/>
                </a:lnTo>
                <a:lnTo>
                  <a:pt x="242" y="244"/>
                </a:lnTo>
                <a:lnTo>
                  <a:pt x="240" y="244"/>
                </a:lnTo>
                <a:lnTo>
                  <a:pt x="240" y="248"/>
                </a:lnTo>
                <a:lnTo>
                  <a:pt x="235" y="248"/>
                </a:lnTo>
                <a:lnTo>
                  <a:pt x="235" y="244"/>
                </a:lnTo>
                <a:lnTo>
                  <a:pt x="233" y="244"/>
                </a:lnTo>
                <a:lnTo>
                  <a:pt x="233" y="238"/>
                </a:lnTo>
                <a:lnTo>
                  <a:pt x="231" y="235"/>
                </a:lnTo>
                <a:lnTo>
                  <a:pt x="231" y="230"/>
                </a:lnTo>
                <a:lnTo>
                  <a:pt x="229" y="230"/>
                </a:lnTo>
                <a:lnTo>
                  <a:pt x="229" y="224"/>
                </a:lnTo>
                <a:lnTo>
                  <a:pt x="227" y="221"/>
                </a:lnTo>
                <a:lnTo>
                  <a:pt x="227" y="215"/>
                </a:lnTo>
                <a:lnTo>
                  <a:pt x="225" y="215"/>
                </a:lnTo>
                <a:lnTo>
                  <a:pt x="225" y="205"/>
                </a:lnTo>
                <a:lnTo>
                  <a:pt x="222" y="202"/>
                </a:lnTo>
                <a:lnTo>
                  <a:pt x="222" y="191"/>
                </a:lnTo>
                <a:lnTo>
                  <a:pt x="220" y="191"/>
                </a:lnTo>
                <a:lnTo>
                  <a:pt x="220" y="179"/>
                </a:lnTo>
                <a:lnTo>
                  <a:pt x="218" y="176"/>
                </a:lnTo>
                <a:lnTo>
                  <a:pt x="218" y="170"/>
                </a:lnTo>
                <a:lnTo>
                  <a:pt x="217" y="170"/>
                </a:lnTo>
                <a:lnTo>
                  <a:pt x="217" y="165"/>
                </a:lnTo>
                <a:lnTo>
                  <a:pt x="215" y="165"/>
                </a:lnTo>
                <a:lnTo>
                  <a:pt x="215" y="162"/>
                </a:lnTo>
                <a:lnTo>
                  <a:pt x="213" y="159"/>
                </a:lnTo>
                <a:lnTo>
                  <a:pt x="213" y="152"/>
                </a:lnTo>
                <a:lnTo>
                  <a:pt x="211" y="152"/>
                </a:lnTo>
                <a:lnTo>
                  <a:pt x="211" y="146"/>
                </a:lnTo>
                <a:lnTo>
                  <a:pt x="209" y="143"/>
                </a:lnTo>
                <a:lnTo>
                  <a:pt x="204" y="143"/>
                </a:lnTo>
                <a:lnTo>
                  <a:pt x="204" y="146"/>
                </a:lnTo>
                <a:lnTo>
                  <a:pt x="198" y="146"/>
                </a:lnTo>
                <a:lnTo>
                  <a:pt x="198" y="149"/>
                </a:lnTo>
                <a:lnTo>
                  <a:pt x="196" y="149"/>
                </a:lnTo>
                <a:lnTo>
                  <a:pt x="194" y="152"/>
                </a:lnTo>
                <a:lnTo>
                  <a:pt x="194" y="155"/>
                </a:lnTo>
                <a:lnTo>
                  <a:pt x="192" y="155"/>
                </a:lnTo>
                <a:lnTo>
                  <a:pt x="192" y="162"/>
                </a:lnTo>
                <a:lnTo>
                  <a:pt x="190" y="162"/>
                </a:lnTo>
                <a:lnTo>
                  <a:pt x="190" y="170"/>
                </a:lnTo>
                <a:lnTo>
                  <a:pt x="188" y="170"/>
                </a:lnTo>
                <a:lnTo>
                  <a:pt x="188" y="179"/>
                </a:lnTo>
                <a:lnTo>
                  <a:pt x="186" y="179"/>
                </a:lnTo>
                <a:lnTo>
                  <a:pt x="186" y="182"/>
                </a:lnTo>
                <a:lnTo>
                  <a:pt x="182" y="182"/>
                </a:lnTo>
                <a:lnTo>
                  <a:pt x="182" y="185"/>
                </a:lnTo>
                <a:lnTo>
                  <a:pt x="180" y="185"/>
                </a:lnTo>
                <a:lnTo>
                  <a:pt x="177" y="182"/>
                </a:lnTo>
                <a:lnTo>
                  <a:pt x="175" y="182"/>
                </a:lnTo>
                <a:lnTo>
                  <a:pt x="175" y="179"/>
                </a:lnTo>
                <a:lnTo>
                  <a:pt x="173" y="179"/>
                </a:lnTo>
                <a:lnTo>
                  <a:pt x="173" y="176"/>
                </a:lnTo>
                <a:lnTo>
                  <a:pt x="171" y="176"/>
                </a:lnTo>
                <a:lnTo>
                  <a:pt x="171" y="173"/>
                </a:lnTo>
                <a:lnTo>
                  <a:pt x="170" y="173"/>
                </a:lnTo>
                <a:lnTo>
                  <a:pt x="170" y="170"/>
                </a:lnTo>
                <a:lnTo>
                  <a:pt x="168" y="170"/>
                </a:lnTo>
                <a:lnTo>
                  <a:pt x="168" y="166"/>
                </a:lnTo>
                <a:lnTo>
                  <a:pt x="166" y="165"/>
                </a:lnTo>
                <a:lnTo>
                  <a:pt x="166" y="159"/>
                </a:lnTo>
                <a:lnTo>
                  <a:pt x="164" y="159"/>
                </a:lnTo>
                <a:lnTo>
                  <a:pt x="164" y="152"/>
                </a:lnTo>
                <a:lnTo>
                  <a:pt x="161" y="149"/>
                </a:lnTo>
                <a:lnTo>
                  <a:pt x="151" y="149"/>
                </a:lnTo>
                <a:lnTo>
                  <a:pt x="148" y="146"/>
                </a:lnTo>
                <a:lnTo>
                  <a:pt x="146" y="146"/>
                </a:lnTo>
                <a:lnTo>
                  <a:pt x="146" y="143"/>
                </a:lnTo>
                <a:lnTo>
                  <a:pt x="145" y="143"/>
                </a:lnTo>
                <a:lnTo>
                  <a:pt x="143" y="140"/>
                </a:lnTo>
                <a:lnTo>
                  <a:pt x="139" y="140"/>
                </a:lnTo>
                <a:lnTo>
                  <a:pt x="139" y="143"/>
                </a:lnTo>
                <a:lnTo>
                  <a:pt x="122" y="143"/>
                </a:lnTo>
                <a:lnTo>
                  <a:pt x="121" y="140"/>
                </a:lnTo>
                <a:lnTo>
                  <a:pt x="114" y="140"/>
                </a:lnTo>
                <a:lnTo>
                  <a:pt x="114" y="137"/>
                </a:lnTo>
                <a:lnTo>
                  <a:pt x="108" y="137"/>
                </a:lnTo>
                <a:lnTo>
                  <a:pt x="108" y="134"/>
                </a:lnTo>
                <a:lnTo>
                  <a:pt x="103" y="134"/>
                </a:lnTo>
                <a:lnTo>
                  <a:pt x="103" y="131"/>
                </a:lnTo>
                <a:lnTo>
                  <a:pt x="99" y="131"/>
                </a:lnTo>
                <a:lnTo>
                  <a:pt x="98" y="129"/>
                </a:lnTo>
                <a:lnTo>
                  <a:pt x="96" y="129"/>
                </a:lnTo>
                <a:lnTo>
                  <a:pt x="94" y="126"/>
                </a:lnTo>
                <a:lnTo>
                  <a:pt x="92" y="126"/>
                </a:lnTo>
                <a:lnTo>
                  <a:pt x="92" y="123"/>
                </a:lnTo>
                <a:lnTo>
                  <a:pt x="87" y="123"/>
                </a:lnTo>
                <a:lnTo>
                  <a:pt x="87" y="120"/>
                </a:lnTo>
                <a:lnTo>
                  <a:pt x="83" y="120"/>
                </a:lnTo>
                <a:lnTo>
                  <a:pt x="83" y="116"/>
                </a:lnTo>
                <a:lnTo>
                  <a:pt x="81" y="116"/>
                </a:lnTo>
                <a:lnTo>
                  <a:pt x="79" y="113"/>
                </a:lnTo>
                <a:lnTo>
                  <a:pt x="77" y="113"/>
                </a:lnTo>
                <a:lnTo>
                  <a:pt x="77" y="110"/>
                </a:lnTo>
                <a:lnTo>
                  <a:pt x="75" y="110"/>
                </a:lnTo>
                <a:lnTo>
                  <a:pt x="73" y="107"/>
                </a:lnTo>
                <a:lnTo>
                  <a:pt x="71" y="107"/>
                </a:lnTo>
                <a:lnTo>
                  <a:pt x="71" y="104"/>
                </a:lnTo>
                <a:lnTo>
                  <a:pt x="69" y="104"/>
                </a:lnTo>
                <a:lnTo>
                  <a:pt x="67" y="101"/>
                </a:lnTo>
                <a:lnTo>
                  <a:pt x="65" y="101"/>
                </a:lnTo>
                <a:lnTo>
                  <a:pt x="65" y="98"/>
                </a:lnTo>
                <a:lnTo>
                  <a:pt x="63" y="98"/>
                </a:lnTo>
                <a:lnTo>
                  <a:pt x="58" y="93"/>
                </a:lnTo>
                <a:lnTo>
                  <a:pt x="56" y="93"/>
                </a:lnTo>
                <a:lnTo>
                  <a:pt x="56" y="90"/>
                </a:lnTo>
                <a:lnTo>
                  <a:pt x="54" y="90"/>
                </a:lnTo>
                <a:lnTo>
                  <a:pt x="54" y="87"/>
                </a:lnTo>
                <a:lnTo>
                  <a:pt x="52" y="87"/>
                </a:lnTo>
                <a:lnTo>
                  <a:pt x="49" y="81"/>
                </a:lnTo>
                <a:lnTo>
                  <a:pt x="47" y="81"/>
                </a:lnTo>
                <a:lnTo>
                  <a:pt x="47" y="77"/>
                </a:lnTo>
                <a:lnTo>
                  <a:pt x="45" y="77"/>
                </a:lnTo>
                <a:lnTo>
                  <a:pt x="45" y="74"/>
                </a:lnTo>
                <a:lnTo>
                  <a:pt x="42" y="74"/>
                </a:lnTo>
                <a:lnTo>
                  <a:pt x="40" y="71"/>
                </a:lnTo>
                <a:lnTo>
                  <a:pt x="38" y="71"/>
                </a:lnTo>
                <a:lnTo>
                  <a:pt x="38" y="68"/>
                </a:lnTo>
                <a:lnTo>
                  <a:pt x="36" y="68"/>
                </a:lnTo>
                <a:lnTo>
                  <a:pt x="34" y="65"/>
                </a:lnTo>
                <a:lnTo>
                  <a:pt x="32" y="65"/>
                </a:lnTo>
                <a:lnTo>
                  <a:pt x="32" y="62"/>
                </a:lnTo>
                <a:lnTo>
                  <a:pt x="26" y="62"/>
                </a:lnTo>
                <a:lnTo>
                  <a:pt x="26" y="60"/>
                </a:lnTo>
                <a:lnTo>
                  <a:pt x="18" y="60"/>
                </a:lnTo>
                <a:lnTo>
                  <a:pt x="16" y="57"/>
                </a:lnTo>
                <a:lnTo>
                  <a:pt x="3" y="57"/>
                </a:lnTo>
                <a:lnTo>
                  <a:pt x="2" y="54"/>
                </a:lnTo>
                <a:lnTo>
                  <a:pt x="2" y="51"/>
                </a:lnTo>
                <a:lnTo>
                  <a:pt x="0" y="51"/>
                </a:lnTo>
                <a:lnTo>
                  <a:pt x="0" y="45"/>
                </a:lnTo>
                <a:lnTo>
                  <a:pt x="2" y="45"/>
                </a:lnTo>
                <a:lnTo>
                  <a:pt x="2" y="42"/>
                </a:lnTo>
                <a:lnTo>
                  <a:pt x="3" y="42"/>
                </a:lnTo>
                <a:lnTo>
                  <a:pt x="3" y="38"/>
                </a:lnTo>
                <a:lnTo>
                  <a:pt x="7" y="38"/>
                </a:lnTo>
                <a:lnTo>
                  <a:pt x="7" y="35"/>
                </a:lnTo>
                <a:lnTo>
                  <a:pt x="13" y="35"/>
                </a:lnTo>
                <a:lnTo>
                  <a:pt x="13" y="32"/>
                </a:lnTo>
                <a:lnTo>
                  <a:pt x="18" y="32"/>
                </a:lnTo>
                <a:lnTo>
                  <a:pt x="18" y="29"/>
                </a:lnTo>
                <a:lnTo>
                  <a:pt x="22" y="29"/>
                </a:lnTo>
                <a:lnTo>
                  <a:pt x="22" y="26"/>
                </a:lnTo>
                <a:lnTo>
                  <a:pt x="26" y="26"/>
                </a:lnTo>
                <a:lnTo>
                  <a:pt x="27" y="24"/>
                </a:lnTo>
                <a:lnTo>
                  <a:pt x="30" y="24"/>
                </a:lnTo>
                <a:lnTo>
                  <a:pt x="32" y="21"/>
                </a:lnTo>
                <a:lnTo>
                  <a:pt x="36" y="21"/>
                </a:lnTo>
                <a:lnTo>
                  <a:pt x="36" y="18"/>
                </a:lnTo>
                <a:lnTo>
                  <a:pt x="40" y="18"/>
                </a:lnTo>
                <a:lnTo>
                  <a:pt x="42" y="15"/>
                </a:lnTo>
                <a:lnTo>
                  <a:pt x="47" y="15"/>
                </a:lnTo>
                <a:lnTo>
                  <a:pt x="47" y="12"/>
                </a:lnTo>
                <a:lnTo>
                  <a:pt x="52" y="12"/>
                </a:lnTo>
              </a:path>
            </a:pathLst>
          </a:custGeom>
          <a:gradFill rotWithShape="0">
            <a:gsLst>
              <a:gs pos="0">
                <a:srgbClr val="FF66CC"/>
              </a:gs>
              <a:gs pos="100000">
                <a:srgbClr val="B2478E"/>
              </a:gs>
            </a:gsLst>
            <a:lin ang="5400000" scaled="1"/>
          </a:gradFill>
          <a:ln w="12700" cap="rnd">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1" name="Freeform 7"/>
          <p:cNvSpPr>
            <a:spLocks/>
          </p:cNvSpPr>
          <p:nvPr/>
        </p:nvSpPr>
        <p:spPr bwMode="auto">
          <a:xfrm>
            <a:off x="2878138" y="3660775"/>
            <a:ext cx="238125" cy="322263"/>
          </a:xfrm>
          <a:custGeom>
            <a:avLst/>
            <a:gdLst>
              <a:gd name="T0" fmla="*/ 362913009 w 91"/>
              <a:gd name="T1" fmla="*/ 1059617437 h 97"/>
              <a:gd name="T2" fmla="*/ 349219518 w 91"/>
              <a:gd name="T3" fmla="*/ 1037540768 h 97"/>
              <a:gd name="T4" fmla="*/ 335523328 w 91"/>
              <a:gd name="T5" fmla="*/ 1004427424 h 97"/>
              <a:gd name="T6" fmla="*/ 321829836 w 91"/>
              <a:gd name="T7" fmla="*/ 971314081 h 97"/>
              <a:gd name="T8" fmla="*/ 260202584 w 91"/>
              <a:gd name="T9" fmla="*/ 827823826 h 97"/>
              <a:gd name="T10" fmla="*/ 246506476 w 91"/>
              <a:gd name="T11" fmla="*/ 761600461 h 97"/>
              <a:gd name="T12" fmla="*/ 232812984 w 91"/>
              <a:gd name="T13" fmla="*/ 728487118 h 97"/>
              <a:gd name="T14" fmla="*/ 219116876 w 91"/>
              <a:gd name="T15" fmla="*/ 651223757 h 97"/>
              <a:gd name="T16" fmla="*/ 212268822 w 91"/>
              <a:gd name="T17" fmla="*/ 640183761 h 97"/>
              <a:gd name="T18" fmla="*/ 191727277 w 91"/>
              <a:gd name="T19" fmla="*/ 607070418 h 97"/>
              <a:gd name="T20" fmla="*/ 178033786 w 91"/>
              <a:gd name="T21" fmla="*/ 529807058 h 97"/>
              <a:gd name="T22" fmla="*/ 164337637 w 91"/>
              <a:gd name="T23" fmla="*/ 496693714 h 97"/>
              <a:gd name="T24" fmla="*/ 150644146 w 91"/>
              <a:gd name="T25" fmla="*/ 463583693 h 97"/>
              <a:gd name="T26" fmla="*/ 136948038 w 91"/>
              <a:gd name="T27" fmla="*/ 430470246 h 97"/>
              <a:gd name="T28" fmla="*/ 123254546 w 91"/>
              <a:gd name="T29" fmla="*/ 397356902 h 97"/>
              <a:gd name="T30" fmla="*/ 109558438 w 91"/>
              <a:gd name="T31" fmla="*/ 364243559 h 97"/>
              <a:gd name="T32" fmla="*/ 61627273 w 91"/>
              <a:gd name="T33" fmla="*/ 275940202 h 97"/>
              <a:gd name="T34" fmla="*/ 54779219 w 91"/>
              <a:gd name="T35" fmla="*/ 242830181 h 97"/>
              <a:gd name="T36" fmla="*/ 27389610 w 91"/>
              <a:gd name="T37" fmla="*/ 198676790 h 97"/>
              <a:gd name="T38" fmla="*/ 0 w 91"/>
              <a:gd name="T39" fmla="*/ 165563447 h 97"/>
              <a:gd name="T40" fmla="*/ 13696113 w 91"/>
              <a:gd name="T41" fmla="*/ 132453426 h 97"/>
              <a:gd name="T42" fmla="*/ 27389610 w 91"/>
              <a:gd name="T43" fmla="*/ 66226713 h 97"/>
              <a:gd name="T44" fmla="*/ 54779219 w 91"/>
              <a:gd name="T45" fmla="*/ 33113356 h 97"/>
              <a:gd name="T46" fmla="*/ 109558438 w 91"/>
              <a:gd name="T47" fmla="*/ 0 h 97"/>
              <a:gd name="T48" fmla="*/ 136948038 w 91"/>
              <a:gd name="T49" fmla="*/ 33113356 h 97"/>
              <a:gd name="T50" fmla="*/ 178033786 w 91"/>
              <a:gd name="T51" fmla="*/ 66226713 h 97"/>
              <a:gd name="T52" fmla="*/ 212268822 w 91"/>
              <a:gd name="T53" fmla="*/ 99340056 h 97"/>
              <a:gd name="T54" fmla="*/ 219116876 w 91"/>
              <a:gd name="T55" fmla="*/ 132453426 h 97"/>
              <a:gd name="T56" fmla="*/ 246506476 w 91"/>
              <a:gd name="T57" fmla="*/ 165563447 h 97"/>
              <a:gd name="T58" fmla="*/ 260202584 w 91"/>
              <a:gd name="T59" fmla="*/ 275940202 h 97"/>
              <a:gd name="T60" fmla="*/ 273896075 w 91"/>
              <a:gd name="T61" fmla="*/ 364243559 h 97"/>
              <a:gd name="T62" fmla="*/ 287592183 w 91"/>
              <a:gd name="T63" fmla="*/ 397356902 h 97"/>
              <a:gd name="T64" fmla="*/ 308133728 w 91"/>
              <a:gd name="T65" fmla="*/ 463583693 h 97"/>
              <a:gd name="T66" fmla="*/ 321829836 w 91"/>
              <a:gd name="T67" fmla="*/ 496693714 h 97"/>
              <a:gd name="T68" fmla="*/ 335523328 w 91"/>
              <a:gd name="T69" fmla="*/ 529807058 h 97"/>
              <a:gd name="T70" fmla="*/ 349219518 w 91"/>
              <a:gd name="T71" fmla="*/ 562920401 h 97"/>
              <a:gd name="T72" fmla="*/ 362913009 w 91"/>
              <a:gd name="T73" fmla="*/ 607070418 h 97"/>
              <a:gd name="T74" fmla="*/ 376609117 w 91"/>
              <a:gd name="T75" fmla="*/ 640183761 h 97"/>
              <a:gd name="T76" fmla="*/ 397150662 w 91"/>
              <a:gd name="T77" fmla="*/ 651223757 h 97"/>
              <a:gd name="T78" fmla="*/ 417692208 w 91"/>
              <a:gd name="T79" fmla="*/ 684337101 h 97"/>
              <a:gd name="T80" fmla="*/ 445081807 w 91"/>
              <a:gd name="T81" fmla="*/ 728487118 h 97"/>
              <a:gd name="T82" fmla="*/ 458777915 w 91"/>
              <a:gd name="T83" fmla="*/ 761600461 h 97"/>
              <a:gd name="T84" fmla="*/ 499861006 w 91"/>
              <a:gd name="T85" fmla="*/ 794713805 h 97"/>
              <a:gd name="T86" fmla="*/ 520405168 w 91"/>
              <a:gd name="T87" fmla="*/ 827823826 h 97"/>
              <a:gd name="T88" fmla="*/ 540946713 w 91"/>
              <a:gd name="T89" fmla="*/ 860937169 h 97"/>
              <a:gd name="T90" fmla="*/ 568336312 w 91"/>
              <a:gd name="T91" fmla="*/ 894050720 h 97"/>
              <a:gd name="T92" fmla="*/ 582029804 w 91"/>
              <a:gd name="T93" fmla="*/ 927164064 h 97"/>
              <a:gd name="T94" fmla="*/ 595725912 w 91"/>
              <a:gd name="T95" fmla="*/ 971314081 h 97"/>
              <a:gd name="T96" fmla="*/ 616267457 w 91"/>
              <a:gd name="T97" fmla="*/ 1037540768 h 9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1"/>
              <a:gd name="T148" fmla="*/ 0 h 97"/>
              <a:gd name="T149" fmla="*/ 91 w 91"/>
              <a:gd name="T150" fmla="*/ 97 h 9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1" h="97">
                <a:moveTo>
                  <a:pt x="55" y="96"/>
                </a:moveTo>
                <a:lnTo>
                  <a:pt x="53" y="96"/>
                </a:lnTo>
                <a:lnTo>
                  <a:pt x="53" y="94"/>
                </a:lnTo>
                <a:lnTo>
                  <a:pt x="51" y="94"/>
                </a:lnTo>
                <a:lnTo>
                  <a:pt x="51" y="91"/>
                </a:lnTo>
                <a:lnTo>
                  <a:pt x="49" y="91"/>
                </a:lnTo>
                <a:lnTo>
                  <a:pt x="49" y="88"/>
                </a:lnTo>
                <a:lnTo>
                  <a:pt x="47" y="88"/>
                </a:lnTo>
                <a:lnTo>
                  <a:pt x="42" y="81"/>
                </a:lnTo>
                <a:lnTo>
                  <a:pt x="38" y="75"/>
                </a:lnTo>
                <a:lnTo>
                  <a:pt x="36" y="72"/>
                </a:lnTo>
                <a:lnTo>
                  <a:pt x="36" y="69"/>
                </a:lnTo>
                <a:lnTo>
                  <a:pt x="34" y="69"/>
                </a:lnTo>
                <a:lnTo>
                  <a:pt x="34" y="66"/>
                </a:lnTo>
                <a:lnTo>
                  <a:pt x="32" y="66"/>
                </a:lnTo>
                <a:lnTo>
                  <a:pt x="32" y="59"/>
                </a:lnTo>
                <a:lnTo>
                  <a:pt x="31" y="59"/>
                </a:lnTo>
                <a:lnTo>
                  <a:pt x="31" y="58"/>
                </a:lnTo>
                <a:lnTo>
                  <a:pt x="28" y="58"/>
                </a:lnTo>
                <a:lnTo>
                  <a:pt x="28" y="55"/>
                </a:lnTo>
                <a:lnTo>
                  <a:pt x="26" y="51"/>
                </a:lnTo>
                <a:lnTo>
                  <a:pt x="26" y="48"/>
                </a:lnTo>
                <a:lnTo>
                  <a:pt x="24" y="48"/>
                </a:lnTo>
                <a:lnTo>
                  <a:pt x="24" y="45"/>
                </a:lnTo>
                <a:lnTo>
                  <a:pt x="22" y="45"/>
                </a:lnTo>
                <a:lnTo>
                  <a:pt x="22" y="42"/>
                </a:lnTo>
                <a:lnTo>
                  <a:pt x="20" y="42"/>
                </a:lnTo>
                <a:lnTo>
                  <a:pt x="20" y="39"/>
                </a:lnTo>
                <a:lnTo>
                  <a:pt x="18" y="39"/>
                </a:lnTo>
                <a:lnTo>
                  <a:pt x="18" y="36"/>
                </a:lnTo>
                <a:lnTo>
                  <a:pt x="16" y="36"/>
                </a:lnTo>
                <a:lnTo>
                  <a:pt x="16" y="33"/>
                </a:lnTo>
                <a:lnTo>
                  <a:pt x="11" y="26"/>
                </a:lnTo>
                <a:lnTo>
                  <a:pt x="9" y="25"/>
                </a:lnTo>
                <a:lnTo>
                  <a:pt x="8" y="25"/>
                </a:lnTo>
                <a:lnTo>
                  <a:pt x="8" y="22"/>
                </a:lnTo>
                <a:lnTo>
                  <a:pt x="4" y="22"/>
                </a:lnTo>
                <a:lnTo>
                  <a:pt x="4" y="18"/>
                </a:lnTo>
                <a:lnTo>
                  <a:pt x="2" y="18"/>
                </a:lnTo>
                <a:lnTo>
                  <a:pt x="0" y="15"/>
                </a:lnTo>
                <a:lnTo>
                  <a:pt x="0" y="12"/>
                </a:lnTo>
                <a:lnTo>
                  <a:pt x="2" y="12"/>
                </a:lnTo>
                <a:lnTo>
                  <a:pt x="2" y="9"/>
                </a:lnTo>
                <a:lnTo>
                  <a:pt x="4" y="6"/>
                </a:lnTo>
                <a:lnTo>
                  <a:pt x="8" y="6"/>
                </a:lnTo>
                <a:lnTo>
                  <a:pt x="8" y="3"/>
                </a:lnTo>
                <a:lnTo>
                  <a:pt x="16" y="3"/>
                </a:lnTo>
                <a:lnTo>
                  <a:pt x="16" y="0"/>
                </a:lnTo>
                <a:lnTo>
                  <a:pt x="18" y="0"/>
                </a:lnTo>
                <a:lnTo>
                  <a:pt x="20" y="3"/>
                </a:lnTo>
                <a:lnTo>
                  <a:pt x="26" y="3"/>
                </a:lnTo>
                <a:lnTo>
                  <a:pt x="26" y="6"/>
                </a:lnTo>
                <a:lnTo>
                  <a:pt x="28" y="6"/>
                </a:lnTo>
                <a:lnTo>
                  <a:pt x="31" y="9"/>
                </a:lnTo>
                <a:lnTo>
                  <a:pt x="32" y="9"/>
                </a:lnTo>
                <a:lnTo>
                  <a:pt x="32" y="12"/>
                </a:lnTo>
                <a:lnTo>
                  <a:pt x="36" y="12"/>
                </a:lnTo>
                <a:lnTo>
                  <a:pt x="36" y="15"/>
                </a:lnTo>
                <a:lnTo>
                  <a:pt x="38" y="18"/>
                </a:lnTo>
                <a:lnTo>
                  <a:pt x="38" y="25"/>
                </a:lnTo>
                <a:lnTo>
                  <a:pt x="40" y="25"/>
                </a:lnTo>
                <a:lnTo>
                  <a:pt x="40" y="33"/>
                </a:lnTo>
                <a:lnTo>
                  <a:pt x="42" y="33"/>
                </a:lnTo>
                <a:lnTo>
                  <a:pt x="42" y="36"/>
                </a:lnTo>
                <a:lnTo>
                  <a:pt x="45" y="39"/>
                </a:lnTo>
                <a:lnTo>
                  <a:pt x="45" y="42"/>
                </a:lnTo>
                <a:lnTo>
                  <a:pt x="47" y="42"/>
                </a:lnTo>
                <a:lnTo>
                  <a:pt x="47" y="45"/>
                </a:lnTo>
                <a:lnTo>
                  <a:pt x="49" y="45"/>
                </a:lnTo>
                <a:lnTo>
                  <a:pt x="49" y="48"/>
                </a:lnTo>
                <a:lnTo>
                  <a:pt x="51" y="48"/>
                </a:lnTo>
                <a:lnTo>
                  <a:pt x="51" y="51"/>
                </a:lnTo>
                <a:lnTo>
                  <a:pt x="53" y="51"/>
                </a:lnTo>
                <a:lnTo>
                  <a:pt x="53" y="55"/>
                </a:lnTo>
                <a:lnTo>
                  <a:pt x="55" y="55"/>
                </a:lnTo>
                <a:lnTo>
                  <a:pt x="55" y="58"/>
                </a:lnTo>
                <a:lnTo>
                  <a:pt x="56" y="58"/>
                </a:lnTo>
                <a:lnTo>
                  <a:pt x="58" y="59"/>
                </a:lnTo>
                <a:lnTo>
                  <a:pt x="61" y="59"/>
                </a:lnTo>
                <a:lnTo>
                  <a:pt x="61" y="62"/>
                </a:lnTo>
                <a:lnTo>
                  <a:pt x="63" y="62"/>
                </a:lnTo>
                <a:lnTo>
                  <a:pt x="65" y="66"/>
                </a:lnTo>
                <a:lnTo>
                  <a:pt x="67" y="66"/>
                </a:lnTo>
                <a:lnTo>
                  <a:pt x="67" y="69"/>
                </a:lnTo>
                <a:lnTo>
                  <a:pt x="71" y="69"/>
                </a:lnTo>
                <a:lnTo>
                  <a:pt x="73" y="72"/>
                </a:lnTo>
                <a:lnTo>
                  <a:pt x="76" y="72"/>
                </a:lnTo>
                <a:lnTo>
                  <a:pt x="76" y="75"/>
                </a:lnTo>
                <a:lnTo>
                  <a:pt x="79" y="75"/>
                </a:lnTo>
                <a:lnTo>
                  <a:pt x="79" y="78"/>
                </a:lnTo>
                <a:lnTo>
                  <a:pt x="81" y="78"/>
                </a:lnTo>
                <a:lnTo>
                  <a:pt x="83" y="81"/>
                </a:lnTo>
                <a:lnTo>
                  <a:pt x="85" y="81"/>
                </a:lnTo>
                <a:lnTo>
                  <a:pt x="85" y="84"/>
                </a:lnTo>
                <a:lnTo>
                  <a:pt x="87" y="84"/>
                </a:lnTo>
                <a:lnTo>
                  <a:pt x="87" y="88"/>
                </a:lnTo>
                <a:lnTo>
                  <a:pt x="90" y="88"/>
                </a:lnTo>
                <a:lnTo>
                  <a:pt x="90" y="94"/>
                </a:lnTo>
                <a:lnTo>
                  <a:pt x="55" y="96"/>
                </a:lnTo>
              </a:path>
            </a:pathLst>
          </a:custGeom>
          <a:solidFill>
            <a:srgbClr val="FF66CC"/>
          </a:solidFill>
          <a:ln w="12700" cap="rnd">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2" name="Freeform 8"/>
          <p:cNvSpPr>
            <a:spLocks/>
          </p:cNvSpPr>
          <p:nvPr/>
        </p:nvSpPr>
        <p:spPr bwMode="auto">
          <a:xfrm>
            <a:off x="3851275" y="3140075"/>
            <a:ext cx="130175" cy="1443038"/>
          </a:xfrm>
          <a:custGeom>
            <a:avLst/>
            <a:gdLst>
              <a:gd name="T0" fmla="*/ 176233546 w 50"/>
              <a:gd name="T1" fmla="*/ 2147483647 h 434"/>
              <a:gd name="T2" fmla="*/ 149120665 w 50"/>
              <a:gd name="T3" fmla="*/ 2147483647 h 434"/>
              <a:gd name="T4" fmla="*/ 135564244 w 50"/>
              <a:gd name="T5" fmla="*/ 2147483647 h 434"/>
              <a:gd name="T6" fmla="*/ 101671892 w 50"/>
              <a:gd name="T7" fmla="*/ 2147483647 h 434"/>
              <a:gd name="T8" fmla="*/ 94894983 w 50"/>
              <a:gd name="T9" fmla="*/ 2147483647 h 434"/>
              <a:gd name="T10" fmla="*/ 94894983 w 50"/>
              <a:gd name="T11" fmla="*/ 2147483647 h 434"/>
              <a:gd name="T12" fmla="*/ 101671892 w 50"/>
              <a:gd name="T13" fmla="*/ 2147483647 h 434"/>
              <a:gd name="T14" fmla="*/ 135564244 w 50"/>
              <a:gd name="T15" fmla="*/ 2147483647 h 434"/>
              <a:gd name="T16" fmla="*/ 149120665 w 50"/>
              <a:gd name="T17" fmla="*/ 2147483647 h 434"/>
              <a:gd name="T18" fmla="*/ 149120665 w 50"/>
              <a:gd name="T19" fmla="*/ 1978924068 h 434"/>
              <a:gd name="T20" fmla="*/ 122007824 w 50"/>
              <a:gd name="T21" fmla="*/ 1879424299 h 434"/>
              <a:gd name="T22" fmla="*/ 101671892 w 50"/>
              <a:gd name="T23" fmla="*/ 1779927854 h 434"/>
              <a:gd name="T24" fmla="*/ 81338543 w 50"/>
              <a:gd name="T25" fmla="*/ 1735705319 h 434"/>
              <a:gd name="T26" fmla="*/ 67782122 w 50"/>
              <a:gd name="T27" fmla="*/ 1580927899 h 434"/>
              <a:gd name="T28" fmla="*/ 40669271 w 50"/>
              <a:gd name="T29" fmla="*/ 1481428130 h 434"/>
              <a:gd name="T30" fmla="*/ 27112851 w 50"/>
              <a:gd name="T31" fmla="*/ 1304542975 h 434"/>
              <a:gd name="T32" fmla="*/ 0 w 50"/>
              <a:gd name="T33" fmla="*/ 1149765556 h 434"/>
              <a:gd name="T34" fmla="*/ 13556425 w 50"/>
              <a:gd name="T35" fmla="*/ 784936185 h 434"/>
              <a:gd name="T36" fmla="*/ 40669271 w 50"/>
              <a:gd name="T37" fmla="*/ 652269825 h 434"/>
              <a:gd name="T38" fmla="*/ 54225702 w 50"/>
              <a:gd name="T39" fmla="*/ 552773381 h 434"/>
              <a:gd name="T40" fmla="*/ 81338543 w 50"/>
              <a:gd name="T41" fmla="*/ 442218081 h 434"/>
              <a:gd name="T42" fmla="*/ 94894983 w 50"/>
              <a:gd name="T43" fmla="*/ 353773737 h 434"/>
              <a:gd name="T44" fmla="*/ 122007824 w 50"/>
              <a:gd name="T45" fmla="*/ 254273968 h 434"/>
              <a:gd name="T46" fmla="*/ 135564244 w 50"/>
              <a:gd name="T47" fmla="*/ 77388736 h 434"/>
              <a:gd name="T48" fmla="*/ 162677085 w 50"/>
              <a:gd name="T49" fmla="*/ 33166603 h 434"/>
              <a:gd name="T50" fmla="*/ 176233546 w 50"/>
              <a:gd name="T51" fmla="*/ 33166603 h 434"/>
              <a:gd name="T52" fmla="*/ 176233546 w 50"/>
              <a:gd name="T53" fmla="*/ 110555352 h 434"/>
              <a:gd name="T54" fmla="*/ 162677085 w 50"/>
              <a:gd name="T55" fmla="*/ 386940327 h 434"/>
              <a:gd name="T56" fmla="*/ 135564244 w 50"/>
              <a:gd name="T57" fmla="*/ 442218081 h 434"/>
              <a:gd name="T58" fmla="*/ 122007824 w 50"/>
              <a:gd name="T59" fmla="*/ 652269825 h 434"/>
              <a:gd name="T60" fmla="*/ 122007824 w 50"/>
              <a:gd name="T61" fmla="*/ 983935932 h 434"/>
              <a:gd name="T62" fmla="*/ 135564244 w 50"/>
              <a:gd name="T63" fmla="*/ 1238209796 h 434"/>
              <a:gd name="T64" fmla="*/ 162677085 w 50"/>
              <a:gd name="T65" fmla="*/ 1304542975 h 434"/>
              <a:gd name="T66" fmla="*/ 176233546 w 50"/>
              <a:gd name="T67" fmla="*/ 1415098275 h 434"/>
              <a:gd name="T68" fmla="*/ 203346387 w 50"/>
              <a:gd name="T69" fmla="*/ 1448261540 h 434"/>
              <a:gd name="T70" fmla="*/ 223682319 w 50"/>
              <a:gd name="T71" fmla="*/ 1514594720 h 434"/>
              <a:gd name="T72" fmla="*/ 250795160 w 50"/>
              <a:gd name="T73" fmla="*/ 1580927899 h 434"/>
              <a:gd name="T74" fmla="*/ 257572068 w 50"/>
              <a:gd name="T75" fmla="*/ 1636205549 h 434"/>
              <a:gd name="T76" fmla="*/ 284684909 w 50"/>
              <a:gd name="T77" fmla="*/ 1702538729 h 434"/>
              <a:gd name="T78" fmla="*/ 298241329 w 50"/>
              <a:gd name="T79" fmla="*/ 1846257709 h 434"/>
              <a:gd name="T80" fmla="*/ 332133682 w 50"/>
              <a:gd name="T81" fmla="*/ 2001035128 h 434"/>
              <a:gd name="T82" fmla="*/ 311797750 w 50"/>
              <a:gd name="T83" fmla="*/ 2147483647 h 434"/>
              <a:gd name="T84" fmla="*/ 284684909 w 50"/>
              <a:gd name="T85" fmla="*/ 2147483647 h 434"/>
              <a:gd name="T86" fmla="*/ 271128489 w 50"/>
              <a:gd name="T87" fmla="*/ 2147483647 h 434"/>
              <a:gd name="T88" fmla="*/ 250795160 w 50"/>
              <a:gd name="T89" fmla="*/ 2147483647 h 434"/>
              <a:gd name="T90" fmla="*/ 237238739 w 50"/>
              <a:gd name="T91" fmla="*/ 2147483647 h 434"/>
              <a:gd name="T92" fmla="*/ 203346387 w 50"/>
              <a:gd name="T93" fmla="*/ 2147483647 h 434"/>
              <a:gd name="T94" fmla="*/ 189789966 w 50"/>
              <a:gd name="T95" fmla="*/ 2147483647 h 434"/>
              <a:gd name="T96" fmla="*/ 162677085 w 50"/>
              <a:gd name="T97" fmla="*/ 2147483647 h 434"/>
              <a:gd name="T98" fmla="*/ 176233546 w 50"/>
              <a:gd name="T99" fmla="*/ 2147483647 h 434"/>
              <a:gd name="T100" fmla="*/ 203346387 w 50"/>
              <a:gd name="T101" fmla="*/ 2147483647 h 434"/>
              <a:gd name="T102" fmla="*/ 223682319 w 50"/>
              <a:gd name="T103" fmla="*/ 2147483647 h 434"/>
              <a:gd name="T104" fmla="*/ 250795160 w 50"/>
              <a:gd name="T105" fmla="*/ 2147483647 h 434"/>
              <a:gd name="T106" fmla="*/ 257572068 w 50"/>
              <a:gd name="T107" fmla="*/ 2147483647 h 434"/>
              <a:gd name="T108" fmla="*/ 284684909 w 50"/>
              <a:gd name="T109" fmla="*/ 2147483647 h 434"/>
              <a:gd name="T110" fmla="*/ 298241329 w 50"/>
              <a:gd name="T111" fmla="*/ 2147483647 h 4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0"/>
              <a:gd name="T169" fmla="*/ 0 h 434"/>
              <a:gd name="T170" fmla="*/ 50 w 50"/>
              <a:gd name="T171" fmla="*/ 434 h 4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0" h="434">
                <a:moveTo>
                  <a:pt x="44" y="433"/>
                </a:moveTo>
                <a:lnTo>
                  <a:pt x="26" y="433"/>
                </a:lnTo>
                <a:lnTo>
                  <a:pt x="26" y="426"/>
                </a:lnTo>
                <a:lnTo>
                  <a:pt x="24" y="426"/>
                </a:lnTo>
                <a:lnTo>
                  <a:pt x="24" y="418"/>
                </a:lnTo>
                <a:lnTo>
                  <a:pt x="22" y="418"/>
                </a:lnTo>
                <a:lnTo>
                  <a:pt x="22" y="415"/>
                </a:lnTo>
                <a:lnTo>
                  <a:pt x="20" y="412"/>
                </a:lnTo>
                <a:lnTo>
                  <a:pt x="20" y="406"/>
                </a:lnTo>
                <a:lnTo>
                  <a:pt x="18" y="406"/>
                </a:lnTo>
                <a:lnTo>
                  <a:pt x="18" y="400"/>
                </a:lnTo>
                <a:lnTo>
                  <a:pt x="15" y="400"/>
                </a:lnTo>
                <a:lnTo>
                  <a:pt x="15" y="393"/>
                </a:lnTo>
                <a:lnTo>
                  <a:pt x="14" y="393"/>
                </a:lnTo>
                <a:lnTo>
                  <a:pt x="14" y="386"/>
                </a:lnTo>
                <a:lnTo>
                  <a:pt x="12" y="382"/>
                </a:lnTo>
                <a:lnTo>
                  <a:pt x="12" y="314"/>
                </a:lnTo>
                <a:lnTo>
                  <a:pt x="14" y="314"/>
                </a:lnTo>
                <a:lnTo>
                  <a:pt x="14" y="295"/>
                </a:lnTo>
                <a:lnTo>
                  <a:pt x="15" y="295"/>
                </a:lnTo>
                <a:lnTo>
                  <a:pt x="15" y="281"/>
                </a:lnTo>
                <a:lnTo>
                  <a:pt x="18" y="278"/>
                </a:lnTo>
                <a:lnTo>
                  <a:pt x="18" y="265"/>
                </a:lnTo>
                <a:lnTo>
                  <a:pt x="20" y="262"/>
                </a:lnTo>
                <a:lnTo>
                  <a:pt x="20" y="248"/>
                </a:lnTo>
                <a:lnTo>
                  <a:pt x="22" y="248"/>
                </a:lnTo>
                <a:lnTo>
                  <a:pt x="22" y="203"/>
                </a:lnTo>
                <a:lnTo>
                  <a:pt x="24" y="203"/>
                </a:lnTo>
                <a:lnTo>
                  <a:pt x="22" y="200"/>
                </a:lnTo>
                <a:lnTo>
                  <a:pt x="22" y="179"/>
                </a:lnTo>
                <a:lnTo>
                  <a:pt x="20" y="176"/>
                </a:lnTo>
                <a:lnTo>
                  <a:pt x="20" y="173"/>
                </a:lnTo>
                <a:lnTo>
                  <a:pt x="18" y="170"/>
                </a:lnTo>
                <a:lnTo>
                  <a:pt x="18" y="167"/>
                </a:lnTo>
                <a:lnTo>
                  <a:pt x="15" y="167"/>
                </a:lnTo>
                <a:lnTo>
                  <a:pt x="15" y="161"/>
                </a:lnTo>
                <a:lnTo>
                  <a:pt x="14" y="161"/>
                </a:lnTo>
                <a:lnTo>
                  <a:pt x="14" y="157"/>
                </a:lnTo>
                <a:lnTo>
                  <a:pt x="12" y="157"/>
                </a:lnTo>
                <a:lnTo>
                  <a:pt x="12" y="151"/>
                </a:lnTo>
                <a:lnTo>
                  <a:pt x="10" y="148"/>
                </a:lnTo>
                <a:lnTo>
                  <a:pt x="10" y="143"/>
                </a:lnTo>
                <a:lnTo>
                  <a:pt x="8" y="143"/>
                </a:lnTo>
                <a:lnTo>
                  <a:pt x="8" y="137"/>
                </a:lnTo>
                <a:lnTo>
                  <a:pt x="6" y="134"/>
                </a:lnTo>
                <a:lnTo>
                  <a:pt x="6" y="128"/>
                </a:lnTo>
                <a:lnTo>
                  <a:pt x="4" y="128"/>
                </a:lnTo>
                <a:lnTo>
                  <a:pt x="4" y="118"/>
                </a:lnTo>
                <a:lnTo>
                  <a:pt x="2" y="115"/>
                </a:lnTo>
                <a:lnTo>
                  <a:pt x="2" y="107"/>
                </a:lnTo>
                <a:lnTo>
                  <a:pt x="0" y="104"/>
                </a:lnTo>
                <a:lnTo>
                  <a:pt x="0" y="85"/>
                </a:lnTo>
                <a:lnTo>
                  <a:pt x="2" y="85"/>
                </a:lnTo>
                <a:lnTo>
                  <a:pt x="2" y="71"/>
                </a:lnTo>
                <a:lnTo>
                  <a:pt x="4" y="71"/>
                </a:lnTo>
                <a:lnTo>
                  <a:pt x="4" y="62"/>
                </a:lnTo>
                <a:lnTo>
                  <a:pt x="6" y="59"/>
                </a:lnTo>
                <a:lnTo>
                  <a:pt x="6" y="53"/>
                </a:lnTo>
                <a:lnTo>
                  <a:pt x="8" y="53"/>
                </a:lnTo>
                <a:lnTo>
                  <a:pt x="8" y="50"/>
                </a:lnTo>
                <a:lnTo>
                  <a:pt x="10" y="50"/>
                </a:lnTo>
                <a:lnTo>
                  <a:pt x="10" y="43"/>
                </a:lnTo>
                <a:lnTo>
                  <a:pt x="12" y="40"/>
                </a:lnTo>
                <a:lnTo>
                  <a:pt x="12" y="39"/>
                </a:lnTo>
                <a:lnTo>
                  <a:pt x="14" y="39"/>
                </a:lnTo>
                <a:lnTo>
                  <a:pt x="14" y="32"/>
                </a:lnTo>
                <a:lnTo>
                  <a:pt x="15" y="32"/>
                </a:lnTo>
                <a:lnTo>
                  <a:pt x="15" y="23"/>
                </a:lnTo>
                <a:lnTo>
                  <a:pt x="18" y="23"/>
                </a:lnTo>
                <a:lnTo>
                  <a:pt x="18" y="17"/>
                </a:lnTo>
                <a:lnTo>
                  <a:pt x="20" y="17"/>
                </a:lnTo>
                <a:lnTo>
                  <a:pt x="20" y="7"/>
                </a:lnTo>
                <a:lnTo>
                  <a:pt x="22" y="6"/>
                </a:lnTo>
                <a:lnTo>
                  <a:pt x="22" y="3"/>
                </a:lnTo>
                <a:lnTo>
                  <a:pt x="24" y="3"/>
                </a:lnTo>
                <a:lnTo>
                  <a:pt x="24" y="0"/>
                </a:lnTo>
                <a:lnTo>
                  <a:pt x="24" y="3"/>
                </a:lnTo>
                <a:lnTo>
                  <a:pt x="26" y="3"/>
                </a:lnTo>
                <a:lnTo>
                  <a:pt x="26" y="7"/>
                </a:lnTo>
                <a:lnTo>
                  <a:pt x="28" y="10"/>
                </a:lnTo>
                <a:lnTo>
                  <a:pt x="26" y="10"/>
                </a:lnTo>
                <a:lnTo>
                  <a:pt x="26" y="23"/>
                </a:lnTo>
                <a:lnTo>
                  <a:pt x="24" y="23"/>
                </a:lnTo>
                <a:lnTo>
                  <a:pt x="24" y="35"/>
                </a:lnTo>
                <a:lnTo>
                  <a:pt x="22" y="35"/>
                </a:lnTo>
                <a:lnTo>
                  <a:pt x="22" y="40"/>
                </a:lnTo>
                <a:lnTo>
                  <a:pt x="20" y="40"/>
                </a:lnTo>
                <a:lnTo>
                  <a:pt x="20" y="46"/>
                </a:lnTo>
                <a:lnTo>
                  <a:pt x="18" y="46"/>
                </a:lnTo>
                <a:lnTo>
                  <a:pt x="18" y="59"/>
                </a:lnTo>
                <a:lnTo>
                  <a:pt x="15" y="59"/>
                </a:lnTo>
                <a:lnTo>
                  <a:pt x="15" y="85"/>
                </a:lnTo>
                <a:lnTo>
                  <a:pt x="18" y="89"/>
                </a:lnTo>
                <a:lnTo>
                  <a:pt x="18" y="107"/>
                </a:lnTo>
                <a:lnTo>
                  <a:pt x="20" y="107"/>
                </a:lnTo>
                <a:lnTo>
                  <a:pt x="20" y="112"/>
                </a:lnTo>
                <a:lnTo>
                  <a:pt x="22" y="115"/>
                </a:lnTo>
                <a:lnTo>
                  <a:pt x="22" y="118"/>
                </a:lnTo>
                <a:lnTo>
                  <a:pt x="24" y="118"/>
                </a:lnTo>
                <a:lnTo>
                  <a:pt x="24" y="121"/>
                </a:lnTo>
                <a:lnTo>
                  <a:pt x="26" y="125"/>
                </a:lnTo>
                <a:lnTo>
                  <a:pt x="26" y="128"/>
                </a:lnTo>
                <a:lnTo>
                  <a:pt x="28" y="128"/>
                </a:lnTo>
                <a:lnTo>
                  <a:pt x="28" y="131"/>
                </a:lnTo>
                <a:lnTo>
                  <a:pt x="30" y="131"/>
                </a:lnTo>
                <a:lnTo>
                  <a:pt x="30" y="134"/>
                </a:lnTo>
                <a:lnTo>
                  <a:pt x="33" y="134"/>
                </a:lnTo>
                <a:lnTo>
                  <a:pt x="33" y="137"/>
                </a:lnTo>
                <a:lnTo>
                  <a:pt x="35" y="137"/>
                </a:lnTo>
                <a:lnTo>
                  <a:pt x="35" y="140"/>
                </a:lnTo>
                <a:lnTo>
                  <a:pt x="37" y="143"/>
                </a:lnTo>
                <a:lnTo>
                  <a:pt x="37" y="145"/>
                </a:lnTo>
                <a:lnTo>
                  <a:pt x="38" y="145"/>
                </a:lnTo>
                <a:lnTo>
                  <a:pt x="38" y="148"/>
                </a:lnTo>
                <a:lnTo>
                  <a:pt x="40" y="151"/>
                </a:lnTo>
                <a:lnTo>
                  <a:pt x="40" y="154"/>
                </a:lnTo>
                <a:lnTo>
                  <a:pt x="42" y="154"/>
                </a:lnTo>
                <a:lnTo>
                  <a:pt x="42" y="161"/>
                </a:lnTo>
                <a:lnTo>
                  <a:pt x="44" y="161"/>
                </a:lnTo>
                <a:lnTo>
                  <a:pt x="44" y="167"/>
                </a:lnTo>
                <a:lnTo>
                  <a:pt x="46" y="170"/>
                </a:lnTo>
                <a:lnTo>
                  <a:pt x="46" y="181"/>
                </a:lnTo>
                <a:lnTo>
                  <a:pt x="49" y="181"/>
                </a:lnTo>
                <a:lnTo>
                  <a:pt x="49" y="196"/>
                </a:lnTo>
                <a:lnTo>
                  <a:pt x="46" y="196"/>
                </a:lnTo>
                <a:lnTo>
                  <a:pt x="46" y="209"/>
                </a:lnTo>
                <a:lnTo>
                  <a:pt x="44" y="212"/>
                </a:lnTo>
                <a:lnTo>
                  <a:pt x="44" y="220"/>
                </a:lnTo>
                <a:lnTo>
                  <a:pt x="42" y="220"/>
                </a:lnTo>
                <a:lnTo>
                  <a:pt x="42" y="229"/>
                </a:lnTo>
                <a:lnTo>
                  <a:pt x="40" y="229"/>
                </a:lnTo>
                <a:lnTo>
                  <a:pt x="40" y="232"/>
                </a:lnTo>
                <a:lnTo>
                  <a:pt x="38" y="236"/>
                </a:lnTo>
                <a:lnTo>
                  <a:pt x="38" y="239"/>
                </a:lnTo>
                <a:lnTo>
                  <a:pt x="37" y="239"/>
                </a:lnTo>
                <a:lnTo>
                  <a:pt x="37" y="242"/>
                </a:lnTo>
                <a:lnTo>
                  <a:pt x="35" y="242"/>
                </a:lnTo>
                <a:lnTo>
                  <a:pt x="35" y="248"/>
                </a:lnTo>
                <a:lnTo>
                  <a:pt x="33" y="248"/>
                </a:lnTo>
                <a:lnTo>
                  <a:pt x="33" y="256"/>
                </a:lnTo>
                <a:lnTo>
                  <a:pt x="30" y="256"/>
                </a:lnTo>
                <a:lnTo>
                  <a:pt x="30" y="271"/>
                </a:lnTo>
                <a:lnTo>
                  <a:pt x="28" y="271"/>
                </a:lnTo>
                <a:lnTo>
                  <a:pt x="28" y="304"/>
                </a:lnTo>
                <a:lnTo>
                  <a:pt x="26" y="304"/>
                </a:lnTo>
                <a:lnTo>
                  <a:pt x="26" y="340"/>
                </a:lnTo>
                <a:lnTo>
                  <a:pt x="24" y="340"/>
                </a:lnTo>
                <a:lnTo>
                  <a:pt x="24" y="370"/>
                </a:lnTo>
                <a:lnTo>
                  <a:pt x="26" y="373"/>
                </a:lnTo>
                <a:lnTo>
                  <a:pt x="26" y="376"/>
                </a:lnTo>
                <a:lnTo>
                  <a:pt x="28" y="379"/>
                </a:lnTo>
                <a:lnTo>
                  <a:pt x="28" y="386"/>
                </a:lnTo>
                <a:lnTo>
                  <a:pt x="30" y="387"/>
                </a:lnTo>
                <a:lnTo>
                  <a:pt x="30" y="393"/>
                </a:lnTo>
                <a:lnTo>
                  <a:pt x="33" y="393"/>
                </a:lnTo>
                <a:lnTo>
                  <a:pt x="33" y="400"/>
                </a:lnTo>
                <a:lnTo>
                  <a:pt x="35" y="400"/>
                </a:lnTo>
                <a:lnTo>
                  <a:pt x="35" y="406"/>
                </a:lnTo>
                <a:lnTo>
                  <a:pt x="37" y="406"/>
                </a:lnTo>
                <a:lnTo>
                  <a:pt x="37" y="412"/>
                </a:lnTo>
                <a:lnTo>
                  <a:pt x="38" y="415"/>
                </a:lnTo>
                <a:lnTo>
                  <a:pt x="38" y="418"/>
                </a:lnTo>
                <a:lnTo>
                  <a:pt x="40" y="422"/>
                </a:lnTo>
                <a:lnTo>
                  <a:pt x="40" y="423"/>
                </a:lnTo>
                <a:lnTo>
                  <a:pt x="42" y="426"/>
                </a:lnTo>
                <a:lnTo>
                  <a:pt x="42" y="429"/>
                </a:lnTo>
                <a:lnTo>
                  <a:pt x="44" y="429"/>
                </a:lnTo>
                <a:lnTo>
                  <a:pt x="44" y="433"/>
                </a:lnTo>
              </a:path>
            </a:pathLst>
          </a:custGeom>
          <a:solidFill>
            <a:srgbClr val="FF66CC"/>
          </a:solidFill>
          <a:ln w="12700" cap="rnd">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3" name="Freeform 9"/>
          <p:cNvSpPr>
            <a:spLocks/>
          </p:cNvSpPr>
          <p:nvPr/>
        </p:nvSpPr>
        <p:spPr bwMode="auto">
          <a:xfrm>
            <a:off x="3459163" y="2228850"/>
            <a:ext cx="1797050" cy="1828800"/>
          </a:xfrm>
          <a:custGeom>
            <a:avLst/>
            <a:gdLst>
              <a:gd name="T0" fmla="*/ 1854283552 w 687"/>
              <a:gd name="T1" fmla="*/ 165842213 h 550"/>
              <a:gd name="T2" fmla="*/ 2147483647 w 687"/>
              <a:gd name="T3" fmla="*/ 33167780 h 550"/>
              <a:gd name="T4" fmla="*/ 2147483647 w 687"/>
              <a:gd name="T5" fmla="*/ 99506652 h 550"/>
              <a:gd name="T6" fmla="*/ 2147483647 w 687"/>
              <a:gd name="T7" fmla="*/ 165842213 h 550"/>
              <a:gd name="T8" fmla="*/ 2147483647 w 687"/>
              <a:gd name="T9" fmla="*/ 287460736 h 550"/>
              <a:gd name="T10" fmla="*/ 2147483647 w 687"/>
              <a:gd name="T11" fmla="*/ 420135129 h 550"/>
              <a:gd name="T12" fmla="*/ 2147483647 w 687"/>
              <a:gd name="T13" fmla="*/ 563868874 h 550"/>
              <a:gd name="T14" fmla="*/ 2147483647 w 687"/>
              <a:gd name="T15" fmla="*/ 718655112 h 550"/>
              <a:gd name="T16" fmla="*/ 2147483647 w 687"/>
              <a:gd name="T17" fmla="*/ 851329506 h 550"/>
              <a:gd name="T18" fmla="*/ 2147483647 w 687"/>
              <a:gd name="T19" fmla="*/ 995060029 h 550"/>
              <a:gd name="T20" fmla="*/ 2147483647 w 687"/>
              <a:gd name="T21" fmla="*/ 1116678500 h 550"/>
              <a:gd name="T22" fmla="*/ 2147483647 w 687"/>
              <a:gd name="T23" fmla="*/ 1249352894 h 550"/>
              <a:gd name="T24" fmla="*/ 2147483647 w 687"/>
              <a:gd name="T25" fmla="*/ 1393083210 h 550"/>
              <a:gd name="T26" fmla="*/ 2147483647 w 687"/>
              <a:gd name="T27" fmla="*/ 1514701681 h 550"/>
              <a:gd name="T28" fmla="*/ 2147483647 w 687"/>
              <a:gd name="T29" fmla="*/ 1647379399 h 550"/>
              <a:gd name="T30" fmla="*/ 2147483647 w 687"/>
              <a:gd name="T31" fmla="*/ 1713714933 h 550"/>
              <a:gd name="T32" fmla="*/ 2147483647 w 687"/>
              <a:gd name="T33" fmla="*/ 1581040540 h 550"/>
              <a:gd name="T34" fmla="*/ 2147483647 w 687"/>
              <a:gd name="T35" fmla="*/ 1581040540 h 550"/>
              <a:gd name="T36" fmla="*/ 2147483647 w 687"/>
              <a:gd name="T37" fmla="*/ 1713714933 h 550"/>
              <a:gd name="T38" fmla="*/ 2147483647 w 687"/>
              <a:gd name="T39" fmla="*/ 1614208307 h 550"/>
              <a:gd name="T40" fmla="*/ 2147483647 w 687"/>
              <a:gd name="T41" fmla="*/ 1791110131 h 550"/>
              <a:gd name="T42" fmla="*/ 2147483647 w 687"/>
              <a:gd name="T43" fmla="*/ 2111738530 h 550"/>
              <a:gd name="T44" fmla="*/ 2147483647 w 687"/>
              <a:gd name="T45" fmla="*/ 2147483647 h 550"/>
              <a:gd name="T46" fmla="*/ 2147483647 w 687"/>
              <a:gd name="T47" fmla="*/ 2147483647 h 550"/>
              <a:gd name="T48" fmla="*/ 2147483647 w 687"/>
              <a:gd name="T49" fmla="*/ 2147483647 h 550"/>
              <a:gd name="T50" fmla="*/ 2147483647 w 687"/>
              <a:gd name="T51" fmla="*/ 2147483647 h 550"/>
              <a:gd name="T52" fmla="*/ 2147483647 w 687"/>
              <a:gd name="T53" fmla="*/ 2147483647 h 550"/>
              <a:gd name="T54" fmla="*/ 2147483647 w 687"/>
              <a:gd name="T55" fmla="*/ 2147483647 h 550"/>
              <a:gd name="T56" fmla="*/ 2147483647 w 687"/>
              <a:gd name="T57" fmla="*/ 2147483647 h 550"/>
              <a:gd name="T58" fmla="*/ 2114293315 w 687"/>
              <a:gd name="T59" fmla="*/ 2147483647 h 550"/>
              <a:gd name="T60" fmla="*/ 2066398156 w 687"/>
              <a:gd name="T61" fmla="*/ 2147483647 h 550"/>
              <a:gd name="T62" fmla="*/ 2114293315 w 687"/>
              <a:gd name="T63" fmla="*/ 2147483647 h 550"/>
              <a:gd name="T64" fmla="*/ 2093767192 w 687"/>
              <a:gd name="T65" fmla="*/ 2147483647 h 550"/>
              <a:gd name="T66" fmla="*/ 2147483647 w 687"/>
              <a:gd name="T67" fmla="*/ 2147483647 h 550"/>
              <a:gd name="T68" fmla="*/ 2147483647 w 687"/>
              <a:gd name="T69" fmla="*/ 2147483647 h 550"/>
              <a:gd name="T70" fmla="*/ 2147483647 w 687"/>
              <a:gd name="T71" fmla="*/ 2147483647 h 550"/>
              <a:gd name="T72" fmla="*/ 2147483647 w 687"/>
              <a:gd name="T73" fmla="*/ 2147483647 h 550"/>
              <a:gd name="T74" fmla="*/ 2147483647 w 687"/>
              <a:gd name="T75" fmla="*/ 1581040540 h 550"/>
              <a:gd name="T76" fmla="*/ 2147483647 w 687"/>
              <a:gd name="T77" fmla="*/ 1647379399 h 550"/>
              <a:gd name="T78" fmla="*/ 2032186208 w 687"/>
              <a:gd name="T79" fmla="*/ 1713714933 h 550"/>
              <a:gd name="T80" fmla="*/ 1881652588 w 687"/>
              <a:gd name="T81" fmla="*/ 1680547166 h 550"/>
              <a:gd name="T82" fmla="*/ 1758490620 w 687"/>
              <a:gd name="T83" fmla="*/ 1647379399 h 550"/>
              <a:gd name="T84" fmla="*/ 1683223810 w 687"/>
              <a:gd name="T85" fmla="*/ 1713714933 h 550"/>
              <a:gd name="T86" fmla="*/ 1621642826 w 687"/>
              <a:gd name="T87" fmla="*/ 1835333820 h 550"/>
              <a:gd name="T88" fmla="*/ 1560061842 w 687"/>
              <a:gd name="T89" fmla="*/ 2012231903 h 550"/>
              <a:gd name="T90" fmla="*/ 1498480858 w 687"/>
              <a:gd name="T91" fmla="*/ 2147483647 h 550"/>
              <a:gd name="T92" fmla="*/ 1464268909 w 687"/>
              <a:gd name="T93" fmla="*/ 2147483647 h 550"/>
              <a:gd name="T94" fmla="*/ 1402687925 w 687"/>
              <a:gd name="T95" fmla="*/ 2147483647 h 550"/>
              <a:gd name="T96" fmla="*/ 1347946911 w 687"/>
              <a:gd name="T97" fmla="*/ 1802166053 h 550"/>
              <a:gd name="T98" fmla="*/ 1293208840 w 687"/>
              <a:gd name="T99" fmla="*/ 1647379399 h 550"/>
              <a:gd name="T100" fmla="*/ 1238470769 w 687"/>
              <a:gd name="T101" fmla="*/ 1514701681 h 550"/>
              <a:gd name="T102" fmla="*/ 1094780062 w 687"/>
              <a:gd name="T103" fmla="*/ 1393083210 h 550"/>
              <a:gd name="T104" fmla="*/ 978458391 w 687"/>
              <a:gd name="T105" fmla="*/ 1448366147 h 550"/>
              <a:gd name="T106" fmla="*/ 896351284 w 687"/>
              <a:gd name="T107" fmla="*/ 1547872773 h 550"/>
              <a:gd name="T108" fmla="*/ 807401265 w 687"/>
              <a:gd name="T109" fmla="*/ 1426254302 h 550"/>
              <a:gd name="T110" fmla="*/ 732134455 w 687"/>
              <a:gd name="T111" fmla="*/ 1282520661 h 550"/>
              <a:gd name="T112" fmla="*/ 588443585 w 687"/>
              <a:gd name="T113" fmla="*/ 1149846267 h 550"/>
              <a:gd name="T114" fmla="*/ 164216870 w 687"/>
              <a:gd name="T115" fmla="*/ 1028227796 h 550"/>
              <a:gd name="T116" fmla="*/ 41054872 w 687"/>
              <a:gd name="T117" fmla="*/ 895553403 h 550"/>
              <a:gd name="T118" fmla="*/ 68423917 w 687"/>
              <a:gd name="T119" fmla="*/ 751822879 h 550"/>
              <a:gd name="T120" fmla="*/ 294221792 w 687"/>
              <a:gd name="T121" fmla="*/ 630204408 h 550"/>
              <a:gd name="T122" fmla="*/ 533705513 w 687"/>
              <a:gd name="T123" fmla="*/ 497530015 h 550"/>
              <a:gd name="T124" fmla="*/ 1026356165 w 687"/>
              <a:gd name="T125" fmla="*/ 353799595 h 5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87"/>
              <a:gd name="T190" fmla="*/ 0 h 550"/>
              <a:gd name="T191" fmla="*/ 687 w 687"/>
              <a:gd name="T192" fmla="*/ 550 h 5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87" h="550">
                <a:moveTo>
                  <a:pt x="221" y="24"/>
                </a:moveTo>
                <a:lnTo>
                  <a:pt x="234" y="24"/>
                </a:lnTo>
                <a:lnTo>
                  <a:pt x="234" y="21"/>
                </a:lnTo>
                <a:lnTo>
                  <a:pt x="250" y="21"/>
                </a:lnTo>
                <a:lnTo>
                  <a:pt x="252" y="18"/>
                </a:lnTo>
                <a:lnTo>
                  <a:pt x="259" y="18"/>
                </a:lnTo>
                <a:lnTo>
                  <a:pt x="259" y="15"/>
                </a:lnTo>
                <a:lnTo>
                  <a:pt x="271" y="15"/>
                </a:lnTo>
                <a:lnTo>
                  <a:pt x="273" y="12"/>
                </a:lnTo>
                <a:lnTo>
                  <a:pt x="284" y="12"/>
                </a:lnTo>
                <a:lnTo>
                  <a:pt x="285" y="9"/>
                </a:lnTo>
                <a:lnTo>
                  <a:pt x="295" y="9"/>
                </a:lnTo>
                <a:lnTo>
                  <a:pt x="297" y="6"/>
                </a:lnTo>
                <a:lnTo>
                  <a:pt x="309" y="6"/>
                </a:lnTo>
                <a:lnTo>
                  <a:pt x="309" y="3"/>
                </a:lnTo>
                <a:lnTo>
                  <a:pt x="322" y="3"/>
                </a:lnTo>
                <a:lnTo>
                  <a:pt x="322" y="0"/>
                </a:lnTo>
                <a:lnTo>
                  <a:pt x="369" y="0"/>
                </a:lnTo>
                <a:lnTo>
                  <a:pt x="371" y="3"/>
                </a:lnTo>
                <a:lnTo>
                  <a:pt x="428" y="3"/>
                </a:lnTo>
                <a:lnTo>
                  <a:pt x="430" y="6"/>
                </a:lnTo>
                <a:lnTo>
                  <a:pt x="452" y="6"/>
                </a:lnTo>
                <a:lnTo>
                  <a:pt x="453" y="9"/>
                </a:lnTo>
                <a:lnTo>
                  <a:pt x="468" y="9"/>
                </a:lnTo>
                <a:lnTo>
                  <a:pt x="470" y="12"/>
                </a:lnTo>
                <a:lnTo>
                  <a:pt x="490" y="12"/>
                </a:lnTo>
                <a:lnTo>
                  <a:pt x="493" y="15"/>
                </a:lnTo>
                <a:lnTo>
                  <a:pt x="509" y="15"/>
                </a:lnTo>
                <a:lnTo>
                  <a:pt x="509" y="12"/>
                </a:lnTo>
                <a:lnTo>
                  <a:pt x="529" y="12"/>
                </a:lnTo>
                <a:lnTo>
                  <a:pt x="531" y="15"/>
                </a:lnTo>
                <a:lnTo>
                  <a:pt x="542" y="15"/>
                </a:lnTo>
                <a:lnTo>
                  <a:pt x="544" y="18"/>
                </a:lnTo>
                <a:lnTo>
                  <a:pt x="552" y="18"/>
                </a:lnTo>
                <a:lnTo>
                  <a:pt x="552" y="21"/>
                </a:lnTo>
                <a:lnTo>
                  <a:pt x="560" y="21"/>
                </a:lnTo>
                <a:lnTo>
                  <a:pt x="560" y="24"/>
                </a:lnTo>
                <a:lnTo>
                  <a:pt x="569" y="24"/>
                </a:lnTo>
                <a:lnTo>
                  <a:pt x="571" y="26"/>
                </a:lnTo>
                <a:lnTo>
                  <a:pt x="580" y="26"/>
                </a:lnTo>
                <a:lnTo>
                  <a:pt x="580" y="29"/>
                </a:lnTo>
                <a:lnTo>
                  <a:pt x="595" y="29"/>
                </a:lnTo>
                <a:lnTo>
                  <a:pt x="597" y="32"/>
                </a:lnTo>
                <a:lnTo>
                  <a:pt x="616" y="32"/>
                </a:lnTo>
                <a:lnTo>
                  <a:pt x="616" y="35"/>
                </a:lnTo>
                <a:lnTo>
                  <a:pt x="634" y="35"/>
                </a:lnTo>
                <a:lnTo>
                  <a:pt x="636" y="38"/>
                </a:lnTo>
                <a:lnTo>
                  <a:pt x="654" y="38"/>
                </a:lnTo>
                <a:lnTo>
                  <a:pt x="654" y="42"/>
                </a:lnTo>
                <a:lnTo>
                  <a:pt x="663" y="42"/>
                </a:lnTo>
                <a:lnTo>
                  <a:pt x="665" y="45"/>
                </a:lnTo>
                <a:lnTo>
                  <a:pt x="668" y="45"/>
                </a:lnTo>
                <a:lnTo>
                  <a:pt x="668" y="48"/>
                </a:lnTo>
                <a:lnTo>
                  <a:pt x="673" y="48"/>
                </a:lnTo>
                <a:lnTo>
                  <a:pt x="673" y="51"/>
                </a:lnTo>
                <a:lnTo>
                  <a:pt x="677" y="51"/>
                </a:lnTo>
                <a:lnTo>
                  <a:pt x="677" y="54"/>
                </a:lnTo>
                <a:lnTo>
                  <a:pt x="679" y="54"/>
                </a:lnTo>
                <a:lnTo>
                  <a:pt x="679" y="57"/>
                </a:lnTo>
                <a:lnTo>
                  <a:pt x="683" y="57"/>
                </a:lnTo>
                <a:lnTo>
                  <a:pt x="683" y="60"/>
                </a:lnTo>
                <a:lnTo>
                  <a:pt x="686" y="62"/>
                </a:lnTo>
                <a:lnTo>
                  <a:pt x="668" y="62"/>
                </a:lnTo>
                <a:lnTo>
                  <a:pt x="668" y="65"/>
                </a:lnTo>
                <a:lnTo>
                  <a:pt x="663" y="65"/>
                </a:lnTo>
                <a:lnTo>
                  <a:pt x="663" y="68"/>
                </a:lnTo>
                <a:lnTo>
                  <a:pt x="659" y="68"/>
                </a:lnTo>
                <a:lnTo>
                  <a:pt x="659" y="71"/>
                </a:lnTo>
                <a:lnTo>
                  <a:pt x="654" y="71"/>
                </a:lnTo>
                <a:lnTo>
                  <a:pt x="652" y="74"/>
                </a:lnTo>
                <a:lnTo>
                  <a:pt x="648" y="74"/>
                </a:lnTo>
                <a:lnTo>
                  <a:pt x="648" y="77"/>
                </a:lnTo>
                <a:lnTo>
                  <a:pt x="644" y="77"/>
                </a:lnTo>
                <a:lnTo>
                  <a:pt x="644" y="81"/>
                </a:lnTo>
                <a:lnTo>
                  <a:pt x="623" y="81"/>
                </a:lnTo>
                <a:lnTo>
                  <a:pt x="623" y="84"/>
                </a:lnTo>
                <a:lnTo>
                  <a:pt x="618" y="84"/>
                </a:lnTo>
                <a:lnTo>
                  <a:pt x="618" y="87"/>
                </a:lnTo>
                <a:lnTo>
                  <a:pt x="614" y="87"/>
                </a:lnTo>
                <a:lnTo>
                  <a:pt x="614" y="90"/>
                </a:lnTo>
                <a:lnTo>
                  <a:pt x="612" y="90"/>
                </a:lnTo>
                <a:lnTo>
                  <a:pt x="612" y="93"/>
                </a:lnTo>
                <a:lnTo>
                  <a:pt x="607" y="93"/>
                </a:lnTo>
                <a:lnTo>
                  <a:pt x="607" y="95"/>
                </a:lnTo>
                <a:lnTo>
                  <a:pt x="605" y="95"/>
                </a:lnTo>
                <a:lnTo>
                  <a:pt x="603" y="98"/>
                </a:lnTo>
                <a:lnTo>
                  <a:pt x="601" y="98"/>
                </a:lnTo>
                <a:lnTo>
                  <a:pt x="601" y="101"/>
                </a:lnTo>
                <a:lnTo>
                  <a:pt x="597" y="101"/>
                </a:lnTo>
                <a:lnTo>
                  <a:pt x="597" y="104"/>
                </a:lnTo>
                <a:lnTo>
                  <a:pt x="585" y="104"/>
                </a:lnTo>
                <a:lnTo>
                  <a:pt x="585" y="107"/>
                </a:lnTo>
                <a:lnTo>
                  <a:pt x="572" y="107"/>
                </a:lnTo>
                <a:lnTo>
                  <a:pt x="572" y="110"/>
                </a:lnTo>
                <a:lnTo>
                  <a:pt x="564" y="110"/>
                </a:lnTo>
                <a:lnTo>
                  <a:pt x="564" y="113"/>
                </a:lnTo>
                <a:lnTo>
                  <a:pt x="558" y="113"/>
                </a:lnTo>
                <a:lnTo>
                  <a:pt x="558" y="116"/>
                </a:lnTo>
                <a:lnTo>
                  <a:pt x="554" y="116"/>
                </a:lnTo>
                <a:lnTo>
                  <a:pt x="552" y="120"/>
                </a:lnTo>
                <a:lnTo>
                  <a:pt x="549" y="120"/>
                </a:lnTo>
                <a:lnTo>
                  <a:pt x="549" y="123"/>
                </a:lnTo>
                <a:lnTo>
                  <a:pt x="546" y="123"/>
                </a:lnTo>
                <a:lnTo>
                  <a:pt x="546" y="126"/>
                </a:lnTo>
                <a:lnTo>
                  <a:pt x="542" y="126"/>
                </a:lnTo>
                <a:lnTo>
                  <a:pt x="542" y="129"/>
                </a:lnTo>
                <a:lnTo>
                  <a:pt x="540" y="129"/>
                </a:lnTo>
                <a:lnTo>
                  <a:pt x="538" y="131"/>
                </a:lnTo>
                <a:lnTo>
                  <a:pt x="535" y="131"/>
                </a:lnTo>
                <a:lnTo>
                  <a:pt x="535" y="134"/>
                </a:lnTo>
                <a:lnTo>
                  <a:pt x="533" y="134"/>
                </a:lnTo>
                <a:lnTo>
                  <a:pt x="531" y="137"/>
                </a:lnTo>
                <a:lnTo>
                  <a:pt x="529" y="137"/>
                </a:lnTo>
                <a:lnTo>
                  <a:pt x="529" y="140"/>
                </a:lnTo>
                <a:lnTo>
                  <a:pt x="527" y="140"/>
                </a:lnTo>
                <a:lnTo>
                  <a:pt x="525" y="143"/>
                </a:lnTo>
                <a:lnTo>
                  <a:pt x="524" y="143"/>
                </a:lnTo>
                <a:lnTo>
                  <a:pt x="524" y="146"/>
                </a:lnTo>
                <a:lnTo>
                  <a:pt x="519" y="146"/>
                </a:lnTo>
                <a:lnTo>
                  <a:pt x="517" y="149"/>
                </a:lnTo>
                <a:lnTo>
                  <a:pt x="513" y="149"/>
                </a:lnTo>
                <a:lnTo>
                  <a:pt x="513" y="152"/>
                </a:lnTo>
                <a:lnTo>
                  <a:pt x="509" y="152"/>
                </a:lnTo>
                <a:lnTo>
                  <a:pt x="506" y="155"/>
                </a:lnTo>
                <a:lnTo>
                  <a:pt x="500" y="155"/>
                </a:lnTo>
                <a:lnTo>
                  <a:pt x="500" y="159"/>
                </a:lnTo>
                <a:lnTo>
                  <a:pt x="475" y="159"/>
                </a:lnTo>
                <a:lnTo>
                  <a:pt x="474" y="155"/>
                </a:lnTo>
                <a:lnTo>
                  <a:pt x="441" y="155"/>
                </a:lnTo>
                <a:lnTo>
                  <a:pt x="439" y="152"/>
                </a:lnTo>
                <a:lnTo>
                  <a:pt x="435" y="152"/>
                </a:lnTo>
                <a:lnTo>
                  <a:pt x="435" y="149"/>
                </a:lnTo>
                <a:lnTo>
                  <a:pt x="433" y="149"/>
                </a:lnTo>
                <a:lnTo>
                  <a:pt x="433" y="146"/>
                </a:lnTo>
                <a:lnTo>
                  <a:pt x="430" y="146"/>
                </a:lnTo>
                <a:lnTo>
                  <a:pt x="430" y="143"/>
                </a:lnTo>
                <a:lnTo>
                  <a:pt x="428" y="143"/>
                </a:lnTo>
                <a:lnTo>
                  <a:pt x="427" y="140"/>
                </a:lnTo>
                <a:lnTo>
                  <a:pt x="423" y="140"/>
                </a:lnTo>
                <a:lnTo>
                  <a:pt x="423" y="137"/>
                </a:lnTo>
                <a:lnTo>
                  <a:pt x="421" y="137"/>
                </a:lnTo>
                <a:lnTo>
                  <a:pt x="421" y="140"/>
                </a:lnTo>
                <a:lnTo>
                  <a:pt x="414" y="140"/>
                </a:lnTo>
                <a:lnTo>
                  <a:pt x="414" y="143"/>
                </a:lnTo>
                <a:lnTo>
                  <a:pt x="412" y="143"/>
                </a:lnTo>
                <a:lnTo>
                  <a:pt x="412" y="146"/>
                </a:lnTo>
                <a:lnTo>
                  <a:pt x="410" y="146"/>
                </a:lnTo>
                <a:lnTo>
                  <a:pt x="410" y="149"/>
                </a:lnTo>
                <a:lnTo>
                  <a:pt x="406" y="149"/>
                </a:lnTo>
                <a:lnTo>
                  <a:pt x="406" y="152"/>
                </a:lnTo>
                <a:lnTo>
                  <a:pt x="403" y="152"/>
                </a:lnTo>
                <a:lnTo>
                  <a:pt x="403" y="155"/>
                </a:lnTo>
                <a:lnTo>
                  <a:pt x="400" y="152"/>
                </a:lnTo>
                <a:lnTo>
                  <a:pt x="398" y="152"/>
                </a:lnTo>
                <a:lnTo>
                  <a:pt x="398" y="149"/>
                </a:lnTo>
                <a:lnTo>
                  <a:pt x="396" y="149"/>
                </a:lnTo>
                <a:lnTo>
                  <a:pt x="396" y="146"/>
                </a:lnTo>
                <a:lnTo>
                  <a:pt x="394" y="146"/>
                </a:lnTo>
                <a:lnTo>
                  <a:pt x="392" y="143"/>
                </a:lnTo>
                <a:lnTo>
                  <a:pt x="392" y="146"/>
                </a:lnTo>
                <a:lnTo>
                  <a:pt x="388" y="146"/>
                </a:lnTo>
                <a:lnTo>
                  <a:pt x="388" y="149"/>
                </a:lnTo>
                <a:lnTo>
                  <a:pt x="385" y="149"/>
                </a:lnTo>
                <a:lnTo>
                  <a:pt x="381" y="155"/>
                </a:lnTo>
                <a:lnTo>
                  <a:pt x="381" y="159"/>
                </a:lnTo>
                <a:lnTo>
                  <a:pt x="380" y="159"/>
                </a:lnTo>
                <a:lnTo>
                  <a:pt x="380" y="162"/>
                </a:lnTo>
                <a:lnTo>
                  <a:pt x="378" y="162"/>
                </a:lnTo>
                <a:lnTo>
                  <a:pt x="378" y="166"/>
                </a:lnTo>
                <a:lnTo>
                  <a:pt x="376" y="166"/>
                </a:lnTo>
                <a:lnTo>
                  <a:pt x="376" y="170"/>
                </a:lnTo>
                <a:lnTo>
                  <a:pt x="374" y="173"/>
                </a:lnTo>
                <a:lnTo>
                  <a:pt x="374" y="179"/>
                </a:lnTo>
                <a:lnTo>
                  <a:pt x="371" y="179"/>
                </a:lnTo>
                <a:lnTo>
                  <a:pt x="371" y="188"/>
                </a:lnTo>
                <a:lnTo>
                  <a:pt x="369" y="191"/>
                </a:lnTo>
                <a:lnTo>
                  <a:pt x="369" y="199"/>
                </a:lnTo>
                <a:lnTo>
                  <a:pt x="367" y="199"/>
                </a:lnTo>
                <a:lnTo>
                  <a:pt x="367" y="205"/>
                </a:lnTo>
                <a:lnTo>
                  <a:pt x="365" y="205"/>
                </a:lnTo>
                <a:lnTo>
                  <a:pt x="365" y="215"/>
                </a:lnTo>
                <a:lnTo>
                  <a:pt x="363" y="215"/>
                </a:lnTo>
                <a:lnTo>
                  <a:pt x="363" y="224"/>
                </a:lnTo>
                <a:lnTo>
                  <a:pt x="361" y="224"/>
                </a:lnTo>
                <a:lnTo>
                  <a:pt x="361" y="230"/>
                </a:lnTo>
                <a:lnTo>
                  <a:pt x="359" y="230"/>
                </a:lnTo>
                <a:lnTo>
                  <a:pt x="359" y="238"/>
                </a:lnTo>
                <a:lnTo>
                  <a:pt x="356" y="238"/>
                </a:lnTo>
                <a:lnTo>
                  <a:pt x="356" y="241"/>
                </a:lnTo>
                <a:lnTo>
                  <a:pt x="355" y="244"/>
                </a:lnTo>
                <a:lnTo>
                  <a:pt x="355" y="247"/>
                </a:lnTo>
                <a:lnTo>
                  <a:pt x="353" y="247"/>
                </a:lnTo>
                <a:lnTo>
                  <a:pt x="353" y="251"/>
                </a:lnTo>
                <a:lnTo>
                  <a:pt x="351" y="254"/>
                </a:lnTo>
                <a:lnTo>
                  <a:pt x="351" y="257"/>
                </a:lnTo>
                <a:lnTo>
                  <a:pt x="349" y="257"/>
                </a:lnTo>
                <a:lnTo>
                  <a:pt x="349" y="263"/>
                </a:lnTo>
                <a:lnTo>
                  <a:pt x="347" y="263"/>
                </a:lnTo>
                <a:lnTo>
                  <a:pt x="347" y="268"/>
                </a:lnTo>
                <a:lnTo>
                  <a:pt x="345" y="268"/>
                </a:lnTo>
                <a:lnTo>
                  <a:pt x="345" y="274"/>
                </a:lnTo>
                <a:lnTo>
                  <a:pt x="343" y="274"/>
                </a:lnTo>
                <a:lnTo>
                  <a:pt x="343" y="280"/>
                </a:lnTo>
                <a:lnTo>
                  <a:pt x="340" y="280"/>
                </a:lnTo>
                <a:lnTo>
                  <a:pt x="340" y="286"/>
                </a:lnTo>
                <a:lnTo>
                  <a:pt x="338" y="286"/>
                </a:lnTo>
                <a:lnTo>
                  <a:pt x="338" y="293"/>
                </a:lnTo>
                <a:lnTo>
                  <a:pt x="336" y="293"/>
                </a:lnTo>
                <a:lnTo>
                  <a:pt x="336" y="299"/>
                </a:lnTo>
                <a:lnTo>
                  <a:pt x="334" y="302"/>
                </a:lnTo>
                <a:lnTo>
                  <a:pt x="334" y="307"/>
                </a:lnTo>
                <a:lnTo>
                  <a:pt x="333" y="307"/>
                </a:lnTo>
                <a:lnTo>
                  <a:pt x="333" y="316"/>
                </a:lnTo>
                <a:lnTo>
                  <a:pt x="331" y="316"/>
                </a:lnTo>
                <a:lnTo>
                  <a:pt x="331" y="329"/>
                </a:lnTo>
                <a:lnTo>
                  <a:pt x="329" y="329"/>
                </a:lnTo>
                <a:lnTo>
                  <a:pt x="329" y="358"/>
                </a:lnTo>
                <a:lnTo>
                  <a:pt x="326" y="358"/>
                </a:lnTo>
                <a:lnTo>
                  <a:pt x="326" y="388"/>
                </a:lnTo>
                <a:lnTo>
                  <a:pt x="329" y="391"/>
                </a:lnTo>
                <a:lnTo>
                  <a:pt x="329" y="441"/>
                </a:lnTo>
                <a:lnTo>
                  <a:pt x="331" y="441"/>
                </a:lnTo>
                <a:lnTo>
                  <a:pt x="331" y="450"/>
                </a:lnTo>
                <a:lnTo>
                  <a:pt x="329" y="450"/>
                </a:lnTo>
                <a:lnTo>
                  <a:pt x="329" y="489"/>
                </a:lnTo>
                <a:lnTo>
                  <a:pt x="326" y="489"/>
                </a:lnTo>
                <a:lnTo>
                  <a:pt x="326" y="502"/>
                </a:lnTo>
                <a:lnTo>
                  <a:pt x="324" y="502"/>
                </a:lnTo>
                <a:lnTo>
                  <a:pt x="324" y="505"/>
                </a:lnTo>
                <a:lnTo>
                  <a:pt x="322" y="508"/>
                </a:lnTo>
                <a:lnTo>
                  <a:pt x="322" y="510"/>
                </a:lnTo>
                <a:lnTo>
                  <a:pt x="320" y="513"/>
                </a:lnTo>
                <a:lnTo>
                  <a:pt x="320" y="516"/>
                </a:lnTo>
                <a:lnTo>
                  <a:pt x="316" y="522"/>
                </a:lnTo>
                <a:lnTo>
                  <a:pt x="316" y="525"/>
                </a:lnTo>
                <a:lnTo>
                  <a:pt x="314" y="525"/>
                </a:lnTo>
                <a:lnTo>
                  <a:pt x="314" y="528"/>
                </a:lnTo>
                <a:lnTo>
                  <a:pt x="311" y="531"/>
                </a:lnTo>
                <a:lnTo>
                  <a:pt x="311" y="534"/>
                </a:lnTo>
                <a:lnTo>
                  <a:pt x="309" y="534"/>
                </a:lnTo>
                <a:lnTo>
                  <a:pt x="309" y="538"/>
                </a:lnTo>
                <a:lnTo>
                  <a:pt x="308" y="538"/>
                </a:lnTo>
                <a:lnTo>
                  <a:pt x="308" y="541"/>
                </a:lnTo>
                <a:lnTo>
                  <a:pt x="306" y="541"/>
                </a:lnTo>
                <a:lnTo>
                  <a:pt x="306" y="544"/>
                </a:lnTo>
                <a:lnTo>
                  <a:pt x="304" y="545"/>
                </a:lnTo>
                <a:lnTo>
                  <a:pt x="304" y="549"/>
                </a:lnTo>
                <a:lnTo>
                  <a:pt x="302" y="549"/>
                </a:lnTo>
                <a:lnTo>
                  <a:pt x="302" y="531"/>
                </a:lnTo>
                <a:lnTo>
                  <a:pt x="304" y="531"/>
                </a:lnTo>
                <a:lnTo>
                  <a:pt x="304" y="519"/>
                </a:lnTo>
                <a:lnTo>
                  <a:pt x="306" y="519"/>
                </a:lnTo>
                <a:lnTo>
                  <a:pt x="306" y="510"/>
                </a:lnTo>
                <a:lnTo>
                  <a:pt x="308" y="510"/>
                </a:lnTo>
                <a:lnTo>
                  <a:pt x="308" y="502"/>
                </a:lnTo>
                <a:lnTo>
                  <a:pt x="309" y="502"/>
                </a:lnTo>
                <a:lnTo>
                  <a:pt x="309" y="486"/>
                </a:lnTo>
                <a:lnTo>
                  <a:pt x="311" y="486"/>
                </a:lnTo>
                <a:lnTo>
                  <a:pt x="311" y="417"/>
                </a:lnTo>
                <a:lnTo>
                  <a:pt x="309" y="414"/>
                </a:lnTo>
                <a:lnTo>
                  <a:pt x="309" y="391"/>
                </a:lnTo>
                <a:lnTo>
                  <a:pt x="308" y="388"/>
                </a:lnTo>
                <a:lnTo>
                  <a:pt x="308" y="368"/>
                </a:lnTo>
                <a:lnTo>
                  <a:pt x="306" y="364"/>
                </a:lnTo>
                <a:lnTo>
                  <a:pt x="306" y="346"/>
                </a:lnTo>
                <a:lnTo>
                  <a:pt x="308" y="346"/>
                </a:lnTo>
                <a:lnTo>
                  <a:pt x="308" y="335"/>
                </a:lnTo>
                <a:lnTo>
                  <a:pt x="309" y="335"/>
                </a:lnTo>
                <a:lnTo>
                  <a:pt x="309" y="329"/>
                </a:lnTo>
                <a:lnTo>
                  <a:pt x="311" y="329"/>
                </a:lnTo>
                <a:lnTo>
                  <a:pt x="311" y="325"/>
                </a:lnTo>
                <a:lnTo>
                  <a:pt x="314" y="322"/>
                </a:lnTo>
                <a:lnTo>
                  <a:pt x="314" y="319"/>
                </a:lnTo>
                <a:lnTo>
                  <a:pt x="316" y="319"/>
                </a:lnTo>
                <a:lnTo>
                  <a:pt x="316" y="316"/>
                </a:lnTo>
                <a:lnTo>
                  <a:pt x="318" y="316"/>
                </a:lnTo>
                <a:lnTo>
                  <a:pt x="318" y="313"/>
                </a:lnTo>
                <a:lnTo>
                  <a:pt x="320" y="313"/>
                </a:lnTo>
                <a:lnTo>
                  <a:pt x="320" y="307"/>
                </a:lnTo>
                <a:lnTo>
                  <a:pt x="322" y="307"/>
                </a:lnTo>
                <a:lnTo>
                  <a:pt x="322" y="304"/>
                </a:lnTo>
                <a:lnTo>
                  <a:pt x="324" y="304"/>
                </a:lnTo>
                <a:lnTo>
                  <a:pt x="324" y="296"/>
                </a:lnTo>
                <a:lnTo>
                  <a:pt x="326" y="296"/>
                </a:lnTo>
                <a:lnTo>
                  <a:pt x="326" y="286"/>
                </a:lnTo>
                <a:lnTo>
                  <a:pt x="329" y="286"/>
                </a:lnTo>
                <a:lnTo>
                  <a:pt x="329" y="277"/>
                </a:lnTo>
                <a:lnTo>
                  <a:pt x="331" y="277"/>
                </a:lnTo>
                <a:lnTo>
                  <a:pt x="331" y="268"/>
                </a:lnTo>
                <a:lnTo>
                  <a:pt x="333" y="268"/>
                </a:lnTo>
                <a:lnTo>
                  <a:pt x="333" y="257"/>
                </a:lnTo>
                <a:lnTo>
                  <a:pt x="334" y="257"/>
                </a:lnTo>
                <a:lnTo>
                  <a:pt x="334" y="244"/>
                </a:lnTo>
                <a:lnTo>
                  <a:pt x="336" y="244"/>
                </a:lnTo>
                <a:lnTo>
                  <a:pt x="336" y="233"/>
                </a:lnTo>
                <a:lnTo>
                  <a:pt x="338" y="233"/>
                </a:lnTo>
                <a:lnTo>
                  <a:pt x="338" y="215"/>
                </a:lnTo>
                <a:lnTo>
                  <a:pt x="340" y="212"/>
                </a:lnTo>
                <a:lnTo>
                  <a:pt x="340" y="198"/>
                </a:lnTo>
                <a:lnTo>
                  <a:pt x="343" y="194"/>
                </a:lnTo>
                <a:lnTo>
                  <a:pt x="343" y="173"/>
                </a:lnTo>
                <a:lnTo>
                  <a:pt x="345" y="173"/>
                </a:lnTo>
                <a:lnTo>
                  <a:pt x="345" y="146"/>
                </a:lnTo>
                <a:lnTo>
                  <a:pt x="343" y="143"/>
                </a:lnTo>
                <a:lnTo>
                  <a:pt x="343" y="140"/>
                </a:lnTo>
                <a:lnTo>
                  <a:pt x="336" y="140"/>
                </a:lnTo>
                <a:lnTo>
                  <a:pt x="336" y="143"/>
                </a:lnTo>
                <a:lnTo>
                  <a:pt x="329" y="143"/>
                </a:lnTo>
                <a:lnTo>
                  <a:pt x="329" y="146"/>
                </a:lnTo>
                <a:lnTo>
                  <a:pt x="322" y="146"/>
                </a:lnTo>
                <a:lnTo>
                  <a:pt x="322" y="149"/>
                </a:lnTo>
                <a:lnTo>
                  <a:pt x="316" y="149"/>
                </a:lnTo>
                <a:lnTo>
                  <a:pt x="316" y="146"/>
                </a:lnTo>
                <a:lnTo>
                  <a:pt x="308" y="146"/>
                </a:lnTo>
                <a:lnTo>
                  <a:pt x="308" y="149"/>
                </a:lnTo>
                <a:lnTo>
                  <a:pt x="304" y="149"/>
                </a:lnTo>
                <a:lnTo>
                  <a:pt x="304" y="152"/>
                </a:lnTo>
                <a:lnTo>
                  <a:pt x="302" y="152"/>
                </a:lnTo>
                <a:lnTo>
                  <a:pt x="302" y="155"/>
                </a:lnTo>
                <a:lnTo>
                  <a:pt x="297" y="155"/>
                </a:lnTo>
                <a:lnTo>
                  <a:pt x="297" y="159"/>
                </a:lnTo>
                <a:lnTo>
                  <a:pt x="295" y="155"/>
                </a:lnTo>
                <a:lnTo>
                  <a:pt x="291" y="155"/>
                </a:lnTo>
                <a:lnTo>
                  <a:pt x="289" y="152"/>
                </a:lnTo>
                <a:lnTo>
                  <a:pt x="287" y="152"/>
                </a:lnTo>
                <a:lnTo>
                  <a:pt x="287" y="149"/>
                </a:lnTo>
                <a:lnTo>
                  <a:pt x="275" y="149"/>
                </a:lnTo>
                <a:lnTo>
                  <a:pt x="275" y="152"/>
                </a:lnTo>
                <a:lnTo>
                  <a:pt x="271" y="152"/>
                </a:lnTo>
                <a:lnTo>
                  <a:pt x="271" y="155"/>
                </a:lnTo>
                <a:lnTo>
                  <a:pt x="266" y="155"/>
                </a:lnTo>
                <a:lnTo>
                  <a:pt x="266" y="159"/>
                </a:lnTo>
                <a:lnTo>
                  <a:pt x="264" y="155"/>
                </a:lnTo>
                <a:lnTo>
                  <a:pt x="262" y="155"/>
                </a:lnTo>
                <a:lnTo>
                  <a:pt x="259" y="149"/>
                </a:lnTo>
                <a:lnTo>
                  <a:pt x="257" y="149"/>
                </a:lnTo>
                <a:lnTo>
                  <a:pt x="257" y="146"/>
                </a:lnTo>
                <a:lnTo>
                  <a:pt x="255" y="146"/>
                </a:lnTo>
                <a:lnTo>
                  <a:pt x="255" y="149"/>
                </a:lnTo>
                <a:lnTo>
                  <a:pt x="250" y="149"/>
                </a:lnTo>
                <a:lnTo>
                  <a:pt x="250" y="152"/>
                </a:lnTo>
                <a:lnTo>
                  <a:pt x="248" y="152"/>
                </a:lnTo>
                <a:lnTo>
                  <a:pt x="248" y="155"/>
                </a:lnTo>
                <a:lnTo>
                  <a:pt x="246" y="155"/>
                </a:lnTo>
                <a:lnTo>
                  <a:pt x="246" y="159"/>
                </a:lnTo>
                <a:lnTo>
                  <a:pt x="244" y="159"/>
                </a:lnTo>
                <a:lnTo>
                  <a:pt x="244" y="162"/>
                </a:lnTo>
                <a:lnTo>
                  <a:pt x="242" y="162"/>
                </a:lnTo>
                <a:lnTo>
                  <a:pt x="242" y="163"/>
                </a:lnTo>
                <a:lnTo>
                  <a:pt x="240" y="163"/>
                </a:lnTo>
                <a:lnTo>
                  <a:pt x="240" y="166"/>
                </a:lnTo>
                <a:lnTo>
                  <a:pt x="237" y="166"/>
                </a:lnTo>
                <a:lnTo>
                  <a:pt x="237" y="170"/>
                </a:lnTo>
                <a:lnTo>
                  <a:pt x="236" y="170"/>
                </a:lnTo>
                <a:lnTo>
                  <a:pt x="236" y="176"/>
                </a:lnTo>
                <a:lnTo>
                  <a:pt x="234" y="176"/>
                </a:lnTo>
                <a:lnTo>
                  <a:pt x="232" y="179"/>
                </a:lnTo>
                <a:lnTo>
                  <a:pt x="230" y="179"/>
                </a:lnTo>
                <a:lnTo>
                  <a:pt x="230" y="182"/>
                </a:lnTo>
                <a:lnTo>
                  <a:pt x="228" y="182"/>
                </a:lnTo>
                <a:lnTo>
                  <a:pt x="228" y="185"/>
                </a:lnTo>
                <a:lnTo>
                  <a:pt x="226" y="185"/>
                </a:lnTo>
                <a:lnTo>
                  <a:pt x="226" y="188"/>
                </a:lnTo>
                <a:lnTo>
                  <a:pt x="224" y="188"/>
                </a:lnTo>
                <a:lnTo>
                  <a:pt x="224" y="191"/>
                </a:lnTo>
                <a:lnTo>
                  <a:pt x="221" y="194"/>
                </a:lnTo>
                <a:lnTo>
                  <a:pt x="221" y="202"/>
                </a:lnTo>
                <a:lnTo>
                  <a:pt x="219" y="205"/>
                </a:lnTo>
                <a:lnTo>
                  <a:pt x="219" y="218"/>
                </a:lnTo>
                <a:lnTo>
                  <a:pt x="217" y="218"/>
                </a:lnTo>
                <a:lnTo>
                  <a:pt x="217" y="247"/>
                </a:lnTo>
                <a:lnTo>
                  <a:pt x="217" y="244"/>
                </a:lnTo>
                <a:lnTo>
                  <a:pt x="215" y="244"/>
                </a:lnTo>
                <a:lnTo>
                  <a:pt x="215" y="238"/>
                </a:lnTo>
                <a:lnTo>
                  <a:pt x="214" y="238"/>
                </a:lnTo>
                <a:lnTo>
                  <a:pt x="214" y="235"/>
                </a:lnTo>
                <a:lnTo>
                  <a:pt x="212" y="233"/>
                </a:lnTo>
                <a:lnTo>
                  <a:pt x="212" y="227"/>
                </a:lnTo>
                <a:lnTo>
                  <a:pt x="210" y="227"/>
                </a:lnTo>
                <a:lnTo>
                  <a:pt x="210" y="221"/>
                </a:lnTo>
                <a:lnTo>
                  <a:pt x="207" y="221"/>
                </a:lnTo>
                <a:lnTo>
                  <a:pt x="207" y="215"/>
                </a:lnTo>
                <a:lnTo>
                  <a:pt x="205" y="212"/>
                </a:lnTo>
                <a:lnTo>
                  <a:pt x="205" y="208"/>
                </a:lnTo>
                <a:lnTo>
                  <a:pt x="203" y="205"/>
                </a:lnTo>
                <a:lnTo>
                  <a:pt x="203" y="194"/>
                </a:lnTo>
                <a:lnTo>
                  <a:pt x="201" y="194"/>
                </a:lnTo>
                <a:lnTo>
                  <a:pt x="201" y="176"/>
                </a:lnTo>
                <a:lnTo>
                  <a:pt x="199" y="176"/>
                </a:lnTo>
                <a:lnTo>
                  <a:pt x="199" y="170"/>
                </a:lnTo>
                <a:lnTo>
                  <a:pt x="197" y="166"/>
                </a:lnTo>
                <a:lnTo>
                  <a:pt x="197" y="163"/>
                </a:lnTo>
                <a:lnTo>
                  <a:pt x="195" y="163"/>
                </a:lnTo>
                <a:lnTo>
                  <a:pt x="195" y="162"/>
                </a:lnTo>
                <a:lnTo>
                  <a:pt x="192" y="159"/>
                </a:lnTo>
                <a:lnTo>
                  <a:pt x="192" y="155"/>
                </a:lnTo>
                <a:lnTo>
                  <a:pt x="190" y="155"/>
                </a:lnTo>
                <a:lnTo>
                  <a:pt x="190" y="152"/>
                </a:lnTo>
                <a:lnTo>
                  <a:pt x="189" y="152"/>
                </a:lnTo>
                <a:lnTo>
                  <a:pt x="189" y="149"/>
                </a:lnTo>
                <a:lnTo>
                  <a:pt x="187" y="149"/>
                </a:lnTo>
                <a:lnTo>
                  <a:pt x="187" y="146"/>
                </a:lnTo>
                <a:lnTo>
                  <a:pt x="185" y="146"/>
                </a:lnTo>
                <a:lnTo>
                  <a:pt x="185" y="143"/>
                </a:lnTo>
                <a:lnTo>
                  <a:pt x="183" y="143"/>
                </a:lnTo>
                <a:lnTo>
                  <a:pt x="183" y="140"/>
                </a:lnTo>
                <a:lnTo>
                  <a:pt x="181" y="140"/>
                </a:lnTo>
                <a:lnTo>
                  <a:pt x="181" y="137"/>
                </a:lnTo>
                <a:lnTo>
                  <a:pt x="179" y="137"/>
                </a:lnTo>
                <a:lnTo>
                  <a:pt x="176" y="134"/>
                </a:lnTo>
                <a:lnTo>
                  <a:pt x="174" y="134"/>
                </a:lnTo>
                <a:lnTo>
                  <a:pt x="174" y="131"/>
                </a:lnTo>
                <a:lnTo>
                  <a:pt x="168" y="131"/>
                </a:lnTo>
                <a:lnTo>
                  <a:pt x="168" y="129"/>
                </a:lnTo>
                <a:lnTo>
                  <a:pt x="160" y="129"/>
                </a:lnTo>
                <a:lnTo>
                  <a:pt x="160" y="126"/>
                </a:lnTo>
                <a:lnTo>
                  <a:pt x="152" y="126"/>
                </a:lnTo>
                <a:lnTo>
                  <a:pt x="150" y="123"/>
                </a:lnTo>
                <a:lnTo>
                  <a:pt x="147" y="123"/>
                </a:lnTo>
                <a:lnTo>
                  <a:pt x="147" y="120"/>
                </a:lnTo>
                <a:lnTo>
                  <a:pt x="145" y="120"/>
                </a:lnTo>
                <a:lnTo>
                  <a:pt x="145" y="123"/>
                </a:lnTo>
                <a:lnTo>
                  <a:pt x="143" y="123"/>
                </a:lnTo>
                <a:lnTo>
                  <a:pt x="143" y="131"/>
                </a:lnTo>
                <a:lnTo>
                  <a:pt x="142" y="131"/>
                </a:lnTo>
                <a:lnTo>
                  <a:pt x="142" y="143"/>
                </a:lnTo>
                <a:lnTo>
                  <a:pt x="140" y="143"/>
                </a:lnTo>
                <a:lnTo>
                  <a:pt x="140" y="146"/>
                </a:lnTo>
                <a:lnTo>
                  <a:pt x="138" y="146"/>
                </a:lnTo>
                <a:lnTo>
                  <a:pt x="138" y="143"/>
                </a:lnTo>
                <a:lnTo>
                  <a:pt x="131" y="143"/>
                </a:lnTo>
                <a:lnTo>
                  <a:pt x="131" y="140"/>
                </a:lnTo>
                <a:lnTo>
                  <a:pt x="129" y="140"/>
                </a:lnTo>
                <a:lnTo>
                  <a:pt x="129" y="137"/>
                </a:lnTo>
                <a:lnTo>
                  <a:pt x="127" y="137"/>
                </a:lnTo>
                <a:lnTo>
                  <a:pt x="127" y="134"/>
                </a:lnTo>
                <a:lnTo>
                  <a:pt x="123" y="134"/>
                </a:lnTo>
                <a:lnTo>
                  <a:pt x="123" y="131"/>
                </a:lnTo>
                <a:lnTo>
                  <a:pt x="121" y="131"/>
                </a:lnTo>
                <a:lnTo>
                  <a:pt x="118" y="129"/>
                </a:lnTo>
                <a:lnTo>
                  <a:pt x="117" y="129"/>
                </a:lnTo>
                <a:lnTo>
                  <a:pt x="117" y="126"/>
                </a:lnTo>
                <a:lnTo>
                  <a:pt x="113" y="126"/>
                </a:lnTo>
                <a:lnTo>
                  <a:pt x="113" y="123"/>
                </a:lnTo>
                <a:lnTo>
                  <a:pt x="109" y="123"/>
                </a:lnTo>
                <a:lnTo>
                  <a:pt x="109" y="120"/>
                </a:lnTo>
                <a:lnTo>
                  <a:pt x="107" y="120"/>
                </a:lnTo>
                <a:lnTo>
                  <a:pt x="107" y="116"/>
                </a:lnTo>
                <a:lnTo>
                  <a:pt x="102" y="116"/>
                </a:lnTo>
                <a:lnTo>
                  <a:pt x="100" y="113"/>
                </a:lnTo>
                <a:lnTo>
                  <a:pt x="96" y="113"/>
                </a:lnTo>
                <a:lnTo>
                  <a:pt x="96" y="110"/>
                </a:lnTo>
                <a:lnTo>
                  <a:pt x="93" y="110"/>
                </a:lnTo>
                <a:lnTo>
                  <a:pt x="93" y="107"/>
                </a:lnTo>
                <a:lnTo>
                  <a:pt x="86" y="107"/>
                </a:lnTo>
                <a:lnTo>
                  <a:pt x="86" y="104"/>
                </a:lnTo>
                <a:lnTo>
                  <a:pt x="78" y="104"/>
                </a:lnTo>
                <a:lnTo>
                  <a:pt x="76" y="101"/>
                </a:lnTo>
                <a:lnTo>
                  <a:pt x="41" y="101"/>
                </a:lnTo>
                <a:lnTo>
                  <a:pt x="39" y="98"/>
                </a:lnTo>
                <a:lnTo>
                  <a:pt x="31" y="98"/>
                </a:lnTo>
                <a:lnTo>
                  <a:pt x="31" y="95"/>
                </a:lnTo>
                <a:lnTo>
                  <a:pt x="24" y="95"/>
                </a:lnTo>
                <a:lnTo>
                  <a:pt x="24" y="93"/>
                </a:lnTo>
                <a:lnTo>
                  <a:pt x="21" y="93"/>
                </a:lnTo>
                <a:lnTo>
                  <a:pt x="21" y="90"/>
                </a:lnTo>
                <a:lnTo>
                  <a:pt x="17" y="90"/>
                </a:lnTo>
                <a:lnTo>
                  <a:pt x="15" y="87"/>
                </a:lnTo>
                <a:lnTo>
                  <a:pt x="10" y="87"/>
                </a:lnTo>
                <a:lnTo>
                  <a:pt x="10" y="84"/>
                </a:lnTo>
                <a:lnTo>
                  <a:pt x="6" y="84"/>
                </a:lnTo>
                <a:lnTo>
                  <a:pt x="6" y="81"/>
                </a:lnTo>
                <a:lnTo>
                  <a:pt x="2" y="81"/>
                </a:lnTo>
                <a:lnTo>
                  <a:pt x="2" y="77"/>
                </a:lnTo>
                <a:lnTo>
                  <a:pt x="0" y="74"/>
                </a:lnTo>
                <a:lnTo>
                  <a:pt x="2" y="74"/>
                </a:lnTo>
                <a:lnTo>
                  <a:pt x="2" y="71"/>
                </a:lnTo>
                <a:lnTo>
                  <a:pt x="4" y="71"/>
                </a:lnTo>
                <a:lnTo>
                  <a:pt x="4" y="68"/>
                </a:lnTo>
                <a:lnTo>
                  <a:pt x="10" y="68"/>
                </a:lnTo>
                <a:lnTo>
                  <a:pt x="10" y="65"/>
                </a:lnTo>
                <a:lnTo>
                  <a:pt x="17" y="65"/>
                </a:lnTo>
                <a:lnTo>
                  <a:pt x="17" y="62"/>
                </a:lnTo>
                <a:lnTo>
                  <a:pt x="24" y="62"/>
                </a:lnTo>
                <a:lnTo>
                  <a:pt x="24" y="60"/>
                </a:lnTo>
                <a:lnTo>
                  <a:pt x="33" y="60"/>
                </a:lnTo>
                <a:lnTo>
                  <a:pt x="33" y="57"/>
                </a:lnTo>
                <a:lnTo>
                  <a:pt x="43" y="57"/>
                </a:lnTo>
                <a:lnTo>
                  <a:pt x="43" y="54"/>
                </a:lnTo>
                <a:lnTo>
                  <a:pt x="51" y="54"/>
                </a:lnTo>
                <a:lnTo>
                  <a:pt x="51" y="51"/>
                </a:lnTo>
                <a:lnTo>
                  <a:pt x="60" y="51"/>
                </a:lnTo>
                <a:lnTo>
                  <a:pt x="62" y="48"/>
                </a:lnTo>
                <a:lnTo>
                  <a:pt x="70" y="48"/>
                </a:lnTo>
                <a:lnTo>
                  <a:pt x="70" y="45"/>
                </a:lnTo>
                <a:lnTo>
                  <a:pt x="78" y="45"/>
                </a:lnTo>
                <a:lnTo>
                  <a:pt x="80" y="42"/>
                </a:lnTo>
                <a:lnTo>
                  <a:pt x="91" y="42"/>
                </a:lnTo>
                <a:lnTo>
                  <a:pt x="91" y="38"/>
                </a:lnTo>
                <a:lnTo>
                  <a:pt x="102" y="38"/>
                </a:lnTo>
                <a:lnTo>
                  <a:pt x="102" y="35"/>
                </a:lnTo>
                <a:lnTo>
                  <a:pt x="118" y="35"/>
                </a:lnTo>
                <a:lnTo>
                  <a:pt x="118" y="32"/>
                </a:lnTo>
                <a:lnTo>
                  <a:pt x="150" y="32"/>
                </a:lnTo>
                <a:lnTo>
                  <a:pt x="150" y="29"/>
                </a:lnTo>
                <a:lnTo>
                  <a:pt x="195" y="29"/>
                </a:lnTo>
                <a:lnTo>
                  <a:pt x="197" y="26"/>
                </a:lnTo>
                <a:lnTo>
                  <a:pt x="214" y="26"/>
                </a:lnTo>
                <a:lnTo>
                  <a:pt x="214" y="24"/>
                </a:lnTo>
                <a:lnTo>
                  <a:pt x="221" y="24"/>
                </a:lnTo>
              </a:path>
            </a:pathLst>
          </a:custGeom>
          <a:gradFill rotWithShape="0">
            <a:gsLst>
              <a:gs pos="0">
                <a:srgbClr val="FF66CC"/>
              </a:gs>
              <a:gs pos="100000">
                <a:srgbClr val="B2478E"/>
              </a:gs>
            </a:gsLst>
            <a:lin ang="5400000" scaled="1"/>
          </a:gradFill>
          <a:ln w="12700" cap="rnd">
            <a:solidFill>
              <a:srgbClr val="000000"/>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4" name="Freeform 10"/>
          <p:cNvSpPr>
            <a:spLocks/>
          </p:cNvSpPr>
          <p:nvPr/>
        </p:nvSpPr>
        <p:spPr bwMode="auto">
          <a:xfrm>
            <a:off x="1976438" y="1901825"/>
            <a:ext cx="4808537" cy="242888"/>
          </a:xfrm>
          <a:custGeom>
            <a:avLst/>
            <a:gdLst>
              <a:gd name="T0" fmla="*/ 1355188537 w 1838"/>
              <a:gd name="T1" fmla="*/ 797075110 h 73"/>
              <a:gd name="T2" fmla="*/ 1690564609 w 1838"/>
              <a:gd name="T3" fmla="*/ 752792986 h 73"/>
              <a:gd name="T4" fmla="*/ 1930120208 w 1838"/>
              <a:gd name="T5" fmla="*/ 719580561 h 73"/>
              <a:gd name="T6" fmla="*/ 2128607040 w 1838"/>
              <a:gd name="T7" fmla="*/ 686368137 h 73"/>
              <a:gd name="T8" fmla="*/ 2147483647 w 1838"/>
              <a:gd name="T9" fmla="*/ 653159039 h 73"/>
              <a:gd name="T10" fmla="*/ 2147483647 w 1838"/>
              <a:gd name="T11" fmla="*/ 631016314 h 73"/>
              <a:gd name="T12" fmla="*/ 2147483647 w 1838"/>
              <a:gd name="T13" fmla="*/ 597807216 h 73"/>
              <a:gd name="T14" fmla="*/ 2147483647 w 1838"/>
              <a:gd name="T15" fmla="*/ 564594792 h 73"/>
              <a:gd name="T16" fmla="*/ 2147483647 w 1838"/>
              <a:gd name="T17" fmla="*/ 531382367 h 73"/>
              <a:gd name="T18" fmla="*/ 2147483647 w 1838"/>
              <a:gd name="T19" fmla="*/ 498169942 h 73"/>
              <a:gd name="T20" fmla="*/ 2147483647 w 1838"/>
              <a:gd name="T21" fmla="*/ 464960845 h 73"/>
              <a:gd name="T22" fmla="*/ 2147483647 w 1838"/>
              <a:gd name="T23" fmla="*/ 498169942 h 73"/>
              <a:gd name="T24" fmla="*/ 2147483647 w 1838"/>
              <a:gd name="T25" fmla="*/ 531382367 h 73"/>
              <a:gd name="T26" fmla="*/ 2147483647 w 1838"/>
              <a:gd name="T27" fmla="*/ 564594792 h 73"/>
              <a:gd name="T28" fmla="*/ 2147483647 w 1838"/>
              <a:gd name="T29" fmla="*/ 597807216 h 73"/>
              <a:gd name="T30" fmla="*/ 2147483647 w 1838"/>
              <a:gd name="T31" fmla="*/ 631016314 h 73"/>
              <a:gd name="T32" fmla="*/ 2147483647 w 1838"/>
              <a:gd name="T33" fmla="*/ 597807216 h 73"/>
              <a:gd name="T34" fmla="*/ 2147483647 w 1838"/>
              <a:gd name="T35" fmla="*/ 564594792 h 73"/>
              <a:gd name="T36" fmla="*/ 2147483647 w 1838"/>
              <a:gd name="T37" fmla="*/ 531382367 h 73"/>
              <a:gd name="T38" fmla="*/ 2147483647 w 1838"/>
              <a:gd name="T39" fmla="*/ 498169942 h 73"/>
              <a:gd name="T40" fmla="*/ 2147483647 w 1838"/>
              <a:gd name="T41" fmla="*/ 464960845 h 73"/>
              <a:gd name="T42" fmla="*/ 2147483647 w 1838"/>
              <a:gd name="T43" fmla="*/ 431748316 h 73"/>
              <a:gd name="T44" fmla="*/ 2147483647 w 1838"/>
              <a:gd name="T45" fmla="*/ 398535891 h 73"/>
              <a:gd name="T46" fmla="*/ 2147483647 w 1838"/>
              <a:gd name="T47" fmla="*/ 354253767 h 73"/>
              <a:gd name="T48" fmla="*/ 2147483647 w 1838"/>
              <a:gd name="T49" fmla="*/ 398535891 h 73"/>
              <a:gd name="T50" fmla="*/ 2147483647 w 1838"/>
              <a:gd name="T51" fmla="*/ 354253767 h 73"/>
              <a:gd name="T52" fmla="*/ 2147483647 w 1838"/>
              <a:gd name="T53" fmla="*/ 321044670 h 73"/>
              <a:gd name="T54" fmla="*/ 2147483647 w 1838"/>
              <a:gd name="T55" fmla="*/ 287832245 h 73"/>
              <a:gd name="T56" fmla="*/ 2147483647 w 1838"/>
              <a:gd name="T57" fmla="*/ 254619821 h 73"/>
              <a:gd name="T58" fmla="*/ 2147483647 w 1838"/>
              <a:gd name="T59" fmla="*/ 232480422 h 73"/>
              <a:gd name="T60" fmla="*/ 2147483647 w 1838"/>
              <a:gd name="T61" fmla="*/ 199267946 h 73"/>
              <a:gd name="T62" fmla="*/ 2147483647 w 1838"/>
              <a:gd name="T63" fmla="*/ 166055521 h 73"/>
              <a:gd name="T64" fmla="*/ 2147483647 w 1838"/>
              <a:gd name="T65" fmla="*/ 132846424 h 73"/>
              <a:gd name="T66" fmla="*/ 2147483647 w 1838"/>
              <a:gd name="T67" fmla="*/ 99633973 h 73"/>
              <a:gd name="T68" fmla="*/ 2147483647 w 1838"/>
              <a:gd name="T69" fmla="*/ 66421548 h 73"/>
              <a:gd name="T70" fmla="*/ 2147483647 w 1838"/>
              <a:gd name="T71" fmla="*/ 33212438 h 73"/>
              <a:gd name="T72" fmla="*/ 2147483647 w 1838"/>
              <a:gd name="T73" fmla="*/ 0 h 7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838"/>
              <a:gd name="T112" fmla="*/ 0 h 73"/>
              <a:gd name="T113" fmla="*/ 1838 w 1838"/>
              <a:gd name="T114" fmla="*/ 73 h 7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838" h="73">
                <a:moveTo>
                  <a:pt x="0" y="72"/>
                </a:moveTo>
                <a:lnTo>
                  <a:pt x="198" y="72"/>
                </a:lnTo>
                <a:lnTo>
                  <a:pt x="200" y="68"/>
                </a:lnTo>
                <a:lnTo>
                  <a:pt x="247" y="68"/>
                </a:lnTo>
                <a:lnTo>
                  <a:pt x="251" y="65"/>
                </a:lnTo>
                <a:lnTo>
                  <a:pt x="282" y="65"/>
                </a:lnTo>
                <a:lnTo>
                  <a:pt x="284" y="62"/>
                </a:lnTo>
                <a:lnTo>
                  <a:pt x="311" y="62"/>
                </a:lnTo>
                <a:lnTo>
                  <a:pt x="314" y="59"/>
                </a:lnTo>
                <a:lnTo>
                  <a:pt x="343" y="59"/>
                </a:lnTo>
                <a:lnTo>
                  <a:pt x="345" y="57"/>
                </a:lnTo>
                <a:lnTo>
                  <a:pt x="366" y="57"/>
                </a:lnTo>
                <a:lnTo>
                  <a:pt x="370" y="54"/>
                </a:lnTo>
                <a:lnTo>
                  <a:pt x="390" y="54"/>
                </a:lnTo>
                <a:lnTo>
                  <a:pt x="393" y="51"/>
                </a:lnTo>
                <a:lnTo>
                  <a:pt x="415" y="51"/>
                </a:lnTo>
                <a:lnTo>
                  <a:pt x="417" y="48"/>
                </a:lnTo>
                <a:lnTo>
                  <a:pt x="438" y="48"/>
                </a:lnTo>
                <a:lnTo>
                  <a:pt x="442" y="45"/>
                </a:lnTo>
                <a:lnTo>
                  <a:pt x="485" y="45"/>
                </a:lnTo>
                <a:lnTo>
                  <a:pt x="487" y="42"/>
                </a:lnTo>
                <a:lnTo>
                  <a:pt x="520" y="42"/>
                </a:lnTo>
                <a:lnTo>
                  <a:pt x="524" y="45"/>
                </a:lnTo>
                <a:lnTo>
                  <a:pt x="579" y="45"/>
                </a:lnTo>
                <a:lnTo>
                  <a:pt x="583" y="48"/>
                </a:lnTo>
                <a:lnTo>
                  <a:pt x="641" y="48"/>
                </a:lnTo>
                <a:lnTo>
                  <a:pt x="645" y="51"/>
                </a:lnTo>
                <a:lnTo>
                  <a:pt x="709" y="51"/>
                </a:lnTo>
                <a:lnTo>
                  <a:pt x="713" y="54"/>
                </a:lnTo>
                <a:lnTo>
                  <a:pt x="790" y="54"/>
                </a:lnTo>
                <a:lnTo>
                  <a:pt x="794" y="57"/>
                </a:lnTo>
                <a:lnTo>
                  <a:pt x="844" y="57"/>
                </a:lnTo>
                <a:lnTo>
                  <a:pt x="848" y="54"/>
                </a:lnTo>
                <a:lnTo>
                  <a:pt x="909" y="54"/>
                </a:lnTo>
                <a:lnTo>
                  <a:pt x="913" y="51"/>
                </a:lnTo>
                <a:lnTo>
                  <a:pt x="953" y="51"/>
                </a:lnTo>
                <a:lnTo>
                  <a:pt x="958" y="48"/>
                </a:lnTo>
                <a:lnTo>
                  <a:pt x="991" y="48"/>
                </a:lnTo>
                <a:lnTo>
                  <a:pt x="996" y="45"/>
                </a:lnTo>
                <a:lnTo>
                  <a:pt x="1034" y="45"/>
                </a:lnTo>
                <a:lnTo>
                  <a:pt x="1039" y="42"/>
                </a:lnTo>
                <a:lnTo>
                  <a:pt x="1086" y="42"/>
                </a:lnTo>
                <a:lnTo>
                  <a:pt x="1090" y="39"/>
                </a:lnTo>
                <a:lnTo>
                  <a:pt x="1151" y="39"/>
                </a:lnTo>
                <a:lnTo>
                  <a:pt x="1155" y="36"/>
                </a:lnTo>
                <a:lnTo>
                  <a:pt x="1262" y="36"/>
                </a:lnTo>
                <a:lnTo>
                  <a:pt x="1265" y="32"/>
                </a:lnTo>
                <a:lnTo>
                  <a:pt x="1307" y="32"/>
                </a:lnTo>
                <a:lnTo>
                  <a:pt x="1310" y="36"/>
                </a:lnTo>
                <a:lnTo>
                  <a:pt x="1418" y="36"/>
                </a:lnTo>
                <a:lnTo>
                  <a:pt x="1420" y="32"/>
                </a:lnTo>
                <a:lnTo>
                  <a:pt x="1453" y="32"/>
                </a:lnTo>
                <a:lnTo>
                  <a:pt x="1455" y="29"/>
                </a:lnTo>
                <a:lnTo>
                  <a:pt x="1481" y="29"/>
                </a:lnTo>
                <a:lnTo>
                  <a:pt x="1485" y="26"/>
                </a:lnTo>
                <a:lnTo>
                  <a:pt x="1506" y="26"/>
                </a:lnTo>
                <a:lnTo>
                  <a:pt x="1510" y="23"/>
                </a:lnTo>
                <a:lnTo>
                  <a:pt x="1530" y="23"/>
                </a:lnTo>
                <a:lnTo>
                  <a:pt x="1532" y="21"/>
                </a:lnTo>
                <a:lnTo>
                  <a:pt x="1559" y="21"/>
                </a:lnTo>
                <a:lnTo>
                  <a:pt x="1561" y="18"/>
                </a:lnTo>
                <a:lnTo>
                  <a:pt x="1599" y="18"/>
                </a:lnTo>
                <a:lnTo>
                  <a:pt x="1599" y="15"/>
                </a:lnTo>
                <a:lnTo>
                  <a:pt x="1644" y="15"/>
                </a:lnTo>
                <a:lnTo>
                  <a:pt x="1644" y="12"/>
                </a:lnTo>
                <a:lnTo>
                  <a:pt x="1666" y="12"/>
                </a:lnTo>
                <a:lnTo>
                  <a:pt x="1668" y="9"/>
                </a:lnTo>
                <a:lnTo>
                  <a:pt x="1687" y="9"/>
                </a:lnTo>
                <a:lnTo>
                  <a:pt x="1687" y="6"/>
                </a:lnTo>
                <a:lnTo>
                  <a:pt x="1736" y="6"/>
                </a:lnTo>
                <a:lnTo>
                  <a:pt x="1738" y="3"/>
                </a:lnTo>
                <a:lnTo>
                  <a:pt x="1793" y="3"/>
                </a:lnTo>
                <a:lnTo>
                  <a:pt x="1795" y="0"/>
                </a:lnTo>
                <a:lnTo>
                  <a:pt x="1837" y="0"/>
                </a:lnTo>
              </a:path>
            </a:pathLst>
          </a:custGeom>
          <a:noFill/>
          <a:ln w="12700" cap="rnd">
            <a:solidFill>
              <a:srgbClr val="8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5" name="Freeform 11"/>
          <p:cNvSpPr>
            <a:spLocks/>
          </p:cNvSpPr>
          <p:nvPr/>
        </p:nvSpPr>
        <p:spPr bwMode="auto">
          <a:xfrm>
            <a:off x="1995488" y="2493963"/>
            <a:ext cx="1344612" cy="468312"/>
          </a:xfrm>
          <a:custGeom>
            <a:avLst/>
            <a:gdLst>
              <a:gd name="T0" fmla="*/ 54747154 w 514"/>
              <a:gd name="T1" fmla="*/ 1544403046 h 141"/>
              <a:gd name="T2" fmla="*/ 177925649 w 514"/>
              <a:gd name="T3" fmla="*/ 1500275453 h 141"/>
              <a:gd name="T4" fmla="*/ 349010523 w 514"/>
              <a:gd name="T5" fmla="*/ 1489245216 h 141"/>
              <a:gd name="T6" fmla="*/ 547466266 w 514"/>
              <a:gd name="T7" fmla="*/ 1456151182 h 141"/>
              <a:gd name="T8" fmla="*/ 766452347 w 514"/>
              <a:gd name="T9" fmla="*/ 1423057149 h 141"/>
              <a:gd name="T10" fmla="*/ 780139130 w 514"/>
              <a:gd name="T11" fmla="*/ 1389959794 h 141"/>
              <a:gd name="T12" fmla="*/ 964910705 w 514"/>
              <a:gd name="T13" fmla="*/ 1423057149 h 141"/>
              <a:gd name="T14" fmla="*/ 1081245748 w 514"/>
              <a:gd name="T15" fmla="*/ 1456151182 h 141"/>
              <a:gd name="T16" fmla="*/ 1272860715 w 514"/>
              <a:gd name="T17" fmla="*/ 1489245216 h 141"/>
              <a:gd name="T18" fmla="*/ 1286547498 w 514"/>
              <a:gd name="T19" fmla="*/ 1489245216 h 141"/>
              <a:gd name="T20" fmla="*/ 1539750701 w 514"/>
              <a:gd name="T21" fmla="*/ 1456151182 h 141"/>
              <a:gd name="T22" fmla="*/ 1710832877 w 514"/>
              <a:gd name="T23" fmla="*/ 1423057149 h 141"/>
              <a:gd name="T24" fmla="*/ 1977722536 w 514"/>
              <a:gd name="T25" fmla="*/ 1389959794 h 141"/>
              <a:gd name="T26" fmla="*/ 2005096103 w 514"/>
              <a:gd name="T27" fmla="*/ 1423057149 h 141"/>
              <a:gd name="T28" fmla="*/ 2147483647 w 514"/>
              <a:gd name="T29" fmla="*/ 1456151182 h 141"/>
              <a:gd name="T30" fmla="*/ 2147483647 w 514"/>
              <a:gd name="T31" fmla="*/ 1489245216 h 141"/>
              <a:gd name="T32" fmla="*/ 2147483647 w 514"/>
              <a:gd name="T33" fmla="*/ 1500275453 h 141"/>
              <a:gd name="T34" fmla="*/ 2147483647 w 514"/>
              <a:gd name="T35" fmla="*/ 1544403046 h 141"/>
              <a:gd name="T36" fmla="*/ 2147483647 w 514"/>
              <a:gd name="T37" fmla="*/ 1500275453 h 141"/>
              <a:gd name="T38" fmla="*/ 2147483647 w 514"/>
              <a:gd name="T39" fmla="*/ 1489245216 h 141"/>
              <a:gd name="T40" fmla="*/ 2147483647 w 514"/>
              <a:gd name="T41" fmla="*/ 1456151182 h 141"/>
              <a:gd name="T42" fmla="*/ 2147483647 w 514"/>
              <a:gd name="T43" fmla="*/ 1423057149 h 141"/>
              <a:gd name="T44" fmla="*/ 2147483647 w 514"/>
              <a:gd name="T45" fmla="*/ 1345835522 h 141"/>
              <a:gd name="T46" fmla="*/ 2147483647 w 514"/>
              <a:gd name="T47" fmla="*/ 1312741489 h 141"/>
              <a:gd name="T48" fmla="*/ 2147483647 w 514"/>
              <a:gd name="T49" fmla="*/ 1279647455 h 141"/>
              <a:gd name="T50" fmla="*/ 2147483647 w 514"/>
              <a:gd name="T51" fmla="*/ 1213459388 h 141"/>
              <a:gd name="T52" fmla="*/ 2147483647 w 514"/>
              <a:gd name="T53" fmla="*/ 1180365354 h 141"/>
              <a:gd name="T54" fmla="*/ 2147483647 w 514"/>
              <a:gd name="T55" fmla="*/ 1114173965 h 141"/>
              <a:gd name="T56" fmla="*/ 2147483647 w 514"/>
              <a:gd name="T57" fmla="*/ 1025925423 h 141"/>
              <a:gd name="T58" fmla="*/ 2147483647 w 514"/>
              <a:gd name="T59" fmla="*/ 992831389 h 141"/>
              <a:gd name="T60" fmla="*/ 2147483647 w 514"/>
              <a:gd name="T61" fmla="*/ 783233421 h 141"/>
              <a:gd name="T62" fmla="*/ 2147483647 w 514"/>
              <a:gd name="T63" fmla="*/ 496414034 h 141"/>
              <a:gd name="T64" fmla="*/ 2147483647 w 514"/>
              <a:gd name="T65" fmla="*/ 353007558 h 141"/>
              <a:gd name="T66" fmla="*/ 2147483647 w 514"/>
              <a:gd name="T67" fmla="*/ 264755695 h 141"/>
              <a:gd name="T68" fmla="*/ 2147483647 w 514"/>
              <a:gd name="T69" fmla="*/ 198567575 h 141"/>
              <a:gd name="T70" fmla="*/ 2147483647 w 514"/>
              <a:gd name="T71" fmla="*/ 99282127 h 141"/>
              <a:gd name="T72" fmla="*/ 2147483647 w 514"/>
              <a:gd name="T73" fmla="*/ 33094047 h 14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4"/>
              <a:gd name="T112" fmla="*/ 0 h 141"/>
              <a:gd name="T113" fmla="*/ 514 w 514"/>
              <a:gd name="T114" fmla="*/ 141 h 14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4" h="141">
                <a:moveTo>
                  <a:pt x="0" y="140"/>
                </a:moveTo>
                <a:lnTo>
                  <a:pt x="8" y="140"/>
                </a:lnTo>
                <a:lnTo>
                  <a:pt x="10" y="136"/>
                </a:lnTo>
                <a:lnTo>
                  <a:pt x="26" y="136"/>
                </a:lnTo>
                <a:lnTo>
                  <a:pt x="31" y="135"/>
                </a:lnTo>
                <a:lnTo>
                  <a:pt x="51" y="135"/>
                </a:lnTo>
                <a:lnTo>
                  <a:pt x="53" y="132"/>
                </a:lnTo>
                <a:lnTo>
                  <a:pt x="80" y="132"/>
                </a:lnTo>
                <a:lnTo>
                  <a:pt x="82" y="129"/>
                </a:lnTo>
                <a:lnTo>
                  <a:pt x="112" y="129"/>
                </a:lnTo>
                <a:lnTo>
                  <a:pt x="112" y="126"/>
                </a:lnTo>
                <a:lnTo>
                  <a:pt x="114" y="126"/>
                </a:lnTo>
                <a:lnTo>
                  <a:pt x="116" y="129"/>
                </a:lnTo>
                <a:lnTo>
                  <a:pt x="141" y="129"/>
                </a:lnTo>
                <a:lnTo>
                  <a:pt x="143" y="132"/>
                </a:lnTo>
                <a:lnTo>
                  <a:pt x="158" y="132"/>
                </a:lnTo>
                <a:lnTo>
                  <a:pt x="159" y="135"/>
                </a:lnTo>
                <a:lnTo>
                  <a:pt x="186" y="135"/>
                </a:lnTo>
                <a:lnTo>
                  <a:pt x="188" y="136"/>
                </a:lnTo>
                <a:lnTo>
                  <a:pt x="188" y="135"/>
                </a:lnTo>
                <a:lnTo>
                  <a:pt x="223" y="135"/>
                </a:lnTo>
                <a:lnTo>
                  <a:pt x="225" y="132"/>
                </a:lnTo>
                <a:lnTo>
                  <a:pt x="246" y="132"/>
                </a:lnTo>
                <a:lnTo>
                  <a:pt x="250" y="129"/>
                </a:lnTo>
                <a:lnTo>
                  <a:pt x="287" y="129"/>
                </a:lnTo>
                <a:lnTo>
                  <a:pt x="289" y="126"/>
                </a:lnTo>
                <a:lnTo>
                  <a:pt x="291" y="126"/>
                </a:lnTo>
                <a:lnTo>
                  <a:pt x="293" y="129"/>
                </a:lnTo>
                <a:lnTo>
                  <a:pt x="325" y="129"/>
                </a:lnTo>
                <a:lnTo>
                  <a:pt x="327" y="132"/>
                </a:lnTo>
                <a:lnTo>
                  <a:pt x="346" y="132"/>
                </a:lnTo>
                <a:lnTo>
                  <a:pt x="349" y="135"/>
                </a:lnTo>
                <a:lnTo>
                  <a:pt x="367" y="135"/>
                </a:lnTo>
                <a:lnTo>
                  <a:pt x="369" y="136"/>
                </a:lnTo>
                <a:lnTo>
                  <a:pt x="396" y="136"/>
                </a:lnTo>
                <a:lnTo>
                  <a:pt x="397" y="140"/>
                </a:lnTo>
                <a:lnTo>
                  <a:pt x="465" y="140"/>
                </a:lnTo>
                <a:lnTo>
                  <a:pt x="465" y="136"/>
                </a:lnTo>
                <a:lnTo>
                  <a:pt x="484" y="136"/>
                </a:lnTo>
                <a:lnTo>
                  <a:pt x="484" y="135"/>
                </a:lnTo>
                <a:lnTo>
                  <a:pt x="490" y="135"/>
                </a:lnTo>
                <a:lnTo>
                  <a:pt x="490" y="132"/>
                </a:lnTo>
                <a:lnTo>
                  <a:pt x="493" y="132"/>
                </a:lnTo>
                <a:lnTo>
                  <a:pt x="493" y="129"/>
                </a:lnTo>
                <a:lnTo>
                  <a:pt x="495" y="129"/>
                </a:lnTo>
                <a:lnTo>
                  <a:pt x="500" y="122"/>
                </a:lnTo>
                <a:lnTo>
                  <a:pt x="500" y="119"/>
                </a:lnTo>
                <a:lnTo>
                  <a:pt x="502" y="119"/>
                </a:lnTo>
                <a:lnTo>
                  <a:pt x="502" y="116"/>
                </a:lnTo>
                <a:lnTo>
                  <a:pt x="504" y="116"/>
                </a:lnTo>
                <a:lnTo>
                  <a:pt x="504" y="110"/>
                </a:lnTo>
                <a:lnTo>
                  <a:pt x="506" y="110"/>
                </a:lnTo>
                <a:lnTo>
                  <a:pt x="506" y="107"/>
                </a:lnTo>
                <a:lnTo>
                  <a:pt x="508" y="107"/>
                </a:lnTo>
                <a:lnTo>
                  <a:pt x="508" y="101"/>
                </a:lnTo>
                <a:lnTo>
                  <a:pt x="510" y="101"/>
                </a:lnTo>
                <a:lnTo>
                  <a:pt x="510" y="93"/>
                </a:lnTo>
                <a:lnTo>
                  <a:pt x="508" y="93"/>
                </a:lnTo>
                <a:lnTo>
                  <a:pt x="508" y="90"/>
                </a:lnTo>
                <a:lnTo>
                  <a:pt x="510" y="90"/>
                </a:lnTo>
                <a:lnTo>
                  <a:pt x="510" y="71"/>
                </a:lnTo>
                <a:lnTo>
                  <a:pt x="513" y="71"/>
                </a:lnTo>
                <a:lnTo>
                  <a:pt x="513" y="48"/>
                </a:lnTo>
                <a:lnTo>
                  <a:pt x="510" y="45"/>
                </a:lnTo>
                <a:lnTo>
                  <a:pt x="510" y="35"/>
                </a:lnTo>
                <a:lnTo>
                  <a:pt x="508" y="32"/>
                </a:lnTo>
                <a:lnTo>
                  <a:pt x="508" y="28"/>
                </a:lnTo>
                <a:lnTo>
                  <a:pt x="506" y="24"/>
                </a:lnTo>
                <a:lnTo>
                  <a:pt x="506" y="18"/>
                </a:lnTo>
                <a:lnTo>
                  <a:pt x="504" y="18"/>
                </a:lnTo>
                <a:lnTo>
                  <a:pt x="504" y="12"/>
                </a:lnTo>
                <a:lnTo>
                  <a:pt x="502" y="9"/>
                </a:lnTo>
                <a:lnTo>
                  <a:pt x="502" y="3"/>
                </a:lnTo>
                <a:lnTo>
                  <a:pt x="500" y="3"/>
                </a:lnTo>
                <a:lnTo>
                  <a:pt x="500" y="0"/>
                </a:lnTo>
              </a:path>
            </a:pathLst>
          </a:custGeom>
          <a:noFill/>
          <a:ln w="12700" cap="rnd">
            <a:solidFill>
              <a:srgbClr val="8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6" name="Freeform 12"/>
          <p:cNvSpPr>
            <a:spLocks/>
          </p:cNvSpPr>
          <p:nvPr/>
        </p:nvSpPr>
        <p:spPr bwMode="auto">
          <a:xfrm>
            <a:off x="1946275" y="2665413"/>
            <a:ext cx="3305175" cy="1773237"/>
          </a:xfrm>
          <a:custGeom>
            <a:avLst/>
            <a:gdLst>
              <a:gd name="T0" fmla="*/ 2147483647 w 1263"/>
              <a:gd name="T1" fmla="*/ 2147483647 h 533"/>
              <a:gd name="T2" fmla="*/ 2147483647 w 1263"/>
              <a:gd name="T3" fmla="*/ 2147483647 h 533"/>
              <a:gd name="T4" fmla="*/ 2147483647 w 1263"/>
              <a:gd name="T5" fmla="*/ 2147483647 h 533"/>
              <a:gd name="T6" fmla="*/ 2147483647 w 1263"/>
              <a:gd name="T7" fmla="*/ 2147483647 h 533"/>
              <a:gd name="T8" fmla="*/ 2147483647 w 1263"/>
              <a:gd name="T9" fmla="*/ 2147483647 h 533"/>
              <a:gd name="T10" fmla="*/ 2147483647 w 1263"/>
              <a:gd name="T11" fmla="*/ 2147483647 h 533"/>
              <a:gd name="T12" fmla="*/ 2147483647 w 1263"/>
              <a:gd name="T13" fmla="*/ 2147483647 h 533"/>
              <a:gd name="T14" fmla="*/ 2147483647 w 1263"/>
              <a:gd name="T15" fmla="*/ 2147483647 h 533"/>
              <a:gd name="T16" fmla="*/ 2147483647 w 1263"/>
              <a:gd name="T17" fmla="*/ 2147483647 h 533"/>
              <a:gd name="T18" fmla="*/ 2147483647 w 1263"/>
              <a:gd name="T19" fmla="*/ 2147483647 h 533"/>
              <a:gd name="T20" fmla="*/ 2147483647 w 1263"/>
              <a:gd name="T21" fmla="*/ 2147483647 h 533"/>
              <a:gd name="T22" fmla="*/ 2147483647 w 1263"/>
              <a:gd name="T23" fmla="*/ 2147483647 h 533"/>
              <a:gd name="T24" fmla="*/ 2147483647 w 1263"/>
              <a:gd name="T25" fmla="*/ 2147483647 h 533"/>
              <a:gd name="T26" fmla="*/ 2147483647 w 1263"/>
              <a:gd name="T27" fmla="*/ 2147483647 h 533"/>
              <a:gd name="T28" fmla="*/ 2147483647 w 1263"/>
              <a:gd name="T29" fmla="*/ 2147483647 h 533"/>
              <a:gd name="T30" fmla="*/ 2147483647 w 1263"/>
              <a:gd name="T31" fmla="*/ 2147483647 h 533"/>
              <a:gd name="T32" fmla="*/ 2147483647 w 1263"/>
              <a:gd name="T33" fmla="*/ 2147483647 h 533"/>
              <a:gd name="T34" fmla="*/ 2147483647 w 1263"/>
              <a:gd name="T35" fmla="*/ 2147483647 h 533"/>
              <a:gd name="T36" fmla="*/ 2147483647 w 1263"/>
              <a:gd name="T37" fmla="*/ 2147483647 h 533"/>
              <a:gd name="T38" fmla="*/ 2147483647 w 1263"/>
              <a:gd name="T39" fmla="*/ 2147483647 h 533"/>
              <a:gd name="T40" fmla="*/ 2147483647 w 1263"/>
              <a:gd name="T41" fmla="*/ 2147483647 h 533"/>
              <a:gd name="T42" fmla="*/ 2147483647 w 1263"/>
              <a:gd name="T43" fmla="*/ 2147483647 h 533"/>
              <a:gd name="T44" fmla="*/ 2147483647 w 1263"/>
              <a:gd name="T45" fmla="*/ 2147483647 h 533"/>
              <a:gd name="T46" fmla="*/ 2147483647 w 1263"/>
              <a:gd name="T47" fmla="*/ 2147483647 h 533"/>
              <a:gd name="T48" fmla="*/ 2147483647 w 1263"/>
              <a:gd name="T49" fmla="*/ 2147483647 h 533"/>
              <a:gd name="T50" fmla="*/ 2147483647 w 1263"/>
              <a:gd name="T51" fmla="*/ 2147483647 h 533"/>
              <a:gd name="T52" fmla="*/ 2147483647 w 1263"/>
              <a:gd name="T53" fmla="*/ 2147483647 h 533"/>
              <a:gd name="T54" fmla="*/ 2147483647 w 1263"/>
              <a:gd name="T55" fmla="*/ 2147483647 h 533"/>
              <a:gd name="T56" fmla="*/ 2147483647 w 1263"/>
              <a:gd name="T57" fmla="*/ 2147483647 h 533"/>
              <a:gd name="T58" fmla="*/ 2147483647 w 1263"/>
              <a:gd name="T59" fmla="*/ 2147483647 h 533"/>
              <a:gd name="T60" fmla="*/ 2147483647 w 1263"/>
              <a:gd name="T61" fmla="*/ 2147483647 h 533"/>
              <a:gd name="T62" fmla="*/ 2147483647 w 1263"/>
              <a:gd name="T63" fmla="*/ 2147483647 h 533"/>
              <a:gd name="T64" fmla="*/ 2147483647 w 1263"/>
              <a:gd name="T65" fmla="*/ 2147483647 h 533"/>
              <a:gd name="T66" fmla="*/ 2147483647 w 1263"/>
              <a:gd name="T67" fmla="*/ 2147483647 h 533"/>
              <a:gd name="T68" fmla="*/ 2147483647 w 1263"/>
              <a:gd name="T69" fmla="*/ 2147483647 h 533"/>
              <a:gd name="T70" fmla="*/ 2147483647 w 1263"/>
              <a:gd name="T71" fmla="*/ 2147483647 h 533"/>
              <a:gd name="T72" fmla="*/ 2147483647 w 1263"/>
              <a:gd name="T73" fmla="*/ 2147483647 h 533"/>
              <a:gd name="T74" fmla="*/ 2147483647 w 1263"/>
              <a:gd name="T75" fmla="*/ 2147483647 h 533"/>
              <a:gd name="T76" fmla="*/ 2147483647 w 1263"/>
              <a:gd name="T77" fmla="*/ 2147483647 h 533"/>
              <a:gd name="T78" fmla="*/ 2147483647 w 1263"/>
              <a:gd name="T79" fmla="*/ 2147483647 h 533"/>
              <a:gd name="T80" fmla="*/ 2147483647 w 1263"/>
              <a:gd name="T81" fmla="*/ 2147483647 h 533"/>
              <a:gd name="T82" fmla="*/ 2147483647 w 1263"/>
              <a:gd name="T83" fmla="*/ 2147483647 h 533"/>
              <a:gd name="T84" fmla="*/ 2147483647 w 1263"/>
              <a:gd name="T85" fmla="*/ 2147483647 h 533"/>
              <a:gd name="T86" fmla="*/ 2147483647 w 1263"/>
              <a:gd name="T87" fmla="*/ 2147483647 h 533"/>
              <a:gd name="T88" fmla="*/ 2147483647 w 1263"/>
              <a:gd name="T89" fmla="*/ 2147483647 h 533"/>
              <a:gd name="T90" fmla="*/ 2147483647 w 1263"/>
              <a:gd name="T91" fmla="*/ 2147483647 h 533"/>
              <a:gd name="T92" fmla="*/ 2147483647 w 1263"/>
              <a:gd name="T93" fmla="*/ 2147483647 h 533"/>
              <a:gd name="T94" fmla="*/ 2147483647 w 1263"/>
              <a:gd name="T95" fmla="*/ 2147483647 h 533"/>
              <a:gd name="T96" fmla="*/ 2147483647 w 1263"/>
              <a:gd name="T97" fmla="*/ 2147483647 h 533"/>
              <a:gd name="T98" fmla="*/ 2147483647 w 1263"/>
              <a:gd name="T99" fmla="*/ 1914806474 h 533"/>
              <a:gd name="T100" fmla="*/ 2147483647 w 1263"/>
              <a:gd name="T101" fmla="*/ 1726646736 h 533"/>
              <a:gd name="T102" fmla="*/ 2147483647 w 1263"/>
              <a:gd name="T103" fmla="*/ 1582758433 h 533"/>
              <a:gd name="T104" fmla="*/ 2147483647 w 1263"/>
              <a:gd name="T105" fmla="*/ 1394599111 h 533"/>
              <a:gd name="T106" fmla="*/ 2147483647 w 1263"/>
              <a:gd name="T107" fmla="*/ 166022201 h 533"/>
              <a:gd name="T108" fmla="*/ 2147483647 w 1263"/>
              <a:gd name="T109" fmla="*/ 309910555 h 533"/>
              <a:gd name="T110" fmla="*/ 2147483647 w 1263"/>
              <a:gd name="T111" fmla="*/ 498069982 h 533"/>
              <a:gd name="T112" fmla="*/ 2147483647 w 1263"/>
              <a:gd name="T113" fmla="*/ 863323368 h 533"/>
              <a:gd name="T114" fmla="*/ 2147483647 w 1263"/>
              <a:gd name="T115" fmla="*/ 630889698 h 533"/>
              <a:gd name="T116" fmla="*/ 2147483647 w 1263"/>
              <a:gd name="T117" fmla="*/ 0 h 533"/>
              <a:gd name="T118" fmla="*/ 2147483647 w 1263"/>
              <a:gd name="T119" fmla="*/ 232433774 h 533"/>
              <a:gd name="T120" fmla="*/ 2147483647 w 1263"/>
              <a:gd name="T121" fmla="*/ 498069982 h 5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263"/>
              <a:gd name="T184" fmla="*/ 0 h 533"/>
              <a:gd name="T185" fmla="*/ 1263 w 1263"/>
              <a:gd name="T186" fmla="*/ 533 h 53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263" h="533">
                <a:moveTo>
                  <a:pt x="0" y="424"/>
                </a:moveTo>
                <a:lnTo>
                  <a:pt x="59" y="424"/>
                </a:lnTo>
                <a:lnTo>
                  <a:pt x="62" y="427"/>
                </a:lnTo>
                <a:lnTo>
                  <a:pt x="214" y="427"/>
                </a:lnTo>
                <a:lnTo>
                  <a:pt x="215" y="430"/>
                </a:lnTo>
                <a:lnTo>
                  <a:pt x="279" y="430"/>
                </a:lnTo>
                <a:lnTo>
                  <a:pt x="281" y="427"/>
                </a:lnTo>
                <a:lnTo>
                  <a:pt x="324" y="427"/>
                </a:lnTo>
                <a:lnTo>
                  <a:pt x="328" y="424"/>
                </a:lnTo>
                <a:lnTo>
                  <a:pt x="351" y="424"/>
                </a:lnTo>
                <a:lnTo>
                  <a:pt x="353" y="421"/>
                </a:lnTo>
                <a:lnTo>
                  <a:pt x="365" y="421"/>
                </a:lnTo>
                <a:lnTo>
                  <a:pt x="367" y="418"/>
                </a:lnTo>
                <a:lnTo>
                  <a:pt x="376" y="418"/>
                </a:lnTo>
                <a:lnTo>
                  <a:pt x="378" y="414"/>
                </a:lnTo>
                <a:lnTo>
                  <a:pt x="387" y="414"/>
                </a:lnTo>
                <a:lnTo>
                  <a:pt x="387" y="411"/>
                </a:lnTo>
                <a:lnTo>
                  <a:pt x="392" y="411"/>
                </a:lnTo>
                <a:lnTo>
                  <a:pt x="394" y="408"/>
                </a:lnTo>
                <a:lnTo>
                  <a:pt x="398" y="408"/>
                </a:lnTo>
                <a:lnTo>
                  <a:pt x="400" y="407"/>
                </a:lnTo>
                <a:lnTo>
                  <a:pt x="404" y="407"/>
                </a:lnTo>
                <a:lnTo>
                  <a:pt x="406" y="404"/>
                </a:lnTo>
                <a:lnTo>
                  <a:pt x="408" y="404"/>
                </a:lnTo>
                <a:lnTo>
                  <a:pt x="410" y="400"/>
                </a:lnTo>
                <a:lnTo>
                  <a:pt x="412" y="400"/>
                </a:lnTo>
                <a:lnTo>
                  <a:pt x="414" y="397"/>
                </a:lnTo>
                <a:lnTo>
                  <a:pt x="416" y="397"/>
                </a:lnTo>
                <a:lnTo>
                  <a:pt x="418" y="394"/>
                </a:lnTo>
                <a:lnTo>
                  <a:pt x="421" y="394"/>
                </a:lnTo>
                <a:lnTo>
                  <a:pt x="425" y="388"/>
                </a:lnTo>
                <a:lnTo>
                  <a:pt x="427" y="388"/>
                </a:lnTo>
                <a:lnTo>
                  <a:pt x="428" y="385"/>
                </a:lnTo>
                <a:lnTo>
                  <a:pt x="430" y="385"/>
                </a:lnTo>
                <a:lnTo>
                  <a:pt x="430" y="382"/>
                </a:lnTo>
                <a:lnTo>
                  <a:pt x="432" y="382"/>
                </a:lnTo>
                <a:lnTo>
                  <a:pt x="434" y="379"/>
                </a:lnTo>
                <a:lnTo>
                  <a:pt x="437" y="379"/>
                </a:lnTo>
                <a:lnTo>
                  <a:pt x="437" y="375"/>
                </a:lnTo>
                <a:lnTo>
                  <a:pt x="439" y="375"/>
                </a:lnTo>
                <a:lnTo>
                  <a:pt x="441" y="374"/>
                </a:lnTo>
                <a:lnTo>
                  <a:pt x="443" y="374"/>
                </a:lnTo>
                <a:lnTo>
                  <a:pt x="443" y="371"/>
                </a:lnTo>
                <a:lnTo>
                  <a:pt x="445" y="371"/>
                </a:lnTo>
                <a:lnTo>
                  <a:pt x="447" y="368"/>
                </a:lnTo>
                <a:lnTo>
                  <a:pt x="449" y="368"/>
                </a:lnTo>
                <a:lnTo>
                  <a:pt x="449" y="365"/>
                </a:lnTo>
                <a:lnTo>
                  <a:pt x="453" y="365"/>
                </a:lnTo>
                <a:lnTo>
                  <a:pt x="453" y="361"/>
                </a:lnTo>
                <a:lnTo>
                  <a:pt x="455" y="361"/>
                </a:lnTo>
                <a:lnTo>
                  <a:pt x="459" y="355"/>
                </a:lnTo>
                <a:lnTo>
                  <a:pt x="461" y="355"/>
                </a:lnTo>
                <a:lnTo>
                  <a:pt x="461" y="352"/>
                </a:lnTo>
                <a:lnTo>
                  <a:pt x="463" y="352"/>
                </a:lnTo>
                <a:lnTo>
                  <a:pt x="468" y="346"/>
                </a:lnTo>
                <a:lnTo>
                  <a:pt x="470" y="346"/>
                </a:lnTo>
                <a:lnTo>
                  <a:pt x="470" y="343"/>
                </a:lnTo>
                <a:lnTo>
                  <a:pt x="472" y="343"/>
                </a:lnTo>
                <a:lnTo>
                  <a:pt x="474" y="340"/>
                </a:lnTo>
                <a:lnTo>
                  <a:pt x="475" y="340"/>
                </a:lnTo>
                <a:lnTo>
                  <a:pt x="475" y="338"/>
                </a:lnTo>
                <a:lnTo>
                  <a:pt x="477" y="338"/>
                </a:lnTo>
                <a:lnTo>
                  <a:pt x="482" y="332"/>
                </a:lnTo>
                <a:lnTo>
                  <a:pt x="484" y="332"/>
                </a:lnTo>
                <a:lnTo>
                  <a:pt x="484" y="329"/>
                </a:lnTo>
                <a:lnTo>
                  <a:pt x="486" y="329"/>
                </a:lnTo>
                <a:lnTo>
                  <a:pt x="490" y="322"/>
                </a:lnTo>
                <a:lnTo>
                  <a:pt x="494" y="316"/>
                </a:lnTo>
                <a:lnTo>
                  <a:pt x="497" y="316"/>
                </a:lnTo>
                <a:lnTo>
                  <a:pt x="499" y="313"/>
                </a:lnTo>
                <a:lnTo>
                  <a:pt x="500" y="313"/>
                </a:lnTo>
                <a:lnTo>
                  <a:pt x="500" y="310"/>
                </a:lnTo>
                <a:lnTo>
                  <a:pt x="502" y="310"/>
                </a:lnTo>
                <a:lnTo>
                  <a:pt x="502" y="307"/>
                </a:lnTo>
                <a:lnTo>
                  <a:pt x="504" y="307"/>
                </a:lnTo>
                <a:lnTo>
                  <a:pt x="506" y="305"/>
                </a:lnTo>
                <a:lnTo>
                  <a:pt x="508" y="305"/>
                </a:lnTo>
                <a:lnTo>
                  <a:pt x="508" y="302"/>
                </a:lnTo>
                <a:lnTo>
                  <a:pt x="511" y="302"/>
                </a:lnTo>
                <a:lnTo>
                  <a:pt x="511" y="299"/>
                </a:lnTo>
                <a:lnTo>
                  <a:pt x="515" y="299"/>
                </a:lnTo>
                <a:lnTo>
                  <a:pt x="515" y="296"/>
                </a:lnTo>
                <a:lnTo>
                  <a:pt x="517" y="296"/>
                </a:lnTo>
                <a:lnTo>
                  <a:pt x="517" y="293"/>
                </a:lnTo>
                <a:lnTo>
                  <a:pt x="519" y="293"/>
                </a:lnTo>
                <a:lnTo>
                  <a:pt x="519" y="290"/>
                </a:lnTo>
                <a:lnTo>
                  <a:pt x="521" y="290"/>
                </a:lnTo>
                <a:lnTo>
                  <a:pt x="523" y="287"/>
                </a:lnTo>
                <a:lnTo>
                  <a:pt x="524" y="287"/>
                </a:lnTo>
                <a:lnTo>
                  <a:pt x="524" y="283"/>
                </a:lnTo>
                <a:lnTo>
                  <a:pt x="529" y="283"/>
                </a:lnTo>
                <a:lnTo>
                  <a:pt x="529" y="280"/>
                </a:lnTo>
                <a:lnTo>
                  <a:pt x="531" y="280"/>
                </a:lnTo>
                <a:lnTo>
                  <a:pt x="531" y="277"/>
                </a:lnTo>
                <a:lnTo>
                  <a:pt x="535" y="277"/>
                </a:lnTo>
                <a:lnTo>
                  <a:pt x="535" y="274"/>
                </a:lnTo>
                <a:lnTo>
                  <a:pt x="544" y="274"/>
                </a:lnTo>
                <a:lnTo>
                  <a:pt x="544" y="271"/>
                </a:lnTo>
                <a:lnTo>
                  <a:pt x="551" y="271"/>
                </a:lnTo>
                <a:lnTo>
                  <a:pt x="551" y="269"/>
                </a:lnTo>
                <a:lnTo>
                  <a:pt x="568" y="269"/>
                </a:lnTo>
                <a:lnTo>
                  <a:pt x="568" y="266"/>
                </a:lnTo>
                <a:lnTo>
                  <a:pt x="572" y="266"/>
                </a:lnTo>
                <a:lnTo>
                  <a:pt x="574" y="269"/>
                </a:lnTo>
                <a:lnTo>
                  <a:pt x="584" y="269"/>
                </a:lnTo>
                <a:lnTo>
                  <a:pt x="587" y="271"/>
                </a:lnTo>
                <a:lnTo>
                  <a:pt x="591" y="271"/>
                </a:lnTo>
                <a:lnTo>
                  <a:pt x="591" y="274"/>
                </a:lnTo>
                <a:lnTo>
                  <a:pt x="595" y="274"/>
                </a:lnTo>
                <a:lnTo>
                  <a:pt x="595" y="277"/>
                </a:lnTo>
                <a:lnTo>
                  <a:pt x="596" y="277"/>
                </a:lnTo>
                <a:lnTo>
                  <a:pt x="596" y="280"/>
                </a:lnTo>
                <a:lnTo>
                  <a:pt x="601" y="280"/>
                </a:lnTo>
                <a:lnTo>
                  <a:pt x="601" y="283"/>
                </a:lnTo>
                <a:lnTo>
                  <a:pt x="603" y="283"/>
                </a:lnTo>
                <a:lnTo>
                  <a:pt x="603" y="287"/>
                </a:lnTo>
                <a:lnTo>
                  <a:pt x="605" y="287"/>
                </a:lnTo>
                <a:lnTo>
                  <a:pt x="605" y="290"/>
                </a:lnTo>
                <a:lnTo>
                  <a:pt x="607" y="290"/>
                </a:lnTo>
                <a:lnTo>
                  <a:pt x="607" y="293"/>
                </a:lnTo>
                <a:lnTo>
                  <a:pt x="609" y="293"/>
                </a:lnTo>
                <a:lnTo>
                  <a:pt x="609" y="296"/>
                </a:lnTo>
                <a:lnTo>
                  <a:pt x="611" y="296"/>
                </a:lnTo>
                <a:lnTo>
                  <a:pt x="611" y="299"/>
                </a:lnTo>
                <a:lnTo>
                  <a:pt x="613" y="299"/>
                </a:lnTo>
                <a:lnTo>
                  <a:pt x="613" y="302"/>
                </a:lnTo>
                <a:lnTo>
                  <a:pt x="616" y="302"/>
                </a:lnTo>
                <a:lnTo>
                  <a:pt x="616" y="305"/>
                </a:lnTo>
                <a:lnTo>
                  <a:pt x="618" y="305"/>
                </a:lnTo>
                <a:lnTo>
                  <a:pt x="618" y="307"/>
                </a:lnTo>
                <a:lnTo>
                  <a:pt x="619" y="307"/>
                </a:lnTo>
                <a:lnTo>
                  <a:pt x="619" y="310"/>
                </a:lnTo>
                <a:lnTo>
                  <a:pt x="621" y="313"/>
                </a:lnTo>
                <a:lnTo>
                  <a:pt x="621" y="316"/>
                </a:lnTo>
                <a:lnTo>
                  <a:pt x="623" y="316"/>
                </a:lnTo>
                <a:lnTo>
                  <a:pt x="623" y="319"/>
                </a:lnTo>
                <a:lnTo>
                  <a:pt x="625" y="322"/>
                </a:lnTo>
                <a:lnTo>
                  <a:pt x="625" y="329"/>
                </a:lnTo>
                <a:lnTo>
                  <a:pt x="627" y="329"/>
                </a:lnTo>
                <a:lnTo>
                  <a:pt x="627" y="335"/>
                </a:lnTo>
                <a:lnTo>
                  <a:pt x="629" y="338"/>
                </a:lnTo>
                <a:lnTo>
                  <a:pt x="629" y="343"/>
                </a:lnTo>
                <a:lnTo>
                  <a:pt x="632" y="346"/>
                </a:lnTo>
                <a:lnTo>
                  <a:pt x="632" y="352"/>
                </a:lnTo>
                <a:lnTo>
                  <a:pt x="634" y="352"/>
                </a:lnTo>
                <a:lnTo>
                  <a:pt x="634" y="358"/>
                </a:lnTo>
                <a:lnTo>
                  <a:pt x="636" y="358"/>
                </a:lnTo>
                <a:lnTo>
                  <a:pt x="636" y="361"/>
                </a:lnTo>
                <a:lnTo>
                  <a:pt x="638" y="365"/>
                </a:lnTo>
                <a:lnTo>
                  <a:pt x="638" y="368"/>
                </a:lnTo>
                <a:lnTo>
                  <a:pt x="640" y="371"/>
                </a:lnTo>
                <a:lnTo>
                  <a:pt x="640" y="374"/>
                </a:lnTo>
                <a:lnTo>
                  <a:pt x="642" y="374"/>
                </a:lnTo>
                <a:lnTo>
                  <a:pt x="642" y="375"/>
                </a:lnTo>
                <a:lnTo>
                  <a:pt x="645" y="382"/>
                </a:lnTo>
                <a:lnTo>
                  <a:pt x="650" y="388"/>
                </a:lnTo>
                <a:lnTo>
                  <a:pt x="650" y="391"/>
                </a:lnTo>
                <a:lnTo>
                  <a:pt x="652" y="391"/>
                </a:lnTo>
                <a:lnTo>
                  <a:pt x="654" y="394"/>
                </a:lnTo>
                <a:lnTo>
                  <a:pt x="654" y="397"/>
                </a:lnTo>
                <a:lnTo>
                  <a:pt x="656" y="400"/>
                </a:lnTo>
                <a:lnTo>
                  <a:pt x="658" y="400"/>
                </a:lnTo>
                <a:lnTo>
                  <a:pt x="658" y="404"/>
                </a:lnTo>
                <a:lnTo>
                  <a:pt x="663" y="408"/>
                </a:lnTo>
                <a:lnTo>
                  <a:pt x="665" y="408"/>
                </a:lnTo>
                <a:lnTo>
                  <a:pt x="665" y="411"/>
                </a:lnTo>
                <a:lnTo>
                  <a:pt x="668" y="418"/>
                </a:lnTo>
                <a:lnTo>
                  <a:pt x="670" y="418"/>
                </a:lnTo>
                <a:lnTo>
                  <a:pt x="670" y="421"/>
                </a:lnTo>
                <a:lnTo>
                  <a:pt x="674" y="427"/>
                </a:lnTo>
                <a:lnTo>
                  <a:pt x="677" y="430"/>
                </a:lnTo>
                <a:lnTo>
                  <a:pt x="679" y="430"/>
                </a:lnTo>
                <a:lnTo>
                  <a:pt x="681" y="433"/>
                </a:lnTo>
                <a:lnTo>
                  <a:pt x="681" y="436"/>
                </a:lnTo>
                <a:lnTo>
                  <a:pt x="685" y="443"/>
                </a:lnTo>
                <a:lnTo>
                  <a:pt x="687" y="443"/>
                </a:lnTo>
                <a:lnTo>
                  <a:pt x="690" y="447"/>
                </a:lnTo>
                <a:lnTo>
                  <a:pt x="695" y="453"/>
                </a:lnTo>
                <a:lnTo>
                  <a:pt x="699" y="460"/>
                </a:lnTo>
                <a:lnTo>
                  <a:pt x="701" y="460"/>
                </a:lnTo>
                <a:lnTo>
                  <a:pt x="703" y="463"/>
                </a:lnTo>
                <a:lnTo>
                  <a:pt x="703" y="466"/>
                </a:lnTo>
                <a:lnTo>
                  <a:pt x="705" y="466"/>
                </a:lnTo>
                <a:lnTo>
                  <a:pt x="708" y="469"/>
                </a:lnTo>
                <a:lnTo>
                  <a:pt x="710" y="469"/>
                </a:lnTo>
                <a:lnTo>
                  <a:pt x="714" y="475"/>
                </a:lnTo>
                <a:lnTo>
                  <a:pt x="715" y="478"/>
                </a:lnTo>
                <a:lnTo>
                  <a:pt x="717" y="478"/>
                </a:lnTo>
                <a:lnTo>
                  <a:pt x="719" y="480"/>
                </a:lnTo>
                <a:lnTo>
                  <a:pt x="722" y="480"/>
                </a:lnTo>
                <a:lnTo>
                  <a:pt x="724" y="483"/>
                </a:lnTo>
                <a:lnTo>
                  <a:pt x="726" y="483"/>
                </a:lnTo>
                <a:lnTo>
                  <a:pt x="726" y="486"/>
                </a:lnTo>
                <a:lnTo>
                  <a:pt x="728" y="486"/>
                </a:lnTo>
                <a:lnTo>
                  <a:pt x="730" y="489"/>
                </a:lnTo>
                <a:lnTo>
                  <a:pt x="732" y="489"/>
                </a:lnTo>
                <a:lnTo>
                  <a:pt x="734" y="492"/>
                </a:lnTo>
                <a:lnTo>
                  <a:pt x="738" y="492"/>
                </a:lnTo>
                <a:lnTo>
                  <a:pt x="738" y="496"/>
                </a:lnTo>
                <a:lnTo>
                  <a:pt x="742" y="496"/>
                </a:lnTo>
                <a:lnTo>
                  <a:pt x="744" y="499"/>
                </a:lnTo>
                <a:lnTo>
                  <a:pt x="748" y="499"/>
                </a:lnTo>
                <a:lnTo>
                  <a:pt x="748" y="502"/>
                </a:lnTo>
                <a:lnTo>
                  <a:pt x="755" y="502"/>
                </a:lnTo>
                <a:lnTo>
                  <a:pt x="757" y="505"/>
                </a:lnTo>
                <a:lnTo>
                  <a:pt x="762" y="505"/>
                </a:lnTo>
                <a:lnTo>
                  <a:pt x="764" y="508"/>
                </a:lnTo>
                <a:lnTo>
                  <a:pt x="771" y="508"/>
                </a:lnTo>
                <a:lnTo>
                  <a:pt x="773" y="511"/>
                </a:lnTo>
                <a:lnTo>
                  <a:pt x="782" y="511"/>
                </a:lnTo>
                <a:lnTo>
                  <a:pt x="784" y="513"/>
                </a:lnTo>
                <a:lnTo>
                  <a:pt x="793" y="513"/>
                </a:lnTo>
                <a:lnTo>
                  <a:pt x="795" y="516"/>
                </a:lnTo>
                <a:lnTo>
                  <a:pt x="806" y="516"/>
                </a:lnTo>
                <a:lnTo>
                  <a:pt x="808" y="519"/>
                </a:lnTo>
                <a:lnTo>
                  <a:pt x="816" y="519"/>
                </a:lnTo>
                <a:lnTo>
                  <a:pt x="818" y="522"/>
                </a:lnTo>
                <a:lnTo>
                  <a:pt x="824" y="522"/>
                </a:lnTo>
                <a:lnTo>
                  <a:pt x="827" y="525"/>
                </a:lnTo>
                <a:lnTo>
                  <a:pt x="836" y="525"/>
                </a:lnTo>
                <a:lnTo>
                  <a:pt x="838" y="528"/>
                </a:lnTo>
                <a:lnTo>
                  <a:pt x="853" y="528"/>
                </a:lnTo>
                <a:lnTo>
                  <a:pt x="855" y="532"/>
                </a:lnTo>
                <a:lnTo>
                  <a:pt x="892" y="532"/>
                </a:lnTo>
                <a:lnTo>
                  <a:pt x="894" y="528"/>
                </a:lnTo>
                <a:lnTo>
                  <a:pt x="908" y="528"/>
                </a:lnTo>
                <a:lnTo>
                  <a:pt x="910" y="525"/>
                </a:lnTo>
                <a:lnTo>
                  <a:pt x="917" y="525"/>
                </a:lnTo>
                <a:lnTo>
                  <a:pt x="919" y="522"/>
                </a:lnTo>
                <a:lnTo>
                  <a:pt x="923" y="522"/>
                </a:lnTo>
                <a:lnTo>
                  <a:pt x="925" y="519"/>
                </a:lnTo>
                <a:lnTo>
                  <a:pt x="928" y="519"/>
                </a:lnTo>
                <a:lnTo>
                  <a:pt x="930" y="516"/>
                </a:lnTo>
                <a:lnTo>
                  <a:pt x="935" y="516"/>
                </a:lnTo>
                <a:lnTo>
                  <a:pt x="937" y="513"/>
                </a:lnTo>
                <a:lnTo>
                  <a:pt x="941" y="513"/>
                </a:lnTo>
                <a:lnTo>
                  <a:pt x="943" y="511"/>
                </a:lnTo>
                <a:lnTo>
                  <a:pt x="948" y="511"/>
                </a:lnTo>
                <a:lnTo>
                  <a:pt x="952" y="508"/>
                </a:lnTo>
                <a:lnTo>
                  <a:pt x="953" y="505"/>
                </a:lnTo>
                <a:lnTo>
                  <a:pt x="957" y="505"/>
                </a:lnTo>
                <a:lnTo>
                  <a:pt x="962" y="502"/>
                </a:lnTo>
                <a:lnTo>
                  <a:pt x="964" y="499"/>
                </a:lnTo>
                <a:lnTo>
                  <a:pt x="968" y="499"/>
                </a:lnTo>
                <a:lnTo>
                  <a:pt x="972" y="496"/>
                </a:lnTo>
                <a:lnTo>
                  <a:pt x="974" y="492"/>
                </a:lnTo>
                <a:lnTo>
                  <a:pt x="978" y="492"/>
                </a:lnTo>
                <a:lnTo>
                  <a:pt x="982" y="489"/>
                </a:lnTo>
                <a:lnTo>
                  <a:pt x="984" y="486"/>
                </a:lnTo>
                <a:lnTo>
                  <a:pt x="988" y="483"/>
                </a:lnTo>
                <a:lnTo>
                  <a:pt x="993" y="483"/>
                </a:lnTo>
                <a:lnTo>
                  <a:pt x="995" y="480"/>
                </a:lnTo>
                <a:lnTo>
                  <a:pt x="999" y="478"/>
                </a:lnTo>
                <a:lnTo>
                  <a:pt x="1000" y="478"/>
                </a:lnTo>
                <a:lnTo>
                  <a:pt x="1004" y="475"/>
                </a:lnTo>
                <a:lnTo>
                  <a:pt x="1007" y="472"/>
                </a:lnTo>
                <a:lnTo>
                  <a:pt x="1011" y="469"/>
                </a:lnTo>
                <a:lnTo>
                  <a:pt x="1015" y="469"/>
                </a:lnTo>
                <a:lnTo>
                  <a:pt x="1019" y="463"/>
                </a:lnTo>
                <a:lnTo>
                  <a:pt x="1024" y="460"/>
                </a:lnTo>
                <a:lnTo>
                  <a:pt x="1025" y="460"/>
                </a:lnTo>
                <a:lnTo>
                  <a:pt x="1029" y="457"/>
                </a:lnTo>
                <a:lnTo>
                  <a:pt x="1031" y="453"/>
                </a:lnTo>
                <a:lnTo>
                  <a:pt x="1033" y="453"/>
                </a:lnTo>
                <a:lnTo>
                  <a:pt x="1035" y="450"/>
                </a:lnTo>
                <a:lnTo>
                  <a:pt x="1040" y="447"/>
                </a:lnTo>
                <a:lnTo>
                  <a:pt x="1042" y="447"/>
                </a:lnTo>
                <a:lnTo>
                  <a:pt x="1046" y="443"/>
                </a:lnTo>
                <a:lnTo>
                  <a:pt x="1049" y="443"/>
                </a:lnTo>
                <a:lnTo>
                  <a:pt x="1049" y="439"/>
                </a:lnTo>
                <a:lnTo>
                  <a:pt x="1052" y="436"/>
                </a:lnTo>
                <a:lnTo>
                  <a:pt x="1054" y="436"/>
                </a:lnTo>
                <a:lnTo>
                  <a:pt x="1056" y="433"/>
                </a:lnTo>
                <a:lnTo>
                  <a:pt x="1058" y="433"/>
                </a:lnTo>
                <a:lnTo>
                  <a:pt x="1062" y="427"/>
                </a:lnTo>
                <a:lnTo>
                  <a:pt x="1067" y="421"/>
                </a:lnTo>
                <a:lnTo>
                  <a:pt x="1069" y="418"/>
                </a:lnTo>
                <a:lnTo>
                  <a:pt x="1071" y="418"/>
                </a:lnTo>
                <a:lnTo>
                  <a:pt x="1071" y="414"/>
                </a:lnTo>
                <a:lnTo>
                  <a:pt x="1072" y="414"/>
                </a:lnTo>
                <a:lnTo>
                  <a:pt x="1072" y="411"/>
                </a:lnTo>
                <a:lnTo>
                  <a:pt x="1076" y="407"/>
                </a:lnTo>
                <a:lnTo>
                  <a:pt x="1076" y="404"/>
                </a:lnTo>
                <a:lnTo>
                  <a:pt x="1078" y="404"/>
                </a:lnTo>
                <a:lnTo>
                  <a:pt x="1078" y="400"/>
                </a:lnTo>
                <a:lnTo>
                  <a:pt x="1080" y="397"/>
                </a:lnTo>
                <a:lnTo>
                  <a:pt x="1080" y="394"/>
                </a:lnTo>
                <a:lnTo>
                  <a:pt x="1083" y="391"/>
                </a:lnTo>
                <a:lnTo>
                  <a:pt x="1083" y="388"/>
                </a:lnTo>
                <a:lnTo>
                  <a:pt x="1085" y="388"/>
                </a:lnTo>
                <a:lnTo>
                  <a:pt x="1085" y="382"/>
                </a:lnTo>
                <a:lnTo>
                  <a:pt x="1087" y="382"/>
                </a:lnTo>
                <a:lnTo>
                  <a:pt x="1087" y="379"/>
                </a:lnTo>
                <a:lnTo>
                  <a:pt x="1089" y="375"/>
                </a:lnTo>
                <a:lnTo>
                  <a:pt x="1089" y="374"/>
                </a:lnTo>
                <a:lnTo>
                  <a:pt x="1091" y="374"/>
                </a:lnTo>
                <a:lnTo>
                  <a:pt x="1091" y="371"/>
                </a:lnTo>
                <a:lnTo>
                  <a:pt x="1093" y="371"/>
                </a:lnTo>
                <a:lnTo>
                  <a:pt x="1093" y="368"/>
                </a:lnTo>
                <a:lnTo>
                  <a:pt x="1095" y="365"/>
                </a:lnTo>
                <a:lnTo>
                  <a:pt x="1095" y="361"/>
                </a:lnTo>
                <a:lnTo>
                  <a:pt x="1097" y="361"/>
                </a:lnTo>
                <a:lnTo>
                  <a:pt x="1097" y="358"/>
                </a:lnTo>
                <a:lnTo>
                  <a:pt x="1099" y="355"/>
                </a:lnTo>
                <a:lnTo>
                  <a:pt x="1099" y="352"/>
                </a:lnTo>
                <a:lnTo>
                  <a:pt x="1101" y="352"/>
                </a:lnTo>
                <a:lnTo>
                  <a:pt x="1101" y="349"/>
                </a:lnTo>
                <a:lnTo>
                  <a:pt x="1103" y="346"/>
                </a:lnTo>
                <a:lnTo>
                  <a:pt x="1103" y="343"/>
                </a:lnTo>
                <a:lnTo>
                  <a:pt x="1105" y="343"/>
                </a:lnTo>
                <a:lnTo>
                  <a:pt x="1105" y="340"/>
                </a:lnTo>
                <a:lnTo>
                  <a:pt x="1109" y="335"/>
                </a:lnTo>
                <a:lnTo>
                  <a:pt x="1109" y="332"/>
                </a:lnTo>
                <a:lnTo>
                  <a:pt x="1112" y="332"/>
                </a:lnTo>
                <a:lnTo>
                  <a:pt x="1112" y="326"/>
                </a:lnTo>
                <a:lnTo>
                  <a:pt x="1114" y="326"/>
                </a:lnTo>
                <a:lnTo>
                  <a:pt x="1114" y="322"/>
                </a:lnTo>
                <a:lnTo>
                  <a:pt x="1116" y="322"/>
                </a:lnTo>
                <a:lnTo>
                  <a:pt x="1116" y="319"/>
                </a:lnTo>
                <a:lnTo>
                  <a:pt x="1118" y="316"/>
                </a:lnTo>
                <a:lnTo>
                  <a:pt x="1118" y="313"/>
                </a:lnTo>
                <a:lnTo>
                  <a:pt x="1119" y="313"/>
                </a:lnTo>
                <a:lnTo>
                  <a:pt x="1119" y="310"/>
                </a:lnTo>
                <a:lnTo>
                  <a:pt x="1121" y="307"/>
                </a:lnTo>
                <a:lnTo>
                  <a:pt x="1123" y="307"/>
                </a:lnTo>
                <a:lnTo>
                  <a:pt x="1123" y="302"/>
                </a:lnTo>
                <a:lnTo>
                  <a:pt x="1125" y="302"/>
                </a:lnTo>
                <a:lnTo>
                  <a:pt x="1125" y="299"/>
                </a:lnTo>
                <a:lnTo>
                  <a:pt x="1128" y="299"/>
                </a:lnTo>
                <a:lnTo>
                  <a:pt x="1128" y="296"/>
                </a:lnTo>
                <a:lnTo>
                  <a:pt x="1130" y="296"/>
                </a:lnTo>
                <a:lnTo>
                  <a:pt x="1130" y="293"/>
                </a:lnTo>
                <a:lnTo>
                  <a:pt x="1132" y="293"/>
                </a:lnTo>
                <a:lnTo>
                  <a:pt x="1132" y="290"/>
                </a:lnTo>
                <a:lnTo>
                  <a:pt x="1134" y="290"/>
                </a:lnTo>
                <a:lnTo>
                  <a:pt x="1134" y="287"/>
                </a:lnTo>
                <a:lnTo>
                  <a:pt x="1136" y="287"/>
                </a:lnTo>
                <a:lnTo>
                  <a:pt x="1136" y="283"/>
                </a:lnTo>
                <a:lnTo>
                  <a:pt x="1138" y="283"/>
                </a:lnTo>
                <a:lnTo>
                  <a:pt x="1138" y="280"/>
                </a:lnTo>
                <a:lnTo>
                  <a:pt x="1140" y="280"/>
                </a:lnTo>
                <a:lnTo>
                  <a:pt x="1140" y="277"/>
                </a:lnTo>
                <a:lnTo>
                  <a:pt x="1143" y="277"/>
                </a:lnTo>
                <a:lnTo>
                  <a:pt x="1143" y="274"/>
                </a:lnTo>
                <a:lnTo>
                  <a:pt x="1144" y="274"/>
                </a:lnTo>
                <a:lnTo>
                  <a:pt x="1146" y="271"/>
                </a:lnTo>
                <a:lnTo>
                  <a:pt x="1148" y="271"/>
                </a:lnTo>
                <a:lnTo>
                  <a:pt x="1148" y="269"/>
                </a:lnTo>
                <a:lnTo>
                  <a:pt x="1150" y="269"/>
                </a:lnTo>
                <a:lnTo>
                  <a:pt x="1150" y="266"/>
                </a:lnTo>
                <a:lnTo>
                  <a:pt x="1154" y="266"/>
                </a:lnTo>
                <a:lnTo>
                  <a:pt x="1154" y="263"/>
                </a:lnTo>
                <a:lnTo>
                  <a:pt x="1157" y="263"/>
                </a:lnTo>
                <a:lnTo>
                  <a:pt x="1157" y="260"/>
                </a:lnTo>
                <a:lnTo>
                  <a:pt x="1159" y="260"/>
                </a:lnTo>
                <a:lnTo>
                  <a:pt x="1161" y="257"/>
                </a:lnTo>
                <a:lnTo>
                  <a:pt x="1163" y="257"/>
                </a:lnTo>
                <a:lnTo>
                  <a:pt x="1165" y="254"/>
                </a:lnTo>
                <a:lnTo>
                  <a:pt x="1167" y="254"/>
                </a:lnTo>
                <a:lnTo>
                  <a:pt x="1167" y="251"/>
                </a:lnTo>
                <a:lnTo>
                  <a:pt x="1170" y="251"/>
                </a:lnTo>
                <a:lnTo>
                  <a:pt x="1170" y="248"/>
                </a:lnTo>
                <a:lnTo>
                  <a:pt x="1173" y="248"/>
                </a:lnTo>
                <a:lnTo>
                  <a:pt x="1175" y="244"/>
                </a:lnTo>
                <a:lnTo>
                  <a:pt x="1177" y="244"/>
                </a:lnTo>
                <a:lnTo>
                  <a:pt x="1179" y="241"/>
                </a:lnTo>
                <a:lnTo>
                  <a:pt x="1181" y="241"/>
                </a:lnTo>
                <a:lnTo>
                  <a:pt x="1183" y="238"/>
                </a:lnTo>
                <a:lnTo>
                  <a:pt x="1185" y="238"/>
                </a:lnTo>
                <a:lnTo>
                  <a:pt x="1188" y="235"/>
                </a:lnTo>
                <a:lnTo>
                  <a:pt x="1190" y="235"/>
                </a:lnTo>
                <a:lnTo>
                  <a:pt x="1190" y="234"/>
                </a:lnTo>
                <a:lnTo>
                  <a:pt x="1193" y="234"/>
                </a:lnTo>
                <a:lnTo>
                  <a:pt x="1193" y="230"/>
                </a:lnTo>
                <a:lnTo>
                  <a:pt x="1197" y="230"/>
                </a:lnTo>
                <a:lnTo>
                  <a:pt x="1197" y="227"/>
                </a:lnTo>
                <a:lnTo>
                  <a:pt x="1199" y="227"/>
                </a:lnTo>
                <a:lnTo>
                  <a:pt x="1199" y="224"/>
                </a:lnTo>
                <a:lnTo>
                  <a:pt x="1202" y="224"/>
                </a:lnTo>
                <a:lnTo>
                  <a:pt x="1204" y="221"/>
                </a:lnTo>
                <a:lnTo>
                  <a:pt x="1206" y="221"/>
                </a:lnTo>
                <a:lnTo>
                  <a:pt x="1206" y="218"/>
                </a:lnTo>
                <a:lnTo>
                  <a:pt x="1208" y="218"/>
                </a:lnTo>
                <a:lnTo>
                  <a:pt x="1210" y="215"/>
                </a:lnTo>
                <a:lnTo>
                  <a:pt x="1212" y="215"/>
                </a:lnTo>
                <a:lnTo>
                  <a:pt x="1212" y="212"/>
                </a:lnTo>
                <a:lnTo>
                  <a:pt x="1214" y="212"/>
                </a:lnTo>
                <a:lnTo>
                  <a:pt x="1214" y="209"/>
                </a:lnTo>
                <a:lnTo>
                  <a:pt x="1218" y="209"/>
                </a:lnTo>
                <a:lnTo>
                  <a:pt x="1218" y="205"/>
                </a:lnTo>
                <a:lnTo>
                  <a:pt x="1220" y="205"/>
                </a:lnTo>
                <a:lnTo>
                  <a:pt x="1220" y="202"/>
                </a:lnTo>
                <a:lnTo>
                  <a:pt x="1222" y="202"/>
                </a:lnTo>
                <a:lnTo>
                  <a:pt x="1222" y="201"/>
                </a:lnTo>
                <a:lnTo>
                  <a:pt x="1224" y="201"/>
                </a:lnTo>
                <a:lnTo>
                  <a:pt x="1224" y="198"/>
                </a:lnTo>
                <a:lnTo>
                  <a:pt x="1226" y="198"/>
                </a:lnTo>
                <a:lnTo>
                  <a:pt x="1226" y="191"/>
                </a:lnTo>
                <a:lnTo>
                  <a:pt x="1228" y="191"/>
                </a:lnTo>
                <a:lnTo>
                  <a:pt x="1228" y="173"/>
                </a:lnTo>
                <a:lnTo>
                  <a:pt x="1226" y="173"/>
                </a:lnTo>
                <a:lnTo>
                  <a:pt x="1226" y="166"/>
                </a:lnTo>
                <a:lnTo>
                  <a:pt x="1224" y="165"/>
                </a:lnTo>
                <a:lnTo>
                  <a:pt x="1224" y="162"/>
                </a:lnTo>
                <a:lnTo>
                  <a:pt x="1222" y="162"/>
                </a:lnTo>
                <a:lnTo>
                  <a:pt x="1222" y="159"/>
                </a:lnTo>
                <a:lnTo>
                  <a:pt x="1220" y="159"/>
                </a:lnTo>
                <a:lnTo>
                  <a:pt x="1220" y="156"/>
                </a:lnTo>
                <a:lnTo>
                  <a:pt x="1218" y="156"/>
                </a:lnTo>
                <a:lnTo>
                  <a:pt x="1218" y="152"/>
                </a:lnTo>
                <a:lnTo>
                  <a:pt x="1215" y="152"/>
                </a:lnTo>
                <a:lnTo>
                  <a:pt x="1215" y="149"/>
                </a:lnTo>
                <a:lnTo>
                  <a:pt x="1214" y="149"/>
                </a:lnTo>
                <a:lnTo>
                  <a:pt x="1212" y="146"/>
                </a:lnTo>
                <a:lnTo>
                  <a:pt x="1210" y="146"/>
                </a:lnTo>
                <a:lnTo>
                  <a:pt x="1210" y="143"/>
                </a:lnTo>
                <a:lnTo>
                  <a:pt x="1208" y="143"/>
                </a:lnTo>
                <a:lnTo>
                  <a:pt x="1208" y="140"/>
                </a:lnTo>
                <a:lnTo>
                  <a:pt x="1206" y="140"/>
                </a:lnTo>
                <a:lnTo>
                  <a:pt x="1206" y="137"/>
                </a:lnTo>
                <a:lnTo>
                  <a:pt x="1204" y="134"/>
                </a:lnTo>
                <a:lnTo>
                  <a:pt x="1204" y="132"/>
                </a:lnTo>
                <a:lnTo>
                  <a:pt x="1202" y="132"/>
                </a:lnTo>
                <a:lnTo>
                  <a:pt x="1202" y="126"/>
                </a:lnTo>
                <a:lnTo>
                  <a:pt x="1199" y="123"/>
                </a:lnTo>
                <a:lnTo>
                  <a:pt x="1199" y="113"/>
                </a:lnTo>
                <a:lnTo>
                  <a:pt x="1197" y="113"/>
                </a:lnTo>
                <a:lnTo>
                  <a:pt x="1197" y="101"/>
                </a:lnTo>
                <a:lnTo>
                  <a:pt x="1195" y="98"/>
                </a:lnTo>
                <a:lnTo>
                  <a:pt x="1195" y="51"/>
                </a:lnTo>
                <a:lnTo>
                  <a:pt x="1193" y="48"/>
                </a:lnTo>
                <a:lnTo>
                  <a:pt x="1193" y="15"/>
                </a:lnTo>
                <a:lnTo>
                  <a:pt x="1195" y="15"/>
                </a:lnTo>
                <a:lnTo>
                  <a:pt x="1195" y="12"/>
                </a:lnTo>
                <a:lnTo>
                  <a:pt x="1195" y="15"/>
                </a:lnTo>
                <a:lnTo>
                  <a:pt x="1197" y="15"/>
                </a:lnTo>
                <a:lnTo>
                  <a:pt x="1202" y="21"/>
                </a:lnTo>
                <a:lnTo>
                  <a:pt x="1204" y="24"/>
                </a:lnTo>
                <a:lnTo>
                  <a:pt x="1204" y="28"/>
                </a:lnTo>
                <a:lnTo>
                  <a:pt x="1206" y="28"/>
                </a:lnTo>
                <a:lnTo>
                  <a:pt x="1206" y="29"/>
                </a:lnTo>
                <a:lnTo>
                  <a:pt x="1208" y="29"/>
                </a:lnTo>
                <a:lnTo>
                  <a:pt x="1208" y="32"/>
                </a:lnTo>
                <a:lnTo>
                  <a:pt x="1210" y="35"/>
                </a:lnTo>
                <a:lnTo>
                  <a:pt x="1210" y="39"/>
                </a:lnTo>
                <a:lnTo>
                  <a:pt x="1212" y="39"/>
                </a:lnTo>
                <a:lnTo>
                  <a:pt x="1212" y="42"/>
                </a:lnTo>
                <a:lnTo>
                  <a:pt x="1214" y="45"/>
                </a:lnTo>
                <a:lnTo>
                  <a:pt x="1214" y="51"/>
                </a:lnTo>
                <a:lnTo>
                  <a:pt x="1215" y="51"/>
                </a:lnTo>
                <a:lnTo>
                  <a:pt x="1215" y="68"/>
                </a:lnTo>
                <a:lnTo>
                  <a:pt x="1218" y="71"/>
                </a:lnTo>
                <a:lnTo>
                  <a:pt x="1218" y="78"/>
                </a:lnTo>
                <a:lnTo>
                  <a:pt x="1220" y="81"/>
                </a:lnTo>
                <a:lnTo>
                  <a:pt x="1220" y="78"/>
                </a:lnTo>
                <a:lnTo>
                  <a:pt x="1222" y="78"/>
                </a:lnTo>
                <a:lnTo>
                  <a:pt x="1222" y="74"/>
                </a:lnTo>
                <a:lnTo>
                  <a:pt x="1224" y="74"/>
                </a:lnTo>
                <a:lnTo>
                  <a:pt x="1224" y="71"/>
                </a:lnTo>
                <a:lnTo>
                  <a:pt x="1226" y="68"/>
                </a:lnTo>
                <a:lnTo>
                  <a:pt x="1226" y="65"/>
                </a:lnTo>
                <a:lnTo>
                  <a:pt x="1228" y="62"/>
                </a:lnTo>
                <a:lnTo>
                  <a:pt x="1228" y="57"/>
                </a:lnTo>
                <a:lnTo>
                  <a:pt x="1230" y="57"/>
                </a:lnTo>
                <a:lnTo>
                  <a:pt x="1230" y="28"/>
                </a:lnTo>
                <a:lnTo>
                  <a:pt x="1233" y="28"/>
                </a:lnTo>
                <a:lnTo>
                  <a:pt x="1233" y="9"/>
                </a:lnTo>
                <a:lnTo>
                  <a:pt x="1235" y="9"/>
                </a:lnTo>
                <a:lnTo>
                  <a:pt x="1235" y="3"/>
                </a:lnTo>
                <a:lnTo>
                  <a:pt x="1237" y="3"/>
                </a:lnTo>
                <a:lnTo>
                  <a:pt x="1237" y="0"/>
                </a:lnTo>
                <a:lnTo>
                  <a:pt x="1242" y="0"/>
                </a:lnTo>
                <a:lnTo>
                  <a:pt x="1242" y="3"/>
                </a:lnTo>
                <a:lnTo>
                  <a:pt x="1244" y="3"/>
                </a:lnTo>
                <a:lnTo>
                  <a:pt x="1249" y="9"/>
                </a:lnTo>
                <a:lnTo>
                  <a:pt x="1249" y="12"/>
                </a:lnTo>
                <a:lnTo>
                  <a:pt x="1251" y="12"/>
                </a:lnTo>
                <a:lnTo>
                  <a:pt x="1251" y="15"/>
                </a:lnTo>
                <a:lnTo>
                  <a:pt x="1253" y="15"/>
                </a:lnTo>
                <a:lnTo>
                  <a:pt x="1253" y="21"/>
                </a:lnTo>
                <a:lnTo>
                  <a:pt x="1255" y="21"/>
                </a:lnTo>
                <a:lnTo>
                  <a:pt x="1255" y="28"/>
                </a:lnTo>
                <a:lnTo>
                  <a:pt x="1257" y="28"/>
                </a:lnTo>
                <a:lnTo>
                  <a:pt x="1257" y="32"/>
                </a:lnTo>
                <a:lnTo>
                  <a:pt x="1259" y="35"/>
                </a:lnTo>
                <a:lnTo>
                  <a:pt x="1259" y="42"/>
                </a:lnTo>
                <a:lnTo>
                  <a:pt x="1262" y="42"/>
                </a:lnTo>
                <a:lnTo>
                  <a:pt x="1262" y="45"/>
                </a:lnTo>
              </a:path>
            </a:pathLst>
          </a:custGeom>
          <a:noFill/>
          <a:ln w="12700" cap="rnd">
            <a:solidFill>
              <a:srgbClr val="8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7" name="Freeform 13"/>
          <p:cNvSpPr>
            <a:spLocks/>
          </p:cNvSpPr>
          <p:nvPr/>
        </p:nvSpPr>
        <p:spPr bwMode="auto">
          <a:xfrm>
            <a:off x="3994150" y="2917825"/>
            <a:ext cx="1473200" cy="947738"/>
          </a:xfrm>
          <a:custGeom>
            <a:avLst/>
            <a:gdLst>
              <a:gd name="T0" fmla="*/ 13693171 w 563"/>
              <a:gd name="T1" fmla="*/ 77408572 h 285"/>
              <a:gd name="T2" fmla="*/ 27388958 w 563"/>
              <a:gd name="T3" fmla="*/ 353865369 h 285"/>
              <a:gd name="T4" fmla="*/ 54777916 w 563"/>
              <a:gd name="T5" fmla="*/ 475505099 h 285"/>
              <a:gd name="T6" fmla="*/ 68471082 w 563"/>
              <a:gd name="T7" fmla="*/ 685613536 h 285"/>
              <a:gd name="T8" fmla="*/ 95860050 w 563"/>
              <a:gd name="T9" fmla="*/ 840427303 h 285"/>
              <a:gd name="T10" fmla="*/ 116401107 w 563"/>
              <a:gd name="T11" fmla="*/ 1050535947 h 285"/>
              <a:gd name="T12" fmla="*/ 136942164 w 563"/>
              <a:gd name="T13" fmla="*/ 1183232512 h 285"/>
              <a:gd name="T14" fmla="*/ 150635330 w 563"/>
              <a:gd name="T15" fmla="*/ 1371223746 h 285"/>
              <a:gd name="T16" fmla="*/ 178024319 w 563"/>
              <a:gd name="T17" fmla="*/ 1514980575 h 285"/>
              <a:gd name="T18" fmla="*/ 191717484 w 563"/>
              <a:gd name="T19" fmla="*/ 1669797668 h 285"/>
              <a:gd name="T20" fmla="*/ 225954323 w 563"/>
              <a:gd name="T21" fmla="*/ 1769320507 h 285"/>
              <a:gd name="T22" fmla="*/ 239647489 w 563"/>
              <a:gd name="T23" fmla="*/ 1913080661 h 285"/>
              <a:gd name="T24" fmla="*/ 267036437 w 563"/>
              <a:gd name="T25" fmla="*/ 2001546146 h 285"/>
              <a:gd name="T26" fmla="*/ 280732219 w 563"/>
              <a:gd name="T27" fmla="*/ 2101068569 h 285"/>
              <a:gd name="T28" fmla="*/ 301273276 w 563"/>
              <a:gd name="T29" fmla="*/ 2147483647 h 285"/>
              <a:gd name="T30" fmla="*/ 335507499 w 563"/>
              <a:gd name="T31" fmla="*/ 2147483647 h 285"/>
              <a:gd name="T32" fmla="*/ 376589694 w 563"/>
              <a:gd name="T33" fmla="*/ 2147483647 h 285"/>
              <a:gd name="T34" fmla="*/ 390285476 w 563"/>
              <a:gd name="T35" fmla="*/ 2147483647 h 285"/>
              <a:gd name="T36" fmla="*/ 438215481 w 563"/>
              <a:gd name="T37" fmla="*/ 2147483647 h 285"/>
              <a:gd name="T38" fmla="*/ 486142869 w 563"/>
              <a:gd name="T39" fmla="*/ 2147483647 h 285"/>
              <a:gd name="T40" fmla="*/ 499838652 w 563"/>
              <a:gd name="T41" fmla="*/ 2147483647 h 285"/>
              <a:gd name="T42" fmla="*/ 534072874 w 563"/>
              <a:gd name="T43" fmla="*/ 2147483647 h 285"/>
              <a:gd name="T44" fmla="*/ 575154988 w 563"/>
              <a:gd name="T45" fmla="*/ 2147483647 h 285"/>
              <a:gd name="T46" fmla="*/ 629932884 w 563"/>
              <a:gd name="T47" fmla="*/ 2147483647 h 285"/>
              <a:gd name="T48" fmla="*/ 657321832 w 563"/>
              <a:gd name="T49" fmla="*/ 2147483647 h 285"/>
              <a:gd name="T50" fmla="*/ 712097274 w 563"/>
              <a:gd name="T51" fmla="*/ 2147483647 h 285"/>
              <a:gd name="T52" fmla="*/ 760027279 w 563"/>
              <a:gd name="T53" fmla="*/ 2147483647 h 285"/>
              <a:gd name="T54" fmla="*/ 869580454 w 563"/>
              <a:gd name="T55" fmla="*/ 2147483647 h 285"/>
              <a:gd name="T56" fmla="*/ 1081841530 w 563"/>
              <a:gd name="T57" fmla="*/ 2147483647 h 285"/>
              <a:gd name="T58" fmla="*/ 1431042440 w 563"/>
              <a:gd name="T59" fmla="*/ 2147483647 h 285"/>
              <a:gd name="T60" fmla="*/ 1574832454 w 563"/>
              <a:gd name="T61" fmla="*/ 2147483647 h 285"/>
              <a:gd name="T62" fmla="*/ 1773397748 w 563"/>
              <a:gd name="T63" fmla="*/ 2147483647 h 285"/>
              <a:gd name="T64" fmla="*/ 1862409866 w 563"/>
              <a:gd name="T65" fmla="*/ 2147483647 h 285"/>
              <a:gd name="T66" fmla="*/ 1924035654 w 563"/>
              <a:gd name="T67" fmla="*/ 2147483647 h 285"/>
              <a:gd name="T68" fmla="*/ 1930880928 w 563"/>
              <a:gd name="T69" fmla="*/ 2147483647 h 285"/>
              <a:gd name="T70" fmla="*/ 1958269876 w 563"/>
              <a:gd name="T71" fmla="*/ 2147483647 h 285"/>
              <a:gd name="T72" fmla="*/ 2019893046 w 563"/>
              <a:gd name="T73" fmla="*/ 2147483647 h 285"/>
              <a:gd name="T74" fmla="*/ 2147483647 w 563"/>
              <a:gd name="T75" fmla="*/ 2147483647 h 285"/>
              <a:gd name="T76" fmla="*/ 2147483647 w 563"/>
              <a:gd name="T77" fmla="*/ 2147483647 h 285"/>
              <a:gd name="T78" fmla="*/ 2147483647 w 563"/>
              <a:gd name="T79" fmla="*/ 2147483647 h 285"/>
              <a:gd name="T80" fmla="*/ 2147483647 w 563"/>
              <a:gd name="T81" fmla="*/ 2147483647 h 285"/>
              <a:gd name="T82" fmla="*/ 2147483647 w 563"/>
              <a:gd name="T83" fmla="*/ 2147483647 h 285"/>
              <a:gd name="T84" fmla="*/ 2147483647 w 563"/>
              <a:gd name="T85" fmla="*/ 2147483647 h 285"/>
              <a:gd name="T86" fmla="*/ 2147483647 w 563"/>
              <a:gd name="T87" fmla="*/ 2147483647 h 285"/>
              <a:gd name="T88" fmla="*/ 2147483647 w 563"/>
              <a:gd name="T89" fmla="*/ 2147483647 h 285"/>
              <a:gd name="T90" fmla="*/ 2147483647 w 563"/>
              <a:gd name="T91" fmla="*/ 2147483647 h 285"/>
              <a:gd name="T92" fmla="*/ 2147483647 w 563"/>
              <a:gd name="T93" fmla="*/ 2147483647 h 28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63"/>
              <a:gd name="T142" fmla="*/ 0 h 285"/>
              <a:gd name="T143" fmla="*/ 563 w 563"/>
              <a:gd name="T144" fmla="*/ 285 h 28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63" h="285">
                <a:moveTo>
                  <a:pt x="0" y="0"/>
                </a:moveTo>
                <a:lnTo>
                  <a:pt x="0" y="6"/>
                </a:lnTo>
                <a:lnTo>
                  <a:pt x="2" y="7"/>
                </a:lnTo>
                <a:lnTo>
                  <a:pt x="2" y="20"/>
                </a:lnTo>
                <a:lnTo>
                  <a:pt x="4" y="20"/>
                </a:lnTo>
                <a:lnTo>
                  <a:pt x="4" y="32"/>
                </a:lnTo>
                <a:lnTo>
                  <a:pt x="6" y="32"/>
                </a:lnTo>
                <a:lnTo>
                  <a:pt x="6" y="42"/>
                </a:lnTo>
                <a:lnTo>
                  <a:pt x="8" y="43"/>
                </a:lnTo>
                <a:lnTo>
                  <a:pt x="8" y="53"/>
                </a:lnTo>
                <a:lnTo>
                  <a:pt x="10" y="53"/>
                </a:lnTo>
                <a:lnTo>
                  <a:pt x="10" y="62"/>
                </a:lnTo>
                <a:lnTo>
                  <a:pt x="12" y="62"/>
                </a:lnTo>
                <a:lnTo>
                  <a:pt x="12" y="74"/>
                </a:lnTo>
                <a:lnTo>
                  <a:pt x="14" y="76"/>
                </a:lnTo>
                <a:lnTo>
                  <a:pt x="14" y="85"/>
                </a:lnTo>
                <a:lnTo>
                  <a:pt x="17" y="88"/>
                </a:lnTo>
                <a:lnTo>
                  <a:pt x="17" y="95"/>
                </a:lnTo>
                <a:lnTo>
                  <a:pt x="19" y="98"/>
                </a:lnTo>
                <a:lnTo>
                  <a:pt x="19" y="104"/>
                </a:lnTo>
                <a:lnTo>
                  <a:pt x="20" y="107"/>
                </a:lnTo>
                <a:lnTo>
                  <a:pt x="20" y="115"/>
                </a:lnTo>
                <a:lnTo>
                  <a:pt x="22" y="118"/>
                </a:lnTo>
                <a:lnTo>
                  <a:pt x="22" y="124"/>
                </a:lnTo>
                <a:lnTo>
                  <a:pt x="24" y="127"/>
                </a:lnTo>
                <a:lnTo>
                  <a:pt x="24" y="137"/>
                </a:lnTo>
                <a:lnTo>
                  <a:pt x="26" y="137"/>
                </a:lnTo>
                <a:lnTo>
                  <a:pt x="26" y="143"/>
                </a:lnTo>
                <a:lnTo>
                  <a:pt x="28" y="146"/>
                </a:lnTo>
                <a:lnTo>
                  <a:pt x="28" y="151"/>
                </a:lnTo>
                <a:lnTo>
                  <a:pt x="31" y="154"/>
                </a:lnTo>
                <a:lnTo>
                  <a:pt x="31" y="157"/>
                </a:lnTo>
                <a:lnTo>
                  <a:pt x="33" y="160"/>
                </a:lnTo>
                <a:lnTo>
                  <a:pt x="33" y="166"/>
                </a:lnTo>
                <a:lnTo>
                  <a:pt x="35" y="170"/>
                </a:lnTo>
                <a:lnTo>
                  <a:pt x="35" y="173"/>
                </a:lnTo>
                <a:lnTo>
                  <a:pt x="37" y="176"/>
                </a:lnTo>
                <a:lnTo>
                  <a:pt x="37" y="179"/>
                </a:lnTo>
                <a:lnTo>
                  <a:pt x="39" y="181"/>
                </a:lnTo>
                <a:lnTo>
                  <a:pt x="39" y="184"/>
                </a:lnTo>
                <a:lnTo>
                  <a:pt x="41" y="184"/>
                </a:lnTo>
                <a:lnTo>
                  <a:pt x="41" y="190"/>
                </a:lnTo>
                <a:lnTo>
                  <a:pt x="43" y="190"/>
                </a:lnTo>
                <a:lnTo>
                  <a:pt x="43" y="193"/>
                </a:lnTo>
                <a:lnTo>
                  <a:pt x="44" y="196"/>
                </a:lnTo>
                <a:lnTo>
                  <a:pt x="44" y="199"/>
                </a:lnTo>
                <a:lnTo>
                  <a:pt x="49" y="205"/>
                </a:lnTo>
                <a:lnTo>
                  <a:pt x="49" y="209"/>
                </a:lnTo>
                <a:lnTo>
                  <a:pt x="51" y="209"/>
                </a:lnTo>
                <a:lnTo>
                  <a:pt x="51" y="212"/>
                </a:lnTo>
                <a:lnTo>
                  <a:pt x="55" y="216"/>
                </a:lnTo>
                <a:lnTo>
                  <a:pt x="55" y="220"/>
                </a:lnTo>
                <a:lnTo>
                  <a:pt x="57" y="220"/>
                </a:lnTo>
                <a:lnTo>
                  <a:pt x="57" y="223"/>
                </a:lnTo>
                <a:lnTo>
                  <a:pt x="59" y="223"/>
                </a:lnTo>
                <a:lnTo>
                  <a:pt x="64" y="229"/>
                </a:lnTo>
                <a:lnTo>
                  <a:pt x="64" y="232"/>
                </a:lnTo>
                <a:lnTo>
                  <a:pt x="66" y="232"/>
                </a:lnTo>
                <a:lnTo>
                  <a:pt x="69" y="238"/>
                </a:lnTo>
                <a:lnTo>
                  <a:pt x="71" y="238"/>
                </a:lnTo>
                <a:lnTo>
                  <a:pt x="71" y="241"/>
                </a:lnTo>
                <a:lnTo>
                  <a:pt x="73" y="241"/>
                </a:lnTo>
                <a:lnTo>
                  <a:pt x="73" y="244"/>
                </a:lnTo>
                <a:lnTo>
                  <a:pt x="76" y="244"/>
                </a:lnTo>
                <a:lnTo>
                  <a:pt x="76" y="248"/>
                </a:lnTo>
                <a:lnTo>
                  <a:pt x="78" y="248"/>
                </a:lnTo>
                <a:lnTo>
                  <a:pt x="82" y="252"/>
                </a:lnTo>
                <a:lnTo>
                  <a:pt x="84" y="252"/>
                </a:lnTo>
                <a:lnTo>
                  <a:pt x="84" y="255"/>
                </a:lnTo>
                <a:lnTo>
                  <a:pt x="86" y="255"/>
                </a:lnTo>
                <a:lnTo>
                  <a:pt x="90" y="262"/>
                </a:lnTo>
                <a:lnTo>
                  <a:pt x="92" y="262"/>
                </a:lnTo>
                <a:lnTo>
                  <a:pt x="92" y="265"/>
                </a:lnTo>
                <a:lnTo>
                  <a:pt x="96" y="265"/>
                </a:lnTo>
                <a:lnTo>
                  <a:pt x="96" y="268"/>
                </a:lnTo>
                <a:lnTo>
                  <a:pt x="100" y="268"/>
                </a:lnTo>
                <a:lnTo>
                  <a:pt x="100" y="271"/>
                </a:lnTo>
                <a:lnTo>
                  <a:pt x="104" y="271"/>
                </a:lnTo>
                <a:lnTo>
                  <a:pt x="104" y="274"/>
                </a:lnTo>
                <a:lnTo>
                  <a:pt x="109" y="274"/>
                </a:lnTo>
                <a:lnTo>
                  <a:pt x="111" y="277"/>
                </a:lnTo>
                <a:lnTo>
                  <a:pt x="115" y="277"/>
                </a:lnTo>
                <a:lnTo>
                  <a:pt x="116" y="280"/>
                </a:lnTo>
                <a:lnTo>
                  <a:pt x="127" y="280"/>
                </a:lnTo>
                <a:lnTo>
                  <a:pt x="127" y="284"/>
                </a:lnTo>
                <a:lnTo>
                  <a:pt x="156" y="284"/>
                </a:lnTo>
                <a:lnTo>
                  <a:pt x="158" y="280"/>
                </a:lnTo>
                <a:lnTo>
                  <a:pt x="185" y="280"/>
                </a:lnTo>
                <a:lnTo>
                  <a:pt x="185" y="277"/>
                </a:lnTo>
                <a:lnTo>
                  <a:pt x="209" y="277"/>
                </a:lnTo>
                <a:lnTo>
                  <a:pt x="210" y="274"/>
                </a:lnTo>
                <a:lnTo>
                  <a:pt x="228" y="274"/>
                </a:lnTo>
                <a:lnTo>
                  <a:pt x="230" y="271"/>
                </a:lnTo>
                <a:lnTo>
                  <a:pt x="246" y="271"/>
                </a:lnTo>
                <a:lnTo>
                  <a:pt x="248" y="268"/>
                </a:lnTo>
                <a:lnTo>
                  <a:pt x="259" y="268"/>
                </a:lnTo>
                <a:lnTo>
                  <a:pt x="260" y="265"/>
                </a:lnTo>
                <a:lnTo>
                  <a:pt x="272" y="265"/>
                </a:lnTo>
                <a:lnTo>
                  <a:pt x="272" y="262"/>
                </a:lnTo>
                <a:lnTo>
                  <a:pt x="277" y="262"/>
                </a:lnTo>
                <a:lnTo>
                  <a:pt x="279" y="259"/>
                </a:lnTo>
                <a:lnTo>
                  <a:pt x="281" y="259"/>
                </a:lnTo>
                <a:lnTo>
                  <a:pt x="281" y="255"/>
                </a:lnTo>
                <a:lnTo>
                  <a:pt x="282" y="255"/>
                </a:lnTo>
                <a:lnTo>
                  <a:pt x="282" y="252"/>
                </a:lnTo>
                <a:lnTo>
                  <a:pt x="284" y="249"/>
                </a:lnTo>
                <a:lnTo>
                  <a:pt x="284" y="248"/>
                </a:lnTo>
                <a:lnTo>
                  <a:pt x="286" y="248"/>
                </a:lnTo>
                <a:lnTo>
                  <a:pt x="286" y="244"/>
                </a:lnTo>
                <a:lnTo>
                  <a:pt x="295" y="244"/>
                </a:lnTo>
                <a:lnTo>
                  <a:pt x="295" y="241"/>
                </a:lnTo>
                <a:lnTo>
                  <a:pt x="369" y="241"/>
                </a:lnTo>
                <a:lnTo>
                  <a:pt x="369" y="238"/>
                </a:lnTo>
                <a:lnTo>
                  <a:pt x="378" y="238"/>
                </a:lnTo>
                <a:lnTo>
                  <a:pt x="381" y="235"/>
                </a:lnTo>
                <a:lnTo>
                  <a:pt x="387" y="235"/>
                </a:lnTo>
                <a:lnTo>
                  <a:pt x="389" y="232"/>
                </a:lnTo>
                <a:lnTo>
                  <a:pt x="393" y="232"/>
                </a:lnTo>
                <a:lnTo>
                  <a:pt x="396" y="229"/>
                </a:lnTo>
                <a:lnTo>
                  <a:pt x="401" y="229"/>
                </a:lnTo>
                <a:lnTo>
                  <a:pt x="401" y="226"/>
                </a:lnTo>
                <a:lnTo>
                  <a:pt x="407" y="226"/>
                </a:lnTo>
                <a:lnTo>
                  <a:pt x="407" y="223"/>
                </a:lnTo>
                <a:lnTo>
                  <a:pt x="416" y="223"/>
                </a:lnTo>
                <a:lnTo>
                  <a:pt x="418" y="220"/>
                </a:lnTo>
                <a:lnTo>
                  <a:pt x="432" y="220"/>
                </a:lnTo>
                <a:lnTo>
                  <a:pt x="432" y="216"/>
                </a:lnTo>
                <a:lnTo>
                  <a:pt x="443" y="216"/>
                </a:lnTo>
                <a:lnTo>
                  <a:pt x="445" y="220"/>
                </a:lnTo>
                <a:lnTo>
                  <a:pt x="463" y="220"/>
                </a:lnTo>
                <a:lnTo>
                  <a:pt x="463" y="223"/>
                </a:lnTo>
                <a:lnTo>
                  <a:pt x="477" y="223"/>
                </a:lnTo>
                <a:lnTo>
                  <a:pt x="479" y="226"/>
                </a:lnTo>
                <a:lnTo>
                  <a:pt x="502" y="226"/>
                </a:lnTo>
                <a:lnTo>
                  <a:pt x="504" y="229"/>
                </a:lnTo>
                <a:lnTo>
                  <a:pt x="528" y="229"/>
                </a:lnTo>
                <a:lnTo>
                  <a:pt x="528" y="226"/>
                </a:lnTo>
                <a:lnTo>
                  <a:pt x="544" y="226"/>
                </a:lnTo>
                <a:lnTo>
                  <a:pt x="547" y="223"/>
                </a:lnTo>
                <a:lnTo>
                  <a:pt x="557" y="223"/>
                </a:lnTo>
                <a:lnTo>
                  <a:pt x="557" y="220"/>
                </a:lnTo>
                <a:lnTo>
                  <a:pt x="562" y="220"/>
                </a:lnTo>
              </a:path>
            </a:pathLst>
          </a:custGeom>
          <a:noFill/>
          <a:ln w="12700" cap="rnd">
            <a:solidFill>
              <a:srgbClr val="8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8" name="Freeform 14"/>
          <p:cNvSpPr>
            <a:spLocks/>
          </p:cNvSpPr>
          <p:nvPr/>
        </p:nvSpPr>
        <p:spPr bwMode="auto">
          <a:xfrm>
            <a:off x="4052888" y="2493963"/>
            <a:ext cx="1376362" cy="698500"/>
          </a:xfrm>
          <a:custGeom>
            <a:avLst/>
            <a:gdLst>
              <a:gd name="T0" fmla="*/ 349192984 w 526"/>
              <a:gd name="T1" fmla="*/ 0 h 210"/>
              <a:gd name="T2" fmla="*/ 321804358 w 526"/>
              <a:gd name="T3" fmla="*/ 33192058 h 210"/>
              <a:gd name="T4" fmla="*/ 287570640 w 526"/>
              <a:gd name="T5" fmla="*/ 66380790 h 210"/>
              <a:gd name="T6" fmla="*/ 260182096 w 526"/>
              <a:gd name="T7" fmla="*/ 99572835 h 210"/>
              <a:gd name="T8" fmla="*/ 246489132 w 526"/>
              <a:gd name="T9" fmla="*/ 132761580 h 210"/>
              <a:gd name="T10" fmla="*/ 219100587 w 526"/>
              <a:gd name="T11" fmla="*/ 165953625 h 210"/>
              <a:gd name="T12" fmla="*/ 212252797 w 526"/>
              <a:gd name="T13" fmla="*/ 199142344 h 210"/>
              <a:gd name="T14" fmla="*/ 164326074 w 526"/>
              <a:gd name="T15" fmla="*/ 265526486 h 210"/>
              <a:gd name="T16" fmla="*/ 150630494 w 526"/>
              <a:gd name="T17" fmla="*/ 342970157 h 210"/>
              <a:gd name="T18" fmla="*/ 109551602 w 526"/>
              <a:gd name="T19" fmla="*/ 387225108 h 210"/>
              <a:gd name="T20" fmla="*/ 89010848 w 526"/>
              <a:gd name="T21" fmla="*/ 420413827 h 210"/>
              <a:gd name="T22" fmla="*/ 75315247 w 526"/>
              <a:gd name="T23" fmla="*/ 464668882 h 210"/>
              <a:gd name="T24" fmla="*/ 61622283 w 526"/>
              <a:gd name="T25" fmla="*/ 531049646 h 210"/>
              <a:gd name="T26" fmla="*/ 47929319 w 526"/>
              <a:gd name="T27" fmla="*/ 597430410 h 210"/>
              <a:gd name="T28" fmla="*/ 41081519 w 526"/>
              <a:gd name="T29" fmla="*/ 630622456 h 210"/>
              <a:gd name="T30" fmla="*/ 27388555 w 526"/>
              <a:gd name="T31" fmla="*/ 741258171 h 210"/>
              <a:gd name="T32" fmla="*/ 13692969 w 526"/>
              <a:gd name="T33" fmla="*/ 851893886 h 210"/>
              <a:gd name="T34" fmla="*/ 0 w 526"/>
              <a:gd name="T35" fmla="*/ 1028910574 h 210"/>
              <a:gd name="T36" fmla="*/ 13692969 w 526"/>
              <a:gd name="T37" fmla="*/ 1648466589 h 210"/>
              <a:gd name="T38" fmla="*/ 27388555 w 526"/>
              <a:gd name="T39" fmla="*/ 1759102720 h 210"/>
              <a:gd name="T40" fmla="*/ 47929319 w 526"/>
              <a:gd name="T41" fmla="*/ 1858675529 h 210"/>
              <a:gd name="T42" fmla="*/ 61622283 w 526"/>
              <a:gd name="T43" fmla="*/ 1880801342 h 210"/>
              <a:gd name="T44" fmla="*/ 75315247 w 526"/>
              <a:gd name="T45" fmla="*/ 1913993387 h 210"/>
              <a:gd name="T46" fmla="*/ 89010848 w 526"/>
              <a:gd name="T47" fmla="*/ 1947185432 h 210"/>
              <a:gd name="T48" fmla="*/ 109551602 w 526"/>
              <a:gd name="T49" fmla="*/ 1980374151 h 210"/>
              <a:gd name="T50" fmla="*/ 150630494 w 526"/>
              <a:gd name="T51" fmla="*/ 2046754915 h 210"/>
              <a:gd name="T52" fmla="*/ 178019079 w 526"/>
              <a:gd name="T53" fmla="*/ 2079946960 h 210"/>
              <a:gd name="T54" fmla="*/ 212252797 w 526"/>
              <a:gd name="T55" fmla="*/ 2113135679 h 210"/>
              <a:gd name="T56" fmla="*/ 246489132 w 526"/>
              <a:gd name="T57" fmla="*/ 2146327724 h 210"/>
              <a:gd name="T58" fmla="*/ 287570640 w 526"/>
              <a:gd name="T59" fmla="*/ 2147483647 h 210"/>
              <a:gd name="T60" fmla="*/ 349192984 w 526"/>
              <a:gd name="T61" fmla="*/ 2147483647 h 210"/>
              <a:gd name="T62" fmla="*/ 431353384 w 526"/>
              <a:gd name="T63" fmla="*/ 2147483647 h 210"/>
              <a:gd name="T64" fmla="*/ 629913135 w 526"/>
              <a:gd name="T65" fmla="*/ 2147483647 h 210"/>
              <a:gd name="T66" fmla="*/ 842168631 w 526"/>
              <a:gd name="T67" fmla="*/ 2147483647 h 210"/>
              <a:gd name="T68" fmla="*/ 1074962100 w 526"/>
              <a:gd name="T69" fmla="*/ 2147483647 h 210"/>
              <a:gd name="T70" fmla="*/ 1246135924 w 526"/>
              <a:gd name="T71" fmla="*/ 2147483647 h 210"/>
              <a:gd name="T72" fmla="*/ 1396766703 w 526"/>
              <a:gd name="T73" fmla="*/ 2147483647 h 210"/>
              <a:gd name="T74" fmla="*/ 1540551982 w 526"/>
              <a:gd name="T75" fmla="*/ 2147483647 h 210"/>
              <a:gd name="T76" fmla="*/ 1677489471 w 526"/>
              <a:gd name="T77" fmla="*/ 2146327724 h 210"/>
              <a:gd name="T78" fmla="*/ 1780193242 w 526"/>
              <a:gd name="T79" fmla="*/ 2113135679 h 210"/>
              <a:gd name="T80" fmla="*/ 1876049223 w 526"/>
              <a:gd name="T81" fmla="*/ 2079946960 h 210"/>
              <a:gd name="T82" fmla="*/ 1978752993 w 526"/>
              <a:gd name="T83" fmla="*/ 2046754915 h 210"/>
              <a:gd name="T84" fmla="*/ 2060916010 w 526"/>
              <a:gd name="T85" fmla="*/ 2013566196 h 210"/>
              <a:gd name="T86" fmla="*/ 2143079027 w 526"/>
              <a:gd name="T87" fmla="*/ 1980374151 h 210"/>
              <a:gd name="T88" fmla="*/ 2147483647 w 526"/>
              <a:gd name="T89" fmla="*/ 1947185432 h 210"/>
              <a:gd name="T90" fmla="*/ 2147483647 w 526"/>
              <a:gd name="T91" fmla="*/ 1913993387 h 210"/>
              <a:gd name="T92" fmla="*/ 2147483647 w 526"/>
              <a:gd name="T93" fmla="*/ 1880801342 h 210"/>
              <a:gd name="T94" fmla="*/ 2147483647 w 526"/>
              <a:gd name="T95" fmla="*/ 1858675529 h 210"/>
              <a:gd name="T96" fmla="*/ 2147483647 w 526"/>
              <a:gd name="T97" fmla="*/ 1825483484 h 210"/>
              <a:gd name="T98" fmla="*/ 2147483647 w 526"/>
              <a:gd name="T99" fmla="*/ 1792294765 h 210"/>
              <a:gd name="T100" fmla="*/ 2147483647 w 526"/>
              <a:gd name="T101" fmla="*/ 1759102720 h 210"/>
              <a:gd name="T102" fmla="*/ 2147483647 w 526"/>
              <a:gd name="T103" fmla="*/ 1792294765 h 210"/>
              <a:gd name="T104" fmla="*/ 2147483647 w 526"/>
              <a:gd name="T105" fmla="*/ 1759102720 h 210"/>
              <a:gd name="T106" fmla="*/ 2147483647 w 526"/>
              <a:gd name="T107" fmla="*/ 1714850679 h 210"/>
              <a:gd name="T108" fmla="*/ 2147483647 w 526"/>
              <a:gd name="T109" fmla="*/ 1681658634 h 21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26"/>
              <a:gd name="T166" fmla="*/ 0 h 210"/>
              <a:gd name="T167" fmla="*/ 526 w 526"/>
              <a:gd name="T168" fmla="*/ 210 h 21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26" h="210">
                <a:moveTo>
                  <a:pt x="53" y="0"/>
                </a:moveTo>
                <a:lnTo>
                  <a:pt x="51" y="0"/>
                </a:lnTo>
                <a:lnTo>
                  <a:pt x="49" y="3"/>
                </a:lnTo>
                <a:lnTo>
                  <a:pt x="47" y="3"/>
                </a:lnTo>
                <a:lnTo>
                  <a:pt x="45" y="6"/>
                </a:lnTo>
                <a:lnTo>
                  <a:pt x="42" y="6"/>
                </a:lnTo>
                <a:lnTo>
                  <a:pt x="42" y="9"/>
                </a:lnTo>
                <a:lnTo>
                  <a:pt x="38" y="9"/>
                </a:lnTo>
                <a:lnTo>
                  <a:pt x="38" y="12"/>
                </a:lnTo>
                <a:lnTo>
                  <a:pt x="36" y="12"/>
                </a:lnTo>
                <a:lnTo>
                  <a:pt x="34" y="15"/>
                </a:lnTo>
                <a:lnTo>
                  <a:pt x="32" y="15"/>
                </a:lnTo>
                <a:lnTo>
                  <a:pt x="32" y="18"/>
                </a:lnTo>
                <a:lnTo>
                  <a:pt x="31" y="18"/>
                </a:lnTo>
                <a:lnTo>
                  <a:pt x="26" y="24"/>
                </a:lnTo>
                <a:lnTo>
                  <a:pt x="24" y="24"/>
                </a:lnTo>
                <a:lnTo>
                  <a:pt x="24" y="28"/>
                </a:lnTo>
                <a:lnTo>
                  <a:pt x="22" y="31"/>
                </a:lnTo>
                <a:lnTo>
                  <a:pt x="20" y="31"/>
                </a:lnTo>
                <a:lnTo>
                  <a:pt x="16" y="35"/>
                </a:lnTo>
                <a:lnTo>
                  <a:pt x="16" y="38"/>
                </a:lnTo>
                <a:lnTo>
                  <a:pt x="13" y="38"/>
                </a:lnTo>
                <a:lnTo>
                  <a:pt x="13" y="42"/>
                </a:lnTo>
                <a:lnTo>
                  <a:pt x="11" y="42"/>
                </a:lnTo>
                <a:lnTo>
                  <a:pt x="11" y="48"/>
                </a:lnTo>
                <a:lnTo>
                  <a:pt x="9" y="48"/>
                </a:lnTo>
                <a:lnTo>
                  <a:pt x="9" y="51"/>
                </a:lnTo>
                <a:lnTo>
                  <a:pt x="7" y="54"/>
                </a:lnTo>
                <a:lnTo>
                  <a:pt x="7" y="57"/>
                </a:lnTo>
                <a:lnTo>
                  <a:pt x="6" y="57"/>
                </a:lnTo>
                <a:lnTo>
                  <a:pt x="6" y="67"/>
                </a:lnTo>
                <a:lnTo>
                  <a:pt x="4" y="67"/>
                </a:lnTo>
                <a:lnTo>
                  <a:pt x="4" y="77"/>
                </a:lnTo>
                <a:lnTo>
                  <a:pt x="2" y="77"/>
                </a:lnTo>
                <a:lnTo>
                  <a:pt x="2" y="93"/>
                </a:lnTo>
                <a:lnTo>
                  <a:pt x="0" y="93"/>
                </a:lnTo>
                <a:lnTo>
                  <a:pt x="0" y="146"/>
                </a:lnTo>
                <a:lnTo>
                  <a:pt x="2" y="149"/>
                </a:lnTo>
                <a:lnTo>
                  <a:pt x="2" y="155"/>
                </a:lnTo>
                <a:lnTo>
                  <a:pt x="4" y="159"/>
                </a:lnTo>
                <a:lnTo>
                  <a:pt x="4" y="162"/>
                </a:lnTo>
                <a:lnTo>
                  <a:pt x="7" y="168"/>
                </a:lnTo>
                <a:lnTo>
                  <a:pt x="7" y="170"/>
                </a:lnTo>
                <a:lnTo>
                  <a:pt x="9" y="170"/>
                </a:lnTo>
                <a:lnTo>
                  <a:pt x="9" y="173"/>
                </a:lnTo>
                <a:lnTo>
                  <a:pt x="11" y="173"/>
                </a:lnTo>
                <a:lnTo>
                  <a:pt x="11" y="176"/>
                </a:lnTo>
                <a:lnTo>
                  <a:pt x="13" y="176"/>
                </a:lnTo>
                <a:lnTo>
                  <a:pt x="13" y="179"/>
                </a:lnTo>
                <a:lnTo>
                  <a:pt x="16" y="179"/>
                </a:lnTo>
                <a:lnTo>
                  <a:pt x="20" y="185"/>
                </a:lnTo>
                <a:lnTo>
                  <a:pt x="22" y="185"/>
                </a:lnTo>
                <a:lnTo>
                  <a:pt x="24" y="188"/>
                </a:lnTo>
                <a:lnTo>
                  <a:pt x="26" y="188"/>
                </a:lnTo>
                <a:lnTo>
                  <a:pt x="28" y="191"/>
                </a:lnTo>
                <a:lnTo>
                  <a:pt x="31" y="191"/>
                </a:lnTo>
                <a:lnTo>
                  <a:pt x="32" y="194"/>
                </a:lnTo>
                <a:lnTo>
                  <a:pt x="36" y="194"/>
                </a:lnTo>
                <a:lnTo>
                  <a:pt x="38" y="198"/>
                </a:lnTo>
                <a:lnTo>
                  <a:pt x="42" y="198"/>
                </a:lnTo>
                <a:lnTo>
                  <a:pt x="45" y="201"/>
                </a:lnTo>
                <a:lnTo>
                  <a:pt x="51" y="201"/>
                </a:lnTo>
                <a:lnTo>
                  <a:pt x="53" y="204"/>
                </a:lnTo>
                <a:lnTo>
                  <a:pt x="63" y="204"/>
                </a:lnTo>
                <a:lnTo>
                  <a:pt x="65" y="205"/>
                </a:lnTo>
                <a:lnTo>
                  <a:pt x="92" y="205"/>
                </a:lnTo>
                <a:lnTo>
                  <a:pt x="92" y="209"/>
                </a:lnTo>
                <a:lnTo>
                  <a:pt x="123" y="209"/>
                </a:lnTo>
                <a:lnTo>
                  <a:pt x="125" y="205"/>
                </a:lnTo>
                <a:lnTo>
                  <a:pt x="157" y="205"/>
                </a:lnTo>
                <a:lnTo>
                  <a:pt x="161" y="204"/>
                </a:lnTo>
                <a:lnTo>
                  <a:pt x="182" y="204"/>
                </a:lnTo>
                <a:lnTo>
                  <a:pt x="186" y="201"/>
                </a:lnTo>
                <a:lnTo>
                  <a:pt x="204" y="201"/>
                </a:lnTo>
                <a:lnTo>
                  <a:pt x="208" y="198"/>
                </a:lnTo>
                <a:lnTo>
                  <a:pt x="225" y="198"/>
                </a:lnTo>
                <a:lnTo>
                  <a:pt x="227" y="194"/>
                </a:lnTo>
                <a:lnTo>
                  <a:pt x="245" y="194"/>
                </a:lnTo>
                <a:lnTo>
                  <a:pt x="247" y="191"/>
                </a:lnTo>
                <a:lnTo>
                  <a:pt x="260" y="191"/>
                </a:lnTo>
                <a:lnTo>
                  <a:pt x="262" y="188"/>
                </a:lnTo>
                <a:lnTo>
                  <a:pt x="274" y="188"/>
                </a:lnTo>
                <a:lnTo>
                  <a:pt x="278" y="185"/>
                </a:lnTo>
                <a:lnTo>
                  <a:pt x="289" y="185"/>
                </a:lnTo>
                <a:lnTo>
                  <a:pt x="291" y="182"/>
                </a:lnTo>
                <a:lnTo>
                  <a:pt x="301" y="182"/>
                </a:lnTo>
                <a:lnTo>
                  <a:pt x="303" y="179"/>
                </a:lnTo>
                <a:lnTo>
                  <a:pt x="313" y="179"/>
                </a:lnTo>
                <a:lnTo>
                  <a:pt x="316" y="176"/>
                </a:lnTo>
                <a:lnTo>
                  <a:pt x="327" y="176"/>
                </a:lnTo>
                <a:lnTo>
                  <a:pt x="330" y="173"/>
                </a:lnTo>
                <a:lnTo>
                  <a:pt x="340" y="173"/>
                </a:lnTo>
                <a:lnTo>
                  <a:pt x="341" y="170"/>
                </a:lnTo>
                <a:lnTo>
                  <a:pt x="356" y="170"/>
                </a:lnTo>
                <a:lnTo>
                  <a:pt x="356" y="168"/>
                </a:lnTo>
                <a:lnTo>
                  <a:pt x="368" y="168"/>
                </a:lnTo>
                <a:lnTo>
                  <a:pt x="370" y="165"/>
                </a:lnTo>
                <a:lnTo>
                  <a:pt x="387" y="165"/>
                </a:lnTo>
                <a:lnTo>
                  <a:pt x="387" y="162"/>
                </a:lnTo>
                <a:lnTo>
                  <a:pt x="413" y="162"/>
                </a:lnTo>
                <a:lnTo>
                  <a:pt x="413" y="159"/>
                </a:lnTo>
                <a:lnTo>
                  <a:pt x="448" y="159"/>
                </a:lnTo>
                <a:lnTo>
                  <a:pt x="451" y="162"/>
                </a:lnTo>
                <a:lnTo>
                  <a:pt x="496" y="162"/>
                </a:lnTo>
                <a:lnTo>
                  <a:pt x="498" y="159"/>
                </a:lnTo>
                <a:lnTo>
                  <a:pt x="512" y="159"/>
                </a:lnTo>
                <a:lnTo>
                  <a:pt x="512" y="155"/>
                </a:lnTo>
                <a:lnTo>
                  <a:pt x="520" y="155"/>
                </a:lnTo>
                <a:lnTo>
                  <a:pt x="522" y="152"/>
                </a:lnTo>
                <a:lnTo>
                  <a:pt x="525" y="152"/>
                </a:lnTo>
              </a:path>
            </a:pathLst>
          </a:custGeom>
          <a:noFill/>
          <a:ln w="12700" cap="rnd">
            <a:solidFill>
              <a:srgbClr val="8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
        <p:nvSpPr>
          <p:cNvPr id="19469" name="Freeform 15"/>
          <p:cNvSpPr>
            <a:spLocks/>
          </p:cNvSpPr>
          <p:nvPr/>
        </p:nvSpPr>
        <p:spPr bwMode="auto">
          <a:xfrm>
            <a:off x="2943225" y="2481263"/>
            <a:ext cx="1292225" cy="865187"/>
          </a:xfrm>
          <a:custGeom>
            <a:avLst/>
            <a:gdLst>
              <a:gd name="T0" fmla="*/ 95797313 w 494"/>
              <a:gd name="T1" fmla="*/ 254684416 h 260"/>
              <a:gd name="T2" fmla="*/ 82111220 w 494"/>
              <a:gd name="T3" fmla="*/ 354343929 h 260"/>
              <a:gd name="T4" fmla="*/ 54741692 w 494"/>
              <a:gd name="T5" fmla="*/ 431854665 h 260"/>
              <a:gd name="T6" fmla="*/ 41055610 w 494"/>
              <a:gd name="T7" fmla="*/ 686539081 h 260"/>
              <a:gd name="T8" fmla="*/ 13686077 w 494"/>
              <a:gd name="T9" fmla="*/ 819418431 h 260"/>
              <a:gd name="T10" fmla="*/ 0 w 494"/>
              <a:gd name="T11" fmla="*/ 1550248410 h 260"/>
              <a:gd name="T12" fmla="*/ 27369538 w 494"/>
              <a:gd name="T13" fmla="*/ 1705273209 h 260"/>
              <a:gd name="T14" fmla="*/ 41055610 w 494"/>
              <a:gd name="T15" fmla="*/ 1804933138 h 260"/>
              <a:gd name="T16" fmla="*/ 68425148 w 494"/>
              <a:gd name="T17" fmla="*/ 1882443874 h 260"/>
              <a:gd name="T18" fmla="*/ 82111220 w 494"/>
              <a:gd name="T19" fmla="*/ 1948883549 h 260"/>
              <a:gd name="T20" fmla="*/ 136852913 w 494"/>
              <a:gd name="T21" fmla="*/ 2037468673 h 260"/>
              <a:gd name="T22" fmla="*/ 164222441 w 494"/>
              <a:gd name="T23" fmla="*/ 2103908348 h 260"/>
              <a:gd name="T24" fmla="*/ 212121117 w 494"/>
              <a:gd name="T25" fmla="*/ 2147483647 h 260"/>
              <a:gd name="T26" fmla="*/ 260019753 w 494"/>
              <a:gd name="T27" fmla="*/ 2147483647 h 260"/>
              <a:gd name="T28" fmla="*/ 287389281 w 494"/>
              <a:gd name="T29" fmla="*/ 2147483647 h 260"/>
              <a:gd name="T30" fmla="*/ 335287917 w 494"/>
              <a:gd name="T31" fmla="*/ 2147483647 h 260"/>
              <a:gd name="T32" fmla="*/ 376343599 w 494"/>
              <a:gd name="T33" fmla="*/ 2147483647 h 260"/>
              <a:gd name="T34" fmla="*/ 424242235 w 494"/>
              <a:gd name="T35" fmla="*/ 2147483647 h 260"/>
              <a:gd name="T36" fmla="*/ 458454799 w 494"/>
              <a:gd name="T37" fmla="*/ 2147483647 h 260"/>
              <a:gd name="T38" fmla="*/ 513196470 w 494"/>
              <a:gd name="T39" fmla="*/ 2147483647 h 260"/>
              <a:gd name="T40" fmla="*/ 574781178 w 494"/>
              <a:gd name="T41" fmla="*/ 2147483647 h 260"/>
              <a:gd name="T42" fmla="*/ 643206306 w 494"/>
              <a:gd name="T43" fmla="*/ 2147483647 h 260"/>
              <a:gd name="T44" fmla="*/ 711631598 w 494"/>
              <a:gd name="T45" fmla="*/ 2147483647 h 260"/>
              <a:gd name="T46" fmla="*/ 834798397 w 494"/>
              <a:gd name="T47" fmla="*/ 2147483647 h 260"/>
              <a:gd name="T48" fmla="*/ 978494305 w 494"/>
              <a:gd name="T49" fmla="*/ 2147483647 h 260"/>
              <a:gd name="T50" fmla="*/ 1772239718 w 494"/>
              <a:gd name="T51" fmla="*/ 2147483647 h 260"/>
              <a:gd name="T52" fmla="*/ 2004887246 w 494"/>
              <a:gd name="T53" fmla="*/ 2147483647 h 260"/>
              <a:gd name="T54" fmla="*/ 2147483647 w 494"/>
              <a:gd name="T55" fmla="*/ 2147483647 h 260"/>
              <a:gd name="T56" fmla="*/ 2147483647 w 494"/>
              <a:gd name="T57" fmla="*/ 2147483647 h 260"/>
              <a:gd name="T58" fmla="*/ 2147483647 w 494"/>
              <a:gd name="T59" fmla="*/ 2147483647 h 260"/>
              <a:gd name="T60" fmla="*/ 2147483647 w 494"/>
              <a:gd name="T61" fmla="*/ 2147483647 h 260"/>
              <a:gd name="T62" fmla="*/ 2147483647 w 494"/>
              <a:gd name="T63" fmla="*/ 2147483647 h 260"/>
              <a:gd name="T64" fmla="*/ 2147483647 w 494"/>
              <a:gd name="T65" fmla="*/ 2147483647 h 260"/>
              <a:gd name="T66" fmla="*/ 2147483647 w 494"/>
              <a:gd name="T67" fmla="*/ 2147483647 h 260"/>
              <a:gd name="T68" fmla="*/ 2147483647 w 494"/>
              <a:gd name="T69" fmla="*/ 2147483647 h 260"/>
              <a:gd name="T70" fmla="*/ 2147483647 w 494"/>
              <a:gd name="T71" fmla="*/ 2147483647 h 260"/>
              <a:gd name="T72" fmla="*/ 2147483647 w 494"/>
              <a:gd name="T73" fmla="*/ 2147483647 h 260"/>
              <a:gd name="T74" fmla="*/ 2147483647 w 494"/>
              <a:gd name="T75" fmla="*/ 2147483647 h 260"/>
              <a:gd name="T76" fmla="*/ 2147483647 w 494"/>
              <a:gd name="T77" fmla="*/ 2147483647 h 260"/>
              <a:gd name="T78" fmla="*/ 2147483647 w 494"/>
              <a:gd name="T79" fmla="*/ 2147483647 h 260"/>
              <a:gd name="T80" fmla="*/ 2147483647 w 494"/>
              <a:gd name="T81" fmla="*/ 2103908348 h 260"/>
              <a:gd name="T82" fmla="*/ 2147483647 w 494"/>
              <a:gd name="T83" fmla="*/ 2037468673 h 260"/>
              <a:gd name="T84" fmla="*/ 2147483647 w 494"/>
              <a:gd name="T85" fmla="*/ 1993177775 h 260"/>
              <a:gd name="T86" fmla="*/ 2147483647 w 494"/>
              <a:gd name="T87" fmla="*/ 1915663711 h 260"/>
              <a:gd name="T88" fmla="*/ 2147483647 w 494"/>
              <a:gd name="T89" fmla="*/ 1804933138 h 260"/>
              <a:gd name="T90" fmla="*/ 2147483647 w 494"/>
              <a:gd name="T91" fmla="*/ 1705273209 h 260"/>
              <a:gd name="T92" fmla="*/ 2147483647 w 494"/>
              <a:gd name="T93" fmla="*/ 1605613697 h 260"/>
              <a:gd name="T94" fmla="*/ 2147483647 w 494"/>
              <a:gd name="T95" fmla="*/ 1550248410 h 260"/>
              <a:gd name="T96" fmla="*/ 2147483647 w 494"/>
              <a:gd name="T97" fmla="*/ 1450588897 h 260"/>
              <a:gd name="T98" fmla="*/ 2147483647 w 494"/>
              <a:gd name="T99" fmla="*/ 1373078161 h 260"/>
              <a:gd name="T100" fmla="*/ 2147483647 w 494"/>
              <a:gd name="T101" fmla="*/ 1273418649 h 260"/>
              <a:gd name="T102" fmla="*/ 2147483647 w 494"/>
              <a:gd name="T103" fmla="*/ 1206978974 h 260"/>
              <a:gd name="T104" fmla="*/ 2147483647 w 494"/>
              <a:gd name="T105" fmla="*/ 1018734337 h 260"/>
              <a:gd name="T106" fmla="*/ 2147483647 w 494"/>
              <a:gd name="T107" fmla="*/ 874783926 h 260"/>
              <a:gd name="T108" fmla="*/ 2147483647 w 494"/>
              <a:gd name="T109" fmla="*/ 254684416 h 260"/>
              <a:gd name="T110" fmla="*/ 2147483647 w 494"/>
              <a:gd name="T111" fmla="*/ 44294239 h 2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94"/>
              <a:gd name="T169" fmla="*/ 0 h 260"/>
              <a:gd name="T170" fmla="*/ 494 w 494"/>
              <a:gd name="T171" fmla="*/ 260 h 26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94" h="260">
                <a:moveTo>
                  <a:pt x="16" y="20"/>
                </a:moveTo>
                <a:lnTo>
                  <a:pt x="16" y="23"/>
                </a:lnTo>
                <a:lnTo>
                  <a:pt x="14" y="23"/>
                </a:lnTo>
                <a:lnTo>
                  <a:pt x="14" y="26"/>
                </a:lnTo>
                <a:lnTo>
                  <a:pt x="12" y="26"/>
                </a:lnTo>
                <a:lnTo>
                  <a:pt x="12" y="32"/>
                </a:lnTo>
                <a:lnTo>
                  <a:pt x="10" y="32"/>
                </a:lnTo>
                <a:lnTo>
                  <a:pt x="10" y="39"/>
                </a:lnTo>
                <a:lnTo>
                  <a:pt x="8" y="39"/>
                </a:lnTo>
                <a:lnTo>
                  <a:pt x="8" y="46"/>
                </a:lnTo>
                <a:lnTo>
                  <a:pt x="6" y="46"/>
                </a:lnTo>
                <a:lnTo>
                  <a:pt x="6" y="62"/>
                </a:lnTo>
                <a:lnTo>
                  <a:pt x="4" y="62"/>
                </a:lnTo>
                <a:lnTo>
                  <a:pt x="4" y="74"/>
                </a:lnTo>
                <a:lnTo>
                  <a:pt x="2" y="74"/>
                </a:lnTo>
                <a:lnTo>
                  <a:pt x="2" y="98"/>
                </a:lnTo>
                <a:lnTo>
                  <a:pt x="0" y="101"/>
                </a:lnTo>
                <a:lnTo>
                  <a:pt x="0" y="140"/>
                </a:lnTo>
                <a:lnTo>
                  <a:pt x="2" y="143"/>
                </a:lnTo>
                <a:lnTo>
                  <a:pt x="2" y="151"/>
                </a:lnTo>
                <a:lnTo>
                  <a:pt x="4" y="154"/>
                </a:lnTo>
                <a:lnTo>
                  <a:pt x="4" y="157"/>
                </a:lnTo>
                <a:lnTo>
                  <a:pt x="6" y="160"/>
                </a:lnTo>
                <a:lnTo>
                  <a:pt x="6" y="163"/>
                </a:lnTo>
                <a:lnTo>
                  <a:pt x="8" y="166"/>
                </a:lnTo>
                <a:lnTo>
                  <a:pt x="8" y="170"/>
                </a:lnTo>
                <a:lnTo>
                  <a:pt x="10" y="170"/>
                </a:lnTo>
                <a:lnTo>
                  <a:pt x="10" y="173"/>
                </a:lnTo>
                <a:lnTo>
                  <a:pt x="12" y="173"/>
                </a:lnTo>
                <a:lnTo>
                  <a:pt x="12" y="176"/>
                </a:lnTo>
                <a:lnTo>
                  <a:pt x="16" y="180"/>
                </a:lnTo>
                <a:lnTo>
                  <a:pt x="18" y="184"/>
                </a:lnTo>
                <a:lnTo>
                  <a:pt x="20" y="184"/>
                </a:lnTo>
                <a:lnTo>
                  <a:pt x="20" y="187"/>
                </a:lnTo>
                <a:lnTo>
                  <a:pt x="22" y="187"/>
                </a:lnTo>
                <a:lnTo>
                  <a:pt x="24" y="190"/>
                </a:lnTo>
                <a:lnTo>
                  <a:pt x="24" y="193"/>
                </a:lnTo>
                <a:lnTo>
                  <a:pt x="26" y="193"/>
                </a:lnTo>
                <a:lnTo>
                  <a:pt x="31" y="199"/>
                </a:lnTo>
                <a:lnTo>
                  <a:pt x="33" y="199"/>
                </a:lnTo>
                <a:lnTo>
                  <a:pt x="37" y="205"/>
                </a:lnTo>
                <a:lnTo>
                  <a:pt x="38" y="205"/>
                </a:lnTo>
                <a:lnTo>
                  <a:pt x="40" y="209"/>
                </a:lnTo>
                <a:lnTo>
                  <a:pt x="42" y="209"/>
                </a:lnTo>
                <a:lnTo>
                  <a:pt x="42" y="212"/>
                </a:lnTo>
                <a:lnTo>
                  <a:pt x="44" y="212"/>
                </a:lnTo>
                <a:lnTo>
                  <a:pt x="47" y="213"/>
                </a:lnTo>
                <a:lnTo>
                  <a:pt x="49" y="213"/>
                </a:lnTo>
                <a:lnTo>
                  <a:pt x="51" y="216"/>
                </a:lnTo>
                <a:lnTo>
                  <a:pt x="53" y="216"/>
                </a:lnTo>
                <a:lnTo>
                  <a:pt x="55" y="219"/>
                </a:lnTo>
                <a:lnTo>
                  <a:pt x="57" y="219"/>
                </a:lnTo>
                <a:lnTo>
                  <a:pt x="59" y="223"/>
                </a:lnTo>
                <a:lnTo>
                  <a:pt x="62" y="223"/>
                </a:lnTo>
                <a:lnTo>
                  <a:pt x="63" y="226"/>
                </a:lnTo>
                <a:lnTo>
                  <a:pt x="65" y="226"/>
                </a:lnTo>
                <a:lnTo>
                  <a:pt x="67" y="229"/>
                </a:lnTo>
                <a:lnTo>
                  <a:pt x="69" y="229"/>
                </a:lnTo>
                <a:lnTo>
                  <a:pt x="71" y="232"/>
                </a:lnTo>
                <a:lnTo>
                  <a:pt x="75" y="232"/>
                </a:lnTo>
                <a:lnTo>
                  <a:pt x="78" y="235"/>
                </a:lnTo>
                <a:lnTo>
                  <a:pt x="82" y="235"/>
                </a:lnTo>
                <a:lnTo>
                  <a:pt x="84" y="238"/>
                </a:lnTo>
                <a:lnTo>
                  <a:pt x="87" y="238"/>
                </a:lnTo>
                <a:lnTo>
                  <a:pt x="89" y="241"/>
                </a:lnTo>
                <a:lnTo>
                  <a:pt x="94" y="241"/>
                </a:lnTo>
                <a:lnTo>
                  <a:pt x="96" y="244"/>
                </a:lnTo>
                <a:lnTo>
                  <a:pt x="102" y="244"/>
                </a:lnTo>
                <a:lnTo>
                  <a:pt x="104" y="248"/>
                </a:lnTo>
                <a:lnTo>
                  <a:pt x="110" y="248"/>
                </a:lnTo>
                <a:lnTo>
                  <a:pt x="112" y="249"/>
                </a:lnTo>
                <a:lnTo>
                  <a:pt x="122" y="249"/>
                </a:lnTo>
                <a:lnTo>
                  <a:pt x="125" y="252"/>
                </a:lnTo>
                <a:lnTo>
                  <a:pt x="141" y="252"/>
                </a:lnTo>
                <a:lnTo>
                  <a:pt x="143" y="255"/>
                </a:lnTo>
                <a:lnTo>
                  <a:pt x="172" y="255"/>
                </a:lnTo>
                <a:lnTo>
                  <a:pt x="174" y="259"/>
                </a:lnTo>
                <a:lnTo>
                  <a:pt x="259" y="259"/>
                </a:lnTo>
                <a:lnTo>
                  <a:pt x="262" y="255"/>
                </a:lnTo>
                <a:lnTo>
                  <a:pt x="288" y="255"/>
                </a:lnTo>
                <a:lnTo>
                  <a:pt x="293" y="252"/>
                </a:lnTo>
                <a:lnTo>
                  <a:pt x="309" y="252"/>
                </a:lnTo>
                <a:lnTo>
                  <a:pt x="311" y="249"/>
                </a:lnTo>
                <a:lnTo>
                  <a:pt x="324" y="249"/>
                </a:lnTo>
                <a:lnTo>
                  <a:pt x="325" y="248"/>
                </a:lnTo>
                <a:lnTo>
                  <a:pt x="331" y="248"/>
                </a:lnTo>
                <a:lnTo>
                  <a:pt x="333" y="244"/>
                </a:lnTo>
                <a:lnTo>
                  <a:pt x="340" y="244"/>
                </a:lnTo>
                <a:lnTo>
                  <a:pt x="342" y="241"/>
                </a:lnTo>
                <a:lnTo>
                  <a:pt x="348" y="241"/>
                </a:lnTo>
                <a:lnTo>
                  <a:pt x="351" y="238"/>
                </a:lnTo>
                <a:lnTo>
                  <a:pt x="358" y="238"/>
                </a:lnTo>
                <a:lnTo>
                  <a:pt x="360" y="235"/>
                </a:lnTo>
                <a:lnTo>
                  <a:pt x="366" y="235"/>
                </a:lnTo>
                <a:lnTo>
                  <a:pt x="368" y="232"/>
                </a:lnTo>
                <a:lnTo>
                  <a:pt x="372" y="232"/>
                </a:lnTo>
                <a:lnTo>
                  <a:pt x="374" y="229"/>
                </a:lnTo>
                <a:lnTo>
                  <a:pt x="376" y="229"/>
                </a:lnTo>
                <a:lnTo>
                  <a:pt x="380" y="226"/>
                </a:lnTo>
                <a:lnTo>
                  <a:pt x="384" y="226"/>
                </a:lnTo>
                <a:lnTo>
                  <a:pt x="389" y="223"/>
                </a:lnTo>
                <a:lnTo>
                  <a:pt x="391" y="223"/>
                </a:lnTo>
                <a:lnTo>
                  <a:pt x="393" y="219"/>
                </a:lnTo>
                <a:lnTo>
                  <a:pt x="396" y="219"/>
                </a:lnTo>
                <a:lnTo>
                  <a:pt x="398" y="216"/>
                </a:lnTo>
                <a:lnTo>
                  <a:pt x="401" y="216"/>
                </a:lnTo>
                <a:lnTo>
                  <a:pt x="405" y="213"/>
                </a:lnTo>
                <a:lnTo>
                  <a:pt x="407" y="213"/>
                </a:lnTo>
                <a:lnTo>
                  <a:pt x="409" y="212"/>
                </a:lnTo>
                <a:lnTo>
                  <a:pt x="411" y="212"/>
                </a:lnTo>
                <a:lnTo>
                  <a:pt x="413" y="209"/>
                </a:lnTo>
                <a:lnTo>
                  <a:pt x="418" y="209"/>
                </a:lnTo>
                <a:lnTo>
                  <a:pt x="419" y="205"/>
                </a:lnTo>
                <a:lnTo>
                  <a:pt x="421" y="205"/>
                </a:lnTo>
                <a:lnTo>
                  <a:pt x="423" y="202"/>
                </a:lnTo>
                <a:lnTo>
                  <a:pt x="425" y="202"/>
                </a:lnTo>
                <a:lnTo>
                  <a:pt x="427" y="199"/>
                </a:lnTo>
                <a:lnTo>
                  <a:pt x="429" y="199"/>
                </a:lnTo>
                <a:lnTo>
                  <a:pt x="432" y="196"/>
                </a:lnTo>
                <a:lnTo>
                  <a:pt x="434" y="196"/>
                </a:lnTo>
                <a:lnTo>
                  <a:pt x="436" y="193"/>
                </a:lnTo>
                <a:lnTo>
                  <a:pt x="438" y="193"/>
                </a:lnTo>
                <a:lnTo>
                  <a:pt x="440" y="190"/>
                </a:lnTo>
                <a:lnTo>
                  <a:pt x="443" y="190"/>
                </a:lnTo>
                <a:lnTo>
                  <a:pt x="443" y="187"/>
                </a:lnTo>
                <a:lnTo>
                  <a:pt x="445" y="184"/>
                </a:lnTo>
                <a:lnTo>
                  <a:pt x="448" y="184"/>
                </a:lnTo>
                <a:lnTo>
                  <a:pt x="450" y="180"/>
                </a:lnTo>
                <a:lnTo>
                  <a:pt x="452" y="180"/>
                </a:lnTo>
                <a:lnTo>
                  <a:pt x="452" y="177"/>
                </a:lnTo>
                <a:lnTo>
                  <a:pt x="454" y="177"/>
                </a:lnTo>
                <a:lnTo>
                  <a:pt x="458" y="173"/>
                </a:lnTo>
                <a:lnTo>
                  <a:pt x="463" y="166"/>
                </a:lnTo>
                <a:lnTo>
                  <a:pt x="465" y="166"/>
                </a:lnTo>
                <a:lnTo>
                  <a:pt x="465" y="163"/>
                </a:lnTo>
                <a:lnTo>
                  <a:pt x="468" y="157"/>
                </a:lnTo>
                <a:lnTo>
                  <a:pt x="468" y="154"/>
                </a:lnTo>
                <a:lnTo>
                  <a:pt x="470" y="154"/>
                </a:lnTo>
                <a:lnTo>
                  <a:pt x="470" y="151"/>
                </a:lnTo>
                <a:lnTo>
                  <a:pt x="472" y="151"/>
                </a:lnTo>
                <a:lnTo>
                  <a:pt x="472" y="145"/>
                </a:lnTo>
                <a:lnTo>
                  <a:pt x="474" y="145"/>
                </a:lnTo>
                <a:lnTo>
                  <a:pt x="474" y="143"/>
                </a:lnTo>
                <a:lnTo>
                  <a:pt x="476" y="140"/>
                </a:lnTo>
                <a:lnTo>
                  <a:pt x="476" y="137"/>
                </a:lnTo>
                <a:lnTo>
                  <a:pt x="479" y="137"/>
                </a:lnTo>
                <a:lnTo>
                  <a:pt x="479" y="131"/>
                </a:lnTo>
                <a:lnTo>
                  <a:pt x="481" y="131"/>
                </a:lnTo>
                <a:lnTo>
                  <a:pt x="481" y="127"/>
                </a:lnTo>
                <a:lnTo>
                  <a:pt x="483" y="124"/>
                </a:lnTo>
                <a:lnTo>
                  <a:pt x="483" y="121"/>
                </a:lnTo>
                <a:lnTo>
                  <a:pt x="485" y="118"/>
                </a:lnTo>
                <a:lnTo>
                  <a:pt x="485" y="115"/>
                </a:lnTo>
                <a:lnTo>
                  <a:pt x="487" y="112"/>
                </a:lnTo>
                <a:lnTo>
                  <a:pt x="487" y="109"/>
                </a:lnTo>
                <a:lnTo>
                  <a:pt x="489" y="109"/>
                </a:lnTo>
                <a:lnTo>
                  <a:pt x="489" y="104"/>
                </a:lnTo>
                <a:lnTo>
                  <a:pt x="490" y="101"/>
                </a:lnTo>
                <a:lnTo>
                  <a:pt x="490" y="92"/>
                </a:lnTo>
                <a:lnTo>
                  <a:pt x="493" y="92"/>
                </a:lnTo>
                <a:lnTo>
                  <a:pt x="493" y="82"/>
                </a:lnTo>
                <a:lnTo>
                  <a:pt x="490" y="79"/>
                </a:lnTo>
                <a:lnTo>
                  <a:pt x="490" y="43"/>
                </a:lnTo>
                <a:lnTo>
                  <a:pt x="489" y="43"/>
                </a:lnTo>
                <a:lnTo>
                  <a:pt x="489" y="23"/>
                </a:lnTo>
                <a:lnTo>
                  <a:pt x="487" y="23"/>
                </a:lnTo>
                <a:lnTo>
                  <a:pt x="487" y="7"/>
                </a:lnTo>
                <a:lnTo>
                  <a:pt x="485" y="4"/>
                </a:lnTo>
                <a:lnTo>
                  <a:pt x="485" y="0"/>
                </a:lnTo>
              </a:path>
            </a:pathLst>
          </a:custGeom>
          <a:noFill/>
          <a:ln w="12700" cap="rnd">
            <a:solidFill>
              <a:srgbClr val="8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IN" altLang="en-US"/>
          </a:p>
        </p:txBody>
      </p:sp>
    </p:spTree>
    <p:extLst>
      <p:ext uri="{BB962C8B-B14F-4D97-AF65-F5344CB8AC3E}">
        <p14:creationId xmlns:p14="http://schemas.microsoft.com/office/powerpoint/2010/main" val="2606095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816</Words>
  <Application>Microsoft Office PowerPoint</Application>
  <PresentationFormat>On-screen Show (4:3)</PresentationFormat>
  <Paragraphs>150</Paragraphs>
  <Slides>17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Monotype Sorts</vt:lpstr>
      <vt:lpstr>Symbol</vt:lpstr>
      <vt:lpstr>Times New Roman</vt:lpstr>
      <vt:lpstr>Office Theme</vt:lpstr>
      <vt:lpstr>Basalt</vt:lpstr>
      <vt:lpstr>Alkali vs Tholeiitic basalts</vt:lpstr>
      <vt:lpstr>BASALT MAGMATISM IN RELATION TO PLATE TECTONIC ENVIRONMENTS </vt:lpstr>
      <vt:lpstr>Some salient points on basalt tectonic settings</vt:lpstr>
      <vt:lpstr>The Mid-Ocean Ridge System</vt:lpstr>
      <vt:lpstr>N-MORB vs E-MORB</vt:lpstr>
      <vt:lpstr>REE diagram for N-MORB &amp; E-MORB</vt:lpstr>
      <vt:lpstr>N-MORB vs E-MORB</vt:lpstr>
      <vt:lpstr>Petrogenesis of Basalt magma</vt:lpstr>
      <vt:lpstr>Possible Parents of Basalt magma</vt:lpstr>
      <vt:lpstr>     Lherzolite as a possible source for Basalt genesis</vt:lpstr>
      <vt:lpstr>Lherzolite: A type of peridotite with Olivine &gt; Opx + Cpx </vt:lpstr>
      <vt:lpstr>PowerPoint Presentation</vt:lpstr>
      <vt:lpstr>Experiments on melting enriched vs. depleted mantle samples:</vt:lpstr>
      <vt:lpstr>Experiments on melting enriched vs. depleted mantle samples: </vt:lpstr>
      <vt:lpstr>Spilites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Basalt</dc:title>
  <dc:creator>Admin</dc:creator>
  <cp:lastModifiedBy>Admin</cp:lastModifiedBy>
  <cp:revision>1</cp:revision>
  <dcterms:created xsi:type="dcterms:W3CDTF">2021-04-26T10:36:12Z</dcterms:created>
  <dcterms:modified xsi:type="dcterms:W3CDTF">2021-04-26T10:38:04Z</dcterms:modified>
</cp:coreProperties>
</file>