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3833-B2AA-43DC-B05B-A1D7F59CE7DE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AF96-8220-40F8-9574-7F2A4D1E8C2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OPHIOLITES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200" dirty="0" smtClean="0">
                <a:solidFill>
                  <a:srgbClr val="FF0066"/>
                </a:solidFill>
                <a:latin typeface="+mj-lt"/>
              </a:rPr>
              <a:t>Lecture M.Sc</a:t>
            </a:r>
            <a:r>
              <a:rPr lang="en-US" sz="4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200" dirty="0" smtClean="0">
                <a:solidFill>
                  <a:srgbClr val="FF0066"/>
                </a:solidFill>
                <a:latin typeface="+mj-lt"/>
              </a:rPr>
              <a:t>Geology (III Semester)-2018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 </a:t>
            </a:r>
          </a:p>
          <a:p>
            <a:pPr algn="ctr">
              <a:buNone/>
            </a:pPr>
            <a:endParaRPr lang="en-US" sz="1800" b="1" dirty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Niranjan Mohanty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Assistant Professor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Department of Geology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MLSU, Udaipur-313001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rgbClr val="FF0066"/>
                </a:solidFill>
              </a:rPr>
              <a:t>nmohantyngribhu@gmail.com</a:t>
            </a:r>
            <a:endParaRPr lang="en-IN" sz="2400" b="1" i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Sony\Desktop\PC23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Pillow lavas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857232"/>
            <a:ext cx="3714776" cy="5857916"/>
          </a:xfr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4767257" y="-58733"/>
            <a:ext cx="3292475" cy="5111750"/>
          </a:xfrm>
          <a:prstGeom prst="rect">
            <a:avLst/>
          </a:prstGeom>
          <a:noFill/>
          <a:ln/>
        </p:spPr>
      </p:pic>
      <p:pic>
        <p:nvPicPr>
          <p:cNvPr id="6" name="Picture 4" descr="npo0000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412191"/>
            <a:ext cx="5072098" cy="3302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Sheeted Dykes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142984"/>
            <a:ext cx="8101069" cy="521497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Layered Gabbros &amp; Plagiogranite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pic>
        <p:nvPicPr>
          <p:cNvPr id="4" name="Picture 4" descr="npo00002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285860"/>
            <a:ext cx="4984332" cy="3143272"/>
          </a:xfrm>
          <a:noFill/>
          <a:ln/>
        </p:spPr>
      </p:pic>
      <p:pic>
        <p:nvPicPr>
          <p:cNvPr id="5" name="Picture 4" descr="npo000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2063810"/>
            <a:ext cx="3857620" cy="479419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Occurrences of ophiolite in world &amp; India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176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Semail ophiolite in Oman (Mesozoic</a:t>
            </a:r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Troodos </a:t>
            </a: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ophiolite in Cyprus (Mesozoic), </a:t>
            </a:r>
            <a:endParaRPr lang="en-IN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ophiolite in Papua-New Guinea (Mesozoic), </a:t>
            </a:r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Islands ophiolite in </a:t>
            </a:r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Newfoundland (Palaeozoic)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of a continental Ophiolite zone passes from Baluchistan arc-Kashmir syntaxis- Tsang-Po- Naga &amp; Manipur hills- Burma – Andamans- Indonesia.</a:t>
            </a:r>
          </a:p>
          <a:p>
            <a:pPr>
              <a:buNone/>
            </a:pP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Various names;</a:t>
            </a:r>
          </a:p>
          <a:p>
            <a:pPr>
              <a:buNone/>
            </a:pP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Indus-ophiolite belt</a:t>
            </a:r>
          </a:p>
          <a:p>
            <a:pPr>
              <a:buNone/>
            </a:pP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Shyok ophiolite belt</a:t>
            </a:r>
          </a:p>
          <a:p>
            <a:pPr>
              <a:buNone/>
            </a:pP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Malla Johar ophiolite belt of Uttaranchal/UP</a:t>
            </a: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00B0F0"/>
                </a:solidFill>
                <a:latin typeface="Lucida Fax" pitchFamily="18" charset="0"/>
              </a:rPr>
              <a:t>Economic importance</a:t>
            </a:r>
            <a:endParaRPr lang="en-IN" sz="4000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8577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Massive Sulphide </a:t>
            </a:r>
          </a:p>
          <a:p>
            <a:pPr>
              <a:lnSpc>
                <a:spcPct val="12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massive Sulphide associated in Ophiolites have well developed gossans (bright colored iron oxide, hydroxides, and sulfides) which is very rich in gold.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Chromite </a:t>
            </a:r>
          </a:p>
          <a:p>
            <a:pPr>
              <a:lnSpc>
                <a:spcPct val="12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Stratiform (be tabular or pencil shape) or </a:t>
            </a:r>
            <a:r>
              <a:rPr lang="en-IN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podiform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(irregular shape) within ultra-mafic rocks.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Other deposits are developed on serpentinite peridotite </a:t>
            </a:r>
          </a:p>
          <a:p>
            <a:pPr>
              <a:lnSpc>
                <a:spcPct val="12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Laterites (nickel and iron) </a:t>
            </a:r>
          </a:p>
          <a:p>
            <a:pPr>
              <a:lnSpc>
                <a:spcPct val="12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Asbestos </a:t>
            </a:r>
          </a:p>
          <a:p>
            <a:pPr>
              <a:lnSpc>
                <a:spcPct val="12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Talc</a:t>
            </a:r>
          </a:p>
          <a:p>
            <a:pPr>
              <a:lnSpc>
                <a:spcPct val="120000"/>
              </a:lnSpc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Magenesite </a:t>
            </a:r>
          </a:p>
          <a:p>
            <a:pPr>
              <a:lnSpc>
                <a:spcPct val="12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Sony\Desktop\f7e_bel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8964620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319684">
            <a:off x="1675982" y="413836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635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Thank You</a:t>
            </a:r>
            <a:endParaRPr lang="en-IN" sz="7200" b="1" spc="50" dirty="0">
              <a:ln w="635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  <a:latin typeface="Lucida Fax" pitchFamily="18" charset="0"/>
              </a:rPr>
              <a:t>Introduction</a:t>
            </a:r>
            <a:endParaRPr lang="en-IN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4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Ophiolites are suites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of temporally and spatially associated ultramafic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mafic, and felsic rocks that are interpreted to be remnants of ancient oceanic crust and upper mantle.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shows an evidences for </a:t>
            </a:r>
            <a:r>
              <a:rPr lang="en-IN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magmatic, tectonic, and hydrothermal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processes associated with seafloor spreading prior to 170 Ma.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It shows significant variations in their </a:t>
            </a:r>
            <a:r>
              <a:rPr lang="en-IN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internal structure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geochemical fingerprints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emplacement mechanisms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Subduction zone tectonics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is thus the most important factor in the igneous evolution of ophiolites and their emplacement into continental margins.</a:t>
            </a:r>
          </a:p>
          <a:p>
            <a:pPr algn="just">
              <a:buFont typeface="Wingdings" pitchFamily="2" charset="2"/>
              <a:buChar char="q"/>
            </a:pPr>
            <a:endParaRPr lang="en-IN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IN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  <a:latin typeface="Lucida Fax" pitchFamily="18" charset="0"/>
              </a:rPr>
              <a:t>Obduction mechanism</a:t>
            </a:r>
            <a:endParaRPr lang="en-IN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844" y="1000108"/>
          <a:ext cx="5613449" cy="413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3238952" imgH="2029108" progId="MSPhotoEd.3">
                  <p:embed/>
                </p:oleObj>
              </mc:Choice>
              <mc:Fallback>
                <p:oleObj name="Photo Editor Photo" r:id="rId3" imgW="3238952" imgH="2029108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000108"/>
                        <a:ext cx="5613449" cy="4132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40313" y="2332038"/>
            <a:ext cx="4103687" cy="452596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Lucida Fax" pitchFamily="18" charset="0"/>
              </a:rPr>
              <a:t>Ophiolite suite &amp; seismic layer of oceanic crust</a:t>
            </a:r>
            <a:endParaRPr lang="en-IN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1571612"/>
            <a:ext cx="6000792" cy="4000549"/>
          </a:xfrm>
          <a:noFill/>
          <a:ln/>
        </p:spPr>
      </p:pic>
      <p:pic>
        <p:nvPicPr>
          <p:cNvPr id="3074" name="Picture 2" descr="C:\Users\Sony\Desktop\Ophiolite_Picture_1_edited-1.jpg"/>
          <p:cNvPicPr>
            <a:picLocks noChangeAspect="1" noChangeArrowheads="1"/>
          </p:cNvPicPr>
          <p:nvPr/>
        </p:nvPicPr>
        <p:blipFill>
          <a:blip r:embed="rId3"/>
          <a:srcRect r="52229"/>
          <a:stretch>
            <a:fillRect/>
          </a:stretch>
        </p:blipFill>
        <p:spPr bwMode="auto">
          <a:xfrm>
            <a:off x="0" y="1570020"/>
            <a:ext cx="2928958" cy="52879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sp>
        <p:nvSpPr>
          <p:cNvPr id="6" name="TextBox 5"/>
          <p:cNvSpPr txBox="1"/>
          <p:nvPr/>
        </p:nvSpPr>
        <p:spPr>
          <a:xfrm>
            <a:off x="3143240" y="5357826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>
                <a:solidFill>
                  <a:srgbClr val="FF0000"/>
                </a:solidFill>
                <a:latin typeface="Lucida Fax" pitchFamily="18" charset="0"/>
              </a:rPr>
              <a:t>(a ) Deformed (tectonised) peridotite (b) Layered cumulate rock (c) Sheeted dyke complex </a:t>
            </a:r>
          </a:p>
          <a:p>
            <a:pPr marL="342900" indent="-342900"/>
            <a:r>
              <a:rPr lang="en-US" i="1" dirty="0" smtClean="0">
                <a:solidFill>
                  <a:srgbClr val="FF0000"/>
                </a:solidFill>
                <a:latin typeface="Lucida Fax" pitchFamily="18" charset="0"/>
              </a:rPr>
              <a:t>(d) Basaltic volcanic member ( e) Radiolarian chert/ marine sediments.</a:t>
            </a:r>
            <a:endParaRPr lang="en-IN" i="1" dirty="0">
              <a:solidFill>
                <a:srgbClr val="FF0000"/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Lucida Fax" pitchFamily="18" charset="0"/>
              </a:rPr>
              <a:t>Terminology related to ophiolite complex</a:t>
            </a:r>
            <a:endParaRPr lang="en-IN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pic>
        <p:nvPicPr>
          <p:cNvPr id="4" name="Picture 42" descr="npo00000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14422"/>
            <a:ext cx="3450468" cy="5448089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786182" y="1571612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Olistrome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Tectonic melange: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Mylotinised peridotite &amp; green schist facies.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Oceanic crust thrusted during continental collision and subduction.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Seismic moho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Boundary between oceanic crust and upper mantle.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Petrological moho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Layered peridotite to massive peridotite in upper mantle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Steinmann trinity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ultramafic, mafic and pelagic sediments.</a:t>
            </a: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Sony\Desktop\Ophiolite and Lithotyp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524122" cy="66437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4099" name="Picture 3" descr="C:\Users\Sony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4039"/>
          <a:stretch>
            <a:fillRect/>
          </a:stretch>
        </p:blipFill>
        <p:spPr bwMode="auto">
          <a:xfrm>
            <a:off x="6072198" y="1928802"/>
            <a:ext cx="2684076" cy="42889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Ophiolites and Tectonic setting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pic>
        <p:nvPicPr>
          <p:cNvPr id="5122" name="Picture 2" descr="C:\Users\Sony\Desktop\ophiolite and tectonic setti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80812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Samail Ophiolite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4000" i="1" dirty="0" smtClean="0">
                <a:latin typeface="Times New Roman" pitchFamily="18" charset="0"/>
                <a:cs typeface="Times New Roman" pitchFamily="18" charset="0"/>
              </a:rPr>
              <a:t>  It extends to over 650 kms.</a:t>
            </a:r>
          </a:p>
          <a:p>
            <a:pPr>
              <a:buFont typeface="Wingdings" pitchFamily="2" charset="2"/>
              <a:buChar char="q"/>
            </a:pPr>
            <a:r>
              <a:rPr lang="en-IN" sz="4000" i="1" dirty="0" smtClean="0">
                <a:latin typeface="Times New Roman" pitchFamily="18" charset="0"/>
                <a:cs typeface="Times New Roman" pitchFamily="18" charset="0"/>
              </a:rPr>
              <a:t> It has 30,000 sq km of outcrop</a:t>
            </a:r>
          </a:p>
          <a:p>
            <a:pPr>
              <a:buFont typeface="Wingdings" pitchFamily="2" charset="2"/>
              <a:buChar char="q"/>
            </a:pPr>
            <a:r>
              <a:rPr lang="en-IN" sz="4000" i="1" dirty="0" smtClean="0">
                <a:latin typeface="Times New Roman" pitchFamily="18" charset="0"/>
                <a:cs typeface="Times New Roman" pitchFamily="18" charset="0"/>
              </a:rPr>
              <a:t> Stratigraphic thickness of 18 km.</a:t>
            </a:r>
          </a:p>
          <a:p>
            <a:pPr>
              <a:buFont typeface="Wingdings" pitchFamily="2" charset="2"/>
              <a:buChar char="q"/>
            </a:pPr>
            <a:r>
              <a:rPr lang="en-IN" sz="4000" i="1" dirty="0" smtClean="0">
                <a:latin typeface="Times New Roman" pitchFamily="18" charset="0"/>
                <a:cs typeface="Times New Roman" pitchFamily="18" charset="0"/>
              </a:rPr>
              <a:t> All members of ophiolite sequence are well exposed.</a:t>
            </a:r>
            <a:endParaRPr lang="en-IN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Lucida Fax" pitchFamily="18" charset="0"/>
              </a:rPr>
              <a:t>Ophiolite sequence at samail,Oman</a:t>
            </a:r>
            <a:endParaRPr lang="en-IN" i="1" dirty="0">
              <a:solidFill>
                <a:srgbClr val="0070C0"/>
              </a:solidFill>
              <a:latin typeface="Lucida Fax" pitchFamily="18" charset="0"/>
            </a:endParaRPr>
          </a:p>
        </p:txBody>
      </p:sp>
      <p:pic>
        <p:nvPicPr>
          <p:cNvPr id="4" name="Picture 4" descr="npo00000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429552" cy="495645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349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Algerian</vt:lpstr>
      <vt:lpstr>Arial</vt:lpstr>
      <vt:lpstr>Calibri</vt:lpstr>
      <vt:lpstr>Lucida Fax</vt:lpstr>
      <vt:lpstr>Lucida Handwriting</vt:lpstr>
      <vt:lpstr>Times New Roman</vt:lpstr>
      <vt:lpstr>Wingdings</vt:lpstr>
      <vt:lpstr>Office Theme</vt:lpstr>
      <vt:lpstr>Photo Editor Photo</vt:lpstr>
      <vt:lpstr>OPHIOLITES</vt:lpstr>
      <vt:lpstr>Introduction</vt:lpstr>
      <vt:lpstr>Obduction mechanism</vt:lpstr>
      <vt:lpstr>Ophiolite suite &amp; seismic layer of oceanic crust</vt:lpstr>
      <vt:lpstr>Terminology related to ophiolite complex</vt:lpstr>
      <vt:lpstr>PowerPoint Presentation</vt:lpstr>
      <vt:lpstr>Ophiolites and Tectonic setting</vt:lpstr>
      <vt:lpstr>Samail Ophiolite</vt:lpstr>
      <vt:lpstr>Ophiolite sequence at samail,Oman</vt:lpstr>
      <vt:lpstr>Pillow lavas</vt:lpstr>
      <vt:lpstr>Sheeted Dykes</vt:lpstr>
      <vt:lpstr>Layered Gabbros &amp; Plagiogranite</vt:lpstr>
      <vt:lpstr>Occurrences of ophiolite in world &amp; India</vt:lpstr>
      <vt:lpstr>Economic importance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74</cp:revision>
  <dcterms:created xsi:type="dcterms:W3CDTF">2018-11-26T10:38:34Z</dcterms:created>
  <dcterms:modified xsi:type="dcterms:W3CDTF">2021-04-26T10:39:03Z</dcterms:modified>
</cp:coreProperties>
</file>