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70" r:id="rId10"/>
    <p:sldId id="273" r:id="rId11"/>
    <p:sldId id="271" r:id="rId12"/>
    <p:sldId id="262" r:id="rId13"/>
    <p:sldId id="261" r:id="rId14"/>
    <p:sldId id="272" r:id="rId15"/>
    <p:sldId id="274" r:id="rId16"/>
    <p:sldId id="275" r:id="rId17"/>
    <p:sldId id="276" r:id="rId18"/>
    <p:sldId id="278" r:id="rId19"/>
    <p:sldId id="263" r:id="rId20"/>
    <p:sldId id="269" r:id="rId21"/>
    <p:sldId id="264" r:id="rId22"/>
    <p:sldId id="267" r:id="rId23"/>
    <p:sldId id="257" r:id="rId24"/>
    <p:sldId id="258" r:id="rId25"/>
    <p:sldId id="259" r:id="rId26"/>
    <p:sldId id="268" r:id="rId27"/>
    <p:sldId id="266" r:id="rId28"/>
    <p:sldId id="260" r:id="rId29"/>
    <p:sldId id="26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AED6D2-AABC-455A-B03C-D819FEE9D368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F99E2-CE5F-4F34-BA10-8586285484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9100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98EA14D-1594-40D9-9C00-652DDEDEF3EA}" type="slidenum">
              <a:rPr lang="en-US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447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E442DF-C386-4B22-B785-6801105650DF}" type="slidenum">
              <a:rPr lang="en-US" altLang="en-US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3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93B3906-4B2A-430D-88F7-E1254E91AE31}" type="slidenum">
              <a:rPr lang="en-US" altLang="en-US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27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6DC9955-67DB-4BE4-BF91-717EA1007D81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23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141CBC-F5E1-4BB5-A971-BD7EE75AE414}" type="slidenum">
              <a:rPr lang="en-US" altLang="en-US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218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CAC878-50A0-4C83-8B4B-DD4E94F7542A}" type="slidenum">
              <a:rPr lang="en-US" altLang="en-US">
                <a:latin typeface="Calibri" panose="020F0502020204030204" pitchFamily="34" charset="0"/>
              </a:rPr>
              <a:pPr eaLnBrk="1" hangingPunct="1"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105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355FA2F-BEFB-4E2E-BBE1-5E7ADBF37617}" type="slidenum">
              <a:rPr lang="en-US" altLang="en-US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08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141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4159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3049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1026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2080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601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824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863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366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256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1125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994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89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00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20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2447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308675B-E264-42A2-8580-0372F94C8DD2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564A26-98FF-46C1-8A63-E0A6BD0442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9383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outh_Africa" TargetMode="External"/><Relationship Id="rId2" Type="http://schemas.openxmlformats.org/officeDocument/2006/relationships/hyperlink" Target="https://en.wikipedia.org/wiki/Kimberley,_Northern_Cap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Ultrapotassic" TargetMode="External"/><Relationship Id="rId2" Type="http://schemas.openxmlformats.org/officeDocument/2006/relationships/hyperlink" Target="https://en.wikipedia.org/wiki/Ultramaf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Rare_earth_elemen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jpe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ilica" TargetMode="External"/><Relationship Id="rId13" Type="http://schemas.openxmlformats.org/officeDocument/2006/relationships/hyperlink" Target="https://en.wikipedia.org/wiki/Potassium" TargetMode="External"/><Relationship Id="rId18" Type="http://schemas.openxmlformats.org/officeDocument/2006/relationships/hyperlink" Target="https://en.wikipedia.org/wiki/Archean" TargetMode="External"/><Relationship Id="rId3" Type="http://schemas.openxmlformats.org/officeDocument/2006/relationships/hyperlink" Target="https://en.wikipedia.org/wiki/Lopolith" TargetMode="External"/><Relationship Id="rId21" Type="http://schemas.openxmlformats.org/officeDocument/2006/relationships/hyperlink" Target="https://en.wikipedia.org/wiki/Mexico" TargetMode="External"/><Relationship Id="rId7" Type="http://schemas.openxmlformats.org/officeDocument/2006/relationships/hyperlink" Target="https://en.wikipedia.org/wiki/Alkali_metal" TargetMode="External"/><Relationship Id="rId12" Type="http://schemas.openxmlformats.org/officeDocument/2006/relationships/hyperlink" Target="https://en.wikipedia.org/wiki/Magnesium" TargetMode="External"/><Relationship Id="rId17" Type="http://schemas.openxmlformats.org/officeDocument/2006/relationships/hyperlink" Target="https://en.wikipedia.org/wiki/Era" TargetMode="External"/><Relationship Id="rId2" Type="http://schemas.openxmlformats.org/officeDocument/2006/relationships/hyperlink" Target="https://en.wikipedia.org/wiki/Dike_(geology)" TargetMode="External"/><Relationship Id="rId16" Type="http://schemas.openxmlformats.org/officeDocument/2006/relationships/hyperlink" Target="https://en.wikipedia.org/wiki/Chromium" TargetMode="External"/><Relationship Id="rId20" Type="http://schemas.openxmlformats.org/officeDocument/2006/relationships/hyperlink" Target="https://en.wikipedia.org/wiki/Cenozoi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rusion" TargetMode="External"/><Relationship Id="rId11" Type="http://schemas.openxmlformats.org/officeDocument/2006/relationships/hyperlink" Target="https://en.wikipedia.org/wiki/Ultramafic" TargetMode="External"/><Relationship Id="rId24" Type="http://schemas.openxmlformats.org/officeDocument/2006/relationships/hyperlink" Target="https://en.wikipedia.org/wiki/Australia" TargetMode="External"/><Relationship Id="rId5" Type="http://schemas.openxmlformats.org/officeDocument/2006/relationships/hyperlink" Target="https://en.wikipedia.org/wiki/Stock_(geology)" TargetMode="External"/><Relationship Id="rId15" Type="http://schemas.openxmlformats.org/officeDocument/2006/relationships/hyperlink" Target="https://en.wikipedia.org/wiki/Nickel" TargetMode="External"/><Relationship Id="rId23" Type="http://schemas.openxmlformats.org/officeDocument/2006/relationships/hyperlink" Target="https://en.wikipedia.org/wiki/Gympie" TargetMode="External"/><Relationship Id="rId10" Type="http://schemas.openxmlformats.org/officeDocument/2006/relationships/hyperlink" Target="https://en.wikipedia.org/wiki/Mafic" TargetMode="External"/><Relationship Id="rId19" Type="http://schemas.openxmlformats.org/officeDocument/2006/relationships/hyperlink" Target="https://en.wikipedia.org/wiki/Gold" TargetMode="External"/><Relationship Id="rId4" Type="http://schemas.openxmlformats.org/officeDocument/2006/relationships/hyperlink" Target="https://en.wikipedia.org/wiki/Laccolith" TargetMode="External"/><Relationship Id="rId9" Type="http://schemas.openxmlformats.org/officeDocument/2006/relationships/hyperlink" Target="https://en.wikipedia.org/wiki/Saturation_(chemistry)" TargetMode="External"/><Relationship Id="rId14" Type="http://schemas.openxmlformats.org/officeDocument/2006/relationships/hyperlink" Target="https://en.wikipedia.org/wiki/Sodium" TargetMode="External"/><Relationship Id="rId22" Type="http://schemas.openxmlformats.org/officeDocument/2006/relationships/hyperlink" Target="https://en.wikipedia.org/wiki/South_Ameri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argasite" TargetMode="External"/><Relationship Id="rId2" Type="http://schemas.openxmlformats.org/officeDocument/2006/relationships/hyperlink" Target="https://en.wikipedia.org/wiki/Phlogopi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ranodiorit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re_genesis" TargetMode="External"/><Relationship Id="rId2" Type="http://schemas.openxmlformats.org/officeDocument/2006/relationships/hyperlink" Target="https://en.wikipedia.org/wiki/Gol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antle_(geology)" TargetMode="External"/><Relationship Id="rId5" Type="http://schemas.openxmlformats.org/officeDocument/2006/relationships/hyperlink" Target="https://en.wikipedia.org/wiki/Asthenosphere" TargetMode="External"/><Relationship Id="rId4" Type="http://schemas.openxmlformats.org/officeDocument/2006/relationships/hyperlink" Target="https://en.wikipedia.org/wiki/Orogeny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2762" y="328612"/>
            <a:ext cx="8001000" cy="1414464"/>
          </a:xfrm>
        </p:spPr>
        <p:txBody>
          <a:bodyPr>
            <a:normAutofit/>
          </a:bodyPr>
          <a:lstStyle/>
          <a:p>
            <a:r>
              <a:rPr lang="en-IN" sz="5400" b="1" cap="none" dirty="0" smtClean="0">
                <a:solidFill>
                  <a:srgbClr val="00FF00"/>
                </a:solidFill>
              </a:rPr>
              <a:t>Alkaline rocks</a:t>
            </a:r>
            <a:endParaRPr lang="en-IN" sz="5400" b="1" cap="none" dirty="0">
              <a:solidFill>
                <a:srgbClr val="00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924" y="2072217"/>
            <a:ext cx="6400800" cy="1947333"/>
          </a:xfrm>
        </p:spPr>
        <p:txBody>
          <a:bodyPr>
            <a:normAutofit/>
          </a:bodyPr>
          <a:lstStyle/>
          <a:p>
            <a:r>
              <a:rPr lang="en-IN" sz="2800" b="1" dirty="0" smtClean="0">
                <a:solidFill>
                  <a:srgbClr val="FF0000"/>
                </a:solidFill>
              </a:rPr>
              <a:t>Lamprophyre</a:t>
            </a:r>
          </a:p>
          <a:p>
            <a:r>
              <a:rPr lang="en-IN" sz="2800" b="1" dirty="0" err="1" smtClean="0">
                <a:solidFill>
                  <a:srgbClr val="FF0000"/>
                </a:solidFill>
              </a:rPr>
              <a:t>Carbonatite</a:t>
            </a:r>
            <a:endParaRPr lang="en-IN" sz="2800" b="1" dirty="0" smtClean="0">
              <a:solidFill>
                <a:srgbClr val="FF0000"/>
              </a:solidFill>
            </a:endParaRPr>
          </a:p>
          <a:p>
            <a:r>
              <a:rPr lang="en-IN" sz="2800" b="1" dirty="0" err="1" smtClean="0">
                <a:solidFill>
                  <a:srgbClr val="FF0000"/>
                </a:solidFill>
              </a:rPr>
              <a:t>Lamproites</a:t>
            </a:r>
            <a:r>
              <a:rPr lang="en-IN" sz="2800" b="1" dirty="0" smtClean="0">
                <a:solidFill>
                  <a:srgbClr val="FF0000"/>
                </a:solidFill>
              </a:rPr>
              <a:t> &amp; </a:t>
            </a:r>
            <a:r>
              <a:rPr lang="en-IN" sz="2800" b="1" dirty="0" err="1" smtClean="0">
                <a:solidFill>
                  <a:srgbClr val="FF0000"/>
                </a:solidFill>
              </a:rPr>
              <a:t>Kimberlites</a:t>
            </a:r>
            <a:endParaRPr lang="en-I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186363" cy="728663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Mineralogy of </a:t>
            </a:r>
            <a:r>
              <a:rPr lang="en-IN" sz="3000" b="1" cap="none" dirty="0" err="1" smtClean="0"/>
              <a:t>lamproites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728663"/>
            <a:ext cx="11830049" cy="5986462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The mineralogy of </a:t>
            </a:r>
            <a:r>
              <a:rPr lang="en-IN" dirty="0" err="1">
                <a:solidFill>
                  <a:schemeClr val="bg1"/>
                </a:solidFill>
              </a:rPr>
              <a:t>lamproites</a:t>
            </a:r>
            <a:r>
              <a:rPr lang="en-IN" dirty="0">
                <a:solidFill>
                  <a:schemeClr val="bg1"/>
                </a:solidFill>
              </a:rPr>
              <a:t> is controlled by their peculiar </a:t>
            </a:r>
            <a:r>
              <a:rPr lang="en-IN" dirty="0" smtClean="0">
                <a:solidFill>
                  <a:schemeClr val="bg1"/>
                </a:solidFill>
              </a:rPr>
              <a:t>geochemistry, </a:t>
            </a:r>
            <a:r>
              <a:rPr lang="en-IN" dirty="0">
                <a:solidFill>
                  <a:schemeClr val="bg1"/>
                </a:solidFill>
              </a:rPr>
              <a:t>with a predominance of rare silica-deficient mineral species and rare, mantle-derived minerals predominating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IN" sz="1000" dirty="0">
              <a:solidFill>
                <a:schemeClr val="bg1"/>
              </a:solidFill>
            </a:endParaRPr>
          </a:p>
          <a:p>
            <a:r>
              <a:rPr lang="en-IN" dirty="0">
                <a:solidFill>
                  <a:schemeClr val="bg1"/>
                </a:solidFill>
              </a:rPr>
              <a:t>Minerals typical of </a:t>
            </a:r>
            <a:r>
              <a:rPr lang="en-IN" dirty="0" err="1">
                <a:solidFill>
                  <a:schemeClr val="bg1"/>
                </a:solidFill>
              </a:rPr>
              <a:t>lamproites</a:t>
            </a:r>
            <a:r>
              <a:rPr lang="en-IN" dirty="0">
                <a:solidFill>
                  <a:schemeClr val="bg1"/>
                </a:solidFill>
              </a:rPr>
              <a:t> include: </a:t>
            </a:r>
            <a:r>
              <a:rPr lang="en-IN" dirty="0" err="1" smtClean="0">
                <a:solidFill>
                  <a:schemeClr val="bg1"/>
                </a:solidFill>
              </a:rPr>
              <a:t>forsteritic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olivine; high </a:t>
            </a:r>
            <a:r>
              <a:rPr lang="en-IN" dirty="0" smtClean="0">
                <a:solidFill>
                  <a:schemeClr val="bg1"/>
                </a:solidFill>
              </a:rPr>
              <a:t>iron </a:t>
            </a:r>
            <a:r>
              <a:rPr lang="en-IN" dirty="0" err="1" smtClean="0">
                <a:solidFill>
                  <a:schemeClr val="bg1"/>
                </a:solidFill>
              </a:rPr>
              <a:t>leucite</a:t>
            </a:r>
            <a:r>
              <a:rPr lang="en-IN" dirty="0" smtClean="0">
                <a:solidFill>
                  <a:schemeClr val="bg1"/>
                </a:solidFill>
              </a:rPr>
              <a:t>; titanium-rich </a:t>
            </a:r>
            <a:r>
              <a:rPr lang="en-IN" dirty="0" err="1" smtClean="0">
                <a:solidFill>
                  <a:schemeClr val="bg1"/>
                </a:solidFill>
              </a:rPr>
              <a:t>aluminum</a:t>
            </a:r>
            <a:r>
              <a:rPr lang="en-IN" dirty="0" smtClean="0">
                <a:solidFill>
                  <a:schemeClr val="bg1"/>
                </a:solidFill>
              </a:rPr>
              <a:t>-poor </a:t>
            </a:r>
            <a:r>
              <a:rPr lang="en-IN" dirty="0" err="1" smtClean="0">
                <a:solidFill>
                  <a:schemeClr val="bg1"/>
                </a:solidFill>
              </a:rPr>
              <a:t>phlogopite</a:t>
            </a:r>
            <a:r>
              <a:rPr lang="en-IN" dirty="0" smtClean="0">
                <a:solidFill>
                  <a:schemeClr val="bg1"/>
                </a:solidFill>
              </a:rPr>
              <a:t>; potassium- </a:t>
            </a:r>
            <a:r>
              <a:rPr lang="en-IN" dirty="0">
                <a:solidFill>
                  <a:schemeClr val="bg1"/>
                </a:solidFill>
              </a:rPr>
              <a:t>and titanium-rich </a:t>
            </a:r>
            <a:r>
              <a:rPr lang="en-IN" dirty="0" err="1" smtClean="0">
                <a:solidFill>
                  <a:schemeClr val="bg1"/>
                </a:solidFill>
              </a:rPr>
              <a:t>richterite</a:t>
            </a:r>
            <a:r>
              <a:rPr lang="en-IN" dirty="0" smtClean="0">
                <a:solidFill>
                  <a:schemeClr val="bg1"/>
                </a:solidFill>
              </a:rPr>
              <a:t>; </a:t>
            </a:r>
            <a:r>
              <a:rPr lang="en-IN" dirty="0">
                <a:solidFill>
                  <a:schemeClr val="bg1"/>
                </a:solidFill>
              </a:rPr>
              <a:t>low aluminium </a:t>
            </a:r>
            <a:r>
              <a:rPr lang="en-IN" dirty="0" err="1" smtClean="0">
                <a:solidFill>
                  <a:schemeClr val="bg1"/>
                </a:solidFill>
              </a:rPr>
              <a:t>diopside</a:t>
            </a:r>
            <a:r>
              <a:rPr lang="en-IN" dirty="0" smtClean="0">
                <a:solidFill>
                  <a:schemeClr val="bg1"/>
                </a:solidFill>
              </a:rPr>
              <a:t>; </a:t>
            </a:r>
            <a:r>
              <a:rPr lang="en-IN" dirty="0">
                <a:solidFill>
                  <a:schemeClr val="bg1"/>
                </a:solidFill>
              </a:rPr>
              <a:t>and iron-rich </a:t>
            </a:r>
            <a:r>
              <a:rPr lang="en-IN" dirty="0" err="1" smtClean="0">
                <a:solidFill>
                  <a:schemeClr val="bg1"/>
                </a:solidFill>
              </a:rPr>
              <a:t>sanidine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A </a:t>
            </a:r>
            <a:r>
              <a:rPr lang="en-IN" dirty="0">
                <a:solidFill>
                  <a:schemeClr val="bg1"/>
                </a:solidFill>
              </a:rPr>
              <a:t>variety of rare trace minerals occur.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The </a:t>
            </a:r>
            <a:r>
              <a:rPr lang="en-IN" dirty="0">
                <a:solidFill>
                  <a:schemeClr val="bg1"/>
                </a:solidFill>
              </a:rPr>
              <a:t>rocks are high in potassium with 6 to 8% </a:t>
            </a:r>
            <a:r>
              <a:rPr lang="en-IN" dirty="0" smtClean="0">
                <a:solidFill>
                  <a:schemeClr val="bg1"/>
                </a:solidFill>
              </a:rPr>
              <a:t>potassium oxide. </a:t>
            </a:r>
            <a:r>
              <a:rPr lang="en-IN" dirty="0">
                <a:solidFill>
                  <a:schemeClr val="bg1"/>
                </a:solidFill>
              </a:rPr>
              <a:t>High </a:t>
            </a:r>
            <a:r>
              <a:rPr lang="en-IN" dirty="0" smtClean="0">
                <a:solidFill>
                  <a:schemeClr val="bg1"/>
                </a:solidFill>
              </a:rPr>
              <a:t>chromium </a:t>
            </a:r>
            <a:r>
              <a:rPr lang="en-IN" dirty="0">
                <a:solidFill>
                  <a:schemeClr val="bg1"/>
                </a:solidFill>
              </a:rPr>
              <a:t>and </a:t>
            </a:r>
            <a:r>
              <a:rPr lang="en-IN" dirty="0" smtClean="0">
                <a:solidFill>
                  <a:schemeClr val="bg1"/>
                </a:solidFill>
              </a:rPr>
              <a:t>nickel </a:t>
            </a:r>
            <a:r>
              <a:rPr lang="en-IN" dirty="0">
                <a:solidFill>
                  <a:schemeClr val="bg1"/>
                </a:solidFill>
              </a:rPr>
              <a:t>content is typical.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The </a:t>
            </a:r>
            <a:r>
              <a:rPr lang="en-IN" dirty="0">
                <a:solidFill>
                  <a:schemeClr val="bg1"/>
                </a:solidFill>
              </a:rPr>
              <a:t>rocks commonly are altered to </a:t>
            </a:r>
            <a:r>
              <a:rPr lang="en-IN" dirty="0" smtClean="0">
                <a:solidFill>
                  <a:schemeClr val="bg1"/>
                </a:solidFill>
              </a:rPr>
              <a:t>talc with carbonate </a:t>
            </a:r>
            <a:r>
              <a:rPr lang="en-IN" dirty="0">
                <a:solidFill>
                  <a:schemeClr val="bg1"/>
                </a:solidFill>
              </a:rPr>
              <a:t>or </a:t>
            </a:r>
            <a:r>
              <a:rPr lang="en-IN" dirty="0" smtClean="0">
                <a:solidFill>
                  <a:schemeClr val="bg1"/>
                </a:solidFill>
              </a:rPr>
              <a:t>serpentine, chlorite, </a:t>
            </a:r>
            <a:r>
              <a:rPr lang="en-IN" dirty="0">
                <a:solidFill>
                  <a:schemeClr val="bg1"/>
                </a:solidFill>
              </a:rPr>
              <a:t>and </a:t>
            </a:r>
            <a:r>
              <a:rPr lang="en-IN" dirty="0" smtClean="0">
                <a:solidFill>
                  <a:schemeClr val="bg1"/>
                </a:solidFill>
              </a:rPr>
              <a:t>magnetite. Zeolites and quartz </a:t>
            </a:r>
            <a:r>
              <a:rPr lang="en-IN" dirty="0">
                <a:solidFill>
                  <a:schemeClr val="bg1"/>
                </a:solidFill>
              </a:rPr>
              <a:t>may also occur.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088688" cy="5757863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There are numerous varieties of </a:t>
            </a:r>
            <a:r>
              <a:rPr lang="en-IN" sz="2400" dirty="0" err="1">
                <a:solidFill>
                  <a:schemeClr val="bg1"/>
                </a:solidFill>
              </a:rPr>
              <a:t>lamproite</a:t>
            </a:r>
            <a:r>
              <a:rPr lang="en-IN" sz="2400" dirty="0">
                <a:solidFill>
                  <a:schemeClr val="bg1"/>
                </a:solidFill>
              </a:rPr>
              <a:t> depending on their dominant phases.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 </a:t>
            </a:r>
            <a:r>
              <a:rPr lang="en-IN" sz="2400" dirty="0">
                <a:solidFill>
                  <a:schemeClr val="bg1"/>
                </a:solidFill>
              </a:rPr>
              <a:t>three most well known varieties are </a:t>
            </a:r>
            <a:r>
              <a:rPr lang="en-IN" sz="2400" dirty="0" err="1">
                <a:solidFill>
                  <a:schemeClr val="bg1"/>
                </a:solidFill>
              </a:rPr>
              <a:t>wyomingite</a:t>
            </a:r>
            <a:r>
              <a:rPr lang="en-IN" sz="2400" dirty="0">
                <a:solidFill>
                  <a:schemeClr val="bg1"/>
                </a:solidFill>
              </a:rPr>
              <a:t>, dominated by </a:t>
            </a:r>
            <a:r>
              <a:rPr lang="en-IN" sz="2400" dirty="0" err="1">
                <a:solidFill>
                  <a:schemeClr val="bg1"/>
                </a:solidFill>
              </a:rPr>
              <a:t>diopside</a:t>
            </a:r>
            <a:r>
              <a:rPr lang="en-IN" sz="2400" dirty="0">
                <a:solidFill>
                  <a:schemeClr val="bg1"/>
                </a:solidFill>
              </a:rPr>
              <a:t>, </a:t>
            </a:r>
            <a:r>
              <a:rPr lang="en-IN" sz="2400" dirty="0" err="1">
                <a:solidFill>
                  <a:schemeClr val="bg1"/>
                </a:solidFill>
              </a:rPr>
              <a:t>leucite</a:t>
            </a:r>
            <a:r>
              <a:rPr lang="en-IN" sz="2400" dirty="0">
                <a:solidFill>
                  <a:schemeClr val="bg1"/>
                </a:solidFill>
              </a:rPr>
              <a:t>, and </a:t>
            </a:r>
            <a:r>
              <a:rPr lang="en-IN" sz="2400" dirty="0" err="1">
                <a:solidFill>
                  <a:schemeClr val="bg1"/>
                </a:solidFill>
              </a:rPr>
              <a:t>phlogopite</a:t>
            </a:r>
            <a:r>
              <a:rPr lang="en-IN" sz="2400" dirty="0">
                <a:solidFill>
                  <a:schemeClr val="bg1"/>
                </a:solidFill>
              </a:rPr>
              <a:t>;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err="1" smtClean="0">
                <a:solidFill>
                  <a:schemeClr val="bg1"/>
                </a:solidFill>
              </a:rPr>
              <a:t>Madupite</a:t>
            </a:r>
            <a:r>
              <a:rPr lang="en-IN" sz="2400" dirty="0">
                <a:solidFill>
                  <a:schemeClr val="bg1"/>
                </a:solidFill>
              </a:rPr>
              <a:t>, dominated by </a:t>
            </a:r>
            <a:r>
              <a:rPr lang="en-IN" sz="2400" dirty="0" err="1">
                <a:solidFill>
                  <a:schemeClr val="bg1"/>
                </a:solidFill>
              </a:rPr>
              <a:t>phenocrysts</a:t>
            </a:r>
            <a:r>
              <a:rPr lang="en-IN" sz="2400" dirty="0">
                <a:solidFill>
                  <a:schemeClr val="bg1"/>
                </a:solidFill>
              </a:rPr>
              <a:t> of </a:t>
            </a:r>
            <a:r>
              <a:rPr lang="en-IN" sz="2400" dirty="0" err="1">
                <a:solidFill>
                  <a:schemeClr val="bg1"/>
                </a:solidFill>
              </a:rPr>
              <a:t>diopside</a:t>
            </a:r>
            <a:r>
              <a:rPr lang="en-IN" sz="2400" dirty="0">
                <a:solidFill>
                  <a:schemeClr val="bg1"/>
                </a:solidFill>
              </a:rPr>
              <a:t> and </a:t>
            </a:r>
            <a:r>
              <a:rPr lang="en-IN" sz="2400" dirty="0" err="1">
                <a:solidFill>
                  <a:schemeClr val="bg1"/>
                </a:solidFill>
              </a:rPr>
              <a:t>phlogopite</a:t>
            </a:r>
            <a:r>
              <a:rPr lang="en-IN" sz="2400" dirty="0">
                <a:solidFill>
                  <a:schemeClr val="bg1"/>
                </a:solidFill>
              </a:rPr>
              <a:t>; and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err="1" smtClean="0">
                <a:solidFill>
                  <a:schemeClr val="bg1"/>
                </a:solidFill>
              </a:rPr>
              <a:t>Fitzroyite</a:t>
            </a:r>
            <a:r>
              <a:rPr lang="en-IN" sz="2400" dirty="0">
                <a:solidFill>
                  <a:schemeClr val="bg1"/>
                </a:solidFill>
              </a:rPr>
              <a:t>, dominated by </a:t>
            </a:r>
            <a:r>
              <a:rPr lang="en-IN" sz="2400" dirty="0" err="1">
                <a:solidFill>
                  <a:schemeClr val="bg1"/>
                </a:solidFill>
              </a:rPr>
              <a:t>leucite</a:t>
            </a:r>
            <a:r>
              <a:rPr lang="en-IN" sz="2400" dirty="0">
                <a:solidFill>
                  <a:schemeClr val="bg1"/>
                </a:solidFill>
              </a:rPr>
              <a:t> and </a:t>
            </a:r>
            <a:r>
              <a:rPr lang="en-IN" sz="2400" dirty="0" err="1">
                <a:solidFill>
                  <a:schemeClr val="bg1"/>
                </a:solidFill>
              </a:rPr>
              <a:t>phlogopite</a:t>
            </a:r>
            <a:r>
              <a:rPr lang="en-IN" sz="2400" dirty="0">
                <a:solidFill>
                  <a:schemeClr val="bg1"/>
                </a:solidFill>
              </a:rPr>
              <a:t>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err="1" smtClean="0">
                <a:solidFill>
                  <a:schemeClr val="bg1"/>
                </a:solidFill>
              </a:rPr>
              <a:t>Lamproites</a:t>
            </a:r>
            <a:r>
              <a:rPr lang="en-IN" sz="2400" dirty="0" smtClean="0">
                <a:solidFill>
                  <a:schemeClr val="bg1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</a:rPr>
              <a:t>are found as lava flows or hypabyssal intrusions, generally pipes.</a:t>
            </a:r>
          </a:p>
        </p:txBody>
      </p:sp>
    </p:spTree>
    <p:extLst>
      <p:ext uri="{BB962C8B-B14F-4D97-AF65-F5344CB8AC3E}">
        <p14:creationId xmlns:p14="http://schemas.microsoft.com/office/powerpoint/2010/main" val="36412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C:\Book Stuff\Color Figures\Ch 19\Fig 19-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73" y="148110"/>
            <a:ext cx="4917421" cy="647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117676"/>
              </p:ext>
            </p:extLst>
          </p:nvPr>
        </p:nvGraphicFramePr>
        <p:xfrm>
          <a:off x="5647765" y="161557"/>
          <a:ext cx="6271931" cy="421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Worksheet" r:id="rId5" imgW="3955186" imgH="2659680" progId="Excel.Sheet.8">
                  <p:embed/>
                </p:oleObj>
              </mc:Choice>
              <mc:Fallback>
                <p:oleObj name="Worksheet" r:id="rId5" imgW="3955186" imgH="26596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765" y="161557"/>
                        <a:ext cx="6271931" cy="4216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5647765" y="4594413"/>
            <a:ext cx="63694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u="sng" dirty="0" err="1"/>
              <a:t>Lamproites</a:t>
            </a:r>
            <a:endParaRPr lang="en-US" altLang="en-US" sz="2000" b="1" u="sng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 K/Na &gt; 3 (</a:t>
            </a:r>
            <a:r>
              <a:rPr lang="en-US" altLang="en-US" sz="2000" dirty="0" err="1"/>
              <a:t>ultrapotassic</a:t>
            </a:r>
            <a:r>
              <a:rPr lang="en-US" altLang="en-US" sz="200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 K/Al &gt; 1 (</a:t>
            </a:r>
            <a:r>
              <a:rPr lang="en-US" altLang="en-US" sz="2000" dirty="0" err="1"/>
              <a:t>perpotassic</a:t>
            </a:r>
            <a:r>
              <a:rPr lang="en-US" altLang="en-US" sz="200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 (</a:t>
            </a:r>
            <a:r>
              <a:rPr lang="en-US" altLang="en-US" sz="2000" dirty="0" err="1"/>
              <a:t>K+Na</a:t>
            </a:r>
            <a:r>
              <a:rPr lang="en-US" altLang="en-US" sz="2000" dirty="0"/>
              <a:t>)/Al &gt; 1 (</a:t>
            </a:r>
            <a:r>
              <a:rPr lang="en-US" altLang="en-US" sz="2000" dirty="0" err="1"/>
              <a:t>peralkaline</a:t>
            </a:r>
            <a:r>
              <a:rPr lang="en-US" altLang="en-US" sz="2000" dirty="0"/>
              <a:t>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 mg# &gt; 70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 Incompatible element-enriched</a:t>
            </a:r>
          </a:p>
        </p:txBody>
      </p:sp>
    </p:spTree>
    <p:extLst>
      <p:ext uri="{BB962C8B-B14F-4D97-AF65-F5344CB8AC3E}">
        <p14:creationId xmlns:p14="http://schemas.microsoft.com/office/powerpoint/2010/main" val="139177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4" y="49960"/>
            <a:ext cx="12070976" cy="97715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1" cap="none" dirty="0" err="1" smtClean="0"/>
              <a:t>Ultrapotassic</a:t>
            </a:r>
            <a:r>
              <a:rPr lang="en-US" b="1" cap="none" dirty="0" smtClean="0"/>
              <a:t> rocks </a:t>
            </a:r>
            <a:br>
              <a:rPr lang="en-US" b="1" cap="none" dirty="0" smtClean="0"/>
            </a:br>
            <a:r>
              <a:rPr lang="en-US" b="1" cap="none" dirty="0" err="1" smtClean="0">
                <a:solidFill>
                  <a:schemeClr val="tx1"/>
                </a:solidFill>
              </a:rPr>
              <a:t>lamproites</a:t>
            </a:r>
            <a:r>
              <a:rPr lang="en-US" b="1" cap="none" dirty="0" smtClean="0">
                <a:solidFill>
                  <a:schemeClr val="tx1"/>
                </a:solidFill>
              </a:rPr>
              <a:t> and </a:t>
            </a:r>
            <a:r>
              <a:rPr lang="en-US" b="1" cap="none" dirty="0" err="1" smtClean="0">
                <a:solidFill>
                  <a:schemeClr val="tx1"/>
                </a:solidFill>
              </a:rPr>
              <a:t>kimberlites</a:t>
            </a:r>
            <a:endParaRPr lang="en-US" b="1" cap="none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074247"/>
              </p:ext>
            </p:extLst>
          </p:nvPr>
        </p:nvGraphicFramePr>
        <p:xfrm>
          <a:off x="484095" y="1371600"/>
          <a:ext cx="456397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Worksheet" r:id="rId4" imgW="4038871" imgH="6119280" progId="Excel.Sheet.8">
                  <p:embed/>
                </p:oleObj>
              </mc:Choice>
              <mc:Fallback>
                <p:oleObj name="Worksheet" r:id="rId4" imgW="4038871" imgH="61192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95" y="1371600"/>
                        <a:ext cx="456397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5593977" y="1307733"/>
            <a:ext cx="6450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/>
              <a:t>Lamproites</a:t>
            </a:r>
            <a:r>
              <a:rPr lang="en-US" altLang="en-US" sz="2400" dirty="0"/>
              <a:t> – Mafic mineralogy</a:t>
            </a:r>
          </a:p>
          <a:p>
            <a:pPr eaLnBrk="1" hangingPunct="1"/>
            <a:r>
              <a:rPr lang="en-US" altLang="en-US" sz="2400" dirty="0" err="1"/>
              <a:t>Kimberlites</a:t>
            </a:r>
            <a:r>
              <a:rPr lang="en-US" altLang="en-US" sz="2400" dirty="0"/>
              <a:t>/</a:t>
            </a:r>
            <a:r>
              <a:rPr lang="en-US" altLang="en-US" sz="2400" dirty="0" err="1"/>
              <a:t>Orangites</a:t>
            </a:r>
            <a:r>
              <a:rPr lang="en-US" altLang="en-US" sz="2400" dirty="0"/>
              <a:t> – Ultramafic mineralogy</a:t>
            </a:r>
          </a:p>
        </p:txBody>
      </p:sp>
      <p:pic>
        <p:nvPicPr>
          <p:cNvPr id="4101" name="Picture 5" descr="C:\Book Stuff\Color Figures\Ch 19\Fig 19-2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7" y="2419350"/>
            <a:ext cx="55945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11231563" cy="4043363"/>
          </a:xfrm>
        </p:spPr>
        <p:txBody>
          <a:bodyPr>
            <a:normAutofit/>
          </a:bodyPr>
          <a:lstStyle/>
          <a:p>
            <a:r>
              <a:rPr lang="en-IN" sz="2400" dirty="0" err="1">
                <a:solidFill>
                  <a:schemeClr val="bg1"/>
                </a:solidFill>
              </a:rPr>
              <a:t>Lamproites</a:t>
            </a:r>
            <a:r>
              <a:rPr lang="en-IN" sz="2400" dirty="0">
                <a:solidFill>
                  <a:schemeClr val="bg1"/>
                </a:solidFill>
              </a:rPr>
              <a:t> are </a:t>
            </a:r>
            <a:r>
              <a:rPr lang="en-IN" sz="2400" dirty="0" err="1">
                <a:solidFill>
                  <a:schemeClr val="bg1"/>
                </a:solidFill>
              </a:rPr>
              <a:t>intracontinental</a:t>
            </a:r>
            <a:r>
              <a:rPr lang="en-IN" sz="2400" dirty="0">
                <a:solidFill>
                  <a:schemeClr val="bg1"/>
                </a:solidFill>
              </a:rPr>
              <a:t> mantle-derived magmas related to </a:t>
            </a:r>
            <a:r>
              <a:rPr lang="en-IN" sz="2400" dirty="0" err="1">
                <a:solidFill>
                  <a:schemeClr val="bg1"/>
                </a:solidFill>
              </a:rPr>
              <a:t>kimberlites</a:t>
            </a:r>
            <a:r>
              <a:rPr lang="en-IN" sz="2400" dirty="0">
                <a:solidFill>
                  <a:schemeClr val="bg1"/>
                </a:solidFill>
              </a:rPr>
              <a:t> but unlike these rocks are not restricted to Archean </a:t>
            </a:r>
            <a:r>
              <a:rPr lang="en-IN" sz="2400" dirty="0" err="1">
                <a:solidFill>
                  <a:schemeClr val="bg1"/>
                </a:solidFill>
              </a:rPr>
              <a:t>cratons</a:t>
            </a:r>
            <a:r>
              <a:rPr lang="en-IN" sz="2400" dirty="0">
                <a:solidFill>
                  <a:schemeClr val="bg1"/>
                </a:solidFill>
              </a:rPr>
              <a:t>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 </a:t>
            </a:r>
            <a:r>
              <a:rPr lang="en-IN" sz="2400" dirty="0">
                <a:solidFill>
                  <a:schemeClr val="bg1"/>
                </a:solidFill>
              </a:rPr>
              <a:t>origin of </a:t>
            </a:r>
            <a:r>
              <a:rPr lang="en-IN" sz="2400" dirty="0" err="1">
                <a:solidFill>
                  <a:schemeClr val="bg1"/>
                </a:solidFill>
              </a:rPr>
              <a:t>lamproites</a:t>
            </a:r>
            <a:r>
              <a:rPr lang="en-IN" sz="2400" dirty="0">
                <a:solidFill>
                  <a:schemeClr val="bg1"/>
                </a:solidFill>
              </a:rPr>
              <a:t> is obscure, however, they probably form by partial melting of the mantle at depths of &gt;150 km</a:t>
            </a: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4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129645"/>
            <a:ext cx="3444876" cy="1070506"/>
          </a:xfrm>
        </p:spPr>
        <p:txBody>
          <a:bodyPr/>
          <a:lstStyle/>
          <a:p>
            <a:r>
              <a:rPr lang="en-IN" b="1" dirty="0" err="1" smtClean="0"/>
              <a:t>kimberlite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" y="1650470"/>
            <a:ext cx="6088063" cy="3615267"/>
          </a:xfrm>
        </p:spPr>
        <p:txBody>
          <a:bodyPr>
            <a:normAutofit/>
          </a:bodyPr>
          <a:lstStyle/>
          <a:p>
            <a:r>
              <a:rPr lang="en-IN" sz="2800" b="1" dirty="0" err="1">
                <a:solidFill>
                  <a:schemeClr val="bg1"/>
                </a:solidFill>
              </a:rPr>
              <a:t>Kimberlite</a:t>
            </a:r>
            <a:r>
              <a:rPr lang="en-IN" sz="2800" dirty="0">
                <a:solidFill>
                  <a:schemeClr val="bg1"/>
                </a:solidFill>
              </a:rPr>
              <a:t> is an </a:t>
            </a:r>
            <a:r>
              <a:rPr lang="en-IN" sz="2800" dirty="0" smtClean="0">
                <a:solidFill>
                  <a:schemeClr val="bg1"/>
                </a:solidFill>
              </a:rPr>
              <a:t>igneous </a:t>
            </a:r>
            <a:r>
              <a:rPr lang="en-IN" sz="2800" dirty="0">
                <a:solidFill>
                  <a:schemeClr val="bg1"/>
                </a:solidFill>
              </a:rPr>
              <a:t>rock best known for sometimes containing </a:t>
            </a:r>
            <a:r>
              <a:rPr lang="en-IN" sz="2800" dirty="0" smtClean="0">
                <a:solidFill>
                  <a:schemeClr val="bg1"/>
                </a:solidFill>
              </a:rPr>
              <a:t>diamonds. </a:t>
            </a:r>
            <a:r>
              <a:rPr lang="en-IN" sz="2800" dirty="0">
                <a:solidFill>
                  <a:schemeClr val="bg1"/>
                </a:solidFill>
              </a:rPr>
              <a:t>It is named after the town of </a:t>
            </a:r>
            <a:r>
              <a:rPr lang="en-IN" sz="2800" dirty="0">
                <a:solidFill>
                  <a:schemeClr val="bg1"/>
                </a:solidFill>
                <a:hlinkClick r:id="rId2" tooltip="Kimberley, Northern Cape"/>
              </a:rPr>
              <a:t>Kimberley</a:t>
            </a:r>
            <a:r>
              <a:rPr lang="en-IN" sz="2800" dirty="0">
                <a:solidFill>
                  <a:schemeClr val="bg1"/>
                </a:solidFill>
              </a:rPr>
              <a:t> in </a:t>
            </a:r>
            <a:r>
              <a:rPr lang="en-IN" sz="2800" dirty="0">
                <a:solidFill>
                  <a:schemeClr val="bg1"/>
                </a:solidFill>
                <a:hlinkClick r:id="rId3" tooltip="South Africa"/>
              </a:rPr>
              <a:t>South </a:t>
            </a:r>
            <a:r>
              <a:rPr lang="en-IN" sz="2800" dirty="0" smtClean="0">
                <a:solidFill>
                  <a:schemeClr val="bg1"/>
                </a:solidFill>
                <a:hlinkClick r:id="rId3" tooltip="South Africa"/>
              </a:rPr>
              <a:t>Africa</a:t>
            </a:r>
            <a:r>
              <a:rPr lang="en-IN" sz="2800" dirty="0" smtClean="0">
                <a:solidFill>
                  <a:schemeClr val="bg1"/>
                </a:solidFill>
              </a:rPr>
              <a:t>.</a:t>
            </a:r>
            <a:endParaRPr lang="en-IN" sz="28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961" y="1819804"/>
            <a:ext cx="52387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845051" cy="756181"/>
          </a:xfrm>
        </p:spPr>
        <p:txBody>
          <a:bodyPr>
            <a:normAutofit/>
          </a:bodyPr>
          <a:lstStyle/>
          <a:p>
            <a:r>
              <a:rPr lang="en-IN" sz="3000" b="1" cap="none" dirty="0" smtClean="0">
                <a:solidFill>
                  <a:srgbClr val="FFFF00"/>
                </a:solidFill>
              </a:rPr>
              <a:t>Mineralogy of </a:t>
            </a:r>
            <a:r>
              <a:rPr lang="en-IN" sz="3000" b="1" cap="none" dirty="0" err="1" smtClean="0">
                <a:solidFill>
                  <a:srgbClr val="FFFF00"/>
                </a:solidFill>
              </a:rPr>
              <a:t>kimberlite</a:t>
            </a:r>
            <a:endParaRPr lang="en-IN" sz="3000" b="1" cap="none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024" y="756180"/>
            <a:ext cx="11588751" cy="5816069"/>
          </a:xfrm>
        </p:spPr>
        <p:txBody>
          <a:bodyPr>
            <a:noAutofit/>
          </a:bodyPr>
          <a:lstStyle/>
          <a:p>
            <a:r>
              <a:rPr lang="en-IN" sz="2400" dirty="0" err="1">
                <a:solidFill>
                  <a:schemeClr val="bg1"/>
                </a:solidFill>
              </a:rPr>
              <a:t>Kimberlites</a:t>
            </a:r>
            <a:r>
              <a:rPr lang="en-IN" sz="2400" dirty="0">
                <a:solidFill>
                  <a:schemeClr val="bg1"/>
                </a:solidFill>
              </a:rPr>
              <a:t> are peculiar igneous rocks because they contain a variety of mineral species with chemical compositions that indicate they formed under high pressure and temperature within the mantle.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These </a:t>
            </a:r>
            <a:r>
              <a:rPr lang="en-IN" sz="2400" dirty="0">
                <a:solidFill>
                  <a:schemeClr val="bg1"/>
                </a:solidFill>
              </a:rPr>
              <a:t>minerals such as </a:t>
            </a:r>
            <a:r>
              <a:rPr lang="en-IN" sz="2400" dirty="0">
                <a:solidFill>
                  <a:srgbClr val="FFFF00"/>
                </a:solidFill>
              </a:rPr>
              <a:t>chromium </a:t>
            </a:r>
            <a:r>
              <a:rPr lang="en-IN" sz="2400" dirty="0" err="1">
                <a:solidFill>
                  <a:srgbClr val="FFFF00"/>
                </a:solidFill>
              </a:rPr>
              <a:t>diopside</a:t>
            </a:r>
            <a:r>
              <a:rPr lang="en-IN" sz="2400" dirty="0">
                <a:solidFill>
                  <a:srgbClr val="FFFF00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</a:rPr>
              <a:t>(a </a:t>
            </a:r>
            <a:r>
              <a:rPr lang="en-IN" sz="2400" dirty="0" smtClean="0">
                <a:solidFill>
                  <a:schemeClr val="bg1"/>
                </a:solidFill>
              </a:rPr>
              <a:t>pyroxene), </a:t>
            </a:r>
            <a:r>
              <a:rPr lang="en-IN" sz="2400" dirty="0">
                <a:solidFill>
                  <a:srgbClr val="FFFF00"/>
                </a:solidFill>
              </a:rPr>
              <a:t>chromium </a:t>
            </a:r>
            <a:r>
              <a:rPr lang="en-IN" sz="2400" dirty="0" err="1">
                <a:solidFill>
                  <a:srgbClr val="FFFF00"/>
                </a:solidFill>
              </a:rPr>
              <a:t>spinels</a:t>
            </a:r>
            <a:r>
              <a:rPr lang="en-IN" sz="2400" dirty="0">
                <a:solidFill>
                  <a:schemeClr val="bg1"/>
                </a:solidFill>
              </a:rPr>
              <a:t>, </a:t>
            </a:r>
            <a:r>
              <a:rPr lang="en-IN" sz="2400" dirty="0" err="1">
                <a:solidFill>
                  <a:srgbClr val="FFFF00"/>
                </a:solidFill>
              </a:rPr>
              <a:t>magnesian</a:t>
            </a:r>
            <a:r>
              <a:rPr lang="en-IN" sz="2400" dirty="0">
                <a:solidFill>
                  <a:srgbClr val="FFFF00"/>
                </a:solidFill>
              </a:rPr>
              <a:t> </a:t>
            </a:r>
            <a:r>
              <a:rPr lang="en-IN" sz="2400" dirty="0" err="1">
                <a:solidFill>
                  <a:srgbClr val="FFFF00"/>
                </a:solidFill>
              </a:rPr>
              <a:t>ilmenite</a:t>
            </a:r>
            <a:r>
              <a:rPr lang="en-IN" sz="2400" dirty="0">
                <a:solidFill>
                  <a:schemeClr val="bg1"/>
                </a:solidFill>
              </a:rPr>
              <a:t>, and </a:t>
            </a:r>
            <a:r>
              <a:rPr lang="en-IN" sz="2400" dirty="0" err="1">
                <a:solidFill>
                  <a:srgbClr val="FFFF00"/>
                </a:solidFill>
              </a:rPr>
              <a:t>pyrope</a:t>
            </a:r>
            <a:r>
              <a:rPr lang="en-IN" sz="2400" dirty="0">
                <a:solidFill>
                  <a:srgbClr val="FFFF00"/>
                </a:solidFill>
              </a:rPr>
              <a:t> garnets rich in chromium</a:t>
            </a:r>
            <a:r>
              <a:rPr lang="en-IN" sz="2400" dirty="0">
                <a:solidFill>
                  <a:schemeClr val="bg1"/>
                </a:solidFill>
              </a:rPr>
              <a:t>, are generally absent from most other igneous rocks, making them particularly useful as </a:t>
            </a:r>
            <a:r>
              <a:rPr lang="en-IN" sz="2400" dirty="0">
                <a:solidFill>
                  <a:srgbClr val="FFFF00"/>
                </a:solidFill>
              </a:rPr>
              <a:t>indicators for </a:t>
            </a:r>
            <a:r>
              <a:rPr lang="en-IN" sz="2400" dirty="0" err="1">
                <a:solidFill>
                  <a:srgbClr val="FFFF00"/>
                </a:solidFill>
              </a:rPr>
              <a:t>kimberlites</a:t>
            </a:r>
            <a:r>
              <a:rPr lang="en-IN" sz="2400" dirty="0">
                <a:solidFill>
                  <a:schemeClr val="bg1"/>
                </a:solidFill>
              </a:rPr>
              <a:t>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These </a:t>
            </a:r>
            <a:r>
              <a:rPr lang="en-IN" sz="2400" dirty="0">
                <a:solidFill>
                  <a:schemeClr val="bg1"/>
                </a:solidFill>
              </a:rPr>
              <a:t>indicator minerals are generally sought in stream sediments in modern </a:t>
            </a:r>
            <a:r>
              <a:rPr lang="en-IN" sz="2400" dirty="0" smtClean="0">
                <a:solidFill>
                  <a:schemeClr val="bg1"/>
                </a:solidFill>
              </a:rPr>
              <a:t>alluvial material. 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Their </a:t>
            </a:r>
            <a:r>
              <a:rPr lang="en-IN" sz="2400" dirty="0">
                <a:solidFill>
                  <a:schemeClr val="bg1"/>
                </a:solidFill>
              </a:rPr>
              <a:t>presence may indicate the presence of a </a:t>
            </a:r>
            <a:r>
              <a:rPr lang="en-IN" sz="2400" dirty="0" err="1">
                <a:solidFill>
                  <a:schemeClr val="bg1"/>
                </a:solidFill>
              </a:rPr>
              <a:t>kimberlite</a:t>
            </a:r>
            <a:r>
              <a:rPr lang="en-IN" sz="2400" dirty="0">
                <a:solidFill>
                  <a:schemeClr val="bg1"/>
                </a:solidFill>
              </a:rPr>
              <a:t> within the erosional watershed which produced the alluvium</a:t>
            </a: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9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43513" cy="957263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Geochemistry of </a:t>
            </a:r>
            <a:r>
              <a:rPr lang="en-IN" sz="3000" b="1" cap="none" dirty="0" err="1" smtClean="0"/>
              <a:t>kimberlite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487" y="1071563"/>
            <a:ext cx="11260138" cy="5029200"/>
          </a:xfrm>
        </p:spPr>
        <p:txBody>
          <a:bodyPr>
            <a:no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The geochemistry of </a:t>
            </a:r>
            <a:r>
              <a:rPr lang="en-IN" sz="2400" dirty="0" err="1">
                <a:solidFill>
                  <a:schemeClr val="bg1"/>
                </a:solidFill>
              </a:rPr>
              <a:t>Kimberlites</a:t>
            </a:r>
            <a:r>
              <a:rPr lang="en-IN" sz="2400" dirty="0">
                <a:solidFill>
                  <a:schemeClr val="bg1"/>
                </a:solidFill>
              </a:rPr>
              <a:t> is defined by the following parameters:</a:t>
            </a:r>
          </a:p>
          <a:p>
            <a:pPr lvl="1"/>
            <a:r>
              <a:rPr lang="en-IN" sz="2400" dirty="0">
                <a:solidFill>
                  <a:schemeClr val="bg1"/>
                </a:solidFill>
                <a:hlinkClick r:id="rId2" tooltip="Ultramafic"/>
              </a:rPr>
              <a:t>Ultramafic</a:t>
            </a:r>
            <a:r>
              <a:rPr lang="en-IN" sz="2400" dirty="0">
                <a:solidFill>
                  <a:schemeClr val="bg1"/>
                </a:solidFill>
              </a:rPr>
              <a:t>; </a:t>
            </a:r>
            <a:r>
              <a:rPr lang="en-IN" sz="2400" dirty="0" err="1">
                <a:solidFill>
                  <a:schemeClr val="bg1"/>
                </a:solidFill>
              </a:rPr>
              <a:t>MgO</a:t>
            </a:r>
            <a:r>
              <a:rPr lang="en-IN" sz="2400" dirty="0">
                <a:solidFill>
                  <a:schemeClr val="bg1"/>
                </a:solidFill>
              </a:rPr>
              <a:t> &gt;12% and generally &gt;15%</a:t>
            </a:r>
          </a:p>
          <a:p>
            <a:pPr lvl="1"/>
            <a:r>
              <a:rPr lang="en-IN" sz="2400" dirty="0" err="1">
                <a:solidFill>
                  <a:schemeClr val="bg1"/>
                </a:solidFill>
                <a:hlinkClick r:id="rId3" tooltip="Ultrapotassic"/>
              </a:rPr>
              <a:t>Ultrapotassic</a:t>
            </a:r>
            <a:r>
              <a:rPr lang="en-IN" sz="2400" dirty="0">
                <a:solidFill>
                  <a:schemeClr val="bg1"/>
                </a:solidFill>
              </a:rPr>
              <a:t>; Molar K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r>
              <a:rPr lang="en-IN" sz="2400" dirty="0">
                <a:solidFill>
                  <a:schemeClr val="bg1"/>
                </a:solidFill>
              </a:rPr>
              <a:t>O/Al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r>
              <a:rPr lang="en-IN" sz="2400" dirty="0">
                <a:solidFill>
                  <a:schemeClr val="bg1"/>
                </a:solidFill>
              </a:rPr>
              <a:t>O</a:t>
            </a:r>
            <a:r>
              <a:rPr lang="en-IN" sz="2400" baseline="-25000" dirty="0">
                <a:solidFill>
                  <a:schemeClr val="bg1"/>
                </a:solidFill>
              </a:rPr>
              <a:t>3</a:t>
            </a:r>
            <a:r>
              <a:rPr lang="en-IN" sz="2400" dirty="0">
                <a:solidFill>
                  <a:schemeClr val="bg1"/>
                </a:solidFill>
              </a:rPr>
              <a:t> &gt;3</a:t>
            </a:r>
          </a:p>
          <a:p>
            <a:pPr lvl="1"/>
            <a:r>
              <a:rPr lang="en-IN" sz="2400" dirty="0">
                <a:solidFill>
                  <a:schemeClr val="bg1"/>
                </a:solidFill>
              </a:rPr>
              <a:t>Near-primitive Ni (&gt;400 ppm), Cr (&gt;1000 ppm), Co (&gt;150 ppm)</a:t>
            </a:r>
          </a:p>
          <a:p>
            <a:pPr lvl="1"/>
            <a:r>
              <a:rPr lang="en-IN" sz="2400" dirty="0" smtClean="0">
                <a:solidFill>
                  <a:schemeClr val="bg1"/>
                </a:solidFill>
                <a:hlinkClick r:id="rId4" tooltip="Rare earth element"/>
              </a:rPr>
              <a:t>REE</a:t>
            </a:r>
            <a:r>
              <a:rPr lang="en-IN" sz="2400" dirty="0" smtClean="0">
                <a:solidFill>
                  <a:schemeClr val="bg1"/>
                </a:solidFill>
              </a:rPr>
              <a:t>-enrichment</a:t>
            </a:r>
            <a:endParaRPr lang="en-IN" sz="2400" dirty="0">
              <a:solidFill>
                <a:schemeClr val="bg1"/>
              </a:solidFill>
            </a:endParaRPr>
          </a:p>
          <a:p>
            <a:r>
              <a:rPr lang="en-IN" sz="2400" dirty="0">
                <a:solidFill>
                  <a:schemeClr val="bg1"/>
                </a:solidFill>
              </a:rPr>
              <a:t>Moderate to high large ion </a:t>
            </a:r>
            <a:r>
              <a:rPr lang="en-IN" sz="2400" dirty="0" err="1">
                <a:solidFill>
                  <a:schemeClr val="bg1"/>
                </a:solidFill>
              </a:rPr>
              <a:t>lithophile</a:t>
            </a:r>
            <a:r>
              <a:rPr lang="en-IN" sz="2400" dirty="0">
                <a:solidFill>
                  <a:schemeClr val="bg1"/>
                </a:solidFill>
              </a:rPr>
              <a:t> element (</a:t>
            </a:r>
            <a:r>
              <a:rPr lang="en-IN" sz="2400" dirty="0" smtClean="0">
                <a:solidFill>
                  <a:schemeClr val="bg1"/>
                </a:solidFill>
              </a:rPr>
              <a:t>LILE)</a:t>
            </a:r>
            <a:r>
              <a:rPr lang="en-IN" sz="2400" baseline="30000" dirty="0">
                <a:solidFill>
                  <a:schemeClr val="bg1"/>
                </a:solidFill>
              </a:rPr>
              <a:t> </a:t>
            </a:r>
            <a:r>
              <a:rPr lang="en-IN" sz="2400" dirty="0" smtClean="0">
                <a:solidFill>
                  <a:schemeClr val="bg1"/>
                </a:solidFill>
              </a:rPr>
              <a:t>enrichment</a:t>
            </a:r>
            <a:r>
              <a:rPr lang="en-IN" sz="2400" dirty="0">
                <a:solidFill>
                  <a:schemeClr val="bg1"/>
                </a:solidFill>
              </a:rPr>
              <a:t>; </a:t>
            </a:r>
            <a:endParaRPr lang="en-I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IN" sz="2400" dirty="0">
                <a:solidFill>
                  <a:schemeClr val="bg1"/>
                </a:solidFill>
              </a:rPr>
              <a:t>	</a:t>
            </a:r>
            <a:r>
              <a:rPr lang="el-GR" sz="2400" dirty="0" smtClean="0">
                <a:solidFill>
                  <a:schemeClr val="bg1"/>
                </a:solidFill>
              </a:rPr>
              <a:t>Σ</a:t>
            </a:r>
            <a:r>
              <a:rPr lang="en-IN" sz="2400" dirty="0">
                <a:solidFill>
                  <a:schemeClr val="bg1"/>
                </a:solidFill>
              </a:rPr>
              <a:t>LILE = &gt;1,000 ppm</a:t>
            </a:r>
          </a:p>
          <a:p>
            <a:r>
              <a:rPr lang="en-IN" sz="2400" dirty="0">
                <a:solidFill>
                  <a:schemeClr val="bg1"/>
                </a:solidFill>
              </a:rPr>
              <a:t>High H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r>
              <a:rPr lang="en-IN" sz="2400" dirty="0">
                <a:solidFill>
                  <a:schemeClr val="bg1"/>
                </a:solidFill>
              </a:rPr>
              <a:t>O and CO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endParaRPr lang="en-IN" sz="24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19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230813" cy="799043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Occurrences of </a:t>
            </a:r>
            <a:r>
              <a:rPr lang="en-IN" sz="3000" b="1" cap="none" dirty="0" err="1" smtClean="0"/>
              <a:t>kimberlite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99043"/>
            <a:ext cx="11758613" cy="5786438"/>
          </a:xfrm>
        </p:spPr>
        <p:txBody>
          <a:bodyPr>
            <a:noAutofit/>
          </a:bodyPr>
          <a:lstStyle/>
          <a:p>
            <a:r>
              <a:rPr lang="en-IN" dirty="0" err="1">
                <a:solidFill>
                  <a:schemeClr val="bg1"/>
                </a:solidFill>
              </a:rPr>
              <a:t>Kimberlite</a:t>
            </a:r>
            <a:r>
              <a:rPr lang="en-IN" dirty="0">
                <a:solidFill>
                  <a:schemeClr val="bg1"/>
                </a:solidFill>
              </a:rPr>
              <a:t> occurs in the Earth's </a:t>
            </a:r>
            <a:r>
              <a:rPr lang="en-IN" dirty="0" smtClean="0">
                <a:solidFill>
                  <a:schemeClr val="bg1"/>
                </a:solidFill>
              </a:rPr>
              <a:t>crust </a:t>
            </a:r>
            <a:r>
              <a:rPr lang="en-IN" dirty="0">
                <a:solidFill>
                  <a:schemeClr val="bg1"/>
                </a:solidFill>
              </a:rPr>
              <a:t>in vertical structures known as </a:t>
            </a:r>
            <a:r>
              <a:rPr lang="en-IN" dirty="0" err="1" smtClean="0">
                <a:solidFill>
                  <a:schemeClr val="bg1"/>
                </a:solidFill>
              </a:rPr>
              <a:t>kimberlite</a:t>
            </a:r>
            <a:r>
              <a:rPr lang="en-IN" dirty="0" smtClean="0">
                <a:solidFill>
                  <a:schemeClr val="bg1"/>
                </a:solidFill>
              </a:rPr>
              <a:t> pipes as </a:t>
            </a:r>
            <a:r>
              <a:rPr lang="en-IN" dirty="0">
                <a:solidFill>
                  <a:schemeClr val="bg1"/>
                </a:solidFill>
              </a:rPr>
              <a:t>well as igneous </a:t>
            </a:r>
            <a:r>
              <a:rPr lang="en-IN" dirty="0" smtClean="0">
                <a:solidFill>
                  <a:schemeClr val="bg1"/>
                </a:solidFill>
              </a:rPr>
              <a:t>dykes. </a:t>
            </a: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err="1" smtClean="0">
                <a:solidFill>
                  <a:schemeClr val="bg1"/>
                </a:solidFill>
              </a:rPr>
              <a:t>Kimberlite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also occurs as horizontal </a:t>
            </a:r>
            <a:r>
              <a:rPr lang="en-IN" dirty="0" smtClean="0">
                <a:solidFill>
                  <a:schemeClr val="bg1"/>
                </a:solidFill>
              </a:rPr>
              <a:t>sills. </a:t>
            </a: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err="1" smtClean="0">
                <a:solidFill>
                  <a:schemeClr val="bg1"/>
                </a:solidFill>
              </a:rPr>
              <a:t>Kimberlite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pipes are the most important source of mined diamonds today.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The </a:t>
            </a:r>
            <a:r>
              <a:rPr lang="en-IN" dirty="0">
                <a:solidFill>
                  <a:schemeClr val="bg1"/>
                </a:solidFill>
              </a:rPr>
              <a:t>consensus on </a:t>
            </a:r>
            <a:r>
              <a:rPr lang="en-IN" dirty="0" err="1">
                <a:solidFill>
                  <a:schemeClr val="bg1"/>
                </a:solidFill>
              </a:rPr>
              <a:t>kimberlites</a:t>
            </a:r>
            <a:r>
              <a:rPr lang="en-IN" dirty="0">
                <a:solidFill>
                  <a:schemeClr val="bg1"/>
                </a:solidFill>
              </a:rPr>
              <a:t> is that they are formed deep within the </a:t>
            </a:r>
            <a:r>
              <a:rPr lang="en-IN" dirty="0" smtClean="0">
                <a:solidFill>
                  <a:schemeClr val="bg1"/>
                </a:solidFill>
              </a:rPr>
              <a:t>mantle. </a:t>
            </a: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Formation </a:t>
            </a:r>
            <a:r>
              <a:rPr lang="en-IN" dirty="0">
                <a:solidFill>
                  <a:schemeClr val="bg1"/>
                </a:solidFill>
              </a:rPr>
              <a:t>occurs at depths between 150 and 450 kilometres (93 and 280 mi), potentially from anomalously enriched exotic mantle compositions, and they are erupted rapidly and violently, often with considerable </a:t>
            </a:r>
            <a:r>
              <a:rPr lang="en-IN" dirty="0" smtClean="0">
                <a:solidFill>
                  <a:schemeClr val="bg1"/>
                </a:solidFill>
              </a:rPr>
              <a:t>carbon dioxide and </a:t>
            </a:r>
            <a:r>
              <a:rPr lang="en-IN" dirty="0">
                <a:solidFill>
                  <a:schemeClr val="bg1"/>
                </a:solidFill>
              </a:rPr>
              <a:t>other </a:t>
            </a:r>
            <a:r>
              <a:rPr lang="en-IN" dirty="0" smtClean="0">
                <a:solidFill>
                  <a:schemeClr val="bg1"/>
                </a:solidFill>
              </a:rPr>
              <a:t>volatile </a:t>
            </a:r>
            <a:r>
              <a:rPr lang="en-IN" dirty="0">
                <a:solidFill>
                  <a:schemeClr val="bg1"/>
                </a:solidFill>
              </a:rPr>
              <a:t>components.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It </a:t>
            </a:r>
            <a:r>
              <a:rPr lang="en-IN" dirty="0">
                <a:solidFill>
                  <a:schemeClr val="bg1"/>
                </a:solidFill>
              </a:rPr>
              <a:t>is this depth of melting and generation which makes </a:t>
            </a:r>
            <a:r>
              <a:rPr lang="en-IN" dirty="0" err="1">
                <a:solidFill>
                  <a:schemeClr val="bg1"/>
                </a:solidFill>
              </a:rPr>
              <a:t>kimberlites</a:t>
            </a:r>
            <a:r>
              <a:rPr lang="en-IN" dirty="0">
                <a:solidFill>
                  <a:schemeClr val="bg1"/>
                </a:solidFill>
              </a:rPr>
              <a:t> prone to hosting diamond </a:t>
            </a:r>
            <a:r>
              <a:rPr lang="en-IN" dirty="0" err="1" smtClean="0">
                <a:solidFill>
                  <a:schemeClr val="bg1"/>
                </a:solidFill>
              </a:rPr>
              <a:t>xenocrysts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106" y="94129"/>
            <a:ext cx="6468035" cy="1456765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000" b="1" cap="none" dirty="0" err="1" smtClean="0"/>
              <a:t>Ultrapotassic</a:t>
            </a:r>
            <a:r>
              <a:rPr lang="en-US" sz="3000" b="1" cap="none" dirty="0" smtClean="0"/>
              <a:t> rocks </a:t>
            </a:r>
            <a:br>
              <a:rPr lang="en-US" sz="3000" b="1" cap="none" dirty="0" smtClean="0"/>
            </a:br>
            <a:r>
              <a:rPr lang="en-US" sz="3000" b="1" cap="none" dirty="0" err="1"/>
              <a:t>K</a:t>
            </a:r>
            <a:r>
              <a:rPr lang="en-US" sz="3000" b="1" cap="none" dirty="0" err="1" smtClean="0">
                <a:solidFill>
                  <a:schemeClr val="tx1"/>
                </a:solidFill>
              </a:rPr>
              <a:t>imberlites</a:t>
            </a:r>
            <a:r>
              <a:rPr lang="en-US" sz="3000" b="1" cap="none" dirty="0" smtClean="0">
                <a:solidFill>
                  <a:schemeClr val="tx1"/>
                </a:solidFill>
              </a:rPr>
              <a:t>/</a:t>
            </a:r>
            <a:r>
              <a:rPr lang="en-US" sz="3000" b="1" cap="none" dirty="0" err="1" smtClean="0"/>
              <a:t>O</a:t>
            </a:r>
            <a:r>
              <a:rPr lang="en-US" sz="3000" b="1" cap="none" dirty="0" err="1" smtClean="0">
                <a:solidFill>
                  <a:schemeClr val="tx1"/>
                </a:solidFill>
              </a:rPr>
              <a:t>rangites</a:t>
            </a:r>
            <a:endParaRPr lang="en-US" sz="3000" b="1" cap="none" dirty="0">
              <a:solidFill>
                <a:schemeClr val="tx1"/>
              </a:solidFill>
            </a:endParaRPr>
          </a:p>
        </p:txBody>
      </p:sp>
      <p:pic>
        <p:nvPicPr>
          <p:cNvPr id="25603" name="Picture 5" descr="C:\Book Stuff\Color Figures\Ch 19\Fig 19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06" y="2339789"/>
            <a:ext cx="7600721" cy="438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 descr="C:\Book Stuff\Color Figures\Ch 19\Fig 19-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19" y="0"/>
            <a:ext cx="43213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9643" y="579823"/>
            <a:ext cx="11930063" cy="621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Basanite</a:t>
            </a:r>
            <a:r>
              <a:rPr lang="en-US" sz="1200" dirty="0">
                <a:cs typeface="Times New Roman" charset="0"/>
              </a:rPr>
              <a:t>  	</a:t>
            </a:r>
            <a:r>
              <a:rPr lang="en-US" sz="1200" dirty="0" err="1">
                <a:cs typeface="Times New Roman" charset="0"/>
              </a:rPr>
              <a:t>feldspathoid</a:t>
            </a:r>
            <a:r>
              <a:rPr lang="en-US" sz="1200" dirty="0">
                <a:cs typeface="Times New Roman" charset="0"/>
              </a:rPr>
              <a:t>-bearing basalt. Usually contains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, but may have </a:t>
            </a:r>
            <a:r>
              <a:rPr lang="en-US" sz="1200" dirty="0" err="1">
                <a:cs typeface="Times New Roman" charset="0"/>
              </a:rPr>
              <a:t>leucite</a:t>
            </a:r>
            <a:r>
              <a:rPr lang="en-US" sz="1200" dirty="0">
                <a:cs typeface="Times New Roman" charset="0"/>
              </a:rPr>
              <a:t> + olivine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Tephrite</a:t>
            </a:r>
            <a:r>
              <a:rPr lang="en-US" sz="1200" b="1" dirty="0">
                <a:cs typeface="Times New Roman" charset="0"/>
              </a:rPr>
              <a:t>  	</a:t>
            </a:r>
            <a:r>
              <a:rPr lang="en-US" sz="1200" dirty="0">
                <a:cs typeface="Times New Roman" charset="0"/>
              </a:rPr>
              <a:t>olivine-free </a:t>
            </a:r>
            <a:r>
              <a:rPr lang="en-US" sz="1200" dirty="0" err="1">
                <a:cs typeface="Times New Roman" charset="0"/>
              </a:rPr>
              <a:t>basanite</a:t>
            </a:r>
            <a:r>
              <a:rPr lang="en-US" sz="1200" dirty="0">
                <a:cs typeface="Times New Roman" charset="0"/>
              </a:rPr>
              <a:t>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Leucitite</a:t>
            </a:r>
            <a:r>
              <a:rPr lang="en-US" sz="1200" dirty="0">
                <a:cs typeface="Times New Roman" charset="0"/>
              </a:rPr>
              <a:t> 	 a volcanic rock that contains </a:t>
            </a:r>
            <a:r>
              <a:rPr lang="en-US" sz="1200" dirty="0" err="1">
                <a:cs typeface="Times New Roman" charset="0"/>
              </a:rPr>
              <a:t>leucite</a:t>
            </a:r>
            <a:r>
              <a:rPr lang="en-US" sz="1200" dirty="0">
                <a:cs typeface="Times New Roman" charset="0"/>
              </a:rPr>
              <a:t> + </a:t>
            </a:r>
            <a:r>
              <a:rPr lang="en-US" sz="1200" dirty="0" err="1">
                <a:cs typeface="Times New Roman" charset="0"/>
              </a:rPr>
              <a:t>clinopyroxene</a:t>
            </a:r>
            <a:r>
              <a:rPr lang="en-US" sz="1200" dirty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  <a:sym typeface="Symbol" pitchFamily="18" charset="2"/>
              </a:rPr>
              <a:t></a:t>
            </a:r>
            <a:r>
              <a:rPr lang="en-US" sz="1200" dirty="0">
                <a:cs typeface="Times New Roman" charset="0"/>
              </a:rPr>
              <a:t> olivine. It typically lacks feldspar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Nephelinite</a:t>
            </a:r>
            <a:r>
              <a:rPr lang="en-US" sz="1200" dirty="0">
                <a:cs typeface="Times New Roman" charset="0"/>
              </a:rPr>
              <a:t>  a volcanic rock that contains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 + </a:t>
            </a:r>
            <a:r>
              <a:rPr lang="en-US" sz="1200" dirty="0" err="1">
                <a:cs typeface="Times New Roman" charset="0"/>
              </a:rPr>
              <a:t>clinopyroxene</a:t>
            </a:r>
            <a:r>
              <a:rPr lang="en-US" sz="1200" dirty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  <a:sym typeface="Symbol" pitchFamily="18" charset="2"/>
              </a:rPr>
              <a:t></a:t>
            </a:r>
            <a:r>
              <a:rPr lang="en-US" sz="1200" dirty="0">
                <a:cs typeface="Times New Roman" charset="0"/>
              </a:rPr>
              <a:t> olivine. It typically lacks feldspar.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Urtite</a:t>
            </a:r>
            <a:r>
              <a:rPr lang="en-US" sz="1200" b="1" dirty="0">
                <a:cs typeface="Times New Roman" charset="0"/>
              </a:rPr>
              <a:t>	</a:t>
            </a:r>
            <a:r>
              <a:rPr lang="en-US" sz="1200" dirty="0">
                <a:cs typeface="Times New Roman" charset="0"/>
              </a:rPr>
              <a:t>plutonic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-pyroxene (</a:t>
            </a:r>
            <a:r>
              <a:rPr lang="en-US" sz="1200" dirty="0" err="1">
                <a:cs typeface="Times New Roman" charset="0"/>
              </a:rPr>
              <a:t>aegirine-augite</a:t>
            </a:r>
            <a:r>
              <a:rPr lang="en-US" sz="1200" dirty="0">
                <a:cs typeface="Times New Roman" charset="0"/>
              </a:rPr>
              <a:t>) rock with over 70%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 and no feldspar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Ijolite</a:t>
            </a:r>
            <a:r>
              <a:rPr lang="en-US" sz="1200" b="1" dirty="0">
                <a:cs typeface="Times New Roman" charset="0"/>
              </a:rPr>
              <a:t>	</a:t>
            </a:r>
            <a:r>
              <a:rPr lang="en-US" sz="1200" dirty="0">
                <a:cs typeface="Times New Roman" charset="0"/>
              </a:rPr>
              <a:t>plutonic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-pyroxene rock with 30-70%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Melilitite</a:t>
            </a:r>
            <a:r>
              <a:rPr lang="en-US" sz="1200" dirty="0">
                <a:cs typeface="Times New Roman" charset="0"/>
              </a:rPr>
              <a:t>	a predominantly </a:t>
            </a:r>
            <a:r>
              <a:rPr lang="en-US" sz="1200" dirty="0" err="1">
                <a:cs typeface="Times New Roman" charset="0"/>
              </a:rPr>
              <a:t>melilite</a:t>
            </a:r>
            <a:r>
              <a:rPr lang="en-US" sz="1200" dirty="0">
                <a:cs typeface="Times New Roman" charset="0"/>
              </a:rPr>
              <a:t> - </a:t>
            </a:r>
            <a:r>
              <a:rPr lang="en-US" sz="1200" dirty="0" err="1">
                <a:cs typeface="Times New Roman" charset="0"/>
              </a:rPr>
              <a:t>clinopyroxene</a:t>
            </a:r>
            <a:r>
              <a:rPr lang="en-US" sz="1200" dirty="0">
                <a:cs typeface="Times New Roman" charset="0"/>
              </a:rPr>
              <a:t> volcanic (if &gt; 10% olivine they are called olivine </a:t>
            </a:r>
            <a:r>
              <a:rPr lang="en-US" sz="1200" dirty="0" err="1">
                <a:cs typeface="Times New Roman" charset="0"/>
              </a:rPr>
              <a:t>melilitites</a:t>
            </a:r>
            <a:r>
              <a:rPr lang="en-US" sz="1200" dirty="0">
                <a:cs typeface="Times New Roman" charset="0"/>
              </a:rPr>
              <a:t>)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Shoshonite</a:t>
            </a:r>
            <a:r>
              <a:rPr lang="en-US" sz="1200" dirty="0">
                <a:cs typeface="Times New Roman" charset="0"/>
              </a:rPr>
              <a:t>	K-rich basalt with K-feldspar ± </a:t>
            </a:r>
            <a:r>
              <a:rPr lang="en-US" sz="1200" dirty="0" err="1">
                <a:cs typeface="Times New Roman" charset="0"/>
              </a:rPr>
              <a:t>leucite</a:t>
            </a:r>
            <a:r>
              <a:rPr lang="en-US" sz="1200" dirty="0">
                <a:cs typeface="Times New Roman" charset="0"/>
              </a:rPr>
              <a:t>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Phonolite</a:t>
            </a:r>
            <a:r>
              <a:rPr lang="en-US" sz="1200" dirty="0">
                <a:cs typeface="Times New Roman" charset="0"/>
              </a:rPr>
              <a:t>	felsic alkaline volcanic with alkali feldspar + </a:t>
            </a:r>
            <a:r>
              <a:rPr lang="en-US" sz="1200" dirty="0" err="1">
                <a:cs typeface="Times New Roman" charset="0"/>
              </a:rPr>
              <a:t>nepheline</a:t>
            </a:r>
            <a:r>
              <a:rPr lang="en-US" sz="1200" dirty="0">
                <a:cs typeface="Times New Roman" charset="0"/>
              </a:rPr>
              <a:t>. </a:t>
            </a:r>
            <a:r>
              <a:rPr lang="en-US" sz="1200" dirty="0" smtClean="0">
                <a:cs typeface="Times New Roman" charset="0"/>
              </a:rPr>
              <a:t>(</a:t>
            </a:r>
            <a:r>
              <a:rPr lang="en-US" sz="1200" dirty="0">
                <a:cs typeface="Times New Roman" charset="0"/>
              </a:rPr>
              <a:t>plutonic = </a:t>
            </a:r>
            <a:r>
              <a:rPr lang="en-US" sz="1200" b="1" dirty="0" err="1">
                <a:cs typeface="Times New Roman" charset="0"/>
              </a:rPr>
              <a:t>nepheline</a:t>
            </a:r>
            <a:r>
              <a:rPr lang="en-US" sz="1200" b="1" dirty="0">
                <a:cs typeface="Times New Roman" charset="0"/>
              </a:rPr>
              <a:t> </a:t>
            </a:r>
            <a:r>
              <a:rPr lang="en-US" sz="1200" b="1" dirty="0" err="1">
                <a:cs typeface="Times New Roman" charset="0"/>
              </a:rPr>
              <a:t>syenite</a:t>
            </a:r>
            <a:r>
              <a:rPr lang="en-US" sz="1200" b="1" dirty="0">
                <a:cs typeface="Times New Roman" charset="0"/>
              </a:rPr>
              <a:t>)</a:t>
            </a:r>
            <a:r>
              <a:rPr lang="en-US" sz="1200" dirty="0">
                <a:cs typeface="Times New Roman" charset="0"/>
              </a:rPr>
              <a:t>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Comendite</a:t>
            </a:r>
            <a:r>
              <a:rPr lang="en-US" sz="1200" dirty="0">
                <a:cs typeface="Times New Roman" charset="0"/>
              </a:rPr>
              <a:t>	</a:t>
            </a:r>
            <a:r>
              <a:rPr lang="en-US" sz="1200" dirty="0" err="1">
                <a:cs typeface="Times New Roman" charset="0"/>
              </a:rPr>
              <a:t>peralkaline</a:t>
            </a:r>
            <a:r>
              <a:rPr lang="en-US" sz="1200" dirty="0">
                <a:cs typeface="Times New Roman" charset="0"/>
              </a:rPr>
              <a:t> rhyolite with molar (Na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O+K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O)/Al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</a:t>
            </a:r>
            <a:r>
              <a:rPr lang="en-US" sz="1200" baseline="-30000" dirty="0">
                <a:cs typeface="Times New Roman" charset="0"/>
              </a:rPr>
              <a:t>3</a:t>
            </a:r>
            <a:r>
              <a:rPr lang="en-US" sz="1200" dirty="0">
                <a:cs typeface="Times New Roman" charset="0"/>
              </a:rPr>
              <a:t> slightly &gt; 1. May contain Na-pyroxene or amphibole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Pantellerite</a:t>
            </a:r>
            <a:r>
              <a:rPr lang="en-US" sz="1200" dirty="0">
                <a:cs typeface="Times New Roman" charset="0"/>
              </a:rPr>
              <a:t>   </a:t>
            </a:r>
            <a:r>
              <a:rPr lang="en-US" sz="1200" dirty="0" err="1">
                <a:cs typeface="Times New Roman" charset="0"/>
              </a:rPr>
              <a:t>peralkaline</a:t>
            </a:r>
            <a:r>
              <a:rPr lang="en-US" sz="1200" dirty="0">
                <a:cs typeface="Times New Roman" charset="0"/>
              </a:rPr>
              <a:t> rhyolite with molar (Na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O+K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O)/Al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</a:t>
            </a:r>
            <a:r>
              <a:rPr lang="en-US" sz="1200" baseline="-30000" dirty="0">
                <a:cs typeface="Times New Roman" charset="0"/>
              </a:rPr>
              <a:t>3</a:t>
            </a:r>
            <a:r>
              <a:rPr lang="en-US" sz="1200" dirty="0">
                <a:cs typeface="Times New Roman" charset="0"/>
              </a:rPr>
              <a:t> = 1.6 - 1.8. Contains Na-pyroxene or amphibole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err="1">
                <a:cs typeface="Times New Roman" charset="0"/>
              </a:rPr>
              <a:t>L</a:t>
            </a:r>
            <a:r>
              <a:rPr lang="en-US" sz="1200" b="1" dirty="0" err="1">
                <a:cs typeface="Times New Roman" charset="0"/>
              </a:rPr>
              <a:t>amproite</a:t>
            </a:r>
            <a:r>
              <a:rPr lang="en-US" sz="1200" dirty="0">
                <a:cs typeface="Times New Roman" charset="0"/>
              </a:rPr>
              <a:t>	a group of </a:t>
            </a:r>
            <a:r>
              <a:rPr lang="en-US" sz="1200" dirty="0" err="1">
                <a:cs typeface="Times New Roman" charset="0"/>
              </a:rPr>
              <a:t>peralkaline</a:t>
            </a:r>
            <a:r>
              <a:rPr lang="en-US" sz="1200" dirty="0">
                <a:cs typeface="Times New Roman" charset="0"/>
              </a:rPr>
              <a:t>, volatile-rich, </a:t>
            </a:r>
            <a:r>
              <a:rPr lang="en-US" sz="1200" dirty="0" err="1">
                <a:cs typeface="Times New Roman" charset="0"/>
              </a:rPr>
              <a:t>ultrapotassic</a:t>
            </a:r>
            <a:r>
              <a:rPr lang="en-US" sz="1200" dirty="0">
                <a:cs typeface="Times New Roman" charset="0"/>
              </a:rPr>
              <a:t>, volcanic to hypabyssal rocks. The mineralogy is variable, but most contain </a:t>
            </a:r>
            <a:endParaRPr lang="en-US" sz="1200" dirty="0" smtClean="0">
              <a:cs typeface="Times New Roman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err="1" smtClean="0">
                <a:cs typeface="Times New Roman" charset="0"/>
              </a:rPr>
              <a:t>phenocrysts</a:t>
            </a:r>
            <a:r>
              <a:rPr lang="en-US" sz="1200" dirty="0" smtClean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</a:rPr>
              <a:t>of olivine + </a:t>
            </a:r>
            <a:r>
              <a:rPr lang="en-US" sz="1200" dirty="0" err="1">
                <a:cs typeface="Times New Roman" charset="0"/>
              </a:rPr>
              <a:t>phlogopite</a:t>
            </a:r>
            <a:r>
              <a:rPr lang="en-US" sz="1200" dirty="0">
                <a:cs typeface="Times New Roman" charset="0"/>
              </a:rPr>
              <a:t> ± </a:t>
            </a:r>
            <a:r>
              <a:rPr lang="en-US" sz="1200" dirty="0" err="1">
                <a:cs typeface="Times New Roman" charset="0"/>
              </a:rPr>
              <a:t>leucite</a:t>
            </a:r>
            <a:r>
              <a:rPr lang="en-US" sz="1200" dirty="0">
                <a:cs typeface="Times New Roman" charset="0"/>
              </a:rPr>
              <a:t> ± K-</a:t>
            </a:r>
            <a:r>
              <a:rPr lang="en-US" sz="1200" dirty="0" err="1">
                <a:cs typeface="Times New Roman" charset="0"/>
              </a:rPr>
              <a:t>richterite</a:t>
            </a:r>
            <a:r>
              <a:rPr lang="en-US" sz="1200" dirty="0">
                <a:cs typeface="Times New Roman" charset="0"/>
              </a:rPr>
              <a:t> ± </a:t>
            </a:r>
            <a:r>
              <a:rPr lang="en-US" sz="1200" dirty="0" err="1">
                <a:cs typeface="Times New Roman" charset="0"/>
              </a:rPr>
              <a:t>clinopyroxene</a:t>
            </a:r>
            <a:r>
              <a:rPr lang="en-US" sz="1200" dirty="0">
                <a:cs typeface="Times New Roman" charset="0"/>
              </a:rPr>
              <a:t> ± </a:t>
            </a:r>
            <a:r>
              <a:rPr lang="en-US" sz="1200" dirty="0" err="1">
                <a:cs typeface="Times New Roman" charset="0"/>
              </a:rPr>
              <a:t>sanidine</a:t>
            </a:r>
            <a:r>
              <a:rPr lang="en-US" sz="1200" dirty="0">
                <a:cs typeface="Times New Roman" charset="0"/>
              </a:rPr>
              <a:t>.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>
                <a:cs typeface="Times New Roman" charset="0"/>
              </a:rPr>
              <a:t>Lamprophyre</a:t>
            </a:r>
            <a:r>
              <a:rPr lang="en-US" sz="1200" dirty="0">
                <a:cs typeface="Times New Roman" charset="0"/>
              </a:rPr>
              <a:t>   a diverse group of dark, porphyritic, mafic to ultramafic hypabyssal (or occasionally volcanic), commonly highly </a:t>
            </a:r>
            <a:r>
              <a:rPr lang="en-US" sz="1200" dirty="0" err="1">
                <a:cs typeface="Times New Roman" charset="0"/>
              </a:rPr>
              <a:t>potassic</a:t>
            </a:r>
            <a:r>
              <a:rPr lang="en-US" sz="1200" dirty="0">
                <a:cs typeface="Times New Roman" charset="0"/>
              </a:rPr>
              <a:t> (K&gt;Al) </a:t>
            </a:r>
            <a:endParaRPr lang="en-US" sz="1200" dirty="0" smtClean="0">
              <a:cs typeface="Times New Roman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smtClean="0">
                <a:cs typeface="Times New Roman" charset="0"/>
              </a:rPr>
              <a:t>rocks</a:t>
            </a:r>
            <a:r>
              <a:rPr lang="en-US" sz="1200" dirty="0">
                <a:cs typeface="Times New Roman" charset="0"/>
              </a:rPr>
              <a:t>. They are normally rich in alkalis, volatiles, </a:t>
            </a:r>
            <a:r>
              <a:rPr lang="en-US" sz="1200" dirty="0" err="1">
                <a:cs typeface="Times New Roman" charset="0"/>
              </a:rPr>
              <a:t>Sr</a:t>
            </a:r>
            <a:r>
              <a:rPr lang="en-US" sz="1200" dirty="0">
                <a:cs typeface="Times New Roman" charset="0"/>
              </a:rPr>
              <a:t>, Ba and </a:t>
            </a:r>
            <a:r>
              <a:rPr lang="en-US" sz="1200" dirty="0" err="1">
                <a:cs typeface="Times New Roman" charset="0"/>
              </a:rPr>
              <a:t>Ti</a:t>
            </a:r>
            <a:r>
              <a:rPr lang="en-US" sz="1200" dirty="0">
                <a:cs typeface="Times New Roman" charset="0"/>
              </a:rPr>
              <a:t>, with </a:t>
            </a:r>
            <a:r>
              <a:rPr lang="en-US" sz="1200" dirty="0" err="1">
                <a:cs typeface="Times New Roman" charset="0"/>
              </a:rPr>
              <a:t>biotite-phlogopite</a:t>
            </a:r>
            <a:r>
              <a:rPr lang="en-US" sz="1200" dirty="0">
                <a:cs typeface="Times New Roman" charset="0"/>
              </a:rPr>
              <a:t> and/or amphibole </a:t>
            </a:r>
            <a:r>
              <a:rPr lang="en-US" sz="1200" dirty="0" err="1">
                <a:cs typeface="Times New Roman" charset="0"/>
              </a:rPr>
              <a:t>phenocrysts</a:t>
            </a:r>
            <a:r>
              <a:rPr lang="en-US" sz="1200" dirty="0">
                <a:cs typeface="Times New Roman" charset="0"/>
              </a:rPr>
              <a:t>. </a:t>
            </a:r>
            <a:endParaRPr lang="en-US" sz="1200" dirty="0" smtClean="0">
              <a:cs typeface="Times New Roman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smtClean="0">
                <a:cs typeface="Times New Roman" charset="0"/>
              </a:rPr>
              <a:t>They </a:t>
            </a:r>
            <a:r>
              <a:rPr lang="en-US" sz="1200" dirty="0">
                <a:cs typeface="Times New Roman" charset="0"/>
              </a:rPr>
              <a:t>typically occur as shallow dikes, sills, plugs, or stocks.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Kimberlite</a:t>
            </a:r>
            <a:r>
              <a:rPr lang="en-US" sz="1200" dirty="0">
                <a:cs typeface="Times New Roman" charset="0"/>
              </a:rPr>
              <a:t>	a complex group of hybrid volatile-rich (dominantly CO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), </a:t>
            </a:r>
            <a:r>
              <a:rPr lang="en-US" sz="1200" dirty="0" err="1">
                <a:cs typeface="Times New Roman" charset="0"/>
              </a:rPr>
              <a:t>potassic</a:t>
            </a:r>
            <a:r>
              <a:rPr lang="en-US" sz="1200" dirty="0">
                <a:cs typeface="Times New Roman" charset="0"/>
              </a:rPr>
              <a:t>, ultramafic rocks with a fine-grained matrix </a:t>
            </a:r>
            <a:r>
              <a:rPr lang="en-US" sz="1200" dirty="0" smtClean="0">
                <a:cs typeface="Times New Roman" charset="0"/>
              </a:rPr>
              <a:t>and </a:t>
            </a:r>
            <a:r>
              <a:rPr lang="en-US" sz="1200" dirty="0" err="1" smtClean="0">
                <a:cs typeface="Times New Roman" charset="0"/>
              </a:rPr>
              <a:t>macrocrysts</a:t>
            </a:r>
            <a:r>
              <a:rPr lang="en-US" sz="1200" dirty="0" smtClean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</a:rPr>
              <a:t>of olivine and several of the following: </a:t>
            </a:r>
            <a:r>
              <a:rPr lang="en-US" sz="1200" dirty="0" err="1">
                <a:cs typeface="Times New Roman" charset="0"/>
              </a:rPr>
              <a:t>ilmenite</a:t>
            </a:r>
            <a:r>
              <a:rPr lang="en-US" sz="1200" dirty="0">
                <a:cs typeface="Times New Roman" charset="0"/>
              </a:rPr>
              <a:t>, garnet, </a:t>
            </a:r>
            <a:r>
              <a:rPr lang="en-US" sz="1200" dirty="0" err="1">
                <a:cs typeface="Times New Roman" charset="0"/>
              </a:rPr>
              <a:t>diopside</a:t>
            </a:r>
            <a:r>
              <a:rPr lang="en-US" sz="1200" dirty="0">
                <a:cs typeface="Times New Roman" charset="0"/>
              </a:rPr>
              <a:t>, </a:t>
            </a:r>
            <a:r>
              <a:rPr lang="en-US" sz="1200" dirty="0" err="1">
                <a:cs typeface="Times New Roman" charset="0"/>
              </a:rPr>
              <a:t>phlogopite</a:t>
            </a:r>
            <a:r>
              <a:rPr lang="en-US" sz="1200" dirty="0">
                <a:cs typeface="Times New Roman" charset="0"/>
              </a:rPr>
              <a:t>, </a:t>
            </a:r>
            <a:r>
              <a:rPr lang="en-US" sz="1200" dirty="0" err="1">
                <a:cs typeface="Times New Roman" charset="0"/>
              </a:rPr>
              <a:t>enstatite</a:t>
            </a:r>
            <a:r>
              <a:rPr lang="en-US" sz="1200" dirty="0">
                <a:cs typeface="Times New Roman" charset="0"/>
              </a:rPr>
              <a:t>, chromite. </a:t>
            </a:r>
            <a:endParaRPr lang="en-US" sz="1200" dirty="0" smtClean="0">
              <a:cs typeface="Times New Roman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err="1" smtClean="0">
                <a:cs typeface="Times New Roman" charset="0"/>
              </a:rPr>
              <a:t>Xenocrysts</a:t>
            </a:r>
            <a:r>
              <a:rPr lang="en-US" sz="1200" dirty="0" smtClean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</a:rPr>
              <a:t>and xenoliths are also common </a:t>
            </a:r>
          </a:p>
          <a:p>
            <a:pPr marL="687388" lvl="1" indent="-290513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200" i="1" dirty="0">
                <a:cs typeface="Times New Roman" charset="0"/>
              </a:rPr>
              <a:t>Group I </a:t>
            </a:r>
            <a:r>
              <a:rPr lang="en-US" sz="1200" i="1" dirty="0" err="1">
                <a:cs typeface="Times New Roman" charset="0"/>
              </a:rPr>
              <a:t>kimberlite</a:t>
            </a:r>
            <a:r>
              <a:rPr lang="en-US" sz="1200" i="1" dirty="0">
                <a:cs typeface="Times New Roman" charset="0"/>
              </a:rPr>
              <a:t>  </a:t>
            </a:r>
            <a:r>
              <a:rPr lang="en-US" sz="1200" dirty="0">
                <a:cs typeface="Times New Roman" charset="0"/>
              </a:rPr>
              <a:t>is typically CO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-rich and less </a:t>
            </a:r>
            <a:r>
              <a:rPr lang="en-US" sz="1200" dirty="0" err="1">
                <a:cs typeface="Times New Roman" charset="0"/>
              </a:rPr>
              <a:t>potassic</a:t>
            </a:r>
            <a:r>
              <a:rPr lang="en-US" sz="1200" dirty="0">
                <a:cs typeface="Times New Roman" charset="0"/>
              </a:rPr>
              <a:t> than Group 2 </a:t>
            </a:r>
            <a:r>
              <a:rPr lang="en-US" sz="1200" dirty="0" err="1">
                <a:cs typeface="Times New Roman" charset="0"/>
              </a:rPr>
              <a:t>kimberlite</a:t>
            </a:r>
            <a:r>
              <a:rPr lang="en-US" sz="1200" dirty="0">
                <a:cs typeface="Times New Roman" charset="0"/>
              </a:rPr>
              <a:t> </a:t>
            </a:r>
          </a:p>
          <a:p>
            <a:pPr marL="687388" lvl="1" indent="-290513" eaLnBrk="0" hangingPunct="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1200" i="1" dirty="0">
                <a:cs typeface="Times New Roman" charset="0"/>
              </a:rPr>
              <a:t>Group II </a:t>
            </a:r>
            <a:r>
              <a:rPr lang="en-US" sz="1200" i="1" dirty="0" err="1">
                <a:cs typeface="Times New Roman" charset="0"/>
              </a:rPr>
              <a:t>kimberlite</a:t>
            </a:r>
            <a:r>
              <a:rPr lang="en-US" sz="1200" i="1" dirty="0">
                <a:cs typeface="Times New Roman" charset="0"/>
              </a:rPr>
              <a:t> </a:t>
            </a:r>
            <a:r>
              <a:rPr lang="en-US" sz="1200" dirty="0">
                <a:cs typeface="Times New Roman" charset="0"/>
              </a:rPr>
              <a:t>is typically H</a:t>
            </a:r>
            <a:r>
              <a:rPr lang="en-US" sz="1200" baseline="-30000" dirty="0">
                <a:cs typeface="Times New Roman" charset="0"/>
              </a:rPr>
              <a:t>2</a:t>
            </a:r>
            <a:r>
              <a:rPr lang="en-US" sz="1200" dirty="0">
                <a:cs typeface="Times New Roman" charset="0"/>
              </a:rPr>
              <a:t>O-rich and has a mica-rich matrix (also with calcite, </a:t>
            </a:r>
            <a:r>
              <a:rPr lang="en-US" sz="1200" dirty="0" err="1">
                <a:cs typeface="Times New Roman" charset="0"/>
              </a:rPr>
              <a:t>diopside</a:t>
            </a:r>
            <a:r>
              <a:rPr lang="en-US" sz="1200" dirty="0">
                <a:cs typeface="Times New Roman" charset="0"/>
              </a:rPr>
              <a:t>, apatite) </a:t>
            </a: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b="1" dirty="0" err="1">
                <a:cs typeface="Times New Roman" charset="0"/>
              </a:rPr>
              <a:t>Carbonatite</a:t>
            </a:r>
            <a:r>
              <a:rPr lang="en-US" sz="1200" dirty="0">
                <a:cs typeface="Times New Roman" charset="0"/>
              </a:rPr>
              <a:t>   an igneous rock composed principally of carbonate (most commonly calcite, </a:t>
            </a:r>
            <a:r>
              <a:rPr lang="en-US" sz="1200" dirty="0" err="1">
                <a:cs typeface="Times New Roman" charset="0"/>
              </a:rPr>
              <a:t>ankerite</a:t>
            </a:r>
            <a:r>
              <a:rPr lang="en-US" sz="1200" dirty="0">
                <a:cs typeface="Times New Roman" charset="0"/>
              </a:rPr>
              <a:t>, and/or dolomite), </a:t>
            </a:r>
            <a:r>
              <a:rPr lang="en-US" sz="1200" dirty="0" smtClean="0">
                <a:cs typeface="Times New Roman" charset="0"/>
              </a:rPr>
              <a:t>and </a:t>
            </a:r>
            <a:r>
              <a:rPr lang="en-US" sz="1200" dirty="0">
                <a:cs typeface="Times New Roman" charset="0"/>
              </a:rPr>
              <a:t>often with any of </a:t>
            </a:r>
            <a:r>
              <a:rPr lang="en-US" sz="1200" dirty="0" err="1">
                <a:cs typeface="Times New Roman" charset="0"/>
              </a:rPr>
              <a:t>clinopyroxene</a:t>
            </a:r>
            <a:r>
              <a:rPr lang="en-US" sz="1200" dirty="0">
                <a:cs typeface="Times New Roman" charset="0"/>
              </a:rPr>
              <a:t> </a:t>
            </a:r>
            <a:r>
              <a:rPr lang="en-US" sz="1200" dirty="0" err="1">
                <a:cs typeface="Times New Roman" charset="0"/>
              </a:rPr>
              <a:t>alkalic</a:t>
            </a:r>
            <a:r>
              <a:rPr lang="en-US" sz="1200" dirty="0">
                <a:cs typeface="Times New Roman" charset="0"/>
              </a:rPr>
              <a:t> amphibole, </a:t>
            </a:r>
            <a:r>
              <a:rPr lang="en-US" sz="1200" dirty="0" err="1">
                <a:cs typeface="Times New Roman" charset="0"/>
              </a:rPr>
              <a:t>biotite</a:t>
            </a:r>
            <a:r>
              <a:rPr lang="en-US" sz="1200" dirty="0">
                <a:cs typeface="Times New Roman" charset="0"/>
              </a:rPr>
              <a:t>, apatite, and magnetite. </a:t>
            </a:r>
            <a:endParaRPr lang="en-US" sz="1200" dirty="0" smtClean="0">
              <a:cs typeface="Times New Roman" charset="0"/>
            </a:endParaRPr>
          </a:p>
          <a:p>
            <a:pPr marL="282575" indent="-282575" eaLnBrk="0" hangingPunct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sz="1200" dirty="0" smtClean="0">
                <a:cs typeface="Times New Roman" charset="0"/>
              </a:rPr>
              <a:t>The </a:t>
            </a:r>
            <a:r>
              <a:rPr lang="en-US" sz="1200" dirty="0">
                <a:cs typeface="Times New Roman" charset="0"/>
              </a:rPr>
              <a:t>Ca-Mg-rich </a:t>
            </a:r>
            <a:r>
              <a:rPr lang="en-US" sz="1200" dirty="0" err="1">
                <a:cs typeface="Times New Roman" charset="0"/>
              </a:rPr>
              <a:t>carbonatites</a:t>
            </a:r>
            <a:r>
              <a:rPr lang="en-US" sz="1200" dirty="0">
                <a:cs typeface="Times New Roman" charset="0"/>
              </a:rPr>
              <a:t> are technically not alkaline, but are commonly associated with, and thus included with, the alkaline rocks.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28338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</a:rPr>
              <a:t>Nomenclature of alkaline igneous rocks</a:t>
            </a: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81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" y="71440"/>
            <a:ext cx="11987212" cy="6699773"/>
          </a:xfrm>
        </p:spPr>
      </p:pic>
      <p:sp>
        <p:nvSpPr>
          <p:cNvPr id="5" name="TextBox 4"/>
          <p:cNvSpPr txBox="1"/>
          <p:nvPr/>
        </p:nvSpPr>
        <p:spPr>
          <a:xfrm>
            <a:off x="5229226" y="214823"/>
            <a:ext cx="7115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FF00"/>
                </a:solidFill>
              </a:rPr>
              <a:t>Carbonatite lava at Ol Doinyo Lengai  volcano, Tanzania.</a:t>
            </a:r>
            <a:endParaRPr lang="en-I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86D590B-45A6-45D8-BBD6-C1CBA8C261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132883" y="107578"/>
            <a:ext cx="2529635" cy="739588"/>
          </a:xfrm>
        </p:spPr>
        <p:txBody>
          <a:bodyPr/>
          <a:lstStyle/>
          <a:p>
            <a:r>
              <a:rPr lang="en-US" altLang="en-US" sz="3000" b="1" cap="none" dirty="0" err="1" smtClean="0">
                <a:solidFill>
                  <a:srgbClr val="0000FF"/>
                </a:solidFill>
              </a:rPr>
              <a:t>Carbonatite</a:t>
            </a:r>
            <a:endParaRPr lang="en-US" altLang="en-US" sz="3000" b="1" dirty="0" smtClean="0">
              <a:solidFill>
                <a:srgbClr val="0000FF"/>
              </a:solidFill>
            </a:endParaRP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718" y="1151965"/>
            <a:ext cx="10821233" cy="5078506"/>
          </a:xfrm>
        </p:spPr>
        <p:txBody>
          <a:bodyPr>
            <a:normAutofit fontScale="92500" lnSpcReduction="10000"/>
          </a:bodyPr>
          <a:lstStyle/>
          <a:p>
            <a:r>
              <a:rPr lang="en-IN" altLang="en-US" sz="2800" dirty="0" err="1" smtClean="0">
                <a:solidFill>
                  <a:srgbClr val="FFFF00"/>
                </a:solidFill>
              </a:rPr>
              <a:t>Carbonatite</a:t>
            </a:r>
            <a:r>
              <a:rPr lang="en-IN" altLang="en-US" sz="2800" dirty="0" smtClean="0">
                <a:solidFill>
                  <a:srgbClr val="FFFF00"/>
                </a:solidFill>
              </a:rPr>
              <a:t> is a type of intrusive or extrusive igneous rock defined by mineralogical composition consisting of greater that 50 % of carbonate minerals.</a:t>
            </a:r>
          </a:p>
          <a:p>
            <a:endParaRPr lang="en-IN" altLang="en-US" sz="1100" dirty="0" smtClean="0">
              <a:solidFill>
                <a:srgbClr val="FFFF00"/>
              </a:solidFill>
            </a:endParaRPr>
          </a:p>
          <a:p>
            <a:r>
              <a:rPr lang="en-IN" altLang="en-US" sz="2800" dirty="0" smtClean="0">
                <a:solidFill>
                  <a:srgbClr val="FFFF00"/>
                </a:solidFill>
              </a:rPr>
              <a:t>They are, almost exclusively, associated with continental rift related tectonic settings. </a:t>
            </a:r>
          </a:p>
          <a:p>
            <a:endParaRPr lang="en-IN" altLang="en-US" sz="1100" dirty="0" smtClean="0">
              <a:solidFill>
                <a:srgbClr val="FFFF00"/>
              </a:solidFill>
            </a:endParaRPr>
          </a:p>
          <a:p>
            <a:r>
              <a:rPr lang="en-IN" altLang="en-US" sz="2800" dirty="0" smtClean="0">
                <a:solidFill>
                  <a:srgbClr val="FFFF00"/>
                </a:solidFill>
              </a:rPr>
              <a:t>The majority of </a:t>
            </a:r>
            <a:r>
              <a:rPr lang="en-IN" altLang="en-US" sz="2800" dirty="0" err="1" smtClean="0">
                <a:solidFill>
                  <a:srgbClr val="FFFF00"/>
                </a:solidFill>
              </a:rPr>
              <a:t>carbonatites</a:t>
            </a:r>
            <a:r>
              <a:rPr lang="en-IN" altLang="en-US" sz="2800" dirty="0" smtClean="0">
                <a:solidFill>
                  <a:srgbClr val="FFFF00"/>
                </a:solidFill>
              </a:rPr>
              <a:t> are Proterozoic or Phanerozoic in age. </a:t>
            </a:r>
          </a:p>
          <a:p>
            <a:endParaRPr lang="en-IN" altLang="en-US" sz="1200" dirty="0" smtClean="0">
              <a:solidFill>
                <a:srgbClr val="FFFF00"/>
              </a:solidFill>
            </a:endParaRPr>
          </a:p>
          <a:p>
            <a:r>
              <a:rPr lang="en-IN" altLang="en-US" sz="2800" dirty="0" smtClean="0">
                <a:solidFill>
                  <a:srgbClr val="FFFF00"/>
                </a:solidFill>
              </a:rPr>
              <a:t>It appears that there has been a steady increase in the </a:t>
            </a:r>
            <a:r>
              <a:rPr lang="en-IN" altLang="en-US" sz="2800" dirty="0" err="1" smtClean="0">
                <a:solidFill>
                  <a:srgbClr val="FFFF00"/>
                </a:solidFill>
              </a:rPr>
              <a:t>carbonatitic</a:t>
            </a:r>
            <a:r>
              <a:rPr lang="en-IN" altLang="en-US" sz="2800" dirty="0" smtClean="0">
                <a:solidFill>
                  <a:srgbClr val="FFFF00"/>
                </a:solidFill>
              </a:rPr>
              <a:t> igneous activity through the Earth’s history, from Archean to present.</a:t>
            </a:r>
            <a:endParaRPr lang="en-US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3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649354" cy="1021976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Mineralogy of </a:t>
            </a:r>
            <a:r>
              <a:rPr lang="en-IN" sz="3000" b="1" cap="none" dirty="0" err="1" smtClean="0"/>
              <a:t>carbonatites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5" y="836238"/>
            <a:ext cx="11793070" cy="192293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The primary mineral content of </a:t>
            </a:r>
            <a:r>
              <a:rPr lang="en-IN" dirty="0" err="1" smtClean="0">
                <a:solidFill>
                  <a:schemeClr val="bg1"/>
                </a:solidFill>
              </a:rPr>
              <a:t>carbonatites</a:t>
            </a:r>
            <a:r>
              <a:rPr lang="en-IN" dirty="0" smtClean="0">
                <a:solidFill>
                  <a:schemeClr val="bg1"/>
                </a:solidFill>
              </a:rPr>
              <a:t> is highly variable, but in may include </a:t>
            </a:r>
            <a:r>
              <a:rPr lang="en-IN" dirty="0" err="1" smtClean="0">
                <a:solidFill>
                  <a:schemeClr val="bg1"/>
                </a:solidFill>
              </a:rPr>
              <a:t>natrolite</a:t>
            </a:r>
            <a:r>
              <a:rPr lang="en-IN" dirty="0" smtClean="0">
                <a:solidFill>
                  <a:schemeClr val="bg1"/>
                </a:solidFill>
              </a:rPr>
              <a:t>, </a:t>
            </a:r>
            <a:r>
              <a:rPr lang="en-IN" dirty="0" err="1" smtClean="0">
                <a:solidFill>
                  <a:schemeClr val="bg1"/>
                </a:solidFill>
              </a:rPr>
              <a:t>sodalite</a:t>
            </a:r>
            <a:r>
              <a:rPr lang="en-IN" dirty="0" smtClean="0">
                <a:solidFill>
                  <a:schemeClr val="bg1"/>
                </a:solidFill>
              </a:rPr>
              <a:t>, soviet, apatite, magnetite, barite, fluorite, </a:t>
            </a:r>
            <a:r>
              <a:rPr lang="en-IN" dirty="0" err="1" smtClean="0">
                <a:solidFill>
                  <a:schemeClr val="bg1"/>
                </a:solidFill>
              </a:rPr>
              <a:t>ancylite</a:t>
            </a:r>
            <a:r>
              <a:rPr lang="en-IN" dirty="0" smtClean="0">
                <a:solidFill>
                  <a:schemeClr val="bg1"/>
                </a:solidFill>
              </a:rPr>
              <a:t> group minerals.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They may also be sources of mica or vermiculite.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8662" y="3690375"/>
            <a:ext cx="119233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err="1" smtClean="0">
                <a:solidFill>
                  <a:schemeClr val="bg1"/>
                </a:solidFill>
              </a:rPr>
              <a:t>Carbonatites</a:t>
            </a:r>
            <a:r>
              <a:rPr lang="en-IN" sz="2000" dirty="0" smtClean="0">
                <a:solidFill>
                  <a:schemeClr val="bg1"/>
                </a:solidFill>
              </a:rPr>
              <a:t> are classed as </a:t>
            </a:r>
            <a:r>
              <a:rPr lang="en-IN" sz="2000" dirty="0" err="1" smtClean="0">
                <a:solidFill>
                  <a:srgbClr val="FFFF00"/>
                </a:solidFill>
              </a:rPr>
              <a:t>calcitic</a:t>
            </a:r>
            <a:r>
              <a:rPr lang="en-IN" sz="2000" dirty="0" smtClean="0">
                <a:solidFill>
                  <a:srgbClr val="FFFF00"/>
                </a:solidFill>
              </a:rPr>
              <a:t> </a:t>
            </a:r>
            <a:r>
              <a:rPr lang="en-IN" sz="2000" dirty="0" err="1" smtClean="0">
                <a:solidFill>
                  <a:srgbClr val="FFFF00"/>
                </a:solidFill>
              </a:rPr>
              <a:t>sovite</a:t>
            </a:r>
            <a:r>
              <a:rPr lang="en-IN" sz="2000" dirty="0" smtClean="0">
                <a:solidFill>
                  <a:schemeClr val="bg1"/>
                </a:solidFill>
              </a:rPr>
              <a:t> (coarse textured) and </a:t>
            </a:r>
            <a:r>
              <a:rPr lang="en-IN" sz="2000" dirty="0" err="1">
                <a:solidFill>
                  <a:srgbClr val="FFFF00"/>
                </a:solidFill>
              </a:rPr>
              <a:t>alvikite</a:t>
            </a:r>
            <a:r>
              <a:rPr lang="en-IN" sz="2000" dirty="0" smtClean="0">
                <a:solidFill>
                  <a:schemeClr val="bg1"/>
                </a:solidFill>
              </a:rPr>
              <a:t> (finer textured) varieties or facies.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chemeClr val="bg1"/>
                </a:solidFill>
              </a:rPr>
              <a:t>The two are also distinguished by minor and trace element composition.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chemeClr val="bg1"/>
                </a:solidFill>
              </a:rPr>
              <a:t>The terms </a:t>
            </a:r>
            <a:r>
              <a:rPr lang="en-IN" sz="2000" dirty="0" err="1">
                <a:solidFill>
                  <a:srgbClr val="FFFF00"/>
                </a:solidFill>
              </a:rPr>
              <a:t>rauhaugite</a:t>
            </a:r>
            <a:r>
              <a:rPr lang="en-IN" sz="2000" i="1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bg1"/>
                </a:solidFill>
              </a:rPr>
              <a:t>and</a:t>
            </a:r>
            <a:r>
              <a:rPr lang="en-IN" sz="2000" i="1" dirty="0" smtClean="0">
                <a:solidFill>
                  <a:schemeClr val="bg1"/>
                </a:solidFill>
              </a:rPr>
              <a:t> </a:t>
            </a:r>
            <a:r>
              <a:rPr lang="en-IN" sz="2000" dirty="0" err="1">
                <a:solidFill>
                  <a:srgbClr val="FFFF00"/>
                </a:solidFill>
              </a:rPr>
              <a:t>beforsite</a:t>
            </a:r>
            <a:r>
              <a:rPr lang="en-IN" sz="2000" i="1" dirty="0" smtClean="0">
                <a:solidFill>
                  <a:schemeClr val="bg1"/>
                </a:solidFill>
              </a:rPr>
              <a:t> </a:t>
            </a:r>
            <a:r>
              <a:rPr lang="en-IN" sz="2000" dirty="0" smtClean="0">
                <a:solidFill>
                  <a:schemeClr val="bg1"/>
                </a:solidFill>
              </a:rPr>
              <a:t>refer to </a:t>
            </a:r>
            <a:r>
              <a:rPr lang="en-IN" sz="2000" dirty="0">
                <a:solidFill>
                  <a:srgbClr val="FFFF00"/>
                </a:solidFill>
              </a:rPr>
              <a:t>dolomite and </a:t>
            </a:r>
            <a:r>
              <a:rPr lang="en-IN" sz="2000" dirty="0" err="1">
                <a:solidFill>
                  <a:srgbClr val="FFFF00"/>
                </a:solidFill>
              </a:rPr>
              <a:t>ankerite</a:t>
            </a:r>
            <a:r>
              <a:rPr lang="en-IN" sz="2000" dirty="0">
                <a:solidFill>
                  <a:srgbClr val="FFFF00"/>
                </a:solidFill>
              </a:rPr>
              <a:t> rich </a:t>
            </a:r>
            <a:r>
              <a:rPr lang="en-IN" sz="2000" dirty="0" smtClean="0">
                <a:solidFill>
                  <a:schemeClr val="bg1"/>
                </a:solidFill>
              </a:rPr>
              <a:t>occurrences, respectively.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000" dirty="0" smtClean="0">
                <a:solidFill>
                  <a:schemeClr val="bg1"/>
                </a:solidFill>
              </a:rPr>
              <a:t>The </a:t>
            </a:r>
            <a:r>
              <a:rPr lang="en-IN" sz="2000" dirty="0">
                <a:solidFill>
                  <a:srgbClr val="FFFF00"/>
                </a:solidFill>
              </a:rPr>
              <a:t>alkali-</a:t>
            </a:r>
            <a:r>
              <a:rPr lang="en-IN" sz="2000" dirty="0" err="1">
                <a:solidFill>
                  <a:srgbClr val="FFFF00"/>
                </a:solidFill>
              </a:rPr>
              <a:t>carbonatites</a:t>
            </a:r>
            <a:r>
              <a:rPr lang="en-IN" sz="2000" dirty="0" smtClean="0">
                <a:solidFill>
                  <a:schemeClr val="bg1"/>
                </a:solidFill>
              </a:rPr>
              <a:t> are termed </a:t>
            </a:r>
            <a:r>
              <a:rPr lang="en-IN" sz="2000" dirty="0" err="1">
                <a:solidFill>
                  <a:srgbClr val="FFFF00"/>
                </a:solidFill>
              </a:rPr>
              <a:t>lengaite</a:t>
            </a:r>
            <a:r>
              <a:rPr lang="en-IN" sz="2000" dirty="0" smtClean="0">
                <a:solidFill>
                  <a:schemeClr val="bg1"/>
                </a:solidFill>
              </a:rPr>
              <a:t>.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1025" y="2668399"/>
            <a:ext cx="5649354" cy="10219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IN" sz="3000" b="1" cap="none" dirty="0" smtClean="0"/>
              <a:t>Classification of </a:t>
            </a:r>
            <a:r>
              <a:rPr lang="en-IN" sz="3000" b="1" cap="none" dirty="0" err="1" smtClean="0"/>
              <a:t>carbonatites</a:t>
            </a:r>
            <a:endParaRPr lang="en-IN" sz="3000" b="1" cap="none" dirty="0"/>
          </a:p>
        </p:txBody>
      </p:sp>
    </p:spTree>
    <p:extLst>
      <p:ext uri="{BB962C8B-B14F-4D97-AF65-F5344CB8AC3E}">
        <p14:creationId xmlns:p14="http://schemas.microsoft.com/office/powerpoint/2010/main" val="3490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023" y="80683"/>
            <a:ext cx="11631705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cap="none" dirty="0" err="1" smtClean="0"/>
              <a:t>Carbonatites</a:t>
            </a:r>
            <a:r>
              <a:rPr lang="en-US" b="1" cap="none" dirty="0" smtClean="0"/>
              <a:t> associated with the East African Rift</a:t>
            </a:r>
            <a:endParaRPr lang="en-US" b="1" cap="none" dirty="0"/>
          </a:p>
        </p:txBody>
      </p:sp>
      <p:pic>
        <p:nvPicPr>
          <p:cNvPr id="2052" name="Picture 6" descr="C:\Book Stuff\Color Figures\Ch 19\Fig 19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76" y="865981"/>
            <a:ext cx="5289550" cy="578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24295"/>
              </p:ext>
            </p:extLst>
          </p:nvPr>
        </p:nvGraphicFramePr>
        <p:xfrm>
          <a:off x="5813497" y="3607239"/>
          <a:ext cx="5939231" cy="3048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5" imgW="3208516" imgH="1646280" progId="Excel.Sheet.8">
                  <p:embed/>
                </p:oleObj>
              </mc:Choice>
              <mc:Fallback>
                <p:oleObj name="Worksheet" r:id="rId5" imgW="3208516" imgH="164628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497" y="3607239"/>
                        <a:ext cx="5939231" cy="3048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5813497" y="1250577"/>
            <a:ext cx="593923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>
                <a:solidFill>
                  <a:srgbClr val="C00000"/>
                </a:solidFill>
              </a:rPr>
              <a:t>Carbonatite</a:t>
            </a:r>
            <a:r>
              <a:rPr lang="en-US" altLang="en-US" sz="2400" b="1" dirty="0">
                <a:solidFill>
                  <a:srgbClr val="C00000"/>
                </a:solidFill>
              </a:rPr>
              <a:t>: </a:t>
            </a:r>
          </a:p>
          <a:p>
            <a:pPr eaLnBrk="1" hangingPunct="1"/>
            <a:r>
              <a:rPr lang="en-US" altLang="en-US" sz="2400" dirty="0"/>
              <a:t>   &gt;50% carbonate minerals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b="1" dirty="0" err="1">
                <a:solidFill>
                  <a:srgbClr val="C00000"/>
                </a:solidFill>
              </a:rPr>
              <a:t>Silico-carbonatite</a:t>
            </a:r>
            <a:r>
              <a:rPr lang="en-US" altLang="en-US" sz="2400" b="1" dirty="0">
                <a:solidFill>
                  <a:srgbClr val="C00000"/>
                </a:solidFill>
              </a:rPr>
              <a:t>:</a:t>
            </a:r>
            <a:r>
              <a:rPr lang="en-US" altLang="en-US" sz="2400" b="1" dirty="0"/>
              <a:t> </a:t>
            </a:r>
          </a:p>
          <a:p>
            <a:pPr eaLnBrk="1" hangingPunct="1"/>
            <a:r>
              <a:rPr lang="en-US" altLang="en-US" sz="2400" dirty="0"/>
              <a:t>   50-10% carbonate minerals</a:t>
            </a:r>
          </a:p>
        </p:txBody>
      </p:sp>
    </p:spTree>
    <p:extLst>
      <p:ext uri="{BB962C8B-B14F-4D97-AF65-F5344CB8AC3E}">
        <p14:creationId xmlns:p14="http://schemas.microsoft.com/office/powerpoint/2010/main" val="9367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" y="180509"/>
            <a:ext cx="10434917" cy="6397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cap="none" dirty="0" smtClean="0"/>
              <a:t>Field characteristics of </a:t>
            </a:r>
            <a:r>
              <a:rPr lang="en-US" cap="none" dirty="0" err="1" smtClean="0"/>
              <a:t>carbonatites</a:t>
            </a:r>
            <a:endParaRPr lang="en-US" cap="none" dirty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95826" y="4025241"/>
            <a:ext cx="597049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>
                <a:solidFill>
                  <a:srgbClr val="FFFF00"/>
                </a:solidFill>
              </a:rPr>
              <a:t>Winter (2001) </a:t>
            </a:r>
            <a:r>
              <a:rPr lang="en-US" altLang="en-US" sz="1600" dirty="0" smtClean="0">
                <a:solidFill>
                  <a:srgbClr val="FFFF00"/>
                </a:solidFill>
              </a:rPr>
              <a:t>Figure. </a:t>
            </a:r>
            <a:r>
              <a:rPr lang="en-US" altLang="en-US" sz="1600" dirty="0">
                <a:cs typeface="Times New Roman" panose="02020603050405020304" pitchFamily="18" charset="0"/>
              </a:rPr>
              <a:t>Idealized cross section of a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</a:t>
            </a:r>
            <a:r>
              <a:rPr lang="en-US" altLang="en-US" sz="1600" dirty="0">
                <a:cs typeface="Times New Roman" panose="02020603050405020304" pitchFamily="18" charset="0"/>
              </a:rPr>
              <a:t>-alkaline silicate complex with early </a:t>
            </a:r>
            <a:r>
              <a:rPr lang="en-US" altLang="en-US" sz="1600" dirty="0" err="1">
                <a:cs typeface="Times New Roman" panose="02020603050405020304" pitchFamily="18" charset="0"/>
              </a:rPr>
              <a:t>ijolite</a:t>
            </a:r>
            <a:r>
              <a:rPr lang="en-US" altLang="en-US" sz="1600" dirty="0">
                <a:cs typeface="Times New Roman" panose="02020603050405020304" pitchFamily="18" charset="0"/>
              </a:rPr>
              <a:t> cut by more evolved </a:t>
            </a:r>
            <a:r>
              <a:rPr lang="en-US" altLang="en-US" sz="1600" dirty="0" err="1">
                <a:cs typeface="Times New Roman" panose="02020603050405020304" pitchFamily="18" charset="0"/>
              </a:rPr>
              <a:t>urtite</a:t>
            </a:r>
            <a:r>
              <a:rPr lang="en-US" altLang="en-US" sz="1600" dirty="0">
                <a:cs typeface="Times New Roman" panose="02020603050405020304" pitchFamily="18" charset="0"/>
              </a:rPr>
              <a:t>.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</a:t>
            </a:r>
            <a:r>
              <a:rPr lang="en-US" altLang="en-US" sz="1600" dirty="0">
                <a:cs typeface="Times New Roman" panose="02020603050405020304" pitchFamily="18" charset="0"/>
              </a:rPr>
              <a:t> (most commonly </a:t>
            </a:r>
            <a:r>
              <a:rPr lang="en-US" altLang="en-US" sz="1600" dirty="0" err="1">
                <a:cs typeface="Times New Roman" panose="02020603050405020304" pitchFamily="18" charset="0"/>
              </a:rPr>
              <a:t>calcitic</a:t>
            </a:r>
            <a:r>
              <a:rPr lang="en-US" altLang="en-US" sz="1600" dirty="0">
                <a:cs typeface="Times New Roman" panose="02020603050405020304" pitchFamily="18" charset="0"/>
              </a:rPr>
              <a:t>) intrudes the silicate plutons, and is itself cut by later dikes or cone sheets of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</a:t>
            </a:r>
            <a:r>
              <a:rPr lang="en-US" altLang="en-US" sz="1600" dirty="0">
                <a:cs typeface="Times New Roman" panose="02020603050405020304" pitchFamily="18" charset="0"/>
              </a:rPr>
              <a:t> and </a:t>
            </a:r>
            <a:r>
              <a:rPr lang="en-US" altLang="en-US" sz="1600" dirty="0" err="1">
                <a:cs typeface="Times New Roman" panose="02020603050405020304" pitchFamily="18" charset="0"/>
              </a:rPr>
              <a:t>ferrocarbonatite</a:t>
            </a:r>
            <a:r>
              <a:rPr lang="en-US" altLang="en-US" sz="1600" dirty="0">
                <a:cs typeface="Times New Roman" panose="02020603050405020304" pitchFamily="18" charset="0"/>
              </a:rPr>
              <a:t>. The last events in many complexes are late pods of Fe and REE-rich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carbonatites</a:t>
            </a:r>
            <a:r>
              <a:rPr lang="en-US" altLang="en-US" sz="1600" dirty="0">
                <a:cs typeface="Times New Roman" panose="02020603050405020304" pitchFamily="18" charset="0"/>
              </a:rPr>
              <a:t>. A </a:t>
            </a:r>
            <a:r>
              <a:rPr lang="en-US" altLang="en-US" sz="1600" dirty="0" err="1">
                <a:cs typeface="Times New Roman" panose="02020603050405020304" pitchFamily="18" charset="0"/>
              </a:rPr>
              <a:t>fenite</a:t>
            </a:r>
            <a:r>
              <a:rPr lang="en-US" altLang="en-US" sz="1600" dirty="0">
                <a:cs typeface="Times New Roman" panose="02020603050405020304" pitchFamily="18" charset="0"/>
              </a:rPr>
              <a:t> aureole surrounds the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</a:t>
            </a:r>
            <a:r>
              <a:rPr lang="en-US" altLang="en-US" sz="1600" dirty="0">
                <a:cs typeface="Times New Roman" panose="02020603050405020304" pitchFamily="18" charset="0"/>
              </a:rPr>
              <a:t> phases and perhaps also the alkaline silicate magmas. After Le Bas (1987) </a:t>
            </a:r>
            <a:r>
              <a:rPr lang="en-US" altLang="en-US" sz="1600" dirty="0" err="1">
                <a:cs typeface="Times New Roman" panose="02020603050405020304" pitchFamily="18" charset="0"/>
              </a:rPr>
              <a:t>Carbonatite</a:t>
            </a:r>
            <a:r>
              <a:rPr lang="en-US" altLang="en-US" sz="1600" dirty="0">
                <a:cs typeface="Times New Roman" panose="02020603050405020304" pitchFamily="18" charset="0"/>
              </a:rPr>
              <a:t> magmas. </a:t>
            </a:r>
            <a:r>
              <a:rPr lang="en-US" altLang="en-US" sz="1600" i="1" dirty="0">
                <a:cs typeface="Times New Roman" panose="02020603050405020304" pitchFamily="18" charset="0"/>
              </a:rPr>
              <a:t>Mineral. Mag.</a:t>
            </a:r>
            <a:r>
              <a:rPr lang="en-US" altLang="en-US" sz="1600" dirty="0">
                <a:cs typeface="Times New Roman" panose="02020603050405020304" pitchFamily="18" charset="0"/>
              </a:rPr>
              <a:t>, 44, 133-40. </a:t>
            </a:r>
          </a:p>
        </p:txBody>
      </p:sp>
      <p:pic>
        <p:nvPicPr>
          <p:cNvPr id="23556" name="Picture 5" descr="C:\Book Stuff\Color Figures\Ch 19\Fig 19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22" y="914400"/>
            <a:ext cx="5741893" cy="574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201706" y="1219202"/>
            <a:ext cx="587636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Commonly satellite intrusions to </a:t>
            </a:r>
            <a:r>
              <a:rPr lang="en-US" altLang="en-US" dirty="0" smtClean="0"/>
              <a:t>alkaline </a:t>
            </a:r>
            <a:r>
              <a:rPr lang="en-US" altLang="en-US" dirty="0"/>
              <a:t>intrusive centers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Pipe-like, composite intrusions </a:t>
            </a:r>
            <a:r>
              <a:rPr lang="en-US" altLang="en-US" dirty="0" smtClean="0"/>
              <a:t>&lt; </a:t>
            </a:r>
            <a:r>
              <a:rPr lang="en-US" altLang="en-US" dirty="0"/>
              <a:t>25 km across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Ring-dike, cone sheets and plug </a:t>
            </a:r>
            <a:r>
              <a:rPr lang="en-US" altLang="en-US" dirty="0" smtClean="0"/>
              <a:t>forms </a:t>
            </a:r>
            <a:r>
              <a:rPr lang="en-US" altLang="en-US" dirty="0"/>
              <a:t>common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Typically late in intrusive sequence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Emplacement T – 500-1000°C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dirty="0" err="1"/>
              <a:t>Metasomatic</a:t>
            </a:r>
            <a:r>
              <a:rPr lang="en-US" altLang="en-US" dirty="0"/>
              <a:t> halo – </a:t>
            </a:r>
            <a:r>
              <a:rPr lang="en-US" altLang="en-US" dirty="0" err="1"/>
              <a:t>Fenite</a:t>
            </a:r>
            <a:r>
              <a:rPr lang="en-US" altLang="en-US" dirty="0"/>
              <a:t> </a:t>
            </a:r>
            <a:r>
              <a:rPr lang="en-US" altLang="en-US" dirty="0" err="1" smtClean="0"/>
              <a:t>carbonatized</a:t>
            </a:r>
            <a:r>
              <a:rPr lang="en-US" altLang="en-US" dirty="0" smtClean="0"/>
              <a:t> </a:t>
            </a:r>
            <a:r>
              <a:rPr lang="en-US" altLang="en-US" dirty="0"/>
              <a:t>wall rock</a:t>
            </a:r>
          </a:p>
        </p:txBody>
      </p:sp>
    </p:spTree>
    <p:extLst>
      <p:ext uri="{BB962C8B-B14F-4D97-AF65-F5344CB8AC3E}">
        <p14:creationId xmlns:p14="http://schemas.microsoft.com/office/powerpoint/2010/main" val="219014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06" y="0"/>
            <a:ext cx="9233647" cy="762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cap="none" dirty="0" smtClean="0"/>
              <a:t>Chemical attributes of </a:t>
            </a:r>
            <a:r>
              <a:rPr lang="en-US" cap="none" dirty="0" err="1" smtClean="0"/>
              <a:t>carbonatites</a:t>
            </a:r>
            <a:endParaRPr lang="en-US" cap="none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032847"/>
              </p:ext>
            </p:extLst>
          </p:nvPr>
        </p:nvGraphicFramePr>
        <p:xfrm>
          <a:off x="201706" y="838199"/>
          <a:ext cx="4719449" cy="5885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Worksheet" r:id="rId4" imgW="3482656" imgH="4343760" progId="Excel.Sheet.8">
                  <p:embed/>
                </p:oleObj>
              </mc:Choice>
              <mc:Fallback>
                <p:oleObj name="Worksheet" r:id="rId4" imgW="3482656" imgH="434376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06" y="838199"/>
                        <a:ext cx="4719449" cy="5885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6816771" y="5091578"/>
            <a:ext cx="5237163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 smtClean="0">
                <a:solidFill>
                  <a:srgbClr val="FFFF00"/>
                </a:solidFill>
              </a:rPr>
              <a:t>Figure</a:t>
            </a:r>
            <a:r>
              <a:rPr lang="en-US" altLang="en-US" sz="1100" dirty="0" smtClean="0">
                <a:solidFill>
                  <a:srgbClr val="FF0066"/>
                </a:solidFill>
              </a:rPr>
              <a:t>. </a:t>
            </a:r>
            <a:r>
              <a:rPr lang="en-US" altLang="en-US" sz="1100" dirty="0">
                <a:cs typeface="Times New Roman" panose="02020603050405020304" pitchFamily="18" charset="0"/>
              </a:rPr>
              <a:t>Silicate-carbonate liquid immiscibility in the system Na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O-CaO-SiO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-Al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3</a:t>
            </a:r>
            <a:r>
              <a:rPr lang="en-US" altLang="en-US" sz="1100" dirty="0">
                <a:cs typeface="Times New Roman" panose="02020603050405020304" pitchFamily="18" charset="0"/>
              </a:rPr>
              <a:t>-CO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 (modified by Freestone and Hamilton, 1980, to incorporate K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O, </a:t>
            </a:r>
            <a:r>
              <a:rPr lang="en-US" altLang="en-US" sz="1100" dirty="0" err="1">
                <a:cs typeface="Times New Roman" panose="02020603050405020304" pitchFamily="18" charset="0"/>
              </a:rPr>
              <a:t>MgO</a:t>
            </a:r>
            <a:r>
              <a:rPr lang="en-US" altLang="en-US" sz="1100" dirty="0">
                <a:cs typeface="Times New Roman" panose="02020603050405020304" pitchFamily="18" charset="0"/>
              </a:rPr>
              <a:t>, </a:t>
            </a:r>
            <a:r>
              <a:rPr lang="en-US" altLang="en-US" sz="1100" dirty="0" err="1">
                <a:cs typeface="Times New Roman" panose="02020603050405020304" pitchFamily="18" charset="0"/>
              </a:rPr>
              <a:t>FeO</a:t>
            </a:r>
            <a:r>
              <a:rPr lang="en-US" altLang="en-US" sz="1100" dirty="0">
                <a:cs typeface="Times New Roman" panose="02020603050405020304" pitchFamily="18" charset="0"/>
              </a:rPr>
              <a:t>, and TiO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). The system is projected from CO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 for CO</a:t>
            </a:r>
            <a:r>
              <a:rPr lang="en-US" altLang="en-US" sz="1100" baseline="-30000" dirty="0">
                <a:cs typeface="Times New Roman" panose="02020603050405020304" pitchFamily="18" charset="0"/>
              </a:rPr>
              <a:t>2</a:t>
            </a:r>
            <a:r>
              <a:rPr lang="en-US" altLang="en-US" sz="1100" dirty="0">
                <a:cs typeface="Times New Roman" panose="02020603050405020304" pitchFamily="18" charset="0"/>
              </a:rPr>
              <a:t>-saturated conditions. The dark shaded liquids enclose the miscibility gap of </a:t>
            </a:r>
            <a:r>
              <a:rPr lang="en-US" altLang="en-US" sz="1100" dirty="0" err="1">
                <a:cs typeface="Times New Roman" panose="02020603050405020304" pitchFamily="18" charset="0"/>
              </a:rPr>
              <a:t>Kjarsgaard</a:t>
            </a:r>
            <a:r>
              <a:rPr lang="en-US" altLang="en-US" sz="1100" dirty="0">
                <a:cs typeface="Times New Roman" panose="02020603050405020304" pitchFamily="18" charset="0"/>
              </a:rPr>
              <a:t> and Hamilton (1988, 1989) at 0.5 </a:t>
            </a:r>
            <a:r>
              <a:rPr lang="en-US" altLang="en-US" sz="1100" dirty="0" err="1">
                <a:cs typeface="Times New Roman" panose="02020603050405020304" pitchFamily="18" charset="0"/>
              </a:rPr>
              <a:t>GPa</a:t>
            </a:r>
            <a:r>
              <a:rPr lang="en-US" altLang="en-US" sz="1100" dirty="0">
                <a:cs typeface="Times New Roman" panose="02020603050405020304" pitchFamily="18" charset="0"/>
              </a:rPr>
              <a:t>, that extends to the alkali-free side (A-A). The lighter shaded liquids enclose the smaller gap (B) of Lee and Wyllie (1994) at 2.5 </a:t>
            </a:r>
            <a:r>
              <a:rPr lang="en-US" altLang="en-US" sz="1100" dirty="0" err="1">
                <a:cs typeface="Times New Roman" panose="02020603050405020304" pitchFamily="18" charset="0"/>
              </a:rPr>
              <a:t>GPa</a:t>
            </a:r>
            <a:r>
              <a:rPr lang="en-US" altLang="en-US" sz="1100" dirty="0">
                <a:cs typeface="Times New Roman" panose="02020603050405020304" pitchFamily="18" charset="0"/>
              </a:rPr>
              <a:t>. C-C is the revised gap of </a:t>
            </a:r>
            <a:r>
              <a:rPr lang="en-US" altLang="en-US" sz="1100" dirty="0" err="1">
                <a:cs typeface="Times New Roman" panose="02020603050405020304" pitchFamily="18" charset="0"/>
              </a:rPr>
              <a:t>Kjarsgaard</a:t>
            </a:r>
            <a:r>
              <a:rPr lang="en-US" altLang="en-US" sz="1100" dirty="0">
                <a:cs typeface="Times New Roman" panose="02020603050405020304" pitchFamily="18" charset="0"/>
              </a:rPr>
              <a:t> and Hamilton. Dashed tie-lines connect some of the conjugate silicate-carbonate liquid pairs found to coexist in the system. After Lee and Wyllie (1996) </a:t>
            </a:r>
            <a:r>
              <a:rPr lang="en-US" altLang="en-US" sz="1100" i="1" dirty="0">
                <a:cs typeface="Times New Roman" panose="02020603050405020304" pitchFamily="18" charset="0"/>
              </a:rPr>
              <a:t>International Geology Review</a:t>
            </a:r>
            <a:r>
              <a:rPr lang="en-US" altLang="en-US" sz="1100" dirty="0">
                <a:cs typeface="Times New Roman" panose="02020603050405020304" pitchFamily="18" charset="0"/>
              </a:rPr>
              <a:t>, 36, 797-819. </a:t>
            </a:r>
          </a:p>
        </p:txBody>
      </p:sp>
      <p:pic>
        <p:nvPicPr>
          <p:cNvPr id="3077" name="Picture 5" descr="C:\Book Stuff\Color Figures\Ch 19\Fig 19-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71" y="649941"/>
            <a:ext cx="52371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32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573838" cy="1014413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Geochemistry of </a:t>
            </a:r>
            <a:r>
              <a:rPr lang="en-IN" sz="3000" b="1" cap="none" dirty="0" err="1" smtClean="0"/>
              <a:t>carbonatite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313" y="842963"/>
            <a:ext cx="11758612" cy="5800725"/>
          </a:xfrm>
        </p:spPr>
        <p:txBody>
          <a:bodyPr>
            <a:noAutofit/>
          </a:bodyPr>
          <a:lstStyle/>
          <a:p>
            <a:r>
              <a:rPr lang="en-IN" sz="2400" dirty="0" err="1">
                <a:solidFill>
                  <a:schemeClr val="bg1"/>
                </a:solidFill>
              </a:rPr>
              <a:t>Carbonatite</a:t>
            </a:r>
            <a:r>
              <a:rPr lang="en-IN" sz="2400" dirty="0">
                <a:solidFill>
                  <a:schemeClr val="bg1"/>
                </a:solidFill>
              </a:rPr>
              <a:t>, if composed entirely of carbonate minerals, is extremely unusual in its major elemental composition as compared to silicate igneous rocks, because it is composed primarily of Na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r>
              <a:rPr lang="en-IN" sz="2400" dirty="0">
                <a:solidFill>
                  <a:schemeClr val="bg1"/>
                </a:solidFill>
              </a:rPr>
              <a:t>O and </a:t>
            </a:r>
            <a:r>
              <a:rPr lang="en-IN" sz="2400" dirty="0" err="1">
                <a:solidFill>
                  <a:schemeClr val="bg1"/>
                </a:solidFill>
              </a:rPr>
              <a:t>CaO</a:t>
            </a:r>
            <a:r>
              <a:rPr lang="en-IN" sz="2400" dirty="0">
                <a:solidFill>
                  <a:schemeClr val="bg1"/>
                </a:solidFill>
              </a:rPr>
              <a:t> plus CO</a:t>
            </a:r>
            <a:r>
              <a:rPr lang="en-IN" sz="2400" baseline="-25000" dirty="0">
                <a:solidFill>
                  <a:schemeClr val="bg1"/>
                </a:solidFill>
              </a:rPr>
              <a:t>2</a:t>
            </a:r>
            <a:r>
              <a:rPr lang="en-IN" sz="2400" dirty="0">
                <a:solidFill>
                  <a:schemeClr val="bg1"/>
                </a:solidFill>
              </a:rPr>
              <a:t>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Most </a:t>
            </a:r>
            <a:r>
              <a:rPr lang="en-IN" sz="2400" dirty="0" err="1">
                <a:solidFill>
                  <a:schemeClr val="bg1"/>
                </a:solidFill>
              </a:rPr>
              <a:t>carbonatites</a:t>
            </a:r>
            <a:r>
              <a:rPr lang="en-IN" sz="2400" dirty="0">
                <a:solidFill>
                  <a:schemeClr val="bg1"/>
                </a:solidFill>
              </a:rPr>
              <a:t> tend to include some silicate mineral fraction. Silicate minerals associated with these rocks are </a:t>
            </a:r>
            <a:r>
              <a:rPr lang="en-IN" sz="2400" dirty="0" smtClean="0">
                <a:solidFill>
                  <a:schemeClr val="bg1"/>
                </a:solidFill>
              </a:rPr>
              <a:t>pyroxene and olivine, </a:t>
            </a:r>
            <a:r>
              <a:rPr lang="en-IN" sz="2400" dirty="0">
                <a:solidFill>
                  <a:schemeClr val="bg1"/>
                </a:solidFill>
              </a:rPr>
              <a:t>and silica-</a:t>
            </a:r>
            <a:r>
              <a:rPr lang="en-IN" sz="2400" dirty="0" err="1">
                <a:solidFill>
                  <a:schemeClr val="bg1"/>
                </a:solidFill>
              </a:rPr>
              <a:t>undersaturated</a:t>
            </a:r>
            <a:r>
              <a:rPr lang="en-IN" sz="2400" dirty="0">
                <a:solidFill>
                  <a:schemeClr val="bg1"/>
                </a:solidFill>
              </a:rPr>
              <a:t> minerals such as </a:t>
            </a:r>
            <a:r>
              <a:rPr lang="en-IN" sz="2400" dirty="0" err="1">
                <a:solidFill>
                  <a:schemeClr val="bg1"/>
                </a:solidFill>
              </a:rPr>
              <a:t>nepheline</a:t>
            </a:r>
            <a:r>
              <a:rPr lang="en-IN" sz="2400" dirty="0">
                <a:solidFill>
                  <a:schemeClr val="bg1"/>
                </a:solidFill>
              </a:rPr>
              <a:t> and other </a:t>
            </a:r>
            <a:r>
              <a:rPr lang="en-IN" sz="2400" dirty="0" err="1">
                <a:solidFill>
                  <a:schemeClr val="bg1"/>
                </a:solidFill>
              </a:rPr>
              <a:t>feldspathoids</a:t>
            </a:r>
            <a:r>
              <a:rPr lang="en-IN" sz="2400" dirty="0">
                <a:solidFill>
                  <a:schemeClr val="bg1"/>
                </a:solidFill>
              </a:rPr>
              <a:t>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Geochemically</a:t>
            </a:r>
            <a:r>
              <a:rPr lang="en-IN" sz="2400" dirty="0">
                <a:solidFill>
                  <a:schemeClr val="bg1"/>
                </a:solidFill>
              </a:rPr>
              <a:t>, </a:t>
            </a:r>
            <a:r>
              <a:rPr lang="en-IN" sz="2400" dirty="0" err="1">
                <a:solidFill>
                  <a:schemeClr val="bg1"/>
                </a:solidFill>
              </a:rPr>
              <a:t>carbonatites</a:t>
            </a:r>
            <a:r>
              <a:rPr lang="en-IN" sz="2400" dirty="0">
                <a:solidFill>
                  <a:schemeClr val="bg1"/>
                </a:solidFill>
              </a:rPr>
              <a:t> are dominated by incompatible elements (Ba, Cs, </a:t>
            </a:r>
            <a:r>
              <a:rPr lang="en-IN" sz="2400" dirty="0" err="1">
                <a:solidFill>
                  <a:schemeClr val="bg1"/>
                </a:solidFill>
              </a:rPr>
              <a:t>Rb</a:t>
            </a:r>
            <a:r>
              <a:rPr lang="en-IN" sz="2400" dirty="0">
                <a:solidFill>
                  <a:schemeClr val="bg1"/>
                </a:solidFill>
              </a:rPr>
              <a:t>) and smaller amounts of compatible elements (</a:t>
            </a:r>
            <a:r>
              <a:rPr lang="en-IN" sz="2400" dirty="0" err="1">
                <a:solidFill>
                  <a:schemeClr val="bg1"/>
                </a:solidFill>
              </a:rPr>
              <a:t>Hf</a:t>
            </a:r>
            <a:r>
              <a:rPr lang="en-IN" sz="2400" dirty="0">
                <a:solidFill>
                  <a:schemeClr val="bg1"/>
                </a:solidFill>
              </a:rPr>
              <a:t>, </a:t>
            </a:r>
            <a:r>
              <a:rPr lang="en-IN" sz="2400" dirty="0" err="1">
                <a:solidFill>
                  <a:schemeClr val="bg1"/>
                </a:solidFill>
              </a:rPr>
              <a:t>Zr</a:t>
            </a:r>
            <a:r>
              <a:rPr lang="en-IN" sz="2400" dirty="0">
                <a:solidFill>
                  <a:schemeClr val="bg1"/>
                </a:solidFill>
              </a:rPr>
              <a:t>, </a:t>
            </a:r>
            <a:r>
              <a:rPr lang="en-IN" sz="2400" dirty="0" err="1">
                <a:solidFill>
                  <a:schemeClr val="bg1"/>
                </a:solidFill>
              </a:rPr>
              <a:t>Ti</a:t>
            </a:r>
            <a:r>
              <a:rPr lang="en-IN" sz="2400" dirty="0">
                <a:solidFill>
                  <a:schemeClr val="bg1"/>
                </a:solidFill>
              </a:rPr>
              <a:t>).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This</a:t>
            </a:r>
            <a:r>
              <a:rPr lang="en-IN" sz="2400" dirty="0">
                <a:solidFill>
                  <a:schemeClr val="bg1"/>
                </a:solidFill>
              </a:rPr>
              <a:t>, together with their silica-</a:t>
            </a:r>
            <a:r>
              <a:rPr lang="en-IN" sz="2400" dirty="0" err="1">
                <a:solidFill>
                  <a:schemeClr val="bg1"/>
                </a:solidFill>
              </a:rPr>
              <a:t>undersaturated</a:t>
            </a:r>
            <a:r>
              <a:rPr lang="en-IN" sz="2400" dirty="0">
                <a:solidFill>
                  <a:schemeClr val="bg1"/>
                </a:solidFill>
              </a:rPr>
              <a:t> composition, supports inferences that </a:t>
            </a:r>
            <a:r>
              <a:rPr lang="en-IN" sz="2400" dirty="0" err="1">
                <a:solidFill>
                  <a:schemeClr val="bg1"/>
                </a:solidFill>
              </a:rPr>
              <a:t>carbonatites</a:t>
            </a:r>
            <a:r>
              <a:rPr lang="en-IN" sz="2400" dirty="0">
                <a:solidFill>
                  <a:schemeClr val="bg1"/>
                </a:solidFill>
              </a:rPr>
              <a:t> are formed by low degrees of partial melting.</a:t>
            </a: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DB49A-FD2B-4FCA-9D3C-D9BB3E1BF75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918" y="161115"/>
            <a:ext cx="3899647" cy="1049369"/>
          </a:xfrm>
        </p:spPr>
        <p:txBody>
          <a:bodyPr>
            <a:normAutofit/>
          </a:bodyPr>
          <a:lstStyle/>
          <a:p>
            <a:r>
              <a:rPr lang="en-US" altLang="en-US" sz="3000" b="1" cap="none" dirty="0" err="1" smtClean="0"/>
              <a:t>Carbonatite</a:t>
            </a:r>
            <a:r>
              <a:rPr lang="en-US" altLang="en-US" sz="3000" b="1" cap="none" dirty="0" smtClean="0"/>
              <a:t> origin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163" y="1210484"/>
            <a:ext cx="11001282" cy="3993776"/>
          </a:xfrm>
        </p:spPr>
        <p:txBody>
          <a:bodyPr/>
          <a:lstStyle/>
          <a:p>
            <a:r>
              <a:rPr lang="en-US" altLang="en-US" sz="2800" dirty="0">
                <a:solidFill>
                  <a:schemeClr val="bg1"/>
                </a:solidFill>
              </a:rPr>
              <a:t>The similarity between silicate and carbonate phase trace and minor elements has convinced most </a:t>
            </a:r>
            <a:r>
              <a:rPr lang="en-US" altLang="en-US" sz="2800" dirty="0" err="1">
                <a:solidFill>
                  <a:schemeClr val="bg1"/>
                </a:solidFill>
              </a:rPr>
              <a:t>petrologists</a:t>
            </a:r>
            <a:r>
              <a:rPr lang="en-US" altLang="en-US" sz="2800" dirty="0">
                <a:solidFill>
                  <a:schemeClr val="bg1"/>
                </a:solidFill>
              </a:rPr>
              <a:t> that the </a:t>
            </a:r>
            <a:r>
              <a:rPr lang="en-US" altLang="en-US" sz="2800" dirty="0" err="1">
                <a:solidFill>
                  <a:schemeClr val="bg1"/>
                </a:solidFill>
              </a:rPr>
              <a:t>carbonatites</a:t>
            </a:r>
            <a:r>
              <a:rPr lang="en-US" altLang="en-US" sz="2800" dirty="0">
                <a:solidFill>
                  <a:schemeClr val="bg1"/>
                </a:solidFill>
              </a:rPr>
              <a:t> must originate together with the silicates, possibly from the same source,  and not from </a:t>
            </a:r>
            <a:r>
              <a:rPr lang="en-US" altLang="en-US" sz="2800" dirty="0" err="1">
                <a:solidFill>
                  <a:schemeClr val="bg1"/>
                </a:solidFill>
              </a:rPr>
              <a:t>limestones</a:t>
            </a:r>
            <a:r>
              <a:rPr lang="en-US" altLang="en-US" sz="2800" dirty="0">
                <a:solidFill>
                  <a:schemeClr val="bg1"/>
                </a:solidFill>
              </a:rPr>
              <a:t>, as early workers had suggested</a:t>
            </a:r>
          </a:p>
        </p:txBody>
      </p:sp>
    </p:spTree>
    <p:extLst>
      <p:ext uri="{BB962C8B-B14F-4D97-AF65-F5344CB8AC3E}">
        <p14:creationId xmlns:p14="http://schemas.microsoft.com/office/powerpoint/2010/main" val="32360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029200" cy="8337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cap="none" dirty="0" smtClean="0"/>
              <a:t>Origin of </a:t>
            </a:r>
            <a:r>
              <a:rPr lang="en-US" sz="3600" b="1" cap="none" dirty="0" err="1" smtClean="0"/>
              <a:t>carbonatites</a:t>
            </a:r>
            <a:endParaRPr lang="en-US" b="1" cap="none" dirty="0">
              <a:solidFill>
                <a:schemeClr val="tx1"/>
              </a:solidFill>
            </a:endParaRPr>
          </a:p>
        </p:txBody>
      </p:sp>
      <p:pic>
        <p:nvPicPr>
          <p:cNvPr id="24579" name="Picture 5" descr="C:\Book Stuff\Color Figures\Ch 19\Fig 19-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999564"/>
            <a:ext cx="6589059" cy="56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5" descr="C:\Book Stuff\Color Figures\Ch 19\Fig 19-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53" y="999564"/>
            <a:ext cx="4585448" cy="560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70E11B-E769-4151-89EC-D06C460614F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06" y="147919"/>
            <a:ext cx="4894729" cy="806824"/>
          </a:xfrm>
        </p:spPr>
        <p:txBody>
          <a:bodyPr>
            <a:normAutofit/>
          </a:bodyPr>
          <a:lstStyle/>
          <a:p>
            <a:r>
              <a:rPr lang="en-US" altLang="en-US" sz="3000" b="1" cap="none" dirty="0" err="1" smtClean="0">
                <a:solidFill>
                  <a:srgbClr val="0000FF"/>
                </a:solidFill>
              </a:rPr>
              <a:t>Carbonatite</a:t>
            </a:r>
            <a:r>
              <a:rPr lang="en-US" altLang="en-US" sz="3000" b="1" cap="none" dirty="0" smtClean="0">
                <a:solidFill>
                  <a:srgbClr val="0000FF"/>
                </a:solidFill>
              </a:rPr>
              <a:t> occurrence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9965" y="1089212"/>
            <a:ext cx="11376212" cy="5159188"/>
          </a:xfrm>
        </p:spPr>
        <p:txBody>
          <a:bodyPr>
            <a:normAutofit/>
          </a:bodyPr>
          <a:lstStyle/>
          <a:p>
            <a:r>
              <a:rPr lang="en-US" altLang="en-US" sz="2800" dirty="0">
                <a:solidFill>
                  <a:srgbClr val="FFFF00"/>
                </a:solidFill>
              </a:rPr>
              <a:t>Carbonatites occur as plugs with surface areas of up to 8 km</a:t>
            </a:r>
            <a:r>
              <a:rPr lang="en-US" altLang="en-US" sz="2800" baseline="30000" dirty="0">
                <a:solidFill>
                  <a:srgbClr val="FFFF00"/>
                </a:solidFill>
              </a:rPr>
              <a:t>2</a:t>
            </a:r>
            <a:r>
              <a:rPr lang="en-US" altLang="en-US" sz="2800" dirty="0">
                <a:solidFill>
                  <a:srgbClr val="FFFF00"/>
                </a:solidFill>
              </a:rPr>
              <a:t>.  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They </a:t>
            </a:r>
            <a:r>
              <a:rPr lang="en-US" altLang="en-US" sz="2800" dirty="0">
                <a:solidFill>
                  <a:srgbClr val="FFFF00"/>
                </a:solidFill>
              </a:rPr>
              <a:t>are enclosed in mafic alkaline rings.</a:t>
            </a:r>
          </a:p>
          <a:p>
            <a:endParaRPr lang="en-US" altLang="en-US" sz="2800" dirty="0" smtClean="0">
              <a:solidFill>
                <a:srgbClr val="FFFF00"/>
              </a:solidFill>
            </a:endParaRPr>
          </a:p>
          <a:p>
            <a:r>
              <a:rPr lang="en-US" altLang="en-US" sz="2800" dirty="0" smtClean="0">
                <a:solidFill>
                  <a:srgbClr val="FFFF00"/>
                </a:solidFill>
              </a:rPr>
              <a:t>Mafic </a:t>
            </a:r>
            <a:r>
              <a:rPr lang="en-US" altLang="en-US" sz="2800" dirty="0">
                <a:solidFill>
                  <a:srgbClr val="FFFF00"/>
                </a:solidFill>
              </a:rPr>
              <a:t>rocks include biotite pyroxenite, </a:t>
            </a:r>
            <a:r>
              <a:rPr lang="en-US" altLang="en-US" sz="2800" dirty="0" err="1">
                <a:solidFill>
                  <a:srgbClr val="FFFF00"/>
                </a:solidFill>
              </a:rPr>
              <a:t>ijolite</a:t>
            </a:r>
            <a:r>
              <a:rPr lang="en-US" altLang="en-US" sz="2800" dirty="0">
                <a:solidFill>
                  <a:srgbClr val="FFFF00"/>
                </a:solidFill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</a:rPr>
              <a:t>nephelinite</a:t>
            </a:r>
            <a:r>
              <a:rPr lang="en-US" altLang="en-US" sz="2800" dirty="0">
                <a:solidFill>
                  <a:srgbClr val="FFFF00"/>
                </a:solidFill>
              </a:rPr>
              <a:t> (35% nepheline, 65% mafic on average), and </a:t>
            </a:r>
            <a:r>
              <a:rPr lang="en-US" altLang="en-US" sz="2800" dirty="0" err="1">
                <a:solidFill>
                  <a:srgbClr val="FFFF00"/>
                </a:solidFill>
              </a:rPr>
              <a:t>jacupirangite</a:t>
            </a:r>
            <a:r>
              <a:rPr lang="en-US" altLang="en-US" sz="2800" dirty="0">
                <a:solidFill>
                  <a:srgbClr val="FFFF00"/>
                </a:solidFill>
              </a:rPr>
              <a:t> (rocks consisting of pure magnetite, magnetite with accessory pyroxene, pyroxene with accessory magnetite, or pyroxene and nepheline with biotite and olivine).</a:t>
            </a:r>
            <a:r>
              <a:rPr lang="en-US" altLang="en-US" dirty="0" smtClean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537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001963" cy="984781"/>
          </a:xfrm>
        </p:spPr>
        <p:txBody>
          <a:bodyPr>
            <a:normAutofit/>
          </a:bodyPr>
          <a:lstStyle/>
          <a:p>
            <a:r>
              <a:rPr lang="en-IN" sz="3000" b="1" dirty="0" err="1" smtClean="0"/>
              <a:t>labprophyre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36" y="1113368"/>
            <a:ext cx="11745913" cy="5616044"/>
          </a:xfrm>
        </p:spPr>
        <p:txBody>
          <a:bodyPr>
            <a:noAutofit/>
          </a:bodyPr>
          <a:lstStyle/>
          <a:p>
            <a:r>
              <a:rPr lang="en-IN" sz="2200" b="1" dirty="0">
                <a:solidFill>
                  <a:schemeClr val="bg1"/>
                </a:solidFill>
              </a:rPr>
              <a:t>Lamprophyres</a:t>
            </a:r>
            <a:r>
              <a:rPr lang="en-IN" sz="2200" dirty="0">
                <a:solidFill>
                  <a:schemeClr val="bg1"/>
                </a:solidFill>
              </a:rPr>
              <a:t> </a:t>
            </a:r>
            <a:r>
              <a:rPr lang="en-IN" sz="2200" dirty="0" smtClean="0">
                <a:solidFill>
                  <a:schemeClr val="bg1"/>
                </a:solidFill>
              </a:rPr>
              <a:t>are </a:t>
            </a:r>
            <a:r>
              <a:rPr lang="en-IN" sz="2200" dirty="0">
                <a:solidFill>
                  <a:schemeClr val="bg1"/>
                </a:solidFill>
              </a:rPr>
              <a:t>uncommon, small volume </a:t>
            </a:r>
            <a:r>
              <a:rPr lang="en-IN" sz="2200" dirty="0" err="1" smtClean="0">
                <a:solidFill>
                  <a:schemeClr val="bg1"/>
                </a:solidFill>
              </a:rPr>
              <a:t>ultrapotassic</a:t>
            </a:r>
            <a:r>
              <a:rPr lang="en-IN" sz="2200" dirty="0" smtClean="0">
                <a:solidFill>
                  <a:schemeClr val="bg1"/>
                </a:solidFill>
              </a:rPr>
              <a:t> igneous rocks </a:t>
            </a:r>
            <a:r>
              <a:rPr lang="en-IN" sz="2200" dirty="0">
                <a:solidFill>
                  <a:schemeClr val="bg1"/>
                </a:solidFill>
              </a:rPr>
              <a:t>primarily occurring as </a:t>
            </a:r>
            <a:r>
              <a:rPr lang="en-IN" sz="2200" dirty="0">
                <a:solidFill>
                  <a:schemeClr val="bg1"/>
                </a:solidFill>
                <a:hlinkClick r:id="rId2" tooltip="Dike (geology)"/>
              </a:rPr>
              <a:t>dikes</a:t>
            </a:r>
            <a:r>
              <a:rPr lang="en-IN" sz="2200" dirty="0">
                <a:solidFill>
                  <a:schemeClr val="bg1"/>
                </a:solidFill>
              </a:rPr>
              <a:t>, </a:t>
            </a:r>
            <a:r>
              <a:rPr lang="en-IN" sz="2200" dirty="0" err="1">
                <a:solidFill>
                  <a:schemeClr val="bg1"/>
                </a:solidFill>
                <a:hlinkClick r:id="rId3" tooltip="Lopolith"/>
              </a:rPr>
              <a:t>lopoliths</a:t>
            </a:r>
            <a:r>
              <a:rPr lang="en-IN" sz="2200" dirty="0">
                <a:solidFill>
                  <a:schemeClr val="bg1"/>
                </a:solidFill>
              </a:rPr>
              <a:t>, </a:t>
            </a:r>
            <a:r>
              <a:rPr lang="en-IN" sz="2200" dirty="0">
                <a:solidFill>
                  <a:schemeClr val="bg1"/>
                </a:solidFill>
                <a:hlinkClick r:id="rId4" tooltip="Laccolith"/>
              </a:rPr>
              <a:t>laccoliths</a:t>
            </a:r>
            <a:r>
              <a:rPr lang="en-IN" sz="2200" dirty="0">
                <a:solidFill>
                  <a:schemeClr val="bg1"/>
                </a:solidFill>
              </a:rPr>
              <a:t>, </a:t>
            </a:r>
            <a:r>
              <a:rPr lang="en-IN" sz="2200" dirty="0">
                <a:solidFill>
                  <a:schemeClr val="bg1"/>
                </a:solidFill>
                <a:hlinkClick r:id="rId5" tooltip="Stock (geology)"/>
              </a:rPr>
              <a:t>stocks</a:t>
            </a:r>
            <a:r>
              <a:rPr lang="en-IN" sz="2200" dirty="0">
                <a:solidFill>
                  <a:schemeClr val="bg1"/>
                </a:solidFill>
              </a:rPr>
              <a:t> and small </a:t>
            </a:r>
            <a:r>
              <a:rPr lang="en-IN" sz="2200" dirty="0">
                <a:solidFill>
                  <a:schemeClr val="bg1"/>
                </a:solidFill>
                <a:hlinkClick r:id="rId6" tooltip="Intrusion"/>
              </a:rPr>
              <a:t>intrusions</a:t>
            </a:r>
            <a:r>
              <a:rPr lang="en-IN" sz="2200" dirty="0">
                <a:solidFill>
                  <a:schemeClr val="bg1"/>
                </a:solidFill>
              </a:rPr>
              <a:t>. </a:t>
            </a:r>
            <a:endParaRPr lang="en-IN" sz="2200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200" dirty="0" smtClean="0">
                <a:solidFill>
                  <a:schemeClr val="bg1"/>
                </a:solidFill>
              </a:rPr>
              <a:t>They </a:t>
            </a:r>
            <a:r>
              <a:rPr lang="en-IN" sz="2200" dirty="0">
                <a:solidFill>
                  <a:schemeClr val="bg1"/>
                </a:solidFill>
              </a:rPr>
              <a:t>are </a:t>
            </a:r>
            <a:r>
              <a:rPr lang="en-IN" sz="2200" dirty="0">
                <a:solidFill>
                  <a:schemeClr val="bg1"/>
                </a:solidFill>
                <a:hlinkClick r:id="rId7" tooltip="Alkali metal"/>
              </a:rPr>
              <a:t>alkaline</a:t>
            </a:r>
            <a:r>
              <a:rPr lang="en-IN" sz="2200" dirty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  <a:hlinkClick r:id="rId8" tooltip="Silica"/>
              </a:rPr>
              <a:t>silica</a:t>
            </a:r>
            <a:r>
              <a:rPr lang="en-IN" sz="2200" dirty="0">
                <a:solidFill>
                  <a:schemeClr val="bg1"/>
                </a:solidFill>
              </a:rPr>
              <a:t>-</a:t>
            </a:r>
            <a:r>
              <a:rPr lang="en-IN" sz="2200" dirty="0" err="1">
                <a:solidFill>
                  <a:schemeClr val="bg1"/>
                </a:solidFill>
                <a:hlinkClick r:id="rId9" tooltip="Saturation (chemistry)"/>
              </a:rPr>
              <a:t>undersaturated</a:t>
            </a:r>
            <a:r>
              <a:rPr lang="en-IN" sz="2200" dirty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  <a:hlinkClick r:id="rId10" tooltip="Mafic"/>
              </a:rPr>
              <a:t>mafic</a:t>
            </a:r>
            <a:r>
              <a:rPr lang="en-IN" sz="2200" dirty="0">
                <a:solidFill>
                  <a:schemeClr val="bg1"/>
                </a:solidFill>
              </a:rPr>
              <a:t> or </a:t>
            </a:r>
            <a:r>
              <a:rPr lang="en-IN" sz="2200" dirty="0">
                <a:solidFill>
                  <a:schemeClr val="bg1"/>
                </a:solidFill>
                <a:hlinkClick r:id="rId11" tooltip="Ultramafic"/>
              </a:rPr>
              <a:t>ultramafic</a:t>
            </a:r>
            <a:r>
              <a:rPr lang="en-IN" sz="2200" dirty="0">
                <a:solidFill>
                  <a:schemeClr val="bg1"/>
                </a:solidFill>
              </a:rPr>
              <a:t> rocks with high </a:t>
            </a:r>
            <a:r>
              <a:rPr lang="en-IN" sz="2200" dirty="0">
                <a:solidFill>
                  <a:schemeClr val="bg1"/>
                </a:solidFill>
                <a:hlinkClick r:id="rId12" tooltip="Magnesium"/>
              </a:rPr>
              <a:t>magnesium</a:t>
            </a:r>
            <a:r>
              <a:rPr lang="en-IN" sz="2200" dirty="0">
                <a:solidFill>
                  <a:schemeClr val="bg1"/>
                </a:solidFill>
              </a:rPr>
              <a:t> oxide, &gt;3% </a:t>
            </a:r>
            <a:r>
              <a:rPr lang="en-IN" sz="2200" dirty="0">
                <a:solidFill>
                  <a:schemeClr val="bg1"/>
                </a:solidFill>
                <a:hlinkClick r:id="rId13" tooltip="Potassium"/>
              </a:rPr>
              <a:t>potassium</a:t>
            </a:r>
            <a:r>
              <a:rPr lang="en-IN" sz="2200" dirty="0">
                <a:solidFill>
                  <a:schemeClr val="bg1"/>
                </a:solidFill>
              </a:rPr>
              <a:t> oxide, high </a:t>
            </a:r>
            <a:r>
              <a:rPr lang="en-IN" sz="2200" dirty="0">
                <a:solidFill>
                  <a:schemeClr val="bg1"/>
                </a:solidFill>
                <a:hlinkClick r:id="rId14" tooltip="Sodium"/>
              </a:rPr>
              <a:t>sodium</a:t>
            </a:r>
            <a:r>
              <a:rPr lang="en-IN" sz="2200" dirty="0">
                <a:solidFill>
                  <a:schemeClr val="bg1"/>
                </a:solidFill>
              </a:rPr>
              <a:t> oxide and high </a:t>
            </a:r>
            <a:r>
              <a:rPr lang="en-IN" sz="2200" dirty="0">
                <a:solidFill>
                  <a:schemeClr val="bg1"/>
                </a:solidFill>
                <a:hlinkClick r:id="rId15" tooltip="Nickel"/>
              </a:rPr>
              <a:t>nickel</a:t>
            </a:r>
            <a:r>
              <a:rPr lang="en-IN" sz="2200" dirty="0">
                <a:solidFill>
                  <a:schemeClr val="bg1"/>
                </a:solidFill>
              </a:rPr>
              <a:t> and </a:t>
            </a:r>
            <a:r>
              <a:rPr lang="en-IN" sz="2200" dirty="0">
                <a:solidFill>
                  <a:schemeClr val="bg1"/>
                </a:solidFill>
                <a:hlinkClick r:id="rId16" tooltip="Chromium"/>
              </a:rPr>
              <a:t>chromium</a:t>
            </a:r>
            <a:r>
              <a:rPr lang="en-IN" sz="2200" dirty="0">
                <a:solidFill>
                  <a:schemeClr val="bg1"/>
                </a:solidFill>
              </a:rPr>
              <a:t>.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sz="2200" dirty="0" smtClean="0">
                <a:solidFill>
                  <a:schemeClr val="bg1"/>
                </a:solidFill>
              </a:rPr>
              <a:t>Lamprophyres </a:t>
            </a:r>
            <a:r>
              <a:rPr lang="en-IN" sz="2200" dirty="0">
                <a:solidFill>
                  <a:schemeClr val="bg1"/>
                </a:solidFill>
              </a:rPr>
              <a:t>occur throughout all geologic </a:t>
            </a:r>
            <a:r>
              <a:rPr lang="en-IN" sz="2200" dirty="0">
                <a:solidFill>
                  <a:schemeClr val="bg1"/>
                </a:solidFill>
                <a:hlinkClick r:id="rId17" tooltip="Era"/>
              </a:rPr>
              <a:t>eras</a:t>
            </a:r>
            <a:r>
              <a:rPr lang="en-IN" sz="2200" dirty="0">
                <a:solidFill>
                  <a:schemeClr val="bg1"/>
                </a:solidFill>
              </a:rPr>
              <a:t>. </a:t>
            </a:r>
            <a:endParaRPr lang="en-IN" sz="2200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  <a:hlinkClick r:id="rId18" tooltip="Archean"/>
            </a:endParaRPr>
          </a:p>
          <a:p>
            <a:r>
              <a:rPr lang="en-IN" sz="2200" dirty="0" smtClean="0">
                <a:solidFill>
                  <a:schemeClr val="bg1"/>
                </a:solidFill>
                <a:hlinkClick r:id="rId18" tooltip="Archean"/>
              </a:rPr>
              <a:t>Archaean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examples are commonly associated with lode </a:t>
            </a:r>
            <a:r>
              <a:rPr lang="en-IN" sz="2200" dirty="0">
                <a:solidFill>
                  <a:schemeClr val="bg1"/>
                </a:solidFill>
                <a:hlinkClick r:id="rId19" tooltip="Gold"/>
              </a:rPr>
              <a:t>gold</a:t>
            </a:r>
            <a:r>
              <a:rPr lang="en-IN" sz="2200" dirty="0">
                <a:solidFill>
                  <a:schemeClr val="bg1"/>
                </a:solidFill>
              </a:rPr>
              <a:t> deposits. </a:t>
            </a:r>
            <a:endParaRPr lang="en-IN" sz="2200" dirty="0" smtClean="0">
              <a:solidFill>
                <a:schemeClr val="bg1"/>
              </a:solidFill>
            </a:endParaRPr>
          </a:p>
          <a:p>
            <a:endParaRPr lang="en-IN" sz="1000" dirty="0" smtClean="0">
              <a:solidFill>
                <a:schemeClr val="bg1"/>
              </a:solidFill>
              <a:hlinkClick r:id="rId20" tooltip="Cenozoic"/>
            </a:endParaRPr>
          </a:p>
          <a:p>
            <a:r>
              <a:rPr lang="en-IN" sz="2200" dirty="0" err="1" smtClean="0">
                <a:solidFill>
                  <a:schemeClr val="bg1"/>
                </a:solidFill>
                <a:hlinkClick r:id="rId20" tooltip="Cenozoic"/>
              </a:rPr>
              <a:t>Cenozoic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examples include </a:t>
            </a:r>
            <a:r>
              <a:rPr lang="en-IN" sz="2200" dirty="0" err="1">
                <a:solidFill>
                  <a:schemeClr val="bg1"/>
                </a:solidFill>
              </a:rPr>
              <a:t>magnesian</a:t>
            </a:r>
            <a:r>
              <a:rPr lang="en-IN" sz="2200" dirty="0">
                <a:solidFill>
                  <a:schemeClr val="bg1"/>
                </a:solidFill>
              </a:rPr>
              <a:t> rocks in </a:t>
            </a:r>
            <a:r>
              <a:rPr lang="en-IN" sz="2200" dirty="0">
                <a:solidFill>
                  <a:schemeClr val="bg1"/>
                </a:solidFill>
                <a:hlinkClick r:id="rId21" tooltip="Mexico"/>
              </a:rPr>
              <a:t>Mexico</a:t>
            </a:r>
            <a:r>
              <a:rPr lang="en-IN" sz="2200" dirty="0">
                <a:solidFill>
                  <a:schemeClr val="bg1"/>
                </a:solidFill>
              </a:rPr>
              <a:t> and </a:t>
            </a:r>
            <a:r>
              <a:rPr lang="en-IN" sz="2200" dirty="0">
                <a:solidFill>
                  <a:schemeClr val="bg1"/>
                </a:solidFill>
                <a:hlinkClick r:id="rId22" tooltip="South America"/>
              </a:rPr>
              <a:t>South America</a:t>
            </a:r>
            <a:r>
              <a:rPr lang="en-IN" sz="2200" dirty="0">
                <a:solidFill>
                  <a:schemeClr val="bg1"/>
                </a:solidFill>
              </a:rPr>
              <a:t>, and young ultramafic lamprophyres from </a:t>
            </a:r>
            <a:r>
              <a:rPr lang="en-IN" sz="2200" dirty="0">
                <a:solidFill>
                  <a:schemeClr val="bg1"/>
                </a:solidFill>
                <a:hlinkClick r:id="rId23" tooltip="Gympie"/>
              </a:rPr>
              <a:t>Gympie</a:t>
            </a:r>
            <a:r>
              <a:rPr lang="en-IN" sz="2200" dirty="0">
                <a:solidFill>
                  <a:schemeClr val="bg1"/>
                </a:solidFill>
              </a:rPr>
              <a:t> in </a:t>
            </a:r>
            <a:r>
              <a:rPr lang="en-IN" sz="2200" dirty="0">
                <a:solidFill>
                  <a:schemeClr val="bg1"/>
                </a:solidFill>
                <a:hlinkClick r:id="rId24" tooltip="Australia"/>
              </a:rPr>
              <a:t>Australia</a:t>
            </a:r>
            <a:r>
              <a:rPr lang="en-IN" sz="2200" dirty="0">
                <a:solidFill>
                  <a:schemeClr val="bg1"/>
                </a:solidFill>
              </a:rPr>
              <a:t> with 18.5% </a:t>
            </a:r>
            <a:r>
              <a:rPr lang="en-IN" sz="2200" dirty="0" err="1">
                <a:solidFill>
                  <a:schemeClr val="bg1"/>
                </a:solidFill>
              </a:rPr>
              <a:t>MgO</a:t>
            </a:r>
            <a:r>
              <a:rPr lang="en-IN" sz="2200" dirty="0">
                <a:solidFill>
                  <a:schemeClr val="bg1"/>
                </a:solidFill>
              </a:rPr>
              <a:t> at ~250 Ma</a:t>
            </a:r>
          </a:p>
          <a:p>
            <a:endParaRPr lang="en-IN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0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17" y="128337"/>
            <a:ext cx="11518230" cy="6593305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Lamprophyres are not amenable to classification according to modal proportions, such as the system </a:t>
            </a:r>
            <a:r>
              <a:rPr lang="en-IN" sz="2400" dirty="0" smtClean="0">
                <a:solidFill>
                  <a:schemeClr val="bg1"/>
                </a:solidFill>
              </a:rPr>
              <a:t>QAPF </a:t>
            </a:r>
            <a:r>
              <a:rPr lang="en-IN" sz="2400" dirty="0">
                <a:solidFill>
                  <a:schemeClr val="bg1"/>
                </a:solidFill>
              </a:rPr>
              <a:t>due to peculiar mineralogy, nor compositional discrimination diagrams, such as TAS because of their peculiar geochemistry.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They </a:t>
            </a:r>
            <a:r>
              <a:rPr lang="en-IN" sz="2400" dirty="0">
                <a:solidFill>
                  <a:schemeClr val="bg1"/>
                </a:solidFill>
              </a:rPr>
              <a:t>are classified under the </a:t>
            </a:r>
            <a:r>
              <a:rPr lang="en-IN" sz="2400" dirty="0" smtClean="0">
                <a:solidFill>
                  <a:schemeClr val="bg1"/>
                </a:solidFill>
              </a:rPr>
              <a:t>IUGS </a:t>
            </a:r>
            <a:r>
              <a:rPr lang="en-IN" sz="2400" dirty="0">
                <a:solidFill>
                  <a:schemeClr val="bg1"/>
                </a:solidFill>
              </a:rPr>
              <a:t>Nomenclature for Igneous </a:t>
            </a:r>
            <a:r>
              <a:rPr lang="en-IN" sz="2400" dirty="0" smtClean="0">
                <a:solidFill>
                  <a:schemeClr val="bg1"/>
                </a:solidFill>
              </a:rPr>
              <a:t>rocks </a:t>
            </a:r>
            <a:r>
              <a:rPr lang="en-IN" sz="2400" dirty="0">
                <a:solidFill>
                  <a:schemeClr val="bg1"/>
                </a:solidFill>
              </a:rPr>
              <a:t>(Le </a:t>
            </a:r>
            <a:r>
              <a:rPr lang="en-IN" sz="2400" dirty="0" err="1">
                <a:solidFill>
                  <a:schemeClr val="bg1"/>
                </a:solidFill>
              </a:rPr>
              <a:t>Maitre</a:t>
            </a:r>
            <a:r>
              <a:rPr lang="en-IN" sz="2400" dirty="0">
                <a:solidFill>
                  <a:schemeClr val="bg1"/>
                </a:solidFill>
              </a:rPr>
              <a:t> et al., 1989) separately; this is primarily because they are rare, have peculiar mineralogy and do not fit classical classification schemes.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For </a:t>
            </a:r>
            <a:r>
              <a:rPr lang="en-IN" sz="2400" dirty="0">
                <a:solidFill>
                  <a:schemeClr val="bg1"/>
                </a:solidFill>
              </a:rPr>
              <a:t>example, the TAS scheme is inappropriate due to the control of mineralogy by potassium, not by calcium or sodium.</a:t>
            </a: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24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3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4684295" cy="685800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Genesis of lamprophyre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095" y="862263"/>
            <a:ext cx="11325726" cy="5779169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bg1"/>
                </a:solidFill>
              </a:rPr>
              <a:t>High </a:t>
            </a:r>
            <a:r>
              <a:rPr lang="en-IN" dirty="0">
                <a:solidFill>
                  <a:schemeClr val="bg1"/>
                </a:solidFill>
              </a:rPr>
              <a:t>depth of melting, which yields more mafic magmas;</a:t>
            </a:r>
          </a:p>
          <a:p>
            <a:endParaRPr lang="en-IN" sz="11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Low degrees of partial melting, which yields magmas rich in the alkalis (particularly potassium);</a:t>
            </a:r>
          </a:p>
          <a:p>
            <a:endParaRPr lang="en-IN" sz="1100" dirty="0" smtClean="0">
              <a:solidFill>
                <a:schemeClr val="bg1"/>
              </a:solidFill>
            </a:endParaRPr>
          </a:p>
          <a:p>
            <a:r>
              <a:rPr lang="en-IN" dirty="0" err="1" smtClean="0">
                <a:solidFill>
                  <a:schemeClr val="bg1"/>
                </a:solidFill>
              </a:rPr>
              <a:t>Lithophile</a:t>
            </a:r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element (K, Ba, Cs, </a:t>
            </a:r>
            <a:r>
              <a:rPr lang="en-IN" dirty="0" err="1">
                <a:solidFill>
                  <a:schemeClr val="bg1"/>
                </a:solidFill>
              </a:rPr>
              <a:t>Rb</a:t>
            </a:r>
            <a:r>
              <a:rPr lang="en-IN" dirty="0">
                <a:solidFill>
                  <a:schemeClr val="bg1"/>
                </a:solidFill>
              </a:rPr>
              <a:t>) enrichment, high Ni and Cr,</a:t>
            </a:r>
          </a:p>
          <a:p>
            <a:endParaRPr lang="en-IN" sz="11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High potassium </a:t>
            </a:r>
            <a:r>
              <a:rPr lang="en-IN" dirty="0">
                <a:solidFill>
                  <a:schemeClr val="bg1"/>
                </a:solidFill>
              </a:rPr>
              <a:t>and sodium concentrations (silica </a:t>
            </a:r>
            <a:r>
              <a:rPr lang="en-IN" dirty="0" err="1">
                <a:solidFill>
                  <a:schemeClr val="bg1"/>
                </a:solidFill>
              </a:rPr>
              <a:t>undersaturation</a:t>
            </a:r>
            <a:r>
              <a:rPr lang="en-IN" dirty="0">
                <a:solidFill>
                  <a:schemeClr val="bg1"/>
                </a:solidFill>
              </a:rPr>
              <a:t> is common)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Some form of volatile enrichment, to provide the </a:t>
            </a:r>
            <a:r>
              <a:rPr lang="en-IN" dirty="0" err="1" smtClean="0">
                <a:solidFill>
                  <a:schemeClr val="bg1"/>
                </a:solidFill>
              </a:rPr>
              <a:t>biotite</a:t>
            </a:r>
            <a:r>
              <a:rPr lang="en-IN" dirty="0" smtClean="0">
                <a:solidFill>
                  <a:schemeClr val="bg1"/>
                </a:solidFill>
              </a:rPr>
              <a:t> (</a:t>
            </a:r>
            <a:r>
              <a:rPr lang="en-IN" dirty="0" err="1" smtClean="0">
                <a:solidFill>
                  <a:schemeClr val="bg1"/>
                </a:solidFill>
                <a:hlinkClick r:id="rId2" tooltip="Phlogopite"/>
              </a:rPr>
              <a:t>phlogopite</a:t>
            </a:r>
            <a:r>
              <a:rPr lang="en-IN" dirty="0" smtClean="0">
                <a:solidFill>
                  <a:schemeClr val="bg1"/>
                </a:solidFill>
              </a:rPr>
              <a:t>) and amphibole (</a:t>
            </a:r>
            <a:r>
              <a:rPr lang="en-IN" dirty="0" err="1" smtClean="0">
                <a:solidFill>
                  <a:schemeClr val="bg1"/>
                </a:solidFill>
                <a:hlinkClick r:id="rId3" tooltip="Pargasite"/>
              </a:rPr>
              <a:t>pargasite</a:t>
            </a:r>
            <a:r>
              <a:rPr lang="en-IN" dirty="0" smtClean="0">
                <a:solidFill>
                  <a:schemeClr val="bg1"/>
                </a:solidFill>
              </a:rPr>
              <a:t>) </a:t>
            </a:r>
            <a:r>
              <a:rPr lang="en-IN" dirty="0">
                <a:solidFill>
                  <a:schemeClr val="bg1"/>
                </a:solidFill>
              </a:rPr>
              <a:t>mineralogy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Lack of </a:t>
            </a:r>
            <a:r>
              <a:rPr lang="en-IN" dirty="0">
                <a:solidFill>
                  <a:schemeClr val="bg1"/>
                </a:solidFill>
              </a:rPr>
              <a:t>fractional crystallisation (generally; there are exceptions)</a:t>
            </a:r>
          </a:p>
          <a:p>
            <a:endParaRPr lang="en-IN" sz="1000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High Mg</a:t>
            </a:r>
            <a:r>
              <a:rPr lang="en-IN" dirty="0">
                <a:solidFill>
                  <a:schemeClr val="bg1"/>
                </a:solidFill>
              </a:rPr>
              <a:t># ( </a:t>
            </a:r>
            <a:r>
              <a:rPr lang="en-IN" dirty="0" err="1">
                <a:solidFill>
                  <a:schemeClr val="bg1"/>
                </a:solidFill>
              </a:rPr>
              <a:t>MgO</a:t>
            </a:r>
            <a:r>
              <a:rPr lang="en-IN" dirty="0">
                <a:solidFill>
                  <a:schemeClr val="bg1"/>
                </a:solidFill>
              </a:rPr>
              <a:t>/(</a:t>
            </a:r>
            <a:r>
              <a:rPr lang="en-IN" dirty="0" err="1">
                <a:solidFill>
                  <a:schemeClr val="bg1"/>
                </a:solidFill>
              </a:rPr>
              <a:t>FeO</a:t>
            </a:r>
            <a:r>
              <a:rPr lang="en-IN" dirty="0">
                <a:solidFill>
                  <a:schemeClr val="bg1"/>
                </a:solidFill>
              </a:rPr>
              <a:t> + </a:t>
            </a:r>
            <a:r>
              <a:rPr lang="en-IN" dirty="0" err="1">
                <a:solidFill>
                  <a:schemeClr val="bg1"/>
                </a:solidFill>
              </a:rPr>
              <a:t>MgO</a:t>
            </a:r>
            <a:r>
              <a:rPr lang="en-IN" dirty="0">
                <a:solidFill>
                  <a:schemeClr val="bg1"/>
                </a:solidFill>
              </a:rPr>
              <a:t>) )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2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566737" cy="770021"/>
          </a:xfrm>
        </p:spPr>
        <p:txBody>
          <a:bodyPr>
            <a:normAutofit/>
          </a:bodyPr>
          <a:lstStyle/>
          <a:p>
            <a:r>
              <a:rPr lang="en-IN" sz="3000" b="1" dirty="0" smtClean="0"/>
              <a:t>petrology</a:t>
            </a:r>
            <a:endParaRPr lang="en-IN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81" y="1391652"/>
            <a:ext cx="10946314" cy="4944979"/>
          </a:xfrm>
        </p:spPr>
        <p:txBody>
          <a:bodyPr>
            <a:noAutofit/>
          </a:bodyPr>
          <a:lstStyle/>
          <a:p>
            <a:r>
              <a:rPr lang="en-IN" sz="2200" dirty="0">
                <a:solidFill>
                  <a:schemeClr val="bg1"/>
                </a:solidFill>
              </a:rPr>
              <a:t>The presence or absence of the four dominant minerals, orthoclase, plagioclase, </a:t>
            </a:r>
            <a:r>
              <a:rPr lang="en-IN" sz="2200" dirty="0" err="1">
                <a:solidFill>
                  <a:schemeClr val="bg1"/>
                </a:solidFill>
              </a:rPr>
              <a:t>biotite</a:t>
            </a:r>
            <a:r>
              <a:rPr lang="en-IN" sz="2200" dirty="0">
                <a:solidFill>
                  <a:schemeClr val="bg1"/>
                </a:solidFill>
              </a:rPr>
              <a:t> and hornblende, determines the species:</a:t>
            </a:r>
          </a:p>
          <a:p>
            <a:pPr lvl="1"/>
            <a:endParaRPr lang="en-IN" sz="2200" i="1" dirty="0" smtClean="0">
              <a:solidFill>
                <a:schemeClr val="bg1"/>
              </a:solidFill>
            </a:endParaRPr>
          </a:p>
          <a:p>
            <a:pPr lvl="1"/>
            <a:r>
              <a:rPr lang="en-IN" sz="2200" i="1" dirty="0" err="1" smtClean="0">
                <a:solidFill>
                  <a:schemeClr val="bg1"/>
                </a:solidFill>
              </a:rPr>
              <a:t>Minette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contains </a:t>
            </a:r>
            <a:r>
              <a:rPr lang="en-IN" sz="2200" dirty="0" err="1">
                <a:solidFill>
                  <a:schemeClr val="bg1"/>
                </a:solidFill>
              </a:rPr>
              <a:t>biotite</a:t>
            </a:r>
            <a:r>
              <a:rPr lang="en-IN" sz="2200" dirty="0">
                <a:solidFill>
                  <a:schemeClr val="bg1"/>
                </a:solidFill>
              </a:rPr>
              <a:t> and orthoclase</a:t>
            </a:r>
            <a:r>
              <a:rPr lang="en-IN" sz="2200" dirty="0" smtClean="0">
                <a:solidFill>
                  <a:schemeClr val="bg1"/>
                </a:solidFill>
              </a:rPr>
              <a:t>.</a:t>
            </a:r>
            <a:endParaRPr lang="en-IN" sz="2200" dirty="0">
              <a:solidFill>
                <a:schemeClr val="bg1"/>
              </a:solidFill>
            </a:endParaRPr>
          </a:p>
          <a:p>
            <a:pPr lvl="1"/>
            <a:endParaRPr lang="en-IN" sz="2200" i="1" dirty="0" smtClean="0">
              <a:solidFill>
                <a:schemeClr val="bg1"/>
              </a:solidFill>
            </a:endParaRPr>
          </a:p>
          <a:p>
            <a:pPr lvl="1"/>
            <a:r>
              <a:rPr lang="en-IN" sz="2200" i="1" dirty="0" err="1" smtClean="0">
                <a:solidFill>
                  <a:schemeClr val="bg1"/>
                </a:solidFill>
              </a:rPr>
              <a:t>Kersantite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contains </a:t>
            </a:r>
            <a:r>
              <a:rPr lang="en-IN" sz="2200" dirty="0" err="1">
                <a:solidFill>
                  <a:schemeClr val="bg1"/>
                </a:solidFill>
              </a:rPr>
              <a:t>biotite</a:t>
            </a:r>
            <a:r>
              <a:rPr lang="en-IN" sz="2200" dirty="0">
                <a:solidFill>
                  <a:schemeClr val="bg1"/>
                </a:solidFill>
              </a:rPr>
              <a:t> and plagioclase.</a:t>
            </a:r>
          </a:p>
          <a:p>
            <a:pPr lvl="1"/>
            <a:endParaRPr lang="en-IN" sz="2200" i="1" dirty="0" smtClean="0">
              <a:solidFill>
                <a:schemeClr val="bg1"/>
              </a:solidFill>
            </a:endParaRPr>
          </a:p>
          <a:p>
            <a:pPr lvl="1"/>
            <a:r>
              <a:rPr lang="en-IN" sz="2200" i="1" dirty="0" err="1" smtClean="0">
                <a:solidFill>
                  <a:schemeClr val="bg1"/>
                </a:solidFill>
              </a:rPr>
              <a:t>Vogesite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contains hornblende and orthoclase.</a:t>
            </a:r>
          </a:p>
          <a:p>
            <a:pPr lvl="1"/>
            <a:endParaRPr lang="en-IN" sz="2200" i="1" dirty="0" smtClean="0">
              <a:solidFill>
                <a:schemeClr val="bg1"/>
              </a:solidFill>
            </a:endParaRPr>
          </a:p>
          <a:p>
            <a:pPr lvl="1"/>
            <a:r>
              <a:rPr lang="en-IN" sz="2200" i="1" dirty="0" err="1" smtClean="0">
                <a:solidFill>
                  <a:schemeClr val="bg1"/>
                </a:solidFill>
              </a:rPr>
              <a:t>Spessartite</a:t>
            </a:r>
            <a:r>
              <a:rPr lang="en-IN" sz="2200" dirty="0" smtClean="0">
                <a:solidFill>
                  <a:schemeClr val="bg1"/>
                </a:solidFill>
              </a:rPr>
              <a:t> </a:t>
            </a:r>
            <a:r>
              <a:rPr lang="en-IN" sz="2200" dirty="0">
                <a:solidFill>
                  <a:schemeClr val="bg1"/>
                </a:solidFill>
              </a:rPr>
              <a:t>contains hornblende and plagioclase. </a:t>
            </a:r>
            <a:endParaRPr lang="en-IN" sz="2200" dirty="0" smtClean="0">
              <a:solidFill>
                <a:schemeClr val="bg1"/>
              </a:solidFill>
            </a:endParaRPr>
          </a:p>
          <a:p>
            <a:pPr lvl="1"/>
            <a:endParaRPr lang="en-IN" sz="2200" dirty="0">
              <a:solidFill>
                <a:schemeClr val="bg1"/>
              </a:solidFill>
            </a:endParaRPr>
          </a:p>
          <a:p>
            <a:pPr lvl="1"/>
            <a:r>
              <a:rPr lang="en-IN" sz="2200" dirty="0" smtClean="0">
                <a:solidFill>
                  <a:schemeClr val="bg1"/>
                </a:solidFill>
              </a:rPr>
              <a:t>Each </a:t>
            </a:r>
            <a:r>
              <a:rPr lang="en-IN" sz="2200" dirty="0">
                <a:solidFill>
                  <a:schemeClr val="bg1"/>
                </a:solidFill>
              </a:rPr>
              <a:t>variety of lamprophyre may and often does contain all four minerals but is named according to the two which predominate</a:t>
            </a:r>
            <a:r>
              <a:rPr lang="en-IN" sz="2200" dirty="0" smtClean="0">
                <a:solidFill>
                  <a:schemeClr val="bg1"/>
                </a:solidFill>
              </a:rPr>
              <a:t>.</a:t>
            </a:r>
            <a:endParaRPr lang="en-IN" sz="2200" dirty="0">
              <a:solidFill>
                <a:schemeClr val="bg1"/>
              </a:solidFill>
            </a:endParaRPr>
          </a:p>
          <a:p>
            <a:endParaRPr lang="en-IN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7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5245768" cy="962526"/>
          </a:xfrm>
        </p:spPr>
        <p:txBody>
          <a:bodyPr>
            <a:normAutofit/>
          </a:bodyPr>
          <a:lstStyle/>
          <a:p>
            <a:r>
              <a:rPr lang="en-IN" sz="3000" b="1" cap="none" dirty="0" smtClean="0"/>
              <a:t>Distribution of lamprophyre</a:t>
            </a:r>
            <a:endParaRPr lang="en-IN" sz="3000" b="1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1138820" cy="5634789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bg1"/>
                </a:solidFill>
              </a:rPr>
              <a:t>Lamprophyres are usually associated with voluminous </a:t>
            </a:r>
            <a:r>
              <a:rPr lang="en-IN" dirty="0" err="1">
                <a:solidFill>
                  <a:schemeClr val="bg1"/>
                </a:solidFill>
                <a:hlinkClick r:id="rId2" tooltip="Granodiorite"/>
              </a:rPr>
              <a:t>granodiorite</a:t>
            </a:r>
            <a:r>
              <a:rPr lang="en-IN" dirty="0">
                <a:solidFill>
                  <a:schemeClr val="bg1"/>
                </a:solidFill>
              </a:rPr>
              <a:t> intrusive episodes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  <a:endParaRPr lang="en-IN" baseline="30000" dirty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They </a:t>
            </a:r>
            <a:r>
              <a:rPr lang="en-IN" dirty="0">
                <a:solidFill>
                  <a:schemeClr val="bg1"/>
                </a:solidFill>
              </a:rPr>
              <a:t>occur as marginal facies to some granites, though usually as dikes and sills marginal to and crosscutting the granites and diorites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  <a:endParaRPr lang="en-IN" baseline="30000" dirty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In </a:t>
            </a:r>
            <a:r>
              <a:rPr lang="en-IN" dirty="0">
                <a:solidFill>
                  <a:schemeClr val="bg1"/>
                </a:solidFill>
              </a:rPr>
              <a:t>other districts where granites are abundant no rocks of this class are known. 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>
              <a:solidFill>
                <a:schemeClr val="bg1"/>
              </a:solidFill>
            </a:endParaRPr>
          </a:p>
          <a:p>
            <a:r>
              <a:rPr lang="en-IN" dirty="0" smtClean="0">
                <a:solidFill>
                  <a:schemeClr val="bg1"/>
                </a:solidFill>
              </a:rPr>
              <a:t>It </a:t>
            </a:r>
            <a:r>
              <a:rPr lang="en-IN" dirty="0">
                <a:solidFill>
                  <a:schemeClr val="bg1"/>
                </a:solidFill>
              </a:rPr>
              <a:t>is rare to find only one member of the group present, but </a:t>
            </a:r>
            <a:r>
              <a:rPr lang="en-IN" dirty="0" err="1">
                <a:solidFill>
                  <a:schemeClr val="bg1"/>
                </a:solidFill>
              </a:rPr>
              <a:t>minettes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vogesites</a:t>
            </a:r>
            <a:r>
              <a:rPr lang="en-IN" dirty="0">
                <a:solidFill>
                  <a:schemeClr val="bg1"/>
                </a:solidFill>
              </a:rPr>
              <a:t>, </a:t>
            </a:r>
            <a:r>
              <a:rPr lang="en-IN" dirty="0" err="1">
                <a:solidFill>
                  <a:schemeClr val="bg1"/>
                </a:solidFill>
              </a:rPr>
              <a:t>kersantites</a:t>
            </a:r>
            <a:r>
              <a:rPr lang="en-IN" dirty="0">
                <a:solidFill>
                  <a:schemeClr val="bg1"/>
                </a:solidFill>
              </a:rPr>
              <a:t>, etc., all appear and there are usually transitional forms</a:t>
            </a:r>
            <a:r>
              <a:rPr lang="en-IN" dirty="0" smtClean="0">
                <a:solidFill>
                  <a:schemeClr val="bg1"/>
                </a:solidFill>
              </a:rPr>
              <a:t>.</a:t>
            </a:r>
            <a:endParaRPr lang="en-IN" dirty="0">
              <a:solidFill>
                <a:schemeClr val="bg1"/>
              </a:solidFill>
            </a:endParaRP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11806518" cy="5580529"/>
          </a:xfrm>
        </p:spPr>
        <p:txBody>
          <a:bodyPr>
            <a:normAutofit/>
          </a:bodyPr>
          <a:lstStyle/>
          <a:p>
            <a:r>
              <a:rPr lang="en-IN" sz="2400" dirty="0">
                <a:solidFill>
                  <a:schemeClr val="bg1"/>
                </a:solidFill>
              </a:rPr>
              <a:t>Lamprophyres are also known to be spatially and temporally associated with </a:t>
            </a:r>
            <a:r>
              <a:rPr lang="en-IN" sz="2400" dirty="0">
                <a:solidFill>
                  <a:schemeClr val="bg1"/>
                </a:solidFill>
                <a:hlinkClick r:id="rId2" tooltip="Gold"/>
              </a:rPr>
              <a:t>gold</a:t>
            </a:r>
            <a:r>
              <a:rPr lang="en-IN" sz="2400" dirty="0">
                <a:solidFill>
                  <a:schemeClr val="bg1"/>
                </a:solidFill>
              </a:rPr>
              <a:t> </a:t>
            </a:r>
            <a:r>
              <a:rPr lang="en-IN" sz="2400" dirty="0">
                <a:solidFill>
                  <a:schemeClr val="bg1"/>
                </a:solidFill>
                <a:hlinkClick r:id="rId3" tooltip="Ore genesis"/>
              </a:rPr>
              <a:t>mineralisation</a:t>
            </a:r>
            <a:r>
              <a:rPr lang="en-IN" sz="2400" dirty="0">
                <a:solidFill>
                  <a:schemeClr val="bg1"/>
                </a:solidFill>
              </a:rPr>
              <a:t>, for example </a:t>
            </a:r>
            <a:r>
              <a:rPr lang="en-IN" sz="2400" dirty="0" err="1">
                <a:solidFill>
                  <a:schemeClr val="bg1"/>
                </a:solidFill>
                <a:hlinkClick r:id="rId4" tooltip="Orogeny"/>
              </a:rPr>
              <a:t>orogenic</a:t>
            </a:r>
            <a:r>
              <a:rPr lang="en-IN" sz="2400" dirty="0">
                <a:solidFill>
                  <a:schemeClr val="bg1"/>
                </a:solidFill>
              </a:rPr>
              <a:t> gold </a:t>
            </a:r>
            <a:r>
              <a:rPr lang="en-IN" sz="2400" dirty="0" smtClean="0">
                <a:solidFill>
                  <a:schemeClr val="bg1"/>
                </a:solidFill>
              </a:rPr>
              <a:t>deposits.</a:t>
            </a: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Rock </a:t>
            </a:r>
            <a:r>
              <a:rPr lang="en-IN" sz="2400" dirty="0">
                <a:solidFill>
                  <a:schemeClr val="bg1"/>
                </a:solidFill>
              </a:rPr>
              <a:t>(1991) considered </a:t>
            </a:r>
            <a:r>
              <a:rPr lang="en-IN" sz="2400" dirty="0" err="1">
                <a:solidFill>
                  <a:schemeClr val="bg1"/>
                </a:solidFill>
              </a:rPr>
              <a:t>lamphrophyres</a:t>
            </a:r>
            <a:r>
              <a:rPr lang="en-IN" sz="2400" dirty="0">
                <a:solidFill>
                  <a:schemeClr val="bg1"/>
                </a:solidFill>
              </a:rPr>
              <a:t> to be possible source rocks for the gold</a:t>
            </a:r>
            <a:r>
              <a:rPr lang="en-IN" sz="2400" dirty="0" smtClean="0">
                <a:solidFill>
                  <a:schemeClr val="bg1"/>
                </a:solidFill>
              </a:rPr>
              <a:t>, </a:t>
            </a:r>
            <a:r>
              <a:rPr lang="en-IN" sz="2400" dirty="0">
                <a:solidFill>
                  <a:schemeClr val="bg1"/>
                </a:solidFill>
              </a:rPr>
              <a:t>but this view is not generally supported. </a:t>
            </a:r>
            <a:endParaRPr lang="en-IN" sz="2400" dirty="0" smtClean="0">
              <a:solidFill>
                <a:schemeClr val="bg1"/>
              </a:solidFill>
            </a:endParaRPr>
          </a:p>
          <a:p>
            <a:endParaRPr lang="en-IN" sz="2400" dirty="0" smtClean="0">
              <a:solidFill>
                <a:schemeClr val="bg1"/>
              </a:solidFill>
            </a:endParaRPr>
          </a:p>
          <a:p>
            <a:r>
              <a:rPr lang="en-IN" sz="2400" dirty="0" smtClean="0">
                <a:solidFill>
                  <a:schemeClr val="bg1"/>
                </a:solidFill>
              </a:rPr>
              <a:t>The </a:t>
            </a:r>
            <a:r>
              <a:rPr lang="en-IN" sz="2400" dirty="0">
                <a:solidFill>
                  <a:schemeClr val="bg1"/>
                </a:solidFill>
              </a:rPr>
              <a:t>more reasonable explanation for the correlation is that lamprophyres, representing "wet" melts of the </a:t>
            </a:r>
            <a:r>
              <a:rPr lang="en-IN" sz="2400" dirty="0">
                <a:solidFill>
                  <a:schemeClr val="bg1"/>
                </a:solidFill>
                <a:hlinkClick r:id="rId5" tooltip="Asthenosphere"/>
              </a:rPr>
              <a:t>asthenosphere</a:t>
            </a:r>
            <a:r>
              <a:rPr lang="en-IN" sz="2400" dirty="0">
                <a:solidFill>
                  <a:schemeClr val="bg1"/>
                </a:solidFill>
              </a:rPr>
              <a:t> and </a:t>
            </a:r>
            <a:r>
              <a:rPr lang="en-IN" sz="2400" dirty="0">
                <a:solidFill>
                  <a:schemeClr val="bg1"/>
                </a:solidFill>
                <a:hlinkClick r:id="rId6" tooltip="Mantle (geology)"/>
              </a:rPr>
              <a:t>mantle</a:t>
            </a:r>
            <a:r>
              <a:rPr lang="en-IN" sz="2400" dirty="0">
                <a:solidFill>
                  <a:schemeClr val="bg1"/>
                </a:solidFill>
              </a:rPr>
              <a:t>, correlate with a period of high fluid flow from the mantle through the crust, during subduction-related metamorphism, which drives gold mineralisation</a:t>
            </a:r>
            <a:r>
              <a:rPr lang="en-IN" sz="2400" dirty="0" smtClean="0">
                <a:solidFill>
                  <a:schemeClr val="bg1"/>
                </a:solidFill>
              </a:rPr>
              <a:t>.</a:t>
            </a:r>
            <a:endParaRPr lang="en-IN" sz="24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62" y="128588"/>
            <a:ext cx="2114550" cy="900113"/>
          </a:xfrm>
        </p:spPr>
        <p:txBody>
          <a:bodyPr>
            <a:normAutofit/>
          </a:bodyPr>
          <a:lstStyle/>
          <a:p>
            <a:r>
              <a:rPr lang="en-IN" sz="3000" b="1" cap="none" dirty="0" err="1" smtClean="0">
                <a:solidFill>
                  <a:schemeClr val="bg1"/>
                </a:solidFill>
              </a:rPr>
              <a:t>Lamproite</a:t>
            </a:r>
            <a:endParaRPr lang="en-IN" sz="3000" b="1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79067"/>
              </p:ext>
            </p:extLst>
          </p:nvPr>
        </p:nvGraphicFramePr>
        <p:xfrm>
          <a:off x="328613" y="1262363"/>
          <a:ext cx="10272713" cy="5159094"/>
        </p:xfrm>
        <a:graphic>
          <a:graphicData uri="http://schemas.openxmlformats.org/drawingml/2006/table">
            <a:tbl>
              <a:tblPr/>
              <a:tblGrid>
                <a:gridCol w="10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0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14738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en-IN" sz="2400" dirty="0">
                          <a:solidFill>
                            <a:schemeClr val="bg1"/>
                          </a:solidFill>
                        </a:rPr>
                      </a:b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L="38455" marR="38455" marT="19227" marB="192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Lamproite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 is a porphyritic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ultrapotassic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mantle-derived volcanic and </a:t>
                      </a:r>
                      <a:r>
                        <a:rPr lang="en-IN" sz="2400" dirty="0" err="1" smtClean="0">
                          <a:solidFill>
                            <a:schemeClr val="bg1"/>
                          </a:solidFill>
                        </a:rPr>
                        <a:t>subvolcanic</a:t>
                      </a:r>
                      <a:r>
                        <a:rPr lang="en-IN" sz="2400" baseline="0" dirty="0" smtClean="0">
                          <a:solidFill>
                            <a:schemeClr val="bg1"/>
                          </a:solidFill>
                        </a:rPr>
                        <a:t> rocks</a:t>
                      </a: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It is dominated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by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phlogopite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richterite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olivine,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diopside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leucite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sanidine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Any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one of these essential minerals may dominate. </a:t>
                      </a: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The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presence of other abundant minerals such as plagioclase,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melilite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kalsilite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, and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nepheline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 preclude the name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lamproite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. </a:t>
                      </a: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en-IN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r>
                        <a:rPr lang="en-IN" sz="2400" dirty="0" smtClean="0">
                          <a:solidFill>
                            <a:schemeClr val="bg1"/>
                          </a:solidFill>
                        </a:rPr>
                        <a:t>Diamond 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can occur in </a:t>
                      </a:r>
                      <a:r>
                        <a:rPr lang="en-IN" sz="2400" dirty="0" err="1">
                          <a:solidFill>
                            <a:schemeClr val="bg1"/>
                          </a:solidFill>
                        </a:rPr>
                        <a:t>lamproites</a:t>
                      </a: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.</a:t>
                      </a:r>
                      <a:br>
                        <a:rPr lang="en-IN" sz="2400" dirty="0">
                          <a:solidFill>
                            <a:schemeClr val="bg1"/>
                          </a:solidFill>
                        </a:rPr>
                      </a:br>
                      <a:r>
                        <a:rPr lang="en-IN" sz="2400" dirty="0">
                          <a:solidFill>
                            <a:schemeClr val="bg1"/>
                          </a:solidFill>
                        </a:rPr>
                        <a:t> </a:t>
                      </a:r>
                      <a:br>
                        <a:rPr lang="en-IN" sz="2400" dirty="0">
                          <a:solidFill>
                            <a:schemeClr val="bg1"/>
                          </a:solidFill>
                        </a:rPr>
                      </a:br>
                      <a:endParaRPr lang="en-IN" sz="2400" dirty="0">
                        <a:solidFill>
                          <a:schemeClr val="bg1"/>
                        </a:solidFill>
                      </a:endParaRPr>
                    </a:p>
                  </a:txBody>
                  <a:tcPr marL="38455" marR="38455" marT="19227" marB="19227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05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</TotalTime>
  <Words>1867</Words>
  <Application>Microsoft Office PowerPoint</Application>
  <PresentationFormat>Widescreen</PresentationFormat>
  <Paragraphs>220</Paragraphs>
  <Slides>29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Slice</vt:lpstr>
      <vt:lpstr>Worksheet</vt:lpstr>
      <vt:lpstr>Alkaline rocks</vt:lpstr>
      <vt:lpstr>PowerPoint Presentation</vt:lpstr>
      <vt:lpstr>labprophyre</vt:lpstr>
      <vt:lpstr>PowerPoint Presentation</vt:lpstr>
      <vt:lpstr>Genesis of lamprophyre</vt:lpstr>
      <vt:lpstr>petrology</vt:lpstr>
      <vt:lpstr>Distribution of lamprophyre</vt:lpstr>
      <vt:lpstr>PowerPoint Presentation</vt:lpstr>
      <vt:lpstr>Lamproite</vt:lpstr>
      <vt:lpstr>Mineralogy of lamproites</vt:lpstr>
      <vt:lpstr>PowerPoint Presentation</vt:lpstr>
      <vt:lpstr>PowerPoint Presentation</vt:lpstr>
      <vt:lpstr>Ultrapotassic rocks  lamproites and kimberlites</vt:lpstr>
      <vt:lpstr>PowerPoint Presentation</vt:lpstr>
      <vt:lpstr>kimberlite</vt:lpstr>
      <vt:lpstr>Mineralogy of kimberlite</vt:lpstr>
      <vt:lpstr>Geochemistry of kimberlite</vt:lpstr>
      <vt:lpstr>Occurrences of kimberlite</vt:lpstr>
      <vt:lpstr>Ultrapotassic rocks  Kimberlites/Orangites</vt:lpstr>
      <vt:lpstr>PowerPoint Presentation</vt:lpstr>
      <vt:lpstr>Carbonatite</vt:lpstr>
      <vt:lpstr>Mineralogy of carbonatites</vt:lpstr>
      <vt:lpstr>Carbonatites associated with the East African Rift</vt:lpstr>
      <vt:lpstr>Field characteristics of carbonatites</vt:lpstr>
      <vt:lpstr>Chemical attributes of carbonatites</vt:lpstr>
      <vt:lpstr>Geochemistry of carbonatite</vt:lpstr>
      <vt:lpstr>Carbonatite origin</vt:lpstr>
      <vt:lpstr>Origin of carbonatites</vt:lpstr>
      <vt:lpstr>Carbonatite occurrence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Aadhiseshan KR</dc:creator>
  <cp:lastModifiedBy>Admin</cp:lastModifiedBy>
  <cp:revision>26</cp:revision>
  <dcterms:created xsi:type="dcterms:W3CDTF">2017-03-08T04:39:07Z</dcterms:created>
  <dcterms:modified xsi:type="dcterms:W3CDTF">2021-04-26T10:44:23Z</dcterms:modified>
</cp:coreProperties>
</file>