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A9D14-DF2C-4395-907A-47C81186C813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5C035-BCBF-4AA6-9CC8-56CAF5F780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203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777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011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70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94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540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34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51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090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77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99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680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64C60-5BFD-4099-9589-4243F218F96A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6BD1-BDBF-4C07-8E91-33BE498406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1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mailto:nvcraobhu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63983" y="4911092"/>
            <a:ext cx="4968279" cy="167065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R="476" algn="ctr">
              <a:spcBef>
                <a:spcPts val="68"/>
              </a:spcBef>
            </a:pPr>
            <a:r>
              <a:rPr spc="-3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pc="-34" dirty="0">
                <a:solidFill>
                  <a:srgbClr val="FF0000"/>
                </a:solidFill>
                <a:latin typeface="Arial"/>
                <a:cs typeface="Arial"/>
              </a:rPr>
              <a:t>IRANJAN MOHANTY</a:t>
            </a:r>
            <a:endParaRPr dirty="0">
              <a:solidFill>
                <a:srgbClr val="FF0000"/>
              </a:solidFill>
              <a:latin typeface="Arial"/>
              <a:cs typeface="Arial"/>
            </a:endParaRPr>
          </a:p>
          <a:p>
            <a:pPr marL="9049" marR="3810" algn="ctr"/>
            <a:r>
              <a:rPr lang="en-US" spc="-4" dirty="0">
                <a:solidFill>
                  <a:srgbClr val="FF0000"/>
                </a:solidFill>
                <a:latin typeface="Arial"/>
                <a:cs typeface="Arial"/>
              </a:rPr>
              <a:t>DEPARTMENT OF GEOLOGY,</a:t>
            </a:r>
          </a:p>
          <a:p>
            <a:pPr marL="9049" marR="3810" algn="ctr"/>
            <a:r>
              <a:rPr spc="-4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spc="-11" dirty="0">
                <a:solidFill>
                  <a:srgbClr val="FF0000"/>
                </a:solidFill>
                <a:latin typeface="Arial"/>
                <a:cs typeface="Arial"/>
              </a:rPr>
              <a:t>MLS 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UNIVERSITY</a:t>
            </a:r>
            <a:endParaRPr dirty="0">
              <a:solidFill>
                <a:srgbClr val="FF0000"/>
              </a:solidFill>
              <a:latin typeface="Arial"/>
              <a:cs typeface="Arial"/>
            </a:endParaRPr>
          </a:p>
          <a:p>
            <a:pPr marR="953" algn="ctr"/>
            <a:r>
              <a:rPr lang="en-US" spc="-15" dirty="0">
                <a:solidFill>
                  <a:srgbClr val="FF0000"/>
                </a:solidFill>
                <a:latin typeface="Arial"/>
                <a:cs typeface="Arial"/>
              </a:rPr>
              <a:t>UDAIPUR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pc="-15" dirty="0">
                <a:solidFill>
                  <a:srgbClr val="FF0000"/>
                </a:solidFill>
                <a:latin typeface="Arial"/>
                <a:cs typeface="Arial"/>
              </a:rPr>
              <a:t>313001</a:t>
            </a:r>
            <a:r>
              <a:rPr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pc="-8" dirty="0">
                <a:solidFill>
                  <a:srgbClr val="FF0000"/>
                </a:solidFill>
                <a:latin typeface="Arial"/>
                <a:cs typeface="Arial"/>
              </a:rPr>
              <a:t>RAJASTHAN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8118" marR="185261" algn="ctr"/>
            <a:r>
              <a:rPr lang="en-IN" spc="-4" dirty="0">
                <a:solidFill>
                  <a:srgbClr val="FF0000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E-mail: n</a:t>
            </a:r>
            <a:r>
              <a:rPr lang="en-US" spc="-4" dirty="0">
                <a:solidFill>
                  <a:srgbClr val="FF0000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iranjan@mlsu.ac.in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 </a:t>
            </a:r>
            <a:endParaRPr lang="en-US" spc="-8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8118" marR="185261" algn="ctr"/>
            <a:endParaRPr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415159" y="1801662"/>
            <a:ext cx="4665928" cy="4405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  <a:tabLst>
                <a:tab pos="2763678" algn="l"/>
              </a:tabLst>
            </a:pPr>
            <a:r>
              <a:rPr lang="en-US" sz="2800" b="1" spc="-8" dirty="0" smtClean="0">
                <a:solidFill>
                  <a:srgbClr val="00B0F0"/>
                </a:solidFill>
                <a:latin typeface="+mj-lt"/>
                <a:cs typeface="Arial"/>
              </a:rPr>
              <a:t> </a:t>
            </a:r>
            <a:r>
              <a:rPr sz="2800" b="1" spc="-23" dirty="0" smtClean="0">
                <a:solidFill>
                  <a:srgbClr val="00B0F0"/>
                </a:solidFill>
                <a:latin typeface="+mj-lt"/>
                <a:cs typeface="Arial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+mj-lt"/>
                <a:cs typeface="Arial"/>
              </a:rPr>
              <a:t>M.Sc. ( Geology) 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/>
              </a:rPr>
              <a:t>III </a:t>
            </a:r>
            <a:r>
              <a:rPr lang="en-US" sz="2800" b="1" dirty="0">
                <a:solidFill>
                  <a:srgbClr val="00B0F0"/>
                </a:solidFill>
                <a:latin typeface="+mj-lt"/>
                <a:cs typeface="Arial"/>
              </a:rPr>
              <a:t>Semester</a:t>
            </a:r>
            <a:endParaRPr sz="2800" b="1" dirty="0">
              <a:solidFill>
                <a:srgbClr val="00B0F0"/>
              </a:solidFill>
              <a:latin typeface="+mj-lt"/>
              <a:cs typeface="Ari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3098" y="344764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6600CC"/>
                </a:solidFill>
              </a:rPr>
              <a:t>Igneous Petrology</a:t>
            </a:r>
            <a:endParaRPr lang="en-US" altLang="en-US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49" y="2377386"/>
            <a:ext cx="2314945" cy="239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en-US" sz="3200" b="1" smtClean="0"/>
              <a:t>How geology changed over the years?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Microscope</a:t>
            </a:r>
          </a:p>
          <a:p>
            <a:pPr eaLnBrk="1" hangingPunct="1"/>
            <a:r>
              <a:rPr lang="en-US" altLang="en-US" smtClean="0"/>
              <a:t>Isotopes </a:t>
            </a:r>
          </a:p>
          <a:p>
            <a:pPr eaLnBrk="1" hangingPunct="1"/>
            <a:r>
              <a:rPr lang="en-US" altLang="en-US" smtClean="0"/>
              <a:t>Seismic tomography</a:t>
            </a:r>
          </a:p>
          <a:p>
            <a:pPr eaLnBrk="1" hangingPunct="1"/>
            <a:r>
              <a:rPr lang="en-US" altLang="en-US" smtClean="0"/>
              <a:t>High pressure experiments (synthetic materials)</a:t>
            </a:r>
          </a:p>
        </p:txBody>
      </p:sp>
    </p:spTree>
    <p:extLst>
      <p:ext uri="{BB962C8B-B14F-4D97-AF65-F5344CB8AC3E}">
        <p14:creationId xmlns:p14="http://schemas.microsoft.com/office/powerpoint/2010/main" val="12619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What is Petrology?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Petra-rock; logos-explanation (Greek word)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Study of rocks &amp; processes that produce them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Our lab is Earth – is true ground to test them.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Most elegant theories, experiments and models if not proven in field are useless.</a:t>
            </a:r>
          </a:p>
        </p:txBody>
      </p:sp>
    </p:spTree>
    <p:extLst>
      <p:ext uri="{BB962C8B-B14F-4D97-AF65-F5344CB8AC3E}">
        <p14:creationId xmlns:p14="http://schemas.microsoft.com/office/powerpoint/2010/main" val="16472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What is Igneous petrology?</a:t>
            </a:r>
            <a:br>
              <a:rPr lang="en-US" altLang="en-US" sz="2800" b="1" smtClean="0"/>
            </a:br>
            <a:endParaRPr lang="en-US" altLang="en-US" sz="2800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Study of melts (magma) and rocks that crystallize from them.</a:t>
            </a:r>
          </a:p>
          <a:p>
            <a:pPr eaLnBrk="1" hangingPunct="1"/>
            <a:r>
              <a:rPr lang="en-US" altLang="en-US" smtClean="0"/>
              <a:t>Separation of crust from mantle is a igneous process!</a:t>
            </a:r>
          </a:p>
        </p:txBody>
      </p:sp>
    </p:spTree>
    <p:extLst>
      <p:ext uri="{BB962C8B-B14F-4D97-AF65-F5344CB8AC3E}">
        <p14:creationId xmlns:p14="http://schemas.microsoft.com/office/powerpoint/2010/main" val="36671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How to know whether a rock is igneous or not?</a:t>
            </a:r>
            <a:br>
              <a:rPr lang="en-US" altLang="en-US" sz="2800" b="1" smtClean="0"/>
            </a:br>
            <a:endParaRPr lang="en-US" altLang="en-US" sz="2800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 smtClean="0"/>
              <a:t>Field criteria:</a:t>
            </a:r>
            <a:r>
              <a:rPr lang="en-US" altLang="en-US" smtClean="0"/>
              <a:t> Cross-cutting country rocks truncating external structures such as foliation, bedding, baking of country rocks, chilled margins , lava flows etc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rgbClr val="9900CC"/>
                </a:solidFill>
              </a:rPr>
              <a:t>Chilled margin:  </a:t>
            </a:r>
            <a:r>
              <a:rPr lang="en-US" altLang="en-US" sz="2800" smtClean="0">
                <a:solidFill>
                  <a:srgbClr val="9900CC"/>
                </a:solidFill>
              </a:rPr>
              <a:t>the edges of an igneous intrusion as it is cooled by contact with the surrounding colder rocks. The margin is marked by a zone of finer-grained crystals.</a:t>
            </a:r>
            <a:r>
              <a:rPr lang="en-US" altLang="en-US" smtClean="0"/>
              <a:t>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 smtClean="0"/>
              <a:t>Textural criteria: </a:t>
            </a:r>
            <a:r>
              <a:rPr lang="en-US" altLang="en-US" smtClean="0"/>
              <a:t>Rapid cooling (glass), lava flows, porphyritic textures etc.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25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Igneous Intrusion</a:t>
            </a:r>
          </a:p>
        </p:txBody>
      </p:sp>
      <p:pic>
        <p:nvPicPr>
          <p:cNvPr id="15363" name="Picture 4" descr="DSC0020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5796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Another.. Important Criteria - Mineralogy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Chlorite, epidote, actinolite, cordierite – typically metamorphic minerals.</a:t>
            </a:r>
          </a:p>
          <a:p>
            <a:pPr eaLnBrk="1" hangingPunct="1"/>
            <a:r>
              <a:rPr lang="en-US" altLang="en-US" smtClean="0"/>
              <a:t>Carbonate, clay, chert, jasper – typically sedimentary minerals.</a:t>
            </a:r>
          </a:p>
          <a:p>
            <a:pPr eaLnBrk="1" hangingPunct="1"/>
            <a:r>
              <a:rPr lang="en-US" altLang="en-US" smtClean="0"/>
              <a:t>Field, Mineralogy, texture, geochemistry and even isotopes, at times, are required!</a:t>
            </a:r>
          </a:p>
        </p:txBody>
      </p:sp>
    </p:spTree>
    <p:extLst>
      <p:ext uri="{BB962C8B-B14F-4D97-AF65-F5344CB8AC3E}">
        <p14:creationId xmlns:p14="http://schemas.microsoft.com/office/powerpoint/2010/main" val="5766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Major minerals of Igneous rocks</a:t>
            </a:r>
          </a:p>
        </p:txBody>
      </p:sp>
      <p:pic>
        <p:nvPicPr>
          <p:cNvPr id="17411" name="Picture 4" descr="img040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19200"/>
            <a:ext cx="7086600" cy="5132388"/>
          </a:xfrm>
          <a:noFill/>
        </p:spPr>
      </p:pic>
    </p:spTree>
    <p:extLst>
      <p:ext uri="{BB962C8B-B14F-4D97-AF65-F5344CB8AC3E}">
        <p14:creationId xmlns:p14="http://schemas.microsoft.com/office/powerpoint/2010/main" val="8190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Major minerals of Igneous rocks</a:t>
            </a:r>
          </a:p>
        </p:txBody>
      </p:sp>
      <p:pic>
        <p:nvPicPr>
          <p:cNvPr id="18435" name="Picture 4" descr="03_1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8458200" cy="5410200"/>
          </a:xfrm>
          <a:noFill/>
        </p:spPr>
      </p:pic>
    </p:spTree>
    <p:extLst>
      <p:ext uri="{BB962C8B-B14F-4D97-AF65-F5344CB8AC3E}">
        <p14:creationId xmlns:p14="http://schemas.microsoft.com/office/powerpoint/2010/main" val="39894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Terminology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Petrography – study of rocks in thin sections</a:t>
            </a:r>
          </a:p>
          <a:p>
            <a:pPr eaLnBrk="1" hangingPunct="1"/>
            <a:r>
              <a:rPr lang="en-US" altLang="en-US" smtClean="0"/>
              <a:t>Petrogenesis – study the origin of rocks</a:t>
            </a:r>
          </a:p>
          <a:p>
            <a:pPr eaLnBrk="1" hangingPunct="1"/>
            <a:r>
              <a:rPr lang="en-US" altLang="en-US" smtClean="0"/>
              <a:t>Microphotographs- Photographs generated by microscope (optical or electron)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65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Books in Igneous petrology</a:t>
            </a:r>
            <a:br>
              <a:rPr lang="en-US" altLang="en-US" sz="3200" b="1" smtClean="0"/>
            </a:br>
            <a:endParaRPr lang="en-US" altLang="en-US" sz="3200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introduction to igneous &amp; metamorphic petrology by J.D.Winter, Prentice Hall</a:t>
            </a:r>
          </a:p>
          <a:p>
            <a:pPr eaLnBrk="1" hangingPunct="1"/>
            <a:r>
              <a:rPr lang="en-US" altLang="en-US" smtClean="0"/>
              <a:t>Igneous Petrology – Anthony Hall</a:t>
            </a:r>
          </a:p>
          <a:p>
            <a:pPr eaLnBrk="1" hangingPunct="1"/>
            <a:r>
              <a:rPr lang="en-US" altLang="en-US" smtClean="0"/>
              <a:t>Igneous petrology by – McBirney</a:t>
            </a:r>
          </a:p>
          <a:p>
            <a:pPr eaLnBrk="1" hangingPunct="1"/>
            <a:r>
              <a:rPr lang="en-US" altLang="en-US" smtClean="0"/>
              <a:t>Igneous petrology – M.K.Bose (Indian Egs)</a:t>
            </a:r>
          </a:p>
          <a:p>
            <a:pPr eaLnBrk="1" hangingPunct="1"/>
            <a:r>
              <a:rPr lang="en-US" altLang="en-US" smtClean="0"/>
              <a:t>Igneous petrogenesis – Marjorie Wilson</a:t>
            </a:r>
          </a:p>
        </p:txBody>
      </p:sp>
    </p:spTree>
    <p:extLst>
      <p:ext uri="{BB962C8B-B14F-4D97-AF65-F5344CB8AC3E}">
        <p14:creationId xmlns:p14="http://schemas.microsoft.com/office/powerpoint/2010/main" val="24837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Problems in Geological Science</a:t>
            </a:r>
            <a:br>
              <a:rPr lang="en-US" altLang="en-US" sz="2800" b="1" smtClean="0"/>
            </a:br>
            <a:r>
              <a:rPr lang="en-US" altLang="en-US" sz="2800" b="1" smtClean="0"/>
              <a:t>- Two major problems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1676400"/>
            <a:ext cx="3352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1. </a:t>
            </a:r>
            <a:r>
              <a:rPr lang="en-US" altLang="en-US" sz="2400" b="1" smtClean="0"/>
              <a:t>Inaccessibility (Erosion and uplift destroys older rocks)</a:t>
            </a:r>
            <a:endParaRPr lang="en-US" altLang="en-US" sz="240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7069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"/>
          <a:stretch/>
        </p:blipFill>
        <p:spPr>
          <a:xfrm>
            <a:off x="0" y="1033464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far we have drilled?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335338"/>
            <a:ext cx="3719513" cy="2678112"/>
          </a:xfrm>
          <a:noFill/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334000" y="3505200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ocean crust</a:t>
            </a:r>
          </a:p>
          <a:p>
            <a:pPr eaLnBrk="1" hangingPunct="1"/>
            <a:r>
              <a:rPr lang="en-US" altLang="en-US"/>
              <a:t>East Pacific</a:t>
            </a:r>
          </a:p>
          <a:p>
            <a:pPr eaLnBrk="1" hangingPunct="1"/>
            <a:r>
              <a:rPr lang="en-US" altLang="en-US" b="1"/>
              <a:t>2.2 km deep hole</a:t>
            </a:r>
          </a:p>
          <a:p>
            <a:pPr eaLnBrk="1" hangingPunct="1"/>
            <a:r>
              <a:rPr lang="en-US" altLang="en-US"/>
              <a:t>10 years to drill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2672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533400" y="3429000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continental crust</a:t>
            </a:r>
          </a:p>
          <a:p>
            <a:pPr eaLnBrk="1" hangingPunct="1"/>
            <a:r>
              <a:rPr lang="en-US" altLang="en-US"/>
              <a:t>Kola, Russia</a:t>
            </a:r>
          </a:p>
          <a:p>
            <a:pPr eaLnBrk="1" hangingPunct="1"/>
            <a:r>
              <a:rPr lang="en-US" altLang="en-US" b="1"/>
              <a:t>12.2 km deep hole</a:t>
            </a:r>
          </a:p>
          <a:p>
            <a:pPr eaLnBrk="1" hangingPunct="1"/>
            <a:r>
              <a:rPr lang="en-US" altLang="en-US"/>
              <a:t>15 years to drill</a:t>
            </a:r>
          </a:p>
        </p:txBody>
      </p:sp>
    </p:spTree>
    <p:extLst>
      <p:ext uri="{BB962C8B-B14F-4D97-AF65-F5344CB8AC3E}">
        <p14:creationId xmlns:p14="http://schemas.microsoft.com/office/powerpoint/2010/main" val="20766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How do we know what lies</a:t>
            </a:r>
            <a:br>
              <a:rPr lang="en-US" altLang="en-US" sz="4000" smtClean="0"/>
            </a:br>
            <a:r>
              <a:rPr lang="en-US" altLang="en-US" sz="4000" smtClean="0"/>
              <a:t>below Earth?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9900CC"/>
                </a:solidFill>
              </a:rPr>
              <a:t>Xenoliths</a:t>
            </a:r>
          </a:p>
          <a:p>
            <a:pPr eaLnBrk="1" hangingPunct="1"/>
            <a:r>
              <a:rPr lang="en-US" altLang="en-US" sz="3600" smtClean="0">
                <a:solidFill>
                  <a:srgbClr val="003300"/>
                </a:solidFill>
              </a:rPr>
              <a:t>Geophysics</a:t>
            </a:r>
          </a:p>
          <a:p>
            <a:pPr eaLnBrk="1" hangingPunct="1"/>
            <a:r>
              <a:rPr lang="en-US" altLang="en-US" sz="3600" smtClean="0">
                <a:solidFill>
                  <a:srgbClr val="9900CC"/>
                </a:solidFill>
              </a:rPr>
              <a:t>Experiments conducted at elevated temperatures and pressures</a:t>
            </a:r>
          </a:p>
          <a:p>
            <a:pPr eaLnBrk="1" hangingPunct="1"/>
            <a:endParaRPr lang="en-US" altLang="en-US" sz="3600" smtClean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Xenoliths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1219200" y="1219200"/>
          <a:ext cx="64770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3610479" imgH="2580952" progId="MSPhotoEd.3">
                  <p:embed/>
                </p:oleObj>
              </mc:Choice>
              <mc:Fallback>
                <p:oleObj name="Photo Editor Photo" r:id="rId3" imgW="3610479" imgH="2580952" progId="MSPhotoEd.3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477000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3336925" y="6361113"/>
            <a:ext cx="278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Eclogite xenolith boulders</a:t>
            </a:r>
          </a:p>
        </p:txBody>
      </p:sp>
    </p:spTree>
    <p:extLst>
      <p:ext uri="{BB962C8B-B14F-4D97-AF65-F5344CB8AC3E}">
        <p14:creationId xmlns:p14="http://schemas.microsoft.com/office/powerpoint/2010/main" val="22844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Geophysics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Most of what we know of Earth’s interior is from Geophysics</a:t>
            </a:r>
          </a:p>
          <a:p>
            <a:pPr eaLnBrk="1" hangingPunct="1"/>
            <a:r>
              <a:rPr lang="en-US" altLang="en-US" smtClean="0"/>
              <a:t>Remote sensing of Earth’s interior</a:t>
            </a:r>
          </a:p>
          <a:p>
            <a:pPr eaLnBrk="1" hangingPunct="1"/>
            <a:r>
              <a:rPr lang="en-US" altLang="en-US" smtClean="0">
                <a:solidFill>
                  <a:srgbClr val="9900CC"/>
                </a:solidFill>
              </a:rPr>
              <a:t>Seismic waves</a:t>
            </a:r>
          </a:p>
          <a:p>
            <a:pPr eaLnBrk="1" hangingPunct="1"/>
            <a:r>
              <a:rPr lang="en-US" altLang="en-US" smtClean="0">
                <a:solidFill>
                  <a:srgbClr val="9900CC"/>
                </a:solidFill>
              </a:rPr>
              <a:t>Gravity methods</a:t>
            </a:r>
          </a:p>
          <a:p>
            <a:pPr eaLnBrk="1" hangingPunct="1"/>
            <a:r>
              <a:rPr lang="en-US" altLang="en-US" smtClean="0">
                <a:solidFill>
                  <a:srgbClr val="9900CC"/>
                </a:solidFill>
              </a:rPr>
              <a:t>Magnetic field</a:t>
            </a:r>
          </a:p>
          <a:p>
            <a:pPr eaLnBrk="1" hangingPunct="1"/>
            <a:r>
              <a:rPr lang="en-US" altLang="en-US" smtClean="0">
                <a:solidFill>
                  <a:srgbClr val="9900CC"/>
                </a:solidFill>
              </a:rPr>
              <a:t>Heat flow </a:t>
            </a:r>
          </a:p>
          <a:p>
            <a:pPr eaLnBrk="1" hangingPunct="1"/>
            <a:endParaRPr lang="en-US" altLang="en-US" smtClean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Geophysics</a:t>
            </a:r>
          </a:p>
        </p:txBody>
      </p:sp>
      <p:pic>
        <p:nvPicPr>
          <p:cNvPr id="8195" name="Picture 7" descr="Marine-Services_veri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357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3032125" y="6208713"/>
            <a:ext cx="315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Seismic Geophysical surveys</a:t>
            </a:r>
          </a:p>
        </p:txBody>
      </p:sp>
    </p:spTree>
    <p:extLst>
      <p:ext uri="{BB962C8B-B14F-4D97-AF65-F5344CB8AC3E}">
        <p14:creationId xmlns:p14="http://schemas.microsoft.com/office/powerpoint/2010/main" val="33116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Experimental Petrology</a:t>
            </a:r>
          </a:p>
        </p:txBody>
      </p:sp>
      <p:pic>
        <p:nvPicPr>
          <p:cNvPr id="9219" name="Picture 4" descr="Hi_Temp_Furnac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00200"/>
            <a:ext cx="4064000" cy="3048000"/>
          </a:xfrm>
          <a:noFill/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62000" y="4876800"/>
            <a:ext cx="77660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CALTECH experimental petrology lab</a:t>
            </a:r>
          </a:p>
          <a:p>
            <a:pPr eaLnBrk="1" hangingPunct="1"/>
            <a:r>
              <a:rPr lang="en-US" altLang="en-US"/>
              <a:t>Institute for study of Earth’s interior, Japan</a:t>
            </a:r>
          </a:p>
          <a:p>
            <a:pPr eaLnBrk="1" hangingPunct="1"/>
            <a:r>
              <a:rPr lang="en-US" altLang="en-US"/>
              <a:t>Geophysical Lab, Carnigie Institute of Washington</a:t>
            </a:r>
          </a:p>
          <a:p>
            <a:pPr eaLnBrk="1" hangingPunct="1"/>
            <a:r>
              <a:rPr lang="en-US" altLang="en-US"/>
              <a:t>Bristol- centre for study of theoretical &amp; exprimental study of Earths’ interior</a:t>
            </a:r>
          </a:p>
          <a:p>
            <a:pPr eaLnBrk="1" hangingPunct="1"/>
            <a:r>
              <a:rPr lang="en-US" altLang="en-US"/>
              <a:t>National Centre for Experimental Petrology, Allahabd</a:t>
            </a:r>
          </a:p>
          <a:p>
            <a:pPr eaLnBrk="1" hangingPunct="1"/>
            <a:r>
              <a:rPr lang="en-US" altLang="en-US"/>
              <a:t>Depart of Geology, Mysore University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8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Problems in Geological Science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b="1" smtClean="0"/>
              <a:t>2. Temporal inaccessibility</a:t>
            </a: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We cannot reproduce experiments</a:t>
            </a:r>
          </a:p>
          <a:p>
            <a:pPr marL="609600" indent="-609600" eaLnBrk="1" hangingPunct="1"/>
            <a:r>
              <a:rPr lang="en-US" altLang="en-US" smtClean="0"/>
              <a:t>Observe the results and infer what the experiment was (Inversion…)</a:t>
            </a:r>
          </a:p>
          <a:p>
            <a:pPr marL="609600" indent="-609600" eaLnBrk="1" hangingPunct="1"/>
            <a:r>
              <a:rPr lang="en-US" altLang="en-US" smtClean="0"/>
              <a:t>Science is inferential and deductive</a:t>
            </a:r>
          </a:p>
        </p:txBody>
      </p:sp>
    </p:spTree>
    <p:extLst>
      <p:ext uri="{BB962C8B-B14F-4D97-AF65-F5344CB8AC3E}">
        <p14:creationId xmlns:p14="http://schemas.microsoft.com/office/powerpoint/2010/main" val="11304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456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Microsoft Photo Editor 3.0 Photo</vt:lpstr>
      <vt:lpstr>Igneous Petrology</vt:lpstr>
      <vt:lpstr>Problems in Geological Science - Two major problems</vt:lpstr>
      <vt:lpstr>How far we have drilled?</vt:lpstr>
      <vt:lpstr>How do we know what lies below Earth?</vt:lpstr>
      <vt:lpstr>Xenoliths</vt:lpstr>
      <vt:lpstr>Geophysics</vt:lpstr>
      <vt:lpstr>Geophysics</vt:lpstr>
      <vt:lpstr>Experimental Petrology</vt:lpstr>
      <vt:lpstr>Problems in Geological Science</vt:lpstr>
      <vt:lpstr>How geology changed over the years? </vt:lpstr>
      <vt:lpstr>What is Petrology?</vt:lpstr>
      <vt:lpstr>What is Igneous petrology? </vt:lpstr>
      <vt:lpstr>How to know whether a rock is igneous or not? </vt:lpstr>
      <vt:lpstr>Igneous Intrusion</vt:lpstr>
      <vt:lpstr>Another.. Important Criteria - Mineralogy</vt:lpstr>
      <vt:lpstr>Major minerals of Igneous rocks</vt:lpstr>
      <vt:lpstr>Major minerals of Igneous rocks</vt:lpstr>
      <vt:lpstr>Terminology</vt:lpstr>
      <vt:lpstr>Books in Igneous petrology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Basalt</dc:title>
  <dc:creator>Admin</dc:creator>
  <cp:lastModifiedBy>Admin</cp:lastModifiedBy>
  <cp:revision>2</cp:revision>
  <dcterms:created xsi:type="dcterms:W3CDTF">2021-04-26T10:36:12Z</dcterms:created>
  <dcterms:modified xsi:type="dcterms:W3CDTF">2021-04-26T10:56:06Z</dcterms:modified>
</cp:coreProperties>
</file>