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4"/>
  </p:notesMasterIdLst>
  <p:sldIdLst>
    <p:sldId id="256" r:id="rId2"/>
    <p:sldId id="340" r:id="rId3"/>
    <p:sldId id="257" r:id="rId4"/>
    <p:sldId id="258" r:id="rId5"/>
    <p:sldId id="259" r:id="rId6"/>
    <p:sldId id="341" r:id="rId7"/>
    <p:sldId id="260" r:id="rId8"/>
    <p:sldId id="261" r:id="rId9"/>
    <p:sldId id="342" r:id="rId10"/>
    <p:sldId id="267" r:id="rId11"/>
    <p:sldId id="268" r:id="rId12"/>
    <p:sldId id="346" r:id="rId13"/>
    <p:sldId id="262" r:id="rId14"/>
    <p:sldId id="343" r:id="rId15"/>
    <p:sldId id="263" r:id="rId16"/>
    <p:sldId id="344" r:id="rId17"/>
    <p:sldId id="264" r:id="rId18"/>
    <p:sldId id="265" r:id="rId19"/>
    <p:sldId id="347" r:id="rId20"/>
    <p:sldId id="266" r:id="rId21"/>
    <p:sldId id="269" r:id="rId22"/>
    <p:sldId id="270" r:id="rId23"/>
    <p:sldId id="273" r:id="rId24"/>
    <p:sldId id="271" r:id="rId25"/>
    <p:sldId id="348" r:id="rId26"/>
    <p:sldId id="382" r:id="rId27"/>
    <p:sldId id="360" r:id="rId28"/>
    <p:sldId id="383" r:id="rId29"/>
    <p:sldId id="349" r:id="rId30"/>
    <p:sldId id="381" r:id="rId31"/>
    <p:sldId id="350" r:id="rId32"/>
    <p:sldId id="379" r:id="rId33"/>
    <p:sldId id="362" r:id="rId34"/>
    <p:sldId id="384" r:id="rId35"/>
    <p:sldId id="364" r:id="rId36"/>
    <p:sldId id="351" r:id="rId37"/>
    <p:sldId id="365" r:id="rId38"/>
    <p:sldId id="366" r:id="rId39"/>
    <p:sldId id="367" r:id="rId40"/>
    <p:sldId id="368" r:id="rId41"/>
    <p:sldId id="352" r:id="rId42"/>
    <p:sldId id="359" r:id="rId43"/>
    <p:sldId id="353" r:id="rId44"/>
    <p:sldId id="369" r:id="rId45"/>
    <p:sldId id="370" r:id="rId46"/>
    <p:sldId id="354" r:id="rId47"/>
    <p:sldId id="371" r:id="rId48"/>
    <p:sldId id="372" r:id="rId49"/>
    <p:sldId id="355" r:id="rId50"/>
    <p:sldId id="373" r:id="rId51"/>
    <p:sldId id="356" r:id="rId52"/>
    <p:sldId id="374" r:id="rId53"/>
    <p:sldId id="375" r:id="rId54"/>
    <p:sldId id="376" r:id="rId55"/>
    <p:sldId id="357" r:id="rId56"/>
    <p:sldId id="377" r:id="rId57"/>
    <p:sldId id="358" r:id="rId58"/>
    <p:sldId id="395" r:id="rId59"/>
    <p:sldId id="396" r:id="rId60"/>
    <p:sldId id="272" r:id="rId61"/>
    <p:sldId id="386" r:id="rId62"/>
    <p:sldId id="387" r:id="rId63"/>
    <p:sldId id="385" r:id="rId64"/>
    <p:sldId id="388" r:id="rId65"/>
    <p:sldId id="389" r:id="rId66"/>
    <p:sldId id="274" r:id="rId67"/>
    <p:sldId id="275" r:id="rId68"/>
    <p:sldId id="276" r:id="rId69"/>
    <p:sldId id="289" r:id="rId70"/>
    <p:sldId id="277" r:id="rId71"/>
    <p:sldId id="286" r:id="rId72"/>
    <p:sldId id="278" r:id="rId73"/>
    <p:sldId id="279" r:id="rId74"/>
    <p:sldId id="287" r:id="rId75"/>
    <p:sldId id="288" r:id="rId76"/>
    <p:sldId id="292" r:id="rId77"/>
    <p:sldId id="280" r:id="rId78"/>
    <p:sldId id="281" r:id="rId79"/>
    <p:sldId id="282" r:id="rId80"/>
    <p:sldId id="390" r:id="rId81"/>
    <p:sldId id="391" r:id="rId82"/>
    <p:sldId id="392" r:id="rId83"/>
    <p:sldId id="393" r:id="rId84"/>
    <p:sldId id="394" r:id="rId85"/>
    <p:sldId id="283" r:id="rId86"/>
    <p:sldId id="284" r:id="rId87"/>
    <p:sldId id="285" r:id="rId88"/>
    <p:sldId id="290" r:id="rId89"/>
    <p:sldId id="291" r:id="rId90"/>
    <p:sldId id="293" r:id="rId91"/>
    <p:sldId id="294" r:id="rId92"/>
    <p:sldId id="295" r:id="rId93"/>
    <p:sldId id="296" r:id="rId94"/>
    <p:sldId id="297" r:id="rId95"/>
    <p:sldId id="298" r:id="rId96"/>
    <p:sldId id="299" r:id="rId97"/>
    <p:sldId id="300" r:id="rId98"/>
    <p:sldId id="301" r:id="rId99"/>
    <p:sldId id="302" r:id="rId100"/>
    <p:sldId id="303" r:id="rId101"/>
    <p:sldId id="304" r:id="rId102"/>
    <p:sldId id="305" r:id="rId103"/>
    <p:sldId id="306" r:id="rId104"/>
    <p:sldId id="307" r:id="rId105"/>
    <p:sldId id="308" r:id="rId106"/>
    <p:sldId id="309" r:id="rId107"/>
    <p:sldId id="310" r:id="rId108"/>
    <p:sldId id="311" r:id="rId109"/>
    <p:sldId id="312" r:id="rId110"/>
    <p:sldId id="313" r:id="rId111"/>
    <p:sldId id="314" r:id="rId112"/>
    <p:sldId id="315" r:id="rId113"/>
    <p:sldId id="319" r:id="rId114"/>
    <p:sldId id="320" r:id="rId115"/>
    <p:sldId id="321" r:id="rId116"/>
    <p:sldId id="322" r:id="rId117"/>
    <p:sldId id="323" r:id="rId118"/>
    <p:sldId id="324" r:id="rId119"/>
    <p:sldId id="325" r:id="rId120"/>
    <p:sldId id="326" r:id="rId121"/>
    <p:sldId id="327" r:id="rId122"/>
    <p:sldId id="328" r:id="rId123"/>
    <p:sldId id="330" r:id="rId124"/>
    <p:sldId id="331" r:id="rId125"/>
    <p:sldId id="332" r:id="rId126"/>
    <p:sldId id="333" r:id="rId127"/>
    <p:sldId id="334" r:id="rId128"/>
    <p:sldId id="335" r:id="rId129"/>
    <p:sldId id="336" r:id="rId130"/>
    <p:sldId id="337" r:id="rId131"/>
    <p:sldId id="338" r:id="rId132"/>
    <p:sldId id="339"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95" autoAdjust="0"/>
  </p:normalViewPr>
  <p:slideViewPr>
    <p:cSldViewPr>
      <p:cViewPr varScale="1">
        <p:scale>
          <a:sx n="81" d="100"/>
          <a:sy n="81" d="100"/>
        </p:scale>
        <p:origin x="-1056" y="-150"/>
      </p:cViewPr>
      <p:guideLst>
        <p:guide orient="horz" pos="2160"/>
        <p:guide pos="2880"/>
      </p:guideLst>
    </p:cSldViewPr>
  </p:slideViewPr>
  <p:outlineViewPr>
    <p:cViewPr>
      <p:scale>
        <a:sx n="33" d="100"/>
        <a:sy n="33" d="100"/>
      </p:scale>
      <p:origin x="0" y="442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2054D-8AE7-4DDC-B3E1-4F12D19E9AA7}" type="datetimeFigureOut">
              <a:rPr lang="en-US" smtClean="0"/>
              <a:pPr/>
              <a:t>9/16/2015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499D22-2804-4246-AE50-1F5E343D07B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499D22-2804-4246-AE50-1F5E343D07B0}"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499D22-2804-4246-AE50-1F5E343D07B0}" type="slidenum">
              <a:rPr lang="en-US" smtClean="0"/>
              <a:pPr/>
              <a:t>109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E928884-0025-41D0-9F42-DE2E5643B482}" type="datetime1">
              <a:rPr lang="en-US" smtClean="0"/>
              <a:pPr/>
              <a:t>9/16/2015</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7E27410-3683-471C-AD2D-477163C022A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F1996E-D68E-4752-9FB5-A81719566B3B}" type="datetime1">
              <a:rPr lang="en-US" smtClean="0"/>
              <a:pPr/>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27410-3683-471C-AD2D-477163C022A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AAC47C-11E6-4100-8D72-84A3C2DFEDBC}" type="datetime1">
              <a:rPr lang="en-US" smtClean="0"/>
              <a:pPr/>
              <a:t>9/16/2015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27410-3683-471C-AD2D-477163C022A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F3E90BD-080C-4D0C-B24F-AB4A671F1461}" type="datetime1">
              <a:rPr lang="en-US" smtClean="0"/>
              <a:pPr/>
              <a:t>9/16/2015</a:t>
            </a:fld>
            <a:endParaRPr lang="en-US" dirty="0"/>
          </a:p>
        </p:txBody>
      </p:sp>
      <p:sp>
        <p:nvSpPr>
          <p:cNvPr id="9" name="Slide Number Placeholder 8"/>
          <p:cNvSpPr>
            <a:spLocks noGrp="1"/>
          </p:cNvSpPr>
          <p:nvPr>
            <p:ph type="sldNum" sz="quarter" idx="15"/>
          </p:nvPr>
        </p:nvSpPr>
        <p:spPr/>
        <p:txBody>
          <a:bodyPr rtlCol="0"/>
          <a:lstStyle/>
          <a:p>
            <a:fld id="{D7E27410-3683-471C-AD2D-477163C022AF}"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6131341-3902-483A-BD1F-6F1CFF745937}" type="datetime1">
              <a:rPr lang="en-US" smtClean="0"/>
              <a:pPr/>
              <a:t>9/16/2015</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7E27410-3683-471C-AD2D-477163C022A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B64F71E-0A3E-488B-B421-69E668DEE227}" type="datetime1">
              <a:rPr lang="en-US" smtClean="0"/>
              <a:pPr/>
              <a:t>9/16/2015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27410-3683-471C-AD2D-477163C022AF}"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11E7AAA-1333-4270-BA61-60BB08E5788A}" type="datetime1">
              <a:rPr lang="en-US" smtClean="0"/>
              <a:pPr/>
              <a:t>9/16/2015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27410-3683-471C-AD2D-477163C022AF}"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32088D1-1842-4B85-BC26-D4F84296E7DD}" type="datetime1">
              <a:rPr lang="en-US" smtClean="0"/>
              <a:pPr/>
              <a:t>9/16/2015</a:t>
            </a:fld>
            <a:endParaRPr lang="en-US" dirty="0"/>
          </a:p>
        </p:txBody>
      </p:sp>
      <p:sp>
        <p:nvSpPr>
          <p:cNvPr id="7" name="Slide Number Placeholder 6"/>
          <p:cNvSpPr>
            <a:spLocks noGrp="1"/>
          </p:cNvSpPr>
          <p:nvPr>
            <p:ph type="sldNum" sz="quarter" idx="11"/>
          </p:nvPr>
        </p:nvSpPr>
        <p:spPr/>
        <p:txBody>
          <a:bodyPr rtlCol="0"/>
          <a:lstStyle/>
          <a:p>
            <a:fld id="{D7E27410-3683-471C-AD2D-477163C022AF}"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0AA18-1C34-4767-AA7F-89B7B5092EE6}" type="datetime1">
              <a:rPr lang="en-US" smtClean="0"/>
              <a:pPr/>
              <a:t>9/16/2015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27410-3683-471C-AD2D-477163C022A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E5B69D3-2602-4928-829F-F1B0D742F3FC}" type="datetime1">
              <a:rPr lang="en-US" smtClean="0"/>
              <a:pPr/>
              <a:t>9/16/2015</a:t>
            </a:fld>
            <a:endParaRPr lang="en-US" dirty="0"/>
          </a:p>
        </p:txBody>
      </p:sp>
      <p:sp>
        <p:nvSpPr>
          <p:cNvPr id="22" name="Slide Number Placeholder 21"/>
          <p:cNvSpPr>
            <a:spLocks noGrp="1"/>
          </p:cNvSpPr>
          <p:nvPr>
            <p:ph type="sldNum" sz="quarter" idx="15"/>
          </p:nvPr>
        </p:nvSpPr>
        <p:spPr/>
        <p:txBody>
          <a:bodyPr rtlCol="0"/>
          <a:lstStyle/>
          <a:p>
            <a:fld id="{D7E27410-3683-471C-AD2D-477163C022AF}"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8D54E23-E0E9-4D3B-9960-FAE72123C2C6}" type="datetime1">
              <a:rPr lang="en-US" smtClean="0"/>
              <a:pPr/>
              <a:t>9/16/2015</a:t>
            </a:fld>
            <a:endParaRPr lang="en-US" dirty="0"/>
          </a:p>
        </p:txBody>
      </p:sp>
      <p:sp>
        <p:nvSpPr>
          <p:cNvPr id="18" name="Slide Number Placeholder 17"/>
          <p:cNvSpPr>
            <a:spLocks noGrp="1"/>
          </p:cNvSpPr>
          <p:nvPr>
            <p:ph type="sldNum" sz="quarter" idx="11"/>
          </p:nvPr>
        </p:nvSpPr>
        <p:spPr/>
        <p:txBody>
          <a:bodyPr rtlCol="0"/>
          <a:lstStyle/>
          <a:p>
            <a:fld id="{D7E27410-3683-471C-AD2D-477163C022AF}"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9D92230-B0BD-488F-B218-D91B733EA637}" type="datetime1">
              <a:rPr lang="en-US" smtClean="0"/>
              <a:pPr/>
              <a:t>9/16/2015</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7E27410-3683-471C-AD2D-477163C022A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0"/>
            <a:ext cx="7851648" cy="2819400"/>
          </a:xfrm>
        </p:spPr>
        <p:txBody>
          <a:bodyPr>
            <a:normAutofit/>
          </a:bodyPr>
          <a:lstStyle/>
          <a:p>
            <a:pPr algn="ctr"/>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istory Of The Hotel Industry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D7E27410-3683-471C-AD2D-477163C022AF}" type="slidenum">
              <a:rPr lang="en-US" smtClean="0"/>
              <a:pPr/>
              <a:t>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10</a:t>
            </a:fld>
            <a:endParaRPr lang="en-US"/>
          </a:p>
        </p:txBody>
      </p:sp>
      <p:sp>
        <p:nvSpPr>
          <p:cNvPr id="3" name="TextBox 2"/>
          <p:cNvSpPr txBox="1"/>
          <p:nvPr/>
        </p:nvSpPr>
        <p:spPr>
          <a:xfrm>
            <a:off x="457200" y="1066800"/>
            <a:ext cx="8305800" cy="4893647"/>
          </a:xfrm>
          <a:prstGeom prst="rect">
            <a:avLst/>
          </a:prstGeom>
          <a:noFill/>
        </p:spPr>
        <p:txBody>
          <a:bodyPr wrap="square" rtlCol="0">
            <a:spAutoFit/>
          </a:bodyPr>
          <a:lstStyle/>
          <a:p>
            <a:r>
              <a:rPr lang="en-US" dirty="0" smtClean="0"/>
              <a:t>           </a:t>
            </a:r>
            <a:r>
              <a:rPr lang="en-US" sz="2400" dirty="0" smtClean="0"/>
              <a:t>                               SUMMARY-------------------</a:t>
            </a:r>
          </a:p>
          <a:p>
            <a:r>
              <a:rPr lang="en-US" sz="2400" dirty="0" smtClean="0"/>
              <a:t>  </a:t>
            </a:r>
          </a:p>
          <a:p>
            <a:pPr>
              <a:buFont typeface="Arial" pitchFamily="34" charset="0"/>
              <a:buChar char="•"/>
            </a:pPr>
            <a:r>
              <a:rPr lang="en-US" sz="2400" dirty="0" smtClean="0"/>
              <a:t> 1903-Taj mahal hotel</a:t>
            </a:r>
          </a:p>
          <a:p>
            <a:pPr>
              <a:buFont typeface="Arial" pitchFamily="34" charset="0"/>
              <a:buChar char="•"/>
            </a:pPr>
            <a:r>
              <a:rPr lang="en-US" sz="2400" dirty="0" smtClean="0"/>
              <a:t> 1971-the 220 room hotel was converted into 325 room hotel </a:t>
            </a:r>
          </a:p>
          <a:p>
            <a:pPr>
              <a:buFont typeface="Arial" pitchFamily="34" charset="0"/>
              <a:buChar char="•"/>
            </a:pPr>
            <a:r>
              <a:rPr lang="en-US" sz="2400" dirty="0" smtClean="0"/>
              <a:t> 1972-Rambagh palace  jaipur,lake palace  at Udaipur were linked to Taj. </a:t>
            </a:r>
          </a:p>
          <a:p>
            <a:pPr>
              <a:buFont typeface="Arial" pitchFamily="34" charset="0"/>
              <a:buChar char="•"/>
            </a:pPr>
            <a:r>
              <a:rPr lang="en-US" sz="2400" dirty="0" smtClean="0"/>
              <a:t>  1974-Taj coramandel in Chennai, fort aguada beach resort goa.</a:t>
            </a:r>
          </a:p>
          <a:p>
            <a:pPr>
              <a:buFont typeface="Arial" pitchFamily="34" charset="0"/>
              <a:buChar char="•"/>
            </a:pPr>
            <a:r>
              <a:rPr lang="en-US" sz="2400" dirty="0" smtClean="0"/>
              <a:t> 1976-fisherman’s cave,chennai.as well as taj flight kitchen in Mumbai catering to both domestic &amp; international flights. </a:t>
            </a:r>
          </a:p>
          <a:p>
            <a:pPr>
              <a:buFont typeface="Arial" pitchFamily="34" charset="0"/>
              <a:buChar char="•"/>
            </a:pPr>
            <a:r>
              <a:rPr lang="en-US" sz="2400" dirty="0" smtClean="0"/>
              <a:t> 1978-Taj mahal hotel in Delhi.</a:t>
            </a:r>
          </a:p>
          <a:p>
            <a:pPr>
              <a:buFont typeface="Arial" pitchFamily="34" charset="0"/>
              <a:buChar char="•"/>
            </a:pPr>
            <a:r>
              <a:rPr lang="en-US" sz="2400" dirty="0" smtClean="0"/>
              <a:t> 1980-Taj Ganges. </a:t>
            </a:r>
          </a:p>
          <a:p>
            <a:pPr>
              <a:buFont typeface="Arial" pitchFamily="34" charset="0"/>
              <a:buChar char="•"/>
            </a:pPr>
            <a:r>
              <a:rPr lang="en-US" sz="2400" dirty="0" smtClean="0"/>
              <a:t>Rapid expansion of the group</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100</a:t>
            </a:fld>
            <a:endParaRPr lang="en-US"/>
          </a:p>
        </p:txBody>
      </p:sp>
      <p:sp>
        <p:nvSpPr>
          <p:cNvPr id="3" name="TextBox 2"/>
          <p:cNvSpPr txBox="1"/>
          <p:nvPr/>
        </p:nvSpPr>
        <p:spPr>
          <a:xfrm>
            <a:off x="228600" y="304800"/>
            <a:ext cx="8763000" cy="369332"/>
          </a:xfrm>
          <a:prstGeom prst="rect">
            <a:avLst/>
          </a:prstGeom>
          <a:noFill/>
        </p:spPr>
        <p:txBody>
          <a:bodyPr wrap="square" rtlCol="0">
            <a:spAutoFit/>
          </a:bodyPr>
          <a:lstStyle/>
          <a:p>
            <a:endParaRPr lang="en-US"/>
          </a:p>
        </p:txBody>
      </p:sp>
      <p:sp>
        <p:nvSpPr>
          <p:cNvPr id="4" name="TextBox 3"/>
          <p:cNvSpPr txBox="1"/>
          <p:nvPr/>
        </p:nvSpPr>
        <p:spPr>
          <a:xfrm>
            <a:off x="304800" y="381000"/>
            <a:ext cx="8534400" cy="6001643"/>
          </a:xfrm>
          <a:prstGeom prst="rect">
            <a:avLst/>
          </a:prstGeom>
          <a:noFill/>
        </p:spPr>
        <p:txBody>
          <a:bodyPr wrap="square" rtlCol="0">
            <a:spAutoFit/>
          </a:bodyPr>
          <a:lstStyle/>
          <a:p>
            <a:r>
              <a:rPr lang="en-US" sz="3200" dirty="0" smtClean="0"/>
              <a:t>WINE BUTLER---Known as the </a:t>
            </a:r>
            <a:r>
              <a:rPr lang="en-US" sz="3200" b="1" dirty="0" smtClean="0"/>
              <a:t>Sommelier</a:t>
            </a:r>
            <a:r>
              <a:rPr lang="en-US" sz="3200" dirty="0" smtClean="0"/>
              <a:t> in french.he is a specialist in wines &amp; spirits &amp; provides beverage service at the table-side from a wine trolley. Such service is found in up-market restaurants where beverage service is viewed as a fine art.</a:t>
            </a:r>
          </a:p>
          <a:p>
            <a:r>
              <a:rPr lang="en-US" sz="3200" dirty="0" smtClean="0"/>
              <a:t> </a:t>
            </a:r>
          </a:p>
          <a:p>
            <a:r>
              <a:rPr lang="en-US" sz="3200" dirty="0" smtClean="0"/>
              <a:t> CARVER-Known as a Trancheur in french,a carver is a specialist in carving roasts at the table-</a:t>
            </a:r>
            <a:r>
              <a:rPr lang="en-US" sz="3200" dirty="0" err="1" smtClean="0"/>
              <a:t>side.He</a:t>
            </a:r>
            <a:r>
              <a:rPr lang="en-US" sz="3200" dirty="0" smtClean="0"/>
              <a:t> has a trolley equipped with a cutting board,platters,knives &amp; forks for serving roasts that he cuts. We will find carvers in up market restaurants that include roasts as essential features of the restaurant menu.  </a:t>
            </a:r>
            <a:endParaRPr lang="en-US" sz="32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101</a:t>
            </a:fld>
            <a:endParaRPr lang="en-US"/>
          </a:p>
        </p:txBody>
      </p:sp>
      <p:sp>
        <p:nvSpPr>
          <p:cNvPr id="3" name="TextBox 2"/>
          <p:cNvSpPr txBox="1"/>
          <p:nvPr/>
        </p:nvSpPr>
        <p:spPr>
          <a:xfrm>
            <a:off x="457200" y="457200"/>
            <a:ext cx="8382000" cy="4093428"/>
          </a:xfrm>
          <a:prstGeom prst="rect">
            <a:avLst/>
          </a:prstGeom>
          <a:noFill/>
        </p:spPr>
        <p:txBody>
          <a:bodyPr wrap="square" rtlCol="0">
            <a:spAutoFit/>
          </a:bodyPr>
          <a:lstStyle/>
          <a:p>
            <a:r>
              <a:rPr lang="en-US" sz="2800" b="1" dirty="0" smtClean="0"/>
              <a:t>STEWARDS</a:t>
            </a:r>
            <a:r>
              <a:rPr lang="en-US" sz="2800" dirty="0" smtClean="0"/>
              <a:t>-Also known as ‘Waiters’ Servers’ or Commis de rang., Are the ones who provide the actual service to the guests. Being contact persons, they have to exhibit good customer skills along with technical ability to provide food &amp; Beverage service of high standards. They have to be hygienically clean &amp; up sell to get the extra dollar from the guest</a:t>
            </a:r>
            <a:r>
              <a:rPr lang="en-US" dirty="0" smtClean="0"/>
              <a:t>.</a:t>
            </a:r>
          </a:p>
          <a:p>
            <a:endParaRPr lang="en-US" dirty="0" smtClean="0"/>
          </a:p>
          <a:p>
            <a:r>
              <a:rPr lang="en-US" dirty="0" smtClean="0"/>
              <a:t> </a:t>
            </a:r>
          </a:p>
          <a:p>
            <a:r>
              <a:rPr lang="en-US" dirty="0" smtClean="0"/>
              <a:t> </a:t>
            </a:r>
            <a:r>
              <a:rPr lang="en-US" sz="2800" b="1" dirty="0" smtClean="0"/>
              <a:t>BUSBOYS</a:t>
            </a:r>
            <a:r>
              <a:rPr lang="en-US" sz="2800" dirty="0" smtClean="0"/>
              <a:t>-They clear Tables &amp;  replenish the sideboard with supplies.</a:t>
            </a:r>
            <a:endParaRPr lang="en-US" sz="28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102</a:t>
            </a:fld>
            <a:endParaRPr lang="en-US"/>
          </a:p>
        </p:txBody>
      </p:sp>
      <p:sp>
        <p:nvSpPr>
          <p:cNvPr id="3" name="TextBox 2"/>
          <p:cNvSpPr txBox="1"/>
          <p:nvPr/>
        </p:nvSpPr>
        <p:spPr>
          <a:xfrm>
            <a:off x="304800" y="152400"/>
            <a:ext cx="8610600" cy="6001643"/>
          </a:xfrm>
          <a:prstGeom prst="rect">
            <a:avLst/>
          </a:prstGeom>
          <a:noFill/>
        </p:spPr>
        <p:txBody>
          <a:bodyPr wrap="square" rtlCol="0">
            <a:spAutoFit/>
          </a:bodyPr>
          <a:lstStyle/>
          <a:p>
            <a:r>
              <a:rPr lang="en-US" sz="3200" b="1" dirty="0" smtClean="0"/>
              <a:t>                          REVIEW QUIZ</a:t>
            </a:r>
          </a:p>
          <a:p>
            <a:r>
              <a:rPr lang="en-US" sz="3200" b="1" dirty="0" smtClean="0"/>
              <a:t> </a:t>
            </a:r>
          </a:p>
          <a:p>
            <a:pPr>
              <a:buFont typeface="Wingdings" pitchFamily="2" charset="2"/>
              <a:buChar char="q"/>
            </a:pPr>
            <a:r>
              <a:rPr lang="en-US" sz="3200" b="1" dirty="0" smtClean="0"/>
              <a:t> The person who clears the tables Is called-</a:t>
            </a:r>
          </a:p>
          <a:p>
            <a:r>
              <a:rPr lang="en-US" sz="3200" b="1" dirty="0" smtClean="0"/>
              <a:t> </a:t>
            </a:r>
          </a:p>
          <a:p>
            <a:pPr>
              <a:buFont typeface="Wingdings" pitchFamily="2" charset="2"/>
              <a:buChar char="q"/>
            </a:pPr>
            <a:r>
              <a:rPr lang="en-US" sz="3200" b="1" dirty="0" smtClean="0"/>
              <a:t> The </a:t>
            </a:r>
            <a:r>
              <a:rPr lang="en-US" sz="3200" b="1" dirty="0" err="1" smtClean="0"/>
              <a:t>french</a:t>
            </a:r>
            <a:r>
              <a:rPr lang="en-US" sz="3200" b="1" dirty="0" smtClean="0"/>
              <a:t> term for a Senior Captain is-</a:t>
            </a:r>
          </a:p>
          <a:p>
            <a:r>
              <a:rPr lang="en-US" sz="3200" b="1" dirty="0" smtClean="0"/>
              <a:t> </a:t>
            </a:r>
          </a:p>
          <a:p>
            <a:pPr>
              <a:buFont typeface="Wingdings" pitchFamily="2" charset="2"/>
              <a:buChar char="q"/>
            </a:pPr>
            <a:r>
              <a:rPr lang="en-US" sz="3200" b="1" dirty="0" smtClean="0"/>
              <a:t>The </a:t>
            </a:r>
            <a:r>
              <a:rPr lang="en-US" sz="3200" b="1" dirty="0" err="1" smtClean="0"/>
              <a:t>french</a:t>
            </a:r>
            <a:r>
              <a:rPr lang="en-US" sz="3200" b="1" dirty="0" smtClean="0"/>
              <a:t> term for a wine Butler is-</a:t>
            </a:r>
          </a:p>
          <a:p>
            <a:r>
              <a:rPr lang="en-US" sz="3200" b="1" dirty="0" smtClean="0"/>
              <a:t> </a:t>
            </a:r>
          </a:p>
          <a:p>
            <a:pPr>
              <a:buFont typeface="Wingdings" pitchFamily="2" charset="2"/>
              <a:buChar char="q"/>
            </a:pPr>
            <a:r>
              <a:rPr lang="en-US" sz="3200" b="1" dirty="0" smtClean="0"/>
              <a:t> Another name for a sideboard is-</a:t>
            </a:r>
          </a:p>
          <a:p>
            <a:pPr>
              <a:buFont typeface="Wingdings" pitchFamily="2" charset="2"/>
              <a:buChar char="q"/>
            </a:pPr>
            <a:endParaRPr lang="en-US" sz="3200" b="1" dirty="0" smtClean="0"/>
          </a:p>
          <a:p>
            <a:pPr>
              <a:buFont typeface="Wingdings" pitchFamily="2" charset="2"/>
              <a:buChar char="q"/>
            </a:pPr>
            <a:r>
              <a:rPr lang="en-US" sz="3200" b="1" dirty="0" smtClean="0"/>
              <a:t> A group of tables serviced by a captain &amp; his crew is called a- </a:t>
            </a:r>
            <a:endParaRPr lang="en-US" sz="3200" b="1"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103</a:t>
            </a:fld>
            <a:endParaRPr lang="en-US"/>
          </a:p>
        </p:txBody>
      </p:sp>
      <p:sp>
        <p:nvSpPr>
          <p:cNvPr id="3" name="TextBox 2"/>
          <p:cNvSpPr txBox="1"/>
          <p:nvPr/>
        </p:nvSpPr>
        <p:spPr>
          <a:xfrm>
            <a:off x="228600" y="152400"/>
            <a:ext cx="8686800" cy="4585871"/>
          </a:xfrm>
          <a:prstGeom prst="rect">
            <a:avLst/>
          </a:prstGeom>
          <a:noFill/>
        </p:spPr>
        <p:txBody>
          <a:bodyPr wrap="square" rtlCol="0">
            <a:spAutoFit/>
          </a:bodyPr>
          <a:lstStyle/>
          <a:p>
            <a:pPr>
              <a:buFont typeface="Wingdings" pitchFamily="2" charset="2"/>
              <a:buChar char="q"/>
            </a:pPr>
            <a:r>
              <a:rPr lang="en-US" sz="3200" dirty="0" smtClean="0"/>
              <a:t>A formal document that specifies the duties &amp; responsibilities of a job holder is called-</a:t>
            </a:r>
          </a:p>
          <a:p>
            <a:r>
              <a:rPr lang="en-US" sz="3200" dirty="0" smtClean="0"/>
              <a:t> </a:t>
            </a:r>
          </a:p>
          <a:p>
            <a:pPr>
              <a:buFont typeface="Wingdings" pitchFamily="2" charset="2"/>
              <a:buChar char="q"/>
            </a:pPr>
            <a:r>
              <a:rPr lang="en-US" sz="3200" dirty="0" smtClean="0"/>
              <a:t> The profile of the person to do a particular job is called-</a:t>
            </a:r>
          </a:p>
          <a:p>
            <a:pPr>
              <a:buFont typeface="Wingdings" pitchFamily="2" charset="2"/>
              <a:buChar char="q"/>
            </a:pPr>
            <a:endParaRPr lang="en-US" sz="3200" dirty="0" smtClean="0"/>
          </a:p>
          <a:p>
            <a:pPr>
              <a:buFont typeface="Wingdings" pitchFamily="2" charset="2"/>
              <a:buChar char="q"/>
            </a:pPr>
            <a:r>
              <a:rPr lang="en-US" sz="3200" dirty="0" smtClean="0"/>
              <a:t> The person who cuts the roasts at the table-side is called-</a:t>
            </a:r>
          </a:p>
          <a:p>
            <a:pPr>
              <a:buFont typeface="Wingdings" pitchFamily="2" charset="2"/>
              <a:buChar char="q"/>
            </a:pPr>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104</a:t>
            </a:fld>
            <a:endParaRPr lang="en-US"/>
          </a:p>
        </p:txBody>
      </p:sp>
      <p:sp>
        <p:nvSpPr>
          <p:cNvPr id="3" name="TextBox 2"/>
          <p:cNvSpPr txBox="1"/>
          <p:nvPr/>
        </p:nvSpPr>
        <p:spPr>
          <a:xfrm>
            <a:off x="304800" y="152400"/>
            <a:ext cx="8610600" cy="7232749"/>
          </a:xfrm>
          <a:prstGeom prst="rect">
            <a:avLst/>
          </a:prstGeom>
          <a:noFill/>
        </p:spPr>
        <p:txBody>
          <a:bodyPr wrap="square" rtlCol="0">
            <a:spAutoFit/>
          </a:bodyPr>
          <a:lstStyle/>
          <a:p>
            <a:r>
              <a:rPr lang="en-US" dirty="0" smtClean="0"/>
              <a:t>                                               TEST QUIZ REVIEW </a:t>
            </a:r>
          </a:p>
          <a:p>
            <a:endParaRPr lang="en-US" dirty="0" smtClean="0"/>
          </a:p>
          <a:p>
            <a:pPr>
              <a:buFont typeface="Wingdings" pitchFamily="2" charset="2"/>
              <a:buChar char="q"/>
            </a:pPr>
            <a:r>
              <a:rPr lang="en-US" dirty="0" smtClean="0"/>
              <a:t> </a:t>
            </a:r>
            <a:r>
              <a:rPr lang="en-US" sz="2800" dirty="0" smtClean="0"/>
              <a:t>Which was the first Hotel of Taj group &amp; which year it was opened?</a:t>
            </a:r>
          </a:p>
          <a:p>
            <a:r>
              <a:rPr lang="en-US" sz="2800" dirty="0" smtClean="0"/>
              <a:t>The 1</a:t>
            </a:r>
            <a:r>
              <a:rPr lang="en-US" sz="2800" baseline="30000" dirty="0" smtClean="0"/>
              <a:t>st</a:t>
            </a:r>
            <a:r>
              <a:rPr lang="en-US" sz="2800" dirty="0" smtClean="0"/>
              <a:t> Hotel of Taj group was Taj </a:t>
            </a:r>
            <a:r>
              <a:rPr lang="en-US" sz="2800" dirty="0" err="1" smtClean="0"/>
              <a:t>Mahal</a:t>
            </a:r>
            <a:r>
              <a:rPr lang="en-US" sz="2800" dirty="0" smtClean="0"/>
              <a:t> in Mumbai,&amp; It was opened in 1903.</a:t>
            </a:r>
          </a:p>
          <a:p>
            <a:r>
              <a:rPr lang="en-US" sz="2800" dirty="0" smtClean="0"/>
              <a:t>  </a:t>
            </a:r>
          </a:p>
          <a:p>
            <a:pPr>
              <a:buFont typeface="Wingdings" pitchFamily="2" charset="2"/>
              <a:buChar char="q"/>
            </a:pPr>
            <a:r>
              <a:rPr lang="en-US" sz="2800" dirty="0" smtClean="0"/>
              <a:t>Who is the Chairman of Taj group of Hotels?</a:t>
            </a:r>
          </a:p>
          <a:p>
            <a:r>
              <a:rPr lang="en-US" sz="2800" dirty="0" err="1" smtClean="0"/>
              <a:t>Mr.Ratan</a:t>
            </a:r>
            <a:r>
              <a:rPr lang="en-US" sz="2800" dirty="0" smtClean="0"/>
              <a:t> Novel Tata.</a:t>
            </a:r>
          </a:p>
          <a:p>
            <a:r>
              <a:rPr lang="en-US" sz="2800" dirty="0" smtClean="0"/>
              <a:t> </a:t>
            </a:r>
          </a:p>
          <a:p>
            <a:pPr>
              <a:buFont typeface="Wingdings" pitchFamily="2" charset="2"/>
              <a:buChar char="q"/>
            </a:pPr>
            <a:r>
              <a:rPr lang="en-US" sz="2800" dirty="0" smtClean="0"/>
              <a:t> Taj Group is managed by which Company?</a:t>
            </a:r>
          </a:p>
          <a:p>
            <a:r>
              <a:rPr lang="en-US" sz="2800" dirty="0" smtClean="0"/>
              <a:t> IHCL-Indian Hotels Company Limited.</a:t>
            </a:r>
          </a:p>
          <a:p>
            <a:r>
              <a:rPr lang="en-US" sz="2800" dirty="0" smtClean="0"/>
              <a:t> </a:t>
            </a:r>
          </a:p>
          <a:p>
            <a:pPr>
              <a:buFont typeface="Wingdings" pitchFamily="2" charset="2"/>
              <a:buChar char="q"/>
            </a:pPr>
            <a:r>
              <a:rPr lang="en-US" sz="2800" dirty="0" smtClean="0"/>
              <a:t> Write any two luxury Hotels of Taj.</a:t>
            </a:r>
          </a:p>
          <a:p>
            <a:r>
              <a:rPr lang="en-US" sz="2800" dirty="0" smtClean="0"/>
              <a:t> Taj Lake Palace</a:t>
            </a:r>
          </a:p>
          <a:p>
            <a:r>
              <a:rPr lang="en-US" sz="2800" dirty="0" smtClean="0"/>
              <a:t>Taj </a:t>
            </a:r>
            <a:r>
              <a:rPr lang="en-US" sz="2800" dirty="0" err="1" smtClean="0"/>
              <a:t>Rambagh</a:t>
            </a:r>
            <a:r>
              <a:rPr lang="en-US" sz="2800" dirty="0" smtClean="0"/>
              <a:t> Palace </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105</a:t>
            </a:fld>
            <a:endParaRPr lang="en-US"/>
          </a:p>
        </p:txBody>
      </p:sp>
      <p:sp>
        <p:nvSpPr>
          <p:cNvPr id="3" name="TextBox 2"/>
          <p:cNvSpPr txBox="1"/>
          <p:nvPr/>
        </p:nvSpPr>
        <p:spPr>
          <a:xfrm>
            <a:off x="228600" y="228600"/>
            <a:ext cx="8686800" cy="6678751"/>
          </a:xfrm>
          <a:prstGeom prst="rect">
            <a:avLst/>
          </a:prstGeom>
          <a:noFill/>
        </p:spPr>
        <p:txBody>
          <a:bodyPr wrap="square" rtlCol="0">
            <a:spAutoFit/>
          </a:bodyPr>
          <a:lstStyle/>
          <a:p>
            <a:pPr>
              <a:buFont typeface="Wingdings" pitchFamily="2" charset="2"/>
              <a:buChar char="q"/>
            </a:pPr>
            <a:r>
              <a:rPr lang="en-US" sz="2800" dirty="0" smtClean="0"/>
              <a:t>Write any 2 luxury Villas of </a:t>
            </a:r>
            <a:r>
              <a:rPr lang="en-US" sz="2800" dirty="0" err="1" smtClean="0"/>
              <a:t>Oberoi’s</a:t>
            </a:r>
            <a:r>
              <a:rPr lang="en-US" sz="2800" dirty="0" smtClean="0"/>
              <a:t>.</a:t>
            </a:r>
          </a:p>
          <a:p>
            <a:r>
              <a:rPr lang="en-US" sz="2800" dirty="0" smtClean="0"/>
              <a:t>  Oberoi Udaivillas-Udaipur </a:t>
            </a:r>
          </a:p>
          <a:p>
            <a:r>
              <a:rPr lang="en-US" sz="2800" dirty="0" smtClean="0"/>
              <a:t>  Oberoi Raj villas-Jaipur.</a:t>
            </a:r>
          </a:p>
          <a:p>
            <a:r>
              <a:rPr lang="en-US" sz="2800" dirty="0" smtClean="0"/>
              <a:t>  </a:t>
            </a:r>
          </a:p>
          <a:p>
            <a:pPr>
              <a:buFont typeface="Wingdings" pitchFamily="2" charset="2"/>
              <a:buChar char="q"/>
            </a:pPr>
            <a:r>
              <a:rPr lang="en-US" sz="2800" dirty="0" smtClean="0"/>
              <a:t>Oberoi group is managed by which company?</a:t>
            </a:r>
          </a:p>
          <a:p>
            <a:r>
              <a:rPr lang="en-US" sz="2800" dirty="0" smtClean="0"/>
              <a:t> EIH-East India Hotels</a:t>
            </a:r>
          </a:p>
          <a:p>
            <a:pPr>
              <a:buFont typeface="Wingdings" pitchFamily="2" charset="2"/>
              <a:buChar char="q"/>
            </a:pPr>
            <a:endParaRPr lang="en-US" sz="2800" dirty="0" smtClean="0"/>
          </a:p>
          <a:p>
            <a:pPr>
              <a:buFont typeface="Wingdings" pitchFamily="2" charset="2"/>
              <a:buChar char="q"/>
            </a:pPr>
            <a:r>
              <a:rPr lang="en-US" sz="2800" dirty="0" smtClean="0"/>
              <a:t> Who was the founder of </a:t>
            </a:r>
            <a:r>
              <a:rPr lang="en-US" sz="2800" dirty="0" err="1" smtClean="0"/>
              <a:t>Oberoi’s</a:t>
            </a:r>
            <a:r>
              <a:rPr lang="en-US" sz="2800" dirty="0" smtClean="0"/>
              <a:t>? </a:t>
            </a:r>
          </a:p>
          <a:p>
            <a:r>
              <a:rPr lang="en-US" sz="2800" dirty="0" err="1" smtClean="0"/>
              <a:t>Rai</a:t>
            </a:r>
            <a:r>
              <a:rPr lang="en-US" sz="2800" dirty="0" smtClean="0"/>
              <a:t> </a:t>
            </a:r>
            <a:r>
              <a:rPr lang="en-US" sz="2800" dirty="0" err="1" smtClean="0"/>
              <a:t>Bahadur</a:t>
            </a:r>
            <a:r>
              <a:rPr lang="en-US" sz="2800" dirty="0" smtClean="0"/>
              <a:t> Mohan Singh Oberoi</a:t>
            </a:r>
          </a:p>
          <a:p>
            <a:r>
              <a:rPr lang="en-US" sz="2800" dirty="0" smtClean="0"/>
              <a:t>  </a:t>
            </a:r>
          </a:p>
          <a:p>
            <a:pPr>
              <a:buFont typeface="Wingdings" pitchFamily="2" charset="2"/>
              <a:buChar char="q"/>
            </a:pPr>
            <a:r>
              <a:rPr lang="en-US" sz="2800" dirty="0" smtClean="0"/>
              <a:t>What do you understand by ITC,ITDC,&amp; RTDC?</a:t>
            </a:r>
          </a:p>
          <a:p>
            <a:r>
              <a:rPr lang="en-US" sz="2800" dirty="0" smtClean="0"/>
              <a:t>    ITC-Indian Tobacco Company</a:t>
            </a:r>
          </a:p>
          <a:p>
            <a:r>
              <a:rPr lang="en-US" sz="2800" dirty="0" smtClean="0"/>
              <a:t>    ITDC-Indian Tourism Development Corporation </a:t>
            </a:r>
          </a:p>
          <a:p>
            <a:r>
              <a:rPr lang="en-US" sz="2800" dirty="0" smtClean="0"/>
              <a:t>    RTDC-Rajasthan Tourism Development Corporation.</a:t>
            </a:r>
          </a:p>
          <a:p>
            <a:r>
              <a:rPr lang="en-US" dirty="0" smtClean="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106</a:t>
            </a:fld>
            <a:endParaRPr lang="en-US"/>
          </a:p>
        </p:txBody>
      </p:sp>
      <p:sp>
        <p:nvSpPr>
          <p:cNvPr id="4" name="TextBox 3"/>
          <p:cNvSpPr txBox="1"/>
          <p:nvPr/>
        </p:nvSpPr>
        <p:spPr>
          <a:xfrm>
            <a:off x="304800" y="304800"/>
            <a:ext cx="8610600" cy="369332"/>
          </a:xfrm>
          <a:prstGeom prst="rect">
            <a:avLst/>
          </a:prstGeom>
          <a:noFill/>
        </p:spPr>
        <p:txBody>
          <a:bodyPr wrap="square" rtlCol="0">
            <a:spAutoFit/>
          </a:bodyPr>
          <a:lstStyle/>
          <a:p>
            <a:endParaRPr lang="en-US"/>
          </a:p>
        </p:txBody>
      </p:sp>
      <p:sp>
        <p:nvSpPr>
          <p:cNvPr id="6" name="TextBox 5"/>
          <p:cNvSpPr txBox="1"/>
          <p:nvPr/>
        </p:nvSpPr>
        <p:spPr>
          <a:xfrm>
            <a:off x="381000" y="152400"/>
            <a:ext cx="8458200" cy="646331"/>
          </a:xfrm>
          <a:prstGeom prst="rect">
            <a:avLst/>
          </a:prstGeom>
          <a:noFill/>
        </p:spPr>
        <p:txBody>
          <a:bodyPr wrap="square" rtlCol="0">
            <a:spAutoFit/>
          </a:bodyPr>
          <a:lstStyle/>
          <a:p>
            <a:pPr>
              <a:buFont typeface="Wingdings" pitchFamily="2" charset="2"/>
              <a:buChar char="q"/>
            </a:pPr>
            <a:r>
              <a:rPr lang="en-US" dirty="0" smtClean="0"/>
              <a:t>Explain the following-</a:t>
            </a:r>
          </a:p>
          <a:p>
            <a:pPr>
              <a:buFont typeface="Wingdings" pitchFamily="2" charset="2"/>
              <a:buChar char="q"/>
            </a:pPr>
            <a:r>
              <a:rPr lang="en-US" dirty="0" smtClean="0"/>
              <a:t> Grill Room-</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107</a:t>
            </a:fld>
            <a:endParaRPr lang="en-US"/>
          </a:p>
        </p:txBody>
      </p:sp>
      <p:sp>
        <p:nvSpPr>
          <p:cNvPr id="6" name="TextBox 5"/>
          <p:cNvSpPr txBox="1"/>
          <p:nvPr/>
        </p:nvSpPr>
        <p:spPr>
          <a:xfrm>
            <a:off x="304800" y="228600"/>
            <a:ext cx="8610600" cy="6986528"/>
          </a:xfrm>
          <a:prstGeom prst="rect">
            <a:avLst/>
          </a:prstGeom>
          <a:noFill/>
        </p:spPr>
        <p:txBody>
          <a:bodyPr wrap="square" rtlCol="0">
            <a:spAutoFit/>
          </a:bodyPr>
          <a:lstStyle/>
          <a:p>
            <a:pPr>
              <a:buFont typeface="Wingdings" pitchFamily="2" charset="2"/>
              <a:buChar char="q"/>
            </a:pPr>
            <a:r>
              <a:rPr lang="en-US" sz="2800" dirty="0" smtClean="0"/>
              <a:t>French term for-</a:t>
            </a:r>
          </a:p>
          <a:p>
            <a:r>
              <a:rPr lang="en-US" sz="2800" dirty="0" smtClean="0"/>
              <a:t> </a:t>
            </a:r>
          </a:p>
          <a:p>
            <a:r>
              <a:rPr lang="en-US" sz="2800" dirty="0" smtClean="0"/>
              <a:t> </a:t>
            </a:r>
            <a:r>
              <a:rPr lang="en-US" sz="2800" b="1" dirty="0" smtClean="0"/>
              <a:t>Captain</a:t>
            </a:r>
            <a:r>
              <a:rPr lang="en-US" sz="2800" dirty="0" smtClean="0"/>
              <a:t>-Maitre </a:t>
            </a:r>
            <a:r>
              <a:rPr lang="en-US" sz="2800" dirty="0" err="1" smtClean="0"/>
              <a:t>d’hotel</a:t>
            </a:r>
            <a:r>
              <a:rPr lang="en-US" sz="2800" dirty="0" smtClean="0"/>
              <a:t> de </a:t>
            </a:r>
            <a:r>
              <a:rPr lang="en-US" sz="2800" dirty="0" err="1" smtClean="0"/>
              <a:t>carre</a:t>
            </a:r>
            <a:endParaRPr lang="en-US" sz="2800" dirty="0" smtClean="0"/>
          </a:p>
          <a:p>
            <a:r>
              <a:rPr lang="en-US" sz="2800" dirty="0" smtClean="0"/>
              <a:t>  </a:t>
            </a:r>
          </a:p>
          <a:p>
            <a:r>
              <a:rPr lang="en-US" sz="2800" b="1" dirty="0" smtClean="0"/>
              <a:t>Wine waiter</a:t>
            </a:r>
            <a:r>
              <a:rPr lang="en-US" sz="2800" dirty="0" smtClean="0"/>
              <a:t>-Sommelier</a:t>
            </a:r>
          </a:p>
          <a:p>
            <a:r>
              <a:rPr lang="en-US" sz="2800" dirty="0" smtClean="0"/>
              <a:t>  </a:t>
            </a:r>
          </a:p>
          <a:p>
            <a:r>
              <a:rPr lang="en-US" sz="2800" b="1" dirty="0" smtClean="0"/>
              <a:t>Restaurant Manager</a:t>
            </a:r>
            <a:r>
              <a:rPr lang="en-US" sz="2800" dirty="0" smtClean="0"/>
              <a:t>-</a:t>
            </a:r>
            <a:r>
              <a:rPr lang="en-US" sz="2800" dirty="0" err="1" smtClean="0"/>
              <a:t>Directeur</a:t>
            </a:r>
            <a:r>
              <a:rPr lang="en-US" sz="2800" dirty="0" smtClean="0"/>
              <a:t> du Restaurant</a:t>
            </a:r>
          </a:p>
          <a:p>
            <a:r>
              <a:rPr lang="en-US" sz="2800" dirty="0" smtClean="0"/>
              <a:t> </a:t>
            </a:r>
          </a:p>
          <a:p>
            <a:pPr>
              <a:buFont typeface="Wingdings" pitchFamily="2" charset="2"/>
              <a:buChar char="q"/>
            </a:pPr>
            <a:r>
              <a:rPr lang="en-US" sz="2800" dirty="0" smtClean="0"/>
              <a:t> What is hollow-ware? </a:t>
            </a:r>
          </a:p>
          <a:p>
            <a:r>
              <a:rPr lang="en-US" sz="2800" dirty="0" smtClean="0"/>
              <a:t>Hollow-ware consists of any other item, apart from flatware &amp; cutlery, for example,Teapots,milk jugs, sugar basins, serving dishes.</a:t>
            </a:r>
          </a:p>
          <a:p>
            <a:r>
              <a:rPr lang="en-US" sz="2800" dirty="0" smtClean="0"/>
              <a:t> </a:t>
            </a:r>
          </a:p>
          <a:p>
            <a:pPr>
              <a:buFont typeface="Wingdings" pitchFamily="2" charset="2"/>
              <a:buChar char="q"/>
            </a:pPr>
            <a:r>
              <a:rPr lang="en-US" sz="2800" dirty="0" smtClean="0"/>
              <a:t> What do you understand by Dummy waiter?</a:t>
            </a:r>
          </a:p>
          <a:p>
            <a:r>
              <a:rPr lang="en-US" sz="2800" dirty="0" smtClean="0"/>
              <a:t>It holds all the necessary cutlery,crockery,hollow-</a:t>
            </a:r>
            <a:r>
              <a:rPr lang="en-US" sz="2800" dirty="0" err="1" smtClean="0"/>
              <a:t>ware,menu</a:t>
            </a:r>
            <a:r>
              <a:rPr lang="en-US" sz="2800" dirty="0" smtClean="0"/>
              <a:t> cards </a:t>
            </a:r>
            <a:r>
              <a:rPr lang="en-US" sz="2800" dirty="0" err="1" smtClean="0"/>
              <a:t>etc.It</a:t>
            </a:r>
            <a:r>
              <a:rPr lang="en-US" sz="2800" dirty="0" smtClean="0"/>
              <a:t> is also known as Side board or side station.</a:t>
            </a:r>
            <a:endParaRPr lang="en-US" sz="28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108</a:t>
            </a:fld>
            <a:endParaRPr lang="en-US" dirty="0"/>
          </a:p>
        </p:txBody>
      </p:sp>
      <p:sp>
        <p:nvSpPr>
          <p:cNvPr id="3" name="TextBox 2"/>
          <p:cNvSpPr txBox="1"/>
          <p:nvPr/>
        </p:nvSpPr>
        <p:spPr>
          <a:xfrm>
            <a:off x="304800" y="152400"/>
            <a:ext cx="8610600" cy="5539978"/>
          </a:xfrm>
          <a:prstGeom prst="rect">
            <a:avLst/>
          </a:prstGeom>
          <a:noFill/>
        </p:spPr>
        <p:txBody>
          <a:bodyPr wrap="square" rtlCol="0">
            <a:spAutoFit/>
          </a:bodyPr>
          <a:lstStyle/>
          <a:p>
            <a:pPr>
              <a:buFont typeface="Wingdings" pitchFamily="2" charset="2"/>
              <a:buChar char="q"/>
            </a:pPr>
            <a:r>
              <a:rPr lang="en-US" sz="2800" dirty="0" smtClean="0"/>
              <a:t>What are the sizes of Side plate &amp; Tea cup?</a:t>
            </a:r>
          </a:p>
          <a:p>
            <a:r>
              <a:rPr lang="en-US" sz="2800" dirty="0" smtClean="0"/>
              <a:t>Side plate-15 cm.{6in}in diameter</a:t>
            </a:r>
          </a:p>
          <a:p>
            <a:r>
              <a:rPr lang="en-US" sz="2800" dirty="0" smtClean="0"/>
              <a:t> Tea cup-6 2\3 </a:t>
            </a:r>
            <a:r>
              <a:rPr lang="en-US" sz="2800" dirty="0" err="1" smtClean="0"/>
              <a:t>fl.oz</a:t>
            </a:r>
            <a:endParaRPr lang="en-US" sz="2800" dirty="0" smtClean="0"/>
          </a:p>
          <a:p>
            <a:r>
              <a:rPr lang="en-US" sz="2800" dirty="0" smtClean="0"/>
              <a:t> </a:t>
            </a:r>
          </a:p>
          <a:p>
            <a:pPr>
              <a:buFont typeface="Wingdings" pitchFamily="2" charset="2"/>
              <a:buChar char="q"/>
            </a:pPr>
            <a:r>
              <a:rPr lang="en-US" sz="2800" dirty="0" smtClean="0"/>
              <a:t>What do you understand by </a:t>
            </a:r>
            <a:r>
              <a:rPr lang="en-US" sz="2800" b="1" dirty="0" err="1" smtClean="0"/>
              <a:t>Demi</a:t>
            </a:r>
            <a:r>
              <a:rPr lang="en-US" sz="2800" b="1" dirty="0" smtClean="0"/>
              <a:t> </a:t>
            </a:r>
            <a:r>
              <a:rPr lang="en-US" sz="2800" b="1" dirty="0" err="1" smtClean="0"/>
              <a:t>tasse</a:t>
            </a:r>
            <a:r>
              <a:rPr lang="en-US" sz="2800" dirty="0" smtClean="0"/>
              <a:t>? </a:t>
            </a:r>
          </a:p>
          <a:p>
            <a:r>
              <a:rPr lang="en-US" sz="2800" dirty="0" smtClean="0"/>
              <a:t>Coffee cup is also known as </a:t>
            </a:r>
            <a:r>
              <a:rPr lang="en-US" sz="2800" dirty="0" err="1" smtClean="0"/>
              <a:t>Demi</a:t>
            </a:r>
            <a:r>
              <a:rPr lang="en-US" sz="2800" dirty="0" smtClean="0"/>
              <a:t> </a:t>
            </a:r>
            <a:r>
              <a:rPr lang="en-US" sz="2800" dirty="0" err="1" smtClean="0"/>
              <a:t>tasse</a:t>
            </a:r>
            <a:r>
              <a:rPr lang="en-US" sz="2800" dirty="0" smtClean="0"/>
              <a:t>.</a:t>
            </a:r>
          </a:p>
          <a:p>
            <a:r>
              <a:rPr lang="en-US" sz="2800" dirty="0" smtClean="0"/>
              <a:t>  </a:t>
            </a:r>
          </a:p>
          <a:p>
            <a:pPr>
              <a:buFont typeface="Wingdings" pitchFamily="2" charset="2"/>
              <a:buChar char="q"/>
            </a:pPr>
            <a:r>
              <a:rPr lang="en-US" sz="2800" dirty="0" smtClean="0"/>
              <a:t>Explain the following-</a:t>
            </a:r>
          </a:p>
          <a:p>
            <a:r>
              <a:rPr lang="en-US" sz="2800" dirty="0" smtClean="0"/>
              <a:t> </a:t>
            </a:r>
            <a:r>
              <a:rPr lang="en-US" sz="2800" b="1" dirty="0" err="1" smtClean="0"/>
              <a:t>Mise</a:t>
            </a:r>
            <a:r>
              <a:rPr lang="en-US" sz="2800" b="1" dirty="0" smtClean="0"/>
              <a:t> en place</a:t>
            </a:r>
            <a:r>
              <a:rPr lang="en-US" sz="2800" dirty="0" smtClean="0"/>
              <a:t>-Refers to keeping </a:t>
            </a:r>
            <a:r>
              <a:rPr lang="en-US" sz="2800" dirty="0" err="1" smtClean="0"/>
              <a:t>evrything</a:t>
            </a:r>
            <a:r>
              <a:rPr lang="en-US" sz="2800" dirty="0" smtClean="0"/>
              <a:t> ready for service</a:t>
            </a:r>
          </a:p>
          <a:p>
            <a:r>
              <a:rPr lang="en-US" sz="2800" dirty="0" smtClean="0"/>
              <a:t>  </a:t>
            </a:r>
          </a:p>
          <a:p>
            <a:r>
              <a:rPr lang="en-US" sz="2800" b="1" dirty="0" err="1" smtClean="0"/>
              <a:t>Mise</a:t>
            </a:r>
            <a:r>
              <a:rPr lang="en-US" sz="2800" b="1" dirty="0" smtClean="0"/>
              <a:t> en scene</a:t>
            </a:r>
            <a:r>
              <a:rPr lang="en-US" sz="2800" dirty="0" smtClean="0"/>
              <a:t>-Refers to the activities related to keeping the area </a:t>
            </a:r>
            <a:r>
              <a:rPr lang="en-US" sz="2800" dirty="0" err="1" smtClean="0"/>
              <a:t>clean,presentable</a:t>
            </a:r>
            <a:r>
              <a:rPr lang="en-US" sz="2800" dirty="0" smtClean="0"/>
              <a:t>,&amp; comfortable for the guest.</a:t>
            </a:r>
          </a:p>
          <a:p>
            <a:r>
              <a:rPr lang="en-US" dirty="0" smtClean="0"/>
              <a:t> </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109</a:t>
            </a:fld>
            <a:endParaRPr lang="en-US" dirty="0"/>
          </a:p>
        </p:txBody>
      </p:sp>
      <p:sp>
        <p:nvSpPr>
          <p:cNvPr id="5" name="TextBox 4"/>
          <p:cNvSpPr txBox="1"/>
          <p:nvPr/>
        </p:nvSpPr>
        <p:spPr>
          <a:xfrm>
            <a:off x="228600" y="1066800"/>
            <a:ext cx="8686800" cy="369332"/>
          </a:xfrm>
          <a:prstGeom prst="rect">
            <a:avLst/>
          </a:prstGeom>
          <a:noFill/>
        </p:spPr>
        <p:txBody>
          <a:bodyPr wrap="square" rtlCol="0">
            <a:spAutoFit/>
          </a:bodyPr>
          <a:lstStyle/>
          <a:p>
            <a:endParaRPr lang="en-US"/>
          </a:p>
        </p:txBody>
      </p:sp>
      <p:sp>
        <p:nvSpPr>
          <p:cNvPr id="6" name="TextBox 5"/>
          <p:cNvSpPr txBox="1"/>
          <p:nvPr/>
        </p:nvSpPr>
        <p:spPr>
          <a:xfrm>
            <a:off x="0" y="990600"/>
            <a:ext cx="8991600" cy="5262979"/>
          </a:xfrm>
          <a:prstGeom prst="rect">
            <a:avLst/>
          </a:prstGeom>
          <a:noFill/>
        </p:spPr>
        <p:txBody>
          <a:bodyPr wrap="square" rtlCol="0">
            <a:spAutoFit/>
          </a:bodyPr>
          <a:lstStyle/>
          <a:p>
            <a:r>
              <a:rPr lang="en-US" dirty="0" smtClean="0"/>
              <a:t>UNI</a:t>
            </a:r>
            <a:r>
              <a:rPr lang="en-US" sz="2800" dirty="0" smtClean="0"/>
              <a:t>T-5                  </a:t>
            </a:r>
            <a:r>
              <a:rPr lang="en-US" sz="2800" b="1" dirty="0" smtClean="0"/>
              <a:t>MENUS &amp; COVERS</a:t>
            </a:r>
          </a:p>
          <a:p>
            <a:r>
              <a:rPr lang="en-US" sz="2800" dirty="0" smtClean="0"/>
              <a:t> </a:t>
            </a:r>
          </a:p>
          <a:p>
            <a:r>
              <a:rPr lang="en-US" sz="2800" dirty="0" smtClean="0"/>
              <a:t> </a:t>
            </a:r>
            <a:r>
              <a:rPr lang="en-US" sz="2800" b="1" dirty="0" smtClean="0"/>
              <a:t>INTRODUCTION</a:t>
            </a:r>
            <a:r>
              <a:rPr lang="en-US" sz="2800" dirty="0" smtClean="0"/>
              <a:t>----A menu is the range of food &amp; Beverage items offered by a food service outlet. The menu cover {Card}is a written document, which lists the menu. The menu also clearly defines the chef’s tasks. He can-----</a:t>
            </a:r>
          </a:p>
          <a:p>
            <a:pPr>
              <a:buFont typeface="Wingdings" pitchFamily="2" charset="2"/>
              <a:buChar char="v"/>
            </a:pPr>
            <a:r>
              <a:rPr lang="en-US" sz="2800" dirty="0" smtClean="0"/>
              <a:t> Order appropriate raw materials without having to keep high inventories,</a:t>
            </a:r>
          </a:p>
          <a:p>
            <a:pPr>
              <a:buFont typeface="Wingdings" pitchFamily="2" charset="2"/>
              <a:buChar char="v"/>
            </a:pPr>
            <a:r>
              <a:rPr lang="en-US" sz="2800" dirty="0" smtClean="0"/>
              <a:t> Design the menu around the chef’s skills;</a:t>
            </a:r>
          </a:p>
          <a:p>
            <a:pPr>
              <a:buFont typeface="Wingdings" pitchFamily="2" charset="2"/>
              <a:buChar char="v"/>
            </a:pPr>
            <a:r>
              <a:rPr lang="en-US" sz="2800" dirty="0" smtClean="0"/>
              <a:t> Plan his production schedule for the day;</a:t>
            </a:r>
          </a:p>
          <a:p>
            <a:pPr>
              <a:buFont typeface="Wingdings" pitchFamily="2" charset="2"/>
              <a:buChar char="v"/>
            </a:pPr>
            <a:r>
              <a:rPr lang="en-US" sz="2800" dirty="0" smtClean="0"/>
              <a:t> Gear the kitchen with the appropriate equipment &amp; supplies required.</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11</a:t>
            </a:fld>
            <a:endParaRPr lang="en-US"/>
          </a:p>
        </p:txBody>
      </p:sp>
      <p:sp>
        <p:nvSpPr>
          <p:cNvPr id="3" name="TextBox 2"/>
          <p:cNvSpPr txBox="1"/>
          <p:nvPr/>
        </p:nvSpPr>
        <p:spPr>
          <a:xfrm>
            <a:off x="533400" y="1143000"/>
            <a:ext cx="8305800" cy="4524315"/>
          </a:xfrm>
          <a:prstGeom prst="rect">
            <a:avLst/>
          </a:prstGeom>
          <a:noFill/>
        </p:spPr>
        <p:txBody>
          <a:bodyPr wrap="square" rtlCol="0">
            <a:spAutoFit/>
          </a:bodyPr>
          <a:lstStyle/>
          <a:p>
            <a:r>
              <a:rPr lang="en-US" sz="3200" dirty="0" smtClean="0"/>
              <a:t>                         TAJ OVERVIEW {</a:t>
            </a:r>
            <a:r>
              <a:rPr lang="en-US" sz="3200" smtClean="0"/>
              <a:t>AT PRESENT}</a:t>
            </a:r>
          </a:p>
          <a:p>
            <a:r>
              <a:rPr lang="en-US" sz="3200" smtClean="0"/>
              <a:t> </a:t>
            </a:r>
            <a:endParaRPr lang="en-US" sz="3200" dirty="0" smtClean="0"/>
          </a:p>
          <a:p>
            <a:pPr>
              <a:buFont typeface="Arial" pitchFamily="34" charset="0"/>
              <a:buChar char="•"/>
            </a:pPr>
            <a:r>
              <a:rPr lang="en-US" sz="3200" dirty="0" smtClean="0"/>
              <a:t> India’s &amp; south Asia's largest.</a:t>
            </a:r>
          </a:p>
          <a:p>
            <a:pPr>
              <a:buFont typeface="Arial" pitchFamily="34" charset="0"/>
              <a:buChar char="•"/>
            </a:pPr>
            <a:r>
              <a:rPr lang="en-US" sz="3200" dirty="0" smtClean="0"/>
              <a:t> 73 locations</a:t>
            </a:r>
          </a:p>
          <a:p>
            <a:pPr>
              <a:buFont typeface="Arial" pitchFamily="34" charset="0"/>
              <a:buChar char="•"/>
            </a:pPr>
            <a:r>
              <a:rPr lang="en-US" sz="3200" dirty="0" smtClean="0"/>
              <a:t> 103 hotels total</a:t>
            </a:r>
          </a:p>
          <a:p>
            <a:pPr>
              <a:buFont typeface="Arial" pitchFamily="34" charset="0"/>
              <a:buChar char="•"/>
            </a:pPr>
            <a:r>
              <a:rPr lang="en-US" sz="3200" dirty="0" smtClean="0"/>
              <a:t> operating in 5 continent &amp; 14 countries.</a:t>
            </a:r>
          </a:p>
          <a:p>
            <a:pPr>
              <a:buFont typeface="Arial" pitchFamily="34" charset="0"/>
              <a:buChar char="•"/>
            </a:pPr>
            <a:r>
              <a:rPr lang="en-US" sz="3200" dirty="0" smtClean="0"/>
              <a:t> 14500 guest rooms. </a:t>
            </a:r>
          </a:p>
          <a:p>
            <a:pPr>
              <a:buFont typeface="Arial" pitchFamily="34" charset="0"/>
              <a:buChar char="•"/>
            </a:pPr>
            <a:r>
              <a:rPr lang="en-US" sz="3200" dirty="0" smtClean="0"/>
              <a:t>Licensed bar HARBOUR BAR {1</a:t>
            </a:r>
            <a:r>
              <a:rPr lang="en-US" sz="3200" baseline="30000" dirty="0" smtClean="0"/>
              <a:t>st</a:t>
            </a:r>
            <a:r>
              <a:rPr lang="en-US" sz="3200" dirty="0" smtClean="0"/>
              <a:t> time in India}</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110</a:t>
            </a:fld>
            <a:endParaRPr lang="en-US" dirty="0"/>
          </a:p>
        </p:txBody>
      </p:sp>
      <p:sp>
        <p:nvSpPr>
          <p:cNvPr id="4" name="TextBox 3"/>
          <p:cNvSpPr txBox="1"/>
          <p:nvPr/>
        </p:nvSpPr>
        <p:spPr>
          <a:xfrm>
            <a:off x="228600" y="990600"/>
            <a:ext cx="8763000" cy="5262979"/>
          </a:xfrm>
          <a:prstGeom prst="rect">
            <a:avLst/>
          </a:prstGeom>
          <a:noFill/>
        </p:spPr>
        <p:txBody>
          <a:bodyPr wrap="square" rtlCol="0">
            <a:spAutoFit/>
          </a:bodyPr>
          <a:lstStyle/>
          <a:p>
            <a:pPr algn="ctr"/>
            <a:r>
              <a:rPr lang="en-US" sz="2800" dirty="0" smtClean="0"/>
              <a:t>A menu is a list of dishes that are available for sale in a food service outlet or that can be served at a meal. In French Menu means ‘in minute detail’ &amp; in English, it is also termed as ‘Bill of fare'. It is believed that the term Menu was 1</a:t>
            </a:r>
            <a:r>
              <a:rPr lang="en-US" sz="2800" baseline="30000" dirty="0" smtClean="0"/>
              <a:t>st</a:t>
            </a:r>
            <a:r>
              <a:rPr lang="en-US" sz="2800" dirty="0" smtClean="0"/>
              <a:t>  used  in 1541,when duke Henry of Brunswick was seen referring to a sheet paper during a feast. On being  asked  what he was referring to, he replied that it was a kind of programme of dishes,&amp; by consulting it he could reserve his appetite for the dishes he liked the best. This  Idea gained popularity &amp; was used in all the banquets. It is assumed that menu developed from that event.</a:t>
            </a:r>
            <a:endParaRPr lang="en-US" sz="28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Difference between A’la carte &amp; Table </a:t>
            </a:r>
            <a:r>
              <a:rPr lang="en-US" dirty="0" err="1" smtClean="0"/>
              <a:t>D’hote</a:t>
            </a:r>
            <a:r>
              <a:rPr lang="en-US" dirty="0" smtClean="0"/>
              <a:t> Menu----</a:t>
            </a:r>
            <a:endParaRPr lang="en-US" dirty="0"/>
          </a:p>
        </p:txBody>
      </p:sp>
      <p:sp>
        <p:nvSpPr>
          <p:cNvPr id="2" name="Slide Number Placeholder 1"/>
          <p:cNvSpPr>
            <a:spLocks noGrp="1"/>
          </p:cNvSpPr>
          <p:nvPr>
            <p:ph type="sldNum" sz="quarter" idx="12"/>
          </p:nvPr>
        </p:nvSpPr>
        <p:spPr/>
        <p:txBody>
          <a:bodyPr/>
          <a:lstStyle/>
          <a:p>
            <a:fld id="{D7E27410-3683-471C-AD2D-477163C022AF}" type="slidenum">
              <a:rPr lang="en-US" smtClean="0"/>
              <a:pPr/>
              <a:t>111</a:t>
            </a:fld>
            <a:endParaRPr lang="en-US" dirty="0"/>
          </a:p>
        </p:txBody>
      </p:sp>
      <p:sp>
        <p:nvSpPr>
          <p:cNvPr id="6" name="Content Placeholder 5"/>
          <p:cNvSpPr>
            <a:spLocks noGrp="1"/>
          </p:cNvSpPr>
          <p:nvPr>
            <p:ph sz="quarter" idx="1"/>
          </p:nvPr>
        </p:nvSpPr>
        <p:spPr/>
        <p:txBody>
          <a:bodyPr>
            <a:normAutofit/>
          </a:bodyPr>
          <a:lstStyle/>
          <a:p>
            <a:r>
              <a:rPr lang="en-US" sz="2800" dirty="0" smtClean="0"/>
              <a:t>Food is kept in a semi prepared form &amp; takes time to serve.</a:t>
            </a:r>
          </a:p>
          <a:p>
            <a:r>
              <a:rPr lang="en-US" sz="2800" dirty="0" smtClean="0"/>
              <a:t> Portions served are large.</a:t>
            </a:r>
          </a:p>
          <a:p>
            <a:r>
              <a:rPr lang="en-US" sz="2800" dirty="0" smtClean="0"/>
              <a:t> There is a vast choice. The menu is elaborate. </a:t>
            </a:r>
            <a:endParaRPr lang="en-US" sz="2800" dirty="0"/>
          </a:p>
        </p:txBody>
      </p:sp>
      <p:sp>
        <p:nvSpPr>
          <p:cNvPr id="7" name="Content Placeholder 6"/>
          <p:cNvSpPr>
            <a:spLocks noGrp="1"/>
          </p:cNvSpPr>
          <p:nvPr>
            <p:ph sz="quarter" idx="2"/>
          </p:nvPr>
        </p:nvSpPr>
        <p:spPr/>
        <p:txBody>
          <a:bodyPr>
            <a:normAutofit/>
          </a:bodyPr>
          <a:lstStyle/>
          <a:p>
            <a:r>
              <a:rPr lang="en-US" sz="2800" dirty="0" smtClean="0"/>
              <a:t>Food is kept in fully prepared &amp; can be served immediately.</a:t>
            </a:r>
          </a:p>
          <a:p>
            <a:r>
              <a:rPr lang="en-US" sz="2800" dirty="0" smtClean="0"/>
              <a:t> Portions served are small.</a:t>
            </a:r>
          </a:p>
          <a:p>
            <a:r>
              <a:rPr lang="en-US" sz="2800" dirty="0" smtClean="0"/>
              <a:t> There is a limited or no </a:t>
            </a:r>
            <a:r>
              <a:rPr lang="en-US" sz="2800" dirty="0" err="1" smtClean="0"/>
              <a:t>choice.The</a:t>
            </a:r>
            <a:r>
              <a:rPr lang="en-US" sz="2800" dirty="0" smtClean="0"/>
              <a:t> menu is comparatively small.</a:t>
            </a:r>
            <a:endParaRPr lang="en-US" sz="2800" dirty="0"/>
          </a:p>
        </p:txBody>
      </p:sp>
      <p:sp>
        <p:nvSpPr>
          <p:cNvPr id="3" name="TextBox 2"/>
          <p:cNvSpPr txBox="1"/>
          <p:nvPr/>
        </p:nvSpPr>
        <p:spPr>
          <a:xfrm>
            <a:off x="228600" y="990600"/>
            <a:ext cx="8763000" cy="369332"/>
          </a:xfrm>
          <a:prstGeom prst="rect">
            <a:avLst/>
          </a:prstGeom>
          <a:noFill/>
        </p:spPr>
        <p:txBody>
          <a:bodyPr wrap="square" rtlCol="0">
            <a:spAutoFit/>
          </a:bodyPr>
          <a:lstStyle/>
          <a:p>
            <a:endParaRPr lang="en-US"/>
          </a:p>
        </p:txBody>
      </p:sp>
      <p:sp>
        <p:nvSpPr>
          <p:cNvPr id="4" name="TextBox 3"/>
          <p:cNvSpPr txBox="1"/>
          <p:nvPr/>
        </p:nvSpPr>
        <p:spPr>
          <a:xfrm>
            <a:off x="76200" y="990600"/>
            <a:ext cx="8763000" cy="369332"/>
          </a:xfrm>
          <a:prstGeom prst="rect">
            <a:avLst/>
          </a:prstGeom>
          <a:solidFill>
            <a:schemeClr val="tx2">
              <a:lumMod val="60000"/>
              <a:lumOff val="40000"/>
            </a:schemeClr>
          </a:solidFill>
        </p:spPr>
        <p:txBody>
          <a:bodyPr wrap="square" numCol="1" rtlCol="0">
            <a:spAutoFit/>
          </a:bodyPr>
          <a:lstStyle/>
          <a:p>
            <a:endParaRPr lang="en-US" dirty="0" smtClean="0"/>
          </a:p>
        </p:txBody>
      </p:sp>
    </p:spTree>
  </p:cSld>
  <p:clrMapOvr>
    <a:masterClrMapping/>
  </p:clrMapOvr>
  <p:transition>
    <p:dissolv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A’la carte                Table </a:t>
            </a:r>
            <a:r>
              <a:rPr lang="en-US" dirty="0" err="1" smtClean="0"/>
              <a:t>D’hote</a:t>
            </a:r>
            <a:endParaRPr lang="en-US" dirty="0"/>
          </a:p>
        </p:txBody>
      </p:sp>
      <p:sp>
        <p:nvSpPr>
          <p:cNvPr id="5" name="Slide Number Placeholder 4"/>
          <p:cNvSpPr>
            <a:spLocks noGrp="1"/>
          </p:cNvSpPr>
          <p:nvPr>
            <p:ph type="sldNum" sz="quarter" idx="12"/>
          </p:nvPr>
        </p:nvSpPr>
        <p:spPr/>
        <p:txBody>
          <a:bodyPr/>
          <a:lstStyle/>
          <a:p>
            <a:fld id="{D7E27410-3683-471C-AD2D-477163C022AF}" type="slidenum">
              <a:rPr lang="en-US" smtClean="0"/>
              <a:pPr/>
              <a:t>112</a:t>
            </a:fld>
            <a:endParaRPr lang="en-US" dirty="0"/>
          </a:p>
        </p:txBody>
      </p:sp>
      <p:sp>
        <p:nvSpPr>
          <p:cNvPr id="3" name="Content Placeholder 2"/>
          <p:cNvSpPr>
            <a:spLocks noGrp="1"/>
          </p:cNvSpPr>
          <p:nvPr>
            <p:ph sz="quarter" idx="1"/>
          </p:nvPr>
        </p:nvSpPr>
        <p:spPr/>
        <p:txBody>
          <a:bodyPr>
            <a:normAutofit/>
          </a:bodyPr>
          <a:lstStyle/>
          <a:p>
            <a:r>
              <a:rPr lang="en-US" sz="2800" dirty="0" smtClean="0"/>
              <a:t>Food items are individually served &amp; guest pay for what the orders.</a:t>
            </a:r>
          </a:p>
          <a:p>
            <a:r>
              <a:rPr lang="en-US" sz="2800" dirty="0" smtClean="0"/>
              <a:t> Silver is laid according to the dishes ordered.</a:t>
            </a:r>
            <a:endParaRPr lang="en-US" sz="2800" dirty="0"/>
          </a:p>
        </p:txBody>
      </p:sp>
      <p:sp>
        <p:nvSpPr>
          <p:cNvPr id="4" name="Content Placeholder 3"/>
          <p:cNvSpPr>
            <a:spLocks noGrp="1"/>
          </p:cNvSpPr>
          <p:nvPr>
            <p:ph sz="quarter" idx="2"/>
          </p:nvPr>
        </p:nvSpPr>
        <p:spPr/>
        <p:txBody>
          <a:bodyPr>
            <a:noAutofit/>
          </a:bodyPr>
          <a:lstStyle/>
          <a:p>
            <a:r>
              <a:rPr lang="en-US" sz="2800" dirty="0" smtClean="0"/>
              <a:t>Menu is collectively priced &amp; the customer has to pay for the full menu whether he consumes </a:t>
            </a:r>
            <a:r>
              <a:rPr lang="en-US" sz="2800" dirty="0" err="1" smtClean="0"/>
              <a:t>acertain</a:t>
            </a:r>
            <a:r>
              <a:rPr lang="en-US" sz="2800" dirty="0" smtClean="0"/>
              <a:t> dish or not.</a:t>
            </a:r>
          </a:p>
          <a:p>
            <a:r>
              <a:rPr lang="en-US" sz="2800" dirty="0" smtClean="0"/>
              <a:t> Silver for the whole menu is laid in advance as the menu is known in advance.</a:t>
            </a:r>
            <a:endParaRPr lang="en-US" sz="2800" dirty="0"/>
          </a:p>
        </p:txBody>
      </p:sp>
    </p:spTree>
  </p:cSld>
  <p:clrMapOvr>
    <a:masterClrMapping/>
  </p:clrMapOvr>
  <p:transition>
    <p:dissolv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113</a:t>
            </a:fld>
            <a:endParaRPr lang="en-US"/>
          </a:p>
        </p:txBody>
      </p:sp>
      <p:sp>
        <p:nvSpPr>
          <p:cNvPr id="3" name="TextBox 2"/>
          <p:cNvSpPr txBox="1"/>
          <p:nvPr/>
        </p:nvSpPr>
        <p:spPr>
          <a:xfrm>
            <a:off x="152400" y="1143000"/>
            <a:ext cx="8763000" cy="369332"/>
          </a:xfrm>
          <a:prstGeom prst="rect">
            <a:avLst/>
          </a:prstGeom>
          <a:noFill/>
        </p:spPr>
        <p:txBody>
          <a:bodyPr wrap="square" rtlCol="0">
            <a:spAutoFit/>
          </a:bodyPr>
          <a:lstStyle/>
          <a:p>
            <a:endParaRPr lang="en-US"/>
          </a:p>
        </p:txBody>
      </p:sp>
      <p:sp>
        <p:nvSpPr>
          <p:cNvPr id="4" name="TextBox 3"/>
          <p:cNvSpPr txBox="1"/>
          <p:nvPr/>
        </p:nvSpPr>
        <p:spPr>
          <a:xfrm>
            <a:off x="152400" y="228600"/>
            <a:ext cx="8610600" cy="369332"/>
          </a:xfrm>
          <a:prstGeom prst="rect">
            <a:avLst/>
          </a:prstGeom>
          <a:noFill/>
        </p:spPr>
        <p:txBody>
          <a:bodyPr wrap="square" rtlCol="0">
            <a:spAutoFit/>
          </a:bodyPr>
          <a:lstStyle/>
          <a:p>
            <a:endParaRPr lang="en-US" dirty="0"/>
          </a:p>
        </p:txBody>
      </p:sp>
      <p:sp>
        <p:nvSpPr>
          <p:cNvPr id="5" name="TextBox 4"/>
          <p:cNvSpPr txBox="1"/>
          <p:nvPr/>
        </p:nvSpPr>
        <p:spPr>
          <a:xfrm flipH="1" flipV="1">
            <a:off x="565731" y="826532"/>
            <a:ext cx="8197269" cy="369332"/>
          </a:xfrm>
          <a:prstGeom prst="rect">
            <a:avLst/>
          </a:prstGeom>
          <a:noFill/>
        </p:spPr>
        <p:txBody>
          <a:bodyPr wrap="square" rtlCol="0">
            <a:spAutoFit/>
          </a:bodyPr>
          <a:lstStyle/>
          <a:p>
            <a:endParaRPr lang="en-US" dirty="0"/>
          </a:p>
        </p:txBody>
      </p:sp>
      <p:sp>
        <p:nvSpPr>
          <p:cNvPr id="6" name="TextBox 5"/>
          <p:cNvSpPr txBox="1"/>
          <p:nvPr/>
        </p:nvSpPr>
        <p:spPr>
          <a:xfrm>
            <a:off x="381000" y="228600"/>
            <a:ext cx="8534400" cy="369332"/>
          </a:xfrm>
          <a:prstGeom prst="rect">
            <a:avLst/>
          </a:prstGeom>
          <a:noFill/>
        </p:spPr>
        <p:txBody>
          <a:bodyPr wrap="square" rtlCol="0">
            <a:spAutoFit/>
          </a:bodyPr>
          <a:lstStyle/>
          <a:p>
            <a:endParaRPr lang="en-US"/>
          </a:p>
        </p:txBody>
      </p:sp>
      <p:sp>
        <p:nvSpPr>
          <p:cNvPr id="7" name="TextBox 6"/>
          <p:cNvSpPr txBox="1"/>
          <p:nvPr/>
        </p:nvSpPr>
        <p:spPr>
          <a:xfrm>
            <a:off x="457200" y="304800"/>
            <a:ext cx="8153400" cy="369332"/>
          </a:xfrm>
          <a:prstGeom prst="rect">
            <a:avLst/>
          </a:prstGeom>
          <a:noFill/>
        </p:spPr>
        <p:txBody>
          <a:bodyPr wrap="square" rtlCol="0">
            <a:spAutoFit/>
          </a:bodyPr>
          <a:lstStyle/>
          <a:p>
            <a:endParaRPr lang="en-US" dirty="0" smtClean="0"/>
          </a:p>
        </p:txBody>
      </p:sp>
      <p:sp>
        <p:nvSpPr>
          <p:cNvPr id="9" name="TextBox 8"/>
          <p:cNvSpPr txBox="1"/>
          <p:nvPr/>
        </p:nvSpPr>
        <p:spPr>
          <a:xfrm>
            <a:off x="304800" y="381000"/>
            <a:ext cx="8610600" cy="369332"/>
          </a:xfrm>
          <a:prstGeom prst="rect">
            <a:avLst/>
          </a:prstGeom>
          <a:noFill/>
        </p:spPr>
        <p:txBody>
          <a:bodyPr wrap="square" rtlCol="0">
            <a:spAutoFit/>
          </a:bodyPr>
          <a:lstStyle/>
          <a:p>
            <a:r>
              <a:rPr lang="en-US" smtClean="0"/>
              <a:t> </a:t>
            </a:r>
            <a:endParaRPr lang="en-US"/>
          </a:p>
        </p:txBody>
      </p:sp>
      <p:sp>
        <p:nvSpPr>
          <p:cNvPr id="11" name="TextBox 10"/>
          <p:cNvSpPr txBox="1"/>
          <p:nvPr/>
        </p:nvSpPr>
        <p:spPr>
          <a:xfrm>
            <a:off x="304800" y="152400"/>
            <a:ext cx="8610600" cy="4832092"/>
          </a:xfrm>
          <a:prstGeom prst="rect">
            <a:avLst/>
          </a:prstGeom>
          <a:noFill/>
        </p:spPr>
        <p:txBody>
          <a:bodyPr wrap="square" rtlCol="0">
            <a:spAutoFit/>
          </a:bodyPr>
          <a:lstStyle/>
          <a:p>
            <a:r>
              <a:rPr lang="en-US" sz="2800" dirty="0" smtClean="0"/>
              <a:t>Points to be considered while planning menu—</a:t>
            </a:r>
          </a:p>
          <a:p>
            <a:r>
              <a:rPr lang="en-US" sz="2800" dirty="0" smtClean="0"/>
              <a:t>  Several factors are considered while planning a menu. Some of this points are as under----</a:t>
            </a:r>
          </a:p>
          <a:p>
            <a:pPr>
              <a:buFont typeface="Wingdings" pitchFamily="2" charset="2"/>
              <a:buChar char="v"/>
            </a:pPr>
            <a:r>
              <a:rPr lang="en-US" sz="2800" dirty="0" smtClean="0"/>
              <a:t> standard of the Restaurant </a:t>
            </a:r>
          </a:p>
          <a:p>
            <a:pPr>
              <a:buFont typeface="Wingdings" pitchFamily="2" charset="2"/>
              <a:buChar char="v"/>
            </a:pPr>
            <a:r>
              <a:rPr lang="en-US" sz="2800" dirty="0" smtClean="0"/>
              <a:t>Type of service</a:t>
            </a:r>
          </a:p>
          <a:p>
            <a:pPr>
              <a:buFont typeface="Wingdings" pitchFamily="2" charset="2"/>
              <a:buChar char="v"/>
            </a:pPr>
            <a:r>
              <a:rPr lang="en-US" sz="2800" dirty="0" smtClean="0"/>
              <a:t> Décor &amp; theme of the Restaurant.</a:t>
            </a:r>
          </a:p>
          <a:p>
            <a:pPr>
              <a:buFont typeface="Wingdings" pitchFamily="2" charset="2"/>
              <a:buChar char="v"/>
            </a:pPr>
            <a:r>
              <a:rPr lang="en-US" sz="2800" dirty="0" smtClean="0"/>
              <a:t> Type of clientele</a:t>
            </a:r>
          </a:p>
          <a:p>
            <a:pPr>
              <a:buFont typeface="Wingdings" pitchFamily="2" charset="2"/>
              <a:buChar char="v"/>
            </a:pPr>
            <a:r>
              <a:rPr lang="en-US" sz="2800" dirty="0" smtClean="0"/>
              <a:t> Durability of equipment </a:t>
            </a:r>
          </a:p>
          <a:p>
            <a:pPr>
              <a:buFont typeface="Wingdings" pitchFamily="2" charset="2"/>
              <a:buChar char="v"/>
            </a:pPr>
            <a:r>
              <a:rPr lang="en-US" sz="2800" dirty="0" smtClean="0"/>
              <a:t> Availability when stock runs out</a:t>
            </a:r>
          </a:p>
          <a:p>
            <a:pPr>
              <a:buFont typeface="Wingdings" pitchFamily="2" charset="2"/>
              <a:buChar char="v"/>
            </a:pPr>
            <a:r>
              <a:rPr lang="en-US" sz="2800" dirty="0" smtClean="0"/>
              <a:t> Price factors</a:t>
            </a:r>
          </a:p>
          <a:p>
            <a:pPr>
              <a:buFont typeface="Wingdings" pitchFamily="2" charset="2"/>
              <a:buChar char="v"/>
            </a:pPr>
            <a:r>
              <a:rPr lang="en-US" sz="2800" dirty="0" smtClean="0"/>
              <a:t> Standardisation</a:t>
            </a:r>
            <a:endParaRPr lang="en-US" sz="2800" dirty="0"/>
          </a:p>
        </p:txBody>
      </p:sp>
    </p:spTree>
  </p:cSld>
  <p:clrMapOvr>
    <a:masterClrMapping/>
  </p:clrMapOvr>
  <p:transition>
    <p:dissolv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114</a:t>
            </a:fld>
            <a:endParaRPr lang="en-US" dirty="0"/>
          </a:p>
        </p:txBody>
      </p:sp>
      <p:sp>
        <p:nvSpPr>
          <p:cNvPr id="3" name="TextBox 2"/>
          <p:cNvSpPr txBox="1"/>
          <p:nvPr/>
        </p:nvSpPr>
        <p:spPr>
          <a:xfrm>
            <a:off x="152400" y="0"/>
            <a:ext cx="8534400" cy="3170099"/>
          </a:xfrm>
          <a:prstGeom prst="rect">
            <a:avLst/>
          </a:prstGeom>
          <a:noFill/>
        </p:spPr>
        <p:txBody>
          <a:bodyPr wrap="square" rtlCol="0">
            <a:spAutoFit/>
          </a:bodyPr>
          <a:lstStyle/>
          <a:p>
            <a:r>
              <a:rPr lang="en-US" dirty="0" smtClean="0"/>
              <a:t>                </a:t>
            </a:r>
            <a:r>
              <a:rPr lang="en-US" sz="2000" u="sng" dirty="0" smtClean="0"/>
              <a:t>CHAPTER------7--------F&amp;B SERVICE METHODS</a:t>
            </a:r>
          </a:p>
          <a:p>
            <a:r>
              <a:rPr lang="en-US" dirty="0" smtClean="0"/>
              <a:t> </a:t>
            </a:r>
          </a:p>
          <a:p>
            <a:r>
              <a:rPr lang="en-US" dirty="0" smtClean="0"/>
              <a:t> There are several main forms of Restaurants service from simple plated meals to elaborate forms of Gueridon service. The principle types of service are as under</a:t>
            </a:r>
          </a:p>
          <a:p>
            <a:r>
              <a:rPr lang="en-US" dirty="0" smtClean="0"/>
              <a:t> </a:t>
            </a:r>
          </a:p>
          <a:p>
            <a:r>
              <a:rPr lang="en-US" dirty="0" smtClean="0"/>
              <a:t> FRENCH SERVICE-The fundamental element of French service is that it gives guests the opportunity to help themselves to the dishes. Refinements or  simplifications depends upon the grade of the restaurant. </a:t>
            </a:r>
          </a:p>
          <a:p>
            <a:r>
              <a:rPr lang="en-US" dirty="0" smtClean="0"/>
              <a:t> </a:t>
            </a:r>
          </a:p>
          <a:p>
            <a:r>
              <a:rPr lang="en-US" dirty="0" smtClean="0"/>
              <a:t> ENGLISH SERVICE-This form of service originated in the English tradition of the ‘Master’ of family. Head carving or portioning &amp; serving all at the table. </a:t>
            </a:r>
            <a:r>
              <a:rPr lang="en-US" smtClean="0"/>
              <a:t>The waiter  </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115</a:t>
            </a:fld>
            <a:endParaRPr lang="en-US" dirty="0"/>
          </a:p>
        </p:txBody>
      </p:sp>
      <p:sp>
        <p:nvSpPr>
          <p:cNvPr id="3" name="TextBox 2"/>
          <p:cNvSpPr txBox="1"/>
          <p:nvPr/>
        </p:nvSpPr>
        <p:spPr>
          <a:xfrm>
            <a:off x="152400" y="0"/>
            <a:ext cx="8458200" cy="6001643"/>
          </a:xfrm>
          <a:prstGeom prst="rect">
            <a:avLst/>
          </a:prstGeom>
          <a:noFill/>
        </p:spPr>
        <p:txBody>
          <a:bodyPr wrap="square" rtlCol="0">
            <a:spAutoFit/>
          </a:bodyPr>
          <a:lstStyle/>
          <a:p>
            <a:r>
              <a:rPr lang="en-US" dirty="0" smtClean="0"/>
              <a:t>UNIT 8 CONTROL METHODS</a:t>
            </a:r>
          </a:p>
          <a:p>
            <a:r>
              <a:rPr lang="en-US" dirty="0" smtClean="0"/>
              <a:t>                 CHECKING METHODS-------Some important checking methods are </a:t>
            </a:r>
            <a:r>
              <a:rPr lang="en-US" smtClean="0"/>
              <a:t>as     follows-</a:t>
            </a:r>
            <a:endParaRPr lang="en-US" dirty="0" smtClean="0"/>
          </a:p>
          <a:p>
            <a:r>
              <a:rPr lang="en-US" dirty="0" smtClean="0"/>
              <a:t>  </a:t>
            </a:r>
          </a:p>
          <a:p>
            <a:r>
              <a:rPr lang="en-US" dirty="0" smtClean="0"/>
              <a:t>{1</a:t>
            </a:r>
            <a:r>
              <a:rPr lang="en-US" sz="2400" dirty="0" smtClean="0"/>
              <a:t>} DETAILED CHECK PAD SYSTEM----Some establishments operates menus which do not change. In such cases checking &amp; billing may be simplified. The check {with a carbon duplicate}can serve as a bill pad &amp; receipt.</a:t>
            </a:r>
          </a:p>
          <a:p>
            <a:r>
              <a:rPr lang="en-US" sz="2400" dirty="0" smtClean="0"/>
              <a:t> </a:t>
            </a:r>
          </a:p>
          <a:p>
            <a:r>
              <a:rPr lang="en-US" sz="2400" dirty="0" smtClean="0"/>
              <a:t>{ 2}CARBON COPIES----Duplicate, Triplicate, or single check system may be adopted, but triplicate checks are usually used.</a:t>
            </a:r>
          </a:p>
          <a:p>
            <a:r>
              <a:rPr lang="en-US" sz="2400" dirty="0" smtClean="0"/>
              <a:t>  </a:t>
            </a:r>
          </a:p>
          <a:p>
            <a:r>
              <a:rPr lang="en-US" sz="2400" dirty="0" smtClean="0"/>
              <a:t>Single carbon---One single carbon is used to prepare 2 copies one of which goes to the kitchen &amp; the other is kept at the station which is later sent to the restaurant cashier. </a:t>
            </a:r>
          </a:p>
          <a:p>
            <a:r>
              <a:rPr lang="en-US" sz="2400" dirty="0" smtClean="0"/>
              <a:t> </a:t>
            </a:r>
          </a:p>
        </p:txBody>
      </p:sp>
    </p:spTree>
  </p:cSld>
  <p:clrMapOvr>
    <a:masterClrMapping/>
  </p:clrMapOvr>
  <p:transition>
    <p:dissolv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116</a:t>
            </a:fld>
            <a:endParaRPr lang="en-US" dirty="0"/>
          </a:p>
        </p:txBody>
      </p:sp>
      <p:sp>
        <p:nvSpPr>
          <p:cNvPr id="3" name="TextBox 2"/>
          <p:cNvSpPr txBox="1"/>
          <p:nvPr/>
        </p:nvSpPr>
        <p:spPr>
          <a:xfrm>
            <a:off x="152400" y="381000"/>
            <a:ext cx="8382000" cy="7663636"/>
          </a:xfrm>
          <a:prstGeom prst="rect">
            <a:avLst/>
          </a:prstGeom>
          <a:noFill/>
        </p:spPr>
        <p:txBody>
          <a:bodyPr wrap="square" rtlCol="0">
            <a:spAutoFit/>
          </a:bodyPr>
          <a:lstStyle/>
          <a:p>
            <a:r>
              <a:rPr lang="en-US" sz="2800" dirty="0" smtClean="0"/>
              <a:t>DOUBLE CARBON-----This method is mainly used in Restaurant offering a’la carte menus. Copies are made in the 1+2 formats I.E. Original &amp; 2 carbon copies. The original copy or KOT is sent to the kitchen. The 1</a:t>
            </a:r>
            <a:r>
              <a:rPr lang="en-US" sz="2800" baseline="30000" dirty="0" smtClean="0"/>
              <a:t>st</a:t>
            </a:r>
            <a:r>
              <a:rPr lang="en-US" sz="2800" dirty="0" smtClean="0"/>
              <a:t> carbon copy is kept at the station for record &amp; the other goes to the cashier for preparing final check ,KOT Bill. </a:t>
            </a:r>
          </a:p>
          <a:p>
            <a:r>
              <a:rPr lang="en-US" sz="2800" dirty="0" smtClean="0"/>
              <a:t> </a:t>
            </a:r>
          </a:p>
          <a:p>
            <a:r>
              <a:rPr lang="en-US" sz="2800" dirty="0" smtClean="0"/>
              <a:t>TRIPLET CARBON----The Triplicate system involves one short transparent paper so that the waiter has an original &amp; 2 copies. To avoid 2 carbon paper in the triplicate system one double sized carbon is used. The second copy is the flimsy tissue which takes the carbon impression of the reserve</a:t>
            </a:r>
            <a:r>
              <a:rPr lang="en-US" dirty="0" smtClean="0"/>
              <a:t>.</a:t>
            </a:r>
          </a:p>
          <a:p>
            <a:r>
              <a:rPr lang="en-US" dirty="0" smtClean="0"/>
              <a:t>  </a:t>
            </a:r>
          </a:p>
          <a:p>
            <a:endParaRPr lang="en-US" dirty="0" smtClean="0"/>
          </a:p>
          <a:p>
            <a:r>
              <a:rPr lang="en-US" dirty="0" smtClean="0"/>
              <a:t>  </a:t>
            </a:r>
          </a:p>
          <a:p>
            <a:endParaRPr lang="en-US" dirty="0"/>
          </a:p>
        </p:txBody>
      </p:sp>
    </p:spTree>
  </p:cSld>
  <p:clrMapOvr>
    <a:masterClrMapping/>
  </p:clrMapOvr>
  <p:transition>
    <p:dissolv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117</a:t>
            </a:fld>
            <a:endParaRPr lang="en-US" dirty="0"/>
          </a:p>
        </p:txBody>
      </p:sp>
      <p:sp>
        <p:nvSpPr>
          <p:cNvPr id="3" name="TextBox 2"/>
          <p:cNvSpPr txBox="1"/>
          <p:nvPr/>
        </p:nvSpPr>
        <p:spPr>
          <a:xfrm>
            <a:off x="304800" y="0"/>
            <a:ext cx="8458200" cy="6740307"/>
          </a:xfrm>
          <a:prstGeom prst="rect">
            <a:avLst/>
          </a:prstGeom>
          <a:noFill/>
        </p:spPr>
        <p:txBody>
          <a:bodyPr wrap="square" rtlCol="0">
            <a:spAutoFit/>
          </a:bodyPr>
          <a:lstStyle/>
          <a:p>
            <a:r>
              <a:rPr lang="en-US" sz="2400" dirty="0" smtClean="0"/>
              <a:t>TRIPLICATE CHECKING SYSTEM-A book or pad having a 3 pages with the same no.&amp; arranged consecutively is provided at each station. The waiter writes down the information such as date,station,no of covers, table no, guest's name &amp; number.7 then sign this. Here KOT is the original copy.</a:t>
            </a:r>
          </a:p>
          <a:p>
            <a:r>
              <a:rPr lang="en-US" sz="2400" dirty="0" smtClean="0"/>
              <a:t> COPY 1-The original copy of KOT  is given to the abroyeur who has a table no board, shouts the order to the respective chefs &amp; put the KOT on the table no board against the particular table numbered spike.</a:t>
            </a:r>
          </a:p>
          <a:p>
            <a:r>
              <a:rPr lang="en-US" sz="2400" dirty="0" smtClean="0"/>
              <a:t>  </a:t>
            </a:r>
          </a:p>
          <a:p>
            <a:r>
              <a:rPr lang="en-US" sz="2400" dirty="0" smtClean="0"/>
              <a:t>COPY 2-{Record’s Copy}-Is kept at the sideboard or later taken for records &amp; analysis. </a:t>
            </a:r>
          </a:p>
          <a:p>
            <a:r>
              <a:rPr lang="en-US" sz="2400" dirty="0" smtClean="0"/>
              <a:t> </a:t>
            </a:r>
          </a:p>
          <a:p>
            <a:r>
              <a:rPr lang="en-US" sz="2400" dirty="0" smtClean="0"/>
              <a:t>COPY 3-{Restaurant cashier’s copy}-The Restaurant cashier makes the bill in accordance with this particular copy. Later this copy is also sent to F &amp; B controls for checking if discrepancies are suspected.</a:t>
            </a:r>
            <a:endParaRPr lang="en-US" sz="2400" dirty="0"/>
          </a:p>
        </p:txBody>
      </p:sp>
    </p:spTree>
  </p:cSld>
  <p:clrMapOvr>
    <a:masterClrMapping/>
  </p:clrMapOvr>
  <p:transition>
    <p:dissolv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118</a:t>
            </a:fld>
            <a:endParaRPr lang="en-US" dirty="0"/>
          </a:p>
        </p:txBody>
      </p:sp>
      <p:sp>
        <p:nvSpPr>
          <p:cNvPr id="3" name="TextBox 2"/>
          <p:cNvSpPr txBox="1"/>
          <p:nvPr/>
        </p:nvSpPr>
        <p:spPr>
          <a:xfrm>
            <a:off x="152400" y="304800"/>
            <a:ext cx="8229600" cy="3785652"/>
          </a:xfrm>
          <a:prstGeom prst="rect">
            <a:avLst/>
          </a:prstGeom>
          <a:noFill/>
        </p:spPr>
        <p:txBody>
          <a:bodyPr wrap="square" rtlCol="0">
            <a:spAutoFit/>
          </a:bodyPr>
          <a:lstStyle/>
          <a:p>
            <a:r>
              <a:rPr lang="en-US" dirty="0" smtClean="0"/>
              <a:t>                                </a:t>
            </a:r>
            <a:r>
              <a:rPr lang="en-US" sz="2800" b="1" u="sng" dirty="0" smtClean="0"/>
              <a:t>CHECK PAD SYSTEM </a:t>
            </a:r>
          </a:p>
          <a:p>
            <a:r>
              <a:rPr lang="en-US" sz="2800" dirty="0" smtClean="0"/>
              <a:t>In</a:t>
            </a:r>
            <a:r>
              <a:rPr lang="en-US" sz="2800" b="1" dirty="0" smtClean="0"/>
              <a:t> </a:t>
            </a:r>
            <a:r>
              <a:rPr lang="en-US" sz="2400" dirty="0" smtClean="0"/>
              <a:t>this system 5 self carboned copies are made by National Cash Register Machine {NCR Machine} </a:t>
            </a:r>
          </a:p>
          <a:p>
            <a:endParaRPr lang="en-US" sz="2400" dirty="0" smtClean="0"/>
          </a:p>
          <a:p>
            <a:r>
              <a:rPr lang="en-US" sz="2400" dirty="0" smtClean="0"/>
              <a:t> Copy 1-Goes to kitchen </a:t>
            </a:r>
            <a:endParaRPr lang="en-US" sz="2800" dirty="0" smtClean="0"/>
          </a:p>
          <a:p>
            <a:r>
              <a:rPr lang="en-US" sz="2800" dirty="0" smtClean="0"/>
              <a:t> copy 2-Goes to cashier </a:t>
            </a:r>
          </a:p>
          <a:p>
            <a:r>
              <a:rPr lang="en-US" sz="2800" dirty="0" smtClean="0"/>
              <a:t>Copy 3-Goes to Accounts department </a:t>
            </a:r>
          </a:p>
          <a:p>
            <a:r>
              <a:rPr lang="en-US" sz="2800" dirty="0" smtClean="0"/>
              <a:t>Copy 4-Goes to F &amp; B Controls </a:t>
            </a:r>
          </a:p>
          <a:p>
            <a:r>
              <a:rPr lang="en-US" sz="2800" dirty="0" smtClean="0"/>
              <a:t>Copy 5-Goes to steward for his personal record.</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119</a:t>
            </a:fld>
            <a:endParaRPr lang="en-US" dirty="0"/>
          </a:p>
        </p:txBody>
      </p:sp>
      <p:sp>
        <p:nvSpPr>
          <p:cNvPr id="3" name="TextBox 2"/>
          <p:cNvSpPr txBox="1"/>
          <p:nvPr/>
        </p:nvSpPr>
        <p:spPr>
          <a:xfrm>
            <a:off x="381000" y="152400"/>
            <a:ext cx="8229600" cy="5632311"/>
          </a:xfrm>
          <a:prstGeom prst="rect">
            <a:avLst/>
          </a:prstGeom>
          <a:noFill/>
        </p:spPr>
        <p:txBody>
          <a:bodyPr wrap="square" rtlCol="0">
            <a:spAutoFit/>
          </a:bodyPr>
          <a:lstStyle/>
          <a:p>
            <a:r>
              <a:rPr lang="en-US" sz="2400" dirty="0" smtClean="0"/>
              <a:t>WINE &amp; OTHER CHECKING-----Checks from dining room to kitchen do not constitute the whole checking system in a hotel or Restaurant. They are also required for wines &amp; liqueurs to complete an accurate customer bill &amp; reduce confusion. One copy goes to Dispense Bar or Cellar man to prepare the drinks ordered. One copy goes to cashier. </a:t>
            </a:r>
          </a:p>
          <a:p>
            <a:r>
              <a:rPr lang="en-US" sz="2400" dirty="0" smtClean="0"/>
              <a:t>Shortly before the conclusion of the meal, information on the wine check is entered on the customer’s bill{together with details provided by checks of other departments}.</a:t>
            </a:r>
          </a:p>
          <a:p>
            <a:r>
              <a:rPr lang="en-US" sz="2400" dirty="0" smtClean="0"/>
              <a:t>  </a:t>
            </a:r>
          </a:p>
          <a:p>
            <a:r>
              <a:rPr lang="en-US" sz="2400" dirty="0" smtClean="0"/>
              <a:t>Computerized system of Billing-</a:t>
            </a:r>
            <a:r>
              <a:rPr lang="en-US" sz="2400" dirty="0" err="1" smtClean="0"/>
              <a:t>Remanco</a:t>
            </a:r>
            <a:r>
              <a:rPr lang="en-US" sz="2400" dirty="0" smtClean="0"/>
              <a:t> Refers to Restaurant Management company. In this a Calculator like equipment known as the Electronic Server’s pad {ESP} is used. The waiter enters the quantity of food with the code no of dish.</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12</a:t>
            </a:fld>
            <a:endParaRPr lang="en-US" dirty="0"/>
          </a:p>
        </p:txBody>
      </p:sp>
      <p:pic>
        <p:nvPicPr>
          <p:cNvPr id="102402" name="Picture 2" descr="http://www.touristplacesinindia.com/hotels/images/oberoi-hotel1.jpg"/>
          <p:cNvPicPr>
            <a:picLocks noChangeAspect="1" noChangeArrowheads="1"/>
          </p:cNvPicPr>
          <p:nvPr/>
        </p:nvPicPr>
        <p:blipFill>
          <a:blip r:embed="rId2" cstate="print"/>
          <a:srcRect/>
          <a:stretch>
            <a:fillRect/>
          </a:stretch>
        </p:blipFill>
        <p:spPr bwMode="auto">
          <a:xfrm>
            <a:off x="228600" y="0"/>
            <a:ext cx="8915400" cy="6629400"/>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120</a:t>
            </a:fld>
            <a:endParaRPr lang="en-US" dirty="0"/>
          </a:p>
        </p:txBody>
      </p:sp>
      <p:sp>
        <p:nvSpPr>
          <p:cNvPr id="3" name="TextBox 2"/>
          <p:cNvSpPr txBox="1"/>
          <p:nvPr/>
        </p:nvSpPr>
        <p:spPr>
          <a:xfrm>
            <a:off x="304800" y="152400"/>
            <a:ext cx="8305800" cy="6001643"/>
          </a:xfrm>
          <a:prstGeom prst="rect">
            <a:avLst/>
          </a:prstGeom>
          <a:noFill/>
        </p:spPr>
        <p:txBody>
          <a:bodyPr wrap="square" rtlCol="0">
            <a:spAutoFit/>
          </a:bodyPr>
          <a:lstStyle/>
          <a:p>
            <a:r>
              <a:rPr lang="en-US" sz="2400" dirty="0" smtClean="0"/>
              <a:t>POS –POINT OF SALE------------In this system every sideboard has a computer terminal. The programme which is run is multi functional &amp; multi channeled. </a:t>
            </a:r>
          </a:p>
          <a:p>
            <a:endParaRPr lang="en-US" sz="2400" dirty="0" smtClean="0"/>
          </a:p>
          <a:p>
            <a:r>
              <a:rPr lang="en-US" sz="2400" dirty="0" smtClean="0"/>
              <a:t> </a:t>
            </a:r>
            <a:r>
              <a:rPr lang="en-US" sz="2400" i="1" u="sng" dirty="0" smtClean="0"/>
              <a:t>Some other type of special checks-</a:t>
            </a:r>
            <a:r>
              <a:rPr lang="en-US" sz="2400" dirty="0" smtClean="0"/>
              <a:t>--</a:t>
            </a:r>
          </a:p>
          <a:p>
            <a:r>
              <a:rPr lang="en-US" sz="2400" dirty="0" smtClean="0"/>
              <a:t>  </a:t>
            </a:r>
          </a:p>
          <a:p>
            <a:pPr marL="342900" indent="-342900">
              <a:buFont typeface="+mj-lt"/>
              <a:buAutoNum type="arabicPeriod"/>
            </a:pPr>
            <a:r>
              <a:rPr lang="en-US" sz="2400" dirty="0" smtClean="0"/>
              <a:t>En suite or </a:t>
            </a:r>
            <a:r>
              <a:rPr lang="en-US" sz="2400" dirty="0" err="1" smtClean="0"/>
              <a:t>suivant</a:t>
            </a:r>
            <a:r>
              <a:rPr lang="en-US" sz="2400" dirty="0" smtClean="0"/>
              <a:t>-This check is prepared when it is necessary to write out more then one food check for a meal. Example-Where a dessert check is to be written out after the first &amp; main course has been served.  </a:t>
            </a:r>
          </a:p>
          <a:p>
            <a:pPr marL="342900" indent="-342900"/>
            <a:endParaRPr lang="en-US" sz="2400" dirty="0" smtClean="0"/>
          </a:p>
          <a:p>
            <a:pPr marL="342900" indent="-342900"/>
            <a:r>
              <a:rPr lang="en-US" sz="2400" dirty="0" smtClean="0"/>
              <a:t>2.Supplement-When an Extra portion of food is required because sufficient quantity has not been sent from the kitchen. A special check must be written out headed ‘Supplement ‘ –This means to supplement what has already been previously sent. </a:t>
            </a:r>
            <a:endParaRPr lang="en-US" sz="24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121</a:t>
            </a:fld>
            <a:endParaRPr lang="en-US" dirty="0"/>
          </a:p>
        </p:txBody>
      </p:sp>
      <p:sp>
        <p:nvSpPr>
          <p:cNvPr id="3" name="TextBox 2"/>
          <p:cNvSpPr txBox="1"/>
          <p:nvPr/>
        </p:nvSpPr>
        <p:spPr>
          <a:xfrm>
            <a:off x="304800" y="152400"/>
            <a:ext cx="8229600" cy="6555641"/>
          </a:xfrm>
          <a:prstGeom prst="rect">
            <a:avLst/>
          </a:prstGeom>
          <a:noFill/>
        </p:spPr>
        <p:txBody>
          <a:bodyPr wrap="square" rtlCol="0">
            <a:spAutoFit/>
          </a:bodyPr>
          <a:lstStyle/>
          <a:p>
            <a:r>
              <a:rPr lang="en-US" sz="2400" dirty="0" smtClean="0"/>
              <a:t>3.Retour-Where a wrong dish has been ordered &amp; has to be sent back to the kitchen &amp; replaced special check must be made out.</a:t>
            </a:r>
          </a:p>
          <a:p>
            <a:r>
              <a:rPr lang="en-US" sz="2400" dirty="0" smtClean="0"/>
              <a:t>  </a:t>
            </a:r>
          </a:p>
          <a:p>
            <a:r>
              <a:rPr lang="en-US" sz="2400" dirty="0" smtClean="0"/>
              <a:t>4.Accident-It occasionally happens that the waiter\waitress may have an accident in the room &amp; perhaps some vegetables are dropped. Here a check must be completed headed ‘Accident'. It will show the no of portion vegetables required &amp; should be signed by the Head waiter or supervisor in charge.</a:t>
            </a:r>
          </a:p>
          <a:p>
            <a:r>
              <a:rPr lang="en-US" sz="2400" dirty="0" smtClean="0"/>
              <a:t> No Charge{N\C} is made.</a:t>
            </a:r>
          </a:p>
          <a:p>
            <a:r>
              <a:rPr lang="en-US" sz="2400" dirty="0" smtClean="0"/>
              <a:t>  </a:t>
            </a:r>
          </a:p>
          <a:p>
            <a:r>
              <a:rPr lang="en-US" sz="2400" dirty="0" smtClean="0"/>
              <a:t>5.Extra charges-If a guest wishes to have a dish which the restaurant does not serve normally &amp; the chef is willing to help this then an extra charge check is prepared which accounts for the special dish.</a:t>
            </a:r>
          </a:p>
          <a:p>
            <a:r>
              <a:rPr lang="en-US" dirty="0" smtClean="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122</a:t>
            </a:fld>
            <a:endParaRPr lang="en-US" dirty="0"/>
          </a:p>
        </p:txBody>
      </p:sp>
      <p:sp>
        <p:nvSpPr>
          <p:cNvPr id="3" name="TextBox 2"/>
          <p:cNvSpPr txBox="1"/>
          <p:nvPr/>
        </p:nvSpPr>
        <p:spPr>
          <a:xfrm>
            <a:off x="152400" y="152400"/>
            <a:ext cx="8610600" cy="646331"/>
          </a:xfrm>
          <a:prstGeom prst="rect">
            <a:avLst/>
          </a:prstGeom>
          <a:noFill/>
        </p:spPr>
        <p:txBody>
          <a:bodyPr wrap="square" rtlCol="0">
            <a:spAutoFit/>
          </a:bodyPr>
          <a:lstStyle/>
          <a:p>
            <a:r>
              <a:rPr lang="en-US" dirty="0" smtClean="0"/>
              <a:t>Void-Due to certain acceptable reasons, the guest may have to cancel an order. Then the original </a:t>
            </a:r>
            <a:r>
              <a:rPr lang="en-US" smtClean="0"/>
              <a:t>check is to be made ‘VOID’.   </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123</a:t>
            </a:fld>
            <a:endParaRPr lang="en-US" dirty="0"/>
          </a:p>
        </p:txBody>
      </p:sp>
      <p:sp>
        <p:nvSpPr>
          <p:cNvPr id="3" name="TextBox 2"/>
          <p:cNvSpPr txBox="1"/>
          <p:nvPr/>
        </p:nvSpPr>
        <p:spPr>
          <a:xfrm>
            <a:off x="228600" y="228600"/>
            <a:ext cx="8534400" cy="6278642"/>
          </a:xfrm>
          <a:prstGeom prst="rect">
            <a:avLst/>
          </a:prstGeom>
          <a:noFill/>
        </p:spPr>
        <p:txBody>
          <a:bodyPr wrap="square" rtlCol="0">
            <a:spAutoFit/>
          </a:bodyPr>
          <a:lstStyle/>
          <a:p>
            <a:r>
              <a:rPr lang="en-US" sz="3200" i="1" dirty="0" smtClean="0"/>
              <a:t>GUERIDON SERVICE- This is also termed as Trolley Service. In this style of service ,dishes are prepared,carved,dressed,or flambéed  on a trolley  in front of the guest &amp; served with service spoon &amp; fork. It is a very effective tool for merchandising{merchandising refers to the way businesses organize the sale of their product}Restaurants may have trolleys specially constructed for various jobs such as carving, flambéing &amp; presentation. This type of service is practiced in luxury,upmarket restaurants.  </a:t>
            </a:r>
          </a:p>
          <a:p>
            <a:endParaRPr lang="en-US" i="1"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124</a:t>
            </a:fld>
            <a:endParaRPr lang="en-US" dirty="0"/>
          </a:p>
        </p:txBody>
      </p:sp>
      <p:sp>
        <p:nvSpPr>
          <p:cNvPr id="3" name="TextBox 2"/>
          <p:cNvSpPr txBox="1"/>
          <p:nvPr/>
        </p:nvSpPr>
        <p:spPr>
          <a:xfrm>
            <a:off x="152400" y="0"/>
            <a:ext cx="8534400" cy="4647426"/>
          </a:xfrm>
          <a:prstGeom prst="rect">
            <a:avLst/>
          </a:prstGeom>
          <a:noFill/>
        </p:spPr>
        <p:txBody>
          <a:bodyPr wrap="square" rtlCol="0">
            <a:spAutoFit/>
          </a:bodyPr>
          <a:lstStyle/>
          <a:p>
            <a:r>
              <a:rPr lang="en-US" u="sng" dirty="0" smtClean="0"/>
              <a:t>ADVANTAGES-</a:t>
            </a:r>
          </a:p>
          <a:p>
            <a:r>
              <a:rPr lang="en-US" u="sng" dirty="0" smtClean="0"/>
              <a:t>  </a:t>
            </a:r>
          </a:p>
          <a:p>
            <a:pPr>
              <a:buFont typeface="Wingdings" pitchFamily="2" charset="2"/>
              <a:buChar char="v"/>
            </a:pPr>
            <a:r>
              <a:rPr lang="en-US" sz="2800" b="1" dirty="0" smtClean="0"/>
              <a:t>H</a:t>
            </a:r>
            <a:r>
              <a:rPr lang="en-US" sz="2800" dirty="0" smtClean="0"/>
              <a:t>ighly personalized service </a:t>
            </a:r>
          </a:p>
          <a:p>
            <a:pPr>
              <a:buFont typeface="Wingdings" pitchFamily="2" charset="2"/>
              <a:buChar char="v"/>
            </a:pPr>
            <a:r>
              <a:rPr lang="en-US" sz="2800" b="1" dirty="0" smtClean="0"/>
              <a:t>H</a:t>
            </a:r>
            <a:r>
              <a:rPr lang="en-US" sz="2800" dirty="0" smtClean="0"/>
              <a:t>igh level of Guest’s satisfaction as the dishes are prepared, carved, or flambéed in their presence</a:t>
            </a:r>
          </a:p>
          <a:p>
            <a:pPr>
              <a:buFont typeface="Wingdings" pitchFamily="2" charset="2"/>
              <a:buChar char="v"/>
            </a:pPr>
            <a:r>
              <a:rPr lang="en-US" sz="2800" dirty="0" smtClean="0"/>
              <a:t> Good merchandising device </a:t>
            </a:r>
          </a:p>
          <a:p>
            <a:pPr>
              <a:buFont typeface="Wingdings" pitchFamily="2" charset="2"/>
              <a:buChar char="v"/>
            </a:pPr>
            <a:r>
              <a:rPr lang="en-US" sz="2800" dirty="0" smtClean="0"/>
              <a:t>Wait staff can exhibit their culinary, carving,&amp;  service skills </a:t>
            </a:r>
          </a:p>
          <a:p>
            <a:pPr>
              <a:buFont typeface="Wingdings" pitchFamily="2" charset="2"/>
              <a:buChar char="v"/>
            </a:pPr>
            <a:r>
              <a:rPr lang="en-US" sz="2800" dirty="0" smtClean="0"/>
              <a:t>High average spending power {High revenue cover}</a:t>
            </a:r>
          </a:p>
          <a:p>
            <a:r>
              <a:rPr lang="en-US" dirty="0" smtClean="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125</a:t>
            </a:fld>
            <a:endParaRPr lang="en-US" dirty="0"/>
          </a:p>
        </p:txBody>
      </p:sp>
      <p:sp>
        <p:nvSpPr>
          <p:cNvPr id="3" name="TextBox 2"/>
          <p:cNvSpPr txBox="1"/>
          <p:nvPr/>
        </p:nvSpPr>
        <p:spPr>
          <a:xfrm>
            <a:off x="228600" y="0"/>
            <a:ext cx="8458200" cy="3970318"/>
          </a:xfrm>
          <a:prstGeom prst="rect">
            <a:avLst/>
          </a:prstGeom>
          <a:noFill/>
        </p:spPr>
        <p:txBody>
          <a:bodyPr wrap="square" rtlCol="0">
            <a:spAutoFit/>
          </a:bodyPr>
          <a:lstStyle/>
          <a:p>
            <a:r>
              <a:rPr lang="en-US" sz="2800" dirty="0" smtClean="0"/>
              <a:t>LIMITATIONS-------</a:t>
            </a:r>
          </a:p>
          <a:p>
            <a:r>
              <a:rPr lang="en-US" sz="2800" dirty="0" smtClean="0"/>
              <a:t>  </a:t>
            </a:r>
          </a:p>
          <a:p>
            <a:pPr>
              <a:buFont typeface="Wingdings" pitchFamily="2" charset="2"/>
              <a:buChar char="v"/>
            </a:pPr>
            <a:r>
              <a:rPr lang="en-US" sz="2800" dirty="0" smtClean="0"/>
              <a:t>Slow service </a:t>
            </a:r>
          </a:p>
          <a:p>
            <a:pPr>
              <a:buFont typeface="Wingdings" pitchFamily="2" charset="2"/>
              <a:buChar char="v"/>
            </a:pPr>
            <a:r>
              <a:rPr lang="en-US" sz="2800" dirty="0" smtClean="0"/>
              <a:t>Low seat turnover </a:t>
            </a:r>
          </a:p>
          <a:p>
            <a:pPr>
              <a:buFont typeface="Wingdings" pitchFamily="2" charset="2"/>
              <a:buChar char="v"/>
            </a:pPr>
            <a:r>
              <a:rPr lang="en-US" sz="2800" dirty="0" smtClean="0"/>
              <a:t>Expensive style of service as it requires more service area &amp; highly skilled staff </a:t>
            </a:r>
          </a:p>
          <a:p>
            <a:pPr>
              <a:buFont typeface="Wingdings" pitchFamily="2" charset="2"/>
              <a:buChar char="v"/>
            </a:pPr>
            <a:r>
              <a:rPr lang="en-US" sz="2800" dirty="0" smtClean="0"/>
              <a:t>Chance of accidents are more </a:t>
            </a:r>
          </a:p>
          <a:p>
            <a:pPr>
              <a:buFont typeface="Wingdings" pitchFamily="2" charset="2"/>
              <a:buChar char="v"/>
            </a:pPr>
            <a:r>
              <a:rPr lang="en-US" sz="2800" dirty="0" smtClean="0"/>
              <a:t>More investment on service equipment </a:t>
            </a:r>
          </a:p>
          <a:p>
            <a:pPr>
              <a:buFont typeface="Wingdings" pitchFamily="2" charset="2"/>
              <a:buChar char="v"/>
            </a:pPr>
            <a:r>
              <a:rPr lang="en-US" sz="2800" dirty="0" smtClean="0"/>
              <a:t> cooking in the service area may leave odour</a:t>
            </a:r>
            <a:endParaRPr lang="en-US" sz="28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126</a:t>
            </a:fld>
            <a:endParaRPr lang="en-US" dirty="0"/>
          </a:p>
        </p:txBody>
      </p:sp>
      <p:sp>
        <p:nvSpPr>
          <p:cNvPr id="3" name="TextBox 2"/>
          <p:cNvSpPr txBox="1"/>
          <p:nvPr/>
        </p:nvSpPr>
        <p:spPr>
          <a:xfrm>
            <a:off x="228600" y="228600"/>
            <a:ext cx="8458200" cy="5170646"/>
          </a:xfrm>
          <a:prstGeom prst="rect">
            <a:avLst/>
          </a:prstGeom>
          <a:noFill/>
        </p:spPr>
        <p:txBody>
          <a:bodyPr wrap="square" rtlCol="0">
            <a:spAutoFit/>
          </a:bodyPr>
          <a:lstStyle/>
          <a:p>
            <a:r>
              <a:rPr lang="en-US" sz="2400" dirty="0" smtClean="0"/>
              <a:t>Self service-This the simplest form of service methods where members of service staff do not serve guests. Guests help themselves  with display dishes they would like to consume. Self service is classified into  </a:t>
            </a:r>
          </a:p>
          <a:p>
            <a:pPr marL="342900" indent="-342900">
              <a:buFont typeface="+mj-lt"/>
              <a:buAutoNum type="arabicPeriod"/>
            </a:pPr>
            <a:r>
              <a:rPr lang="en-US" sz="2400" dirty="0" smtClean="0"/>
              <a:t>Cafeteria </a:t>
            </a:r>
          </a:p>
          <a:p>
            <a:pPr marL="342900" indent="-342900">
              <a:buFont typeface="+mj-lt"/>
              <a:buAutoNum type="arabicPeriod"/>
            </a:pPr>
            <a:r>
              <a:rPr lang="en-US" sz="2400" dirty="0" smtClean="0"/>
              <a:t>Counter service </a:t>
            </a:r>
          </a:p>
          <a:p>
            <a:pPr marL="342900" indent="-342900">
              <a:buFont typeface="+mj-lt"/>
              <a:buAutoNum type="arabicPeriod"/>
            </a:pPr>
            <a:r>
              <a:rPr lang="en-US" sz="2400" dirty="0" smtClean="0"/>
              <a:t>Vending </a:t>
            </a:r>
          </a:p>
          <a:p>
            <a:pPr marL="342900" indent="-342900"/>
            <a:r>
              <a:rPr lang="en-US" sz="2400" dirty="0" smtClean="0"/>
              <a:t> </a:t>
            </a:r>
          </a:p>
          <a:p>
            <a:pPr marL="342900" indent="-342900"/>
            <a:r>
              <a:rPr lang="en-US" sz="2400" dirty="0" smtClean="0"/>
              <a:t>Counter service-Guests select the dishes they want to have from the menu displayed, buy tokens. They may consume the dishes either in the premises or get them packed as takeaway.Cafeteria,fast food outlets,canteens,food courts, kiosks &amp; so on, follow this style.</a:t>
            </a:r>
          </a:p>
          <a:p>
            <a:pPr marL="342900" indent="-342900"/>
            <a:endParaRPr lang="en-US"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127</a:t>
            </a:fld>
            <a:endParaRPr lang="en-US" dirty="0"/>
          </a:p>
        </p:txBody>
      </p:sp>
      <p:sp>
        <p:nvSpPr>
          <p:cNvPr id="3" name="TextBox 2"/>
          <p:cNvSpPr txBox="1"/>
          <p:nvPr/>
        </p:nvSpPr>
        <p:spPr>
          <a:xfrm>
            <a:off x="228600" y="0"/>
            <a:ext cx="8610600" cy="4401205"/>
          </a:xfrm>
          <a:prstGeom prst="rect">
            <a:avLst/>
          </a:prstGeom>
          <a:noFill/>
        </p:spPr>
        <p:txBody>
          <a:bodyPr wrap="square" rtlCol="0">
            <a:spAutoFit/>
          </a:bodyPr>
          <a:lstStyle/>
          <a:p>
            <a:r>
              <a:rPr lang="en-US" sz="2800" dirty="0" smtClean="0"/>
              <a:t>Advantages------</a:t>
            </a:r>
          </a:p>
          <a:p>
            <a:pPr>
              <a:buFont typeface="Wingdings" pitchFamily="2" charset="2"/>
              <a:buChar char="q"/>
            </a:pPr>
            <a:r>
              <a:rPr lang="en-US" sz="2800" dirty="0" smtClean="0"/>
              <a:t> Quick service </a:t>
            </a:r>
          </a:p>
          <a:p>
            <a:pPr>
              <a:buFont typeface="Wingdings" pitchFamily="2" charset="2"/>
              <a:buChar char="q"/>
            </a:pPr>
            <a:r>
              <a:rPr lang="en-US" sz="2800" dirty="0" smtClean="0"/>
              <a:t>Low labor cost</a:t>
            </a:r>
          </a:p>
          <a:p>
            <a:pPr>
              <a:buFont typeface="Wingdings" pitchFamily="2" charset="2"/>
              <a:buChar char="q"/>
            </a:pPr>
            <a:r>
              <a:rPr lang="en-US" sz="2800" dirty="0" smtClean="0"/>
              <a:t> Service skill not required </a:t>
            </a:r>
          </a:p>
          <a:p>
            <a:pPr>
              <a:buFont typeface="Wingdings" pitchFamily="2" charset="2"/>
              <a:buChar char="q"/>
            </a:pPr>
            <a:r>
              <a:rPr lang="en-US" sz="2800" dirty="0" smtClean="0"/>
              <a:t>High seat turnover </a:t>
            </a:r>
          </a:p>
          <a:p>
            <a:pPr>
              <a:buFont typeface="Wingdings" pitchFamily="2" charset="2"/>
              <a:buChar char="q"/>
            </a:pPr>
            <a:r>
              <a:rPr lang="en-US" sz="2800" dirty="0" smtClean="0"/>
              <a:t>Less staff required.</a:t>
            </a:r>
          </a:p>
          <a:p>
            <a:pPr>
              <a:buFont typeface="Wingdings" pitchFamily="2" charset="2"/>
              <a:buChar char="q"/>
            </a:pPr>
            <a:endParaRPr lang="en-US" sz="2800" dirty="0" smtClean="0"/>
          </a:p>
          <a:p>
            <a:r>
              <a:rPr lang="en-US" sz="2800" dirty="0" smtClean="0"/>
              <a:t>Limitations-----</a:t>
            </a:r>
          </a:p>
          <a:p>
            <a:pPr>
              <a:buFont typeface="Wingdings" pitchFamily="2" charset="2"/>
              <a:buChar char="q"/>
            </a:pPr>
            <a:r>
              <a:rPr lang="en-US" sz="2800" dirty="0" smtClean="0"/>
              <a:t> No personalized service</a:t>
            </a:r>
          </a:p>
          <a:p>
            <a:pPr>
              <a:buFont typeface="Wingdings" pitchFamily="2" charset="2"/>
              <a:buChar char="q"/>
            </a:pPr>
            <a:r>
              <a:rPr lang="en-US" sz="2800" dirty="0" smtClean="0"/>
              <a:t> No scope for talented wait staff to show their skill</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128</a:t>
            </a:fld>
            <a:endParaRPr lang="en-US" dirty="0"/>
          </a:p>
        </p:txBody>
      </p:sp>
      <p:sp>
        <p:nvSpPr>
          <p:cNvPr id="3" name="TextBox 2"/>
          <p:cNvSpPr txBox="1"/>
          <p:nvPr/>
        </p:nvSpPr>
        <p:spPr>
          <a:xfrm>
            <a:off x="228600" y="152400"/>
            <a:ext cx="8458200"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381000" y="304800"/>
            <a:ext cx="8229600" cy="2585323"/>
          </a:xfrm>
          <a:prstGeom prst="rect">
            <a:avLst/>
          </a:prstGeom>
          <a:noFill/>
        </p:spPr>
        <p:txBody>
          <a:bodyPr wrap="square" rtlCol="0">
            <a:spAutoFit/>
          </a:bodyPr>
          <a:lstStyle/>
          <a:p>
            <a:r>
              <a:rPr lang="en-US" dirty="0" smtClean="0"/>
              <a:t>Vending Machine-----------</a:t>
            </a:r>
          </a:p>
          <a:p>
            <a:r>
              <a:rPr lang="en-US" dirty="0" smtClean="0"/>
              <a:t> In this style, guests get the dishes from Machines. Customer buy tokens or coins &amp; insert them into the vending machine &amp; get whatever they wish to have by selecting appropriate option. Vending machines are installed in busy areas such as railways &amp; bus stations, Airports hospitals &amp; so on.</a:t>
            </a:r>
          </a:p>
          <a:p>
            <a:r>
              <a:rPr lang="en-US" dirty="0" smtClean="0"/>
              <a:t>  </a:t>
            </a:r>
          </a:p>
          <a:p>
            <a:r>
              <a:rPr lang="en-US" dirty="0" smtClean="0"/>
              <a:t>KIOSK------</a:t>
            </a:r>
          </a:p>
          <a:p>
            <a:r>
              <a:rPr lang="en-US" dirty="0" smtClean="0"/>
              <a:t> A small structure on a sidewalk or highway with three </a:t>
            </a:r>
            <a:r>
              <a:rPr lang="en-US" smtClean="0"/>
              <a:t>sides open, serving </a:t>
            </a:r>
            <a:r>
              <a:rPr lang="en-US" dirty="0" smtClean="0"/>
              <a:t>snacks </a:t>
            </a:r>
            <a:r>
              <a:rPr lang="en-US" smtClean="0"/>
              <a:t>&amp; beverages.</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129</a:t>
            </a:fld>
            <a:endParaRPr lang="en-US" dirty="0"/>
          </a:p>
        </p:txBody>
      </p:sp>
      <p:sp>
        <p:nvSpPr>
          <p:cNvPr id="4" name="TextBox 3"/>
          <p:cNvSpPr txBox="1"/>
          <p:nvPr/>
        </p:nvSpPr>
        <p:spPr>
          <a:xfrm>
            <a:off x="228600" y="0"/>
            <a:ext cx="8534400" cy="5601533"/>
          </a:xfrm>
          <a:prstGeom prst="rect">
            <a:avLst/>
          </a:prstGeom>
          <a:noFill/>
        </p:spPr>
        <p:txBody>
          <a:bodyPr wrap="square" rtlCol="0">
            <a:spAutoFit/>
          </a:bodyPr>
          <a:lstStyle/>
          <a:p>
            <a:r>
              <a:rPr lang="en-US" sz="2800" dirty="0" smtClean="0">
                <a:solidFill>
                  <a:srgbClr val="92D050"/>
                </a:solidFill>
              </a:rPr>
              <a:t>                   Royal Continental Breakfast</a:t>
            </a:r>
          </a:p>
          <a:p>
            <a:r>
              <a:rPr lang="en-US" dirty="0" smtClean="0"/>
              <a:t> </a:t>
            </a:r>
          </a:p>
          <a:p>
            <a:pPr>
              <a:buFont typeface="Wingdings" pitchFamily="2" charset="2"/>
              <a:buChar char="§"/>
            </a:pPr>
            <a:r>
              <a:rPr lang="en-US" dirty="0" smtClean="0"/>
              <a:t> </a:t>
            </a:r>
            <a:r>
              <a:rPr lang="en-US" sz="2400" dirty="0" smtClean="0"/>
              <a:t>Seasonal fresh fruit juice or fresh fruit platter </a:t>
            </a:r>
          </a:p>
          <a:p>
            <a:pPr>
              <a:buFont typeface="Wingdings" pitchFamily="2" charset="2"/>
              <a:buChar char="§"/>
            </a:pPr>
            <a:endParaRPr lang="en-US" sz="2400" dirty="0" smtClean="0"/>
          </a:p>
          <a:p>
            <a:pPr>
              <a:buFont typeface="Wingdings" pitchFamily="2" charset="2"/>
              <a:buChar char="§"/>
            </a:pPr>
            <a:r>
              <a:rPr lang="en-US" sz="2400" dirty="0" smtClean="0"/>
              <a:t> Selection of breakfast cereals served with hot or cold milk</a:t>
            </a:r>
          </a:p>
          <a:p>
            <a:r>
              <a:rPr lang="en-US" sz="2400" dirty="0" smtClean="0"/>
              <a:t> </a:t>
            </a:r>
          </a:p>
          <a:p>
            <a:r>
              <a:rPr lang="en-US" sz="2400" dirty="0" smtClean="0"/>
              <a:t>   Corn flakes, wheat flakes, all bran, rice crispies,chocos </a:t>
            </a:r>
          </a:p>
          <a:p>
            <a:r>
              <a:rPr lang="en-US" sz="2400" dirty="0" smtClean="0"/>
              <a:t> </a:t>
            </a:r>
          </a:p>
          <a:p>
            <a:pPr>
              <a:buFont typeface="Wingdings" pitchFamily="2" charset="2"/>
              <a:buChar char="§"/>
            </a:pPr>
            <a:r>
              <a:rPr lang="en-US" sz="2400" dirty="0" smtClean="0"/>
              <a:t>Baker’s basket- choose from croissant,Muffins,danish pastry,brioche,doughnuts</a:t>
            </a:r>
          </a:p>
          <a:p>
            <a:r>
              <a:rPr lang="en-US" sz="2400" dirty="0" smtClean="0"/>
              <a:t>  </a:t>
            </a:r>
          </a:p>
          <a:p>
            <a:pPr>
              <a:buFont typeface="Wingdings" pitchFamily="2" charset="2"/>
              <a:buChar char="§"/>
            </a:pPr>
            <a:r>
              <a:rPr lang="en-US" sz="2400" dirty="0" smtClean="0"/>
              <a:t>Whole wheat bread or White bread served with preserves &amp; butter</a:t>
            </a:r>
          </a:p>
          <a:p>
            <a:endParaRPr lang="en-US" sz="2400" dirty="0" smtClean="0"/>
          </a:p>
          <a:p>
            <a:pPr>
              <a:buFont typeface="Wingdings" pitchFamily="2" charset="2"/>
              <a:buChar char="§"/>
            </a:pPr>
            <a:r>
              <a:rPr lang="en-US" sz="2400" dirty="0" smtClean="0"/>
              <a:t> selection of Leaf tea or freshly brewed coffee</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13</a:t>
            </a:fld>
            <a:endParaRPr lang="en-US"/>
          </a:p>
        </p:txBody>
      </p:sp>
      <p:sp>
        <p:nvSpPr>
          <p:cNvPr id="3" name="TextBox 2"/>
          <p:cNvSpPr txBox="1"/>
          <p:nvPr/>
        </p:nvSpPr>
        <p:spPr>
          <a:xfrm>
            <a:off x="381000" y="1143000"/>
            <a:ext cx="8534400" cy="6247864"/>
          </a:xfrm>
          <a:prstGeom prst="rect">
            <a:avLst/>
          </a:prstGeom>
          <a:noFill/>
        </p:spPr>
        <p:txBody>
          <a:bodyPr wrap="square" rtlCol="0">
            <a:spAutoFit/>
          </a:bodyPr>
          <a:lstStyle/>
          <a:p>
            <a:r>
              <a:rPr lang="en-US" dirty="0" smtClean="0"/>
              <a:t>   </a:t>
            </a:r>
            <a:r>
              <a:rPr lang="en-US" sz="2800" dirty="0" smtClean="0"/>
              <a:t>                                             OBEROI HOTELS </a:t>
            </a:r>
          </a:p>
          <a:p>
            <a:r>
              <a:rPr lang="en-US" sz="2800" dirty="0" smtClean="0"/>
              <a:t>The story of Rai Bahadur M.S.Oberoi-</a:t>
            </a:r>
          </a:p>
          <a:p>
            <a:r>
              <a:rPr lang="en-US" sz="2800" dirty="0" smtClean="0"/>
              <a:t> </a:t>
            </a:r>
          </a:p>
          <a:p>
            <a:r>
              <a:rPr lang="en-US" sz="2800" dirty="0" smtClean="0"/>
              <a:t> Rai Bahadur  Mohan Singh Oberoi,Chairman in 1922&amp; founder  of Oberoi Hotel was born in august 1900 in bhaun,a small village which is now in pakistan.Soon after his marriage  in 1922 he arrived in shimla,&amp; found a job as a front office clerk in the CESIL HOTEL at a salary of rupees 40 PER MONTH. Some years later he moved to clerk hotel {also in shimla} &amp; gained experience in all aspects of the hotel operations. In 1934 he bought clerk hotel by mortgaging all his assets  &amp; selling his wife’s jewellery. </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130</a:t>
            </a:fld>
            <a:endParaRPr lang="en-US" dirty="0"/>
          </a:p>
        </p:txBody>
      </p:sp>
      <p:sp>
        <p:nvSpPr>
          <p:cNvPr id="4" name="TextBox 3"/>
          <p:cNvSpPr txBox="1"/>
          <p:nvPr/>
        </p:nvSpPr>
        <p:spPr>
          <a:xfrm>
            <a:off x="0" y="0"/>
            <a:ext cx="8458200" cy="6340197"/>
          </a:xfrm>
          <a:prstGeom prst="rect">
            <a:avLst/>
          </a:prstGeom>
          <a:noFill/>
        </p:spPr>
        <p:txBody>
          <a:bodyPr wrap="square" rtlCol="0">
            <a:spAutoFit/>
          </a:bodyPr>
          <a:lstStyle/>
          <a:p>
            <a:pPr>
              <a:buFont typeface="Wingdings" pitchFamily="2" charset="2"/>
              <a:buChar char="§"/>
            </a:pPr>
            <a:r>
              <a:rPr lang="en-US" i="1" dirty="0" smtClean="0"/>
              <a:t>                                 </a:t>
            </a:r>
            <a:r>
              <a:rPr lang="en-US" sz="2800" i="1" dirty="0" smtClean="0">
                <a:solidFill>
                  <a:srgbClr val="92D050"/>
                </a:solidFill>
              </a:rPr>
              <a:t>American Breakfast-  </a:t>
            </a:r>
          </a:p>
          <a:p>
            <a:endParaRPr lang="en-US" dirty="0" smtClean="0"/>
          </a:p>
          <a:p>
            <a:pPr>
              <a:buFont typeface="Wingdings" pitchFamily="2" charset="2"/>
              <a:buChar char="§"/>
            </a:pPr>
            <a:r>
              <a:rPr lang="en-US" sz="2400" dirty="0" smtClean="0"/>
              <a:t>Seasonal fresh fruit juice </a:t>
            </a:r>
          </a:p>
          <a:p>
            <a:r>
              <a:rPr lang="en-US" sz="2400" dirty="0" smtClean="0"/>
              <a:t> </a:t>
            </a:r>
          </a:p>
          <a:p>
            <a:pPr>
              <a:buFont typeface="Wingdings" pitchFamily="2" charset="2"/>
              <a:buChar char="§"/>
            </a:pPr>
            <a:r>
              <a:rPr lang="en-US" sz="2400" dirty="0" smtClean="0"/>
              <a:t>Fresh fruit platter</a:t>
            </a:r>
          </a:p>
          <a:p>
            <a:r>
              <a:rPr lang="en-US" sz="2400" dirty="0" smtClean="0"/>
              <a:t> </a:t>
            </a:r>
          </a:p>
          <a:p>
            <a:pPr>
              <a:buFont typeface="Wingdings" pitchFamily="2" charset="2"/>
              <a:buChar char="§"/>
            </a:pPr>
            <a:r>
              <a:rPr lang="en-US" sz="2400" dirty="0" smtClean="0"/>
              <a:t> Selection of breakfast cereals served with hot or cold milk</a:t>
            </a:r>
          </a:p>
          <a:p>
            <a:r>
              <a:rPr lang="en-US" sz="2400" dirty="0" smtClean="0"/>
              <a:t>   Corn flakes, wheat flakes, all bran, rice crispies,chocos </a:t>
            </a:r>
          </a:p>
          <a:p>
            <a:r>
              <a:rPr lang="en-US" sz="2400" dirty="0" smtClean="0"/>
              <a:t> </a:t>
            </a:r>
          </a:p>
          <a:p>
            <a:pPr>
              <a:buFont typeface="Wingdings" pitchFamily="2" charset="2"/>
              <a:buChar char="§"/>
            </a:pPr>
            <a:r>
              <a:rPr lang="en-US" sz="2400" dirty="0" smtClean="0"/>
              <a:t> Two eggs any style with choice of breakfast meats &amp; toast</a:t>
            </a:r>
          </a:p>
          <a:p>
            <a:r>
              <a:rPr lang="en-US" sz="2400" dirty="0" smtClean="0"/>
              <a:t> </a:t>
            </a:r>
          </a:p>
          <a:p>
            <a:pPr>
              <a:buFont typeface="Wingdings" pitchFamily="2" charset="2"/>
              <a:buChar char="§"/>
            </a:pPr>
            <a:r>
              <a:rPr lang="en-US" sz="2400" dirty="0" smtClean="0"/>
              <a:t> Baker’s basket </a:t>
            </a:r>
          </a:p>
          <a:p>
            <a:pPr>
              <a:buFont typeface="Wingdings" pitchFamily="2" charset="2"/>
              <a:buChar char="§"/>
            </a:pPr>
            <a:endParaRPr lang="en-US" sz="2400" dirty="0" smtClean="0"/>
          </a:p>
          <a:p>
            <a:pPr>
              <a:buFont typeface="Wingdings" pitchFamily="2" charset="2"/>
              <a:buChar char="§"/>
            </a:pPr>
            <a:r>
              <a:rPr lang="en-US" sz="2400" dirty="0" smtClean="0"/>
              <a:t>Whole wheat bread or white bread served with preserves &amp; butter</a:t>
            </a:r>
          </a:p>
          <a:p>
            <a:r>
              <a:rPr lang="en-US" sz="2400" dirty="0" smtClean="0"/>
              <a:t> </a:t>
            </a:r>
          </a:p>
          <a:p>
            <a:pPr>
              <a:buFont typeface="Wingdings" pitchFamily="2" charset="2"/>
              <a:buChar char="§"/>
            </a:pPr>
            <a:r>
              <a:rPr lang="en-US" sz="2400" dirty="0" smtClean="0"/>
              <a:t>Selection of leaf tea or freshly brewed coffee</a:t>
            </a:r>
            <a:endParaRPr lang="en-US" sz="24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131</a:t>
            </a:fld>
            <a:endParaRPr lang="en-US" dirty="0"/>
          </a:p>
        </p:txBody>
      </p:sp>
      <p:sp>
        <p:nvSpPr>
          <p:cNvPr id="3" name="TextBox 2"/>
          <p:cNvSpPr txBox="1"/>
          <p:nvPr/>
        </p:nvSpPr>
        <p:spPr>
          <a:xfrm>
            <a:off x="152400" y="0"/>
            <a:ext cx="8610600" cy="6955750"/>
          </a:xfrm>
          <a:prstGeom prst="rect">
            <a:avLst/>
          </a:prstGeom>
          <a:noFill/>
        </p:spPr>
        <p:txBody>
          <a:bodyPr wrap="square" rtlCol="0">
            <a:spAutoFit/>
          </a:bodyPr>
          <a:lstStyle/>
          <a:p>
            <a:r>
              <a:rPr lang="en-US" dirty="0" smtClean="0"/>
              <a:t>                                 </a:t>
            </a:r>
            <a:r>
              <a:rPr lang="en-US" sz="2800" dirty="0" smtClean="0">
                <a:solidFill>
                  <a:srgbClr val="92D050"/>
                </a:solidFill>
              </a:rPr>
              <a:t>English Breakfast</a:t>
            </a:r>
            <a:r>
              <a:rPr lang="en-US" sz="2800" b="1" dirty="0" smtClean="0">
                <a:solidFill>
                  <a:srgbClr val="92D050"/>
                </a:solidFill>
              </a:rPr>
              <a:t>-</a:t>
            </a:r>
            <a:endParaRPr lang="en-US" b="1" dirty="0" smtClean="0">
              <a:solidFill>
                <a:srgbClr val="92D050"/>
              </a:solidFill>
            </a:endParaRPr>
          </a:p>
          <a:p>
            <a:pPr>
              <a:buFont typeface="Wingdings" pitchFamily="2" charset="2"/>
              <a:buChar char="§"/>
            </a:pPr>
            <a:r>
              <a:rPr lang="en-US" b="1" dirty="0" smtClean="0"/>
              <a:t> </a:t>
            </a:r>
            <a:r>
              <a:rPr lang="en-US" sz="2800" dirty="0" smtClean="0"/>
              <a:t>Seasonal fresh fruit juice</a:t>
            </a:r>
          </a:p>
          <a:p>
            <a:pPr>
              <a:buFont typeface="Wingdings" pitchFamily="2" charset="2"/>
              <a:buChar char="§"/>
            </a:pPr>
            <a:r>
              <a:rPr lang="en-US" sz="2800" dirty="0" smtClean="0"/>
              <a:t> Stewed fruits (Apples,prunes,Apricot,guavas)</a:t>
            </a:r>
          </a:p>
          <a:p>
            <a:pPr>
              <a:buFont typeface="Wingdings" pitchFamily="2" charset="2"/>
              <a:buChar char="§"/>
            </a:pPr>
            <a:r>
              <a:rPr lang="en-US" sz="2800" dirty="0" smtClean="0"/>
              <a:t> Selection of breakfast cereals served with hot or cold milk</a:t>
            </a:r>
          </a:p>
          <a:p>
            <a:r>
              <a:rPr lang="en-US" sz="2800" dirty="0" smtClean="0"/>
              <a:t>   Corn flakes, wheat flakes, all bran, rice crispies,chocos </a:t>
            </a:r>
          </a:p>
          <a:p>
            <a:pPr>
              <a:buFont typeface="Wingdings" pitchFamily="2" charset="2"/>
              <a:buChar char="§"/>
            </a:pPr>
            <a:r>
              <a:rPr lang="en-US" sz="2800" dirty="0" smtClean="0"/>
              <a:t> Choice of Eggs (Boiled,Fried,poached,omlette)</a:t>
            </a:r>
          </a:p>
          <a:p>
            <a:pPr>
              <a:buFont typeface="Wingdings" pitchFamily="2" charset="2"/>
              <a:buChar char="§"/>
            </a:pPr>
            <a:r>
              <a:rPr lang="en-US" sz="2800" dirty="0" smtClean="0"/>
              <a:t> Fish (grilled kippers, smoked haddock, grilled herrings)</a:t>
            </a:r>
          </a:p>
          <a:p>
            <a:pPr>
              <a:buFont typeface="Wingdings" pitchFamily="2" charset="2"/>
              <a:buChar char="§"/>
            </a:pPr>
            <a:r>
              <a:rPr lang="en-US" sz="2800" dirty="0" smtClean="0"/>
              <a:t> Meats (Forced meats-</a:t>
            </a:r>
            <a:r>
              <a:rPr lang="en-US" sz="2800" dirty="0" err="1" smtClean="0"/>
              <a:t>Bacon,Ham,Sausages</a:t>
            </a:r>
            <a:r>
              <a:rPr lang="en-US" sz="2800" dirty="0" smtClean="0"/>
              <a:t>)</a:t>
            </a:r>
          </a:p>
          <a:p>
            <a:pPr>
              <a:buFont typeface="Wingdings" pitchFamily="2" charset="2"/>
              <a:buChar char="§"/>
            </a:pPr>
            <a:r>
              <a:rPr lang="en-US" sz="2800" dirty="0" smtClean="0"/>
              <a:t> Breads(breakfast rolls,toast,bread)</a:t>
            </a:r>
          </a:p>
          <a:p>
            <a:pPr>
              <a:buFont typeface="Wingdings" pitchFamily="2" charset="2"/>
              <a:buChar char="§"/>
            </a:pPr>
            <a:r>
              <a:rPr lang="en-US" sz="2800" dirty="0" smtClean="0"/>
              <a:t> fresh fruit platter</a:t>
            </a:r>
          </a:p>
          <a:p>
            <a:pPr>
              <a:buFont typeface="Wingdings" pitchFamily="2" charset="2"/>
              <a:buChar char="§"/>
            </a:pPr>
            <a:r>
              <a:rPr lang="en-US" sz="2800" dirty="0" smtClean="0"/>
              <a:t> Selection of leaf tea or freshly brewed coffee</a:t>
            </a:r>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132</a:t>
            </a:fld>
            <a:endParaRPr lang="en-US" dirty="0"/>
          </a:p>
        </p:txBody>
      </p:sp>
      <p:sp>
        <p:nvSpPr>
          <p:cNvPr id="3" name="TextBox 2"/>
          <p:cNvSpPr txBox="1"/>
          <p:nvPr/>
        </p:nvSpPr>
        <p:spPr>
          <a:xfrm>
            <a:off x="152400" y="0"/>
            <a:ext cx="8610600" cy="4247317"/>
          </a:xfrm>
          <a:prstGeom prst="rect">
            <a:avLst/>
          </a:prstGeom>
          <a:noFill/>
        </p:spPr>
        <p:txBody>
          <a:bodyPr wrap="square" rtlCol="0">
            <a:spAutoFit/>
          </a:bodyPr>
          <a:lstStyle/>
          <a:p>
            <a:r>
              <a:rPr lang="en-US" sz="2800" dirty="0" smtClean="0">
                <a:solidFill>
                  <a:srgbClr val="92D050"/>
                </a:solidFill>
              </a:rPr>
              <a:t>                      Indian Breakfast-</a:t>
            </a:r>
          </a:p>
          <a:p>
            <a:r>
              <a:rPr lang="en-US" dirty="0" smtClean="0"/>
              <a:t> </a:t>
            </a:r>
          </a:p>
          <a:p>
            <a:pPr>
              <a:buFont typeface="Wingdings" pitchFamily="2" charset="2"/>
              <a:buChar char="§"/>
            </a:pPr>
            <a:r>
              <a:rPr lang="en-US" dirty="0" smtClean="0"/>
              <a:t> </a:t>
            </a:r>
            <a:r>
              <a:rPr lang="en-US" sz="2800" dirty="0" smtClean="0"/>
              <a:t>Choice of home style lassi or seasonal fresh fruit juice</a:t>
            </a:r>
          </a:p>
          <a:p>
            <a:r>
              <a:rPr lang="en-US" sz="2800" dirty="0" smtClean="0"/>
              <a:t> </a:t>
            </a:r>
          </a:p>
          <a:p>
            <a:pPr>
              <a:buFont typeface="Wingdings" pitchFamily="2" charset="2"/>
              <a:buChar char="§"/>
            </a:pPr>
            <a:r>
              <a:rPr lang="en-US" sz="2800" dirty="0" smtClean="0"/>
              <a:t>A choice of: </a:t>
            </a:r>
          </a:p>
          <a:p>
            <a:r>
              <a:rPr lang="en-US" sz="2800" dirty="0" smtClean="0"/>
              <a:t> Aloo paratha served with butter, pickle &amp; yoghurt  </a:t>
            </a:r>
          </a:p>
          <a:p>
            <a:r>
              <a:rPr lang="en-US" sz="2800" dirty="0" smtClean="0"/>
              <a:t>Steamed idli with sambar &amp; coconut chutney</a:t>
            </a:r>
          </a:p>
          <a:p>
            <a:r>
              <a:rPr lang="en-US" sz="2800" dirty="0" smtClean="0"/>
              <a:t> </a:t>
            </a:r>
          </a:p>
          <a:p>
            <a:pPr>
              <a:buFont typeface="Wingdings" pitchFamily="2" charset="2"/>
              <a:buChar char="§"/>
            </a:pPr>
            <a:r>
              <a:rPr lang="en-US" sz="2800" dirty="0" smtClean="0"/>
              <a:t> Masala leaf tea or coffee</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14</a:t>
            </a:fld>
            <a:endParaRPr lang="en-US" dirty="0"/>
          </a:p>
        </p:txBody>
      </p:sp>
      <p:sp>
        <p:nvSpPr>
          <p:cNvPr id="101378" name="AutoShape 2" descr="data:image/jpeg;base64,/9j/4AAQSkZJRgABAQAAAQABAAD/2wCEAAkGBhQSEBUUEhQVFBUWFxgXGBgYGBUYHBccGBcXFRwVFBcaHCYeGBojGRQXHy8gIycpLCwsFR4xNTAqNSYrLCkBCQoKDgwOGg8PGikeHyUsKSwsKiopLCwpKSwsLCkpKSwsKSwsLCksKSksKSkpKSkpKSwpLCkpKSwpKSwpLCwpKf/AABEIANcA1AMBIgACEQEDEQH/xAAcAAABBQEBAQAAAAAAAAAAAAAEAAIDBQYBBwj/xABFEAABAwMCAwYCCAQDBwQDAQABAgMRAAQhEjEFIkEGE1FhcYEyQgcUI1KRobHwYnLB0SRDghUWU5LS4fEzNHOiY7LCJf/EABkBAAIDAQAAAAAAAAAAAAAAAAIDAQQFAP/EAC4RAAICAgEDAwIGAQUAAAAAAAABAhEDITEEEkEFE1EiYTJScZHh8PEUQqHB0f/aAAwDAQACEQMRAD8A8rNIU+K4a1aEnBSAroNOArnSVnJW6B3FkKHXy/rUnegYOOtNu8LHpUN0Nv5R+VZ6zuyy8SoNA8K6aCZcUP7US1cAmNj4f2q5iyxn9hEsbQ+kR1/SnRSBqwLG12KUUTZWhWrwA3P9KGUlFWwoxcnQ1u1JQpR26VFogZq/ubeGzGABt+BmqsMVlLqJd13ouvBFKgSK7pqdy2qNaPGtDHnjMqzxOJFFdiulNdiniyOu9a6pNPS3NQSNrpFdiuBFQcICu6a7FdCTQkjUb0gKcpEUttqEkbA8a5XVN+dKhJB1Clpp5FICnUKsYKnaaJ28Y/Kajii0J0pJ8BjzNVeqn2xosYI27K3izgBkZjlP5/2oUAlIPTMe1G3VtqgAKUckhIkzGomB4DemW4hAHTP5k/2rPXBZfJE3t4VG4jIz13o7ufChblEb+NEmc0FNGev7iaeajtnJHhtU4rWwu4JsoTX1UdbbKiAMk/ufStJZ2YSAkD38SetR8K4d3aZI5j+XlUHaPihQAw1l1W8dB4eprK6nO8ku2PBexY/bjb5Bb/iup4MtGUpnWR1IxHoKelNEW3DkWyNJy66Bj7oAnP4H1rpRI2iq6aGxRB3dMUxRKWjTgianuontKxdqdxmhwirruqidtQau4eqrUivPB8FXppqhRLzBTvtUZFaMZKStFNpp0yI10U8ppRUkCjFIJpwTTlJ6VAVjPGupE06a5FDR1jdPnSpEUq6jrB1ClXSKdppzSQs4hOfIUQTMDoIV6qkQk+tQKVAHTV+k/v8AGirVODMZPN/CYHN/pT+ZrE6jJ3TNPFGkB3KlgpIgGdxjUNiceJk0xkHTsI8Pf8adxFCdIJJAkQB8uMJ/DNK0RKRmdzP9KV4slrYxSOYQOWM+tR3saTIkxjy8xRDnxpkmcxH9ahvlAI2kT7jzrkc1oVg1pTPUgTWg4Nw2YcUIHyjx8zVd2a4YHjidIjUT18hWyunm2Gi65AQnCU/ePRIHX1p2bqEsahEDFht9zAeKX31dEjmdXhtP/wDR9JxVbaWabVKrh7mdWORJ3JiST4VJasEFV9d9Byo85kJT5RFO4dbquHF3NzhpKRpnZKY2A9KpLSLHO2M4dYOKDzz2Sr4SfMAkAeGY9qkQ14ZqJfE13NxygpZaEpHjKcKV5mjGRUhIjQn/AMU8oEbCig2KZ3NdZ1AoT0/ZpllesvnShWhwYKFbGMSk/wBKOQiRVHcdl0ufaMrSpIVzZ+HyncH1rtPkF2uCwetIMKHrPWgnuH9U/hUrXGFsAIuAXkCBnDrZOMfeq0at0PIK2Fd4kbj5k/zJ3o8eaWPa4BlCMuTMKTBiuVeP2YV09/71XP2hTvkeP961sPVQmtlLJglHYMlNOFOppq0V+BqhSpyR41wiuJGmlXZrlQcRaKc23JrgOaIaTCSrwz7Cl9Tk7IB4Id0gV3Kj4eHiJj9c0bb/AA7k7QR80KACfVSo9k0I02SZPufunzHhFWrbZAwIIwR4YErHkE/maw5OjTSKu9bOkDQCZz01GOYj9K7ZtQnCSBJwa7xJvkHPpEgpOeXlxPmRmn2AOnmUFGTkZxiKK7QFbB1IOoRAGZp/1BbyghHxEgk7wkbk1IpsFaRkqMwB1racA4H3afBRyonZIHQ+QoJ5O1Bxh3HbGxbt2ckJbbEqJ/X1PhVK0n664bl/7O1ay2DtpTOI6k8v40Y+59feLaDotGOZajjWfvK8oBiuGyVelCGx3do1BSSYCkokKWv8BjwzSlrkJuwZhCrt8PODRbNJJAVACRMZ8SRnywKY48b50MNApYQAQI+IkYUoeH8NS31wb11Ftbj/AA4ySMa4Vp1K8EyMDrRFzdpa/wAJZkd5A7x0dMQEJ8VVLslLwduLtto/VmBqVu8voITsD1P6VEAMUZa9n0WrZW6oBx6AhB3nTKvU4Mn8KjS2MVyZNM6234YqUs09vG4qYCfChciaBtI8KpOJcLeQ4lxkEHVlSPig7hQ2UPxrR91+zWeub521WNE6FLylzmbM/dO6T6VKbshpUd+vIW2kXaAkY+1RMeq0DKDPhjO1RX/A3GgHrZUkZC2yJM7gxhQ8qMU5b3iUhc27h+EKODkYQvY+igDTbyweskFTU6gZVAltQJ+dB/8A2TXXTIpHLPtEhfLdju1TAeSOUnwcT0NHXFkUicKQdlJOpJ9DQqnGLhOl5IYWSAFboUQflUdvRXsaF+q3Nl/6ZCkE5SeZtQM8wBynb08DU+dEJOjlxw6ZKcHwqvWgjBEGr6w4kzcgBP2LpA+zWcK/+NfWfCuX1hEhaSFeeD7Vew9Y4/TMrZMCntFAU0wCiXrYpPiPH+9D1rQyRmriUpQceTgRXa6RXaMEHSM0U+MgD1j02HkSf60LtRTCZ3zjI9iI9pIHnVD1DmJZ6TdjmW8CNzIE+G8K9Mn/AJaLaIwemIJwr4gA2r+Y5qFpPuM7TzbfnOPRNGNoO0gnPoeinf8AQOUVkSZoJUVXF4CCSjUoK54mCYElJ8sCouGtpLcpnTJ3ozijKu6T3awkY0EyDEAcx8VR1o3szwpa+Z0CAo/CBCtuowaNySiCl9ZZ9mOBGQ4ocx+EeE9RPU/0qfjjy31/UrU4x9YdHgDPdg7QBk+JFHcSv1IKba3/APcu4n/gpO5PgqPwxVYm0IH1GzOqT/iXh1kjUgK8IyVe1Vk7dsOX5Qdq2+sEWdpi3bguOf8AFIG5O2kSPWpH1m402NiD3CCkLWMd6BMmfuYGOuKV4/3josOHphCj9stM82NgfuDGesUXd3oYaTZWMqclLbrqB1O6Wo6iMnYTRPm/6gOHoE47xMMD6pZiXFcrjiQDB2LbX8UgjHnRNlYN2CEuODvLpaQENeB0iSfAYyr8KMQwzYaUpShV4tPImZS0CZ1LV0Ek+asbdR+Edn1KcXeXrmlspSVKUcqwSQfBJ20jKvKhbVf3ZKXllfYcNuLh5dy9lISkhRBiCkHQyOiRq+KjUM+9GXPac3LvdtBTbDaQoJAy6NIIU59xERy+lRtpqbfkZHjR1pH7NTd3UqGp3FSoYjrNBKQVAZaI8x5VS/7wKQdD6A8gr0AgBLqfUfAuPPNagJz4VQHjNm+rurpBZUlcJX8SDBjKgNSfcEVMX9gJ6B7ns41do/wjmwnuSDIGfibPN7iRTVXr1kjMrRqP2a5UjfdpwcyFeX5UVxnso8W0rt1JcSnKVIUAoc0ktuD1jEHFCntYtrU3eJD4kpKVDQ7A/iI0uD+Ye9FFtr/ojgfcMW96NKVFhwnCFxCzOdJ+Fw+Yg+VUza7yyd7tSdTSlQEqkoyeh3bNXV9wJq8QRaOhKpksrEEHzQc+6SoVEriL9ppbWkuIKynQvIEqwEOxjHyqmijKtf8AAElZC/ZMXSUhB7pwIJS0uEyFDGhWygN8ZodviVxby1cpLjaYCSr4kz9xz+ho5zhdvdlJaUWnNMhlwR8QGUCYIjqg+1DcQ4i6ypTb6FOMiAAvmUAZEBzrHn+NTzpk0SlCXEFbSgsRJHzJ/mT0qkrR8IW0QosgRoUDjKeU4I/rms9GBWp6e7UkVerWkNJPgKVdArlahQB+lWDKcCM4g/nn8PzoFIqzYRgTO34bnPmJ/wCY1n+o6aLfR+TrY/ijxOOXoViT4cvrJo5KBGcCUyAfhzyNCB16+1RsIMiBmcDMSBscfCAZPnNFob+HTkkHSVa9tQ1ur8TjHtWK2aaKq/Qn5gSvvBriQArflJwQAYrR8KfDNqhSBrWVLSgBM82rKlRgROBVHxFuEoCTpRqSEqJIKk9ZKsSfA1edn1Oi2V3SSXFOKCfhECBzkbE1E3o6PJA3bqbcNuxz3b5HfO7lpKpJSM8pge008s4NjYSqVQ+8DkzEoQegAmTT0WygfqlpzOuGLl8GdMyVISrpHU9KehogfU+HJKgTpffHzbam2ychIESob7DehFvkidcS2fqPDsqVAeeG5n/LbI2A6q6RRZvG+GMhhopcuzpQtcEpZ1Zwn5lzJCdz18Ka7dItZtrABT6oS68kTpOQG2ehVBOdgAetWFpbtcNZQbgJeuyE6W5kNlRJLjit95lRyelQ3rYKA7LgLdv/AIq8KypU6W18zjqioLlQ+9mY2E5mhEC54lcxphtGgpQRyN6tyY+Nz0/KjmOCu3b/ANauHYaSk85lECSQGwfhRGJ3PrXbjtOkrFrZpU23CcoH2joUPhbG6EmDKt6FvyH4DnTbWyVWzA714pCXnJHLCYlR+ZZj4RgCgkJkD9/vei7XsQLdsvXC0hakJCG5Ahfdwc/OvcxsKitmRjz/AO1cnoOHAQxbeBjyqbuCNxR9raqAyJ9P+9ceaE/+aX3hAaU+9UFx2Vtbhwd073TuvUUHlKiPBCyNck/KfatQlsHp+/as/wAZ7EuuhDjK0rAcCyCRGDkAiUg+sUUJO6ToGXBU33DLuxGphKk6d1tyZz87cRHqk09Xa63f1N3zKSAY7xsGRHVTRz7oMfw0/wD3ju7FsIcCyIgpelaDkj7NfxJxGxjyo28Vw+8BU+2bZWojvBBEzEqUkSBJ3WPemJ1z+4tp+QDifZAvjXYvpdSkzpkSg4nI5keigPWkvjDrCUIuEl7UrTDgCVAlRCS29kKgAfGDvvRPF+x1yiHbRaViZC0EBcTPK4kwrbafamK7VKSoN3rXey5GUd24OaArbSvEZMHzqbs5a/8ASud4LbXBSphZQrQSGHJSYKY5f7pJHkKD4pxR5hS0OtlxgQIWZI1EghLm8T0VNWD/AGct7mFWrkKKDDLkhWUiCkKzA8U6qq7q+uWCtL7feNCML5sE50ubkeRn0pkV/giy24JcNrBLQgaFSIgp5T0/qDWcEflWn4JdpcEtApGk6kkQRg9Rgj0rL6a1PTv9xV6ziJwoilXVKpVrmeRBHhVnbN8vtv4RkmfAYPmqKB0/sVcsNjQMCenUCM+mlO/mSKyvU3TiX+iXI9DaeqfKBEnIPdjaCcKPrRKkbzJEpCiArnXPIhAB+EdaY2MgyUwJJO6Un5+vOr9Io1lskgpABAlKdw0kxK1EH4iMxWLJmkkVHFUwmVmV6gVJBgA45U6t8GrrswlTtmU25CFKWsFShGkQmYjA9aqeJyUANgFOoAKJB1iRqUoK65NXnZiwLlktsksp1qK1AAApAHxE7eOKmX4AeJEbbZd/wdlPdTFy/wDDrA+IJPRA8t5NOt70avqHDQSP816YK4ICtB+VuJGr8Kdb26rn/D2o7uzSftnFEJLoT8SlkRCMCE9QJPnM2/M2vC0YUoBx0Ehbm0kKjkb/AIuvygUNoTLkleuWrMrRZpS5cnSlbgEoan4W20j4l7mBtGadY8Eat2U3HESVur0qSzhS3HDmVnqZn+FIp5fZ4dqS1peujAUr/La30pCRuc/Dueprtl2dLrQueJLLaToJknW4ZkJxlKTMBCRNAQDrcub+5SAE9yjVhMltCgoAf/I4BEdB6VYJuraxWUNaXbkpAWtRwgZ+NQ9Typ9zUF5x1S3kWtq0WmyFcqcKVBiFkYQnxG56kURwrsczbqD14pJJCUpaGRyzEDdf6DxNA3v4GeNlUy1d3L31hWWwhJLihAhTYUUMj5RJyE+GTVjZsHE/l6UXxDtl3zhYaSUN93PnpUjUJ6JGfhFD8LeMjNSm64oPGn221RrOFNAo842qv4g3zVo+HolrPhVHfNJkxVZPYEJXJlcLc9D+O1ZniXDrxlxLrQVJdBJamdMxzgbj1BHnWuZQcbET71mb/tRcWrg3CS7pCVyZBVBgHbHUEU1PY5q1wNX25CUabltL6SVBQ0QcKKR00qOxyBU192dsLpCgys26lKME8oKpyEknSd9gfajHuO2VyjTeMoHxZEmCFEYOFDInrS4h2JZebdRaPjWpROla9UeWMjpkg1KlXGhLpPejLXPZniVg6ty3lSCZlk5P87Z+LEZg+tFudtUr+zvbdKwHNIUgaVIOqAdCsdN0kUZeOcQsQSlCikHdJK0kYGRkR7A+dOuu2FpcwLu3CvtIC0JJIIVAJEgn2V7U1SvnYpxp2jP3PZq3uAFWb4WQlUNOSFJwAMHmEHqJFVjt1eW+sPo7xtIEhfMCJzC9zHgZ9KvLjscy6Uqsn0r0pVCFzqGI8ArBHh0quv7+7tlOBxPeNJAJC5UADhWlWSPQzToytUth7a2WXBbnvkkoQpHKqQoR0Pwq61ktNbXgtz3wlKC3CTyqjaD8Ko5vyrFzWr6a77ir1vERqvSlSApVsGcdT0BrQ2reE+cemM5/hET6gVnkH3rT2TchIImegxqIHwjwSNyesVj+qPaNPoVyOatpUmM5Kkg/MRu4rrHl5UX3QUmclBO+6nV+I+YJBEelPQ3IzkKMEjdwj5UeCRU5QQo/D3gTk/K0n7iRvqIzjrWE2aaRm+0tsFt6XFkEqSClBCtBwAAFGfXNXfY3hjf+z1pfWe6S8sqmUmdKQERPMd8Cqbj5PcEtNlyCNOoau8HLKjiZFX/YNaDw9S329KUvL5IUSpWlHwhW3Xypzv2xDa7qCLdg3bSQ1pt7Jpzmk4UlGdbh+dU5AmMZzT08QKz9V4aggFX2ixIW5MlS1K+RBk825xAFPRbrvG0rWU2tm2sFI2BSmYhJwokncg52HWkeLKVNtwxtSebnMHWsgZUtX+WD4nJpKYqRN9WteHqKyEvXIjGEttTOkbwD+Kj5VDacKueIhL1wotN4VrJIiDJDSMBKYxqO/nRrPZ23s1d7ckPvDTDYgIRJxgwCZO5k+ANDrubviSU90NLZKSCeVtEKGw3UQP02Fc2Cm/5Jn+O29mUs2iAVLn7QiZIIHLPxk+woHh/Abm7uC68pbaVISNa/iMapCU9Nx4CrhvhlpZrSp1XfXBBidxMTj5RI65qhvuL3F1daGtRTpSdCdpkiV+IwN8UKfwPgr2v3L64+p24UyxCni2EqXgmNECVbbJ2TiguD7j2prXZRVuA9cuJCy2hCUCMKCCICsajvsIqbhCMj9+FdwnTsKFdvNm6s2/s8SKo79sycir20J0VT8RPNVZcicX4mV9uYPhVKvtyELLbjKVo73u5gDqNxkHcVobUZqovbvh7i9Fw2QoOYUmfj1AA8sU3TY+S1wyR7g/DrlvSD3BzGlQTBkzymQcjwqn4p9GVylSnLV9LkkkCdBnyIkT51a3PYRp1J+rXGkySNQBzqyJwaDvOA8QYC1oKlGZT3ZmRAG24PsaNNpaE6b06/Uje7WX1kSHm1FIMSuSDsMHI/OpOI9ouH3RCbhjSe8AC0DM6oB1CDP40l/SK8wSm4Z1JnSdWD06RmpeJX3DbghDiVNHvMKQCBq19Y8VeIrqr+CK3x+xn7jsO24QuzuEuQlXITzSUkT0V/9aCv7u8tysLT3rSEgwsEjeCEq+IY86Pd7DJWsLs7pt2NQgqGrII3H6EDbeouI8QvLda5BcbSkEBwEg55glW4MYyaYpXSsYvwsseDOd6AoILRiYMEHB+Ejp615+navTeCuh5IUW+6VExqCgQQdsA/jXmpRWx6W9yKXW8I4GyaVOE+NKtozRAYyJrUWbQIG+cY3Vj4E+CfE9azQH7/AL1q7M7ETkRjcx8qB0HnWN6o9o1ei8hymyN4HLlQ2bBjkQPHH50xxsEAEcnyt9VnVhbngBvjxqRYIImMD4flR/MeppgXMkGMZcV1O2lPsdh4VhM00UXaB0JSFOqTAWmQAVJQccuMia1XYa4QLFbqJeAdUEIB3OlO5VWQ4+gKaw3qTI+LXKtuYqB5dPnWw+jNOiwUW2x3heXpSoqIB0ozmmzr2ytkbTJDw927Sl69WbZtKwUo2VpjCUJ6dRO9L/bhM2/DGSnMKUBk4+Jap5R5k/hRp4MpxtLvE3dB7zVoB3xATO4G5x400ceUSWOHMaQFAEpA8PiJmE9MkzSkxP8AfsSs9k2mT3t64Fq5fswYSDJjEyoyd6CuO1b9wju7JopTgDSNhIkYwBEn3op3sw2lzvb56Tgd2knqrGo70Pd9qShhCLFoISuNAQmVQVBJ2GDneDtRUQvnkb/uz9XKX7t0d5BKW05JJj1JjyEedVl122U2sIt2g0CAdRHMZURgbAzO80VbcDuVPJcfwYXIJlXPpOd9iPH+1XfD+Dssr7zuwpyI1KyRknHQZO9RpclpRk472ZBVjdPvtvuBZSlKFFSzEmObSn/tWh4MvmH760dxK7WpcTykbdB0xQVvZaIg7VPdaoKMaVM2tovlqq4irJrltxnSmCPeqril6pSsAxSFGmKhBqWwyzgketV3E+z9o8Qn6yWl94FQdJBVqmOaD0+8Kfwy45s4npS432DcdEtLbBU6HCVAjAIITifCif4gsskuW1+hX33YK506mHEuL1KMhRTMqmIz59TvT7riHELdK1qCgAcJ06wcDYpmKqXezPE7dSlICyOYjulgj4vCrZztbeMocW4ICDgOpIJ5QYTtImfGmNC1OT+H+pK72+bUCm4tw4jIkgdAkkaTPjUXEG+Fvq7sqWyoOTy/e1DOZGTT7nthaupP1m1StPUwkjZKjmPEn8Kjv+H8MdhIdWwQ5MdNeoH5gTvHWM1FUBw+GjOq+jVTbmu1um3sLx8KxKVDYEzB9Kgv+JX9opcpU6gaYC0lSd8wUkqG3jVrfdhVlWu1uWXICzAUQqSFDpPU+A2qssFcQtSoOhSwG8BX2iSoK6Z1CUnoadF3t7Dj8I2PCLlLzSStpLTkBXKoqnHmAR6V5UlFevcMvQ60nWhLawAYT5p8TmvIFnJ/fjWn6S9zKnWL6UdUa7URVSrdM0eDWus1geOQM/MrfCR8oxWPjH78a1dsISDMTuTlSh5D5awfUnuJsdEuQ9xUkJiT0QP1UajWoasnWqICR8Kcjfxz0H41IEYHyiNt1H1/713SRvDaPfUrIA8z6DFY9mijO9pDyArcShUjMqAR8MplM6Z8M1ufo0eUqxXoXrWXlALB16RpR1IrDdoG0qaCQg6SoAyopJwmDCZiPA1uPoz4MtNgpCQpCFuqVq1TIhKeUgAxIp869sp53sfc27LSf8e+XXe8CilB32CUr8BtUbfHrh9RasWO7bndIAwOqlYE/wBqt+Gdi7ZpQKyq4WD1yAQZ2GMEbqNaRLagmAEtp8oJ/okfgar90UivKd/cyzX0fguFy5dJBIIQnAwZEqOT7Vf2lohlAQwhKUAQCP7+uaPQwnfKj4nNRXb6EZWpKR6ignkb4BjJt7AnGvGhnGqju+0zQS4UBSyiPIGSBg+9ZnifapxbayFpbjXAQJPKDnUZ/IVEYtl3HJlzcMwr2roTXnNworuE/wCICSW0GVOlOTv6Hyq24M3eLbQtD5UFA/MlWwJ5grGySZp3Yxt7Nj3c0vq1ZNrtJcNuBDndklzRGkA/EEkjSek+FWF72xU24UliRqWkEKI+ExmU0HaxiZfhutDwcnu8nqa8/a7btH4kOJxOyT+hrdcDuklAAO/MPQxE0DTXJX6ncCzIri2goEEAg7g5H4U6lQKX3M0q77sxbOphbKCM7DTvvtVRxH6PGHE6UKW2NevGlUnlwdQmOUVq6SqYpyrRKm15PLeK/Ro6g6m3EEJ1nOpJylY3gj5h4VQLRc27q9OtSQg6QpWpJII6A+E16R2n4Ndvr+wc7tMRIXE+og9aziewN/Ml9pXjrE/mkAmmwnr6mW4ZFW2WPDL0uNJKwArSDBGZgEifevJXBk+p/U17Kzwi4QjSvuSAN0lX6FPl4155xPsq8hSlAIIJmAodekVpel5oY3K3yJ6pPJFdpmyKVFnhrn3VfhXa3vex/mRne1P4BARvtWuQYG+iRucqVvt/cfjWQrUtuK5QIRJGVEFRwdicDfzO9Y3qKto1ejenZZ24jmjSDMqWRPsDv7TSWsDISVk/MuQNx03NJ64baUC6tJVGEg6j7Cra3GptOhOkE41YVJzlPTYnNYzTs0UY3ilutWnWozIwOQJECQB4VqexnG0p0MOKUUAEITnKlL2URuIJ3rI9sLO8SsKY1LTJwEojYZqmZb4kEqc0aSgTPKCMSSM4IE1b9vuhVlXK09UfQtxdoYSC442ynYalJSPQFRArOX/0j2iHg02VPuESNMaf+c4/AV8/3V5cvMIW6VuJ16UrWtRKlbxzE+PhVmwhy2vR3yNCko1FM6oG4P78aGPRqPLKSiep2H0lP3Ny4ylCGEtqicrUY6SYSNqkatLq6bt3dBdJRzLKkJEpeXv5xGw6V5hwjixbfuHUxlQMH+Iqr3T6P3f/APNtp+6r83F0OeKgrSGWoU4lfadi3Vd53q0pDgiEDURlB3OPl8KOs+wFqkc6VOnJ51EjO8JTArTaqGf4k2j41pT6qAqr3N8APJOXkoOKcDYCkpDDWmNu7bgf/Wqh3sjaK3t2x/KCk+2kiKM412vtQsfbogp3EkbnrHlQrHae2VtcNH/WKlKZdxNduwRXYW21BQDiSCD/AOos5B1dZ61DedhdbneJuX0nUVAHSsAkzygxAzWiZvW1fC4hXopJ9t6LbTP7zUuc0x1qjBnsI+lUpfbXiOdoj8dJ3q8ccuGFN6Ukw0lKilCynlJ8BjfxrSFry/WrPhieT3NSn3OpCMuXtjdWZFrte4n4kfqP1FGM9tx1QfYg1q1tA7gH1g1A5wxpW7aD/pFRKMCr7sXzEqGe17R8fwohrtI2paQFDMz0qR3s3bn/ACx7YqH/AHTZmRqG+yqCo+DrxfDLdDgIkGnVX2vCC2eRxUeByKsgKLssS6XAFeiEn0Nebv8AaC2cPK+0Z/jSD+Bg16XxBPIfQj8q8cPYNQZ7oOIVCplSCPExgn8a7DGKu2WsLdB7raQTlP4ilWdv/o3uVuqWkswokjmV/wBNKrlx/MM2RW1qjoFOHyBj1qyFl3ohQSnwkhUdJAGxoRsEiCHVDwBCB7gUTZLDXyBP8pk58aZKcpS2WlGMVosuHdnWgqSVE77/ANhWrteFJMEqc/5z6fpWd4VxHWuAIievho/6q2fCWS4CARiKqZLZ03GMbB3+DMaTOswPvq8PWshx9Ce5WEKVlKpgq6Nq3mvTHOGmI1UA72RQvUFLUUqBGkQIBEHm6+tBjbUtlVdRBJnz8u3A4XbuEqn6wRvgAHYAek+9E8dcSriKYlSVJSDvzSDIk/vFe1t/RfYhhDCm1LQhRUNS1zJ3J0xNGr7EWQUlQtmtSRAUUyRHmauyzxjtor+6j5paBNwsCck7EDYz+Velp7TvW3D7Du3NCFpOrbPO4TzHPQV6KnsVZgki1YBO/ImjW+BsBAHctQnCRoTA64EYpGXqYSSTRKpbPK+Cdp3rn65qUpSEtBScqP8AmtjHjyzQN1a3DuoNsvhZcWVcqinSSrCCU9RGJNe4W7KUiEgD0AH6VK4nFI95eInLI4vg8IvezN13YQll0SkIEpyAVySY8J/KqTifZa70pSlhZCJTKUKBUCTCvy/Ovd+IIlQ9DUCUU+PU0uCyod2zxzstw64bJQ4y4JWyoS2vdLo6x92pe37D6r1ZaS4EIIEpS4JJXM4Ga9rthVy01gVKzXK6EZZdmj584FcPNvSt5woWhzBU5y8ignWDsdSfzr3Ts+ubZozJKEkk5yUirBTQ8B+//NA3PD1qUCh3QIjToSr3mhmnJ2kJeRT0wpy5SNzQbvE/Cov9hqO7yj5wmmK7Oz/mq/KkyxPyHD2lyxyb2etWDD8iqk9mh/xFe0Vw9mv/AMjn4j+1CsdMOftS4ZfBVLvKySOxczD74/1/pVgrgjgCAHlwneQDqERBO4z1pkuNCfbj+YM4leAJPof0rB2HH0KWUjVKQSTBjafirUcQ4StSCAspJwDgx7day47FhscqyJjURjVHlkUtVWy/ijFKkWNzx62QqFOBJwYI8RSoW7+j5h5WtbjgMAQCkUqi4/JFnjNxxVMmATE7urOxGMEVtOy6UnvOVAEpIMZPLOZ33NYbhbyUApLLboknUSEqjyCqt7ftmGFYtikQRvgkjeQM7Vs5IWtCcWWncj022AB2A/e9WvC+LKadSlMELS4T1yhOoRHnXmY+kxqCdJkRjqSd49Ks+AfSpa6lF9pQ0iETnKuVW3imqksUh+XNCUGkejWnaRxwJOEytCTifiQFf1oc9pni8EAiC20rbqvu5z/qNV1t2s4WtAKVFCSQd1pyBp3n2o6x/wBnvOBSHgVQlIh7PJpgRP8ADVapJlJxS8F2OJqUd4h9KNuknHvAoZ26Xqt/tDzd7qiM6QYok2zAMh6JWHAO8RBInaek/pUFzYNcivrCho16eZr55kfDPWltS87BjVnWLg96JUo77+lWJdxWYXdstuBX1iTnBU1H5Caj4n21ZYbKytK42SFAE+k0Lg3wXHjT2bG3M1K6Kz3Y3tQi9ZLqAUwopKSQSCI6jHWr9TgOKBpp0ypJbKe+HOPSmBNLjT4QpJ6QaoH+LFVy0UnkGsEafilPj7z7U6m1ZfhuKNTab1ct1jlcd7u4abKFEOBUHoCmMqPQZH40Zxvtq3aNd46FH5QEiSVeHlRY7UtlbPjk3o1Jryz6WO2F3ZXDKbZehK2yVcqTJCyOvrWk4D9JlncpKg8lGRCF4UPJXSZrzj6ar8PXFstr7QJbIJTnOvYxV9V3FSEG/BQu/S7xKf8A3Ef6Ej+lbBz6QblLOrvNR0oOAmcgdDE51fhXkd4y4pZOggxmMCtdbcVbWyhLqQnDYUQqVAhRBWncAx8sHpU5YJ1RbwpRbTRHffSzxALOi4UEknSNKMDoNulRN/SbxNSdRuiATp/y52n4Yn3oXirFusv90jJQ2WsqlJkFZUT5U3gXAU8rjkNhR1NqMkKKVCUBKc7dTijqHaLeOpbPV+13ae4Z4d3zTxSs9zmE/MJJgjrNaix4stTKFFUlSUnpuQP714TxztHcuB1p9RDeShIbTJKVApSSIIABo1P0muptkIBcS4gaSsJZUlURCUgpxtvVWXTyaXa/I1vGnwegWXam4VxS7YU5LbbaVITAhM6Ovuas2uMqOFEH2rxPhnbV5F4q4WvLgCV8qRqAEARsBgbRWhu/pMQHR3QkdSQfyE7V0+nd6+BmOeNJ6PXBfJilXhN39Jt7rOlYSnoNAwPeaVL/ANHL7C3lRlrBtbjgQk8xnc+8VdPcNdTGlCgY31og+0UqVazK0eB6EuAlLiEKImZCT/Sfzpy+GNkkFmCN9KyP1muUqW2OirWyFNk2lwoBcSUgyJBwfMROaR4Ct5IU0RgkEnlJ85pUqFydkqKY637PXUpiOVUg6+spP9BRF/a3DjzjjyllSicpWMnqTkRiu0q6zuxWBLsruY5z6rR/1VC5Y3U5CvD4kf8AVSpUaSBaLHgfFr+0kMqUgTJEtkE4EkT5CtXwz6Rr4SXVDaZKEH9DSpUGTHGXKGQRBxH6SbpxWlSQYIBIKRuR4jwNV47VXqVpUhIwCQNSeo60qVd7cYqkiFJ3RZo7dXpdClISg6NIjQcSFEnPUpAoLiHGb+5TpWQU+iB770qVK7VYbeikb4I8khxUcqgo/DmDOfGrzhN4lAh0aiolYI6DGNvKlSqMvA7CknoZxRllalaVEaTsQdj+VV6UNpE/0ilSoVwTLkIt71KdkgyMyBkdQfWikfVyBDOn0Uoe29KlUPgiLBL7hzKk8reZ3KlHearVMNp5SEiM/Md/alSpkWwZpWQlTKSfh9kE/rUbl63g+W2kClSpydlZsaOJDoCB6JpUqVELs//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1380" name="AutoShape 4" descr="data:image/jpeg;base64,/9j/4AAQSkZJRgABAQAAAQABAAD/2wCEAAkGBhQSEBUUEhQVFBUWFxgXGBgYGBUYHBccGBcXFRwVFBcaHCYeGBojGRQXHy8gIycpLCwsFR4xNTAqNSYrLCkBCQoKDgwOGg8PGikeHyUsKSwsKiopLCwpKSwsLCkpKSwsKSwsLCksKSksKSkpKSkpKSwpLCkpKSwpKSwpLCwpKf/AABEIANcA1AMBIgACEQEDEQH/xAAcAAABBQEBAQAAAAAAAAAAAAAEAAIDBQYBBwj/xABFEAABAwMCAwYCCAQDBwQDAQABAgMRAAQhEjEFIkEGE1FhcYEyQgcUI1KRobHwYnLB0SRDghUWU5LS4fEzNHOiY7LCJf/EABkBAAIDAQAAAAAAAAAAAAAAAAIDAQQFAP/EAC4RAAICAgEDAwIGAQUAAAAAAAABAhEDITEEEkEFE1EiYTJScZHh8PEUQqHB0f/aAAwDAQACEQMRAD8A8rNIU+K4a1aEnBSAroNOArnSVnJW6B3FkKHXy/rUnegYOOtNu8LHpUN0Nv5R+VZ6zuyy8SoNA8K6aCZcUP7US1cAmNj4f2q5iyxn9hEsbQ+kR1/SnRSBqwLG12KUUTZWhWrwA3P9KGUlFWwoxcnQ1u1JQpR26VFogZq/ubeGzGABt+BmqsMVlLqJd13ouvBFKgSK7pqdy2qNaPGtDHnjMqzxOJFFdiulNdiniyOu9a6pNPS3NQSNrpFdiuBFQcICu6a7FdCTQkjUb0gKcpEUttqEkbA8a5XVN+dKhJB1Clpp5FICnUKsYKnaaJ28Y/Kajii0J0pJ8BjzNVeqn2xosYI27K3izgBkZjlP5/2oUAlIPTMe1G3VtqgAKUckhIkzGomB4DemW4hAHTP5k/2rPXBZfJE3t4VG4jIz13o7ufChblEb+NEmc0FNGev7iaeajtnJHhtU4rWwu4JsoTX1UdbbKiAMk/ufStJZ2YSAkD38SetR8K4d3aZI5j+XlUHaPihQAw1l1W8dB4eprK6nO8ku2PBexY/bjb5Bb/iup4MtGUpnWR1IxHoKelNEW3DkWyNJy66Bj7oAnP4H1rpRI2iq6aGxRB3dMUxRKWjTgianuontKxdqdxmhwirruqidtQau4eqrUivPB8FXppqhRLzBTvtUZFaMZKStFNpp0yI10U8ppRUkCjFIJpwTTlJ6VAVjPGupE06a5FDR1jdPnSpEUq6jrB1ClXSKdppzSQs4hOfIUQTMDoIV6qkQk+tQKVAHTV+k/v8AGirVODMZPN/CYHN/pT+ZrE6jJ3TNPFGkB3KlgpIgGdxjUNiceJk0xkHTsI8Pf8adxFCdIJJAkQB8uMJ/DNK0RKRmdzP9KV4slrYxSOYQOWM+tR3saTIkxjy8xRDnxpkmcxH9ahvlAI2kT7jzrkc1oVg1pTPUgTWg4Nw2YcUIHyjx8zVd2a4YHjidIjUT18hWyunm2Gi65AQnCU/ePRIHX1p2bqEsahEDFht9zAeKX31dEjmdXhtP/wDR9JxVbaWabVKrh7mdWORJ3JiST4VJasEFV9d9Byo85kJT5RFO4dbquHF3NzhpKRpnZKY2A9KpLSLHO2M4dYOKDzz2Sr4SfMAkAeGY9qkQ14ZqJfE13NxygpZaEpHjKcKV5mjGRUhIjQn/AMU8oEbCig2KZ3NdZ1AoT0/ZpllesvnShWhwYKFbGMSk/wBKOQiRVHcdl0ufaMrSpIVzZ+HyncH1rtPkF2uCwetIMKHrPWgnuH9U/hUrXGFsAIuAXkCBnDrZOMfeq0at0PIK2Fd4kbj5k/zJ3o8eaWPa4BlCMuTMKTBiuVeP2YV09/71XP2hTvkeP961sPVQmtlLJglHYMlNOFOppq0V+BqhSpyR41wiuJGmlXZrlQcRaKc23JrgOaIaTCSrwz7Cl9Tk7IB4Id0gV3Kj4eHiJj9c0bb/AA7k7QR80KACfVSo9k0I02SZPufunzHhFWrbZAwIIwR4YErHkE/maw5OjTSKu9bOkDQCZz01GOYj9K7ZtQnCSBJwa7xJvkHPpEgpOeXlxPmRmn2AOnmUFGTkZxiKK7QFbB1IOoRAGZp/1BbyghHxEgk7wkbk1IpsFaRkqMwB1racA4H3afBRyonZIHQ+QoJ5O1Bxh3HbGxbt2ckJbbEqJ/X1PhVK0n664bl/7O1ay2DtpTOI6k8v40Y+59feLaDotGOZajjWfvK8oBiuGyVelCGx3do1BSSYCkokKWv8BjwzSlrkJuwZhCrt8PODRbNJJAVACRMZ8SRnywKY48b50MNApYQAQI+IkYUoeH8NS31wb11Ftbj/AA4ySMa4Vp1K8EyMDrRFzdpa/wAJZkd5A7x0dMQEJ8VVLslLwduLtto/VmBqVu8voITsD1P6VEAMUZa9n0WrZW6oBx6AhB3nTKvU4Mn8KjS2MVyZNM6234YqUs09vG4qYCfChciaBtI8KpOJcLeQ4lxkEHVlSPig7hQ2UPxrR91+zWeub521WNE6FLylzmbM/dO6T6VKbshpUd+vIW2kXaAkY+1RMeq0DKDPhjO1RX/A3GgHrZUkZC2yJM7gxhQ8qMU5b3iUhc27h+EKODkYQvY+igDTbyweskFTU6gZVAltQJ+dB/8A2TXXTIpHLPtEhfLdju1TAeSOUnwcT0NHXFkUicKQdlJOpJ9DQqnGLhOl5IYWSAFboUQflUdvRXsaF+q3Nl/6ZCkE5SeZtQM8wBynb08DU+dEJOjlxw6ZKcHwqvWgjBEGr6w4kzcgBP2LpA+zWcK/+NfWfCuX1hEhaSFeeD7Vew9Y4/TMrZMCntFAU0wCiXrYpPiPH+9D1rQyRmriUpQceTgRXa6RXaMEHSM0U+MgD1j02HkSf60LtRTCZ3zjI9iI9pIHnVD1DmJZ6TdjmW8CNzIE+G8K9Mn/AJaLaIwemIJwr4gA2r+Y5qFpPuM7TzbfnOPRNGNoO0gnPoeinf8AQOUVkSZoJUVXF4CCSjUoK54mCYElJ8sCouGtpLcpnTJ3ozijKu6T3awkY0EyDEAcx8VR1o3szwpa+Z0CAo/CBCtuowaNySiCl9ZZ9mOBGQ4ocx+EeE9RPU/0qfjjy31/UrU4x9YdHgDPdg7QBk+JFHcSv1IKba3/APcu4n/gpO5PgqPwxVYm0IH1GzOqT/iXh1kjUgK8IyVe1Vk7dsOX5Qdq2+sEWdpi3bguOf8AFIG5O2kSPWpH1m402NiD3CCkLWMd6BMmfuYGOuKV4/3josOHphCj9stM82NgfuDGesUXd3oYaTZWMqclLbrqB1O6Wo6iMnYTRPm/6gOHoE47xMMD6pZiXFcrjiQDB2LbX8UgjHnRNlYN2CEuODvLpaQENeB0iSfAYyr8KMQwzYaUpShV4tPImZS0CZ1LV0Ek+asbdR+Edn1KcXeXrmlspSVKUcqwSQfBJ20jKvKhbVf3ZKXllfYcNuLh5dy9lISkhRBiCkHQyOiRq+KjUM+9GXPac3LvdtBTbDaQoJAy6NIIU59xERy+lRtpqbfkZHjR1pH7NTd3UqGp3FSoYjrNBKQVAZaI8x5VS/7wKQdD6A8gr0AgBLqfUfAuPPNagJz4VQHjNm+rurpBZUlcJX8SDBjKgNSfcEVMX9gJ6B7ns41do/wjmwnuSDIGfibPN7iRTVXr1kjMrRqP2a5UjfdpwcyFeX5UVxnso8W0rt1JcSnKVIUAoc0ktuD1jEHFCntYtrU3eJD4kpKVDQ7A/iI0uD+Ye9FFtr/ojgfcMW96NKVFhwnCFxCzOdJ+Fw+Yg+VUza7yyd7tSdTSlQEqkoyeh3bNXV9wJq8QRaOhKpksrEEHzQc+6SoVEriL9ppbWkuIKynQvIEqwEOxjHyqmijKtf8AAElZC/ZMXSUhB7pwIJS0uEyFDGhWygN8ZodviVxby1cpLjaYCSr4kz9xz+ho5zhdvdlJaUWnNMhlwR8QGUCYIjqg+1DcQ4i6ypTb6FOMiAAvmUAZEBzrHn+NTzpk0SlCXEFbSgsRJHzJ/mT0qkrR8IW0QosgRoUDjKeU4I/rms9GBWp6e7UkVerWkNJPgKVdArlahQB+lWDKcCM4g/nn8PzoFIqzYRgTO34bnPmJ/wCY1n+o6aLfR+TrY/ijxOOXoViT4cvrJo5KBGcCUyAfhzyNCB16+1RsIMiBmcDMSBscfCAZPnNFob+HTkkHSVa9tQ1ur8TjHtWK2aaKq/Qn5gSvvBriQArflJwQAYrR8KfDNqhSBrWVLSgBM82rKlRgROBVHxFuEoCTpRqSEqJIKk9ZKsSfA1edn1Oi2V3SSXFOKCfhECBzkbE1E3o6PJA3bqbcNuxz3b5HfO7lpKpJSM8pge008s4NjYSqVQ+8DkzEoQegAmTT0WygfqlpzOuGLl8GdMyVISrpHU9KehogfU+HJKgTpffHzbam2ychIESob7DehFvkidcS2fqPDsqVAeeG5n/LbI2A6q6RRZvG+GMhhopcuzpQtcEpZ1Zwn5lzJCdz18Ka7dItZtrABT6oS68kTpOQG2ehVBOdgAetWFpbtcNZQbgJeuyE6W5kNlRJLjit95lRyelQ3rYKA7LgLdv/AIq8KypU6W18zjqioLlQ+9mY2E5mhEC54lcxphtGgpQRyN6tyY+Nz0/KjmOCu3b/ANauHYaSk85lECSQGwfhRGJ3PrXbjtOkrFrZpU23CcoH2joUPhbG6EmDKt6FvyH4DnTbWyVWzA714pCXnJHLCYlR+ZZj4RgCgkJkD9/vei7XsQLdsvXC0hakJCG5Ahfdwc/OvcxsKitmRjz/AO1cnoOHAQxbeBjyqbuCNxR9raqAyJ9P+9ceaE/+aX3hAaU+9UFx2Vtbhwd073TuvUUHlKiPBCyNck/KfatQlsHp+/as/wAZ7EuuhDjK0rAcCyCRGDkAiUg+sUUJO6ToGXBU33DLuxGphKk6d1tyZz87cRHqk09Xa63f1N3zKSAY7xsGRHVTRz7oMfw0/wD3ju7FsIcCyIgpelaDkj7NfxJxGxjyo28Vw+8BU+2bZWojvBBEzEqUkSBJ3WPemJ1z+4tp+QDifZAvjXYvpdSkzpkSg4nI5keigPWkvjDrCUIuEl7UrTDgCVAlRCS29kKgAfGDvvRPF+x1yiHbRaViZC0EBcTPK4kwrbafamK7VKSoN3rXey5GUd24OaArbSvEZMHzqbs5a/8ASud4LbXBSphZQrQSGHJSYKY5f7pJHkKD4pxR5hS0OtlxgQIWZI1EghLm8T0VNWD/AGct7mFWrkKKDDLkhWUiCkKzA8U6qq7q+uWCtL7feNCML5sE50ubkeRn0pkV/giy24JcNrBLQgaFSIgp5T0/qDWcEflWn4JdpcEtApGk6kkQRg9Rgj0rL6a1PTv9xV6ziJwoilXVKpVrmeRBHhVnbN8vtv4RkmfAYPmqKB0/sVcsNjQMCenUCM+mlO/mSKyvU3TiX+iXI9DaeqfKBEnIPdjaCcKPrRKkbzJEpCiArnXPIhAB+EdaY2MgyUwJJO6Un5+vOr9Io1lskgpABAlKdw0kxK1EH4iMxWLJmkkVHFUwmVmV6gVJBgA45U6t8GrrswlTtmU25CFKWsFShGkQmYjA9aqeJyUANgFOoAKJB1iRqUoK65NXnZiwLlktsksp1qK1AAApAHxE7eOKmX4AeJEbbZd/wdlPdTFy/wDDrA+IJPRA8t5NOt70avqHDQSP816YK4ICtB+VuJGr8Kdb26rn/D2o7uzSftnFEJLoT8SlkRCMCE9QJPnM2/M2vC0YUoBx0Ehbm0kKjkb/AIuvygUNoTLkleuWrMrRZpS5cnSlbgEoan4W20j4l7mBtGadY8Eat2U3HESVur0qSzhS3HDmVnqZn+FIp5fZ4dqS1peujAUr/La30pCRuc/Dueprtl2dLrQueJLLaToJknW4ZkJxlKTMBCRNAQDrcub+5SAE9yjVhMltCgoAf/I4BEdB6VYJuraxWUNaXbkpAWtRwgZ+NQ9Typ9zUF5x1S3kWtq0WmyFcqcKVBiFkYQnxG56kURwrsczbqD14pJJCUpaGRyzEDdf6DxNA3v4GeNlUy1d3L31hWWwhJLihAhTYUUMj5RJyE+GTVjZsHE/l6UXxDtl3zhYaSUN93PnpUjUJ6JGfhFD8LeMjNSm64oPGn221RrOFNAo842qv4g3zVo+HolrPhVHfNJkxVZPYEJXJlcLc9D+O1ZniXDrxlxLrQVJdBJamdMxzgbj1BHnWuZQcbET71mb/tRcWrg3CS7pCVyZBVBgHbHUEU1PY5q1wNX25CUabltL6SVBQ0QcKKR00qOxyBU192dsLpCgys26lKME8oKpyEknSd9gfajHuO2VyjTeMoHxZEmCFEYOFDInrS4h2JZebdRaPjWpROla9UeWMjpkg1KlXGhLpPejLXPZniVg6ty3lSCZlk5P87Z+LEZg+tFudtUr+zvbdKwHNIUgaVIOqAdCsdN0kUZeOcQsQSlCikHdJK0kYGRkR7A+dOuu2FpcwLu3CvtIC0JJIIVAJEgn2V7U1SvnYpxp2jP3PZq3uAFWb4WQlUNOSFJwAMHmEHqJFVjt1eW+sPo7xtIEhfMCJzC9zHgZ9KvLjscy6Uqsn0r0pVCFzqGI8ArBHh0quv7+7tlOBxPeNJAJC5UADhWlWSPQzToytUth7a2WXBbnvkkoQpHKqQoR0Pwq61ktNbXgtz3wlKC3CTyqjaD8Ko5vyrFzWr6a77ir1vERqvSlSApVsGcdT0BrQ2reE+cemM5/hET6gVnkH3rT2TchIImegxqIHwjwSNyesVj+qPaNPoVyOatpUmM5Kkg/MRu4rrHl5UX3QUmclBO+6nV+I+YJBEelPQ3IzkKMEjdwj5UeCRU5QQo/D3gTk/K0n7iRvqIzjrWE2aaRm+0tsFt6XFkEqSClBCtBwAAFGfXNXfY3hjf+z1pfWe6S8sqmUmdKQERPMd8Cqbj5PcEtNlyCNOoau8HLKjiZFX/YNaDw9S329KUvL5IUSpWlHwhW3Xypzv2xDa7qCLdg3bSQ1pt7Jpzmk4UlGdbh+dU5AmMZzT08QKz9V4aggFX2ixIW5MlS1K+RBk825xAFPRbrvG0rWU2tm2sFI2BSmYhJwokncg52HWkeLKVNtwxtSebnMHWsgZUtX+WD4nJpKYqRN9WteHqKyEvXIjGEttTOkbwD+Kj5VDacKueIhL1wotN4VrJIiDJDSMBKYxqO/nRrPZ23s1d7ckPvDTDYgIRJxgwCZO5k+ANDrubviSU90NLZKSCeVtEKGw3UQP02Fc2Cm/5Jn+O29mUs2iAVLn7QiZIIHLPxk+woHh/Abm7uC68pbaVISNa/iMapCU9Nx4CrhvhlpZrSp1XfXBBidxMTj5RI65qhvuL3F1daGtRTpSdCdpkiV+IwN8UKfwPgr2v3L64+p24UyxCni2EqXgmNECVbbJ2TiguD7j2prXZRVuA9cuJCy2hCUCMKCCICsajvsIqbhCMj9+FdwnTsKFdvNm6s2/s8SKo79sycir20J0VT8RPNVZcicX4mV9uYPhVKvtyELLbjKVo73u5gDqNxkHcVobUZqovbvh7i9Fw2QoOYUmfj1AA8sU3TY+S1wyR7g/DrlvSD3BzGlQTBkzymQcjwqn4p9GVylSnLV9LkkkCdBnyIkT51a3PYRp1J+rXGkySNQBzqyJwaDvOA8QYC1oKlGZT3ZmRAG24PsaNNpaE6b06/Uje7WX1kSHm1FIMSuSDsMHI/OpOI9ouH3RCbhjSe8AC0DM6oB1CDP40l/SK8wSm4Z1JnSdWD06RmpeJX3DbghDiVNHvMKQCBq19Y8VeIrqr+CK3x+xn7jsO24QuzuEuQlXITzSUkT0V/9aCv7u8tysLT3rSEgwsEjeCEq+IY86Pd7DJWsLs7pt2NQgqGrII3H6EDbeouI8QvLda5BcbSkEBwEg55glW4MYyaYpXSsYvwsseDOd6AoILRiYMEHB+Ejp615+navTeCuh5IUW+6VExqCgQQdsA/jXmpRWx6W9yKXW8I4GyaVOE+NKtozRAYyJrUWbQIG+cY3Vj4E+CfE9azQH7/AL1q7M7ETkRjcx8qB0HnWN6o9o1ei8hymyN4HLlQ2bBjkQPHH50xxsEAEcnyt9VnVhbngBvjxqRYIImMD4flR/MeppgXMkGMZcV1O2lPsdh4VhM00UXaB0JSFOqTAWmQAVJQccuMia1XYa4QLFbqJeAdUEIB3OlO5VWQ4+gKaw3qTI+LXKtuYqB5dPnWw+jNOiwUW2x3heXpSoqIB0ozmmzr2ytkbTJDw927Sl69WbZtKwUo2VpjCUJ6dRO9L/bhM2/DGSnMKUBk4+Jap5R5k/hRp4MpxtLvE3dB7zVoB3xATO4G5x400ceUSWOHMaQFAEpA8PiJmE9MkzSkxP8AfsSs9k2mT3t64Fq5fswYSDJjEyoyd6CuO1b9wju7JopTgDSNhIkYwBEn3op3sw2lzvb56Tgd2knqrGo70Pd9qShhCLFoISuNAQmVQVBJ2GDneDtRUQvnkb/uz9XKX7t0d5BKW05JJj1JjyEedVl122U2sIt2g0CAdRHMZURgbAzO80VbcDuVPJcfwYXIJlXPpOd9iPH+1XfD+Dssr7zuwpyI1KyRknHQZO9RpclpRk472ZBVjdPvtvuBZSlKFFSzEmObSn/tWh4MvmH760dxK7WpcTykbdB0xQVvZaIg7VPdaoKMaVM2tovlqq4irJrltxnSmCPeqril6pSsAxSFGmKhBqWwyzgketV3E+z9o8Qn6yWl94FQdJBVqmOaD0+8Kfwy45s4npS432DcdEtLbBU6HCVAjAIITifCif4gsskuW1+hX33YK506mHEuL1KMhRTMqmIz59TvT7riHELdK1qCgAcJ06wcDYpmKqXezPE7dSlICyOYjulgj4vCrZztbeMocW4ICDgOpIJ5QYTtImfGmNC1OT+H+pK72+bUCm4tw4jIkgdAkkaTPjUXEG+Fvq7sqWyoOTy/e1DOZGTT7nthaupP1m1StPUwkjZKjmPEn8Kjv+H8MdhIdWwQ5MdNeoH5gTvHWM1FUBw+GjOq+jVTbmu1um3sLx8KxKVDYEzB9Kgv+JX9opcpU6gaYC0lSd8wUkqG3jVrfdhVlWu1uWXICzAUQqSFDpPU+A2qssFcQtSoOhSwG8BX2iSoK6Z1CUnoadF3t7Dj8I2PCLlLzSStpLTkBXKoqnHmAR6V5UlFevcMvQ60nWhLawAYT5p8TmvIFnJ/fjWn6S9zKnWL6UdUa7URVSrdM0eDWus1geOQM/MrfCR8oxWPjH78a1dsISDMTuTlSh5D5awfUnuJsdEuQ9xUkJiT0QP1UajWoasnWqICR8Kcjfxz0H41IEYHyiNt1H1/713SRvDaPfUrIA8z6DFY9mijO9pDyArcShUjMqAR8MplM6Z8M1ufo0eUqxXoXrWXlALB16RpR1IrDdoG0qaCQg6SoAyopJwmDCZiPA1uPoz4MtNgpCQpCFuqVq1TIhKeUgAxIp869sp53sfc27LSf8e+XXe8CilB32CUr8BtUbfHrh9RasWO7bndIAwOqlYE/wBqt+Gdi7ZpQKyq4WD1yAQZ2GMEbqNaRLagmAEtp8oJ/okfgar90UivKd/cyzX0fguFy5dJBIIQnAwZEqOT7Vf2lohlAQwhKUAQCP7+uaPQwnfKj4nNRXb6EZWpKR6ignkb4BjJt7AnGvGhnGqju+0zQS4UBSyiPIGSBg+9ZnifapxbayFpbjXAQJPKDnUZ/IVEYtl3HJlzcMwr2roTXnNworuE/wCICSW0GVOlOTv6Hyq24M3eLbQtD5UFA/MlWwJ5grGySZp3Yxt7Nj3c0vq1ZNrtJcNuBDndklzRGkA/EEkjSek+FWF72xU24UliRqWkEKI+ExmU0HaxiZfhutDwcnu8nqa8/a7btH4kOJxOyT+hrdcDuklAAO/MPQxE0DTXJX6ncCzIri2goEEAg7g5H4U6lQKX3M0q77sxbOphbKCM7DTvvtVRxH6PGHE6UKW2NevGlUnlwdQmOUVq6SqYpyrRKm15PLeK/Ro6g6m3EEJ1nOpJylY3gj5h4VQLRc27q9OtSQg6QpWpJII6A+E16R2n4Ndvr+wc7tMRIXE+og9aziewN/Ml9pXjrE/mkAmmwnr6mW4ZFW2WPDL0uNJKwArSDBGZgEifevJXBk+p/U17Kzwi4QjSvuSAN0lX6FPl4155xPsq8hSlAIIJmAodekVpel5oY3K3yJ6pPJFdpmyKVFnhrn3VfhXa3vex/mRne1P4BARvtWuQYG+iRucqVvt/cfjWQrUtuK5QIRJGVEFRwdicDfzO9Y3qKto1ejenZZ24jmjSDMqWRPsDv7TSWsDISVk/MuQNx03NJ64baUC6tJVGEg6j7Cra3GptOhOkE41YVJzlPTYnNYzTs0UY3ilutWnWozIwOQJECQB4VqexnG0p0MOKUUAEITnKlL2URuIJ3rI9sLO8SsKY1LTJwEojYZqmZb4kEqc0aSgTPKCMSSM4IE1b9vuhVlXK09UfQtxdoYSC442ynYalJSPQFRArOX/0j2iHg02VPuESNMaf+c4/AV8/3V5cvMIW6VuJ16UrWtRKlbxzE+PhVmwhy2vR3yNCko1FM6oG4P78aGPRqPLKSiep2H0lP3Ny4ylCGEtqicrUY6SYSNqkatLq6bt3dBdJRzLKkJEpeXv5xGw6V5hwjixbfuHUxlQMH+Iqr3T6P3f/APNtp+6r83F0OeKgrSGWoU4lfadi3Vd53q0pDgiEDURlB3OPl8KOs+wFqkc6VOnJ51EjO8JTArTaqGf4k2j41pT6qAqr3N8APJOXkoOKcDYCkpDDWmNu7bgf/Wqh3sjaK3t2x/KCk+2kiKM412vtQsfbogp3EkbnrHlQrHae2VtcNH/WKlKZdxNduwRXYW21BQDiSCD/AOos5B1dZ61DedhdbneJuX0nUVAHSsAkzygxAzWiZvW1fC4hXopJ9t6LbTP7zUuc0x1qjBnsI+lUpfbXiOdoj8dJ3q8ccuGFN6Ukw0lKilCynlJ8BjfxrSFry/WrPhieT3NSn3OpCMuXtjdWZFrte4n4kfqP1FGM9tx1QfYg1q1tA7gH1g1A5wxpW7aD/pFRKMCr7sXzEqGe17R8fwohrtI2paQFDMz0qR3s3bn/ACx7YqH/AHTZmRqG+yqCo+DrxfDLdDgIkGnVX2vCC2eRxUeByKsgKLssS6XAFeiEn0Nebv8AaC2cPK+0Z/jSD+Bg16XxBPIfQj8q8cPYNQZ7oOIVCplSCPExgn8a7DGKu2WsLdB7raQTlP4ilWdv/o3uVuqWkswokjmV/wBNKrlx/MM2RW1qjoFOHyBj1qyFl3ohQSnwkhUdJAGxoRsEiCHVDwBCB7gUTZLDXyBP8pk58aZKcpS2WlGMVosuHdnWgqSVE77/ANhWrteFJMEqc/5z6fpWd4VxHWuAIievho/6q2fCWS4CARiKqZLZ03GMbB3+DMaTOswPvq8PWshx9Ce5WEKVlKpgq6Nq3mvTHOGmI1UA72RQvUFLUUqBGkQIBEHm6+tBjbUtlVdRBJnz8u3A4XbuEqn6wRvgAHYAek+9E8dcSriKYlSVJSDvzSDIk/vFe1t/RfYhhDCm1LQhRUNS1zJ3J0xNGr7EWQUlQtmtSRAUUyRHmauyzxjtor+6j5paBNwsCck7EDYz+Velp7TvW3D7Du3NCFpOrbPO4TzHPQV6KnsVZgki1YBO/ImjW+BsBAHctQnCRoTA64EYpGXqYSSTRKpbPK+Cdp3rn65qUpSEtBScqP8AmtjHjyzQN1a3DuoNsvhZcWVcqinSSrCCU9RGJNe4W7KUiEgD0AH6VK4nFI95eInLI4vg8IvezN13YQll0SkIEpyAVySY8J/KqTifZa70pSlhZCJTKUKBUCTCvy/Ovd+IIlQ9DUCUU+PU0uCyod2zxzstw64bJQ4y4JWyoS2vdLo6x92pe37D6r1ZaS4EIIEpS4JJXM4Ga9rthVy01gVKzXK6EZZdmj584FcPNvSt5woWhzBU5y8ignWDsdSfzr3Ts+ubZozJKEkk5yUirBTQ8B+//NA3PD1qUCh3QIjToSr3mhmnJ2kJeRT0wpy5SNzQbvE/Cov9hqO7yj5wmmK7Oz/mq/KkyxPyHD2lyxyb2etWDD8iqk9mh/xFe0Vw9mv/AMjn4j+1CsdMOftS4ZfBVLvKySOxczD74/1/pVgrgjgCAHlwneQDqERBO4z1pkuNCfbj+YM4leAJPof0rB2HH0KWUjVKQSTBjafirUcQ4StSCAspJwDgx7day47FhscqyJjURjVHlkUtVWy/ijFKkWNzx62QqFOBJwYI8RSoW7+j5h5WtbjgMAQCkUqi4/JFnjNxxVMmATE7urOxGMEVtOy6UnvOVAEpIMZPLOZ33NYbhbyUApLLboknUSEqjyCqt7ftmGFYtikQRvgkjeQM7Vs5IWtCcWWncj022AB2A/e9WvC+LKadSlMELS4T1yhOoRHnXmY+kxqCdJkRjqSd49Ks+AfSpa6lF9pQ0iETnKuVW3imqksUh+XNCUGkejWnaRxwJOEytCTifiQFf1oc9pni8EAiC20rbqvu5z/qNV1t2s4WtAKVFCSQd1pyBp3n2o6x/wBnvOBSHgVQlIh7PJpgRP8ADVapJlJxS8F2OJqUd4h9KNuknHvAoZ26Xqt/tDzd7qiM6QYok2zAMh6JWHAO8RBInaek/pUFzYNcivrCho16eZr55kfDPWltS87BjVnWLg96JUo77+lWJdxWYXdstuBX1iTnBU1H5Caj4n21ZYbKytK42SFAE+k0Lg3wXHjT2bG3M1K6Kz3Y3tQi9ZLqAUwopKSQSCI6jHWr9TgOKBpp0ypJbKe+HOPSmBNLjT4QpJ6QaoH+LFVy0UnkGsEafilPj7z7U6m1ZfhuKNTab1ct1jlcd7u4abKFEOBUHoCmMqPQZH40Zxvtq3aNd46FH5QEiSVeHlRY7UtlbPjk3o1Jryz6WO2F3ZXDKbZehK2yVcqTJCyOvrWk4D9JlncpKg8lGRCF4UPJXSZrzj6ar8PXFstr7QJbIJTnOvYxV9V3FSEG/BQu/S7xKf8A3Ef6Ej+lbBz6QblLOrvNR0oOAmcgdDE51fhXkd4y4pZOggxmMCtdbcVbWyhLqQnDYUQqVAhRBWncAx8sHpU5YJ1RbwpRbTRHffSzxALOi4UEknSNKMDoNulRN/SbxNSdRuiATp/y52n4Yn3oXirFusv90jJQ2WsqlJkFZUT5U3gXAU8rjkNhR1NqMkKKVCUBKc7dTijqHaLeOpbPV+13ae4Z4d3zTxSs9zmE/MJJgjrNaix4stTKFFUlSUnpuQP714TxztHcuB1p9RDeShIbTJKVApSSIIABo1P0muptkIBcS4gaSsJZUlURCUgpxtvVWXTyaXa/I1vGnwegWXam4VxS7YU5LbbaVITAhM6Ovuas2uMqOFEH2rxPhnbV5F4q4WvLgCV8qRqAEARsBgbRWhu/pMQHR3QkdSQfyE7V0+nd6+BmOeNJ6PXBfJilXhN39Jt7rOlYSnoNAwPeaVL/ANHL7C3lRlrBtbjgQk8xnc+8VdPcNdTGlCgY31og+0UqVazK0eB6EuAlLiEKImZCT/Sfzpy+GNkkFmCN9KyP1muUqW2OirWyFNk2lwoBcSUgyJBwfMROaR4Ct5IU0RgkEnlJ85pUqFydkqKY637PXUpiOVUg6+spP9BRF/a3DjzjjyllSicpWMnqTkRiu0q6zuxWBLsruY5z6rR/1VC5Y3U5CvD4kf8AVSpUaSBaLHgfFr+0kMqUgTJEtkE4EkT5CtXwz6Rr4SXVDaZKEH9DSpUGTHGXKGQRBxH6SbpxWlSQYIBIKRuR4jwNV47VXqVpUhIwCQNSeo60qVd7cYqkiFJ3RZo7dXpdClISg6NIjQcSFEnPUpAoLiHGb+5TpWQU+iB770qVK7VYbeikb4I8khxUcqgo/DmDOfGrzhN4lAh0aiolYI6DGNvKlSqMvA7CknoZxRllalaVEaTsQdj+VV6UNpE/0ilSoVwTLkIt71KdkgyMyBkdQfWikfVyBDOn0Uoe29KlUPgiLBL7hzKk8reZ3KlHearVMNp5SEiM/Md/alSpkWwZpWQlTKSfh9kE/rUbl63g+W2kClSpydlZsaOJDoCB6JpUqVELs//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1382" name="Picture 6" descr="http://www.mumbailocal.net/wp-content/uploads/2010/12/The-Oberoi-Hotel-Mumbai-1.jpg"/>
          <p:cNvPicPr>
            <a:picLocks noChangeAspect="1" noChangeArrowheads="1"/>
          </p:cNvPicPr>
          <p:nvPr/>
        </p:nvPicPr>
        <p:blipFill>
          <a:blip r:embed="rId2" cstate="print"/>
          <a:srcRect/>
          <a:stretch>
            <a:fillRect/>
          </a:stretch>
        </p:blipFill>
        <p:spPr bwMode="auto">
          <a:xfrm>
            <a:off x="304800" y="304800"/>
            <a:ext cx="8153400" cy="634368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15</a:t>
            </a:fld>
            <a:endParaRPr lang="en-US"/>
          </a:p>
        </p:txBody>
      </p:sp>
      <p:sp>
        <p:nvSpPr>
          <p:cNvPr id="5" name="TextBox 4"/>
          <p:cNvSpPr txBox="1"/>
          <p:nvPr/>
        </p:nvSpPr>
        <p:spPr>
          <a:xfrm>
            <a:off x="152400" y="1143000"/>
            <a:ext cx="8763000" cy="5632311"/>
          </a:xfrm>
          <a:prstGeom prst="rect">
            <a:avLst/>
          </a:prstGeom>
          <a:noFill/>
        </p:spPr>
        <p:txBody>
          <a:bodyPr wrap="square" rtlCol="0">
            <a:spAutoFit/>
          </a:bodyPr>
          <a:lstStyle/>
          <a:p>
            <a:r>
              <a:rPr lang="en-US" sz="2400" dirty="0" smtClean="0"/>
              <a:t>In the early 1930’s a cholera epidemic struck Calcutta &amp; grand hotel, the largest in the city was forced to close. In 1938 mr.oberoi acquired the grand and converted it into a profitable business venture. The </a:t>
            </a:r>
            <a:r>
              <a:rPr lang="en-US" sz="2400" dirty="0" err="1" smtClean="0"/>
              <a:t>oberoi</a:t>
            </a:r>
            <a:r>
              <a:rPr lang="en-US" sz="2400" dirty="0" smtClean="0"/>
              <a:t> grand remains to this day Calcutta's leading hotel.</a:t>
            </a:r>
          </a:p>
          <a:p>
            <a:endParaRPr lang="en-US" sz="2400" dirty="0" smtClean="0"/>
          </a:p>
          <a:p>
            <a:r>
              <a:rPr lang="en-US" sz="2400" dirty="0" smtClean="0"/>
              <a:t> in 1943 mr.oberoi took over the associate hotel of India (AHI) with eight hotels in northern India including the Cecil in shimla maidens and imperial in Delhi, and 4 hotels now in pakistan.the </a:t>
            </a:r>
            <a:r>
              <a:rPr lang="en-US" sz="2400" dirty="0" err="1" smtClean="0"/>
              <a:t>oberoi</a:t>
            </a:r>
            <a:r>
              <a:rPr lang="en-US" sz="2400" dirty="0" smtClean="0"/>
              <a:t> chain grew rapidly with hotels in Darjeeling,chandigarh and Srinagar.</a:t>
            </a:r>
          </a:p>
          <a:p>
            <a:endParaRPr lang="en-US" sz="2400" dirty="0" smtClean="0"/>
          </a:p>
          <a:p>
            <a:r>
              <a:rPr lang="en-US" sz="2400" dirty="0" smtClean="0"/>
              <a:t>The </a:t>
            </a:r>
            <a:r>
              <a:rPr lang="en-US" sz="2400" dirty="0" err="1" smtClean="0"/>
              <a:t>oberoi</a:t>
            </a:r>
            <a:r>
              <a:rPr lang="en-US" sz="2400" dirty="0" smtClean="0"/>
              <a:t> international in new Delhi, which opened in 1965 was the first modern luxury  hotel in the capital. The 35 storey </a:t>
            </a:r>
            <a:r>
              <a:rPr lang="en-US" sz="2400" dirty="0" err="1" smtClean="0"/>
              <a:t>oberoi</a:t>
            </a:r>
            <a:r>
              <a:rPr lang="en-US" sz="2400" dirty="0" smtClean="0"/>
              <a:t> towers opened in Mumbai in 1978,the tallest building in </a:t>
            </a:r>
            <a:r>
              <a:rPr lang="en-US" sz="2400" dirty="0" err="1" smtClean="0"/>
              <a:t>india</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16</a:t>
            </a:fld>
            <a:endParaRPr lang="en-US" dirty="0"/>
          </a:p>
        </p:txBody>
      </p:sp>
      <p:pic>
        <p:nvPicPr>
          <p:cNvPr id="102402" name="Picture 2" descr="http://www.touristplacesinindia.com/hotels/images/oberoi-hotel1.jpg"/>
          <p:cNvPicPr>
            <a:picLocks noChangeAspect="1" noChangeArrowheads="1"/>
          </p:cNvPicPr>
          <p:nvPr/>
        </p:nvPicPr>
        <p:blipFill>
          <a:blip r:embed="rId2" cstate="print"/>
          <a:srcRect/>
          <a:stretch>
            <a:fillRect/>
          </a:stretch>
        </p:blipFill>
        <p:spPr bwMode="auto">
          <a:xfrm>
            <a:off x="228600" y="0"/>
            <a:ext cx="8915400" cy="6629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17</a:t>
            </a:fld>
            <a:endParaRPr lang="en-US"/>
          </a:p>
        </p:txBody>
      </p:sp>
      <p:sp>
        <p:nvSpPr>
          <p:cNvPr id="4" name="TextBox 3"/>
          <p:cNvSpPr txBox="1"/>
          <p:nvPr/>
        </p:nvSpPr>
        <p:spPr>
          <a:xfrm flipH="1" flipV="1">
            <a:off x="337131" y="1436132"/>
            <a:ext cx="8502069" cy="369332"/>
          </a:xfrm>
          <a:prstGeom prst="rect">
            <a:avLst/>
          </a:prstGeom>
          <a:noFill/>
        </p:spPr>
        <p:txBody>
          <a:bodyPr wrap="square" rtlCol="0">
            <a:spAutoFit/>
          </a:bodyPr>
          <a:lstStyle/>
          <a:p>
            <a:r>
              <a:rPr lang="en-US" dirty="0" smtClean="0"/>
              <a:t>M</a:t>
            </a:r>
            <a:endParaRPr lang="en-US" dirty="0"/>
          </a:p>
        </p:txBody>
      </p:sp>
      <p:sp>
        <p:nvSpPr>
          <p:cNvPr id="7" name="TextBox 6"/>
          <p:cNvSpPr txBox="1"/>
          <p:nvPr/>
        </p:nvSpPr>
        <p:spPr>
          <a:xfrm>
            <a:off x="304800" y="1143000"/>
            <a:ext cx="8382000" cy="5970865"/>
          </a:xfrm>
          <a:prstGeom prst="rect">
            <a:avLst/>
          </a:prstGeom>
          <a:noFill/>
        </p:spPr>
        <p:txBody>
          <a:bodyPr wrap="square" rtlCol="0">
            <a:spAutoFit/>
          </a:bodyPr>
          <a:lstStyle/>
          <a:p>
            <a:r>
              <a:rPr lang="en-US" sz="2800" dirty="0" smtClean="0"/>
              <a:t>Mr. oberoi’s dedication to the industry is evident from the </a:t>
            </a:r>
            <a:r>
              <a:rPr lang="en-US" sz="2800" dirty="0" err="1" smtClean="0"/>
              <a:t>oberoi</a:t>
            </a:r>
            <a:r>
              <a:rPr lang="en-US" sz="2800" dirty="0" smtClean="0"/>
              <a:t> centre of learning &amp; development based in Delhi.</a:t>
            </a:r>
          </a:p>
          <a:p>
            <a:r>
              <a:rPr lang="en-US" sz="2800" dirty="0" smtClean="0"/>
              <a:t>  </a:t>
            </a:r>
          </a:p>
          <a:p>
            <a:r>
              <a:rPr lang="en-US" sz="2800" dirty="0" smtClean="0"/>
              <a:t>Oberoi is now part of the international chain of hotels with has properties  not only in India but also in australia,Indonesia,singapore,&amp; Nepal.</a:t>
            </a:r>
          </a:p>
          <a:p>
            <a:r>
              <a:rPr lang="en-US" sz="2800" dirty="0" smtClean="0"/>
              <a:t>  </a:t>
            </a:r>
          </a:p>
          <a:p>
            <a:r>
              <a:rPr lang="en-US" sz="2800" dirty="0" smtClean="0"/>
              <a:t>Mr. </a:t>
            </a:r>
            <a:r>
              <a:rPr lang="en-US" sz="2800" dirty="0" err="1" smtClean="0"/>
              <a:t>oberoi</a:t>
            </a:r>
            <a:r>
              <a:rPr lang="en-US" sz="2800" dirty="0" smtClean="0"/>
              <a:t> was named as ‘Man of the world’ in 1983 at the annual convention of the international hotel association  in new York &amp; selected as the outstanding hotelier of the year by the Hotels &amp; Restaurant International.</a:t>
            </a:r>
          </a:p>
          <a:p>
            <a:r>
              <a:rPr lang="en-US"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18</a:t>
            </a:fld>
            <a:endParaRPr lang="en-US"/>
          </a:p>
        </p:txBody>
      </p:sp>
      <p:sp>
        <p:nvSpPr>
          <p:cNvPr id="6" name="TextBox 5"/>
          <p:cNvSpPr txBox="1"/>
          <p:nvPr/>
        </p:nvSpPr>
        <p:spPr>
          <a:xfrm>
            <a:off x="228600" y="1066800"/>
            <a:ext cx="8686800" cy="5262979"/>
          </a:xfrm>
          <a:prstGeom prst="rect">
            <a:avLst/>
          </a:prstGeom>
          <a:noFill/>
        </p:spPr>
        <p:txBody>
          <a:bodyPr wrap="square" rtlCol="0">
            <a:spAutoFit/>
          </a:bodyPr>
          <a:lstStyle/>
          <a:p>
            <a:r>
              <a:rPr lang="en-US" sz="2400" dirty="0" smtClean="0"/>
              <a:t>INDIA TOURISM DEVELOPMENT CORPORATION {ITDC}</a:t>
            </a:r>
          </a:p>
          <a:p>
            <a:r>
              <a:rPr lang="en-US" sz="2400" dirty="0" smtClean="0"/>
              <a:t> </a:t>
            </a:r>
          </a:p>
          <a:p>
            <a:r>
              <a:rPr lang="en-US" sz="2400" dirty="0" smtClean="0"/>
              <a:t>ITDC that runs the largest chain of India has largely contributed in the development of tourism industry in India. It was founded in 1965.ITDC after its formation put in exceptional effort to promote the hotel industry as well as tourism by developing new hotels &amp; tourism spots.</a:t>
            </a:r>
          </a:p>
          <a:p>
            <a:r>
              <a:rPr lang="en-US" sz="2400" dirty="0" smtClean="0"/>
              <a:t>            ITDC launched it’s own project for a five star hotel in Bangalore that is Bangalore Ashok &amp; soon launched another hotel in Delhi in the name of Akbar hotel &amp; thus started the unending story of grouping upcoming new hotels all over India. </a:t>
            </a:r>
          </a:p>
          <a:p>
            <a:r>
              <a:rPr lang="en-US" sz="2400" dirty="0" smtClean="0"/>
              <a:t>The ashok  group of hotel is one of the services provided by the state –owned by the ITDC.It has the largest network of  hotels in the country.</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19</a:t>
            </a:fld>
            <a:endParaRPr lang="en-US" dirty="0"/>
          </a:p>
        </p:txBody>
      </p:sp>
      <p:pic>
        <p:nvPicPr>
          <p:cNvPr id="103426" name="Picture 2" descr="http://www.oberoihotels.com/images/reservation.jpg"/>
          <p:cNvPicPr>
            <a:picLocks noChangeAspect="1" noChangeArrowheads="1"/>
          </p:cNvPicPr>
          <p:nvPr/>
        </p:nvPicPr>
        <p:blipFill>
          <a:blip r:embed="rId2" cstate="print"/>
          <a:srcRect/>
          <a:stretch>
            <a:fillRect/>
          </a:stretch>
        </p:blipFill>
        <p:spPr bwMode="auto">
          <a:xfrm>
            <a:off x="0" y="0"/>
            <a:ext cx="8839200" cy="6553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5"/>
          </p:nvPr>
        </p:nvSpPr>
        <p:spPr/>
        <p:txBody>
          <a:bodyPr/>
          <a:lstStyle/>
          <a:p>
            <a:fld id="{D7E27410-3683-471C-AD2D-477163C022AF}" type="slidenum">
              <a:rPr lang="en-US" smtClean="0"/>
              <a:pPr/>
              <a:t>2</a:t>
            </a:fld>
            <a:endParaRPr lang="en-US" dirty="0"/>
          </a:p>
        </p:txBody>
      </p:sp>
      <p:pic>
        <p:nvPicPr>
          <p:cNvPr id="1026" name="Picture 2" descr="D:\vista document\practical &amp; theory notes\1335989233804-C6J9ETUBA8FFD0TT9HUF.jpg"/>
          <p:cNvPicPr>
            <a:picLocks noGrp="1" noChangeAspect="1" noChangeArrowheads="1"/>
          </p:cNvPicPr>
          <p:nvPr>
            <p:ph sz="quarter" idx="1"/>
          </p:nvPr>
        </p:nvPicPr>
        <p:blipFill>
          <a:blip r:embed="rId2" cstate="print"/>
          <a:srcRect/>
          <a:stretch>
            <a:fillRect/>
          </a:stretch>
        </p:blipFill>
        <p:spPr bwMode="auto">
          <a:xfrm>
            <a:off x="0" y="-57151"/>
            <a:ext cx="9315076" cy="67866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20</a:t>
            </a:fld>
            <a:endParaRPr lang="en-US"/>
          </a:p>
        </p:txBody>
      </p:sp>
      <p:sp>
        <p:nvSpPr>
          <p:cNvPr id="3" name="TextBox 2"/>
          <p:cNvSpPr txBox="1"/>
          <p:nvPr/>
        </p:nvSpPr>
        <p:spPr>
          <a:xfrm>
            <a:off x="228600" y="1143000"/>
            <a:ext cx="8686800" cy="5262979"/>
          </a:xfrm>
          <a:prstGeom prst="rect">
            <a:avLst/>
          </a:prstGeom>
          <a:noFill/>
        </p:spPr>
        <p:txBody>
          <a:bodyPr wrap="square" rtlCol="0">
            <a:spAutoFit/>
          </a:bodyPr>
          <a:lstStyle/>
          <a:p>
            <a:r>
              <a:rPr lang="en-US" dirty="0" smtClean="0"/>
              <a:t>                          </a:t>
            </a:r>
            <a:r>
              <a:rPr lang="en-US" sz="2800" dirty="0" smtClean="0"/>
              <a:t>   ASSIGNMENTS FOR PRACTICALS </a:t>
            </a:r>
          </a:p>
          <a:p>
            <a:r>
              <a:rPr lang="en-US" sz="2800" dirty="0" smtClean="0"/>
              <a:t> </a:t>
            </a:r>
          </a:p>
          <a:p>
            <a:r>
              <a:rPr lang="en-US" sz="2800" dirty="0" smtClean="0"/>
              <a:t> NAMES OF FIVE STAR HOTELS {ONLY 20}  </a:t>
            </a:r>
          </a:p>
          <a:p>
            <a:r>
              <a:rPr lang="en-US" sz="2800" dirty="0" smtClean="0"/>
              <a:t>   BANGALORE- 5 EACH</a:t>
            </a:r>
          </a:p>
          <a:p>
            <a:r>
              <a:rPr lang="en-US" sz="2800" dirty="0" smtClean="0"/>
              <a:t>    DELHI-            5 EACH</a:t>
            </a:r>
          </a:p>
          <a:p>
            <a:r>
              <a:rPr lang="en-US" sz="2800" dirty="0" smtClean="0"/>
              <a:t>   MUMBAI-         5 EACH</a:t>
            </a:r>
          </a:p>
          <a:p>
            <a:r>
              <a:rPr lang="en-US" sz="2800" dirty="0" smtClean="0"/>
              <a:t>   UDAIPUR-        5 EACH</a:t>
            </a:r>
          </a:p>
          <a:p>
            <a:r>
              <a:rPr lang="en-US" sz="2800" dirty="0" smtClean="0"/>
              <a:t>   </a:t>
            </a:r>
          </a:p>
          <a:p>
            <a:r>
              <a:rPr lang="en-US" sz="2800" dirty="0" smtClean="0"/>
              <a:t>ALSO WRITE-TOTAL NO. OF RESTAURANT WITH THEIR NAMES….. </a:t>
            </a:r>
          </a:p>
          <a:p>
            <a:endParaRPr lang="en-US" sz="2800" dirty="0" smtClean="0"/>
          </a:p>
          <a:p>
            <a:r>
              <a:rPr lang="en-US" sz="2800" dirty="0" smtClean="0"/>
              <a:t>   WITH THE SPECIALITY RESTAURANT</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21</a:t>
            </a:fld>
            <a:endParaRPr lang="en-US"/>
          </a:p>
        </p:txBody>
      </p:sp>
      <p:sp>
        <p:nvSpPr>
          <p:cNvPr id="3" name="TextBox 2"/>
          <p:cNvSpPr txBox="1"/>
          <p:nvPr/>
        </p:nvSpPr>
        <p:spPr>
          <a:xfrm>
            <a:off x="304800" y="1066800"/>
            <a:ext cx="8534400" cy="5632311"/>
          </a:xfrm>
          <a:prstGeom prst="rect">
            <a:avLst/>
          </a:prstGeom>
          <a:noFill/>
        </p:spPr>
        <p:txBody>
          <a:bodyPr wrap="square" rtlCol="0">
            <a:spAutoFit/>
          </a:bodyPr>
          <a:lstStyle/>
          <a:p>
            <a:r>
              <a:rPr lang="en-US" sz="2400" dirty="0" smtClean="0"/>
              <a:t>THE ASHOK GROUP- </a:t>
            </a:r>
          </a:p>
          <a:p>
            <a:r>
              <a:rPr lang="en-US" sz="2400" dirty="0" smtClean="0"/>
              <a:t> The ashok group of hotel has been India's gracious &amp; regal host to leading national &amp; international visitors. The group is known for its unique mix of traditional Indian facilities that are beyond compare. The hotels have now been classified into three categories –Elite, classic &amp; comfort .</a:t>
            </a:r>
          </a:p>
          <a:p>
            <a:r>
              <a:rPr lang="en-US" sz="2400" dirty="0" smtClean="0"/>
              <a:t> The hub of the ashok group’s activities is in new delhi,india’s ancient capital. It has been also called the ‘conventional capital of asia’largely due to the presence of the ashok group, which offers over 2000 rooms in it’s various hotels strategically located across the capital. </a:t>
            </a:r>
          </a:p>
          <a:p>
            <a:r>
              <a:rPr lang="en-US" sz="2400" dirty="0" smtClean="0"/>
              <a:t>The ashok group offers a complete Indian experience with an ever increasing network, taking care of its guest with a combination of dependable comfort &amp; traditional Indian hospitality.</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22</a:t>
            </a:fld>
            <a:endParaRPr lang="en-US"/>
          </a:p>
        </p:txBody>
      </p:sp>
      <p:sp>
        <p:nvSpPr>
          <p:cNvPr id="5" name="TextBox 4"/>
          <p:cNvSpPr txBox="1"/>
          <p:nvPr/>
        </p:nvSpPr>
        <p:spPr>
          <a:xfrm>
            <a:off x="0" y="1066800"/>
            <a:ext cx="8839200" cy="5509200"/>
          </a:xfrm>
          <a:prstGeom prst="rect">
            <a:avLst/>
          </a:prstGeom>
          <a:noFill/>
        </p:spPr>
        <p:txBody>
          <a:bodyPr wrap="square" rtlCol="0">
            <a:spAutoFit/>
          </a:bodyPr>
          <a:lstStyle/>
          <a:p>
            <a:r>
              <a:rPr lang="en-US" sz="3200" dirty="0" smtClean="0"/>
              <a:t>WELCOME GROUP HISTORY---------------------------------------------------------</a:t>
            </a:r>
          </a:p>
          <a:p>
            <a:r>
              <a:rPr lang="en-US" sz="3200" dirty="0" smtClean="0"/>
              <a:t> Welcome group is the hotel division of ITC Ltd.ITC entered the field of hoteliering in 1975 with the opening of chola in chennai.Two more hotels,mughal in Agra in 1976 &amp; maurya in new Delhi in 1977 followed in rapid succession, firmly establishing welcome group as one of the fastest growing groups in India. After 1977 welcome group went into the management operation &amp; marketing of hotels owned wholly by other entrepreneurs, or jointly with ITC. </a:t>
            </a: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23</a:t>
            </a:fld>
            <a:endParaRPr lang="en-US"/>
          </a:p>
        </p:txBody>
      </p:sp>
      <p:sp>
        <p:nvSpPr>
          <p:cNvPr id="4" name="TextBox 3"/>
          <p:cNvSpPr txBox="1"/>
          <p:nvPr/>
        </p:nvSpPr>
        <p:spPr>
          <a:xfrm>
            <a:off x="304800" y="990600"/>
            <a:ext cx="8534400" cy="6001643"/>
          </a:xfrm>
          <a:prstGeom prst="rect">
            <a:avLst/>
          </a:prstGeom>
          <a:noFill/>
        </p:spPr>
        <p:txBody>
          <a:bodyPr wrap="square" rtlCol="0">
            <a:spAutoFit/>
          </a:bodyPr>
          <a:lstStyle/>
          <a:p>
            <a:r>
              <a:rPr lang="en-US" sz="3200" dirty="0" smtClean="0"/>
              <a:t>ITC Sheraton management signed an exclusive agreement with welcome group in 1979 in the field of marketing &amp; reservation for the first three hotels of welcome group. In 1987 welcome group Windsor manor &amp; sea rock were sheratonised.Rajputana palace Sheraton Hotel in jaipur has also been brought under the Sheraton banner. </a:t>
            </a:r>
          </a:p>
          <a:p>
            <a:r>
              <a:rPr lang="en-US" sz="3200" dirty="0" smtClean="0"/>
              <a:t>All welcome group hotels are equipped to meet the most stringent international standard of efficiency service &amp; state of art technology. In every hotel, local Indian elements are blended beautifully with the most sophisticated comfort &amp; facilities.</a:t>
            </a:r>
            <a:endParaRPr lang="en-US" sz="3200"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24</a:t>
            </a:fld>
            <a:endParaRPr lang="en-US"/>
          </a:p>
        </p:txBody>
      </p:sp>
      <p:sp>
        <p:nvSpPr>
          <p:cNvPr id="3" name="TextBox 2"/>
          <p:cNvSpPr txBox="1"/>
          <p:nvPr/>
        </p:nvSpPr>
        <p:spPr>
          <a:xfrm>
            <a:off x="152400" y="1066800"/>
            <a:ext cx="8839200" cy="4524315"/>
          </a:xfrm>
          <a:prstGeom prst="rect">
            <a:avLst/>
          </a:prstGeom>
          <a:noFill/>
        </p:spPr>
        <p:txBody>
          <a:bodyPr wrap="square" rtlCol="0">
            <a:spAutoFit/>
          </a:bodyPr>
          <a:lstStyle/>
          <a:p>
            <a:r>
              <a:rPr lang="en-US" sz="2400" dirty="0" smtClean="0"/>
              <a:t>TYPES OF CATERING ESTABLISHMENTS---------------------------</a:t>
            </a:r>
          </a:p>
          <a:p>
            <a:pPr marL="342900" indent="-342900"/>
            <a:r>
              <a:rPr lang="en-US" sz="2400" dirty="0" smtClean="0"/>
              <a:t>1.HOTEL        is a place where the guest is provided boarding &amp; lodging.</a:t>
            </a:r>
          </a:p>
          <a:p>
            <a:pPr marL="342900" indent="-342900"/>
            <a:r>
              <a:rPr lang="en-US" sz="2400" dirty="0" smtClean="0"/>
              <a:t>2.MOTEL       is a hotel situated on a highway along with services or garage &amp; station.</a:t>
            </a:r>
          </a:p>
          <a:p>
            <a:pPr marL="342900" indent="-342900"/>
            <a:r>
              <a:rPr lang="en-US" sz="2400" dirty="0" smtClean="0"/>
              <a:t>3.BOATEL      A houseboat hotel. </a:t>
            </a:r>
          </a:p>
          <a:p>
            <a:pPr marL="342900" indent="-342900"/>
            <a:r>
              <a:rPr lang="en-US" sz="2400" dirty="0" smtClean="0"/>
              <a:t>4.FLOATEL    A luxury hotel on a luxury liner. </a:t>
            </a:r>
          </a:p>
          <a:p>
            <a:pPr marL="342900" indent="-342900"/>
            <a:r>
              <a:rPr lang="en-US" sz="2400" dirty="0" smtClean="0"/>
              <a:t>5.LOTEL         Hotel with helipad facilities. </a:t>
            </a:r>
          </a:p>
          <a:p>
            <a:pPr marL="342900" indent="-342900"/>
            <a:r>
              <a:rPr lang="en-US" sz="2400" dirty="0" smtClean="0"/>
              <a:t>6.KIOSK         Stall on roadsides for snacks.</a:t>
            </a:r>
          </a:p>
          <a:p>
            <a:pPr marL="342900" indent="-342900"/>
            <a:r>
              <a:rPr lang="en-US" sz="2400" dirty="0" smtClean="0"/>
              <a:t>7.SODA FOUNTAINS Outlet selling aerated drinks.</a:t>
            </a:r>
          </a:p>
          <a:p>
            <a:pPr marL="342900" indent="-342900"/>
            <a:r>
              <a:rPr lang="en-US" sz="2400" dirty="0" smtClean="0"/>
              <a:t>8.RESTAURANTS-A place where one can eat, pay for the same &amp; go.</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25</a:t>
            </a:fld>
            <a:endParaRPr lang="en-US" dirty="0"/>
          </a:p>
        </p:txBody>
      </p:sp>
      <p:sp>
        <p:nvSpPr>
          <p:cNvPr id="3" name="TextBox 2"/>
          <p:cNvSpPr txBox="1"/>
          <p:nvPr/>
        </p:nvSpPr>
        <p:spPr>
          <a:xfrm>
            <a:off x="381000" y="228600"/>
            <a:ext cx="8305800" cy="923330"/>
          </a:xfrm>
          <a:prstGeom prst="rect">
            <a:avLst/>
          </a:prstGeom>
          <a:noFill/>
        </p:spPr>
        <p:txBody>
          <a:bodyPr wrap="square" rtlCol="0">
            <a:spAutoFit/>
          </a:bodyPr>
          <a:lstStyle/>
          <a:p>
            <a:r>
              <a:rPr lang="en-US" dirty="0" smtClean="0"/>
              <a:t>FOOD &amp; BEVERAGE OUTLETS IN A HOTEL-</a:t>
            </a:r>
          </a:p>
          <a:p>
            <a:r>
              <a:rPr lang="en-US" dirty="0" smtClean="0"/>
              <a:t> </a:t>
            </a:r>
          </a:p>
          <a:p>
            <a:r>
              <a:rPr lang="en-US" dirty="0" smtClean="0"/>
              <a:t> 1.</a:t>
            </a:r>
            <a:endParaRPr lang="en-US" dirty="0"/>
          </a:p>
        </p:txBody>
      </p:sp>
      <p:sp>
        <p:nvSpPr>
          <p:cNvPr id="4" name="Rectangle 3"/>
          <p:cNvSpPr/>
          <p:nvPr/>
        </p:nvSpPr>
        <p:spPr>
          <a:xfrm>
            <a:off x="533400" y="990600"/>
            <a:ext cx="7467600" cy="5078313"/>
          </a:xfrm>
          <a:prstGeom prst="rect">
            <a:avLst/>
          </a:prstGeom>
        </p:spPr>
        <p:txBody>
          <a:bodyPr wrap="square">
            <a:spAutoFit/>
          </a:bodyPr>
          <a:lstStyle/>
          <a:p>
            <a:r>
              <a:rPr lang="en-US" b="1" dirty="0" smtClean="0"/>
              <a:t>FOOD AND BEVERAGE OUTLETS</a:t>
            </a:r>
            <a:br>
              <a:rPr lang="en-US" b="1" dirty="0" smtClean="0"/>
            </a:br>
            <a:r>
              <a:rPr lang="en-US" b="1" dirty="0" smtClean="0"/>
              <a:t/>
            </a:r>
            <a:br>
              <a:rPr lang="en-US" b="1" dirty="0" smtClean="0"/>
            </a:br>
            <a:r>
              <a:rPr lang="en-US" b="1" dirty="0" smtClean="0"/>
              <a:t>Food and beverage outlets are the areas in a hotel where food and beverage are sold to both in-house and outside guests. The following types of food and beverage can be seen which may or may not attach to a hotel.</a:t>
            </a:r>
            <a:br>
              <a:rPr lang="en-US" b="1" dirty="0" smtClean="0"/>
            </a:br>
            <a:r>
              <a:rPr lang="en-US" b="1" dirty="0" smtClean="0"/>
              <a:t/>
            </a:r>
            <a:br>
              <a:rPr lang="en-US" b="1" dirty="0" smtClean="0"/>
            </a:br>
            <a:r>
              <a:rPr lang="en-US" b="1" dirty="0" smtClean="0"/>
              <a:t>Specialty restaurant </a:t>
            </a:r>
            <a:br>
              <a:rPr lang="en-US" b="1" dirty="0" smtClean="0"/>
            </a:br>
            <a:r>
              <a:rPr lang="en-US" b="1" dirty="0" smtClean="0"/>
              <a:t>These restaurants deal in a particular type of cuisine like Chinese, Italian or French etc. Each and every aspect of the restaurant is typical and related to the area of region of community whose food is being served. The food, service, uniform, décor etc. are ethnic and authentic of the area whose cuisine the restaurant specializes upon. When one enters into such kind of restaurant one can feel the culture and tradition of that area. These restaurants may be attached to a hotel or may independently exist. They have specific hours of function and normally more expensive than ordinary restaurants.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26</a:t>
            </a:fld>
            <a:endParaRPr lang="en-US" dirty="0"/>
          </a:p>
        </p:txBody>
      </p:sp>
      <p:pic>
        <p:nvPicPr>
          <p:cNvPr id="1026" name="Picture 2" descr="C:\Users\Ayush\Desktop\New folder\Music_Room_Banqueting_dinner.jpg"/>
          <p:cNvPicPr>
            <a:picLocks noChangeAspect="1" noChangeArrowheads="1"/>
          </p:cNvPicPr>
          <p:nvPr/>
        </p:nvPicPr>
        <p:blipFill>
          <a:blip r:embed="rId2" cstate="print"/>
          <a:srcRect/>
          <a:stretch>
            <a:fillRect/>
          </a:stretch>
        </p:blipFill>
        <p:spPr bwMode="auto">
          <a:xfrm>
            <a:off x="381000" y="152400"/>
            <a:ext cx="8001000" cy="6400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27</a:t>
            </a:fld>
            <a:endParaRPr lang="en-US" dirty="0"/>
          </a:p>
        </p:txBody>
      </p:sp>
      <p:pic>
        <p:nvPicPr>
          <p:cNvPr id="4" name="Picture 2" descr="http://blog.mrandmrssmith.com/wp-content/uploads/2011/06/ritz2.jpg"/>
          <p:cNvPicPr>
            <a:picLocks noChangeAspect="1" noChangeArrowheads="1"/>
          </p:cNvPicPr>
          <p:nvPr/>
        </p:nvPicPr>
        <p:blipFill>
          <a:blip r:embed="rId2" cstate="print"/>
          <a:srcRect/>
          <a:stretch>
            <a:fillRect/>
          </a:stretch>
        </p:blipFill>
        <p:spPr bwMode="auto">
          <a:xfrm>
            <a:off x="609600" y="457200"/>
            <a:ext cx="7924800" cy="6019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28</a:t>
            </a:fld>
            <a:endParaRPr lang="en-US" dirty="0"/>
          </a:p>
        </p:txBody>
      </p:sp>
      <p:pic>
        <p:nvPicPr>
          <p:cNvPr id="2050" name="Picture 2" descr="C:\Users\Ayush\Desktop\New folder\dining-185e0f9.jpg"/>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29</a:t>
            </a:fld>
            <a:endParaRPr lang="en-US" dirty="0"/>
          </a:p>
        </p:txBody>
      </p:sp>
      <p:sp>
        <p:nvSpPr>
          <p:cNvPr id="3" name="Rectangle 2"/>
          <p:cNvSpPr/>
          <p:nvPr/>
        </p:nvSpPr>
        <p:spPr>
          <a:xfrm>
            <a:off x="152400" y="109478"/>
            <a:ext cx="8686800" cy="2862322"/>
          </a:xfrm>
          <a:prstGeom prst="rect">
            <a:avLst/>
          </a:prstGeom>
        </p:spPr>
        <p:txBody>
          <a:bodyPr wrap="square">
            <a:spAutoFit/>
          </a:bodyPr>
          <a:lstStyle/>
          <a:p>
            <a:r>
              <a:rPr lang="en-US" b="1" dirty="0" smtClean="0"/>
              <a:t/>
            </a:r>
            <a:br>
              <a:rPr lang="en-US" b="1" dirty="0" smtClean="0"/>
            </a:br>
            <a:r>
              <a:rPr lang="en-US" b="1" dirty="0" smtClean="0"/>
              <a:t>Multi cuisine restaurant</a:t>
            </a:r>
            <a:br>
              <a:rPr lang="en-US" b="1" dirty="0" smtClean="0"/>
            </a:br>
            <a:r>
              <a:rPr lang="en-US" b="1" dirty="0" smtClean="0"/>
              <a:t>These restaurants deal with more than one cuisine like Indian, Chinese and Continental etc. They are not as exclusive as the specialty restaurants. There is no emphasis on adherence to the culture and tradition of a particular area of region or community. They may be attached to a hotel or may independently exist. They generally have specific time of operation when attached to a hotel. They may be operating on a straight shift from morning till night when independently existing. They are not as highly priced as a </a:t>
            </a:r>
            <a:r>
              <a:rPr lang="en-US" b="1" dirty="0" err="1" smtClean="0"/>
              <a:t>speciality</a:t>
            </a:r>
            <a:r>
              <a:rPr lang="en-US" b="1" dirty="0" smtClean="0"/>
              <a:t> restaurant.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3</a:t>
            </a:fld>
            <a:endParaRPr lang="en-US" dirty="0"/>
          </a:p>
        </p:txBody>
      </p:sp>
      <p:sp>
        <p:nvSpPr>
          <p:cNvPr id="4" name="Rectangle 3"/>
          <p:cNvSpPr/>
          <p:nvPr/>
        </p:nvSpPr>
        <p:spPr>
          <a:xfrm>
            <a:off x="304800" y="2438400"/>
            <a:ext cx="802444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STORY OF THE </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TAJ GROUP OF HOTELS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30</a:t>
            </a:fld>
            <a:endParaRPr lang="en-US" dirty="0"/>
          </a:p>
        </p:txBody>
      </p:sp>
      <p:pic>
        <p:nvPicPr>
          <p:cNvPr id="118786" name="Picture 2" descr="http://www.elatrip.com/images/gallery/kovalam/taj_green_cove/Taj_Kovalam_Multi-Cuisine_Restaurant.jpg"/>
          <p:cNvPicPr>
            <a:picLocks noChangeAspect="1" noChangeArrowheads="1"/>
          </p:cNvPicPr>
          <p:nvPr/>
        </p:nvPicPr>
        <p:blipFill>
          <a:blip r:embed="rId2" cstate="print"/>
          <a:srcRect/>
          <a:stretch>
            <a:fillRect/>
          </a:stretch>
        </p:blipFill>
        <p:spPr bwMode="auto">
          <a:xfrm>
            <a:off x="152400" y="152400"/>
            <a:ext cx="8534400" cy="6477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31</a:t>
            </a:fld>
            <a:endParaRPr lang="en-US" dirty="0"/>
          </a:p>
        </p:txBody>
      </p:sp>
      <p:sp>
        <p:nvSpPr>
          <p:cNvPr id="3" name="Rectangle 2"/>
          <p:cNvSpPr/>
          <p:nvPr/>
        </p:nvSpPr>
        <p:spPr>
          <a:xfrm>
            <a:off x="152400" y="-152400"/>
            <a:ext cx="8686800" cy="3970318"/>
          </a:xfrm>
          <a:prstGeom prst="rect">
            <a:avLst/>
          </a:prstGeom>
        </p:spPr>
        <p:txBody>
          <a:bodyPr wrap="square">
            <a:spAutoFit/>
          </a:bodyPr>
          <a:lstStyle/>
          <a:p>
            <a:r>
              <a:rPr lang="en-US" b="1" dirty="0" smtClean="0"/>
              <a:t/>
            </a:r>
            <a:br>
              <a:rPr lang="en-US" b="1" dirty="0" smtClean="0"/>
            </a:br>
            <a:r>
              <a:rPr lang="en-US" b="1" dirty="0" smtClean="0"/>
              <a:t>Bar </a:t>
            </a:r>
            <a:br>
              <a:rPr lang="en-US" b="1" dirty="0" smtClean="0"/>
            </a:br>
            <a:r>
              <a:rPr lang="en-US" b="1" dirty="0" smtClean="0"/>
              <a:t>These food and beverage outlets deal with the alcoholic beverages only. They may be attached to a hotel or independently existing. They have certain specific hours of operation and the law strictly governs the operation. Their hours of operation, inventory, location and client to whom they should serve etc are governed and regulated by the law-enforcing agency.</a:t>
            </a:r>
            <a:br>
              <a:rPr lang="en-US" b="1" dirty="0" smtClean="0"/>
            </a:br>
            <a:r>
              <a:rPr lang="en-US" b="1" dirty="0" smtClean="0"/>
              <a:t/>
            </a:r>
            <a:br>
              <a:rPr lang="en-US" b="1" dirty="0" smtClean="0"/>
            </a:br>
            <a:r>
              <a:rPr lang="en-US" b="1" dirty="0" smtClean="0"/>
              <a:t>Room Service</a:t>
            </a:r>
            <a:br>
              <a:rPr lang="en-US" b="1" dirty="0" smtClean="0"/>
            </a:br>
            <a:r>
              <a:rPr lang="en-US" b="1" dirty="0" smtClean="0"/>
              <a:t>This food and beverage outlet is attached to a hotel and caters to the F and B requirements of the guests who are staying in the hotel only. These F and B outlets cannot independently exist. The service in room service is always in trays and trolleys. In a five star hotel the room service operates round the clock. The prices in the room service are generally more than the coffee shop.</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32</a:t>
            </a:fld>
            <a:endParaRPr lang="en-US" dirty="0"/>
          </a:p>
        </p:txBody>
      </p:sp>
      <p:pic>
        <p:nvPicPr>
          <p:cNvPr id="4" name="Picture 2" descr="http://www.chilloutpoint.com/images/2009/07/the-best-ice-bars-around-the-world/best-ice-bars-01.jpg"/>
          <p:cNvPicPr>
            <a:picLocks noChangeAspect="1" noChangeArrowheads="1"/>
          </p:cNvPicPr>
          <p:nvPr/>
        </p:nvPicPr>
        <p:blipFill>
          <a:blip r:embed="rId2" cstate="print"/>
          <a:srcRect/>
          <a:stretch>
            <a:fillRect/>
          </a:stretch>
        </p:blipFill>
        <p:spPr bwMode="auto">
          <a:xfrm>
            <a:off x="304800" y="0"/>
            <a:ext cx="8382000" cy="6553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33</a:t>
            </a:fld>
            <a:endParaRPr lang="en-US" dirty="0"/>
          </a:p>
        </p:txBody>
      </p:sp>
      <p:pic>
        <p:nvPicPr>
          <p:cNvPr id="119810" name="Picture 2" descr="http://www.concierge.com/images/ideas/losangelesnightlife/losangelesnightliferogerroom_001p.jpg"/>
          <p:cNvPicPr>
            <a:picLocks noChangeAspect="1" noChangeArrowheads="1"/>
          </p:cNvPicPr>
          <p:nvPr/>
        </p:nvPicPr>
        <p:blipFill>
          <a:blip r:embed="rId2" cstate="print"/>
          <a:srcRect/>
          <a:stretch>
            <a:fillRect/>
          </a:stretch>
        </p:blipFill>
        <p:spPr bwMode="auto">
          <a:xfrm>
            <a:off x="228600" y="381000"/>
            <a:ext cx="8534400" cy="6248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34</a:t>
            </a:fld>
            <a:endParaRPr lang="en-US" dirty="0"/>
          </a:p>
        </p:txBody>
      </p:sp>
      <p:pic>
        <p:nvPicPr>
          <p:cNvPr id="1026" name="Picture 2" descr="http://www.expatliving.sg/ssp_director/albums/album-16/lg/TheRock_8062.jpg"/>
          <p:cNvPicPr>
            <a:picLocks noChangeAspect="1" noChangeArrowheads="1"/>
          </p:cNvPicPr>
          <p:nvPr/>
        </p:nvPicPr>
        <p:blipFill>
          <a:blip r:embed="rId2" cstate="print"/>
          <a:srcRect/>
          <a:stretch>
            <a:fillRect/>
          </a:stretch>
        </p:blipFill>
        <p:spPr bwMode="auto">
          <a:xfrm>
            <a:off x="304800" y="381000"/>
            <a:ext cx="8001000" cy="6324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35</a:t>
            </a:fld>
            <a:endParaRPr lang="en-US" dirty="0"/>
          </a:p>
        </p:txBody>
      </p:sp>
      <p:pic>
        <p:nvPicPr>
          <p:cNvPr id="121858" name="Picture 2" descr="http://www.thedailygreen.com/cm/thedailygreen/images/Bl/vertigo-moon-bar-bangkok-lg.jpg"/>
          <p:cNvPicPr>
            <a:picLocks noChangeAspect="1" noChangeArrowheads="1"/>
          </p:cNvPicPr>
          <p:nvPr/>
        </p:nvPicPr>
        <p:blipFill>
          <a:blip r:embed="rId2" cstate="print"/>
          <a:srcRect/>
          <a:stretch>
            <a:fillRect/>
          </a:stretch>
        </p:blipFill>
        <p:spPr bwMode="auto">
          <a:xfrm>
            <a:off x="304800" y="228600"/>
            <a:ext cx="8132233" cy="636435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36</a:t>
            </a:fld>
            <a:endParaRPr lang="en-US" dirty="0"/>
          </a:p>
        </p:txBody>
      </p:sp>
      <p:sp>
        <p:nvSpPr>
          <p:cNvPr id="3" name="Rectangle 2"/>
          <p:cNvSpPr/>
          <p:nvPr/>
        </p:nvSpPr>
        <p:spPr>
          <a:xfrm>
            <a:off x="228600" y="-195322"/>
            <a:ext cx="8534400" cy="2862322"/>
          </a:xfrm>
          <a:prstGeom prst="rect">
            <a:avLst/>
          </a:prstGeom>
        </p:spPr>
        <p:txBody>
          <a:bodyPr wrap="square">
            <a:spAutoFit/>
          </a:bodyPr>
          <a:lstStyle/>
          <a:p>
            <a:r>
              <a:rPr lang="en-US" b="1" dirty="0" smtClean="0"/>
              <a:t/>
            </a:r>
            <a:br>
              <a:rPr lang="en-US" b="1" dirty="0" smtClean="0"/>
            </a:br>
            <a:r>
              <a:rPr lang="en-US" b="1" dirty="0" smtClean="0"/>
              <a:t>Banquets </a:t>
            </a:r>
            <a:br>
              <a:rPr lang="en-US" b="1" dirty="0" smtClean="0"/>
            </a:br>
            <a:r>
              <a:rPr lang="en-US" b="1" dirty="0" smtClean="0"/>
              <a:t>This is generally attached to a hotel of restaurant. This outlet generally caters to a huge gathering of people who assemble in the banquet hall for events like reception, marriage party, birthday, conference, seminar etc. The service is generally from a buffet when a lot of guests have to be served within a short span of time. Sometimes formal lunch, dinner etc also takes place in banquet halls. This is the highest revenue producing F and B outlet in any commercial hotel. Sometimes banquet halls can independently exist where an outside contractor does the catering part.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37</a:t>
            </a:fld>
            <a:endParaRPr lang="en-US" dirty="0"/>
          </a:p>
        </p:txBody>
      </p:sp>
      <p:pic>
        <p:nvPicPr>
          <p:cNvPr id="122884" name="Picture 4" descr="http://www.nobelprize.org/nobel_prizes/award_ceremonies/photos/banquet_sthlm/2002/images/02_01_banquet.jpg"/>
          <p:cNvPicPr>
            <a:picLocks noChangeAspect="1" noChangeArrowheads="1"/>
          </p:cNvPicPr>
          <p:nvPr/>
        </p:nvPicPr>
        <p:blipFill>
          <a:blip r:embed="rId2" cstate="print"/>
          <a:srcRect/>
          <a:stretch>
            <a:fillRect/>
          </a:stretch>
        </p:blipFill>
        <p:spPr bwMode="auto">
          <a:xfrm>
            <a:off x="206470" y="228600"/>
            <a:ext cx="8404130" cy="6400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38</a:t>
            </a:fld>
            <a:endParaRPr lang="en-US" dirty="0"/>
          </a:p>
        </p:txBody>
      </p:sp>
      <p:sp>
        <p:nvSpPr>
          <p:cNvPr id="123906" name="AutoShape 2" descr="data:image/jpeg;base64,/9j/4AAQSkZJRgABAQAAAQABAAD/2wCEAAkGBhQSERUUEhMWFRQVFhoZGBgXGRsdGBscHB4aHB8cHx4dHCYgHxojHRoYHy8gIyopLCwsGh8xNTAqNScrLCoBCQoKDgwOGg8PGiwkHyQsKiwsLCwsLCksLCwsLCwsLCwsLCwsLCwsLCwsLCwsLCwsLCwsLCwsLCwsLCwsLCwsLP/AABEIALgBEgMBIgACEQEDEQH/xAAbAAACAgMBAAAAAAAAAAAAAAAFBgMEAAEHAv/EAEUQAAIBAgQDBgMFBAcIAgMAAAECEQMhAAQSMQVBUQYTImFxgTKRoSNCscHwFFJy0QczYoKi4fEVFiRDY5Ky0oPiU1TC/8QAGQEAAwEBAQAAAAAAAAAAAAAAAQIDAAQF/8QAKxEAAgICAgEDBAICAwEAAAAAAAECEQMhEjFBEyJRBDJh8IGhM7FxkdEU/9oADAMBAAIRAxEAPwDmq1Ap6+3+WCeVz6L09xIwIZun6+uNKSef446vUaQzgmMq9oKawPyxi9rgBZCfPC5f9f6Y2ZwrysPpoMZrtS7fCoGBGYzzPuT6bRjyCf8ATGtWF9SQ3BHhKsGcXm7T5n9nagtQ9wzSU1DT+pvigGj9f5Y1PXHRh+rniVIlkwxn2U6NNtcnoeY/LExW2Ji/y9seC3njnnNydspGNKjYXGiYxk9cab2wthojZ5nA1m3sN8EXWTiu9AdPocLewSjZvJDwH1/LF6lyxTSnFgLYtU2/C2EkUgqRM9SGJJiOfOwxvg1dihsY1E6otNrTE7X98eRflixlwAIiB+uQ52wL0Zq3Yfylc+3nh07MccNMiOWOeU8yoMAE8+n43wTyOfMjE02nYWkzqfFe05qU4nlfCJn+JjZjzNp2+WKhzZMz5xP8uuBmZcA3I62/ngzly7NGPElzObGyjn6fXfFUVjyjp/p5YhdIN73j9fXHkVGE2j5beuMnQ9EjVX8j629ox4ribbRjR29wTf8AlvjEMSRG362nBtmorEjcyefL85+hxY2Gwj5j1vMD3xpT8+vX3tjUgA2I8/W/l+JwWzJIwuxItv0v5W3x7rHU7gyTJ+pv1t7DGhOwPxWBAvImwJmB54icafiM+lhb9e+BYS1VbQtgPGBsZi8wDIAsB1nEmVgqF1aWgkn166RPLcE2O2K+azKqQvhIgbzynaCLx+OJzk1I1I17eEmdhusbnnBg774D6Bjly2idgUYAwPMFYbzHxGDfbeMeWci7fSTB9TAxqtm2VEECNJ23vBtYXMm/pis1cxdgBykA3jzJPLASHU01aIWe9j/hX+WN402dM/HHlG3ltjMPsGiiaYH0xGtHyN/X1w8P2LpQph9gZ1Hcge3tgVnexzpJpMX/ALJ+L2Ox9LYZfUQZJ4pC33cRf54wN+r428jlcbg2Pv548sZthnIFHk1p+eNl/wBDFzh/BXq3RQEn4msp9OZ9frgkex9TlUWf4W/niMs0VpsdY5MXQ5jlP+vPGtfXFziPA6lG7r4eRF1/mPfFFb4dTT2hXGtM9uMeENz+v0MbidtsWMtw53EojMOoFvmcZyrsCRAXxhI6fr54mrZJ0+JHUeYtt1xEVv5+2Dys1EZTEQX0xO6k+RxsU5/HC2GiEr5j9e+LKKbX9seKizIHSRiSlSn5dMCwpHpgQbn3GLFKnHkdrYhKXP58v1fF1AB/PAbCkeqIEm23ni/Qbw2HKRFpuetjihVYC/6M4myWdDELEMBbqefzwj+RtLRbYgs3xQLAkFZtPOOuIqhBF/n6SP16Yllib+fTA2ohc225AYKNLRbYlZkSDt/qIxEhmdMHlv8AniShlKigljIAnz5YiV79SbcsLYXo3UhRJvyvv/p0GIP9pWspkn2/HFnJ8PavVCjY/Qcz+vLDSvZ9EsacEcm3ws8kYdhinLoVUcMZAO2wxgEk8oNrhTz9LefXDJxXhCtTMCGW4gdLkef8wMLqUCWAA3MC3pf6/TGhkUlZpLiyKvUCrY7iwm4/H9HEGT4Q+YJP3QbmwHoB1xcrZPvcx3afvaB7WJ+hPthu/ZFpU4QQqKY9pv688GebglXbE48r+ELK8IFViQYCm283A6emLY4AVBIaT06xymbGMWeztIN3nUMAfZVj8Tg42XhWPRSfkDiOTM4yob6dL00JdXMjXUkTDLEwYtfcHf8ALFepnz8IAubC/wAjcWx4mdfmyn/Cf5nEDrH4D3/X1x2pI5cTfEjqNJJ1MZO9v5Y1j1pxmHoa2dxWse4WmI0kISIG4Uc98ecrwfWcDqGdGlYP3V/AYJZDi+k48SV+T0PGhK/pV7I9yqZlR8R0P6kEq3rYj2GEns5wn9orKhnQJZ/4RFvckD3x0r+lri3eZJfGq6aoMNPilWGkQIBvN+h8sch4bxh6VRWpyHkC17RpIjnM/hj0cLcsXtOGbqfuOrrkwIAgAWAAgDyGL2UyM8sUP2q+C/DuIKNzjzJcj0CrxHhdiGAIIuMcr7S8H7irCjwm6+WOxcT4krCxnHP+1eUNRg0FgB+9EG/KRi/002pURzK42COynBe/qEvemkSOTE7L6cz7dcdFbhKd2unVrvqEDSBbTH1wB7H5fu6dxAchgCQTBG5+lvLD1laiabkY31GRuYccaihTq8PM7YW+0nZnQpq0xHUD9euOg5zTNsCuMIWoOqCSYtE2m8Ac8bDlaaDkimjldCmzsqqupmICjmSTAGHml2NFOk2oBqhVr8gY+6OQ89/wwu9nswMvm0q6O8FMsSNgPC0yfuxO5x2tKArZdawQqrUw8NpkAtp+6SD1kHbHT9TKaa4rRDC4+TjvCuAhxqeQOUbnG89wYJLLIgzHXz9umOjZbsq9PLiqY0LTVtxzcp728Xv5YH8Q4Q9RFCJ8StUG8FKerVsJtBEQZ1DrifqS5lOMeOjmeYobkjw74tZHhdUURUame6diFYjwlhcge2JM5RlzTgEEpcNNjpJ2HrfBCuSyhC5VAbDkCbWEwD5+WOly6RBLtkOX4S1d6aU/E76QBYSzcrx5Yu5Tsmv2hNUo9MEqpElmBA0gjbnc2xUOYBzBVD4VdYIDDaIMzvIn2wz8HyJKCbG83m/XEck3BFYRUmLVFTDkzYAD1Jg/ngjw7hid0KkhnLspSD4QApDT5liP7uI+MZQ00I0VAzMvmCZ8iRzwT4JRdKUVLNJMGJA9vfzxskqjaBDcj3Q4dO4wpU6QV3uDoD/MSBh/oPqsRYg4XeMZV6VN/AjLpNwSCJkD7u/l9cSwSttMpm8M12PzRWodK6iYhhusGZ2v6eWHjN02rOXcyx3wr9k+ybUm7yoyyQICTtvckDnFh54dcuBiH1E05e1jY1UdoCZvKhVLEGBcgdPfCzwbhNTv1lLCSPOPfy+uH/O01YEHYiMJXFKFXLEvRq2UXLIh3Jt5i2DgldxFyNqmA+x9RWzSh51MCFtPiIubbeHVfD7xLLqlJ2gWVvwwF7Gdm6dMU8yzs9RqYMEAKCwv5mxj5+xXtNnAaFQAH4eXqJ/PGzSU8ioWNxg7F3shS/rj/wBSPxgfLThizND7N/4G/A4XeyNf7OpYDxzPUxB/AYYKmY8DeasPocbLfqAwf4kc84TlhVeoGLQunY84joemIeM5ZUZQkgaTN5vvfziB7YIdksqjrmO8RXsIm8MGMEdDGJcvwai2bpK1MFZaVMwYUtEA7Tj0+dN/j/w4oR0q8ivqPX6YzHSz2cyf/wCBPr/7Y3if/wBcfhnR6EvkEdnMq4AcUnE0wZhiDanMGIILH2nBDO8T0KTO2PPBe0FdaFOmr6Vo3UGIAYyR+8QGvty+djjmbovk1p6FDRAdYnUDSJ5TsvPk2EnFSlsaGRpAbM8XFSmUYEq9oOk7Rv4LjxeXqbQH4JwukHNTTdWGnoN7x+tsXeAKiZikzmVFRNUqCIm9o8sX8pmFWhRDfEmWzKsCNnLVSnoZb6YdJRi0jSfKSb8AnO12HeEF/CUgLt4u8J87aRt1w68B7EpmMvTrHPVqeqxlBAO2+rbCJ+zl0r+CZNMbi5C1eVo+ID+95Yd+y3aJ8vl6NIomkISQx2MsPeGA6bb4zaitkoylJ6N5vss1HM1kFYsiZdqw1kloTSpnlqLhj5Axywr8SzfhHmfyOC+d7Q1NdWoxHiyzUSSZtUbWQPF8QNh5RExOFZXLEgmYEx52xNKLlaKuTUaYb4XmYpUx/ZH4YIrmnbQiOEZ3VQx2E2vY2wpZDMsdCruYUC3pgjkM8Vr0g/KsgNr/ABQYG5PlgPFsosmjouT7AZ1xP7TQYeQP/pgf2i4HmcnoFRkcOGMpNtOmxlRvq+hw/cKzVCjS75pUGNwZk2FosT54Wv6Te0SsuWRCCtVajg8/DAj5z8sU4QcelZzSnOnfRyenwZzUzDo4EAqEKiCzqwHlAMm/ljruUY0uH9yRBpZDIz6uXBHtp+uOd5IoKr81NRD4pgxr3jziOWGFu0juai6khu6pvppmRTo6iu7wPiYE7HlGBOfaf7oaEd2hv4g8cKB60qP1qTiDgdSi9LKuWljlMzEOQCmoazAPpe8YSe0vaOo+SfKs9PTppqi6SD4SpE1A5mCSZAEwJ3OLOV4yKK00RFYUaNejTl2U6K5RpI0GTAkeVjBwIuOn+KHcXTX5sV8lxk06dagAmh2UnwLqttDRIFh9epxXpV9VRB1dR82GBPEX7vMFZm1yY99ufli5wdwagY7I9Ow3MtFvSJw7j5BFroNCkzZqqFEkuNyANyNzbcgepGDvCO0CSaelg6zqDAgggxBBA54EcJYHN5imVSoGU2JtIhhfyMbb4kz2eJg3Ykkk8+pJ/E45ci5OmVg6SLvaOqGCH/qL+WN95c4rZmHoUb+J6qx5eMLJ8onA9OJ4bh7UjJpNh3JVL48doEnK1T/D+P8AngTkuLCW33wQ4rmdWQqtykD/ABDAhBqdhnK4lNf6QKVMANIt+40Wta/UYNcA7QDMqXQyoaNit4k2J8xjnmb4dFOCfGi6mH3dJNMj1aaygiOt8NvCKy01VQI8CmB1ODmwwUbj2LjnJumNdWvhe7QkGk55yP8AxJxYbiQ88CeN5n7FiP3vyIxHBBqQ+Z+0LcIrxl6Q/wCkn/iMDuMZqaTz0/MHHjJZsClTE/8ALQf4RitxFyVbzEgX2MGfSMMoe+/yLOXsf/B67PDTTfzf8hgq2Yge2F7gWZADidmH4H9e2L2azihTebGwN8PONzJ4pViQM7Jv/XGbs4+V4xdpNGap+QY/4IwN7L1bMfIe8W/Xriwa3/EieSt/LHVJd/vghjeo/vkPtWM74zA79oxmOXgdfIa8l2cdEBQK4fu3dXENspI/tSBHp64D1MjvSNOIDuGqyFVrExzgadjvJEibdK4RmA1Cj3iBwKVOGi6+BYtvF95+W+LGe4YtRG/5qMIK/eCmxjqTJj88dLg3tHMpeGcjXsyoDldNSQzAqzeAJDBiIBiJF53vG+MXhgWnTBLR3ZDGxZ79CREEgzf3w653sypUtROjw6SJKiCALbiNgNhEi+BefNeimkrqeYOleYmDpibfDbrbzi5SRRKPaE40O5bvAuqKviDAMTpWFkESCNW4HPDHk61arT+0qFUI/qwVhfENMgmVaNJgCPFYb4k7LMrU6iOrGsrXMQBJUEEGIaZn0B5YYUpU28D6gEAIINyUJZJsZ+GDtv7Y126AtLQpZTsktUM5lVWoVWwljC3WT6Cbzp5xgdluCo6uxLBqbBSCDp8VdacSfIqT6+sNtBKpCSxvUKiZO83APQzJHLAWtUSnlfs0XXVrspdpZyEzC6dzAkCDa8Y0JJgyJr+xeOUo0K1QlXUU28AYHxlWIIViRpA8JG5+WL3BqdKoxKaySNRZh97WdmCypMhgSTsRyvd7QdoXZdLUVYFiPHo0svOCQYILRq+IRFpxvsrxbu0PgsYBEEpM3+EwRptN8M+rNGTdx1r+A3l+A11V1V3LPp1K8K3hJ0kapVQORgb2Fxin2h7POaaNUJBp+BNYK3ZgDoEwV8Uk84wWbtFSZzSQN56VBcwJInQDAvzM+WBXEc/Xr5h4FY5ZKlAQ1MBQWakADKRqZrkKxuRMXGNG2Cf2lfN9nGy7KGW1SsgJZZEnUwGqSNPiMiZPtiVeC1gDAKKbOQIVYvLNzS1iLTODXHq2pstGoEZoEowIghWgwwUielha2+ClN3cB1o1FA3NNIAUCTuovMbAtO0jZXsaLpsQMxwhu87l6feiQAjr4fKdLCQAJ6WnEua7P1fAiRKqFXTTlBTBJMCbfxelpwd4hxulSrI5GlSAZ8Vixm4VJgRMxyHLcvk6iVKYrU6VUq11q6VCyZBiVLWg+KF6HphY2ykmcx7SdkHfNAr4dQupB3jYQN/IxsTOIafZ98rXk6nETTQKftOkjnB+d4546jUqDU802ZiYUUgHY2sDPwyRbUpsR5nAjtDxhqAUNSq02HiXWFHhGkgkKukjVAI8OxtinNtUSlSE7NdsxqBalDgFdWka4IG2rlqgjVJEH3rVOKvmgGdWZ1WJCXckmxgAbaYbf4t7Aaq0hmA7VadMsWUoUSmpUaWOliLEkaYsb7kYK9huK0adJQyutYsVRKarqqRESSIDCTCyCYkTYYPCCVpbE45I1d0V8xlXNKmQrDxKCI1EAsTeLbdcDEy51FIqd4D8Og+UEn4Qu/im+Oh5yUQGpTWgW1EJqpCqxeILA+LTc7iRDeU16eVqM3c0KTDSBqqqKZ23BJIG5IgmQeu+AmVsQ8plXDNbSizraoVXQYEC5EnxDbrgpxmqUyCpNnYkxBBHhZbjybad8M3FuGilT7tKJLNuPs9ZkxN/Cw3AWTGnoQTNS4DOUNMo4WAvjphdxaFl2+I/jEwYbluzNeDmnEGfSvwlqoIYq4ZVAKG7KSAAETfp5YN0CS7D9xFBN4sB5fKcMGR4JTNP9lCnx076QqqLEMNTVCS0RGmTceEXGKFHsalNqimlmKhI0hQFIG251LcEb9BImcFtNUZWmVO/tPKwwO4rngaFjY3/HB6r2Rp0FHfKzFlAVJV11eUFRqt9cQHsyBRL1qZRWHhUaIUHYkBhpO8Dl7xgRUYsEm5AxK2lFBtCiPYDHnMZ+de4+yKCRG1MLPxb7n284EHDOzGZqKz6iFVpUlA3tF7RHKBe2MzGVfu6r1SJVmA0hQpDBQNh7iPfB4qxZS9rK3DakBp6n9fXE2Zr+BoOwxa4FkGq0XRf3maZAhSANiPEZ0iJHXlivnck4puGpsopi7kjxTOy6QdvO0Ydq5WSTrGeOzyQCB+6T8yf/AFxvMPGYb+E/Ug/niTgdNiNURZR+JP1Jv5eWB3E9Zq1AnxkCPKACbQeQP44erZoaSLvfY3iutWkAAS0jeQ4v6acZheJTkdJ7HdsAESjVN9IgwQDAG0jcAXAJncdMNpdh4qRjy+6fT90+n+eOQ5lRTVBNmRSDLiJUGR9sT7wPTDN2X7VsGFKrJJIAO2qTUJIAEA/CCPf0S/gND0+Zp1Qy1PszHiIEaeXw6m1+sR6Y8tw4kCAHQkxAJF/vMGC33E35Yglaiq24MMrCx9Qd8ROxQg6QTtr7tn+a9+tz1AwG0+zU0RrwulTDd34Bd3B9TIABkEEBYmxtyxBm6+hCSmrxW8MKATuDO87G0+pxfEVCAaWZWJkrQ7tGm9wZkTfeCb4o5vJMFmrAW6iWJBmwOm5Bba3M4jKLW0Ui0KPFOO1lU0qctb+r1AzqMySrH7QACQNrxteHK8RVsvTouLiurWmZNcEgljpjSbeZMxzdsxwpKpV4WmaclnURAIZhIJvBNtV4HnYFnOyNY1JQSjsCXUBWAEEzTss6xYz92eeMkq0Ccpf7Dec4VTNN9G2ssQJBuORFuS9NrDArNcIq6X0odIIanrHhNrgNMabDbaOuCma4YF8WlgTKyGIJHOQCeY6nYemK3EeKtQQTUKBwURBOsMIh28J1ELpF7G3niN+5osotpUB+G1KdCu2YUlkD1FJEkqxmekxO4MQbE7YJ9teI66SIrMza0Mj4fiXwz6mQP7OBKdoqhpKXSk7BrsRpao2rVLwQJPhvG43viu9ds2ktUfUz0wAfN4BiZnyANugxVWmSkouD8OirnOIsDTqLdleRzJIUkDqeVsVuC8RrVK9NBVcsSY8USQrEXiQNQFxeNsMvGeGplv2aoq6mVtRZPFPdoXgDQPiIPWcR8LolalNkpqC2nUgYSCwvDOCZUatomDbBc0l0LFe5lHjnB61YtTmmaqgMSGIWADsYFxKxIAkYI5HKjL01LFSRTkKocsSTJ2A31MdyJHuJyCcy50/EpGkxOwtHtgTxGs5TSCWZAqqOd21QL8tX44VO1RRrYZTMozk0yaEgEs4OncGDpEkDeQbyZAGBvGOy2Rq0Sf26o1VV3ZgqNzI2G52vOBeZyrtQqlHVoAWpoZgyoWAaQQDGwJFowOy+YTLB3lPFTZRL3DGAbTqkAmOvtisNddkMjVbBtc1qVNVUt3ak6GBQkRaQ0GNjz+6OgxLwfJo6RVrvSpoDUj4mJRSAFW0sbi5AvM4myVanUypZ3IBNRDTH92WmATIAEEwL9cFP9iZSlRBd3CFYYMVK+JgAQw23Igf6u8iWq3ZSUHUXkbprRBk89QfRS7upTIEd6GplubzZ9rlRG03LQMOXDuH5TL0iTVqVDBYuChUiOa672te23uC7PdkWOc7ymifsZDRU71e8+DQITWGAUzpsIE9cPeb4LT7pgTl6lHS4cuIEQIMm1iLksLfXNXtIRaETN5zJ1KzaxqWdIZDoB5K0eUzsCSoMciYyuYyxdpq1arsD42gpG4u5B8PXcxGB3+7eVq1yaZSmFgaF8SNEHVqWQRJjSN436t/CeF5dSWbMUzV32KwJBIAL7R4ZAFotbC18DWImfq5ZcwT/AFcz/Vup3mCQvh3NgCAJ9ZJ5zN5R6RVKdUkgkl1QhgRJOolSOoIsOhxZ7SLRrNpKqzaTD0luFLk/E8Etp6gwWJvYYsZTJ5apVFVkNObsgpFgwgWiwA8hPtOMYXaP7JT8dYEgQAifDyIuwBBkGRz64j47XoGStJ1AMXVFYDxHSCLm7E7CAB5Q58azlEp9nUZlgzTNGoZhtaj4DpIsoMcgbxhYymRoly1QVKbTrnSSZJFhqtPqBYYPkxFwh8ouWlKLkkEmpoBLQdjIKxE7Hn6QscX0GQqlSASRIIBME894AkcjjpnEeL5dx4Xqq1rKqHVYqeYWWBkyeQtyxz/jTKQxChdTcmExtBAY7+XM9cMvuJZPsZqnwlWyaVWUtBYkwQIJNgdMHlJm0i/LGcX4vQqUDSpUWpkCd1ZT185v15nrgzwTjNBcpRWp3gdAboyANJNiDMSIm3LfAfiuYUo5AG+/ODJA5x6A8sUXexH/AI/4PXDs+tDKgvRLaz8amGjkIKERM87wbdZOzTK7OaeW1r11eNTsADoM8xtbVciRifJ8Xy4y1Ome87wUgCAw0TJOqDeQSfnixwvtEuXptqRe6eVgNpnYsJCaifhMza204DQ8ekY/DUJJNGSTMnf3/wCH3xmIqnafIsSTQqyTJ+0fn7YzG4sa0EHohsvSBqMzNSHhNSoiroHi1FLxGkjfpzwq5s0gfipBlMhqf7RVcEbEFmEHB7hGfhKbRqCgCSCAQV7tiPIMFv1XFjjfD63dpU/aKiRTU+BAxdTADGxOrl5+xxBPi6G7R47NdrSsrU1mFpINaNT1QxUsoMjVpYEgG8fJ9SqrSAQwBIPO/MHHGKtAVCCBnqrSDIULcbH+r64auBdoqtJa7VqTo7VEcLUXTrBhWIMRqi8D1iNmcfgKY7tk9I+zFv3VqPTAneChgH2xapaNI7vJZmqDa9UOI6nVmPxxFSrggEGbfjiLMZBHOoKA4uGAAM8vFE4CYGrL+aydd9OjL1KaCQyh6IRgf/ksd+XPGZ+oaVMK06316ZKm/wAX3THOPODgXXrwwNStngJ+6tJgx/igkDBI5Sg6w2drQRq0k0mA9QaUA+f1wXFPaAm0DlrFokqBJUlgb6TFiSIFhczcHAPtBk6hmoHZlUMQXEgX89gVBM8p2scNmYy2WtozfiGys9IhiY9+u0Yqnh4K+IAgPADJIaBZhcrYGLdfOMRcKZZSEbJcCX9nLPVdWZSoBUsrAnmQwIMgX0k3BvjK7FctTUEnTUUkzfcmSL2nn/ZmDqs/aIhaqDmSxGwvYA3svTnfywtdpeD5l3VKFIsij41KXPT4gbHcxczthlvsnlbp0u/AO/bClfL1adVajNVkNvtqsVsCQWN5FyR4dsOGc48a1MK9IyEIqalAN7ap8RC3izdcB/8AdSo4SpUyvd1YLB0r6fEJuaZRlJPgvaZweTIlh4lAbTcgSqyPFyMevKMF2lSNGTlJykDstSVqvgGkBSBGwFxInccwfLBDNZZXKHuKUMJZaUayIIuVp3gjkTvilw5n1OSh0xF2U3HpaN4O1zizUphFpQECyDpBAEwZVQFk7ewG2IQ1BotJe4Uu0mZTLJVfSYKGm1PVDEVHVdB22gmLbYDZXISghBpqANpYklJE2J2394x00caqPqSrToVU8Q01KihiQLSGQiDz2jzxQr9j6tRmeKFBTBCpUdgPL+qWOtp8sVUaj7GSbV1I5pW7NP8AEjDSHCn7NCAxEiduXPlg1wDs/RVglfM0tAWWC0xpJJgKNRWSIkwCAI5nDZxHKvTUU2YONVyskCb6RMEx+WB/GuDNSpgso8UAEFTc+QM7YX1pbQzxRpBinw/u1TRBpE6tSixPMEfvYReM8ZelmHQMQsyt7Qfx5iPLBnh+bGXV/Gq+OBqDFZAg7bbb4FVafet3gADgABiFcKZJkBhBMGATtPXFIyS2xafSK3+2nDfG2hr2NxI5Hyv8sZxHP1UFOitQlvjdyTMEkKoGwA0s3nI6YIcL7utUFHMUaGlpH7RTmlURjMFlB0ONUA+uBGeou2YqOKblGYrTYLIIB0DaYnTN/wB7DabBtEOcztULJqtM2i1/bzjE+Wzb1XVFJLMwUX5kwMT0uydbMBe6qUHJN1SsrMsXMiAJkAQpO/rjMt2frZTMU2qMJSokrpYNJIAieckYa41QN2S8VyKPWIQ5ghAq6adKnoBAAMM7ksSZJa0k4F5nhTUzrAqaYIbWEDAysTosQeR3Bt6tHAlZFIneD+OCdTh/f0qql9IKwTE7mRa2xAxFZHdDOOhJyysyd2hAqV2FIMY8KkFnIJ2OlGEi9454AZuiqvWFMOVDlQ7tMxpgAAweZJi3hE3w/wCU7FKrI4zDOaTFgDTAB1AcwzdI264U+03Z2vlG1VKlJ6VSq3dBDLKJLQwKhhMjmRPpjph92iGX7TXZ3hT1ZIpNVSAPiKgMKakidovtg12ryAp5amO7dBqYXaVBZVM2F2MLuTATzwY/o54FUGXIqwq1vGrLpYhNAUTPwypPMnaQMUv6UMvTo90i1GqFgWOoLA0lQvwgbw5/1w23ISWsYBpcL7xUKqJYAKFWCZ6/vEmOWGPI9jqzOe+WmFpoiUQ+iooZmPeEqA7KdRi6ja+wxY4dkGSjTL0DDIpUrQLyhUEHWA3ive6xOwwa4JxvL01ZajhlIUvrp1PiHKSGFvM2jC27plI/ahffssASDTy8g9I+gsPbGYb24jw4mZy1/NP541huL+Q2jkvC8+A4psQFZAl9xI8PygH1Y9cNOSbvFWqz6e7pzBYAQJJW/m0W/LHNshXPfhiY0zqI3iJb5r4ffDRwjPFkhhEqHAJB8DSPldj6RhcuM0JFzO8OrVGZkzSmkSYOgTHLVcCY5i2Bdbs8YOvOsBMwNAEi+2vlgtl+AJmqXj1L3LMG0ACJAEm3wGFPlBwIznZqhSJFTT71D/lyxOLrV/0h2HuD9rAa9GkKyuyrpYr8LglRMSQGgXAPKRuQHihnVYkKwldxzE7e2OOHNZCmbU5YGQyOQQRcEEGZHXBvsn2rFXO7mXBF7arD/FY/lguGrSMn8nT9U2P88Ucxkkgd5lKOYCbEsyuT1I0MCf1AxHkeLJVZ1U+JDBB8uY8pwQRyMJdBqyXJ5/Kkaq2WSnA+Huqbe2oos+w98WKfHchTJVKdGnO40qCd9winz3xRllYuqpUlYKsAPkY/EHliCn2kpZYaRknpH+waDT82DYopCONdIu1OK5Vioy7UQokaVYUyN7rqIHPa3vi9l80YAMgCBO4Y9Q3Od8DMvxlszYcPr1kNjqpUFX/varA9RfBX/cqlUohKg7hf3KbCwmYmAsyb2Pqd8Dg3tBUvDPFTOPqYtACyZImBC8pneCN/ixX4nRqNKEjTzMWJ/unaDsf5YOHgtLQw7xidJXcTfyAv74rNXUkwQYsZufeefqMRlCVU2UjJXaQn9/UDOO6RSVKlhuVkkaj1Mn1ncYK8NFKE1OVIayOoZZYEWY3mD9cGDkKZGoovlbp6eeIKWeTVpCg6SbGJOkTIBsR8IPO94wii41bHcuRM9KkwINNIP9gfyOI/2BVE01RYBgd2oi0WMCDty6Yhppl6ZZ+70SYLMSs+d2j+X0xri/GUpqVUguw8KkmDyueVpsY2w/JVsTi70A+JUKxZBoGnmTMi15AAvvti1XZXAQZ7Lsu8VKVEaf4VaG1W3J98QiqNOkh6bD4SGJAsBaQfKPKN8H+GMalPxFWB/si0Ez1Ek7jEfp2m2iuVaQuZz+j9Kog5uZkjTTWL3JAWrfFzhPZE5dQwzKgxMpTaeUW1QRbF/i1XuQCADJOkaFIEXncQB16xhdfjauzstWmBpJDBRqRR9yLkF/HIPlF9umTXTJwxSa5I9do8jURP2hjSqASS9NFUmAzXhQTABMmY64XP6N6jVaBau3idzToqbEaReI6QxJPTBt+Myiw6ijTA1AlmDEE6SqgAGwDaTaTPQ4DNxJKjSioJb4WOg+PVJBABZYZpIje94xJy5XSKqChTm9bC3HOzdBjDIoAMzsZ2BkQZvGFrtXxthRytMSWo11Gsk6+6nvEBtNotzAHvifi/FBVK+Is1MAqykkGFuSWAOrVB25RirmuE1a9HTTXxttLA6qhm0Hm11mbXxoSaas6J/Tx9Nt9/9ALtF2pzFDN5ikjgKlRgPCJiZA+sY6N2FrO+RR6pLNVLNeNgdIAgC3hJ98A6fZrLNmK1TNZHNfaVARY+EsJgppggMCAdVxGGTMVadGlpoVJFNdKqU0gAWEXO1rY6JOKitHmpNsmr5BwtgACTDFguqLkCd48pwldu65dKStJALxM7x/PT88WKvEqpfvGYVGC6BqUEhZJgGLCTNt+eAXaTijVQisoTRqHhmDq0iYJsRbC49yFzagx9yT0+6QaB4UQCCQbKBMqRhP7cia9NZb4BGp2b9/mxJAvthtp52jVWm9Kmabd2quCPvKAC25sfbCV2sbVnbnZVH+FT+eK437ieb7Ay9dG0hqc92IWXqEAW2GuBsNhiZOOukAKgA28Ike5vgOak49LUm3PBZUMntRV/exmAhQ/un5HGYUwoZSlqBQfFUIT0WZY/rpgoOL/brpUHvX0gcxTVTSQeVizdLzywOy1EhqsSIY0knqxIn2UMffGsjmlGYap92mhCDkIGkT7T88dU42RTHbgHFmpuyg2r04PSQN/X4vnjxU01KTNmadMMhC63QHwGwi/Jot/aGFzh/EmNNarKRpqSD1AIn6/nhm4RRFZ3y7jUu6zsVkMARzjwkemOLJHi7LxdgCpxChTaB3DDqqkfQfzxqp2xoKIFNWO4gG3mCTY+eDGb7LUknTl1DoSGDE7jpqnfceuKCVqa/wDJT+6En6qMH2v5Ds12Q7Vd5m1nwszNufiBB/xT88dOo8RUkKSAxEgTcgb45u+ay5XxUdPmYBB6g2g+YxBl+1AqVlUvLpAVx9+8z/HeDG+43wJXLaQVrTOto+LVHMGIn64BcJ4l3tJWNiRf1Bg/hgihxNOhqI+IZh1IGtvEQPigySABB3kkYkzOWzehf2daZt4ncpAM9IBMASYHMWOPdSkrrpcSDjeVGZp2oVx6VED/AFkN7E4dSQrTrRunkuIlL5qgpO+kVOXmqC2Ic5Qzirqajl8ztJps4f31CT6iY9JxJ/tviBbStOi7DmtGsPwqx9cNPAcvmdJbOGiCdkpq0D+JmdpPkIHryqoqRN3HyLeZz1RAjCj9mCveS8aAY2tBAvcWMct8e8qxBDEf/kIiTGppBNrW+cc8NmYpZaIcUo6HT+GB2byyJTC5bL+G96YAAMWtK6vQHliUsPmykcviilQB0KIJ07FoBneY+ntijmeHaqhYqJ0wDcQdyZBuTi8OJKbFKineGRgNuW45bA4jrsIkTbCOKapjptMGZjh7z4doH3h+DDriajx98uFp1dFTwi7kbDzAliQCRc3j1EDU3NYaQChEMJUGIm/w8x1E++IuKIrCk7pqUybOCWBtpMSZ0j7wOkm0xhIx47jodyvtWAu0faGk7KI0MuposSpA+JpfWE0wbiNiIjC/xbjdKpT0hFVW8Wtp3A3kkQpk2Eb7YLZ3gLVGJL/EhMKzBQxYgAC3wgCJBERa9sznDUiFpgawNRQK3iAuDMHTI5EXvzxWl5IuU10xYqZ8vSRVqSikCQSEE2NxERZjAEyTeMDc0rEI7Ow2ChW1raTYQJWCOf3hEmRg43Zll8SLsQQNgDa/KPmeeK+bqUyEcKFlSW8QIUmTInxAfFMj0Jw2ltDLK51jn+77NZnMFACFVybm8GJsQDPiJ8JvyHXBXsp2mFIrUU6CAy3pkgEkEqGG6mF8JBYX6zgVWpJZZQEEQLyTtqk7hrA7C09cQr4qhYMVqtCkaJV1+EhggBXQIhhPmRM40Iqg55ybqTtHTV7fMQKhNhpGkD96SRI03IHmQRBmRirxNUzYL0GXxGGjVpLRMqSJ5yQRMi+4kHV4cooiHIBVGVQQWIudd2Hh3IIuIvscezxyg5WlWc0xUULzIIVp1HmCXuBvM7jEk+TfkdqMcaaWylUodySHK6h93UpM+gM/PCzxIeOCL+EbdWmfpjpa5/h9hSo5SqNpBTV7h2LE4SO0VKm/EVp0kFNGakulbATAJG4vqBnHRCKT0cOZtrYxcOQLv9xVt5xf64UOPcQ154ExGoL7BVH446O/ZylTQotQli7EtqDPp5BvERaJ+7cmwFscmzShs8FUyO9AB6+JVmP1vg4lTaNmdpB7h6GuJpshHmwG3lvgpkeJtRpsKIKVGImuAGcKPuqGEKCbzc/SCHAOwnEOHPUCVKFSkZhQFN9QsRVQH4dVgYJHKb3hnabBu9ylNWB/5eqkfcAlZ9sLk0+y0doGL20zot+1G3WmJ9/s98bx6Y05/qz/AN//ANMZiPP9/UPwOe8QqaXf+KppgGSxMEk7WEx64GCgRTgXLHn0/wAz+GC/Ej4qngPxN+JwFzNUF7GdNhHX/W+PUo4wi3EQmilbSoiTyjp6sST7YY+z3ESKtCpMHVoJB2+6D7AqfbCRlQDUDEBlW8HmF2HoTAPqcGsrUc02qNAFR2IAgGRuQo2W8WtKEDbEckFRSMtjr2h4zprBivgcAOpJOxPXnFvbC1xLsfVDOe+Jp6pUySdJupN+hGC/GKoq01qRqDBakeolh/3hhi/lKwqqsNCkQJ2AAjT0HTbHIpOC0Xe9MRz2UU7ux+Q/GceqfY9TtrnqGE/LR+eLfFc+tKoyBqgKmCrQCD0Nr+vSMVF7Wsv32PsAPwxa5taEqI59mKz0lFKt8QJKtbxjmD0cX9RfrhlyXGASFeBPw443xDtnVcQsL/a+8PSLA+eD3Ae1HflUe1VRfo/mByPUfLym8b7YymujratiZKmAPC+JgqqsfFH+WCqviY5YamSwKOVI5jlgXxrKZhrrWqzvqXSfq0x9MXxVxrNUBVQqTE4KYAdUXNUqHe1KjAAiT4Q5nnpWyiPIYscPyvE6iyCwVrhq1UqdPkoO3OdM+eLdHjRp2roxHN0GoG+5X8fwwVpdrskQB+0JTIAEMSn0YWxSNPsnK/AFHAeIrOk0Xm93lvmQMD81xCvlmUV8uULGAynwnqAZIJ5xM4b/APeDLf8A7eW9TWX+WL2Tp0czTkMlVNRIZbrIBWVOxIkiRtfzw3BPoW5LyJP+2X7yBSL04u2sRNrEiQG5aPi6TjF4e5o0zpkbEwYtIF4iDM73kY6PSydNdlG0G0yPPriWpBEFZBEQRb0jAX0/yynrfCOaM+lqkgNr6GSoO9wTJIIuRaDzwHzIr0xqo00YgmwLCRy+IAauvLzG2GbivAEpVYQEoUMAnxC7Hffdh8UyAPXAerl2QyNXyP5Ym01pj2n0AKfauuzFauVby0llOr+8CAPl64IV8ulWkpdTSqsSsRNNhAPiYeGDBEXJMWHK2z3kjfcFjiOmoDAhTAI1QQREifMiJscLL8aBXyAeDlcvVKVcrSqC7AVNRCrZoBDepuDBUG8k4a1p8KzJNQhsvUCgELqZZixgAwRBhgENjeMQrkFqOVbSdAhj8JQP4DJNolgJJjFPL8NA75QP6mfF+6BI0kmJ8VhE3sB0dSZPjQscezwuKeZ1gRoKq61RBJHgYWMC5DXjqMQZALWJqVR3dZU0BmEUzLKqlgZ0blTaGDNtBbFvJ0VWp4wSqkalABAPpF0P02x7bh1NiVkaDeCTYcrOTdLDfYjrgaXRWU3Om/2i7n6lM1qNNqSw1NgwqU0iRs8GYnTNwDBwpcRUDOaFRYFSAqqAtioiBAgmPniSmtXKV9QAKFpJF43uPI7wZ9jtFRzf/FitMnVqN7k6pmeU+H5YrHWzkytf2OVHPwChXSDeyrM7c9/XCNw3Kk51JtoqEm22g6iI5xGOlf7WQpqJ8K3JNog2nz2thDyGYJzsyG1s5kwbtN+k3seRg4EHp0Nlq1Z0jL9o6dNgtSoWdocFKE0xMEK2lgxaCD4bXHva7+nmqLVWRUqWBdTMqDZzJkWBF5Mc8B+I8OBOtaT94GnVEX/ejl6jEtDjIWiMuCQ6AqBBglucgypAuI6YnyXTOjj5LB7PjlVUjqFcg+YIEEYzHpM4IH/EcudT/wC2MweMReTOT5+qC76vEdbbmeZ64D5lrwBEbept+E4K5ur9o/h++3/kcCs1RJawAB+px6NbOYjWoYgASSAB+vP8MSvnyHBBlV8MdQLH53PviMCJYGyiB5nb+Z9sR5bJa2VQ92IA98BmHrJV9S92GUoFhR94fejzEmfUnFnsiftWpE2ZSfdT584PynCwubVMwpp2RXAiT8JGm/nBB+eDyVu5zdN+RYavQyje0Gccc4aa+SyYZ7ZdktZun26r4QTBcC+gwfi/dJ6x6IS8HzB2yyp/HpB+t8PfaLMsqiPipOQY5iCDPrCt6gYgputfLrVEBgSreZF/nH4YSEnFfgdxTFKp2WdwNdRVjkJYflj1T7JhTIqkEbELEefxTg0tQH4WB9JP5YsU8v1ZR74fnIyhE9cFz7B1Sr8RsGFg9vo3lz5dA5cOzP3T7YT2y1LTeG9/wjnj1wXtSDVag7faAHQ374I2P9sfXffE2r2hnofg2PSvhaocXZW6gWj9c8G8vmQ4lT/MeRxNhovCp1xrMUA6wDB6wD9GBxCGxKlTBToFAen2eomoDmagKgywWkBq8pUSB1O/Tye+Cdosq8JSaNI0hRTZQoUC0aRAg26wY2ws1csrGfpOIszwhSJC6utyT8oxZZGK4Jjjne1KIYUAn+06r9J1fTC/n+3dO4q19PLTSX/+ngHpYYWaHBNdUIKaJIJLW2G5MMDHqOeKHH6CZaotKjT1uQPGVALE2hQoBibXJM4PJsVqMRqzHHKbAfYnRH9ZUKhhPmDYnflis1bvFApwdJnZNREGxKi4uDO9hilR/o6z1QA1a6U+eku7kf3VEfXEtT+jbNAA084gP/yL+AOM8cmL6q+GRIj3+yJ9DqHyO2NlJuKbqedv5E4H5/hXFMmpdialNblkIqADqQRrA8yIx4yPG2zYK0yUrCI1AsrCeRWdIuJEAc9VzE5QlEpCcZOi+oEmEJix5TsZ/DfpjM28EIIlqbANDaZIUwSNmlQwJ5iOZxNlsjUps2upL2MQFOwJ/itEx0mcTZCg2giSxFy0qdXOYBPKPliKTtfyVdf6AtHs+zk7Bok7Xi52tIvcfScQ1qyz4k1bw8gNET06+nLDHlaBU1tLk94RI1sQBvClvumYMgbDzxUzFNxZUDH2j6b4one0TapibxriVMNTFIBmB1MKihxAixBmeX05xBvh3avL06axw7LayDLAATeNijHflJwK4r2aZSGVSS0ajcmfK8wOnli/S7Mq+XV2bu+5C02JXlAcE3kHxgT1nrGKxdLRzOMnJl3i39JeYGXqNSylIIpVCXVnSWMaSPCptcDoMc3OeZqmvQiE1PhprpUAxcKJjbbHU812TWtlO41fHK0nBUEsGWp/eAYkdYeJtgDwTsIKVUmvUmmykiAQ0xKncGNpAIkH2xVT1sEsbYU7NcRTM5bQ7mVAVgN45Gd/88HmyIKAKQdIGnXINoF9I/dG8GDy54F8N4TTSodKkFh8Wnxe8DaN8MlLhBZQ1M6lMQRa/MH0NuWI8eXReLcVsTs12Cou7OYBZi0aF5mf3MZhicoCQWEg38WMxqY/I43nq/2lS21R+vJjinncyAs+w/XzxmMx6coo40ylVFgojaT+v1viTh6BSzn7qwPVpH/jq+mMxmJvoJcGmnlyWRWqVzqBNyiqSBp6FmDE9VUDniy2bLorE30j25H6/hjMZhGtWMmOOdfvqSVBfvqQP99PC31C/PAjhDNQoV5+EgVEi90P4lC3uBjMZjh/H5Oi/IEzXaPUSVWCd9o9cUzxmqdvzOMxmOvikibkyGtWrNuW/wDH+WBopMDYwRe07/zxmMw8eibY59nu0+sinXMVCbMdm8j0bz5+u7VleLd1UUfv2PT9TjWMxyZYJPR0Y5NrY00K4YW+WJxjMZjmKHsHHsVMZjMEAMbXRqd4BqBBDDqDB/EA+3ng9k0oZjQfCzIdQBIFRSDMi8yCJ8MjGsZh4yBJWMiki4afJhB+gj8MQ1c+Ab6h6A/kMZjMdTbXRznlMwTBVD5agR9In8J64A8L7I08oztTl3qE6mYciZCqosAD0+fLG8Zhq1bB5Bnax1Y0wGCupPiUAkQVMb3O+9hPtj1lKjMhLDUpkEWBnr5fEBPkYg3GYzHGtytnS9KjXC+Gx3jE6tUN0YSfLlG0ztecbPDurE4zGYatAs1UqoKiK0FnEyAIHi0+IxIMkcsZxakul1uQxCggkAwfCTHK0+sYzGYST9rGS9yPAyKqlpECZFzO89Zn543wupU11S6ApP2diPZlPiECfCec9MZjMbk00jVaZJleDU9eoqZ5yd+e0YJpSUKdMgTt/kcZjMViqEbshOXH72MxmMw9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3908" name="AutoShape 4" descr="data:image/jpeg;base64,/9j/4AAQSkZJRgABAQAAAQABAAD/2wCEAAkGBhQSERUUEhMWFRQVFhoZGBgXGRsdGBscHB4aHB8cHx4dHCYgHxojHRoYHy8gIyopLCwsGh8xNTAqNScrLCoBCQoKDgwOGg8PGiwkHyQsKiwsLCwsLCksLCwsLCwsLCwsLCwsLCwsLCwsLCwsLCwsLCwsLCwsLCwsLCwsLCwsLP/AABEIALgBEgMBIgACEQEDEQH/xAAbAAACAgMBAAAAAAAAAAAAAAAFBgMEAAEHAv/EAEUQAAIBAgQDBgMFBAcIAgMAAAECEQMhAAQSMQVBUQYTImFxgTKRoSNCscHwFFJy0QczYoKi4fEVFiRDY5Ky0oPiU1TC/8QAGQEAAwEBAQAAAAAAAAAAAAAAAQIDAAQF/8QAKxEAAgICAgEDBAICAwEAAAAAAAECEQMhEjFBEyJRBDJh8IGhM7FxkdEU/9oADAMBAAIRAxEAPwDmq1Ap6+3+WCeVz6L09xIwIZun6+uNKSef446vUaQzgmMq9oKawPyxi9rgBZCfPC5f9f6Y2ZwrysPpoMZrtS7fCoGBGYzzPuT6bRjyCf8ATGtWF9SQ3BHhKsGcXm7T5n9nagtQ9wzSU1DT+pvigGj9f5Y1PXHRh+rniVIlkwxn2U6NNtcnoeY/LExW2Ji/y9seC3njnnNydspGNKjYXGiYxk9cab2wthojZ5nA1m3sN8EXWTiu9AdPocLewSjZvJDwH1/LF6lyxTSnFgLYtU2/C2EkUgqRM9SGJJiOfOwxvg1dihsY1E6otNrTE7X98eRflixlwAIiB+uQ52wL0Zq3Yfylc+3nh07MccNMiOWOeU8yoMAE8+n43wTyOfMjE02nYWkzqfFe05qU4nlfCJn+JjZjzNp2+WKhzZMz5xP8uuBmZcA3I62/ngzly7NGPElzObGyjn6fXfFUVjyjp/p5YhdIN73j9fXHkVGE2j5beuMnQ9EjVX8j629ox4ribbRjR29wTf8AlvjEMSRG362nBtmorEjcyefL85+hxY2Gwj5j1vMD3xpT8+vX3tjUgA2I8/W/l+JwWzJIwuxItv0v5W3x7rHU7gyTJ+pv1t7DGhOwPxWBAvImwJmB54icafiM+lhb9e+BYS1VbQtgPGBsZi8wDIAsB1nEmVgqF1aWgkn166RPLcE2O2K+azKqQvhIgbzynaCLx+OJzk1I1I17eEmdhusbnnBg774D6Bjly2idgUYAwPMFYbzHxGDfbeMeWci7fSTB9TAxqtm2VEECNJ23vBtYXMm/pis1cxdgBykA3jzJPLASHU01aIWe9j/hX+WN402dM/HHlG3ltjMPsGiiaYH0xGtHyN/X1w8P2LpQph9gZ1Hcge3tgVnexzpJpMX/ALJ+L2Ox9LYZfUQZJ4pC33cRf54wN+r428jlcbg2Pv548sZthnIFHk1p+eNl/wBDFzh/BXq3RQEn4msp9OZ9frgkex9TlUWf4W/niMs0VpsdY5MXQ5jlP+vPGtfXFziPA6lG7r4eRF1/mPfFFb4dTT2hXGtM9uMeENz+v0MbidtsWMtw53EojMOoFvmcZyrsCRAXxhI6fr54mrZJ0+JHUeYtt1xEVv5+2Dys1EZTEQX0xO6k+RxsU5/HC2GiEr5j9e+LKKbX9seKizIHSRiSlSn5dMCwpHpgQbn3GLFKnHkdrYhKXP58v1fF1AB/PAbCkeqIEm23ni/Qbw2HKRFpuetjihVYC/6M4myWdDELEMBbqefzwj+RtLRbYgs3xQLAkFZtPOOuIqhBF/n6SP16Yllib+fTA2ohc225AYKNLRbYlZkSDt/qIxEhmdMHlv8AniShlKigljIAnz5YiV79SbcsLYXo3UhRJvyvv/p0GIP9pWspkn2/HFnJ8PavVCjY/Qcz+vLDSvZ9EsacEcm3ws8kYdhinLoVUcMZAO2wxgEk8oNrhTz9LefXDJxXhCtTMCGW4gdLkef8wMLqUCWAA3MC3pf6/TGhkUlZpLiyKvUCrY7iwm4/H9HEGT4Q+YJP3QbmwHoB1xcrZPvcx3afvaB7WJ+hPthu/ZFpU4QQqKY9pv688GebglXbE48r+ELK8IFViQYCm283A6emLY4AVBIaT06xymbGMWeztIN3nUMAfZVj8Tg42XhWPRSfkDiOTM4yob6dL00JdXMjXUkTDLEwYtfcHf8ALFepnz8IAubC/wAjcWx4mdfmyn/Cf5nEDrH4D3/X1x2pI5cTfEjqNJJ1MZO9v5Y1j1pxmHoa2dxWse4WmI0kISIG4Uc98ecrwfWcDqGdGlYP3V/AYJZDi+k48SV+T0PGhK/pV7I9yqZlR8R0P6kEq3rYj2GEns5wn9orKhnQJZ/4RFvckD3x0r+lri3eZJfGq6aoMNPilWGkQIBvN+h8sch4bxh6VRWpyHkC17RpIjnM/hj0cLcsXtOGbqfuOrrkwIAgAWAAgDyGL2UyM8sUP2q+C/DuIKNzjzJcj0CrxHhdiGAIIuMcr7S8H7irCjwm6+WOxcT4krCxnHP+1eUNRg0FgB+9EG/KRi/002pURzK42COynBe/qEvemkSOTE7L6cz7dcdFbhKd2unVrvqEDSBbTH1wB7H5fu6dxAchgCQTBG5+lvLD1laiabkY31GRuYccaihTq8PM7YW+0nZnQpq0xHUD9euOg5zTNsCuMIWoOqCSYtE2m8Ac8bDlaaDkimjldCmzsqqupmICjmSTAGHml2NFOk2oBqhVr8gY+6OQ89/wwu9nswMvm0q6O8FMsSNgPC0yfuxO5x2tKArZdawQqrUw8NpkAtp+6SD1kHbHT9TKaa4rRDC4+TjvCuAhxqeQOUbnG89wYJLLIgzHXz9umOjZbsq9PLiqY0LTVtxzcp728Xv5YH8Q4Q9RFCJ8StUG8FKerVsJtBEQZ1DrifqS5lOMeOjmeYobkjw74tZHhdUURUame6diFYjwlhcge2JM5RlzTgEEpcNNjpJ2HrfBCuSyhC5VAbDkCbWEwD5+WOly6RBLtkOX4S1d6aU/E76QBYSzcrx5Yu5Tsmv2hNUo9MEqpElmBA0gjbnc2xUOYBzBVD4VdYIDDaIMzvIn2wz8HyJKCbG83m/XEck3BFYRUmLVFTDkzYAD1Jg/ngjw7hid0KkhnLspSD4QApDT5liP7uI+MZQ00I0VAzMvmCZ8iRzwT4JRdKUVLNJMGJA9vfzxskqjaBDcj3Q4dO4wpU6QV3uDoD/MSBh/oPqsRYg4XeMZV6VN/AjLpNwSCJkD7u/l9cSwSttMpm8M12PzRWodK6iYhhusGZ2v6eWHjN02rOXcyx3wr9k+ybUm7yoyyQICTtvckDnFh54dcuBiH1E05e1jY1UdoCZvKhVLEGBcgdPfCzwbhNTv1lLCSPOPfy+uH/O01YEHYiMJXFKFXLEvRq2UXLIh3Jt5i2DgldxFyNqmA+x9RWzSh51MCFtPiIubbeHVfD7xLLqlJ2gWVvwwF7Gdm6dMU8yzs9RqYMEAKCwv5mxj5+xXtNnAaFQAH4eXqJ/PGzSU8ioWNxg7F3shS/rj/wBSPxgfLThizND7N/4G/A4XeyNf7OpYDxzPUxB/AYYKmY8DeasPocbLfqAwf4kc84TlhVeoGLQunY84joemIeM5ZUZQkgaTN5vvfziB7YIdksqjrmO8RXsIm8MGMEdDGJcvwai2bpK1MFZaVMwYUtEA7Tj0+dN/j/w4oR0q8ivqPX6YzHSz2cyf/wCBPr/7Y3if/wBcfhnR6EvkEdnMq4AcUnE0wZhiDanMGIILH2nBDO8T0KTO2PPBe0FdaFOmr6Vo3UGIAYyR+8QGvty+djjmbovk1p6FDRAdYnUDSJ5TsvPk2EnFSlsaGRpAbM8XFSmUYEq9oOk7Rv4LjxeXqbQH4JwukHNTTdWGnoN7x+tsXeAKiZikzmVFRNUqCIm9o8sX8pmFWhRDfEmWzKsCNnLVSnoZb6YdJRi0jSfKSb8AnO12HeEF/CUgLt4u8J87aRt1w68B7EpmMvTrHPVqeqxlBAO2+rbCJ+zl0r+CZNMbi5C1eVo+ID+95Yd+y3aJ8vl6NIomkISQx2MsPeGA6bb4zaitkoylJ6N5vss1HM1kFYsiZdqw1kloTSpnlqLhj5Axywr8SzfhHmfyOC+d7Q1NdWoxHiyzUSSZtUbWQPF8QNh5RExOFZXLEgmYEx52xNKLlaKuTUaYb4XmYpUx/ZH4YIrmnbQiOEZ3VQx2E2vY2wpZDMsdCruYUC3pgjkM8Vr0g/KsgNr/ABQYG5PlgPFsosmjouT7AZ1xP7TQYeQP/pgf2i4HmcnoFRkcOGMpNtOmxlRvq+hw/cKzVCjS75pUGNwZk2FosT54Wv6Te0SsuWRCCtVajg8/DAj5z8sU4QcelZzSnOnfRyenwZzUzDo4EAqEKiCzqwHlAMm/ljruUY0uH9yRBpZDIz6uXBHtp+uOd5IoKr81NRD4pgxr3jziOWGFu0juai6khu6pvppmRTo6iu7wPiYE7HlGBOfaf7oaEd2hv4g8cKB60qP1qTiDgdSi9LKuWljlMzEOQCmoazAPpe8YSe0vaOo+SfKs9PTppqi6SD4SpE1A5mCSZAEwJ3OLOV4yKK00RFYUaNejTl2U6K5RpI0GTAkeVjBwIuOn+KHcXTX5sV8lxk06dagAmh2UnwLqttDRIFh9epxXpV9VRB1dR82GBPEX7vMFZm1yY99ufli5wdwagY7I9Ow3MtFvSJw7j5BFroNCkzZqqFEkuNyANyNzbcgepGDvCO0CSaelg6zqDAgggxBBA54EcJYHN5imVSoGU2JtIhhfyMbb4kz2eJg3Ykkk8+pJ/E45ci5OmVg6SLvaOqGCH/qL+WN95c4rZmHoUb+J6qx5eMLJ8onA9OJ4bh7UjJpNh3JVL48doEnK1T/D+P8AngTkuLCW33wQ4rmdWQqtykD/ABDAhBqdhnK4lNf6QKVMANIt+40Wta/UYNcA7QDMqXQyoaNit4k2J8xjnmb4dFOCfGi6mH3dJNMj1aaygiOt8NvCKy01VQI8CmB1ODmwwUbj2LjnJumNdWvhe7QkGk55yP8AxJxYbiQ88CeN5n7FiP3vyIxHBBqQ+Z+0LcIrxl6Q/wCkn/iMDuMZqaTz0/MHHjJZsClTE/8ALQf4RitxFyVbzEgX2MGfSMMoe+/yLOXsf/B67PDTTfzf8hgq2Yge2F7gWZADidmH4H9e2L2azihTebGwN8PONzJ4pViQM7Jv/XGbs4+V4xdpNGap+QY/4IwN7L1bMfIe8W/Xriwa3/EieSt/LHVJd/vghjeo/vkPtWM74zA79oxmOXgdfIa8l2cdEBQK4fu3dXENspI/tSBHp64D1MjvSNOIDuGqyFVrExzgadjvJEibdK4RmA1Cj3iBwKVOGi6+BYtvF95+W+LGe4YtRG/5qMIK/eCmxjqTJj88dLg3tHMpeGcjXsyoDldNSQzAqzeAJDBiIBiJF53vG+MXhgWnTBLR3ZDGxZ79CREEgzf3w653sypUtROjw6SJKiCALbiNgNhEi+BefNeimkrqeYOleYmDpibfDbrbzi5SRRKPaE40O5bvAuqKviDAMTpWFkESCNW4HPDHk61arT+0qFUI/qwVhfENMgmVaNJgCPFYb4k7LMrU6iOrGsrXMQBJUEEGIaZn0B5YYUpU28D6gEAIINyUJZJsZ+GDtv7Y126AtLQpZTsktUM5lVWoVWwljC3WT6Cbzp5xgdluCo6uxLBqbBSCDp8VdacSfIqT6+sNtBKpCSxvUKiZO83APQzJHLAWtUSnlfs0XXVrspdpZyEzC6dzAkCDa8Y0JJgyJr+xeOUo0K1QlXUU28AYHxlWIIViRpA8JG5+WL3BqdKoxKaySNRZh97WdmCypMhgSTsRyvd7QdoXZdLUVYFiPHo0svOCQYILRq+IRFpxvsrxbu0PgsYBEEpM3+EwRptN8M+rNGTdx1r+A3l+A11V1V3LPp1K8K3hJ0kapVQORgb2Fxin2h7POaaNUJBp+BNYK3ZgDoEwV8Uk84wWbtFSZzSQN56VBcwJInQDAvzM+WBXEc/Xr5h4FY5ZKlAQ1MBQWakADKRqZrkKxuRMXGNG2Cf2lfN9nGy7KGW1SsgJZZEnUwGqSNPiMiZPtiVeC1gDAKKbOQIVYvLNzS1iLTODXHq2pstGoEZoEowIghWgwwUielha2+ClN3cB1o1FA3NNIAUCTuovMbAtO0jZXsaLpsQMxwhu87l6feiQAjr4fKdLCQAJ6WnEua7P1fAiRKqFXTTlBTBJMCbfxelpwd4hxulSrI5GlSAZ8Vixm4VJgRMxyHLcvk6iVKYrU6VUq11q6VCyZBiVLWg+KF6HphY2ykmcx7SdkHfNAr4dQupB3jYQN/IxsTOIafZ98rXk6nETTQKftOkjnB+d4546jUqDU802ZiYUUgHY2sDPwyRbUpsR5nAjtDxhqAUNSq02HiXWFHhGkgkKukjVAI8OxtinNtUSlSE7NdsxqBalDgFdWka4IG2rlqgjVJEH3rVOKvmgGdWZ1WJCXckmxgAbaYbf4t7Aaq0hmA7VadMsWUoUSmpUaWOliLEkaYsb7kYK9huK0adJQyutYsVRKarqqRESSIDCTCyCYkTYYPCCVpbE45I1d0V8xlXNKmQrDxKCI1EAsTeLbdcDEy51FIqd4D8Og+UEn4Qu/im+Oh5yUQGpTWgW1EJqpCqxeILA+LTc7iRDeU16eVqM3c0KTDSBqqqKZ23BJIG5IgmQeu+AmVsQ8plXDNbSizraoVXQYEC5EnxDbrgpxmqUyCpNnYkxBBHhZbjybad8M3FuGilT7tKJLNuPs9ZkxN/Cw3AWTGnoQTNS4DOUNMo4WAvjphdxaFl2+I/jEwYbluzNeDmnEGfSvwlqoIYq4ZVAKG7KSAAETfp5YN0CS7D9xFBN4sB5fKcMGR4JTNP9lCnx076QqqLEMNTVCS0RGmTceEXGKFHsalNqimlmKhI0hQFIG251LcEb9BImcFtNUZWmVO/tPKwwO4rngaFjY3/HB6r2Rp0FHfKzFlAVJV11eUFRqt9cQHsyBRL1qZRWHhUaIUHYkBhpO8Dl7xgRUYsEm5AxK2lFBtCiPYDHnMZ+de4+yKCRG1MLPxb7n284EHDOzGZqKz6iFVpUlA3tF7RHKBe2MzGVfu6r1SJVmA0hQpDBQNh7iPfB4qxZS9rK3DakBp6n9fXE2Zr+BoOwxa4FkGq0XRf3maZAhSANiPEZ0iJHXlivnck4puGpsopi7kjxTOy6QdvO0Ydq5WSTrGeOzyQCB+6T8yf/AFxvMPGYb+E/Ug/niTgdNiNURZR+JP1Jv5eWB3E9Zq1AnxkCPKACbQeQP44erZoaSLvfY3iutWkAAS0jeQ4v6acZheJTkdJ7HdsAESjVN9IgwQDAG0jcAXAJncdMNpdh4qRjy+6fT90+n+eOQ5lRTVBNmRSDLiJUGR9sT7wPTDN2X7VsGFKrJJIAO2qTUJIAEA/CCPf0S/gND0+Zp1Qy1PszHiIEaeXw6m1+sR6Y8tw4kCAHQkxAJF/vMGC33E35Yglaiq24MMrCx9Qd8ROxQg6QTtr7tn+a9+tz1AwG0+zU0RrwulTDd34Bd3B9TIABkEEBYmxtyxBm6+hCSmrxW8MKATuDO87G0+pxfEVCAaWZWJkrQ7tGm9wZkTfeCb4o5vJMFmrAW6iWJBmwOm5Bba3M4jKLW0Ui0KPFOO1lU0qctb+r1AzqMySrH7QACQNrxteHK8RVsvTouLiurWmZNcEgljpjSbeZMxzdsxwpKpV4WmaclnURAIZhIJvBNtV4HnYFnOyNY1JQSjsCXUBWAEEzTss6xYz92eeMkq0Ccpf7Dec4VTNN9G2ssQJBuORFuS9NrDArNcIq6X0odIIanrHhNrgNMabDbaOuCma4YF8WlgTKyGIJHOQCeY6nYemK3EeKtQQTUKBwURBOsMIh28J1ELpF7G3niN+5osotpUB+G1KdCu2YUlkD1FJEkqxmekxO4MQbE7YJ9teI66SIrMza0Mj4fiXwz6mQP7OBKdoqhpKXSk7BrsRpao2rVLwQJPhvG43viu9ds2ktUfUz0wAfN4BiZnyANugxVWmSkouD8OirnOIsDTqLdleRzJIUkDqeVsVuC8RrVK9NBVcsSY8USQrEXiQNQFxeNsMvGeGplv2aoq6mVtRZPFPdoXgDQPiIPWcR8LolalNkpqC2nUgYSCwvDOCZUatomDbBc0l0LFe5lHjnB61YtTmmaqgMSGIWADsYFxKxIAkYI5HKjL01LFSRTkKocsSTJ2A31MdyJHuJyCcy50/EpGkxOwtHtgTxGs5TSCWZAqqOd21QL8tX44VO1RRrYZTMozk0yaEgEs4OncGDpEkDeQbyZAGBvGOy2Rq0Sf26o1VV3ZgqNzI2G52vOBeZyrtQqlHVoAWpoZgyoWAaQQDGwJFowOy+YTLB3lPFTZRL3DGAbTqkAmOvtisNddkMjVbBtc1qVNVUt3ak6GBQkRaQ0GNjz+6OgxLwfJo6RVrvSpoDUj4mJRSAFW0sbi5AvM4myVanUypZ3IBNRDTH92WmATIAEEwL9cFP9iZSlRBd3CFYYMVK+JgAQw23Igf6u8iWq3ZSUHUXkbprRBk89QfRS7upTIEd6GplubzZ9rlRG03LQMOXDuH5TL0iTVqVDBYuChUiOa672te23uC7PdkWOc7ymifsZDRU71e8+DQITWGAUzpsIE9cPeb4LT7pgTl6lHS4cuIEQIMm1iLksLfXNXtIRaETN5zJ1KzaxqWdIZDoB5K0eUzsCSoMciYyuYyxdpq1arsD42gpG4u5B8PXcxGB3+7eVq1yaZSmFgaF8SNEHVqWQRJjSN436t/CeF5dSWbMUzV32KwJBIAL7R4ZAFotbC18DWImfq5ZcwT/AFcz/Vup3mCQvh3NgCAJ9ZJ5zN5R6RVKdUkgkl1QhgRJOolSOoIsOhxZ7SLRrNpKqzaTD0luFLk/E8Etp6gwWJvYYsZTJ5apVFVkNObsgpFgwgWiwA8hPtOMYXaP7JT8dYEgQAifDyIuwBBkGRz64j47XoGStJ1AMXVFYDxHSCLm7E7CAB5Q58azlEp9nUZlgzTNGoZhtaj4DpIsoMcgbxhYymRoly1QVKbTrnSSZJFhqtPqBYYPkxFwh8ouWlKLkkEmpoBLQdjIKxE7Hn6QscX0GQqlSASRIIBME894AkcjjpnEeL5dx4Xqq1rKqHVYqeYWWBkyeQtyxz/jTKQxChdTcmExtBAY7+XM9cMvuJZPsZqnwlWyaVWUtBYkwQIJNgdMHlJm0i/LGcX4vQqUDSpUWpkCd1ZT185v15nrgzwTjNBcpRWp3gdAboyANJNiDMSIm3LfAfiuYUo5AG+/ODJA5x6A8sUXexH/AI/4PXDs+tDKgvRLaz8amGjkIKERM87wbdZOzTK7OaeW1r11eNTsADoM8xtbVciRifJ8Xy4y1Ome87wUgCAw0TJOqDeQSfnixwvtEuXptqRe6eVgNpnYsJCaifhMza204DQ8ekY/DUJJNGSTMnf3/wCH3xmIqnafIsSTQqyTJ+0fn7YzG4sa0EHohsvSBqMzNSHhNSoiroHi1FLxGkjfpzwq5s0gfipBlMhqf7RVcEbEFmEHB7hGfhKbRqCgCSCAQV7tiPIMFv1XFjjfD63dpU/aKiRTU+BAxdTADGxOrl5+xxBPi6G7R47NdrSsrU1mFpINaNT1QxUsoMjVpYEgG8fJ9SqrSAQwBIPO/MHHGKtAVCCBnqrSDIULcbH+r64auBdoqtJa7VqTo7VEcLUXTrBhWIMRqi8D1iNmcfgKY7tk9I+zFv3VqPTAneChgH2xapaNI7vJZmqDa9UOI6nVmPxxFSrggEGbfjiLMZBHOoKA4uGAAM8vFE4CYGrL+aydd9OjL1KaCQyh6IRgf/ksd+XPGZ+oaVMK06316ZKm/wAX3THOPODgXXrwwNStngJ+6tJgx/igkDBI5Sg6w2drQRq0k0mA9QaUA+f1wXFPaAm0DlrFokqBJUlgb6TFiSIFhczcHAPtBk6hmoHZlUMQXEgX89gVBM8p2scNmYy2WtozfiGys9IhiY9+u0Yqnh4K+IAgPADJIaBZhcrYGLdfOMRcKZZSEbJcCX9nLPVdWZSoBUsrAnmQwIMgX0k3BvjK7FctTUEnTUUkzfcmSL2nn/ZmDqs/aIhaqDmSxGwvYA3svTnfywtdpeD5l3VKFIsij41KXPT4gbHcxczthlvsnlbp0u/AO/bClfL1adVajNVkNvtqsVsCQWN5FyR4dsOGc48a1MK9IyEIqalAN7ap8RC3izdcB/8AdSo4SpUyvd1YLB0r6fEJuaZRlJPgvaZweTIlh4lAbTcgSqyPFyMevKMF2lSNGTlJykDstSVqvgGkBSBGwFxInccwfLBDNZZXKHuKUMJZaUayIIuVp3gjkTvilw5n1OSh0xF2U3HpaN4O1zizUphFpQECyDpBAEwZVQFk7ewG2IQ1BotJe4Uu0mZTLJVfSYKGm1PVDEVHVdB22gmLbYDZXISghBpqANpYklJE2J2394x00caqPqSrToVU8Q01KihiQLSGQiDz2jzxQr9j6tRmeKFBTBCpUdgPL+qWOtp8sVUaj7GSbV1I5pW7NP8AEjDSHCn7NCAxEiduXPlg1wDs/RVglfM0tAWWC0xpJJgKNRWSIkwCAI5nDZxHKvTUU2YONVyskCb6RMEx+WB/GuDNSpgso8UAEFTc+QM7YX1pbQzxRpBinw/u1TRBpE6tSixPMEfvYReM8ZelmHQMQsyt7Qfx5iPLBnh+bGXV/Gq+OBqDFZAg7bbb4FVafet3gADgABiFcKZJkBhBMGATtPXFIyS2xafSK3+2nDfG2hr2NxI5Hyv8sZxHP1UFOitQlvjdyTMEkKoGwA0s3nI6YIcL7utUFHMUaGlpH7RTmlURjMFlB0ONUA+uBGeou2YqOKblGYrTYLIIB0DaYnTN/wB7DabBtEOcztULJqtM2i1/bzjE+Wzb1XVFJLMwUX5kwMT0uydbMBe6qUHJN1SsrMsXMiAJkAQpO/rjMt2frZTMU2qMJSokrpYNJIAieckYa41QN2S8VyKPWIQ5ghAq6adKnoBAAMM7ksSZJa0k4F5nhTUzrAqaYIbWEDAysTosQeR3Bt6tHAlZFIneD+OCdTh/f0qql9IKwTE7mRa2xAxFZHdDOOhJyysyd2hAqV2FIMY8KkFnIJ2OlGEi9454AZuiqvWFMOVDlQ7tMxpgAAweZJi3hE3w/wCU7FKrI4zDOaTFgDTAB1AcwzdI264U+03Z2vlG1VKlJ6VSq3dBDLKJLQwKhhMjmRPpjph92iGX7TXZ3hT1ZIpNVSAPiKgMKakidovtg12ryAp5amO7dBqYXaVBZVM2F2MLuTATzwY/o54FUGXIqwq1vGrLpYhNAUTPwypPMnaQMUv6UMvTo90i1GqFgWOoLA0lQvwgbw5/1w23ISWsYBpcL7xUKqJYAKFWCZ6/vEmOWGPI9jqzOe+WmFpoiUQ+iooZmPeEqA7KdRi6ja+wxY4dkGSjTL0DDIpUrQLyhUEHWA3ive6xOwwa4JxvL01ZajhlIUvrp1PiHKSGFvM2jC27plI/ahffssASDTy8g9I+gsPbGYb24jw4mZy1/NP541huL+Q2jkvC8+A4psQFZAl9xI8PygH1Y9cNOSbvFWqz6e7pzBYAQJJW/m0W/LHNshXPfhiY0zqI3iJb5r4ffDRwjPFkhhEqHAJB8DSPldj6RhcuM0JFzO8OrVGZkzSmkSYOgTHLVcCY5i2Bdbs8YOvOsBMwNAEi+2vlgtl+AJmqXj1L3LMG0ACJAEm3wGFPlBwIznZqhSJFTT71D/lyxOLrV/0h2HuD9rAa9GkKyuyrpYr8LglRMSQGgXAPKRuQHihnVYkKwldxzE7e2OOHNZCmbU5YGQyOQQRcEEGZHXBvsn2rFXO7mXBF7arD/FY/lguGrSMn8nT9U2P88Ucxkkgd5lKOYCbEsyuT1I0MCf1AxHkeLJVZ1U+JDBB8uY8pwQRyMJdBqyXJ5/Kkaq2WSnA+Huqbe2oos+w98WKfHchTJVKdGnO40qCd9winz3xRllYuqpUlYKsAPkY/EHliCn2kpZYaRknpH+waDT82DYopCONdIu1OK5Vioy7UQokaVYUyN7rqIHPa3vi9l80YAMgCBO4Y9Q3Od8DMvxlszYcPr1kNjqpUFX/varA9RfBX/cqlUohKg7hf3KbCwmYmAsyb2Pqd8Dg3tBUvDPFTOPqYtACyZImBC8pneCN/ixX4nRqNKEjTzMWJ/unaDsf5YOHgtLQw7xidJXcTfyAv74rNXUkwQYsZufeefqMRlCVU2UjJXaQn9/UDOO6RSVKlhuVkkaj1Mn1ncYK8NFKE1OVIayOoZZYEWY3mD9cGDkKZGoovlbp6eeIKWeTVpCg6SbGJOkTIBsR8IPO94wii41bHcuRM9KkwINNIP9gfyOI/2BVE01RYBgd2oi0WMCDty6Yhppl6ZZ+70SYLMSs+d2j+X0xri/GUpqVUguw8KkmDyueVpsY2w/JVsTi70A+JUKxZBoGnmTMi15AAvvti1XZXAQZ7Lsu8VKVEaf4VaG1W3J98QiqNOkh6bD4SGJAsBaQfKPKN8H+GMalPxFWB/si0Ez1Ek7jEfp2m2iuVaQuZz+j9Kog5uZkjTTWL3JAWrfFzhPZE5dQwzKgxMpTaeUW1QRbF/i1XuQCADJOkaFIEXncQB16xhdfjauzstWmBpJDBRqRR9yLkF/HIPlF9umTXTJwxSa5I9do8jURP2hjSqASS9NFUmAzXhQTABMmY64XP6N6jVaBau3idzToqbEaReI6QxJPTBt+Myiw6ijTA1AlmDEE6SqgAGwDaTaTPQ4DNxJKjSioJb4WOg+PVJBABZYZpIje94xJy5XSKqChTm9bC3HOzdBjDIoAMzsZ2BkQZvGFrtXxthRytMSWo11Gsk6+6nvEBtNotzAHvifi/FBVK+Is1MAqykkGFuSWAOrVB25RirmuE1a9HTTXxttLA6qhm0Hm11mbXxoSaas6J/Tx9Nt9/9ALtF2pzFDN5ikjgKlRgPCJiZA+sY6N2FrO+RR6pLNVLNeNgdIAgC3hJ98A6fZrLNmK1TNZHNfaVARY+EsJgppggMCAdVxGGTMVadGlpoVJFNdKqU0gAWEXO1rY6JOKitHmpNsmr5BwtgACTDFguqLkCd48pwldu65dKStJALxM7x/PT88WKvEqpfvGYVGC6BqUEhZJgGLCTNt+eAXaTijVQisoTRqHhmDq0iYJsRbC49yFzagx9yT0+6QaB4UQCCQbKBMqRhP7cia9NZb4BGp2b9/mxJAvthtp52jVWm9Kmabd2quCPvKAC25sfbCV2sbVnbnZVH+FT+eK437ieb7Ay9dG0hqc92IWXqEAW2GuBsNhiZOOukAKgA28Ike5vgOak49LUm3PBZUMntRV/exmAhQ/un5HGYUwoZSlqBQfFUIT0WZY/rpgoOL/brpUHvX0gcxTVTSQeVizdLzywOy1EhqsSIY0knqxIn2UMffGsjmlGYap92mhCDkIGkT7T88dU42RTHbgHFmpuyg2r04PSQN/X4vnjxU01KTNmadMMhC63QHwGwi/Jot/aGFzh/EmNNarKRpqSD1AIn6/nhm4RRFZ3y7jUu6zsVkMARzjwkemOLJHi7LxdgCpxChTaB3DDqqkfQfzxqp2xoKIFNWO4gG3mCTY+eDGb7LUknTl1DoSGDE7jpqnfceuKCVqa/wDJT+6En6qMH2v5Ds12Q7Vd5m1nwszNufiBB/xT88dOo8RUkKSAxEgTcgb45u+ay5XxUdPmYBB6g2g+YxBl+1AqVlUvLpAVx9+8z/HeDG+43wJXLaQVrTOto+LVHMGIn64BcJ4l3tJWNiRf1Bg/hgihxNOhqI+IZh1IGtvEQPigySABB3kkYkzOWzehf2daZt4ncpAM9IBMASYHMWOPdSkrrpcSDjeVGZp2oVx6VED/AFkN7E4dSQrTrRunkuIlL5qgpO+kVOXmqC2Ic5Qzirqajl8ztJps4f31CT6iY9JxJ/tviBbStOi7DmtGsPwqx9cNPAcvmdJbOGiCdkpq0D+JmdpPkIHryqoqRN3HyLeZz1RAjCj9mCveS8aAY2tBAvcWMct8e8qxBDEf/kIiTGppBNrW+cc8NmYpZaIcUo6HT+GB2byyJTC5bL+G96YAAMWtK6vQHliUsPmykcviilQB0KIJ07FoBneY+ntijmeHaqhYqJ0wDcQdyZBuTi8OJKbFKineGRgNuW45bA4jrsIkTbCOKapjptMGZjh7z4doH3h+DDriajx98uFp1dFTwi7kbDzAliQCRc3j1EDU3NYaQChEMJUGIm/w8x1E++IuKIrCk7pqUybOCWBtpMSZ0j7wOkm0xhIx47jodyvtWAu0faGk7KI0MuposSpA+JpfWE0wbiNiIjC/xbjdKpT0hFVW8Wtp3A3kkQpk2Eb7YLZ3gLVGJL/EhMKzBQxYgAC3wgCJBERa9sznDUiFpgawNRQK3iAuDMHTI5EXvzxWl5IuU10xYqZ8vSRVqSikCQSEE2NxERZjAEyTeMDc0rEI7Ow2ChW1raTYQJWCOf3hEmRg43Zll8SLsQQNgDa/KPmeeK+bqUyEcKFlSW8QIUmTInxAfFMj0Jw2ltDLK51jn+77NZnMFACFVybm8GJsQDPiJ8JvyHXBXsp2mFIrUU6CAy3pkgEkEqGG6mF8JBYX6zgVWpJZZQEEQLyTtqk7hrA7C09cQr4qhYMVqtCkaJV1+EhggBXQIhhPmRM40Iqg55ybqTtHTV7fMQKhNhpGkD96SRI03IHmQRBmRirxNUzYL0GXxGGjVpLRMqSJ5yQRMi+4kHV4cooiHIBVGVQQWIudd2Hh3IIuIvscezxyg5WlWc0xUULzIIVp1HmCXuBvM7jEk+TfkdqMcaaWylUodySHK6h93UpM+gM/PCzxIeOCL+EbdWmfpjpa5/h9hSo5SqNpBTV7h2LE4SO0VKm/EVp0kFNGakulbATAJG4vqBnHRCKT0cOZtrYxcOQLv9xVt5xf64UOPcQ154ExGoL7BVH446O/ZylTQotQli7EtqDPp5BvERaJ+7cmwFscmzShs8FUyO9AB6+JVmP1vg4lTaNmdpB7h6GuJpshHmwG3lvgpkeJtRpsKIKVGImuAGcKPuqGEKCbzc/SCHAOwnEOHPUCVKFSkZhQFN9QsRVQH4dVgYJHKb3hnabBu9ylNWB/5eqkfcAlZ9sLk0+y0doGL20zot+1G3WmJ9/s98bx6Y05/qz/AN//ANMZiPP9/UPwOe8QqaXf+KppgGSxMEk7WEx64GCgRTgXLHn0/wAz+GC/Ej4qngPxN+JwFzNUF7GdNhHX/W+PUo4wi3EQmilbSoiTyjp6sST7YY+z3ESKtCpMHVoJB2+6D7AqfbCRlQDUDEBlW8HmF2HoTAPqcGsrUc02qNAFR2IAgGRuQo2W8WtKEDbEckFRSMtjr2h4zprBivgcAOpJOxPXnFvbC1xLsfVDOe+Jp6pUySdJupN+hGC/GKoq01qRqDBakeolh/3hhi/lKwqqsNCkQJ2AAjT0HTbHIpOC0Xe9MRz2UU7ux+Q/GceqfY9TtrnqGE/LR+eLfFc+tKoyBqgKmCrQCD0Nr+vSMVF7Wsv32PsAPwxa5taEqI59mKz0lFKt8QJKtbxjmD0cX9RfrhlyXGASFeBPw443xDtnVcQsL/a+8PSLA+eD3Ae1HflUe1VRfo/mByPUfLym8b7YymujratiZKmAPC+JgqqsfFH+WCqviY5YamSwKOVI5jlgXxrKZhrrWqzvqXSfq0x9MXxVxrNUBVQqTE4KYAdUXNUqHe1KjAAiT4Q5nnpWyiPIYscPyvE6iyCwVrhq1UqdPkoO3OdM+eLdHjRp2roxHN0GoG+5X8fwwVpdrskQB+0JTIAEMSn0YWxSNPsnK/AFHAeIrOk0Xm93lvmQMD81xCvlmUV8uULGAynwnqAZIJ5xM4b/APeDLf8A7eW9TWX+WL2Tp0czTkMlVNRIZbrIBWVOxIkiRtfzw3BPoW5LyJP+2X7yBSL04u2sRNrEiQG5aPi6TjF4e5o0zpkbEwYtIF4iDM73kY6PSydNdlG0G0yPPriWpBEFZBEQRb0jAX0/yynrfCOaM+lqkgNr6GSoO9wTJIIuRaDzwHzIr0xqo00YgmwLCRy+IAauvLzG2GbivAEpVYQEoUMAnxC7Hffdh8UyAPXAerl2QyNXyP5Ym01pj2n0AKfauuzFauVby0llOr+8CAPl64IV8ulWkpdTSqsSsRNNhAPiYeGDBEXJMWHK2z3kjfcFjiOmoDAhTAI1QQREifMiJscLL8aBXyAeDlcvVKVcrSqC7AVNRCrZoBDepuDBUG8k4a1p8KzJNQhsvUCgELqZZixgAwRBhgENjeMQrkFqOVbSdAhj8JQP4DJNolgJJjFPL8NA75QP6mfF+6BI0kmJ8VhE3sB0dSZPjQscezwuKeZ1gRoKq61RBJHgYWMC5DXjqMQZALWJqVR3dZU0BmEUzLKqlgZ0blTaGDNtBbFvJ0VWp4wSqkalABAPpF0P02x7bh1NiVkaDeCTYcrOTdLDfYjrgaXRWU3Om/2i7n6lM1qNNqSw1NgwqU0iRs8GYnTNwDBwpcRUDOaFRYFSAqqAtioiBAgmPniSmtXKV9QAKFpJF43uPI7wZ9jtFRzf/FitMnVqN7k6pmeU+H5YrHWzkytf2OVHPwChXSDeyrM7c9/XCNw3Kk51JtoqEm22g6iI5xGOlf7WQpqJ8K3JNog2nz2thDyGYJzsyG1s5kwbtN+k3seRg4EHp0Nlq1Z0jL9o6dNgtSoWdocFKE0xMEK2lgxaCD4bXHva7+nmqLVWRUqWBdTMqDZzJkWBF5Mc8B+I8OBOtaT94GnVEX/ejl6jEtDjIWiMuCQ6AqBBglucgypAuI6YnyXTOjj5LB7PjlVUjqFcg+YIEEYzHpM4IH/EcudT/wC2MweMReTOT5+qC76vEdbbmeZ64D5lrwBEbept+E4K5ur9o/h++3/kcCs1RJawAB+px6NbOYjWoYgASSAB+vP8MSvnyHBBlV8MdQLH53PviMCJYGyiB5nb+Z9sR5bJa2VQ92IA98BmHrJV9S92GUoFhR94fejzEmfUnFnsiftWpE2ZSfdT584PynCwubVMwpp2RXAiT8JGm/nBB+eDyVu5zdN+RYavQyje0Gccc4aa+SyYZ7ZdktZun26r4QTBcC+gwfi/dJ6x6IS8HzB2yyp/HpB+t8PfaLMsqiPipOQY5iCDPrCt6gYgputfLrVEBgSreZF/nH4YSEnFfgdxTFKp2WdwNdRVjkJYflj1T7JhTIqkEbELEefxTg0tQH4WB9JP5YsU8v1ZR74fnIyhE9cFz7B1Sr8RsGFg9vo3lz5dA5cOzP3T7YT2y1LTeG9/wjnj1wXtSDVag7faAHQ374I2P9sfXffE2r2hnofg2PSvhaocXZW6gWj9c8G8vmQ4lT/MeRxNhovCp1xrMUA6wDB6wD9GBxCGxKlTBToFAen2eomoDmagKgywWkBq8pUSB1O/Tye+Cdosq8JSaNI0hRTZQoUC0aRAg26wY2ws1csrGfpOIszwhSJC6utyT8oxZZGK4Jjjne1KIYUAn+06r9J1fTC/n+3dO4q19PLTSX/+ngHpYYWaHBNdUIKaJIJLW2G5MMDHqOeKHH6CZaotKjT1uQPGVALE2hQoBibXJM4PJsVqMRqzHHKbAfYnRH9ZUKhhPmDYnflis1bvFApwdJnZNREGxKi4uDO9hilR/o6z1QA1a6U+eku7kf3VEfXEtT+jbNAA084gP/yL+AOM8cmL6q+GRIj3+yJ9DqHyO2NlJuKbqedv5E4H5/hXFMmpdialNblkIqADqQRrA8yIx4yPG2zYK0yUrCI1AsrCeRWdIuJEAc9VzE5QlEpCcZOi+oEmEJix5TsZ/DfpjM28EIIlqbANDaZIUwSNmlQwJ5iOZxNlsjUps2upL2MQFOwJ/itEx0mcTZCg2giSxFy0qdXOYBPKPliKTtfyVdf6AtHs+zk7Bok7Xi52tIvcfScQ1qyz4k1bw8gNET06+nLDHlaBU1tLk94RI1sQBvClvumYMgbDzxUzFNxZUDH2j6b4one0TapibxriVMNTFIBmB1MKihxAixBmeX05xBvh3avL06axw7LayDLAATeNijHflJwK4r2aZSGVSS0ajcmfK8wOnli/S7Mq+XV2bu+5C02JXlAcE3kHxgT1nrGKxdLRzOMnJl3i39JeYGXqNSylIIpVCXVnSWMaSPCptcDoMc3OeZqmvQiE1PhprpUAxcKJjbbHU812TWtlO41fHK0nBUEsGWp/eAYkdYeJtgDwTsIKVUmvUmmykiAQ0xKncGNpAIkH2xVT1sEsbYU7NcRTM5bQ7mVAVgN45Gd/88HmyIKAKQdIGnXINoF9I/dG8GDy54F8N4TTSodKkFh8Wnxe8DaN8MlLhBZQ1M6lMQRa/MH0NuWI8eXReLcVsTs12Cou7OYBZi0aF5mf3MZhicoCQWEg38WMxqY/I43nq/2lS21R+vJjinncyAs+w/XzxmMx6coo40ylVFgojaT+v1viTh6BSzn7qwPVpH/jq+mMxmJvoJcGmnlyWRWqVzqBNyiqSBp6FmDE9VUDniy2bLorE30j25H6/hjMZhGtWMmOOdfvqSVBfvqQP99PC31C/PAjhDNQoV5+EgVEi90P4lC3uBjMZjh/H5Oi/IEzXaPUSVWCd9o9cUzxmqdvzOMxmOvikibkyGtWrNuW/wDH+WBopMDYwRe07/zxmMw8eibY59nu0+sinXMVCbMdm8j0bz5+u7VleLd1UUfv2PT9TjWMxyZYJPR0Y5NrY00K4YW+WJxjMZjmKHsHHsVMZjMEAMbXRqd4BqBBDDqDB/EA+3ng9k0oZjQfCzIdQBIFRSDMi8yCJ8MjGsZh4yBJWMiki4afJhB+gj8MQ1c+Ab6h6A/kMZjMdTbXRznlMwTBVD5agR9In8J64A8L7I08oztTl3qE6mYciZCqosAD0+fLG8Zhq1bB5Bnax1Y0wGCupPiUAkQVMb3O+9hPtj1lKjMhLDUpkEWBnr5fEBPkYg3GYzHGtytnS9KjXC+Gx3jE6tUN0YSfLlG0ztecbPDurE4zGYatAs1UqoKiK0FnEyAIHi0+IxIMkcsZxakul1uQxCggkAwfCTHK0+sYzGYST9rGS9yPAyKqlpECZFzO89Zn543wupU11S6ApP2diPZlPiECfCec9MZjMbk00jVaZJleDU9eoqZ5yd+e0YJpSUKdMgTt/kcZjMViqEbshOXH72MxmMw9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910" name="Picture 6" descr="http://www.nobelprize.org/nobel_prizes/award_ceremonies/photos/banquet_sthlm/1999/images/99_01_banquet.jpg"/>
          <p:cNvPicPr>
            <a:picLocks noChangeAspect="1" noChangeArrowheads="1"/>
          </p:cNvPicPr>
          <p:nvPr/>
        </p:nvPicPr>
        <p:blipFill>
          <a:blip r:embed="rId2" cstate="print"/>
          <a:srcRect/>
          <a:stretch>
            <a:fillRect/>
          </a:stretch>
        </p:blipFill>
        <p:spPr bwMode="auto">
          <a:xfrm>
            <a:off x="304800" y="152400"/>
            <a:ext cx="8368824" cy="6400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39</a:t>
            </a:fld>
            <a:endParaRPr lang="en-US" dirty="0"/>
          </a:p>
        </p:txBody>
      </p:sp>
      <p:pic>
        <p:nvPicPr>
          <p:cNvPr id="124930" name="Picture 2" descr="http://withfriendship.com/images/j/45174/Banquet-picture.jpg"/>
          <p:cNvPicPr>
            <a:picLocks noChangeAspect="1" noChangeArrowheads="1"/>
          </p:cNvPicPr>
          <p:nvPr/>
        </p:nvPicPr>
        <p:blipFill>
          <a:blip r:embed="rId2" cstate="print"/>
          <a:srcRect/>
          <a:stretch>
            <a:fillRect/>
          </a:stretch>
        </p:blipFill>
        <p:spPr bwMode="auto">
          <a:xfrm>
            <a:off x="381000" y="152400"/>
            <a:ext cx="8305800" cy="6324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4</a:t>
            </a:fld>
            <a:endParaRPr lang="en-US" dirty="0"/>
          </a:p>
        </p:txBody>
      </p:sp>
      <p:sp>
        <p:nvSpPr>
          <p:cNvPr id="3" name="Rectangle 2"/>
          <p:cNvSpPr/>
          <p:nvPr/>
        </p:nvSpPr>
        <p:spPr>
          <a:xfrm>
            <a:off x="152400" y="1066800"/>
            <a:ext cx="8229600" cy="46474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Taj Group of Hotels is one of the largest chain in </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india</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with several hotels in abroad a</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lso. The present hotel, Taj Mahal Palace &amp; Towers Mumbai is rated among the tenth best in the world. The Founder of the house of </a:t>
            </a: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tatas</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Mr. Jamshedji Ratan Ji Tata in 1897, Formed the indian hotel company. &amp; Built the very beautiful Taj Mahal Hotel in Mumbai. The Door Opened in 1903 &amp; has been an important landmark opposite the gateway of India ever since.</a:t>
            </a:r>
          </a:p>
          <a:p>
            <a:pPr algn="ct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40</a:t>
            </a:fld>
            <a:endParaRPr lang="en-US" dirty="0"/>
          </a:p>
        </p:txBody>
      </p:sp>
      <p:pic>
        <p:nvPicPr>
          <p:cNvPr id="125954" name="Picture 2" descr="http://www.ejiusa.com/hotel/b_banquet-hall-2.jpg"/>
          <p:cNvPicPr>
            <a:picLocks noChangeAspect="1" noChangeArrowheads="1"/>
          </p:cNvPicPr>
          <p:nvPr/>
        </p:nvPicPr>
        <p:blipFill>
          <a:blip r:embed="rId2" cstate="print"/>
          <a:srcRect/>
          <a:stretch>
            <a:fillRect/>
          </a:stretch>
        </p:blipFill>
        <p:spPr bwMode="auto">
          <a:xfrm>
            <a:off x="304800" y="228600"/>
            <a:ext cx="8305800" cy="6324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41</a:t>
            </a:fld>
            <a:endParaRPr lang="en-US" dirty="0"/>
          </a:p>
        </p:txBody>
      </p:sp>
      <p:sp>
        <p:nvSpPr>
          <p:cNvPr id="3" name="Rectangle 2"/>
          <p:cNvSpPr/>
          <p:nvPr/>
        </p:nvSpPr>
        <p:spPr>
          <a:xfrm>
            <a:off x="228600" y="-228600"/>
            <a:ext cx="8458200" cy="3139321"/>
          </a:xfrm>
          <a:prstGeom prst="rect">
            <a:avLst/>
          </a:prstGeom>
        </p:spPr>
        <p:txBody>
          <a:bodyPr wrap="square">
            <a:spAutoFit/>
          </a:bodyPr>
          <a:lstStyle/>
          <a:p>
            <a:r>
              <a:rPr lang="en-US" b="1" dirty="0" smtClean="0"/>
              <a:t/>
            </a:r>
            <a:br>
              <a:rPr lang="en-US" b="1" dirty="0" smtClean="0"/>
            </a:br>
            <a:r>
              <a:rPr lang="en-US" b="1" dirty="0" smtClean="0"/>
              <a:t>Coffee Shop</a:t>
            </a:r>
            <a:br>
              <a:rPr lang="en-US" b="1" dirty="0" smtClean="0"/>
            </a:br>
            <a:r>
              <a:rPr lang="en-US" b="1" dirty="0" smtClean="0"/>
              <a:t>This is generally attached to a hotel. In a five star hotel the coffee shop operates round the clock. It cannot independently exist. The service is very informal and emphasis is on pace of service. Service is generally snacks and very light meals. </a:t>
            </a:r>
            <a:br>
              <a:rPr lang="en-US" b="1" dirty="0" smtClean="0"/>
            </a:br>
            <a:r>
              <a:rPr lang="en-US" b="1" dirty="0" smtClean="0"/>
              <a:t>The meals part is not as elaborate as the restaurant. Prices are not as exorbitant as the restaurants. Although the coffee shop is operational round the clock there are meal timings when the certain items are available which are not available at other times. There are some dishes, which are available all 24 hours.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42</a:t>
            </a:fld>
            <a:endParaRPr lang="en-US" dirty="0"/>
          </a:p>
        </p:txBody>
      </p:sp>
      <p:pic>
        <p:nvPicPr>
          <p:cNvPr id="1026" name="Picture 2" descr="http://img.agoda.net/hotelimages/419/419/419_120607170529292_STD.jpg"/>
          <p:cNvPicPr>
            <a:picLocks noChangeAspect="1" noChangeArrowheads="1"/>
          </p:cNvPicPr>
          <p:nvPr/>
        </p:nvPicPr>
        <p:blipFill>
          <a:blip r:embed="rId2" cstate="print"/>
          <a:srcRect/>
          <a:stretch>
            <a:fillRect/>
          </a:stretch>
        </p:blipFill>
        <p:spPr bwMode="auto">
          <a:xfrm>
            <a:off x="609600" y="152400"/>
            <a:ext cx="7162800" cy="6096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43</a:t>
            </a:fld>
            <a:endParaRPr lang="en-US" dirty="0"/>
          </a:p>
        </p:txBody>
      </p:sp>
      <p:sp>
        <p:nvSpPr>
          <p:cNvPr id="3" name="Rectangle 2"/>
          <p:cNvSpPr/>
          <p:nvPr/>
        </p:nvSpPr>
        <p:spPr>
          <a:xfrm>
            <a:off x="228600" y="-228600"/>
            <a:ext cx="8458200" cy="2585323"/>
          </a:xfrm>
          <a:prstGeom prst="rect">
            <a:avLst/>
          </a:prstGeom>
        </p:spPr>
        <p:txBody>
          <a:bodyPr wrap="square">
            <a:spAutoFit/>
          </a:bodyPr>
          <a:lstStyle/>
          <a:p>
            <a:r>
              <a:rPr lang="en-US" b="1" dirty="0" smtClean="0"/>
              <a:t/>
            </a:r>
            <a:br>
              <a:rPr lang="en-US" b="1" dirty="0" smtClean="0"/>
            </a:br>
            <a:r>
              <a:rPr lang="en-US" b="1" dirty="0" smtClean="0"/>
              <a:t>Pub</a:t>
            </a:r>
            <a:br>
              <a:rPr lang="en-US" b="1" dirty="0" smtClean="0"/>
            </a:br>
            <a:r>
              <a:rPr lang="en-US" b="1" dirty="0" smtClean="0"/>
              <a:t>A pub generally independently exists, which serves only beer. The atmosphere in a pub is generally very informal most pubs have a very informal seating arrangement and generally designed to suit the likings and requirements of the youth. They also have specific hours of operation and the law like a bar governs operations. Books of inventory and accounts are maintained as per the government regulation and are supposed to produce them before the concerned authority as and when required.</a:t>
            </a:r>
            <a:endParaRPr lang="en-US" dirty="0"/>
          </a:p>
        </p:txBody>
      </p:sp>
      <p:sp>
        <p:nvSpPr>
          <p:cNvPr id="4" name="Rectangle 3"/>
          <p:cNvSpPr/>
          <p:nvPr/>
        </p:nvSpPr>
        <p:spPr>
          <a:xfrm>
            <a:off x="304800" y="2644676"/>
            <a:ext cx="8382000" cy="2308324"/>
          </a:xfrm>
          <a:prstGeom prst="rect">
            <a:avLst/>
          </a:prstGeom>
        </p:spPr>
        <p:txBody>
          <a:bodyPr wrap="square">
            <a:spAutoFit/>
          </a:bodyPr>
          <a:lstStyle/>
          <a:p>
            <a:r>
              <a:rPr lang="en-US" b="1" dirty="0" smtClean="0"/>
              <a:t/>
            </a:r>
            <a:br>
              <a:rPr lang="en-US" b="1" dirty="0" smtClean="0"/>
            </a:br>
            <a:r>
              <a:rPr lang="en-US" b="1" dirty="0" smtClean="0"/>
              <a:t>Discotheque</a:t>
            </a:r>
            <a:br>
              <a:rPr lang="en-US" b="1" dirty="0" smtClean="0"/>
            </a:br>
            <a:r>
              <a:rPr lang="en-US" b="1" dirty="0" smtClean="0"/>
              <a:t>This may be attached to a hotel or may independently exist. The ones, which independently exist, are open to anybody who can pay but most allow only couples. The ones, which are attached to the hotels, are not only opened to the members but guests accompanied by members are also allowed. They also have specific hours of operations and are normally attached with a bar.</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44</a:t>
            </a:fld>
            <a:endParaRPr lang="en-US" dirty="0"/>
          </a:p>
        </p:txBody>
      </p:sp>
      <p:pic>
        <p:nvPicPr>
          <p:cNvPr id="126978" name="Picture 2" descr="http://photo.outlookindia.com/images/gallery/20101215/pub_world_20101227.jpg"/>
          <p:cNvPicPr>
            <a:picLocks noChangeAspect="1" noChangeArrowheads="1"/>
          </p:cNvPicPr>
          <p:nvPr/>
        </p:nvPicPr>
        <p:blipFill>
          <a:blip r:embed="rId2" cstate="print"/>
          <a:srcRect/>
          <a:stretch>
            <a:fillRect/>
          </a:stretch>
        </p:blipFill>
        <p:spPr bwMode="auto">
          <a:xfrm>
            <a:off x="304800" y="228600"/>
            <a:ext cx="8382000" cy="64008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45</a:t>
            </a:fld>
            <a:endParaRPr lang="en-US" dirty="0"/>
          </a:p>
        </p:txBody>
      </p:sp>
      <p:pic>
        <p:nvPicPr>
          <p:cNvPr id="128002" name="Picture 2" descr="http://msnbcmedia.msn.com/j/MSNBC/Components/Photo/_new/120712-orleans%20pub.photoblog500.jpg"/>
          <p:cNvPicPr>
            <a:picLocks noChangeAspect="1" noChangeArrowheads="1"/>
          </p:cNvPicPr>
          <p:nvPr/>
        </p:nvPicPr>
        <p:blipFill>
          <a:blip r:embed="rId2" cstate="print"/>
          <a:srcRect/>
          <a:stretch>
            <a:fillRect/>
          </a:stretch>
        </p:blipFill>
        <p:spPr bwMode="auto">
          <a:xfrm>
            <a:off x="268298" y="152400"/>
            <a:ext cx="8492016" cy="6477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46</a:t>
            </a:fld>
            <a:endParaRPr lang="en-US" dirty="0"/>
          </a:p>
        </p:txBody>
      </p:sp>
      <p:sp>
        <p:nvSpPr>
          <p:cNvPr id="3" name="Rectangle 2"/>
          <p:cNvSpPr/>
          <p:nvPr/>
        </p:nvSpPr>
        <p:spPr>
          <a:xfrm>
            <a:off x="152400" y="76200"/>
            <a:ext cx="8610600" cy="2308324"/>
          </a:xfrm>
          <a:prstGeom prst="rect">
            <a:avLst/>
          </a:prstGeom>
        </p:spPr>
        <p:txBody>
          <a:bodyPr wrap="square">
            <a:spAutoFit/>
          </a:bodyPr>
          <a:lstStyle/>
          <a:p>
            <a:r>
              <a:rPr lang="en-US" b="1" dirty="0" smtClean="0"/>
              <a:t/>
            </a:r>
            <a:br>
              <a:rPr lang="en-US" b="1" dirty="0" smtClean="0"/>
            </a:br>
            <a:r>
              <a:rPr lang="en-US" b="1" dirty="0" smtClean="0"/>
              <a:t>Pastry shop</a:t>
            </a:r>
            <a:br>
              <a:rPr lang="en-US" b="1" dirty="0" smtClean="0"/>
            </a:br>
            <a:r>
              <a:rPr lang="en-US" b="1" dirty="0" smtClean="0"/>
              <a:t>They may be attached to a hotel or may independently exist. They deal with only pastry or pastry related products. Those, which are attached to hotels, deal with pastry prepared in the same hotel. The ones, which are not attached to hotels, have their own bakery either in the same premises of outside the premises. Service is done across the counter. Very limited seating arrangements may be provided if space permits.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47</a:t>
            </a:fld>
            <a:endParaRPr lang="en-US" dirty="0"/>
          </a:p>
        </p:txBody>
      </p:sp>
      <p:pic>
        <p:nvPicPr>
          <p:cNvPr id="129026" name="Picture 2" descr="http://local.images.burrp.net/images/e/f/h/photo_cent-percent-the-pastry-shop_hudson-line_delhi@fh9smaxg_7d6d_5_300.jpg"/>
          <p:cNvPicPr>
            <a:picLocks noChangeAspect="1" noChangeArrowheads="1"/>
          </p:cNvPicPr>
          <p:nvPr/>
        </p:nvPicPr>
        <p:blipFill>
          <a:blip r:embed="rId2" cstate="print"/>
          <a:srcRect/>
          <a:stretch>
            <a:fillRect/>
          </a:stretch>
        </p:blipFill>
        <p:spPr bwMode="auto">
          <a:xfrm>
            <a:off x="381000" y="152400"/>
            <a:ext cx="8305800" cy="64008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48</a:t>
            </a:fld>
            <a:endParaRPr lang="en-US" dirty="0"/>
          </a:p>
        </p:txBody>
      </p:sp>
      <p:pic>
        <p:nvPicPr>
          <p:cNvPr id="130050" name="Picture 2" descr="http://images02.olx.in/ui/4/81/15/1267523759_66207615_4-New-Bakery-and-Cake-Shop-requires-Sales-staff-Pastry-Chef-etc-Restaurant-Jobs-Food-Service-Jobs-1267523759.jpg"/>
          <p:cNvPicPr>
            <a:picLocks noChangeAspect="1" noChangeArrowheads="1"/>
          </p:cNvPicPr>
          <p:nvPr/>
        </p:nvPicPr>
        <p:blipFill>
          <a:blip r:embed="rId2" cstate="print"/>
          <a:srcRect/>
          <a:stretch>
            <a:fillRect/>
          </a:stretch>
        </p:blipFill>
        <p:spPr bwMode="auto">
          <a:xfrm>
            <a:off x="457200" y="178891"/>
            <a:ext cx="8153400" cy="6450509"/>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49</a:t>
            </a:fld>
            <a:endParaRPr lang="en-US" dirty="0"/>
          </a:p>
        </p:txBody>
      </p:sp>
      <p:sp>
        <p:nvSpPr>
          <p:cNvPr id="3" name="Rectangle 2"/>
          <p:cNvSpPr/>
          <p:nvPr/>
        </p:nvSpPr>
        <p:spPr>
          <a:xfrm>
            <a:off x="228600" y="54888"/>
            <a:ext cx="8534400" cy="5355312"/>
          </a:xfrm>
          <a:prstGeom prst="rect">
            <a:avLst/>
          </a:prstGeom>
        </p:spPr>
        <p:txBody>
          <a:bodyPr wrap="square">
            <a:spAutoFit/>
          </a:bodyPr>
          <a:lstStyle/>
          <a:p>
            <a:r>
              <a:rPr lang="en-US" b="1" dirty="0" smtClean="0"/>
              <a:t/>
            </a:r>
            <a:br>
              <a:rPr lang="en-US" b="1" dirty="0" smtClean="0"/>
            </a:br>
            <a:r>
              <a:rPr lang="en-US" b="1" dirty="0" smtClean="0"/>
              <a:t>Cafeteria</a:t>
            </a:r>
            <a:br>
              <a:rPr lang="en-US" b="1" dirty="0" smtClean="0"/>
            </a:br>
            <a:r>
              <a:rPr lang="en-US" b="1" dirty="0" smtClean="0"/>
              <a:t>These generally independently exist and are found in railway stations and airports etc. The service is generally self-service. Food is displayed in the counter and the guests helps himself in picking up the food as per his liking as he moves along the counter and finally pays the bill at the end of the counter. Sometimes payment of the bill may be through coupon also. Very informal atmosphere exists in these outlets and prices are not very high.</a:t>
            </a:r>
            <a:br>
              <a:rPr lang="en-US" b="1" dirty="0" smtClean="0"/>
            </a:br>
            <a:r>
              <a:rPr lang="en-US" b="1" dirty="0" smtClean="0"/>
              <a:t/>
            </a:r>
            <a:br>
              <a:rPr lang="en-US" b="1" dirty="0" smtClean="0"/>
            </a:br>
            <a:r>
              <a:rPr lang="en-US" b="1" dirty="0" smtClean="0"/>
              <a:t>Poolside barbeque</a:t>
            </a:r>
            <a:br>
              <a:rPr lang="en-US" b="1" dirty="0" smtClean="0"/>
            </a:br>
            <a:r>
              <a:rPr lang="en-US" b="1" dirty="0" smtClean="0"/>
              <a:t>These are generally attached to the hotels and operate near the poolside. They generally operate for lunch and dinner only. There are adequate lighting arrangements to take care of the dinnertime. The menu is not very elaborate and comprises a lot of grilled and barbequed items. Some light meals are also available. These outlets are generally attached with their own kitchens, which are more often than not makeshift. A bar may be attached to the outlet or alcoholic beverages may be served from the service bar. Once again the décor is very informal like a coffee shop. Service is very much similar to the coffee shop as well.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5</a:t>
            </a:fld>
            <a:endParaRPr lang="en-US"/>
          </a:p>
        </p:txBody>
      </p:sp>
      <p:sp>
        <p:nvSpPr>
          <p:cNvPr id="3" name="TextBox 2"/>
          <p:cNvSpPr txBox="1"/>
          <p:nvPr/>
        </p:nvSpPr>
        <p:spPr>
          <a:xfrm>
            <a:off x="304800" y="1143000"/>
            <a:ext cx="7696200" cy="5970865"/>
          </a:xfrm>
          <a:prstGeom prst="rect">
            <a:avLst/>
          </a:prstGeom>
          <a:noFill/>
        </p:spPr>
        <p:txBody>
          <a:bodyPr wrap="square" rtlCol="0">
            <a:spAutoFit/>
          </a:bodyPr>
          <a:lstStyle/>
          <a:p>
            <a:pPr algn="just">
              <a:buFont typeface="Arial" pitchFamily="34" charset="0"/>
              <a:buChar char="•"/>
            </a:pPr>
            <a:r>
              <a:rPr lang="en-US" sz="2800" dirty="0" smtClean="0"/>
              <a:t> In 1971,the 220 room taj mahal hotel in  </a:t>
            </a:r>
            <a:r>
              <a:rPr lang="en-US" sz="2800" dirty="0" err="1" smtClean="0"/>
              <a:t>mumbai</a:t>
            </a:r>
            <a:r>
              <a:rPr lang="en-US" sz="2800" dirty="0" smtClean="0"/>
              <a:t> was converted into a 325 room hotel,&amp; a multi storey structure was built adjoining the </a:t>
            </a:r>
            <a:r>
              <a:rPr lang="en-US" sz="2800" dirty="0" err="1" smtClean="0"/>
              <a:t>origional</a:t>
            </a:r>
            <a:r>
              <a:rPr lang="en-US" sz="2800" dirty="0" smtClean="0"/>
              <a:t> property.</a:t>
            </a:r>
          </a:p>
          <a:p>
            <a:pPr algn="just"/>
            <a:endParaRPr lang="en-US" sz="2800" dirty="0" smtClean="0"/>
          </a:p>
          <a:p>
            <a:pPr algn="just">
              <a:buFont typeface="Arial" pitchFamily="34" charset="0"/>
              <a:buChar char="•"/>
            </a:pPr>
            <a:r>
              <a:rPr lang="en-US" sz="2800" dirty="0" smtClean="0"/>
              <a:t> In 1972,the lake palace at </a:t>
            </a:r>
            <a:r>
              <a:rPr lang="en-US" sz="2800" dirty="0" err="1" smtClean="0"/>
              <a:t>udaipur</a:t>
            </a:r>
            <a:r>
              <a:rPr lang="en-US" sz="2800" dirty="0" smtClean="0"/>
              <a:t> &amp; </a:t>
            </a:r>
            <a:r>
              <a:rPr lang="en-US" sz="2800" dirty="0" err="1" smtClean="0"/>
              <a:t>rambagh</a:t>
            </a:r>
            <a:r>
              <a:rPr lang="en-US" sz="2800" dirty="0" smtClean="0"/>
              <a:t> palace in jaipur were linked to the Taj &amp; a chain was born. </a:t>
            </a:r>
          </a:p>
          <a:p>
            <a:pPr algn="just">
              <a:buFont typeface="Arial" pitchFamily="34" charset="0"/>
              <a:buChar char="•"/>
            </a:pPr>
            <a:endParaRPr lang="en-US" sz="2800" dirty="0" smtClean="0"/>
          </a:p>
          <a:p>
            <a:pPr algn="just">
              <a:buFont typeface="Arial" pitchFamily="34" charset="0"/>
              <a:buChar char="•"/>
            </a:pPr>
            <a:r>
              <a:rPr lang="en-US" sz="2800" dirty="0" smtClean="0"/>
              <a:t> In 1974,a new company was </a:t>
            </a:r>
            <a:r>
              <a:rPr lang="en-US" sz="2800" dirty="0" err="1" smtClean="0"/>
              <a:t>floated,which</a:t>
            </a:r>
            <a:r>
              <a:rPr lang="en-US" sz="2800" dirty="0" smtClean="0"/>
              <a:t> created the Taj coramandel in </a:t>
            </a:r>
            <a:r>
              <a:rPr lang="en-US" sz="2800" dirty="0" err="1" smtClean="0"/>
              <a:t>chennai.In</a:t>
            </a:r>
            <a:r>
              <a:rPr lang="en-US" sz="2800" dirty="0" smtClean="0"/>
              <a:t> the same year the chain </a:t>
            </a:r>
            <a:r>
              <a:rPr lang="en-US" sz="2800" dirty="0" err="1" smtClean="0"/>
              <a:t>broadned</a:t>
            </a:r>
            <a:r>
              <a:rPr lang="en-US" sz="2800" dirty="0" smtClean="0"/>
              <a:t> with acquisition of the FORT AGUADA BEACH RESORT in GOA.</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50</a:t>
            </a:fld>
            <a:endParaRPr lang="en-US" dirty="0"/>
          </a:p>
        </p:txBody>
      </p:sp>
      <p:pic>
        <p:nvPicPr>
          <p:cNvPr id="131076" name="Picture 4" descr="http://graphics8.nytimes.com/images/2006/02/26/nyregion/nyregionspecial2/wecafe583.jpg"/>
          <p:cNvPicPr>
            <a:picLocks noChangeAspect="1" noChangeArrowheads="1"/>
          </p:cNvPicPr>
          <p:nvPr/>
        </p:nvPicPr>
        <p:blipFill>
          <a:blip r:embed="rId2" cstate="print"/>
          <a:srcRect/>
          <a:stretch>
            <a:fillRect/>
          </a:stretch>
        </p:blipFill>
        <p:spPr bwMode="auto">
          <a:xfrm>
            <a:off x="152400" y="228600"/>
            <a:ext cx="8382000" cy="6477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51</a:t>
            </a:fld>
            <a:endParaRPr lang="en-US" dirty="0"/>
          </a:p>
        </p:txBody>
      </p:sp>
      <p:sp>
        <p:nvSpPr>
          <p:cNvPr id="3" name="Rectangle 2"/>
          <p:cNvSpPr/>
          <p:nvPr/>
        </p:nvSpPr>
        <p:spPr>
          <a:xfrm>
            <a:off x="228600" y="-174724"/>
            <a:ext cx="8534400" cy="2308324"/>
          </a:xfrm>
          <a:prstGeom prst="rect">
            <a:avLst/>
          </a:prstGeom>
        </p:spPr>
        <p:txBody>
          <a:bodyPr wrap="square">
            <a:spAutoFit/>
          </a:bodyPr>
          <a:lstStyle/>
          <a:p>
            <a:r>
              <a:rPr lang="en-US" b="1" dirty="0" smtClean="0"/>
              <a:t/>
            </a:r>
            <a:br>
              <a:rPr lang="en-US" b="1" dirty="0" smtClean="0"/>
            </a:br>
            <a:r>
              <a:rPr lang="en-US" b="1" dirty="0" smtClean="0"/>
              <a:t>Grill Room</a:t>
            </a:r>
            <a:br>
              <a:rPr lang="en-US" b="1" dirty="0" smtClean="0"/>
            </a:br>
            <a:r>
              <a:rPr lang="en-US" b="1" dirty="0" smtClean="0"/>
              <a:t>These kinds of hotels are generally attached to the star hotels although they can be found independently existing also. They specialize in grills and barbequed items only. The kitchen is separated from the service area by a glass partition so that guest can see the chef preparing the food. This give rise to impulse buying. The guests are normally assured of better hygienic condition as they can see the actual food preparation.</a:t>
            </a:r>
            <a:endParaRPr lang="en-US" dirty="0"/>
          </a:p>
        </p:txBody>
      </p:sp>
      <p:sp>
        <p:nvSpPr>
          <p:cNvPr id="4" name="Rectangle 3"/>
          <p:cNvSpPr/>
          <p:nvPr/>
        </p:nvSpPr>
        <p:spPr>
          <a:xfrm>
            <a:off x="228600" y="2416076"/>
            <a:ext cx="8458200" cy="2308324"/>
          </a:xfrm>
          <a:prstGeom prst="rect">
            <a:avLst/>
          </a:prstGeom>
        </p:spPr>
        <p:txBody>
          <a:bodyPr wrap="square">
            <a:spAutoFit/>
          </a:bodyPr>
          <a:lstStyle/>
          <a:p>
            <a:r>
              <a:rPr lang="en-US" b="1" dirty="0" smtClean="0"/>
              <a:t/>
            </a:r>
            <a:br>
              <a:rPr lang="en-US" b="1" dirty="0" smtClean="0"/>
            </a:br>
            <a:r>
              <a:rPr lang="en-US" b="1" dirty="0" smtClean="0"/>
              <a:t>Night Club</a:t>
            </a:r>
            <a:br>
              <a:rPr lang="en-US" b="1" dirty="0" smtClean="0"/>
            </a:br>
            <a:r>
              <a:rPr lang="en-US" b="1" dirty="0" smtClean="0"/>
              <a:t>They are generally attached to hotels and are open to members only. The operation starts late in the evening and goes on till late in the night. Stripes, cabarets and floorshows etc. are performed as a part of the entertainment. These are not seen in recognized star and commercial hotels. An elaborate menu is offered and the service is quite formal and extensive. It opens only for members. Alcohol is served to the members.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52</a:t>
            </a:fld>
            <a:endParaRPr lang="en-US" dirty="0"/>
          </a:p>
        </p:txBody>
      </p:sp>
      <p:pic>
        <p:nvPicPr>
          <p:cNvPr id="132098" name="Picture 2" descr="http://www.royalcliff.com/new/upload/gallery_totel/RoyalGrillRoom/GrillRoom.jpg"/>
          <p:cNvPicPr>
            <a:picLocks noChangeAspect="1" noChangeArrowheads="1"/>
          </p:cNvPicPr>
          <p:nvPr/>
        </p:nvPicPr>
        <p:blipFill>
          <a:blip r:embed="rId2" cstate="print"/>
          <a:srcRect/>
          <a:stretch>
            <a:fillRect/>
          </a:stretch>
        </p:blipFill>
        <p:spPr bwMode="auto">
          <a:xfrm>
            <a:off x="228600" y="152400"/>
            <a:ext cx="8458200" cy="65532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53</a:t>
            </a:fld>
            <a:endParaRPr lang="en-US" dirty="0"/>
          </a:p>
        </p:txBody>
      </p:sp>
      <p:sp>
        <p:nvSpPr>
          <p:cNvPr id="133122" name="AutoShape 2" descr="data:image/jpeg;base64,/9j/4AAQSkZJRgABAQAAAQABAAD/2wCEAAkGBhMSEBUUExQVFRUVFxoXGBgYFxcYFxgYGhcaFxcYGBgYHSYgGBkjGRcYIDAgIycpLCwsGB8xNTAqNSYsLCkBCQoKDgwOGg8PGiwkHyUqLC0sLC0sLCwqLCwsLCwsLCwsLywsLCwsLCwsLCwsLCwsKSwsLCwsLCwsLCwsLCwsLP/AABEIALcBEwMBIgACEQEDEQH/xAAcAAACAgMBAQAAAAAAAAAAAAAEBQMGAAIHAQj/xABGEAACAQIEAwUEBQkHBAMBAQABAhEAAwQSITEFQVEGEyJhcTKBkaEHI0KxwRRSU2KCotHS8CQzNJOys+EVFnKSc8LxQ2P/xAAaAQACAwEBAAAAAAAAAAAAAAACAwABBAUG/8QAMREAAQQBAwEGBQQDAQEAAAAAAQACAxEhBBIxQRMiUWFxkQWBocHwMrHR4SNC8RUU/9oADAMBAAIRAxEAPwDlHGeM3xibwF66ALrgfWP+efOgv+t4j9Pd/wAx/wCNe8dA/Kb3Xvbk/wDufOgKiidYHGYi4HP5RdGQT7bmdCfztNqEPGsR+mvf5j/xqXgTauOqf8fjS+3GYbbjc6e89KOhhRGpxq/+nu6f/wCj/wAa1/61iP093/Mf+NBzWpNTAUTbh+PxF24qflF0ZjE53PInbN5VpjOJYm27Kb93QkT3j6wxWfa8qg4O8X0P634VrxUjvrn/AJtP/saqsWot/wDreI/T3v8AMf8AjWycZxBIHf3RPW68ffQINa1XCiaLxTEFgvf3dwCe8YxMD87XejOLXcRYu5Pyi8w0g53EyAdBmPWKS2G8S+o+8U07S3AcS0TPh/0iKusKIdeK4kkDvrsmP/6Pz99bXOJYlXyG9dkGP719/wD2o6z2YxN60LqgPyChlDDoADEk8lEnQ014j2ANvENZuYjB2LmUXMty82gKyQSVMMSQQrGYM7VQQlwVd/6jiYJF+6YmYuOYA56Hbz86P4wmKw5AOIvPKB5D3IEmIOvp8RRGK4Dh7eHY/lmGN2C2RWuPcnJGUNbU2zLfrRB12itu0dzOwEkfVqNBvqTBM6jTbzmrpVusWlOMxuKtlc1694lVwe8uahhI3PnWYbiGIckC/cBCkwbriY1IGu8T8Kk4bhBdU23xFqyA40um4ADtnGRGERII0OoOsaPj2DS4AbGMwTsFUFBiFBZsjZ2BuldCwUAR9rWIqjgK7yqyvFcQZ+uvQOfePz25004xbxOGcK1+4wKhpFy7Gs6anfSlWHwTG012DlW4lo6aZnDMoJ9Lb6eVWLtgbpe2pBKXBNsADxMGa20GJ9rSOo22kh4qdEhbit8ad9d/zH/mrBxe9+mu/wCZc/mrMfw+5aMXbb2z0dWQ/vAVrhLBYOQpIUAmDESYB2PPlVkUhtGYbFX3ZVF674mCibtyJMdDtW/Er2IsXXtvecskTlu3SuqhtJIOx6VnBFHfWgST9YGjly1Py+c7a52kfNi7x/Xj4KB+FTb3b81LRGMxrrcIFy7AVf8A+t3fKCftdSahXiFz9Jd/zbv81CICxk6miEtmKjSG8qOs8I3h/e3bhVbl0ws/3zjnvJboD8aluMYEXcRPP654PSOnzrOAvluXW6Wyfm1QDGqCJ09SPxilvbQBHW0QNKS+XWPrrx0/TXKFfF3J0u3/APOf+NF32DRBB9CD91BXliT015aRrOtT/UKi42vEe/3feG7iMu098Yk7Dr8qhbG3f02I/wA5v4UyuCMEi9X/ANKkfeKVMtWQArJIK1OOv/p7/wDmN/GtreNvkwL98nX7b/gajK1Pwu3N4dP4kfwNEBZpW0q99nMRdGGQO9zMM05mafbaJkztWV7wts1uf17g+Fxh+FZQkUaRWuZcc/xV7/5bn+s0DR3G/wDFXv8A5bn+s0Jl0qlSd9jRN9hEzbIHrmWkRqxdjseMLi7dy4uZWGXQ7ZjAMHeCKQYgeNvU/fQg5pGRQCjrKysokCI4eYup/wCQrOIf3r/+RrzBg51jqD8NT8q9x/8AeN60z/T5qKAVhFSWLhUgjce/5GozQ1hRSWdx6j76M4639ob9n/SKBtHUeo++jePH69vRf9IqE4V9F7d43cL2mkfU5cgygqCCGJykQ0sJMzO22lScextq9iTctB1VwjMGJYhyqm7lLMSy95my5jMRNKq9FV1Q0E545wS3Y7spirOIFxc0Ws+ZAdhcDKAj/qySIM8p24xi/rEWACN2lpIPIiYgQTIE689KUk6j3fdRHFGm57hTS3bY8CrrCjxFpkeLisD4WIOhIYBlPvUgg+YqGa2vmTPLl7tKwXPDB6yNvf8AhUc0BxF/2hW+FPiA/WH30649jSuIBQkMuVswJBVhqMvuCmetJbGjD1H31Leum4xYnWB7+VCOCrqwu09ju1CYjh5fiGOTOXdVDFUcIIDBgD9bm0IOUlSNCdRXP+1+Psd61vBO35O0EjLklwDJJ3eTJkxuABprWcGmp1PL03A/Gpbkx/X9dK36fTwmF0z3ZGK+6Q5pBpHcFP8AaLfr/X3VrxdD39wkES7ETzGYwfQ9a14M31yHpP3GtcSxd2Jk6nz5mB8B8qynEd+Z+38oytBJiibJ1pXcx2VwQAYkagEGRB0YEe/kdRTXAuHUEH1HnzpLwC0G8+Co2ERhGhrg6hV+In8aVdoFgoPIn5gfhTXDEd806AGT5Bbcn7jSXi+Ke8Q5AUDwKOcakT19aN0TtjX1j7o+vyWmCQFlHMlRt1IqxYyz4W9D8xVf4MVF+2XIVQ2YkmBCjNyB6fGKt13EWrtlntnMAygyCNcy9fKkSE2AhPKBuOe5tgEj2joep0+RoJp6n4ms4bjTcATLAVdDM7QDI5VNct0ROVb/ANSBdaM4Fb+tB8/uUn/7Chro0ovhj5czfm27jfcv/wBTTGfqCtqtfZu5OGU9WuH43GNZUfZTXB2/2/8AcaspZKIKgcfT+0XT1uXP9ZpbTLtHcnE3dxDsP3jrSyqRHlE2DzEhlEj3bfComBMk+vxry28V6+lWr5CjrK9rBVIVNbtkLnBAgxvrqDy6QPmK1xNzMxPWPuqM1L+TNlzZTl6xp8aKzVK1raGvStG3qSzM6a1Gaa4f42mup/PD6Ieq9TcetE8TnvDPQfdQ6DWjeMmbk84UfAClgYRdFBawDtba4B4V3PShwKc4e2z2iLfiJHQTIAlfWB8hzpXZeDO5qFtKYRVjBlSCwmdvPQ/Op8M83jIBGTXbYb7+VS2MaRKuFOkgjUdNfT8Kgw2dH7zLMCddAV1BjqNCKbXc9VdgIfG2x3pA01HkBO/oKOwuEcOkPYfK4cLmU5jIJBgSRpt60tvAs8zmLknTmST86L7h7FxcsMwAO2kkHQT7XqKHa3/ZChAnQ1qt4hYgevPefwqfuQIBaJG/lHKY3pgvCFe0GznNt4ttNzO8Ryj7qjWknCoKPBurRMDry2/5j4VLxC2DqI5jTnB3++oDgwbSEMBOaQD0CxPWcxHu86nt2wU9o6aHQQTHI9D6VujcJbZ16eqF3GFHgLmUj+uUfjRfDcPnuREnXTzmgbQOcACT95mIq0YnstisEwuXwmV9VKknWQYPTcb7zzrNqO7p2jqS77IMnKp5tlWkEABpE6iR1BBB9Naa8H9kiB7ROYcyY3HKI5daWXCYHQk6Tz01j4U+4QiiwdjcN0ACYhAhzfEsOX2NxJrZrdNFEw0Mivz91VkoO84BvNJ9pxA5iSCPLSrD9G9i3cGIW/btFBaNwC4ASxQ6BA3QMzGOk6c61hwpdmMHMxiQDAk9djVh4Y9uyLwCBney1u2SZ7ssrKzCdpViDFLm0U8kAc1vQf8AfurLm8Ijtytpbpwdqxh7a2rdoM6WkF245tI7FrkZlEt7I6azsEd7FCxgkRIzXy7v+oqEoqgdScxmoeN4k3sXdvSQLlxmI6KToD18Mf8A5XvGMOgS2UUA65ttoH8DWMwbWgOFHqE5tEITCXHstEbzuNGG+/Lnt1o7iD+AkfaGnnP/ABTvhXDjdtZbq+Ejr4h6Rou0czpvypPxPAHvmto2buwRoNYTQg9D8tOQFHLAWvqlCA6ilWBwXtkHTLIB3MHWB6Tqeho228Wbp09hV1/WYk/6uVOMFY7vDXHPNDEfrCB66N1+6q9ibsYY881wD3Kmnu0qBm0/JR1XhXbsi/8AY7en5+8/pG6GsrTsd/grX7f+41eUguNqqVF7QW2N+6x27xxy5Od6VkVeFwitxF0YnLcLDfb2iP3ln3+dJu0HD/7SyIoBNwqoGgABgachS3Op5andnYsJNhMKbjBRPMnyA3NG4vgbW7AusfaOg6jadfP5Uy4Pwtbd4m74sqg5VLBXVnW2wziCIDhvOCNJo7HYdLgFl3YBIy+KdBI1neAV9IgUFuLwAiEY2m+VTAK9I61L3ZVvMH5g0RbwivoNG5L1PKm3RpLDLCCDwQelOTjzcwrJp4MpPWAdx8Vn/wAaX47hzWjrBHJhqp8p6+VDK1EBRyhBIwtrSgmCYra5Zg70TgMoYZgD60xvC3+aq/KnGBw5UFEJEKJ4o03D7vuo04QclHwrzGYYFWMagb1DEQCqUnZDEqmJXOSE3J6EAkfw99G4fs4bmLvqLbFZbIVBIBLSug3ESNAY32FV3D3SDAO9XrAcfVdBp/Ua+/WmafSSagHZ0V7mt5Sntjgms3bdpgwIEyVIUg8hmEmI16bcqAt497lsWiqlV2b7QH5oPTn/AFrae1nHbN22q5S14ICjAbCRIJkeE66a69KrI4Xet2lutbZbbNlVisAtGaBPlrTxCRL2bjR8EmR2DtQTYMIjNPiDALHxJP8AXKrR2T7Ovi7huOgayIEFyoJ56DUx6jXrEVWb2p1E1f8Aslxn8nw6Ll1Ykn01b7yKd/8AEZXmOPoldrtFuUnG/oxts2e23daDw6sunmdRXP72IuKWtZZKuRESZDRGm+oj310/iXakwYFb9m+w11b1nFvbzK96zfDZkCImbvHLjPmLElAvh3zeRIz6M6SPc81ePFXHLvdQSzsx9Gq4qxeF7vrN+1dhQQFW3NtHl7bwcs5pjkB1ql8Z4abc3ES4th7jpbbKVVsrTAnmAR/QNdr7YLcVMdfwwR2azaAIaSMuZbhGX2iFtgwdw0nRYrjeN4xjL2HTDXLs2bPjRMqLB1EkqAzaMdST7R61yY304laHJj2d7GtcRbxaBIMR+tMk8xHL3VdPpaacFh7kuFzSFB8BZwMxYfnglgGjUZtqrvZbtBeWwqd2boUnMyRIXKMuYfa+1qOnXezY22eJ4XD4S0yhzeu+1Iy5ENxCYB8Pig0xjTI7vcD6DqklxGFyNrYyrvJzT8QB91dRt9luH3OFflSgd9YshrmVgTnW2GKsJ2LfDXeIqvdj+zis13EXQDbsDIo1h7zBiu0EKig3CdNABzq8PbvXuz2IxFy9LXM10EqmZbOdQEzADxZUbXkHKxppq+JSdpLtHT+FcbgOVxi0/wAtD8ATTDiFzRh4py/ZMQSQDPUROlHpbF+y7SGe1leYAJtk5XBI9qCyHXXU66RQOLiS2429fCf4V6LSzNm0Rs1QLfniuM9QkOrcEVwi0qosj28xPoDA0+PwqLjH1QW3u1zUxyVToPeR8Aete8Lw5LnUiOn4UXxjhs4iyQCRkbQa+y06D9qs+ohA2ADqPZaY3bmmlZuFupRFUyCok7chvPn99c4vXjcvO4JHeMzE7RmYsPlFX7FXRYwt25sxRgvmxED4TPuqlfksqR0UfuoNPUmPjWLVgGUNPRGfJEX8SbWFKyzB2VYJ0ACkwOmoGmo060v4s31Vv9Znf4nSmuKvgIQD7JPLntS/F3JyAbBQPxNFp9AdRlpwcXzSBzgCrl2Q/wAFa/b/ANxqyjOya/2O3+3/ALjVlZ5fhjmyOG7gnp/agkVKwgY8RuBPCe+YA7wS7AGPftXnG8eFv3IMvaaM0bvmOdh6GYXbntpTfB8GuWeIJfJQrcvOwBPRs8HSJgMR5p7qqtlO+Zi2rM2Y6xMkluvMiuGNriXeH8rYNwAass8UIfNcLXNIHiI2grMawCoMeVN8ge0L2bVlKhTEBycrGRGmk+lL+J8IywVAyhQD1J5+upj3RUeJwt+zbC3EKoScpO08xI26+6rBBy1X3m2HDCajs3ca33hBAO077+0ekz86iw/C+7Y3GPsRIiTlJhm8iAZ99WNWVho2ZSAR4pU+73EUPxXCdzg7ptKWZgveN+aoO5naSPU+lUQ9rsm1fdI4SrtljrXhs2gumtyJJzCQBOw0O288+VV67hYRWBGsyJMiDHMfxrMFaLuAQzBZJA1IUan3Uw47wtkt27pGVbhYIn5qqEIPqSzT5jXetLbq1mOcpULlMeH8JfFSFZZUQFJiTBIAOwmNyaBwOEa7cS2olnYKPUmB99dz4j2dweC4eHYBBbymRIZniAJXVmYz9+kSClmLqBTImAnvcLjOBS5avDNIyMAVJgb7EbRPKrV2kxdhCIsMFuqGUk5ZUrlMaGYIIn5VXuJYsYnGfUqYaFUNCnYAz4iN51JNP+MWLVrhVtGUd65Z9W1VgV8SLtGWVbbVhvBio2l7tt+KB7Q3IVMvWArHLsDpO/lJ50+4fw4uROmpB/r30gzEgmr52JwKd2TeKgNEFjGvKCTuZ/4rsaWc6aJ2zBIH1P8ASzuG4qxcG+j6wHW4XV1uIUVS0MtwEFinMwknQGBPWnPb7svODvX84W1btItpQBlzm+kgAagkDLGg18jL7s32eBnJdZVEeyi+ISJmVInod9jTrEdkVuXLbO+cWv7pWtqQh/OAPhL9SV106CuL2j+37V5JN35pld3auF4b6Msfc7sjDuQ4kGU0H68t9WYOzQauvBvodxML3162gGwE3CPhA/eNdZw9kqsFmc/nNln4KAB7gKRdqO3OHwIIeXuCCUSJUNorOSfCD7yeQO9bG/EJ2vL2GifBIdBHXeSu39E+FyAXHusdZKlUB90GI9acHgIW2LLNkwtpLa2/rCG+rKspZyAdCoPtcumh5Zxj6TOIX5COmGQmAEXxQdpY5mB9Ms/dTeJDvcz4jEXLrA6zmaBMalySDm5R/CkTTSz5lcSrbtb+gLr+I4pZsNcniGDg/Ya5aYuYImVAKEE9es71Ru1PZ1O+JXODdtogGVQEyZCNYMaLlMRuRJ1ir4fheHIVpJUka5pgegj59DrXSO0GPzKvoR6EBfxHzpUUbbVTPeKHiqRwqwuHdXtzmTK0kyCymRI2I1iOk9a6the3fBrNzvJFq6wBP1N0lcw1ghSB0JXfLHLTkN/FfWsPOY9dY+dBvalhnCsGMKSAY1nKenMx8KZIBhSMu8V2i3x/s+6sgbDKr+0Ml20Dy18KijMCnBu5azYvYTIxDZTfVhmAIBAuOSpgnaN64IrWy+QIM05RAMZpgbbiadYLsTjXR3cRaUDRpOaRJCECFZVkz1gdaU51cnlMDb4A9l3O92OwV21dWylpDeVka5aS2WhozQQI1j8apHEvoNY/3OJU6zFy2R1+0rH/AE1xvvzbufVllIaJBKsDPkARVs4X274nZHhxVwqOTsLg5wB3gbodqfHPJE0sYcHkIHNBNkK0J9FGMsz4Uff2HGojTR8pmaVcf4NesXrDMjplDDxKQJOTSYgzl606wP004q3AxFizdEAzbfK0dfCXWfKBVy4L9K+AxHhZzYY7reEL6ZxKfEiuh/6khcC9oNeGPz2VNDdtA0uO9tAzdyiSQ4bwgSTLLAAiSdCNKK7NdkcQWS8WtIEK3SrFWNzxZ8hUTl2gzqJGnTuycAwrXbeJS1b7xQclxIAhgQSMpytIJ113oC92Mw4zuoFtiWYkABNcx8SHQjKYOo2BEVgl1Ae4urlG9rz+kqh/SBwW3dt5cPaWWaFyj7IGcmFWdD4YGxHqKTdlewSYrDXkYBb1q6GgkZmtvaAWQOWdWg7Tm6Vcjw3FFPqWTEox0dAVXLsRMsGGkRJ50r41eOBfDdyzvfuuHvZCQ1xbcBbAXWEZrjjKQdddSBFskf2B0zT3Sd3zCETEnc8UheFdkLtm0LZDeEvzB3djuD51lWHDdnndQ97EXGutLPkYqgYkkoggwqewNdlFe1lyMWn7lRm4dbt4633hm2t67Ob2cqh3JM7ELsd521qlca4oj3GW1bW3bzF1gAMZ5NGkiegq7cWRWN0ZixAuHKcsbknYazAHvNc5xtsLcgbRoT03HyoYYA6OR7v1CvYk2fel0jbZGkcJv2YLXsStpm0yXDJE5cqEh+mkc/Kn3aLCpewKXECgMyx5wD4Y38KmZPIjrpWuyeOS1jFa4wVSjpJ0HiWIJ5CDvTzgnEkbCLaY2yJK6nfKSoMDUypB6+sVjk3NILU3fktPX+kq7OPFx7Q8QMMu0yNDHXf5DpXRMPgu5QF1IzwY57EEHprOlcpx2AZL0r4kH2vU/aEmDqBzFdD4NxHvMLZD3EzezBZQfCzKIBMkRz61uljcGgn5rPGRZ8UXxLh4Ld4FVWcAsQACYJAk84FULtcjtfW2x8KLmG2meA3r7G3Wa6hcEDKR/GqF2vwZ75XUAkq4gkwxSCNtz4iY5xFadK0HukdEuZvVNewnBcLgcOcbjGi5B7tdygI5Ab3WBiPsg+sIu3HbVsXYtoNAL1x455YVbM+cNdqsYziFy4CXYsSI12iZgDYD0p92h4VZODtXrZylVRSDHjJ1ZuuYFvSABpGut2lZHG/qcEHwGb/bz9VmDy7AwFU0cgyCQRzG9HY3iFy6V7xy0LlWYACzmgAaDUk+pNAVKrzHr/X3Vn0wF5QOW2GbXLybT+FMOI3jeZBOwPSBzJJMa6fKg8PblhG805bgFzUqpaV0AgmFgkn1jYdfdTdS3sYwHHnA+WfurY0usgeq6T9GX0iWcHaGFxLPkBJR4JVFMHLA8WWcx8tfSuk9p+1a4PC98VzM7ZbaTox1IJPJcokn0HMV8+9nOHl7im4ugaMpkHQTJG8eldV+kLjtjEYPCLauW2a44fKGlgotOrEjcAP4dQNflyyHAbkzbkDxVk7E9qbuLVheRFcHTJIUjmNSdR1nXXaNeIcQuXDeNy9/eXCzEnfNmhgRqUAPUbDSRFW7gHFWwblmVItvbdnEgi2WyMmhgqQ87T6zTrtf2Wt8Sc3cIyriVnvbDlVZwIXOD6AQ2qsCNQZmRvtKmjIK5ffxZbVSBHKBMnaOh036kkDWgrt5SQGQMDoYcKT0MlYBzc4199PuK9mrluzfZ0ur3IWc6QC7sqqpymV8JJHWNxIpDwdReusrqSvduZSFZSFLZxEZwInKdxO2hpodi0gNQPf+JF9lQTOrEGSWAMa7nSnuJ45cuGATpy+yPXqaSJYCCQZJGp39Y+dTHiSQACQOkfw0qxnCYcUeVvisR9YZInT7hQmKxZzjLJncAkSQZ2H9aUPjMRmYsNuR6wAPvqJNSDOswPUzv5VZNqAUnvCuFPdv27alrbEl+8EDKFhjc2nT7Oo16cuyWMcTaUOhLBRazBM0yBblm0CAeYEgDbUVy/6P7xbGDNAzWig/NAnMxOh5JOgOgq54/jKW7ftBgsjQONVcg6OM248/XpQY1wG7nlLfI9rjt4qvdVT6S2wzOlyzDXQzC8w1ELkRA0CM2YOJ6ZZ3EVO7xIsoABEEE6zMTp86O7NXEu3HS4xZWYnJoAxaSq5iQVDPCzyLKaX8Q4UbRzA5rTSVaCukxDKSSjA+EiTBESdJq7NpgG0Uj3dlshiQZynnuwGm2mh6/ZPugTHofaEHr/yK0S+90ra8IzGRrA0XckmFAAJ2HOont25hLmdhMjIygxqcpPtCOoU6HQ1AVFZezvarEYNs2GveGfFbJBRvVdifPQ+ddm7E/SNax31bgWsRzSfC8DUoTrIA1U6gfnAE1wvh2NNu2IjaNz1zRz03kaiYMTlNGWcYA4uJ9UywylZgMIIIjYA6jkIGp1LQhLDqOF9A4h7Vq9l7vEDvNzbS61mW0JYJKq2mpy8586DxHY/DWnOIWyz3lXQlmd2AGy5zBO/mZPWmjcQYYUXSpzm2rZQJIZlGkdAzazsAa+ae1KXlvM10s1wNq5JLFxucx8Ug8+UDaqa6sBOIsWuvYfj124ofIluZ8D94HUSQAwC6NG45bSd6yl3Y/tGb2CtXL9894cwbQScrsoJ01JABJ5kk1lLL3WmBrVUsdabv7mRZhyPXxdPSqjxbCFSST7JZT+yYX5ae6nfFrha+yhiQbjkjlo5ppx6ylzD91EeFZMDeAdIjSQDBopJyw7K5wfz1XSIsWFzvFYVgpJGgIHx/4rzh7jUEgDfWd/Ua1aO0nD0s2LgkF8yiBsB4SaqgWB61GEEW1Zp2lr8opHTvYXMQSPLxRExO09aO4V2Xe+Ga4/dxBGaJbMMwiTzBWPWKZdkuyCXMt7ElhaOoVSAzCdCSQcqn4kcxpNiv8LfvGQW82UxaVV9ldkC5uWXLv75pWonIAY0p2l04kNv4UvA1cYNc9zOUZkzE8gRAJJ5ax5RSrtplGF9sC4rCF5lWBDx5Qwn0HWmHFeyV04DVmD281zIsd2RMlYUakAaNrJ02iKp2cveLxGQCGCnaZ1IPKBHr7q6EJB05kjNkXfshliLHhjuDwkzIy238BymBJX2fEDoTsdI99S4vHH8mW3OhKn4Kf41Ye0XDvCHD5kzgNrAUE6E8iT0FV/itlQqBCYXTX03+VdTRzyanTTPLRhoGOmfD0tZJI+zNBKKktDfyBNEtw4lQV18GZttPHljeea78z01rXBp7U9I/jWXQwGWdsfHP0spT+6MqKw7FgBO/Kus4HCvaw6yxDgSSdwd4HpAE7mK5vwjDMt5GA2b46E6fCrfjuOgIAxI+Z20gD+vhSJ9JMJB2v18ExjxsICNvsoW49sBWABEaQ4MlR+oZU/LbdHw/C3Xxdx0kIcpltSVKqyj1iNf/AMqO1xQOCqk6xuCJiduW1TcIuOhJA01qpQzs9jMnGb+n7eioE2HuwmfE2drTqPa8Ok+0gPjA6tEEeQMawC6TiDl7AwzG7iICEd2fqtAuZLoKsGYsDlA6Fo2KN+JEbinnZ/tM9twbQLXY0Agll+2sEgHwZiBI1UdaytgO4bR5IJpA4EuP9K59qeO2jZOCxZKsbCM90qRbF0+JB4JI8QUnSNa45jcYlnMlorncG0SIZMrSrNI0aRMbzM9K6b9IHFcPewbvetgulubVxcyXFd8qqGXmCcgIIER5Vw0vLD1nz60XZnqoX4ocVz91ZsD2RxV+0z4e295QQpyAEq7DNBUGcsMpzRGpHI0mxHC3sO4vIVa2QuVl+0SQNCIKiCeh0H2q7F9EGOSzhr1x2CoVuYhyfs21KW1b4270c65v2n7anE31RjdbCI4hLlxrlwqNM7Mx9sAkwI3gltyLr4QszVqs3LjkmWLkiIJJkdI93LblFGcQ4a1i5cXI/gCNqreHOoYBjGkZis8yKufCxh7GKtvctobZcGbZHiUEfZ2AkgwdCfiOjdo+zWAxGDxONRHvtcR7oh7jDvAI9gGYDKMybQh0oGmxac9u00Fw/DI6AFgUM7iRE7ehj+G9dLXs9+UYRMQ3dq1+y6w1wKrNlIV1kyJYKjryzzOknn/Zbh4v4+1bdiRefu2O5hwVB9xII5AgHlV27U/SCvDbFvAYdFu3LDOO+uKjKIuuIVBMmd9RGUDXUUTxdDqlhu0+SoXZ3Lw/iSnEDOLRuAqACLhAe3kYOIAZhEkaUtxGLbEuQsIursssVXKCc505LCyNTl6mSsxmNe65e4xZmJJJ1JJJYk+8k074QVtYK+59u8RaHUWwczn3sFH7PnVZAV0h+GYy2lwMwY5eR0BHMaGRIkc996K4kzWcQyow8FxwuULBCtAJ08WaJkzM0nJHM0dj8etzu8qwyqQxAADE3GYGBzCkLPOB6ktuUVUrp2f7CtjMPiL1oybRAW2iEly1tLihddNXI5BYnaYvPYr6JDbZbuMymIIsiGBI27wjQj9UTPMkSpr/AGI+l44dLWHvWw1lITOIVkUabAQ4HnBMdav/ANJHbYYHDDu8rXb05J1UJ9pzqJ3AHWfKqNpe0clWbi+KW3h7ty57C23ZtYkBTpJ5nb1NfMnbPtAuIvFkVlWZym5nGbQFiQFBJCgbbAe9h2o+ki7jMPbtOApt7lSYuRGQtmJMqJGpO86GqNevTUDeqhN4C6/2E7RXbfD7KrcKgd5AyAx9a53LVlJux3+Ctft/7jVlVhFSi7ubjkBRDXCdQDAY6ivOIcXw1q1LszXCJRE3J3BJOiJ6yTyEa1WeL8bK37oWZD3F3/WYfdSFnJ1MkmqnYHPu1tE+0UExxvG3uIUIUAkExMyI5k+VAO5gAiKJ4Zj3ttKGGPhzD2lBMnId1JiJGsEjmadfl9zL3bXbjBwysrMXQyrawxIBBgzyjeh37cJRBf3rV6w9wGyhUiO6UjkIyCPlFGWe1CvcRbatccCAUjM0aE5iQFQE7k7nTzp3ZPiK3MIbbEZrYKwx0yscyn09oe4daacI4RdVi+Yo7DbxDwjaYIiTJ67UqSLdYIwtTJdtPBV6wuMyW2/LGRTnBUF1JVDsmb7XiB9M0bCuGY5zZu3Ett4VY5WgElZIXXoVINdI7XWm/wCnsLjtmtkXJQO2YZgBmYg5SMxEkxr7qoFnLcW4z+HKLQAA1ZgAuZjEEaM5+0SfMkaNM58EbjWDQ/PUWEMru2IF8WUFcx73ECu0hAYHVjzPUxOvl61FfJCZDyhhI1MiN+ms/GpcRg8rfq5SQfcR981pdQtDeevxge/T5UzTkh4DTQOFneCQV5avRK+vwGtaYUyT6VCzan30RgUJ28hXpNAy9aNo6n6WsTj3cqydnMMDctl9EOZQf1mGVfLU6eppjxbsyxuAQ0AEyBO8CSPl8asHBsBaUJaeDkEe8RJ/9iauuEa2qtI8I0ke1tyMyf8AgVxvjWvEszhHY6ex5XS0unoAu9VybEcCbCiWywBME6SZgSdJBBMjaPdQ/Z/jIebTKFaC2YbHyg7HXzq1dpHt3bly02W42Q3BlgSp8Nt99GUIi+iryMVTOyOBD3mYlfChOXm0gjQcwNz7qzaNoMLi7kIp2W4bU3v2AZnWg8DdNi/buTAVwx6ZZAb3QTT58HpKgaeQ/hSHtXhbn5IGCiGuEMRvAnKPOSCfdWqCTaQQLzwsk2ma5pB8FN9IHba3iUS1YYsoYs5gqCRokTBI1J26VTcNhnut4BJHp+NCnSicFxDuySBMjyqu2D3W788PqsOl0kelYIo+E9wdi5+Q4m5m0TurUc9bgaB6Rt+sarRumr9/1Gzc4NfygB2dCwmSrh7cSPzWVTBj84etCvWootU5ryHNFWP+pkbXtLt/F49KH3tGPxu6cgnS2uVR0HX1mPgBV37G/TLc4fg/ycWBdKlmRmcgKW1ggAys6xpMnUVReFYVrpa2i5nZTlA3JXxEAcyQDpzMUCwishaavom8q69gu19nCYh71xMzLZud1t4b0DK2vlmHvqp47FG4xY+Q+W/mZ1J6mhK9mqsUpWbWCjcY+ygyFEe/c/P7qDTf01rfNQgYTGrBc0ipLL+Ies/xphgcFCSRqfkOQ/H4Vt+TxtWhsRrKIMQi3o56U77RXMXcs2sRfzFCq2rbNElUBKiN4gmCd4pZctTyrbi3F71yzbtPcLW7WiqeXQn84gaCdhpRdm1rTaRMJNzdlVeb8K6ed0lLXJrSayays1oqXTuxy/2K1+3/ALjVlb9kLs4K1+1/raspjmRAmifZVZStuy9u9muBwHN29mGUmIukAEdY1nbbfWK1x3hHdATcVmJbwAaqojKzdC2unlTd+KXVxbWlb6vv3UhYAYZ2LeIDNHvpdctNi8QcgAB0UDZVE/hJPUmud3mvJJwuiTG6MANzwlvDgrBrZHjfKLZ6MG29CCR8KbPwa+kXHtMVQhiDEEAyR+FKjgHtvJhSrR716eW2tOrnbLElCuZAOoQT85Hyo3BxILUERbtIfd9EFwHidy0bj22yscpkRO5Onvj5VfuyfGbmIDFmzMpEmBJBnLsOoIrm74Z5zHST7TELJO5kmjOF9pL+DZxbNts2WSRmGkkRBH51a9zHMLaylA7OV0PtGf7NdZzKm2w+AIGnXNHvrliXTG9TYvjV66gR7jMgJIWfCCSWJyjSZJqDCxrPIf8A5TRu7EtVbgXilPirpAA3BE/j9/3VDbvkqqzpm+FRX7mY+Q+QqWxy8qvRwGWVrR4qnv5KivDxN6n76cdlbWbEJtoc2u3hBP4UrvWuYpz2TutZvC4bVy4pBXwiecH15jeu53tLOXEdHV8wa+qzsG8gK+NhGtlmY+IEfvAmfjFM8JxY9yoPNvw/iPuoNb63SwgiVGh0IIkQRygxpULsNNNOnnXltm89/ldn9PHCztBge9yXVkMrZTlYqSh9pSVg6/hVXxmCGExNq8J7o8gZZZUqVM+/ntNPOOcc/JQpjOjEKyzBBA3Un0j+FVnG8YOMZLNm2czNAmBrrAG8b7zy9a36WFwcCP0mx8j9wVlmlY0Ek0eVbbGIILKdiOew8zVY41xtrgNhR4FYQeZjQBQNhqTrJJjbagrXai53OTKMwAGcySRy02mNNd9NKedguA9+5vXDCqDB/OuMYA+Ek+o612dEYdH2mpmF7BbRxZwB7rPI8yUxnzSbAdinumbjd2OQAk+U6wPSh27J5VLM53gAKdehnz6V0vEvbXYxGkRziq27d5c7kv3SPmzRq+WMzBeQkgCTy5cq8mZ3PcXHHVamxMAyqDhLZzN+bqD567aVBiZDEHlVn4vltMtsKFUawv5sFSdZJbMTr+r60h4lh/EXUyrHTefmK1kktb7/AFWZ0dA+qk7P402r6uphlIIPShuJ38964+nidm00GpJ0+NDoxB0rya1O1Adp2xVkEm/L/t/RJWUZhrs2yh2DZveRH4Cg6mw539KLQPDdQ0nzHuChdwt+50Omnlv5fOvMHbDOoOxP9Cj8JbUjfYEmNwdh8qjx2WNpMTJ312/jrNHO0bt1AUfz89UxoxaaFhOUHUan/mtHSguCpoT6CmUyJG4/og04d5oKc02EOy0JxBPB/XWisVfAUkdPgR16Ghcdi0a0IPlHP4UuQNDSD4KOqkpNYorZEJIABJJgAaknkBU+DteOCNQG8tQpP3isUTN72tOLICzErovY7/BWv2/9xq8r3sgf7Fb/AG/9xqyszsFEkOOtKn5TdjVrxsplkwX1uNJM5ioYADmzbCKm7G4zu75vMpyIrRoIhRJA06AfGkuM4i6YpvGVW3iLjLOqqzPq2U84Vf8A1FWXD3FXDYi2n90UzWoliGyDMMw5EgxPJzNYprAo9fz8+a3QcgjoqXjMY112dt2JbykmT99QTWyqTWhNbwKwkE9VMylhO8UMamtXyKy/lgEbmZ+UfjTIxlLfnKiU0w4TgTdZgIMKzGeYVWcj1OWPUilq1a+wVl3vFba5nII3AULlOckn9n3E6bV0dEztDt8j+xSXODclADhyuqkHLpBAGjCdx0PrUOIw4U5Ry+NNr2Aaw7WnEMhjqD0IPMEQQec1A2Ae45yrOnxIBOUTu0Awu5jSa1/B4QNTtccUfz2TZnNdHuas4Fwbv7kGQg9oiJ8gJ5mujcO4INEVcoUaaHKq7+MmZMzrpM0u7G8FzWFCjVgXYnlJIHroBVvuYZVTIrMQfbMjWNhMfKtvxHUd/Y04ukEFtzSrVm3mxcL7JEAxBMcyPSIo7ivDipEc9/Xn99SYZ/rgAQIkr6iD9w+VHcXui6MwOg0I8+deY1I2zcdAujG7cxUDtnhpwwPSGHkJy/c1VLgWPNi8txfbUys+hB++rt2q4ovcOhyqGBUbAtp8TrXPUQ7jeu38KBsFzbo8c4WDVgXXknv/AEE9znH2yD5a9ByAmrfwdGt2EUGFUnTrzJqp3MU35MFmAFGnoKc8Fw73rOd7twDkqnLMjcsNeRrDroHSQl7yAA7jxvA9sooHAOIHgjeK4pRaGVlF0OdGYyylYnrII2051X8rW2LlpbrBgAGYAJPSrBYwKKTkUAncnVj6sdTSTjhge/z6Vzow0igtBJCRY6/3hznckj9mSVH9da2wSggiJ5/hQ9q1cNovEorhSdIzFCVHwVq9tXSrKw60eoY1j6Z4D9k+CnsUX5KJdT1+G9Loq3YDgzYhMRdRRCCTrt4Gaf3TSLg/CmxF0IoJ0JMbwN/wrrSwiWDTtaBuo374v0BXPeza8i+vsl0UVY9j3/hWmHwxd1RQSWYKBzkmBTni/DDaVfCVBJiRG3T4034XpHW+UngVXjf8JbgS20mBYarmE6TsPSa0v3XPtE06xfDytkEg6wPlNDcP4M90sFMKgzEmIG/Ugcj8DQ674a+J7Y2O3F2fDPXF187RhruCKW3CbyxE69Ovp19KOvWtcwkHy51Xq270jmfiayteQKPorbJWEXxG9Ig6nz3peBXpM097HiwuJFzEE5LYzgBc2ZwRlBHTc/sxzpbYjqZQ1oSppdrS+rroOUHhcN3OLRLvhyXUDzpEMM3pzoK+xV2gkasPODIM+6mnaria38ZduqCAzAiYJ9lRJjmSJpRinlyepqtSwRhw4IdVe/7Uhjt1OOLHHgul9jf8Fa/b/wBxqys7G/4K1+3/ALjVlc1NVC4q4GLvT+lue7xmuh9muH27+Etq4MhSudWKtHIZhowAMag7Vzfjn+Kvf/Lc/wBZovs/x18O4Kt4ZGZeTD8DvrSpozI2hynwyBpyrfh+yGGR2DF2/NEheWkx/wAT0qj8SsBLtxRoFdgOegOmtXN+0du5iS1vVFA8UEZjrLQdfjroapF/E52ZjuzFj7zNVp95J3JsuzYAFBNeGpUtzXuKwjJBYETqJ0+XStwNFZCMKFas/ZbBOtwPJ8K5vCSCMwhffz9Kq4FXXs3xJLBud6QFIQc2/OMCAZrbpJTFbh0H0JAVNj3mlvxy4xuq7EksgEsZPhMb+hWoOJ4cfk4I3VvF5htPkY+JrO0vG7V0oLRkKCScpEk5dg2p9nXSlVy62Q66H/8Aa6Gi3yagSsNVR/cH6fumFoDC1du7N4JVwVgpoGtW2Jy6klFPPzpb2gxvdynM8+ev/FD9nuMg4G0s5Wt2lX3RoR8qRcRvMzGCdTzNYxHIJXF/QnJ+6uhSg4xiYW0cxWGJkEgyAYII15ml/wD3RiIdRcO+5W3Oo65dfU1B2jvHurY2OeQfRTPr9mk1nHEPMctR1rPLGZJCfK8+QQucW4Cj4hmZ5JzMRJJ3Oo6/1pUKCneN4cGUXUOh8MdDufmTSrB4UvcRB9plX4kCu/8AAyCHnwr7rLJalx7FGKDaF9xKKT8yaf8AEuKd3g8M+H3MKwIJAKrqPOSDzmCPUS9pexd0TeTxqcu24PsxvtABnzpbj8F3eBZDBKsjT5yVgeWW4feKy/EpWHTtew3bqPzsG0+Fpt19At7fbW3lgrcUxr7LLPlJBj5+u9JuLdou9EKCPMkT8qTNW1m3mMVw44y54YwZKIyEjKJtXDAUk5ZLATpmgCY6x91SOaHxNsrl9J+dSWGzAz9kSSf63oJTuda0wvDBsVk4V2kFnA4iz3ZLXg3jzQACmSCsa6FvjW30fcdtYW7cNwOS6qAUCk6NJBzEaHTbpSFoye6obVyDPka9a3SxsEO/HdF+Nm1x54GvMgBPeOSCfLjw46I7s3ihb4hYuCFUXlPiggKWgyT0UnXympu0HELjPla+19VbwklyusSRm25fClmHTX0FS3VmtOh0Zbp3m8k+398oj+u/T7/yisVxi9dXJcu3HWZhnYiRsYPOCaXgxr5/8V4G1qLvNKyzzsE2/ihj15/lOH6K81DNYWrwisry253CNe0VgH1Pp/X30LROA9o+n8K6nwqxrI6PX7FA/wDSVpiFljUV+3BpmUFLcU8t8q2fGdAzTsdI495zrH1JVRutdK7G/wCCtft/7jVlZ2N/wVr9v/casryqcqzxPsXi7mIvMtrTvHac9vYsSPtUD/2bi/0X79v+asrKoHJCMigCnvZbshem4l22VDLAIZDEyDs1LE7B4qSSkIPtZkJjlADak9NPOKysobIcUfLBaPwPA71lwUw5gEeN2tNc8yozZU+B9a145wbFX3Ldz0jx240gT7W8AD4msrKKs2g3GqS7CdjcUXWbWkifHb25/aq0cH7L3cl0PaBBZYBKEaZ9tdN/KsrK2wTOaTXh/Cpho4U+K7KqERRhl2MnwT7RjWZ286UN2avZGUWSBPh8dswP/bpWVldH4RMYnkgD5+qqZxV2x/Z027kIvhjLuOWnXoKEv8OuAxk+JT+NZWUh87i4NoVSY04SbtJ2evHuoSfbJhl0kKBuR/QpAOzOJDgi1p/5W/5q9rKyN1DiST1BCU/lHLw7FDRLOkEavb3P2va33rfs52SxH5SrPbOVJc+JNIHh2aT4itZWV0dHqnRQENAyaPPh6+aW4WVeJui01rJo3UrG/WapnaDg2IZbirbnMF+0nIzzYfm1lZS9W7/HQ6m01rjyqwex+L/Rfv2/5qnw3ZDFCfqv37f81ZWVn0cpZLvHIQOGFtiey2KIUd1tP27fOP1vKprXZa+LDg2vGSI1t7RrrOle1lZ53kyk+do2uNLy12UxRXW1+/b/AJqlu9i8Tl/ux/7J7xv/AFFZWV62P4jI+NrXNBxXBuq9VnDRkqG12PxQM93+9b/mrc9k8V+i/ft/zVlZRs1z4mbWgV8/5Q1ZQ93sjip/uv37f81D/wDaGL/Rfv2/5qysrzGs1LnSk0E5owvP+z8X+i/ft/zVn/Z+L/Rfv2/5q9rKx9o5FS8HY/F/ov37f81E4PsjigT9Vy/Pt/zVlZWzQTui1DHDp4+hQuGCirnZjE5TFnXl4rfP9qlq9jMXB+q9PHb/AJqysrd8T1j9RK3eBhpwPnn6BCwUFf8Asrwa8mEtqyQRmnxLzdjyPnXtZWVwLT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24" name="Picture 4" descr="http://www.traveldestinationinfo.com/wp-content/uploads/2011/05/Nightclubs-1.jpg"/>
          <p:cNvPicPr>
            <a:picLocks noChangeAspect="1" noChangeArrowheads="1"/>
          </p:cNvPicPr>
          <p:nvPr/>
        </p:nvPicPr>
        <p:blipFill>
          <a:blip r:embed="rId2" cstate="print"/>
          <a:srcRect/>
          <a:stretch>
            <a:fillRect/>
          </a:stretch>
        </p:blipFill>
        <p:spPr bwMode="auto">
          <a:xfrm>
            <a:off x="152401" y="228600"/>
            <a:ext cx="8343898" cy="64008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54</a:t>
            </a:fld>
            <a:endParaRPr lang="en-US" dirty="0"/>
          </a:p>
        </p:txBody>
      </p:sp>
      <p:pic>
        <p:nvPicPr>
          <p:cNvPr id="134146" name="Picture 2" descr="http://www.tonguechic.com/wp-content/uploads/0011/9024/singapore2_std.jpg"/>
          <p:cNvPicPr>
            <a:picLocks noChangeAspect="1" noChangeArrowheads="1"/>
          </p:cNvPicPr>
          <p:nvPr/>
        </p:nvPicPr>
        <p:blipFill>
          <a:blip r:embed="rId2" cstate="print"/>
          <a:srcRect/>
          <a:stretch>
            <a:fillRect/>
          </a:stretch>
        </p:blipFill>
        <p:spPr bwMode="auto">
          <a:xfrm>
            <a:off x="304800" y="152400"/>
            <a:ext cx="8229600" cy="649605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55</a:t>
            </a:fld>
            <a:endParaRPr lang="en-US" dirty="0"/>
          </a:p>
        </p:txBody>
      </p:sp>
      <p:sp>
        <p:nvSpPr>
          <p:cNvPr id="3" name="Rectangle 2"/>
          <p:cNvSpPr/>
          <p:nvPr/>
        </p:nvSpPr>
        <p:spPr>
          <a:xfrm>
            <a:off x="381000" y="345280"/>
            <a:ext cx="8229600" cy="3970318"/>
          </a:xfrm>
          <a:prstGeom prst="rect">
            <a:avLst/>
          </a:prstGeom>
        </p:spPr>
        <p:txBody>
          <a:bodyPr wrap="square">
            <a:spAutoFit/>
          </a:bodyPr>
          <a:lstStyle/>
          <a:p>
            <a:r>
              <a:rPr lang="en-US" b="1" dirty="0" smtClean="0"/>
              <a:t>Fast Food Outlets</a:t>
            </a:r>
            <a:br>
              <a:rPr lang="en-US" b="1" dirty="0" smtClean="0"/>
            </a:br>
            <a:r>
              <a:rPr lang="en-US" b="1" dirty="0" smtClean="0"/>
              <a:t>They are generally not attached to a hotel and are found independently existing. They serve fast foods, which are easy to prepare to easy to carry and eat. These outlets provide very limited seating arrangements and people are not encouraged to sit and pass time in these places. Service is done in disposable plates and packets. Patrons are supposed to get their food from across the counter. There may be one person to look after the clearance and cleanliness of the place. Very limited service is provided.</a:t>
            </a:r>
            <a:br>
              <a:rPr lang="en-US" b="1" dirty="0" smtClean="0"/>
            </a:br>
            <a:r>
              <a:rPr lang="en-US" b="1" dirty="0" smtClean="0"/>
              <a:t/>
            </a:r>
            <a:br>
              <a:rPr lang="en-US" b="1" dirty="0" smtClean="0"/>
            </a:br>
            <a:r>
              <a:rPr lang="en-US" b="1" dirty="0" smtClean="0"/>
              <a:t>Coffee Bar: This is a very recent development and becoming very popular. These outlets deal with only coffee. They specialize in different types of coffee. Both alcoholic and non-alcoholic coffees are served here. The alcoholic coffees are commonly called as </a:t>
            </a:r>
            <a:r>
              <a:rPr lang="en-US" b="1" dirty="0" err="1" smtClean="0"/>
              <a:t>speciality</a:t>
            </a:r>
            <a:r>
              <a:rPr lang="en-US" b="1" dirty="0" smtClean="0"/>
              <a:t> coffee. </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56</a:t>
            </a:fld>
            <a:endParaRPr lang="en-US" dirty="0"/>
          </a:p>
        </p:txBody>
      </p:sp>
      <p:pic>
        <p:nvPicPr>
          <p:cNvPr id="135170" name="Picture 2" descr="http://franchise.business-opportunities.biz/wp-content/uploads/2007/08/pizza_hut.jpg"/>
          <p:cNvPicPr>
            <a:picLocks noChangeAspect="1" noChangeArrowheads="1"/>
          </p:cNvPicPr>
          <p:nvPr/>
        </p:nvPicPr>
        <p:blipFill>
          <a:blip r:embed="rId2" cstate="print"/>
          <a:srcRect/>
          <a:stretch>
            <a:fillRect/>
          </a:stretch>
        </p:blipFill>
        <p:spPr bwMode="auto">
          <a:xfrm>
            <a:off x="381000" y="152400"/>
            <a:ext cx="8229600" cy="6477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57</a:t>
            </a:fld>
            <a:endParaRPr lang="en-US" dirty="0"/>
          </a:p>
        </p:txBody>
      </p:sp>
      <p:pic>
        <p:nvPicPr>
          <p:cNvPr id="67586" name="Picture 2" descr="http://cruiseweb.com/rci-imagelibrary/RCI_Radiance_OnboardCafe.jpg"/>
          <p:cNvPicPr>
            <a:picLocks noChangeAspect="1" noChangeArrowheads="1"/>
          </p:cNvPicPr>
          <p:nvPr/>
        </p:nvPicPr>
        <p:blipFill>
          <a:blip r:embed="rId2" cstate="print"/>
          <a:srcRect/>
          <a:stretch>
            <a:fillRect/>
          </a:stretch>
        </p:blipFill>
        <p:spPr bwMode="auto">
          <a:xfrm>
            <a:off x="381000" y="228600"/>
            <a:ext cx="8229600" cy="6477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58</a:t>
            </a:fld>
            <a:endParaRPr lang="en-US" dirty="0"/>
          </a:p>
        </p:txBody>
      </p:sp>
      <p:sp>
        <p:nvSpPr>
          <p:cNvPr id="3" name="TextBox 2"/>
          <p:cNvSpPr txBox="1"/>
          <p:nvPr/>
        </p:nvSpPr>
        <p:spPr>
          <a:xfrm>
            <a:off x="304800" y="152400"/>
            <a:ext cx="8458200" cy="6309420"/>
          </a:xfrm>
          <a:prstGeom prst="rect">
            <a:avLst/>
          </a:prstGeom>
          <a:noFill/>
        </p:spPr>
        <p:txBody>
          <a:bodyPr wrap="square" rtlCol="0">
            <a:spAutoFit/>
          </a:bodyPr>
          <a:lstStyle/>
          <a:p>
            <a:r>
              <a:rPr lang="en-US" sz="2800" b="1" dirty="0" smtClean="0"/>
              <a:t>Still Room</a:t>
            </a:r>
            <a:r>
              <a:rPr lang="en-US" sz="2400" dirty="0" smtClean="0"/>
              <a:t>-The still room is responsible for the provision of </a:t>
            </a:r>
            <a:r>
              <a:rPr lang="en-US" sz="2400" dirty="0" err="1" smtClean="0"/>
              <a:t>coffe,tea,fruit</a:t>
            </a:r>
            <a:r>
              <a:rPr lang="en-US" sz="2400" dirty="0" smtClean="0"/>
              <a:t> </a:t>
            </a:r>
            <a:r>
              <a:rPr lang="en-US" sz="2400" dirty="0" err="1" smtClean="0"/>
              <a:t>juices,assorted</a:t>
            </a:r>
            <a:r>
              <a:rPr lang="en-US" sz="2400" dirty="0" smtClean="0"/>
              <a:t> </a:t>
            </a:r>
            <a:r>
              <a:rPr lang="en-US" sz="2400" dirty="0" err="1" smtClean="0"/>
              <a:t>breads,toasts,Breakfast</a:t>
            </a:r>
            <a:r>
              <a:rPr lang="en-US" sz="2400" dirty="0" smtClean="0"/>
              <a:t> </a:t>
            </a:r>
            <a:r>
              <a:rPr lang="en-US" sz="2400" dirty="0" err="1" smtClean="0"/>
              <a:t>cereals,Breakfast</a:t>
            </a:r>
            <a:r>
              <a:rPr lang="en-US" sz="2400" dirty="0" smtClean="0"/>
              <a:t> </a:t>
            </a:r>
            <a:r>
              <a:rPr lang="en-US" sz="2400" dirty="0" err="1" smtClean="0"/>
              <a:t>rolls,Breakfast</a:t>
            </a:r>
            <a:r>
              <a:rPr lang="en-US" sz="2400" dirty="0" smtClean="0"/>
              <a:t> egg </a:t>
            </a:r>
            <a:r>
              <a:rPr lang="en-US" sz="2400" dirty="0" err="1" smtClean="0"/>
              <a:t>preparataion</a:t>
            </a:r>
            <a:r>
              <a:rPr lang="en-US" sz="2400" dirty="0" smtClean="0"/>
              <a:t>  </a:t>
            </a:r>
            <a:r>
              <a:rPr lang="en-US" sz="2400" dirty="0" err="1" smtClean="0"/>
              <a:t>etc.It</a:t>
            </a:r>
            <a:r>
              <a:rPr lang="en-US" sz="2400" dirty="0" smtClean="0"/>
              <a:t> may function throughout the day depending on the size &amp; location of the hotel &amp; it is very busy during breakfast </a:t>
            </a:r>
            <a:r>
              <a:rPr lang="en-US" sz="2400" dirty="0" err="1" smtClean="0"/>
              <a:t>time.It</a:t>
            </a:r>
            <a:r>
              <a:rPr lang="en-US" sz="2400" dirty="0" smtClean="0"/>
              <a:t> is located near In Room Dining &amp; </a:t>
            </a:r>
            <a:r>
              <a:rPr lang="en-US" sz="2400" dirty="0" err="1" smtClean="0"/>
              <a:t>Restaurants,slightly</a:t>
            </a:r>
            <a:r>
              <a:rPr lang="en-US" sz="2400" dirty="0" smtClean="0"/>
              <a:t> away from the main kitchen but works under the control of chef de cuisine.</a:t>
            </a:r>
          </a:p>
          <a:p>
            <a:r>
              <a:rPr lang="en-US" sz="2400" dirty="0" smtClean="0"/>
              <a:t> </a:t>
            </a:r>
          </a:p>
          <a:p>
            <a:r>
              <a:rPr lang="en-US" sz="2400" dirty="0" smtClean="0"/>
              <a:t> </a:t>
            </a:r>
            <a:r>
              <a:rPr lang="en-US" sz="2800" b="1" dirty="0" smtClean="0"/>
              <a:t>Silver Room</a:t>
            </a:r>
            <a:r>
              <a:rPr lang="en-US" sz="2400" b="1" dirty="0" smtClean="0"/>
              <a:t>-</a:t>
            </a:r>
            <a:r>
              <a:rPr lang="en-US" sz="2400" dirty="0" smtClean="0"/>
              <a:t>Silver</a:t>
            </a:r>
            <a:r>
              <a:rPr lang="en-US" sz="2400" b="1" dirty="0" smtClean="0"/>
              <a:t> </a:t>
            </a:r>
            <a:r>
              <a:rPr lang="en-US" sz="2400" dirty="0" smtClean="0"/>
              <a:t>room stores &amp; </a:t>
            </a:r>
            <a:r>
              <a:rPr lang="en-US" sz="2400" dirty="0" err="1" smtClean="0"/>
              <a:t>mainains</a:t>
            </a:r>
            <a:r>
              <a:rPr lang="en-US" sz="2400" dirty="0" smtClean="0"/>
              <a:t> the complete stock of silver &amp; other service equipments required for catering </a:t>
            </a:r>
            <a:r>
              <a:rPr lang="en-US" sz="2400" dirty="0" err="1" smtClean="0"/>
              <a:t>operation.It</a:t>
            </a:r>
            <a:r>
              <a:rPr lang="en-US" sz="2400" dirty="0" smtClean="0"/>
              <a:t> maintains record of stock received &amp; issued to various </a:t>
            </a:r>
            <a:r>
              <a:rPr lang="en-US" sz="2400" dirty="0" err="1" smtClean="0"/>
              <a:t>outlets.Surplus</a:t>
            </a:r>
            <a:r>
              <a:rPr lang="en-US" sz="2400" dirty="0" smtClean="0"/>
              <a:t> stocks are neatly &amp; item wise for easier access &amp; </a:t>
            </a:r>
            <a:r>
              <a:rPr lang="en-US" sz="2400" dirty="0" err="1" smtClean="0"/>
              <a:t>control.Banquet</a:t>
            </a:r>
            <a:r>
              <a:rPr lang="en-US" sz="2400" dirty="0" smtClean="0"/>
              <a:t> silver &amp; other equipments are kept </a:t>
            </a:r>
            <a:r>
              <a:rPr lang="en-US" sz="2400" dirty="0" err="1" smtClean="0"/>
              <a:t>sepratley</a:t>
            </a:r>
            <a:r>
              <a:rPr lang="en-US" sz="2400" dirty="0" smtClean="0"/>
              <a:t>. </a:t>
            </a:r>
          </a:p>
          <a:p>
            <a:endParaRPr lang="en-US" dirty="0" smtClean="0"/>
          </a:p>
          <a:p>
            <a:r>
              <a:rPr lang="en-US" dirty="0" smtClean="0"/>
              <a:t>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59</a:t>
            </a:fld>
            <a:endParaRPr lang="en-US" dirty="0"/>
          </a:p>
        </p:txBody>
      </p:sp>
      <p:sp>
        <p:nvSpPr>
          <p:cNvPr id="3" name="TextBox 2"/>
          <p:cNvSpPr txBox="1"/>
          <p:nvPr/>
        </p:nvSpPr>
        <p:spPr>
          <a:xfrm>
            <a:off x="304800" y="0"/>
            <a:ext cx="8534400" cy="2246769"/>
          </a:xfrm>
          <a:prstGeom prst="rect">
            <a:avLst/>
          </a:prstGeom>
          <a:noFill/>
        </p:spPr>
        <p:txBody>
          <a:bodyPr wrap="square" rtlCol="0">
            <a:spAutoFit/>
          </a:bodyPr>
          <a:lstStyle/>
          <a:p>
            <a:r>
              <a:rPr lang="en-US" sz="2800" b="1" dirty="0" smtClean="0"/>
              <a:t>Hot Plate</a:t>
            </a:r>
            <a:r>
              <a:rPr lang="en-US" sz="2800" dirty="0" smtClean="0"/>
              <a:t>-This is the food pick up counter in the kitchen &amp; acts as a contact point between kitchen &amp; service </a:t>
            </a:r>
            <a:r>
              <a:rPr lang="en-US" sz="2800" dirty="0" err="1" smtClean="0"/>
              <a:t>staff.It</a:t>
            </a:r>
            <a:r>
              <a:rPr lang="en-US" sz="2800" dirty="0" smtClean="0"/>
              <a:t> is controlled by the </a:t>
            </a:r>
            <a:r>
              <a:rPr lang="en-US" sz="2800" b="1" u="sng" dirty="0" err="1" smtClean="0"/>
              <a:t>aboyeur</a:t>
            </a:r>
            <a:r>
              <a:rPr lang="en-US" sz="2800" b="1" u="sng" dirty="0" smtClean="0"/>
              <a:t> {barker</a:t>
            </a:r>
            <a:r>
              <a:rPr lang="en-US" sz="2800" dirty="0" smtClean="0"/>
              <a:t>}.</a:t>
            </a:r>
          </a:p>
          <a:p>
            <a:r>
              <a:rPr lang="en-US" sz="2800" dirty="0" smtClean="0"/>
              <a:t> </a:t>
            </a:r>
          </a:p>
          <a:p>
            <a:r>
              <a:rPr lang="en-US" sz="2800" smtClean="0"/>
              <a:t> </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6</a:t>
            </a:fld>
            <a:endParaRPr lang="en-US" dirty="0"/>
          </a:p>
        </p:txBody>
      </p:sp>
      <p:pic>
        <p:nvPicPr>
          <p:cNvPr id="2050" name="Picture 2" descr="D:\vista document\practical &amp; theory notes\images.jpg"/>
          <p:cNvPicPr>
            <a:picLocks noChangeAspect="1" noChangeArrowheads="1"/>
          </p:cNvPicPr>
          <p:nvPr/>
        </p:nvPicPr>
        <p:blipFill>
          <a:blip r:embed="rId2" cstate="print"/>
          <a:srcRect/>
          <a:stretch>
            <a:fillRect/>
          </a:stretch>
        </p:blipFill>
        <p:spPr bwMode="auto">
          <a:xfrm>
            <a:off x="304800" y="152400"/>
            <a:ext cx="8524825" cy="638539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60</a:t>
            </a:fld>
            <a:endParaRPr lang="en-US"/>
          </a:p>
        </p:txBody>
      </p:sp>
      <p:sp>
        <p:nvSpPr>
          <p:cNvPr id="3" name="TextBox 2"/>
          <p:cNvSpPr txBox="1"/>
          <p:nvPr/>
        </p:nvSpPr>
        <p:spPr>
          <a:xfrm>
            <a:off x="152400" y="1143000"/>
            <a:ext cx="8763000" cy="369332"/>
          </a:xfrm>
          <a:prstGeom prst="rect">
            <a:avLst/>
          </a:prstGeom>
          <a:noFill/>
        </p:spPr>
        <p:txBody>
          <a:bodyPr wrap="square" rtlCol="0">
            <a:spAutoFit/>
          </a:bodyPr>
          <a:lstStyle/>
          <a:p>
            <a:endParaRPr lang="en-US"/>
          </a:p>
        </p:txBody>
      </p:sp>
      <p:sp>
        <p:nvSpPr>
          <p:cNvPr id="4" name="TextBox 3"/>
          <p:cNvSpPr txBox="1"/>
          <p:nvPr/>
        </p:nvSpPr>
        <p:spPr>
          <a:xfrm>
            <a:off x="152400" y="228600"/>
            <a:ext cx="8610600" cy="369332"/>
          </a:xfrm>
          <a:prstGeom prst="rect">
            <a:avLst/>
          </a:prstGeom>
          <a:noFill/>
        </p:spPr>
        <p:txBody>
          <a:bodyPr wrap="square" rtlCol="0">
            <a:spAutoFit/>
          </a:bodyPr>
          <a:lstStyle/>
          <a:p>
            <a:endParaRPr lang="en-US" dirty="0"/>
          </a:p>
        </p:txBody>
      </p:sp>
      <p:sp>
        <p:nvSpPr>
          <p:cNvPr id="5" name="TextBox 4"/>
          <p:cNvSpPr txBox="1"/>
          <p:nvPr/>
        </p:nvSpPr>
        <p:spPr>
          <a:xfrm flipH="1" flipV="1">
            <a:off x="565731" y="826532"/>
            <a:ext cx="8197269" cy="369332"/>
          </a:xfrm>
          <a:prstGeom prst="rect">
            <a:avLst/>
          </a:prstGeom>
          <a:noFill/>
        </p:spPr>
        <p:txBody>
          <a:bodyPr wrap="square" rtlCol="0">
            <a:spAutoFit/>
          </a:bodyPr>
          <a:lstStyle/>
          <a:p>
            <a:endParaRPr lang="en-US" dirty="0"/>
          </a:p>
        </p:txBody>
      </p:sp>
      <p:sp>
        <p:nvSpPr>
          <p:cNvPr id="6" name="TextBox 5"/>
          <p:cNvSpPr txBox="1"/>
          <p:nvPr/>
        </p:nvSpPr>
        <p:spPr>
          <a:xfrm>
            <a:off x="381000" y="228600"/>
            <a:ext cx="8534400" cy="369332"/>
          </a:xfrm>
          <a:prstGeom prst="rect">
            <a:avLst/>
          </a:prstGeom>
          <a:noFill/>
        </p:spPr>
        <p:txBody>
          <a:bodyPr wrap="square" rtlCol="0">
            <a:spAutoFit/>
          </a:bodyPr>
          <a:lstStyle/>
          <a:p>
            <a:endParaRPr lang="en-US"/>
          </a:p>
        </p:txBody>
      </p:sp>
      <p:sp>
        <p:nvSpPr>
          <p:cNvPr id="7" name="TextBox 6"/>
          <p:cNvSpPr txBox="1"/>
          <p:nvPr/>
        </p:nvSpPr>
        <p:spPr>
          <a:xfrm>
            <a:off x="457200" y="304800"/>
            <a:ext cx="8153400" cy="369332"/>
          </a:xfrm>
          <a:prstGeom prst="rect">
            <a:avLst/>
          </a:prstGeom>
          <a:noFill/>
        </p:spPr>
        <p:txBody>
          <a:bodyPr wrap="square" rtlCol="0">
            <a:spAutoFit/>
          </a:bodyPr>
          <a:lstStyle/>
          <a:p>
            <a:endParaRPr lang="en-US" dirty="0" smtClean="0"/>
          </a:p>
        </p:txBody>
      </p:sp>
      <p:sp>
        <p:nvSpPr>
          <p:cNvPr id="9" name="TextBox 8"/>
          <p:cNvSpPr txBox="1"/>
          <p:nvPr/>
        </p:nvSpPr>
        <p:spPr>
          <a:xfrm>
            <a:off x="304800" y="381000"/>
            <a:ext cx="8610600" cy="369332"/>
          </a:xfrm>
          <a:prstGeom prst="rect">
            <a:avLst/>
          </a:prstGeom>
          <a:noFill/>
        </p:spPr>
        <p:txBody>
          <a:bodyPr wrap="square" rtlCol="0">
            <a:spAutoFit/>
          </a:bodyPr>
          <a:lstStyle/>
          <a:p>
            <a:r>
              <a:rPr lang="en-US" smtClean="0"/>
              <a:t> </a:t>
            </a:r>
            <a:endParaRPr lang="en-US"/>
          </a:p>
        </p:txBody>
      </p:sp>
      <p:sp>
        <p:nvSpPr>
          <p:cNvPr id="11" name="TextBox 10"/>
          <p:cNvSpPr txBox="1"/>
          <p:nvPr/>
        </p:nvSpPr>
        <p:spPr>
          <a:xfrm>
            <a:off x="304800" y="152400"/>
            <a:ext cx="8610600" cy="6555641"/>
          </a:xfrm>
          <a:prstGeom prst="rect">
            <a:avLst/>
          </a:prstGeom>
          <a:noFill/>
        </p:spPr>
        <p:txBody>
          <a:bodyPr wrap="square" rtlCol="0">
            <a:spAutoFit/>
          </a:bodyPr>
          <a:lstStyle/>
          <a:p>
            <a:r>
              <a:rPr lang="en-US" sz="2800" dirty="0" smtClean="0"/>
              <a:t>RESTAURANT SERVICE EQUIPMENT—</a:t>
            </a:r>
          </a:p>
          <a:p>
            <a:r>
              <a:rPr lang="en-US" sz="2800" dirty="0" smtClean="0"/>
              <a:t> Service equipment includes furniture,fixtures,linen,cutlery,crockery,hollowware &amp; glassware. Each of these components reflects the style, quality &amp; standard of the restaurant. Several factors are considered when purchasing them-</a:t>
            </a:r>
          </a:p>
          <a:p>
            <a:pPr>
              <a:buFont typeface="Wingdings" pitchFamily="2" charset="2"/>
              <a:buChar char="v"/>
            </a:pPr>
            <a:r>
              <a:rPr lang="en-US" sz="2800" dirty="0" smtClean="0"/>
              <a:t> standard of the Restaurant </a:t>
            </a:r>
          </a:p>
          <a:p>
            <a:pPr>
              <a:buFont typeface="Wingdings" pitchFamily="2" charset="2"/>
              <a:buChar char="v"/>
            </a:pPr>
            <a:r>
              <a:rPr lang="en-US" sz="2800" dirty="0" smtClean="0"/>
              <a:t>Type of service</a:t>
            </a:r>
          </a:p>
          <a:p>
            <a:pPr>
              <a:buFont typeface="Wingdings" pitchFamily="2" charset="2"/>
              <a:buChar char="v"/>
            </a:pPr>
            <a:r>
              <a:rPr lang="en-US" sz="2800" dirty="0" smtClean="0"/>
              <a:t> Décor &amp; theme of the Restaurant.</a:t>
            </a:r>
          </a:p>
          <a:p>
            <a:pPr>
              <a:buFont typeface="Wingdings" pitchFamily="2" charset="2"/>
              <a:buChar char="v"/>
            </a:pPr>
            <a:r>
              <a:rPr lang="en-US" sz="2800" dirty="0" smtClean="0"/>
              <a:t> Type of clientele</a:t>
            </a:r>
          </a:p>
          <a:p>
            <a:pPr>
              <a:buFont typeface="Wingdings" pitchFamily="2" charset="2"/>
              <a:buChar char="v"/>
            </a:pPr>
            <a:r>
              <a:rPr lang="en-US" sz="2800" dirty="0" smtClean="0"/>
              <a:t> Durability of equipment </a:t>
            </a:r>
          </a:p>
          <a:p>
            <a:pPr>
              <a:buFont typeface="Wingdings" pitchFamily="2" charset="2"/>
              <a:buChar char="v"/>
            </a:pPr>
            <a:r>
              <a:rPr lang="en-US" sz="2800" dirty="0" smtClean="0"/>
              <a:t>Ease of maintenance</a:t>
            </a:r>
          </a:p>
          <a:p>
            <a:pPr>
              <a:buFont typeface="Wingdings" pitchFamily="2" charset="2"/>
              <a:buChar char="v"/>
            </a:pPr>
            <a:r>
              <a:rPr lang="en-US" sz="2800" dirty="0" smtClean="0"/>
              <a:t> Availability when stock runs out</a:t>
            </a:r>
          </a:p>
          <a:p>
            <a:pPr>
              <a:buFont typeface="Wingdings" pitchFamily="2" charset="2"/>
              <a:buChar char="v"/>
            </a:pPr>
            <a:r>
              <a:rPr lang="en-US" sz="2800" dirty="0" smtClean="0"/>
              <a:t> Price factors</a:t>
            </a:r>
          </a:p>
          <a:p>
            <a:pPr>
              <a:buFont typeface="Wingdings" pitchFamily="2" charset="2"/>
              <a:buChar char="v"/>
            </a:pPr>
            <a:r>
              <a:rPr lang="en-US" sz="2800" dirty="0" smtClean="0"/>
              <a:t> Standardisation</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61</a:t>
            </a:fld>
            <a:endParaRPr lang="en-US" dirty="0"/>
          </a:p>
        </p:txBody>
      </p:sp>
      <p:sp>
        <p:nvSpPr>
          <p:cNvPr id="3" name="TextBox 2"/>
          <p:cNvSpPr txBox="1"/>
          <p:nvPr/>
        </p:nvSpPr>
        <p:spPr>
          <a:xfrm>
            <a:off x="457200" y="0"/>
            <a:ext cx="8229600" cy="7109639"/>
          </a:xfrm>
          <a:prstGeom prst="rect">
            <a:avLst/>
          </a:prstGeom>
          <a:noFill/>
        </p:spPr>
        <p:txBody>
          <a:bodyPr wrap="square" rtlCol="0">
            <a:spAutoFit/>
          </a:bodyPr>
          <a:lstStyle/>
          <a:p>
            <a:r>
              <a:rPr lang="en-US" sz="2800" dirty="0" smtClean="0"/>
              <a:t>Equipment category &amp; its Examples-</a:t>
            </a:r>
          </a:p>
          <a:p>
            <a:r>
              <a:rPr lang="en-US" sz="2800" dirty="0" smtClean="0"/>
              <a:t> </a:t>
            </a:r>
          </a:p>
          <a:p>
            <a:pPr marL="342900" indent="-342900">
              <a:buFont typeface="+mj-lt"/>
              <a:buAutoNum type="arabicPeriod"/>
            </a:pPr>
            <a:r>
              <a:rPr lang="en-US" sz="2800" dirty="0" smtClean="0"/>
              <a:t> </a:t>
            </a:r>
            <a:r>
              <a:rPr lang="en-US" sz="2800" b="1" dirty="0" smtClean="0"/>
              <a:t>Furniture</a:t>
            </a:r>
            <a:r>
              <a:rPr lang="en-US" sz="2800" dirty="0" smtClean="0"/>
              <a:t>--------</a:t>
            </a:r>
            <a:r>
              <a:rPr lang="en-US" sz="2800" dirty="0" err="1" smtClean="0"/>
              <a:t>Tables,Chairs,Sideboards</a:t>
            </a:r>
            <a:endParaRPr lang="en-US" sz="2800" dirty="0" smtClean="0"/>
          </a:p>
          <a:p>
            <a:pPr marL="342900" indent="-342900"/>
            <a:r>
              <a:rPr lang="en-US" sz="2800" dirty="0" smtClean="0"/>
              <a:t>  </a:t>
            </a:r>
          </a:p>
          <a:p>
            <a:pPr marL="342900" indent="-342900">
              <a:buAutoNum type="arabicPeriod" startAt="2"/>
            </a:pPr>
            <a:r>
              <a:rPr lang="en-US" sz="2800" b="1" dirty="0" smtClean="0"/>
              <a:t>Linen</a:t>
            </a:r>
            <a:r>
              <a:rPr lang="en-US" sz="2800" dirty="0" smtClean="0"/>
              <a:t>----------     Table cloth, buffet cloth, napkins {Serviettes},tray cloth, waiter’s cloth, Slip cloth, Satin Cloth</a:t>
            </a:r>
          </a:p>
          <a:p>
            <a:pPr marL="342900" indent="-342900">
              <a:buAutoNum type="arabicPeriod" startAt="2"/>
            </a:pPr>
            <a:endParaRPr lang="en-US" sz="2800" dirty="0" smtClean="0"/>
          </a:p>
          <a:p>
            <a:pPr marL="342900" indent="-342900">
              <a:buAutoNum type="arabicPeriod" startAt="2"/>
            </a:pPr>
            <a:r>
              <a:rPr lang="en-US" sz="2800" b="1" dirty="0" smtClean="0"/>
              <a:t>Crockery</a:t>
            </a:r>
            <a:r>
              <a:rPr lang="en-US" sz="2800" dirty="0" smtClean="0"/>
              <a:t>--------    Quarter plate, half plate, full plate, Soup bowl, cup &amp; saucer  </a:t>
            </a:r>
          </a:p>
          <a:p>
            <a:pPr marL="342900" indent="-342900">
              <a:buAutoNum type="arabicPeriod" startAt="2"/>
            </a:pPr>
            <a:endParaRPr lang="en-US" sz="2800" dirty="0" smtClean="0"/>
          </a:p>
          <a:p>
            <a:pPr marL="342900" indent="-342900">
              <a:buAutoNum type="arabicPeriod" startAt="2"/>
            </a:pPr>
            <a:r>
              <a:rPr lang="en-US" sz="2800" dirty="0" smtClean="0"/>
              <a:t> </a:t>
            </a:r>
            <a:r>
              <a:rPr lang="en-US" sz="2800" b="1" dirty="0" smtClean="0"/>
              <a:t>Glassware</a:t>
            </a:r>
            <a:r>
              <a:rPr lang="en-US" sz="2800" dirty="0" smtClean="0"/>
              <a:t>-------Water goblets, wine glasses, champagne tulip, beer mug, Cocktail glass, Tom collins,old fashioned, high ball pilsner glass &amp; so on </a:t>
            </a:r>
          </a:p>
          <a:p>
            <a:pPr marL="342900" indent="-342900"/>
            <a:r>
              <a:rPr lang="en-US" dirty="0" smtClean="0"/>
              <a:t> </a:t>
            </a:r>
          </a:p>
          <a:p>
            <a:pPr marL="342900" indent="-342900"/>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62</a:t>
            </a:fld>
            <a:endParaRPr lang="en-US" dirty="0"/>
          </a:p>
        </p:txBody>
      </p:sp>
      <p:sp>
        <p:nvSpPr>
          <p:cNvPr id="3" name="TextBox 2"/>
          <p:cNvSpPr txBox="1"/>
          <p:nvPr/>
        </p:nvSpPr>
        <p:spPr>
          <a:xfrm>
            <a:off x="228600" y="0"/>
            <a:ext cx="8610600" cy="5970865"/>
          </a:xfrm>
          <a:prstGeom prst="rect">
            <a:avLst/>
          </a:prstGeom>
          <a:noFill/>
        </p:spPr>
        <p:txBody>
          <a:bodyPr wrap="square" rtlCol="0">
            <a:spAutoFit/>
          </a:bodyPr>
          <a:lstStyle/>
          <a:p>
            <a:r>
              <a:rPr lang="en-US" sz="2800" b="1" dirty="0" smtClean="0"/>
              <a:t>5.Table ware</a:t>
            </a:r>
          </a:p>
          <a:p>
            <a:r>
              <a:rPr lang="en-US" sz="2800" dirty="0" smtClean="0"/>
              <a:t> </a:t>
            </a:r>
          </a:p>
          <a:p>
            <a:r>
              <a:rPr lang="en-US" sz="2800" dirty="0" smtClean="0"/>
              <a:t> A-Flatware-spoons &amp; forks {Cutlery &amp; Silverware}</a:t>
            </a:r>
          </a:p>
          <a:p>
            <a:r>
              <a:rPr lang="en-US" sz="2800" dirty="0" smtClean="0"/>
              <a:t>   </a:t>
            </a:r>
          </a:p>
          <a:p>
            <a:r>
              <a:rPr lang="en-US" sz="2800" dirty="0" smtClean="0"/>
              <a:t>B-Hollowware-Coffee pots, Tea pots,water jugs, entrée dishes, Sugar pot,creamer,butter dish &amp; so on  </a:t>
            </a:r>
          </a:p>
          <a:p>
            <a:endParaRPr lang="en-US" sz="2800" dirty="0" smtClean="0"/>
          </a:p>
          <a:p>
            <a:r>
              <a:rPr lang="en-US" sz="2800" dirty="0" smtClean="0"/>
              <a:t> </a:t>
            </a:r>
            <a:r>
              <a:rPr lang="en-US" sz="2800" b="1" dirty="0" smtClean="0"/>
              <a:t>6.Miscellaneous equipment—</a:t>
            </a:r>
            <a:r>
              <a:rPr lang="en-US" sz="2800" dirty="0" smtClean="0"/>
              <a:t>Bud</a:t>
            </a:r>
            <a:r>
              <a:rPr lang="en-US" sz="2800" b="1" dirty="0" smtClean="0"/>
              <a:t> </a:t>
            </a:r>
            <a:r>
              <a:rPr lang="en-US" sz="2800" dirty="0" smtClean="0"/>
              <a:t>vase, Table no. menu stand,cruets,ash trays &amp; so on</a:t>
            </a:r>
          </a:p>
          <a:p>
            <a:r>
              <a:rPr lang="en-US" sz="2800" dirty="0" smtClean="0"/>
              <a:t>  </a:t>
            </a:r>
          </a:p>
          <a:p>
            <a:r>
              <a:rPr lang="en-US" sz="2800" dirty="0" smtClean="0"/>
              <a:t>7.</a:t>
            </a:r>
            <a:r>
              <a:rPr lang="en-US" sz="2800" b="1" dirty="0" smtClean="0"/>
              <a:t>Disposables</a:t>
            </a:r>
            <a:r>
              <a:rPr lang="en-US" sz="2800" dirty="0" smtClean="0"/>
              <a:t>-Paper napkins, disposable plates,cups,place mats,doilies,coaster,gloves &amp; so on.</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63</a:t>
            </a:fld>
            <a:endParaRPr lang="en-US" dirty="0"/>
          </a:p>
        </p:txBody>
      </p:sp>
      <p:sp>
        <p:nvSpPr>
          <p:cNvPr id="3" name="TextBox 2"/>
          <p:cNvSpPr txBox="1"/>
          <p:nvPr/>
        </p:nvSpPr>
        <p:spPr>
          <a:xfrm>
            <a:off x="381000" y="0"/>
            <a:ext cx="8458200" cy="923330"/>
          </a:xfrm>
          <a:prstGeom prst="rect">
            <a:avLst/>
          </a:prstGeom>
          <a:noFill/>
        </p:spPr>
        <p:txBody>
          <a:bodyPr wrap="square" rtlCol="0">
            <a:spAutoFit/>
          </a:bodyPr>
          <a:lstStyle/>
          <a:p>
            <a:r>
              <a:rPr lang="en-US" dirty="0" smtClean="0"/>
              <a:t>Table sizes &amp; their capacities------ </a:t>
            </a:r>
          </a:p>
          <a:p>
            <a:r>
              <a:rPr lang="en-US" dirty="0" smtClean="0"/>
              <a:t> </a:t>
            </a:r>
          </a:p>
          <a:p>
            <a:endParaRPr lang="en-US" dirty="0"/>
          </a:p>
        </p:txBody>
      </p:sp>
      <p:graphicFrame>
        <p:nvGraphicFramePr>
          <p:cNvPr id="4" name="Table 3"/>
          <p:cNvGraphicFramePr>
            <a:graphicFrameLocks noGrp="1"/>
          </p:cNvGraphicFramePr>
          <p:nvPr/>
        </p:nvGraphicFramePr>
        <p:xfrm>
          <a:off x="1143000" y="609600"/>
          <a:ext cx="6096000" cy="5674360"/>
        </p:xfrm>
        <a:graphic>
          <a:graphicData uri="http://schemas.openxmlformats.org/drawingml/2006/table">
            <a:tbl>
              <a:tblPr firstRow="1" bandRow="1">
                <a:tableStyleId>{073A0DAA-6AF3-43AB-8588-CEC1D06C72B9}</a:tableStyleId>
              </a:tblPr>
              <a:tblGrid>
                <a:gridCol w="1219200"/>
                <a:gridCol w="1219200"/>
                <a:gridCol w="1219200"/>
                <a:gridCol w="1219200"/>
                <a:gridCol w="1219200"/>
              </a:tblGrid>
              <a:tr h="370840">
                <a:tc>
                  <a:txBody>
                    <a:bodyPr/>
                    <a:lstStyle/>
                    <a:p>
                      <a:r>
                        <a:rPr lang="en-US" dirty="0" err="1" smtClean="0"/>
                        <a:t>s.no</a:t>
                      </a:r>
                      <a:endParaRPr lang="en-US" dirty="0"/>
                    </a:p>
                  </a:txBody>
                  <a:tcPr/>
                </a:tc>
                <a:tc>
                  <a:txBody>
                    <a:bodyPr/>
                    <a:lstStyle/>
                    <a:p>
                      <a:r>
                        <a:rPr lang="en-US" dirty="0" smtClean="0"/>
                        <a:t>Size in Inches</a:t>
                      </a:r>
                      <a:endParaRPr lang="en-US" dirty="0"/>
                    </a:p>
                  </a:txBody>
                  <a:tcPr/>
                </a:tc>
                <a:tc>
                  <a:txBody>
                    <a:bodyPr/>
                    <a:lstStyle/>
                    <a:p>
                      <a:r>
                        <a:rPr lang="en-US" dirty="0" smtClean="0"/>
                        <a:t>Shape</a:t>
                      </a:r>
                      <a:endParaRPr lang="en-US" dirty="0"/>
                    </a:p>
                  </a:txBody>
                  <a:tcPr/>
                </a:tc>
                <a:tc>
                  <a:txBody>
                    <a:bodyPr/>
                    <a:lstStyle/>
                    <a:p>
                      <a:r>
                        <a:rPr lang="en-US" dirty="0" smtClean="0"/>
                        <a:t>Covers</a:t>
                      </a:r>
                      <a:endParaRPr lang="en-US" dirty="0"/>
                    </a:p>
                  </a:txBody>
                  <a:tcPr/>
                </a:tc>
                <a:tc>
                  <a:txBody>
                    <a:bodyPr/>
                    <a:lstStyle/>
                    <a:p>
                      <a:r>
                        <a:rPr lang="en-US" dirty="0" smtClean="0"/>
                        <a:t>Position</a:t>
                      </a:r>
                      <a:r>
                        <a:rPr lang="en-US" baseline="0" dirty="0" smtClean="0"/>
                        <a:t> of Covers</a:t>
                      </a:r>
                      <a:endParaRPr lang="en-US" dirty="0"/>
                    </a:p>
                  </a:txBody>
                  <a:tcPr/>
                </a:tc>
              </a:tr>
              <a:tr h="370840">
                <a:tc>
                  <a:txBody>
                    <a:bodyPr/>
                    <a:lstStyle/>
                    <a:p>
                      <a:r>
                        <a:rPr lang="en-US" dirty="0" smtClean="0"/>
                        <a:t>1</a:t>
                      </a:r>
                      <a:endParaRPr lang="en-US" dirty="0"/>
                    </a:p>
                  </a:txBody>
                  <a:tcPr/>
                </a:tc>
                <a:tc>
                  <a:txBody>
                    <a:bodyPr/>
                    <a:lstStyle/>
                    <a:p>
                      <a:r>
                        <a:rPr lang="en-US" dirty="0" smtClean="0"/>
                        <a:t>30 inches</a:t>
                      </a:r>
                      <a:endParaRPr lang="en-US" dirty="0"/>
                    </a:p>
                  </a:txBody>
                  <a:tcPr/>
                </a:tc>
                <a:tc>
                  <a:txBody>
                    <a:bodyPr/>
                    <a:lstStyle/>
                    <a:p>
                      <a:r>
                        <a:rPr lang="en-US" dirty="0" smtClean="0"/>
                        <a:t>Square</a:t>
                      </a:r>
                      <a:endParaRPr lang="en-US" dirty="0"/>
                    </a:p>
                  </a:txBody>
                  <a:tcPr/>
                </a:tc>
                <a:tc>
                  <a:txBody>
                    <a:bodyPr/>
                    <a:lstStyle/>
                    <a:p>
                      <a:r>
                        <a:rPr lang="en-US" dirty="0" smtClean="0"/>
                        <a:t>2</a:t>
                      </a:r>
                      <a:endParaRPr lang="en-US" dirty="0"/>
                    </a:p>
                  </a:txBody>
                  <a:tcPr/>
                </a:tc>
                <a:tc>
                  <a:txBody>
                    <a:bodyPr/>
                    <a:lstStyle/>
                    <a:p>
                      <a:r>
                        <a:rPr lang="en-US" dirty="0" smtClean="0"/>
                        <a:t>Opposite</a:t>
                      </a:r>
                      <a:endParaRPr lang="en-US" dirty="0"/>
                    </a:p>
                  </a:txBody>
                  <a:tcPr/>
                </a:tc>
              </a:tr>
              <a:tr h="370840">
                <a:tc>
                  <a:txBody>
                    <a:bodyPr/>
                    <a:lstStyle/>
                    <a:p>
                      <a:r>
                        <a:rPr lang="en-US" dirty="0" smtClean="0"/>
                        <a:t>2</a:t>
                      </a:r>
                      <a:endParaRPr lang="en-US" dirty="0"/>
                    </a:p>
                  </a:txBody>
                  <a:tcPr/>
                </a:tc>
                <a:tc>
                  <a:txBody>
                    <a:bodyPr/>
                    <a:lstStyle/>
                    <a:p>
                      <a:r>
                        <a:rPr lang="en-US" dirty="0" smtClean="0"/>
                        <a:t>36 inches</a:t>
                      </a:r>
                      <a:endParaRPr lang="en-US" dirty="0"/>
                    </a:p>
                  </a:txBody>
                  <a:tcPr/>
                </a:tc>
                <a:tc>
                  <a:txBody>
                    <a:bodyPr/>
                    <a:lstStyle/>
                    <a:p>
                      <a:r>
                        <a:rPr lang="en-US" dirty="0" smtClean="0"/>
                        <a:t>Square</a:t>
                      </a:r>
                      <a:endParaRPr lang="en-US" dirty="0"/>
                    </a:p>
                  </a:txBody>
                  <a:tcPr/>
                </a:tc>
                <a:tc>
                  <a:txBody>
                    <a:bodyPr/>
                    <a:lstStyle/>
                    <a:p>
                      <a:r>
                        <a:rPr lang="en-US" dirty="0" smtClean="0"/>
                        <a:t>4</a:t>
                      </a:r>
                      <a:endParaRPr lang="en-US" dirty="0"/>
                    </a:p>
                  </a:txBody>
                  <a:tcPr/>
                </a:tc>
                <a:tc>
                  <a:txBody>
                    <a:bodyPr/>
                    <a:lstStyle/>
                    <a:p>
                      <a:r>
                        <a:rPr lang="en-US" dirty="0" smtClean="0"/>
                        <a:t>One on each side</a:t>
                      </a:r>
                      <a:endParaRPr lang="en-US" dirty="0"/>
                    </a:p>
                  </a:txBody>
                  <a:tcPr/>
                </a:tc>
              </a:tr>
              <a:tr h="370840">
                <a:tc>
                  <a:txBody>
                    <a:bodyPr/>
                    <a:lstStyle/>
                    <a:p>
                      <a:r>
                        <a:rPr lang="en-US" dirty="0" smtClean="0"/>
                        <a:t>3</a:t>
                      </a:r>
                      <a:endParaRPr lang="en-US" dirty="0"/>
                    </a:p>
                  </a:txBody>
                  <a:tcPr/>
                </a:tc>
                <a:tc>
                  <a:txBody>
                    <a:bodyPr/>
                    <a:lstStyle/>
                    <a:p>
                      <a:r>
                        <a:rPr lang="en-US" dirty="0" smtClean="0"/>
                        <a:t>30*48 inches</a:t>
                      </a:r>
                      <a:endParaRPr lang="en-US" dirty="0"/>
                    </a:p>
                  </a:txBody>
                  <a:tcPr/>
                </a:tc>
                <a:tc>
                  <a:txBody>
                    <a:bodyPr/>
                    <a:lstStyle/>
                    <a:p>
                      <a:r>
                        <a:rPr lang="en-US" dirty="0" smtClean="0"/>
                        <a:t>Rectangle</a:t>
                      </a:r>
                      <a:endParaRPr lang="en-US" dirty="0"/>
                    </a:p>
                  </a:txBody>
                  <a:tcPr/>
                </a:tc>
                <a:tc>
                  <a:txBody>
                    <a:bodyPr/>
                    <a:lstStyle/>
                    <a:p>
                      <a:r>
                        <a:rPr lang="en-US" dirty="0" smtClean="0"/>
                        <a:t>4</a:t>
                      </a:r>
                      <a:endParaRPr lang="en-US" dirty="0"/>
                    </a:p>
                  </a:txBody>
                  <a:tcPr/>
                </a:tc>
                <a:tc>
                  <a:txBody>
                    <a:bodyPr/>
                    <a:lstStyle/>
                    <a:p>
                      <a:r>
                        <a:rPr lang="en-US" dirty="0" smtClean="0"/>
                        <a:t>Two on either side</a:t>
                      </a:r>
                      <a:endParaRPr lang="en-US" dirty="0"/>
                    </a:p>
                  </a:txBody>
                  <a:tcPr/>
                </a:tc>
              </a:tr>
              <a:tr h="370840">
                <a:tc>
                  <a:txBody>
                    <a:bodyPr/>
                    <a:lstStyle/>
                    <a:p>
                      <a:r>
                        <a:rPr lang="en-US" dirty="0" smtClean="0"/>
                        <a:t>4</a:t>
                      </a:r>
                      <a:endParaRPr lang="en-US" dirty="0"/>
                    </a:p>
                  </a:txBody>
                  <a:tcPr/>
                </a:tc>
                <a:tc>
                  <a:txBody>
                    <a:bodyPr/>
                    <a:lstStyle/>
                    <a:p>
                      <a:r>
                        <a:rPr lang="en-US" dirty="0" smtClean="0"/>
                        <a:t>30*72 inches</a:t>
                      </a:r>
                      <a:endParaRPr lang="en-US" dirty="0"/>
                    </a:p>
                  </a:txBody>
                  <a:tcPr/>
                </a:tc>
                <a:tc>
                  <a:txBody>
                    <a:bodyPr/>
                    <a:lstStyle/>
                    <a:p>
                      <a:r>
                        <a:rPr lang="en-US" dirty="0" smtClean="0"/>
                        <a:t>Rectangle</a:t>
                      </a:r>
                      <a:endParaRPr lang="en-US" dirty="0"/>
                    </a:p>
                  </a:txBody>
                  <a:tcPr/>
                </a:tc>
                <a:tc>
                  <a:txBody>
                    <a:bodyPr/>
                    <a:lstStyle/>
                    <a:p>
                      <a:r>
                        <a:rPr lang="en-US" dirty="0" smtClean="0"/>
                        <a:t>6</a:t>
                      </a:r>
                      <a:endParaRPr lang="en-US" dirty="0"/>
                    </a:p>
                  </a:txBody>
                  <a:tcPr/>
                </a:tc>
                <a:tc>
                  <a:txBody>
                    <a:bodyPr/>
                    <a:lstStyle/>
                    <a:p>
                      <a:r>
                        <a:rPr lang="en-US" dirty="0" smtClean="0"/>
                        <a:t>Three on either side</a:t>
                      </a:r>
                      <a:endParaRPr lang="en-US" dirty="0"/>
                    </a:p>
                  </a:txBody>
                  <a:tcPr/>
                </a:tc>
              </a:tr>
              <a:tr h="370840">
                <a:tc>
                  <a:txBody>
                    <a:bodyPr/>
                    <a:lstStyle/>
                    <a:p>
                      <a:r>
                        <a:rPr lang="en-US" dirty="0" smtClean="0"/>
                        <a:t>5</a:t>
                      </a:r>
                      <a:endParaRPr lang="en-US" dirty="0"/>
                    </a:p>
                  </a:txBody>
                  <a:tcPr/>
                </a:tc>
                <a:tc>
                  <a:txBody>
                    <a:bodyPr/>
                    <a:lstStyle/>
                    <a:p>
                      <a:r>
                        <a:rPr lang="en-US" dirty="0" smtClean="0"/>
                        <a:t>36 diameter</a:t>
                      </a:r>
                      <a:endParaRPr lang="en-US" dirty="0"/>
                    </a:p>
                  </a:txBody>
                  <a:tcPr/>
                </a:tc>
                <a:tc>
                  <a:txBody>
                    <a:bodyPr/>
                    <a:lstStyle/>
                    <a:p>
                      <a:r>
                        <a:rPr lang="en-US" dirty="0" smtClean="0"/>
                        <a:t>Round</a:t>
                      </a:r>
                      <a:endParaRPr lang="en-US" dirty="0"/>
                    </a:p>
                  </a:txBody>
                  <a:tcPr/>
                </a:tc>
                <a:tc>
                  <a:txBody>
                    <a:bodyPr/>
                    <a:lstStyle/>
                    <a:p>
                      <a:r>
                        <a:rPr lang="en-US" dirty="0" smtClean="0"/>
                        <a:t>4</a:t>
                      </a:r>
                      <a:endParaRPr lang="en-US" dirty="0"/>
                    </a:p>
                  </a:txBody>
                  <a:tcPr/>
                </a:tc>
                <a:tc>
                  <a:txBody>
                    <a:bodyPr/>
                    <a:lstStyle/>
                    <a:p>
                      <a:endParaRPr lang="en-US"/>
                    </a:p>
                  </a:txBody>
                  <a:tcPr/>
                </a:tc>
              </a:tr>
              <a:tr h="370840">
                <a:tc>
                  <a:txBody>
                    <a:bodyPr/>
                    <a:lstStyle/>
                    <a:p>
                      <a:r>
                        <a:rPr lang="en-US" dirty="0" smtClean="0"/>
                        <a:t>6</a:t>
                      </a:r>
                      <a:endParaRPr lang="en-US" dirty="0"/>
                    </a:p>
                  </a:txBody>
                  <a:tcPr/>
                </a:tc>
                <a:tc>
                  <a:txBody>
                    <a:bodyPr/>
                    <a:lstStyle/>
                    <a:p>
                      <a:r>
                        <a:rPr lang="en-US" dirty="0" smtClean="0"/>
                        <a:t>48 diameter</a:t>
                      </a:r>
                      <a:endParaRPr lang="en-US" dirty="0"/>
                    </a:p>
                  </a:txBody>
                  <a:tcPr/>
                </a:tc>
                <a:tc>
                  <a:txBody>
                    <a:bodyPr/>
                    <a:lstStyle/>
                    <a:p>
                      <a:r>
                        <a:rPr lang="en-US" dirty="0" smtClean="0"/>
                        <a:t>Round</a:t>
                      </a:r>
                      <a:endParaRPr lang="en-US" dirty="0"/>
                    </a:p>
                  </a:txBody>
                  <a:tcPr/>
                </a:tc>
                <a:tc>
                  <a:txBody>
                    <a:bodyPr/>
                    <a:lstStyle/>
                    <a:p>
                      <a:r>
                        <a:rPr lang="en-US" dirty="0" smtClean="0"/>
                        <a:t>5</a:t>
                      </a:r>
                      <a:endParaRPr lang="en-US" dirty="0"/>
                    </a:p>
                  </a:txBody>
                  <a:tcPr/>
                </a:tc>
                <a:tc>
                  <a:txBody>
                    <a:bodyPr/>
                    <a:lstStyle/>
                    <a:p>
                      <a:endParaRPr lang="en-US"/>
                    </a:p>
                  </a:txBody>
                  <a:tcPr/>
                </a:tc>
              </a:tr>
              <a:tr h="370840">
                <a:tc>
                  <a:txBody>
                    <a:bodyPr/>
                    <a:lstStyle/>
                    <a:p>
                      <a:r>
                        <a:rPr lang="en-US" dirty="0" smtClean="0"/>
                        <a:t>7</a:t>
                      </a:r>
                      <a:endParaRPr lang="en-US" dirty="0"/>
                    </a:p>
                  </a:txBody>
                  <a:tcPr/>
                </a:tc>
                <a:tc>
                  <a:txBody>
                    <a:bodyPr/>
                    <a:lstStyle/>
                    <a:p>
                      <a:r>
                        <a:rPr lang="en-US" dirty="0" smtClean="0"/>
                        <a:t>60 diameter</a:t>
                      </a:r>
                      <a:endParaRPr lang="en-US" dirty="0"/>
                    </a:p>
                  </a:txBody>
                  <a:tcPr/>
                </a:tc>
                <a:tc>
                  <a:txBody>
                    <a:bodyPr/>
                    <a:lstStyle/>
                    <a:p>
                      <a:r>
                        <a:rPr lang="en-US" dirty="0" smtClean="0"/>
                        <a:t>Round</a:t>
                      </a:r>
                      <a:endParaRPr lang="en-US" dirty="0"/>
                    </a:p>
                  </a:txBody>
                  <a:tcPr/>
                </a:tc>
                <a:tc>
                  <a:txBody>
                    <a:bodyPr/>
                    <a:lstStyle/>
                    <a:p>
                      <a:r>
                        <a:rPr lang="en-US" dirty="0" smtClean="0"/>
                        <a:t>8</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64</a:t>
            </a:fld>
            <a:endParaRPr lang="en-US" dirty="0"/>
          </a:p>
        </p:txBody>
      </p:sp>
      <p:sp>
        <p:nvSpPr>
          <p:cNvPr id="3" name="TextBox 2"/>
          <p:cNvSpPr txBox="1"/>
          <p:nvPr/>
        </p:nvSpPr>
        <p:spPr>
          <a:xfrm>
            <a:off x="457200" y="1143000"/>
            <a:ext cx="8229600" cy="2246769"/>
          </a:xfrm>
          <a:prstGeom prst="rect">
            <a:avLst/>
          </a:prstGeom>
          <a:noFill/>
        </p:spPr>
        <p:txBody>
          <a:bodyPr wrap="square" rtlCol="0">
            <a:spAutoFit/>
          </a:bodyPr>
          <a:lstStyle/>
          <a:p>
            <a:r>
              <a:rPr lang="en-US" sz="2800" b="1" i="1" dirty="0" smtClean="0"/>
              <a:t>Heights of the Chair</a:t>
            </a:r>
          </a:p>
          <a:p>
            <a:r>
              <a:rPr lang="en-US" sz="2800" b="1" i="1" dirty="0" smtClean="0"/>
              <a:t>  </a:t>
            </a:r>
          </a:p>
          <a:p>
            <a:r>
              <a:rPr lang="en-US" sz="2800" b="1" i="1" dirty="0" smtClean="0"/>
              <a:t>From floor to the seat-18 inches</a:t>
            </a:r>
          </a:p>
          <a:p>
            <a:r>
              <a:rPr lang="en-US" sz="2800" b="1" i="1" dirty="0" smtClean="0"/>
              <a:t>  </a:t>
            </a:r>
          </a:p>
          <a:p>
            <a:r>
              <a:rPr lang="en-US" sz="2800" b="1" i="1" dirty="0" smtClean="0"/>
              <a:t>From floor to the top of the chair-39 inches</a:t>
            </a:r>
            <a:endParaRPr lang="en-US" sz="2800" b="1" i="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65</a:t>
            </a:fld>
            <a:endParaRPr lang="en-US" dirty="0"/>
          </a:p>
        </p:txBody>
      </p:sp>
      <p:graphicFrame>
        <p:nvGraphicFramePr>
          <p:cNvPr id="3" name="Table 2"/>
          <p:cNvGraphicFramePr>
            <a:graphicFrameLocks noGrp="1"/>
          </p:cNvGraphicFramePr>
          <p:nvPr/>
        </p:nvGraphicFramePr>
        <p:xfrm>
          <a:off x="1524000" y="139700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b="1" dirty="0" smtClean="0"/>
                        <a:t>S no</a:t>
                      </a:r>
                      <a:endParaRPr lang="en-US" b="1" dirty="0"/>
                    </a:p>
                  </a:txBody>
                  <a:tcPr/>
                </a:tc>
                <a:tc>
                  <a:txBody>
                    <a:bodyPr/>
                    <a:lstStyle/>
                    <a:p>
                      <a:r>
                        <a:rPr lang="en-US" b="1" dirty="0" smtClean="0"/>
                        <a:t>Table size</a:t>
                      </a:r>
                      <a:endParaRPr lang="en-US" b="1" dirty="0"/>
                    </a:p>
                  </a:txBody>
                  <a:tcPr/>
                </a:tc>
                <a:tc>
                  <a:txBody>
                    <a:bodyPr/>
                    <a:lstStyle/>
                    <a:p>
                      <a:r>
                        <a:rPr lang="en-US" b="1" dirty="0" smtClean="0"/>
                        <a:t>calculation</a:t>
                      </a:r>
                      <a:endParaRPr lang="en-US" b="1" dirty="0"/>
                    </a:p>
                  </a:txBody>
                  <a:tcPr/>
                </a:tc>
                <a:tc>
                  <a:txBody>
                    <a:bodyPr/>
                    <a:lstStyle/>
                    <a:p>
                      <a:r>
                        <a:rPr lang="en-US" b="1" dirty="0" smtClean="0"/>
                        <a:t>Size</a:t>
                      </a:r>
                      <a:endParaRPr lang="en-US" b="1" dirty="0"/>
                    </a:p>
                  </a:txBody>
                  <a:tcPr/>
                </a:tc>
              </a:tr>
              <a:tr h="370840">
                <a:tc>
                  <a:txBody>
                    <a:bodyPr/>
                    <a:lstStyle/>
                    <a:p>
                      <a:r>
                        <a:rPr lang="en-US" b="1" dirty="0" smtClean="0"/>
                        <a:t>1</a:t>
                      </a:r>
                      <a:endParaRPr lang="en-US" b="1" dirty="0"/>
                    </a:p>
                  </a:txBody>
                  <a:tcPr/>
                </a:tc>
                <a:tc>
                  <a:txBody>
                    <a:bodyPr/>
                    <a:lstStyle/>
                    <a:p>
                      <a:r>
                        <a:rPr lang="en-US" b="1" dirty="0" smtClean="0"/>
                        <a:t>2’6’’ square</a:t>
                      </a:r>
                      <a:endParaRPr lang="en-US" b="1" dirty="0"/>
                    </a:p>
                  </a:txBody>
                  <a:tcPr/>
                </a:tc>
                <a:tc>
                  <a:txBody>
                    <a:bodyPr/>
                    <a:lstStyle/>
                    <a:p>
                      <a:r>
                        <a:rPr lang="en-US" b="1" dirty="0" smtClean="0"/>
                        <a:t>48’’</a:t>
                      </a:r>
                      <a:endParaRPr lang="en-US" b="1" dirty="0"/>
                    </a:p>
                  </a:txBody>
                  <a:tcPr/>
                </a:tc>
                <a:tc>
                  <a:txBody>
                    <a:bodyPr/>
                    <a:lstStyle/>
                    <a:p>
                      <a:r>
                        <a:rPr lang="en-US" b="1" dirty="0" smtClean="0"/>
                        <a:t>48’’*48’’</a:t>
                      </a:r>
                      <a:endParaRPr lang="en-US" b="1" dirty="0"/>
                    </a:p>
                  </a:txBody>
                  <a:tcPr/>
                </a:tc>
              </a:tr>
              <a:tr h="370840">
                <a:tc>
                  <a:txBody>
                    <a:bodyPr/>
                    <a:lstStyle/>
                    <a:p>
                      <a:r>
                        <a:rPr lang="en-US" b="1" dirty="0" smtClean="0"/>
                        <a:t>2</a:t>
                      </a:r>
                      <a:endParaRPr lang="en-US" b="1" dirty="0"/>
                    </a:p>
                  </a:txBody>
                  <a:tcPr/>
                </a:tc>
                <a:tc>
                  <a:txBody>
                    <a:bodyPr/>
                    <a:lstStyle/>
                    <a:p>
                      <a:r>
                        <a:rPr lang="en-US" b="1" dirty="0" smtClean="0"/>
                        <a:t>3’ square</a:t>
                      </a:r>
                      <a:endParaRPr lang="en-US" b="1" dirty="0"/>
                    </a:p>
                  </a:txBody>
                  <a:tcPr/>
                </a:tc>
                <a:tc>
                  <a:txBody>
                    <a:bodyPr/>
                    <a:lstStyle/>
                    <a:p>
                      <a:r>
                        <a:rPr lang="en-US" b="1" dirty="0" smtClean="0"/>
                        <a:t>54’’</a:t>
                      </a:r>
                      <a:endParaRPr lang="en-US" b="1" dirty="0"/>
                    </a:p>
                  </a:txBody>
                  <a:tcPr/>
                </a:tc>
                <a:tc>
                  <a:txBody>
                    <a:bodyPr/>
                    <a:lstStyle/>
                    <a:p>
                      <a:r>
                        <a:rPr lang="en-US" b="1" dirty="0" smtClean="0"/>
                        <a:t>54’’*54’’</a:t>
                      </a:r>
                      <a:endParaRPr lang="en-US" b="1"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TextBox 3"/>
          <p:cNvSpPr txBox="1"/>
          <p:nvPr/>
        </p:nvSpPr>
        <p:spPr>
          <a:xfrm>
            <a:off x="1143000" y="533400"/>
            <a:ext cx="6781800" cy="523220"/>
          </a:xfrm>
          <a:prstGeom prst="rect">
            <a:avLst/>
          </a:prstGeom>
          <a:noFill/>
        </p:spPr>
        <p:txBody>
          <a:bodyPr wrap="square" rtlCol="0">
            <a:spAutoFit/>
          </a:bodyPr>
          <a:lstStyle/>
          <a:p>
            <a:r>
              <a:rPr lang="en-US" sz="2800" b="1" dirty="0" smtClean="0"/>
              <a:t>Table cloth size-</a:t>
            </a:r>
            <a:endParaRPr lang="en-US" sz="28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66</a:t>
            </a:fld>
            <a:endParaRPr lang="en-US"/>
          </a:p>
        </p:txBody>
      </p:sp>
      <p:sp>
        <p:nvSpPr>
          <p:cNvPr id="3" name="TextBox 2"/>
          <p:cNvSpPr txBox="1"/>
          <p:nvPr/>
        </p:nvSpPr>
        <p:spPr>
          <a:xfrm>
            <a:off x="304800" y="228600"/>
            <a:ext cx="8534400" cy="7448193"/>
          </a:xfrm>
          <a:prstGeom prst="rect">
            <a:avLst/>
          </a:prstGeom>
          <a:noFill/>
        </p:spPr>
        <p:txBody>
          <a:bodyPr wrap="square" rtlCol="0">
            <a:spAutoFit/>
          </a:bodyPr>
          <a:lstStyle/>
          <a:p>
            <a:r>
              <a:rPr lang="en-US" dirty="0" smtClean="0"/>
              <a:t>                    </a:t>
            </a:r>
            <a:r>
              <a:rPr lang="en-US" sz="2800" dirty="0" smtClean="0"/>
              <a:t>                                 CROCKERY SIZE—A wide size of crockery items are available &amp; their  exact sizes will vary according to the manufacturer &amp; the design produced. As guide, the sizes are as under---------------</a:t>
            </a:r>
          </a:p>
          <a:p>
            <a:pPr>
              <a:buFont typeface="Wingdings" pitchFamily="2" charset="2"/>
              <a:buChar char="v"/>
            </a:pPr>
            <a:r>
              <a:rPr lang="en-US" sz="2800" dirty="0" smtClean="0"/>
              <a:t> Side plate-  15cm{6in}diameter </a:t>
            </a:r>
          </a:p>
          <a:p>
            <a:pPr>
              <a:buFont typeface="Wingdings" pitchFamily="2" charset="2"/>
              <a:buChar char="v"/>
            </a:pPr>
            <a:r>
              <a:rPr lang="en-US" sz="2800" dirty="0" smtClean="0"/>
              <a:t>Sweet plate-  18cm{7in}diameter </a:t>
            </a:r>
          </a:p>
          <a:p>
            <a:pPr>
              <a:buFont typeface="Wingdings" pitchFamily="2" charset="2"/>
              <a:buChar char="v"/>
            </a:pPr>
            <a:r>
              <a:rPr lang="en-US" sz="2800" dirty="0" smtClean="0"/>
              <a:t>Fish plate-    20cm{8in}diameter</a:t>
            </a:r>
          </a:p>
          <a:p>
            <a:pPr>
              <a:buFont typeface="Wingdings" pitchFamily="2" charset="2"/>
              <a:buChar char="v"/>
            </a:pPr>
            <a:r>
              <a:rPr lang="en-US" sz="2800" dirty="0" smtClean="0"/>
              <a:t> Soup plate-  20cm{8in}diameter</a:t>
            </a:r>
          </a:p>
          <a:p>
            <a:pPr>
              <a:buFont typeface="Wingdings" pitchFamily="2" charset="2"/>
              <a:buChar char="v"/>
            </a:pPr>
            <a:r>
              <a:rPr lang="en-US" sz="2800" dirty="0" smtClean="0"/>
              <a:t> Tea cup &amp; saucer-6 -2|3 FL Z.</a:t>
            </a:r>
          </a:p>
          <a:p>
            <a:pPr>
              <a:buFont typeface="Wingdings" pitchFamily="2" charset="2"/>
              <a:buChar char="v"/>
            </a:pPr>
            <a:r>
              <a:rPr lang="en-US" sz="2800" dirty="0" smtClean="0"/>
              <a:t> Coffee cup &amp; saucer {Demitasse}-3 1|2 FLZ</a:t>
            </a: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67</a:t>
            </a:fld>
            <a:endParaRPr lang="en-US"/>
          </a:p>
        </p:txBody>
      </p:sp>
      <p:sp>
        <p:nvSpPr>
          <p:cNvPr id="3" name="TextBox 2"/>
          <p:cNvSpPr txBox="1"/>
          <p:nvPr/>
        </p:nvSpPr>
        <p:spPr>
          <a:xfrm>
            <a:off x="228600" y="228600"/>
            <a:ext cx="8763000" cy="5262979"/>
          </a:xfrm>
          <a:prstGeom prst="rect">
            <a:avLst/>
          </a:prstGeom>
          <a:noFill/>
        </p:spPr>
        <p:txBody>
          <a:bodyPr wrap="square" rtlCol="0">
            <a:spAutoFit/>
          </a:bodyPr>
          <a:lstStyle/>
          <a:p>
            <a:r>
              <a:rPr lang="en-US" dirty="0" smtClean="0"/>
              <a:t>                     </a:t>
            </a:r>
            <a:r>
              <a:rPr lang="en-US" sz="2800" dirty="0" smtClean="0"/>
              <a:t>FLATWARE {CUTLERY OR SILVERWARE}------</a:t>
            </a:r>
          </a:p>
          <a:p>
            <a:r>
              <a:rPr lang="en-US" sz="2800" dirty="0" smtClean="0"/>
              <a:t> Flatware is the term for those tools in dining that help cut, mix &amp; hold food in sizes &amp; portions that are easy to eat. The flatware used in up market restaurant is called sterling silver which consists of 92.5% silver &amp; 7.5% cooper to harden &amp; strengthen the silver. Naturally such silverware is expensive &amp; needs to be carefully controlled in storage, in use &amp; while washing. Most other restaurant use silver-plated flatware, such flatware is made from base metal such as steel which is then coated with a thin layer of silver to give it rich look. Economy restaurants use stainless steel which is economical &amp; easy to maintain.  </a:t>
            </a:r>
          </a:p>
          <a:p>
            <a:r>
              <a:rPr lang="en-US" sz="2800" dirty="0" smtClean="0"/>
              <a:t>           The types of commonly used in restaurants are--</a:t>
            </a:r>
            <a:endParaRPr 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68</a:t>
            </a:fld>
            <a:endParaRPr lang="en-US"/>
          </a:p>
        </p:txBody>
      </p:sp>
      <p:sp>
        <p:nvSpPr>
          <p:cNvPr id="3" name="TextBox 2"/>
          <p:cNvSpPr txBox="1"/>
          <p:nvPr/>
        </p:nvSpPr>
        <p:spPr>
          <a:xfrm>
            <a:off x="304800" y="228600"/>
            <a:ext cx="8610600" cy="3970318"/>
          </a:xfrm>
          <a:prstGeom prst="rect">
            <a:avLst/>
          </a:prstGeom>
          <a:noFill/>
        </p:spPr>
        <p:txBody>
          <a:bodyPr wrap="square" rtlCol="0">
            <a:spAutoFit/>
          </a:bodyPr>
          <a:lstStyle/>
          <a:p>
            <a:pPr>
              <a:buFont typeface="Wingdings" pitchFamily="2" charset="2"/>
              <a:buChar char="v"/>
            </a:pPr>
            <a:r>
              <a:rPr lang="en-US" sz="2800" dirty="0" smtClean="0"/>
              <a:t>Soup spoon-For service of soup served in cups or soup bowls. </a:t>
            </a:r>
          </a:p>
          <a:p>
            <a:pPr>
              <a:buFont typeface="Wingdings" pitchFamily="2" charset="2"/>
              <a:buChar char="v"/>
            </a:pPr>
            <a:r>
              <a:rPr lang="en-US" sz="2800" dirty="0" smtClean="0"/>
              <a:t>Fish knives &amp; forks-for fish &amp; hors d’oeuvres.</a:t>
            </a:r>
          </a:p>
          <a:p>
            <a:pPr>
              <a:buFont typeface="Wingdings" pitchFamily="2" charset="2"/>
              <a:buChar char="v"/>
            </a:pPr>
            <a:r>
              <a:rPr lang="en-US" sz="2800" dirty="0" smtClean="0"/>
              <a:t> Large knives &amp; forks-for main courses </a:t>
            </a:r>
          </a:p>
          <a:p>
            <a:pPr>
              <a:buFont typeface="Wingdings" pitchFamily="2" charset="2"/>
              <a:buChar char="v"/>
            </a:pPr>
            <a:r>
              <a:rPr lang="en-US" sz="2800" dirty="0" smtClean="0"/>
              <a:t>Fruit knives &amp; forks-for fresh fruit.</a:t>
            </a:r>
          </a:p>
          <a:p>
            <a:pPr>
              <a:buFont typeface="Wingdings" pitchFamily="2" charset="2"/>
              <a:buChar char="v"/>
            </a:pPr>
            <a:r>
              <a:rPr lang="en-US" sz="2800" dirty="0" smtClean="0"/>
              <a:t> Coffee spoons-for coffee</a:t>
            </a:r>
          </a:p>
          <a:p>
            <a:pPr>
              <a:buFont typeface="Wingdings" pitchFamily="2" charset="2"/>
              <a:buChar char="v"/>
            </a:pPr>
            <a:r>
              <a:rPr lang="en-US" sz="2800" dirty="0" smtClean="0"/>
              <a:t> Tea spoons-for tea, fruit cocktails, grapefruit &amp; boiled egg. </a:t>
            </a:r>
          </a:p>
          <a:p>
            <a:pPr>
              <a:buFont typeface="Wingdings" pitchFamily="2" charset="2"/>
              <a:buChar char="v"/>
            </a:pPr>
            <a:r>
              <a:rPr lang="en-US" sz="2800" dirty="0" smtClean="0"/>
              <a:t>Service spoons &amp; forks-for transferring food from platters to the guest plate</a:t>
            </a:r>
          </a:p>
          <a:p>
            <a:pPr>
              <a:buFont typeface="Wingdings" pitchFamily="2" charset="2"/>
              <a:buChar char="v"/>
            </a:pPr>
            <a:r>
              <a:rPr lang="en-US" sz="2800" dirty="0" smtClean="0"/>
              <a:t> Cheese knife-for cutting cheese.</a:t>
            </a:r>
            <a:endParaRPr lang="en-US"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69</a:t>
            </a:fld>
            <a:endParaRPr lang="en-US"/>
          </a:p>
        </p:txBody>
      </p:sp>
      <p:pic>
        <p:nvPicPr>
          <p:cNvPr id="49154" name="Picture 2" descr="http://homedecor7.com/wp-content/uploads/2011/09/Cutlery-2.jpg"/>
          <p:cNvPicPr>
            <a:picLocks noChangeAspect="1" noChangeArrowheads="1"/>
          </p:cNvPicPr>
          <p:nvPr/>
        </p:nvPicPr>
        <p:blipFill>
          <a:blip r:embed="rId2" cstate="print"/>
          <a:srcRect/>
          <a:stretch>
            <a:fillRect/>
          </a:stretch>
        </p:blipFill>
        <p:spPr bwMode="auto">
          <a:xfrm>
            <a:off x="1447800" y="1981200"/>
            <a:ext cx="4876800" cy="3657600"/>
          </a:xfrm>
          <a:prstGeom prst="rect">
            <a:avLst/>
          </a:prstGeom>
          <a:noFill/>
        </p:spPr>
      </p:pic>
      <p:pic>
        <p:nvPicPr>
          <p:cNvPr id="4" name="Picture 2" descr="http://homedecor7.com/wp-content/uploads/2011/09/Cutlery-2.jpg"/>
          <p:cNvPicPr>
            <a:picLocks noChangeAspect="1" noChangeArrowheads="1"/>
          </p:cNvPicPr>
          <p:nvPr/>
        </p:nvPicPr>
        <p:blipFill>
          <a:blip r:embed="rId2" cstate="print"/>
          <a:srcRect/>
          <a:stretch>
            <a:fillRect/>
          </a:stretch>
        </p:blipFill>
        <p:spPr bwMode="auto">
          <a:xfrm>
            <a:off x="1447800" y="1905000"/>
            <a:ext cx="4876800" cy="3657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7</a:t>
            </a:fld>
            <a:endParaRPr lang="en-US"/>
          </a:p>
        </p:txBody>
      </p:sp>
      <p:sp>
        <p:nvSpPr>
          <p:cNvPr id="3" name="TextBox 2"/>
          <p:cNvSpPr txBox="1"/>
          <p:nvPr/>
        </p:nvSpPr>
        <p:spPr>
          <a:xfrm>
            <a:off x="152400" y="1143000"/>
            <a:ext cx="8686800" cy="4678204"/>
          </a:xfrm>
          <a:prstGeom prst="rect">
            <a:avLst/>
          </a:prstGeom>
          <a:noFill/>
        </p:spPr>
        <p:txBody>
          <a:bodyPr wrap="square" rtlCol="0">
            <a:spAutoFit/>
          </a:bodyPr>
          <a:lstStyle/>
          <a:p>
            <a:pPr>
              <a:buFont typeface="Arial" pitchFamily="34" charset="0"/>
              <a:buChar char="•"/>
            </a:pPr>
            <a:r>
              <a:rPr lang="en-US" sz="2800" dirty="0" smtClean="0"/>
              <a:t> IN 1976,The fisherman cave was built. It is a 30 minutes drives from Chennai on the bay of Bengal with a private beach.</a:t>
            </a:r>
          </a:p>
          <a:p>
            <a:endParaRPr lang="en-US" sz="2800" dirty="0" smtClean="0"/>
          </a:p>
          <a:p>
            <a:r>
              <a:rPr lang="en-US" sz="2800" dirty="0" smtClean="0"/>
              <a:t>In the same year the Taj group opened the taj flight kitchen in Mumbai catering to both domestic &amp; international flight. </a:t>
            </a:r>
          </a:p>
          <a:p>
            <a:endParaRPr lang="en-US" dirty="0" smtClean="0"/>
          </a:p>
          <a:p>
            <a:pPr>
              <a:buFont typeface="Arial" pitchFamily="34" charset="0"/>
              <a:buChar char="•"/>
            </a:pPr>
            <a:r>
              <a:rPr lang="en-US" dirty="0" smtClean="0"/>
              <a:t>  </a:t>
            </a:r>
            <a:r>
              <a:rPr lang="en-US" sz="2800" dirty="0" smtClean="0"/>
              <a:t>In 1978, the glittering Taj Mahal Hotel was opened in Delhi &amp; this was followed two years later in Varanasi by the Taj Ganges.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70</a:t>
            </a:fld>
            <a:endParaRPr lang="en-US"/>
          </a:p>
        </p:txBody>
      </p:sp>
      <p:sp>
        <p:nvSpPr>
          <p:cNvPr id="3" name="TextBox 2"/>
          <p:cNvSpPr txBox="1"/>
          <p:nvPr/>
        </p:nvSpPr>
        <p:spPr>
          <a:xfrm>
            <a:off x="228600" y="304800"/>
            <a:ext cx="8686800" cy="923330"/>
          </a:xfrm>
          <a:prstGeom prst="rect">
            <a:avLst/>
          </a:prstGeom>
          <a:noFill/>
        </p:spPr>
        <p:txBody>
          <a:bodyPr wrap="square" rtlCol="0">
            <a:spAutoFit/>
          </a:bodyPr>
          <a:lstStyle/>
          <a:p>
            <a:r>
              <a:rPr lang="en-US" dirty="0" smtClean="0"/>
              <a:t>HOLLOW-WARE-This is a term used for metal or ceramic containers of food when brought to the guest’s table from the kitchen. Hollowware consists of any other item, apart from flatware&amp; cutlery, for example ,Tea pots, milk jugs, sugar basins, serving dishes.</a:t>
            </a:r>
            <a:endParaRPr lang="en-US" dirty="0"/>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71</a:t>
            </a:fld>
            <a:endParaRPr lang="en-US"/>
          </a:p>
        </p:txBody>
      </p:sp>
      <p:pic>
        <p:nvPicPr>
          <p:cNvPr id="1026" name="Picture 2" descr="http://www.cannoncollections.com/SILVER.JPG"/>
          <p:cNvPicPr>
            <a:picLocks noChangeAspect="1" noChangeArrowheads="1"/>
          </p:cNvPicPr>
          <p:nvPr/>
        </p:nvPicPr>
        <p:blipFill>
          <a:blip r:embed="rId2" cstate="print"/>
          <a:srcRect/>
          <a:stretch>
            <a:fillRect/>
          </a:stretch>
        </p:blipFill>
        <p:spPr bwMode="auto">
          <a:xfrm>
            <a:off x="2057400" y="1981200"/>
            <a:ext cx="5191125" cy="2847976"/>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72</a:t>
            </a:fld>
            <a:endParaRPr lang="en-US"/>
          </a:p>
        </p:txBody>
      </p:sp>
      <p:sp>
        <p:nvSpPr>
          <p:cNvPr id="3" name="TextBox 2"/>
          <p:cNvSpPr txBox="1"/>
          <p:nvPr/>
        </p:nvSpPr>
        <p:spPr>
          <a:xfrm>
            <a:off x="304800" y="228600"/>
            <a:ext cx="8610600" cy="5632311"/>
          </a:xfrm>
          <a:prstGeom prst="rect">
            <a:avLst/>
          </a:prstGeom>
          <a:noFill/>
        </p:spPr>
        <p:txBody>
          <a:bodyPr wrap="square" rtlCol="0">
            <a:spAutoFit/>
          </a:bodyPr>
          <a:lstStyle/>
          <a:p>
            <a:r>
              <a:rPr lang="en-US" sz="2400" dirty="0" smtClean="0"/>
              <a:t>GLASSWARE-There are two main types of glass, lead crystal &amp; soda lime. Lead crystal is the best &amp; has a good finish. In the catering industry soda lime glass is used more as it can be mass produced &amp; is hardy &amp; resistant to impact the thermal shock. </a:t>
            </a:r>
          </a:p>
          <a:p>
            <a:endParaRPr lang="en-US" sz="2400" dirty="0" smtClean="0"/>
          </a:p>
          <a:p>
            <a:r>
              <a:rPr lang="en-US" sz="2400" dirty="0" smtClean="0"/>
              <a:t> TYPES-The importance of glass in relation to wine can not be over emphasized. Wine is appreciated by colour,aroma &amp; taste.&amp; the shape &amp; type of glass used helps to enhance these characteristics.</a:t>
            </a:r>
          </a:p>
          <a:p>
            <a:r>
              <a:rPr lang="en-US" sz="2400" dirty="0" smtClean="0"/>
              <a:t>  </a:t>
            </a:r>
          </a:p>
          <a:p>
            <a:r>
              <a:rPr lang="en-US" sz="2400" dirty="0" smtClean="0"/>
              <a:t>TEXTURE-A glass should be sufficiently thin for the lip to help the palate to enjoy the wine’s flavor.</a:t>
            </a:r>
          </a:p>
          <a:p>
            <a:r>
              <a:rPr lang="en-US" sz="2400" dirty="0" smtClean="0"/>
              <a:t>  </a:t>
            </a:r>
          </a:p>
          <a:p>
            <a:r>
              <a:rPr lang="en-US" sz="2400" dirty="0" smtClean="0"/>
              <a:t>COLOUR-A wine glass should be good clear glass. </a:t>
            </a:r>
          </a:p>
          <a:p>
            <a:r>
              <a:rPr lang="en-US" sz="2400" dirty="0" smtClean="0"/>
              <a:t> </a:t>
            </a:r>
          </a:p>
          <a:p>
            <a:r>
              <a:rPr lang="en-US" sz="2400" dirty="0" smtClean="0"/>
              <a:t>SHAPE-A glass should be curved at the top so that the aroma is trapped.</a:t>
            </a:r>
            <a:endParaRPr lang="en-US" sz="2400" dirty="0"/>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73</a:t>
            </a:fld>
            <a:endParaRPr lang="en-US"/>
          </a:p>
        </p:txBody>
      </p:sp>
      <p:sp>
        <p:nvSpPr>
          <p:cNvPr id="3" name="TextBox 2"/>
          <p:cNvSpPr txBox="1"/>
          <p:nvPr/>
        </p:nvSpPr>
        <p:spPr>
          <a:xfrm>
            <a:off x="228600" y="386477"/>
            <a:ext cx="8610600" cy="5293757"/>
          </a:xfrm>
          <a:prstGeom prst="rect">
            <a:avLst/>
          </a:prstGeom>
          <a:noFill/>
        </p:spPr>
        <p:txBody>
          <a:bodyPr wrap="square" rtlCol="0">
            <a:spAutoFit/>
          </a:bodyPr>
          <a:lstStyle/>
          <a:p>
            <a:r>
              <a:rPr lang="en-US" sz="3200" dirty="0" smtClean="0"/>
              <a:t>HANDLING-</a:t>
            </a:r>
          </a:p>
          <a:p>
            <a:r>
              <a:rPr lang="en-US" sz="3200" dirty="0" smtClean="0"/>
              <a:t>  </a:t>
            </a:r>
          </a:p>
          <a:p>
            <a:pPr>
              <a:buFont typeface="Wingdings" pitchFamily="2" charset="2"/>
              <a:buChar char="v"/>
            </a:pPr>
            <a:r>
              <a:rPr lang="en-US" sz="3200" dirty="0" smtClean="0"/>
              <a:t>A glass is always lifted by its stem or at the base. </a:t>
            </a:r>
          </a:p>
          <a:p>
            <a:pPr>
              <a:buFont typeface="Wingdings" pitchFamily="2" charset="2"/>
              <a:buChar char="v"/>
            </a:pPr>
            <a:endParaRPr lang="en-US" sz="3200" dirty="0" smtClean="0"/>
          </a:p>
          <a:p>
            <a:pPr>
              <a:buFont typeface="Wingdings" pitchFamily="2" charset="2"/>
              <a:buChar char="v"/>
            </a:pPr>
            <a:r>
              <a:rPr lang="en-US" sz="3200" dirty="0" smtClean="0"/>
              <a:t> A glass is never picked up with the rim between thumb &amp; finger. </a:t>
            </a:r>
          </a:p>
          <a:p>
            <a:endParaRPr lang="en-US" sz="3200" dirty="0" smtClean="0"/>
          </a:p>
          <a:p>
            <a:pPr>
              <a:buFont typeface="Wingdings" pitchFamily="2" charset="2"/>
              <a:buChar char="v"/>
            </a:pPr>
            <a:r>
              <a:rPr lang="en-US" sz="3200" dirty="0" smtClean="0"/>
              <a:t> Broken\chipped glasses should be removed to the dustbin immediately. </a:t>
            </a:r>
          </a:p>
          <a:p>
            <a:endParaRPr lang="en-US" sz="3200" dirty="0" smtClean="0"/>
          </a:p>
          <a:p>
            <a:endParaRPr lang="en-US" dirty="0"/>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74</a:t>
            </a:fld>
            <a:endParaRPr lang="en-US"/>
          </a:p>
        </p:txBody>
      </p:sp>
      <p:pic>
        <p:nvPicPr>
          <p:cNvPr id="47106" name="Picture 2" descr="http://www.chairmanmills.com/web/images/rentals/9b_Glassware.jpg"/>
          <p:cNvPicPr>
            <a:picLocks noChangeAspect="1" noChangeArrowheads="1"/>
          </p:cNvPicPr>
          <p:nvPr/>
        </p:nvPicPr>
        <p:blipFill>
          <a:blip r:embed="rId2" cstate="print"/>
          <a:srcRect/>
          <a:stretch>
            <a:fillRect/>
          </a:stretch>
        </p:blipFill>
        <p:spPr bwMode="auto">
          <a:xfrm>
            <a:off x="2667000" y="1676400"/>
            <a:ext cx="2857500" cy="3248026"/>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75</a:t>
            </a:fld>
            <a:endParaRPr lang="en-US"/>
          </a:p>
        </p:txBody>
      </p:sp>
      <p:pic>
        <p:nvPicPr>
          <p:cNvPr id="48130" name="Picture 2" descr="http://3.bp.blogspot.com/__QLQ_8gu-5g/TGE73xEgGiI/AAAAAAAAKmg/pF-GJj3-gZA/s400/rocks+glasses.jpg"/>
          <p:cNvPicPr>
            <a:picLocks noChangeAspect="1" noChangeArrowheads="1"/>
          </p:cNvPicPr>
          <p:nvPr/>
        </p:nvPicPr>
        <p:blipFill>
          <a:blip r:embed="rId2" cstate="print"/>
          <a:srcRect/>
          <a:stretch>
            <a:fillRect/>
          </a:stretch>
        </p:blipFill>
        <p:spPr bwMode="auto">
          <a:xfrm>
            <a:off x="0" y="914400"/>
            <a:ext cx="2238375" cy="2238376"/>
          </a:xfrm>
          <a:prstGeom prst="rect">
            <a:avLst/>
          </a:prstGeom>
          <a:noFill/>
        </p:spPr>
      </p:pic>
      <p:pic>
        <p:nvPicPr>
          <p:cNvPr id="48132" name="Picture 4" descr="http://t2.ftcdn.net/jpg/00/04/49/37/400_F_4493733_t7heOWKtmxMsObZtbWhUxOwVka6RRQoB.jpg"/>
          <p:cNvPicPr>
            <a:picLocks noChangeAspect="1" noChangeArrowheads="1"/>
          </p:cNvPicPr>
          <p:nvPr/>
        </p:nvPicPr>
        <p:blipFill>
          <a:blip r:embed="rId3" cstate="print"/>
          <a:srcRect/>
          <a:stretch>
            <a:fillRect/>
          </a:stretch>
        </p:blipFill>
        <p:spPr bwMode="auto">
          <a:xfrm>
            <a:off x="2438400" y="228600"/>
            <a:ext cx="2533650" cy="3810000"/>
          </a:xfrm>
          <a:prstGeom prst="rect">
            <a:avLst/>
          </a:prstGeom>
          <a:noFill/>
        </p:spPr>
      </p:pic>
      <p:pic>
        <p:nvPicPr>
          <p:cNvPr id="48134" name="Picture 6" descr="http://www.magyarbor.net/magyarbor/images/stories/feherbor.jpg"/>
          <p:cNvPicPr>
            <a:picLocks noChangeAspect="1" noChangeArrowheads="1"/>
          </p:cNvPicPr>
          <p:nvPr/>
        </p:nvPicPr>
        <p:blipFill>
          <a:blip r:embed="rId4" cstate="print"/>
          <a:srcRect/>
          <a:stretch>
            <a:fillRect/>
          </a:stretch>
        </p:blipFill>
        <p:spPr bwMode="auto">
          <a:xfrm>
            <a:off x="5133975" y="304800"/>
            <a:ext cx="4010025" cy="275272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76</a:t>
            </a:fld>
            <a:endParaRPr lang="en-US"/>
          </a:p>
        </p:txBody>
      </p:sp>
      <p:pic>
        <p:nvPicPr>
          <p:cNvPr id="1026" name="Picture 2" descr="D:\Bar-Glasses.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77</a:t>
            </a:fld>
            <a:endParaRPr lang="en-US"/>
          </a:p>
        </p:txBody>
      </p:sp>
      <p:sp>
        <p:nvSpPr>
          <p:cNvPr id="3" name="TextBox 2"/>
          <p:cNvSpPr txBox="1"/>
          <p:nvPr/>
        </p:nvSpPr>
        <p:spPr>
          <a:xfrm>
            <a:off x="228600" y="304800"/>
            <a:ext cx="8686800" cy="2862322"/>
          </a:xfrm>
          <a:prstGeom prst="rect">
            <a:avLst/>
          </a:prstGeom>
          <a:noFill/>
        </p:spPr>
        <p:txBody>
          <a:bodyPr wrap="square" rtlCol="0">
            <a:spAutoFit/>
          </a:bodyPr>
          <a:lstStyle/>
          <a:p>
            <a:r>
              <a:rPr lang="en-US" dirty="0" smtClean="0"/>
              <a:t>DISPOSABLE-This type of tableware can be used for outdoor catering. It is usually made of paper or plastic. It includes –</a:t>
            </a:r>
          </a:p>
          <a:p>
            <a:r>
              <a:rPr lang="en-US" dirty="0" smtClean="0"/>
              <a:t>  </a:t>
            </a:r>
          </a:p>
          <a:p>
            <a:pPr>
              <a:buFont typeface="Wingdings" pitchFamily="2" charset="2"/>
              <a:buChar char="v"/>
            </a:pPr>
            <a:r>
              <a:rPr lang="en-US" dirty="0" smtClean="0"/>
              <a:t>Napkins </a:t>
            </a:r>
          </a:p>
          <a:p>
            <a:pPr>
              <a:buFont typeface="Wingdings" pitchFamily="2" charset="2"/>
              <a:buChar char="v"/>
            </a:pPr>
            <a:endParaRPr lang="en-US" dirty="0" smtClean="0"/>
          </a:p>
          <a:p>
            <a:pPr>
              <a:buFont typeface="Wingdings" pitchFamily="2" charset="2"/>
              <a:buChar char="v"/>
            </a:pPr>
            <a:r>
              <a:rPr lang="en-US" dirty="0" smtClean="0"/>
              <a:t> Placemats &amp; coasters</a:t>
            </a:r>
          </a:p>
          <a:p>
            <a:pPr>
              <a:buFont typeface="Wingdings" pitchFamily="2" charset="2"/>
              <a:buChar char="v"/>
            </a:pPr>
            <a:endParaRPr lang="en-US" dirty="0" smtClean="0"/>
          </a:p>
          <a:p>
            <a:pPr>
              <a:buFont typeface="Wingdings" pitchFamily="2" charset="2"/>
              <a:buChar char="v"/>
            </a:pPr>
            <a:r>
              <a:rPr lang="en-US" dirty="0" smtClean="0"/>
              <a:t>Knives, forks,&amp; spoons </a:t>
            </a:r>
          </a:p>
          <a:p>
            <a:r>
              <a:rPr lang="en-US" dirty="0" smtClean="0"/>
              <a:t> </a:t>
            </a:r>
          </a:p>
          <a:p>
            <a:pPr>
              <a:buFont typeface="Wingdings" pitchFamily="2" charset="2"/>
              <a:buChar char="v"/>
            </a:pPr>
            <a:r>
              <a:rPr lang="en-US" dirty="0" smtClean="0"/>
              <a:t>Cups, glasses &amp; plates.</a:t>
            </a:r>
            <a:endParaRPr lang="en-US" dirty="0"/>
          </a:p>
        </p:txBody>
      </p:sp>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78</a:t>
            </a:fld>
            <a:endParaRPr lang="en-US"/>
          </a:p>
        </p:txBody>
      </p:sp>
      <p:sp>
        <p:nvSpPr>
          <p:cNvPr id="3" name="TextBox 2"/>
          <p:cNvSpPr txBox="1"/>
          <p:nvPr/>
        </p:nvSpPr>
        <p:spPr>
          <a:xfrm>
            <a:off x="457200" y="304800"/>
            <a:ext cx="8458200" cy="6370975"/>
          </a:xfrm>
          <a:prstGeom prst="rect">
            <a:avLst/>
          </a:prstGeom>
          <a:noFill/>
        </p:spPr>
        <p:txBody>
          <a:bodyPr wrap="square" rtlCol="0">
            <a:spAutoFit/>
          </a:bodyPr>
          <a:lstStyle/>
          <a:p>
            <a:r>
              <a:rPr lang="en-US" sz="2400" dirty="0" smtClean="0"/>
              <a:t>SERVICE TROLLEYS-Trolleys in a restaurant are an important part of food &amp; beverage. They are mobile display units that are wheeled to the tableside  to stimulate {encourage}</a:t>
            </a:r>
            <a:r>
              <a:rPr lang="en-US" sz="2400" dirty="0" err="1" smtClean="0"/>
              <a:t>sales.The</a:t>
            </a:r>
            <a:r>
              <a:rPr lang="en-US" sz="2400" dirty="0" smtClean="0"/>
              <a:t> no. of service trolleys are as under.. </a:t>
            </a:r>
          </a:p>
          <a:p>
            <a:r>
              <a:rPr lang="en-US" sz="2400" dirty="0" smtClean="0"/>
              <a:t> </a:t>
            </a:r>
          </a:p>
          <a:p>
            <a:pPr>
              <a:buFont typeface="Wingdings" pitchFamily="2" charset="2"/>
              <a:buChar char="v"/>
            </a:pPr>
            <a:r>
              <a:rPr lang="en-US" sz="2400" dirty="0" smtClean="0"/>
              <a:t>Wine trolley</a:t>
            </a:r>
          </a:p>
          <a:p>
            <a:endParaRPr lang="en-US" sz="2400" dirty="0" smtClean="0"/>
          </a:p>
          <a:p>
            <a:pPr>
              <a:buFont typeface="Wingdings" pitchFamily="2" charset="2"/>
              <a:buChar char="v"/>
            </a:pPr>
            <a:r>
              <a:rPr lang="en-US" sz="2400" dirty="0" smtClean="0"/>
              <a:t>Hors d’oevres trolleys </a:t>
            </a:r>
          </a:p>
          <a:p>
            <a:endParaRPr lang="en-US" sz="2400" dirty="0" smtClean="0"/>
          </a:p>
          <a:p>
            <a:pPr>
              <a:buFont typeface="Wingdings" pitchFamily="2" charset="2"/>
              <a:buChar char="v"/>
            </a:pPr>
            <a:r>
              <a:rPr lang="en-US" sz="2400" dirty="0" smtClean="0"/>
              <a:t>Salad Trolley</a:t>
            </a:r>
          </a:p>
          <a:p>
            <a:pPr>
              <a:buFont typeface="Wingdings" pitchFamily="2" charset="2"/>
              <a:buChar char="v"/>
            </a:pPr>
            <a:endParaRPr lang="en-US" sz="2400" dirty="0" smtClean="0"/>
          </a:p>
          <a:p>
            <a:pPr>
              <a:buFont typeface="Wingdings" pitchFamily="2" charset="2"/>
              <a:buChar char="v"/>
            </a:pPr>
            <a:r>
              <a:rPr lang="en-US" sz="2400" dirty="0" smtClean="0"/>
              <a:t>Gueridon trolley </a:t>
            </a:r>
          </a:p>
          <a:p>
            <a:pPr>
              <a:buFont typeface="Wingdings" pitchFamily="2" charset="2"/>
              <a:buChar char="v"/>
            </a:pPr>
            <a:r>
              <a:rPr lang="en-US" sz="2400" dirty="0" smtClean="0"/>
              <a:t>Fruit trolley</a:t>
            </a:r>
          </a:p>
          <a:p>
            <a:pPr>
              <a:buFont typeface="Wingdings" pitchFamily="2" charset="2"/>
              <a:buChar char="v"/>
            </a:pPr>
            <a:r>
              <a:rPr lang="en-US" sz="2400" dirty="0" smtClean="0"/>
              <a:t>Liqueur Trolley</a:t>
            </a:r>
          </a:p>
          <a:p>
            <a:pPr>
              <a:buFont typeface="Wingdings" pitchFamily="2" charset="2"/>
              <a:buChar char="v"/>
            </a:pPr>
            <a:r>
              <a:rPr lang="en-US" sz="2400" dirty="0" smtClean="0"/>
              <a:t>Cheese Trolley </a:t>
            </a:r>
          </a:p>
          <a:p>
            <a:r>
              <a:rPr lang="en-US" sz="2400" dirty="0" smtClean="0"/>
              <a:t> </a:t>
            </a:r>
          </a:p>
          <a:p>
            <a:pPr>
              <a:buFont typeface="Wingdings" pitchFamily="2" charset="2"/>
              <a:buChar char="v"/>
            </a:pPr>
            <a:r>
              <a:rPr lang="en-US" sz="2400" dirty="0" smtClean="0"/>
              <a:t>Pastry trolley.  </a:t>
            </a:r>
          </a:p>
          <a:p>
            <a:endParaRPr lang="en-US" sz="2400" dirty="0" smtClean="0"/>
          </a:p>
        </p:txBody>
      </p:sp>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79</a:t>
            </a:fld>
            <a:endParaRPr lang="en-US"/>
          </a:p>
        </p:txBody>
      </p:sp>
      <p:sp>
        <p:nvSpPr>
          <p:cNvPr id="3" name="TextBox 2"/>
          <p:cNvSpPr txBox="1"/>
          <p:nvPr/>
        </p:nvSpPr>
        <p:spPr>
          <a:xfrm>
            <a:off x="304800" y="228600"/>
            <a:ext cx="8610600" cy="6555641"/>
          </a:xfrm>
          <a:prstGeom prst="rect">
            <a:avLst/>
          </a:prstGeom>
          <a:noFill/>
        </p:spPr>
        <p:txBody>
          <a:bodyPr wrap="square" rtlCol="0">
            <a:spAutoFit/>
          </a:bodyPr>
          <a:lstStyle/>
          <a:p>
            <a:r>
              <a:rPr lang="en-US" sz="2800" dirty="0" smtClean="0"/>
              <a:t>LINEN-Most linen is standardised to serve the restaurants,bars,room service &amp; banquets. Some standard  dimension are-</a:t>
            </a:r>
          </a:p>
          <a:p>
            <a:r>
              <a:rPr lang="en-US" sz="2800" dirty="0" smtClean="0"/>
              <a:t> </a:t>
            </a:r>
          </a:p>
          <a:p>
            <a:pPr>
              <a:buFont typeface="Wingdings" pitchFamily="2" charset="2"/>
              <a:buChar char="v"/>
            </a:pPr>
            <a:r>
              <a:rPr lang="en-US" sz="2800" dirty="0" smtClean="0"/>
              <a:t> Table cloths-To fit 2’6” table                          54” * 54” </a:t>
            </a:r>
          </a:p>
          <a:p>
            <a:r>
              <a:rPr lang="en-US" sz="2800" dirty="0" smtClean="0"/>
              <a:t>                          To fit 3’ square table                  72” * 72” </a:t>
            </a:r>
          </a:p>
          <a:p>
            <a:r>
              <a:rPr lang="en-US" sz="2800" dirty="0" smtClean="0"/>
              <a:t>                          To fit rectangular table               72” * 96”</a:t>
            </a:r>
          </a:p>
          <a:p>
            <a:r>
              <a:rPr lang="en-US" sz="2800" dirty="0" smtClean="0"/>
              <a:t> {2Sides are equal-RECTANGULAR} </a:t>
            </a:r>
          </a:p>
          <a:p>
            <a:r>
              <a:rPr lang="en-US" sz="2800" dirty="0" smtClean="0"/>
              <a:t>  {4Sides are equal-SQUARE}</a:t>
            </a:r>
          </a:p>
          <a:p>
            <a:pPr>
              <a:buFont typeface="Wingdings" pitchFamily="2" charset="2"/>
              <a:buChar char="v"/>
            </a:pPr>
            <a:r>
              <a:rPr lang="en-US" sz="2800" dirty="0" smtClean="0"/>
              <a:t> Slip cloth-     To cover stained table cloth        36” * 36” </a:t>
            </a:r>
          </a:p>
          <a:p>
            <a:r>
              <a:rPr lang="en-US" sz="2800" dirty="0" smtClean="0"/>
              <a:t> </a:t>
            </a:r>
          </a:p>
          <a:p>
            <a:pPr>
              <a:buFont typeface="Wingdings" pitchFamily="2" charset="2"/>
              <a:buChar char="v"/>
            </a:pPr>
            <a:r>
              <a:rPr lang="en-US" sz="2800" dirty="0" smtClean="0"/>
              <a:t> Napkins-       Also called serviettes-                  18” * 18” </a:t>
            </a:r>
          </a:p>
          <a:p>
            <a:r>
              <a:rPr lang="en-US" sz="2800" dirty="0" smtClean="0"/>
              <a:t>                                                                                20” * 20”</a:t>
            </a:r>
          </a:p>
          <a:p>
            <a:r>
              <a:rPr lang="en-US" sz="2800" dirty="0" smtClean="0"/>
              <a:t> </a:t>
            </a:r>
          </a:p>
          <a:p>
            <a:pPr>
              <a:buFont typeface="Wingdings" pitchFamily="2" charset="2"/>
              <a:buChar char="v"/>
            </a:pPr>
            <a:r>
              <a:rPr lang="en-US" sz="2800" dirty="0" smtClean="0"/>
              <a:t> Buffet cloths-minimum size-                             6’ * 12”</a:t>
            </a:r>
            <a:endParaRPr lang="en-US" sz="28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8</a:t>
            </a:fld>
            <a:endParaRPr lang="en-US"/>
          </a:p>
        </p:txBody>
      </p:sp>
      <p:sp>
        <p:nvSpPr>
          <p:cNvPr id="3" name="TextBox 2"/>
          <p:cNvSpPr txBox="1"/>
          <p:nvPr/>
        </p:nvSpPr>
        <p:spPr>
          <a:xfrm>
            <a:off x="228600" y="1371600"/>
            <a:ext cx="8610600" cy="923330"/>
          </a:xfrm>
          <a:prstGeom prst="rect">
            <a:avLst/>
          </a:prstGeom>
          <a:noFill/>
        </p:spPr>
        <p:txBody>
          <a:bodyPr wrap="square" rtlCol="0">
            <a:spAutoFit/>
          </a:bodyPr>
          <a:lstStyle/>
          <a:p>
            <a:r>
              <a:rPr lang="en-US" dirty="0" smtClean="0"/>
              <a:t>The  1980’s  saw the rapid expansion of the group-Taj palace in New delhi,another flight  kitchen in new Delhi airport ,the Taj residency in banagalore,at ooty &amp; Taj view hotel in agra,srilanka.And the chain continues to expand.</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80</a:t>
            </a:fld>
            <a:endParaRPr lang="en-US" dirty="0"/>
          </a:p>
        </p:txBody>
      </p:sp>
      <p:sp>
        <p:nvSpPr>
          <p:cNvPr id="3" name="TextBox 2"/>
          <p:cNvSpPr txBox="1"/>
          <p:nvPr/>
        </p:nvSpPr>
        <p:spPr>
          <a:xfrm>
            <a:off x="2362200" y="1295400"/>
            <a:ext cx="8382000" cy="923330"/>
          </a:xfrm>
          <a:prstGeom prst="rect">
            <a:avLst/>
          </a:prstGeom>
          <a:noFill/>
        </p:spPr>
        <p:txBody>
          <a:bodyPr wrap="square" rtlCol="0">
            <a:spAutoFit/>
          </a:bodyPr>
          <a:lstStyle/>
          <a:p>
            <a:r>
              <a:rPr lang="en-US" dirty="0" smtClean="0"/>
              <a:t>Crockery their sizes &amp;uses---</a:t>
            </a:r>
          </a:p>
          <a:p>
            <a:r>
              <a:rPr lang="en-US" dirty="0" smtClean="0"/>
              <a:t>  </a:t>
            </a:r>
          </a:p>
          <a:p>
            <a:endParaRPr lang="en-US" dirty="0"/>
          </a:p>
        </p:txBody>
      </p:sp>
      <p:graphicFrame>
        <p:nvGraphicFramePr>
          <p:cNvPr id="4" name="Table 3"/>
          <p:cNvGraphicFramePr>
            <a:graphicFrameLocks noGrp="1"/>
          </p:cNvGraphicFramePr>
          <p:nvPr/>
        </p:nvGraphicFramePr>
        <p:xfrm>
          <a:off x="685800" y="137160"/>
          <a:ext cx="7848600" cy="6915150"/>
        </p:xfrm>
        <a:graphic>
          <a:graphicData uri="http://schemas.openxmlformats.org/drawingml/2006/table">
            <a:tbl>
              <a:tblPr firstRow="1" bandRow="1">
                <a:tableStyleId>{073A0DAA-6AF3-43AB-8588-CEC1D06C72B9}</a:tableStyleId>
              </a:tblPr>
              <a:tblGrid>
                <a:gridCol w="609600"/>
                <a:gridCol w="1600200"/>
                <a:gridCol w="457200"/>
                <a:gridCol w="3611880"/>
                <a:gridCol w="1569720"/>
              </a:tblGrid>
              <a:tr h="781050">
                <a:tc>
                  <a:txBody>
                    <a:bodyPr/>
                    <a:lstStyle/>
                    <a:p>
                      <a:r>
                        <a:rPr lang="en-US" dirty="0" smtClean="0"/>
                        <a:t>S no</a:t>
                      </a:r>
                      <a:endParaRPr lang="en-US" dirty="0"/>
                    </a:p>
                  </a:txBody>
                  <a:tcPr/>
                </a:tc>
                <a:tc>
                  <a:txBody>
                    <a:bodyPr/>
                    <a:lstStyle/>
                    <a:p>
                      <a:r>
                        <a:rPr lang="en-US" dirty="0" smtClean="0"/>
                        <a:t>Name</a:t>
                      </a:r>
                      <a:endParaRPr lang="en-US" dirty="0"/>
                    </a:p>
                  </a:txBody>
                  <a:tcPr/>
                </a:tc>
                <a:tc>
                  <a:txBody>
                    <a:bodyPr/>
                    <a:lstStyle/>
                    <a:p>
                      <a:r>
                        <a:rPr lang="en-US" dirty="0" smtClean="0"/>
                        <a:t>Size</a:t>
                      </a:r>
                      <a:endParaRPr lang="en-US" dirty="0"/>
                    </a:p>
                  </a:txBody>
                  <a:tcPr/>
                </a:tc>
                <a:tc>
                  <a:txBody>
                    <a:bodyPr/>
                    <a:lstStyle/>
                    <a:p>
                      <a:r>
                        <a:rPr lang="en-US" dirty="0" smtClean="0"/>
                        <a:t>Uses</a:t>
                      </a:r>
                      <a:endParaRPr lang="en-US" dirty="0"/>
                    </a:p>
                  </a:txBody>
                  <a:tcPr/>
                </a:tc>
                <a:tc>
                  <a:txBody>
                    <a:bodyPr/>
                    <a:lstStyle/>
                    <a:p>
                      <a:r>
                        <a:rPr lang="en-US" dirty="0" smtClean="0"/>
                        <a:t>Notes</a:t>
                      </a:r>
                      <a:endParaRPr lang="en-US" dirty="0"/>
                    </a:p>
                  </a:txBody>
                  <a:tcPr/>
                </a:tc>
              </a:tr>
              <a:tr h="781050">
                <a:tc>
                  <a:txBody>
                    <a:bodyPr/>
                    <a:lstStyle/>
                    <a:p>
                      <a:r>
                        <a:rPr lang="en-US" dirty="0" smtClean="0"/>
                        <a:t>1</a:t>
                      </a:r>
                      <a:endParaRPr lang="en-US" dirty="0"/>
                    </a:p>
                  </a:txBody>
                  <a:tcPr/>
                </a:tc>
                <a:tc>
                  <a:txBody>
                    <a:bodyPr/>
                    <a:lstStyle/>
                    <a:p>
                      <a:r>
                        <a:rPr lang="en-US" dirty="0" smtClean="0"/>
                        <a:t>Quarter Plate</a:t>
                      </a:r>
                      <a:endParaRPr lang="en-US" dirty="0"/>
                    </a:p>
                  </a:txBody>
                  <a:tcPr/>
                </a:tc>
                <a:tc>
                  <a:txBody>
                    <a:bodyPr/>
                    <a:lstStyle/>
                    <a:p>
                      <a:r>
                        <a:rPr lang="en-US" dirty="0" smtClean="0"/>
                        <a:t>6’’</a:t>
                      </a:r>
                      <a:endParaRPr lang="en-US" dirty="0"/>
                    </a:p>
                  </a:txBody>
                  <a:tcPr/>
                </a:tc>
                <a:tc>
                  <a:txBody>
                    <a:bodyPr/>
                    <a:lstStyle/>
                    <a:p>
                      <a:r>
                        <a:rPr lang="en-US" dirty="0" err="1" smtClean="0"/>
                        <a:t>Bread,Cheese,Underliner</a:t>
                      </a:r>
                      <a:r>
                        <a:rPr lang="en-US" dirty="0" smtClean="0"/>
                        <a:t> for bowls</a:t>
                      </a:r>
                      <a:endParaRPr lang="en-US" dirty="0"/>
                    </a:p>
                  </a:txBody>
                  <a:tcPr/>
                </a:tc>
                <a:tc>
                  <a:txBody>
                    <a:bodyPr/>
                    <a:lstStyle/>
                    <a:p>
                      <a:r>
                        <a:rPr lang="en-US" dirty="0" smtClean="0"/>
                        <a:t>Also known as B&amp;B{Bread &amp;Butter plate},cheese </a:t>
                      </a:r>
                      <a:r>
                        <a:rPr lang="en-US" dirty="0" err="1" smtClean="0"/>
                        <a:t>plate,Side</a:t>
                      </a:r>
                      <a:r>
                        <a:rPr lang="en-US" dirty="0" smtClean="0"/>
                        <a:t> plate</a:t>
                      </a:r>
                      <a:endParaRPr lang="en-US" dirty="0"/>
                    </a:p>
                  </a:txBody>
                  <a:tcPr/>
                </a:tc>
              </a:tr>
              <a:tr h="781050">
                <a:tc>
                  <a:txBody>
                    <a:bodyPr/>
                    <a:lstStyle/>
                    <a:p>
                      <a:r>
                        <a:rPr lang="en-US" dirty="0" smtClean="0"/>
                        <a:t>2</a:t>
                      </a:r>
                      <a:endParaRPr lang="en-US" dirty="0"/>
                    </a:p>
                  </a:txBody>
                  <a:tcPr/>
                </a:tc>
                <a:tc>
                  <a:txBody>
                    <a:bodyPr/>
                    <a:lstStyle/>
                    <a:p>
                      <a:r>
                        <a:rPr lang="en-US" dirty="0" smtClean="0"/>
                        <a:t>Soup plate</a:t>
                      </a:r>
                      <a:endParaRPr lang="en-US" dirty="0"/>
                    </a:p>
                  </a:txBody>
                  <a:tcPr/>
                </a:tc>
                <a:tc>
                  <a:txBody>
                    <a:bodyPr/>
                    <a:lstStyle/>
                    <a:p>
                      <a:r>
                        <a:rPr lang="en-US" dirty="0" smtClean="0"/>
                        <a:t>8’’</a:t>
                      </a:r>
                      <a:endParaRPr lang="en-US" dirty="0"/>
                    </a:p>
                  </a:txBody>
                  <a:tcPr/>
                </a:tc>
                <a:tc>
                  <a:txBody>
                    <a:bodyPr/>
                    <a:lstStyle/>
                    <a:p>
                      <a:r>
                        <a:rPr lang="en-US" dirty="0" smtClean="0"/>
                        <a:t>For thick soups &amp; Breakfast Cereals</a:t>
                      </a:r>
                      <a:endParaRPr lang="en-US" dirty="0"/>
                    </a:p>
                  </a:txBody>
                  <a:tcPr/>
                </a:tc>
                <a:tc>
                  <a:txBody>
                    <a:bodyPr/>
                    <a:lstStyle/>
                    <a:p>
                      <a:r>
                        <a:rPr lang="en-US" dirty="0" smtClean="0"/>
                        <a:t>Half plate is used as</a:t>
                      </a:r>
                      <a:r>
                        <a:rPr lang="en-US" baseline="0" dirty="0" smtClean="0"/>
                        <a:t> </a:t>
                      </a:r>
                      <a:r>
                        <a:rPr lang="en-US" baseline="0" dirty="0" err="1" smtClean="0"/>
                        <a:t>underliner</a:t>
                      </a:r>
                      <a:r>
                        <a:rPr lang="en-US" baseline="0" dirty="0" smtClean="0"/>
                        <a:t> when soup plate is used</a:t>
                      </a:r>
                      <a:endParaRPr lang="en-US" dirty="0"/>
                    </a:p>
                  </a:txBody>
                  <a:tcPr/>
                </a:tc>
              </a:tr>
              <a:tr h="78105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7810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14097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r>
              <a:tr h="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2192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81</a:t>
            </a:fld>
            <a:endParaRPr lang="en-US" dirty="0"/>
          </a:p>
        </p:txBody>
      </p:sp>
      <p:graphicFrame>
        <p:nvGraphicFramePr>
          <p:cNvPr id="4" name="Table 3"/>
          <p:cNvGraphicFramePr>
            <a:graphicFrameLocks noGrp="1"/>
          </p:cNvGraphicFramePr>
          <p:nvPr/>
        </p:nvGraphicFramePr>
        <p:xfrm>
          <a:off x="457200" y="381000"/>
          <a:ext cx="8001000" cy="7772400"/>
        </p:xfrm>
        <a:graphic>
          <a:graphicData uri="http://schemas.openxmlformats.org/drawingml/2006/table">
            <a:tbl>
              <a:tblPr firstRow="1" bandRow="1">
                <a:tableStyleId>{073A0DAA-6AF3-43AB-8588-CEC1D06C72B9}</a:tableStyleId>
              </a:tblPr>
              <a:tblGrid>
                <a:gridCol w="838200"/>
                <a:gridCol w="1447800"/>
                <a:gridCol w="1219200"/>
                <a:gridCol w="2743200"/>
                <a:gridCol w="1752600"/>
              </a:tblGrid>
              <a:tr h="1082040">
                <a:tc>
                  <a:txBody>
                    <a:bodyPr/>
                    <a:lstStyle/>
                    <a:p>
                      <a:r>
                        <a:rPr lang="en-US" sz="2000" dirty="0" smtClean="0"/>
                        <a:t>3</a:t>
                      </a:r>
                      <a:endParaRPr lang="en-US" sz="2000" dirty="0"/>
                    </a:p>
                  </a:txBody>
                  <a:tcPr/>
                </a:tc>
                <a:tc>
                  <a:txBody>
                    <a:bodyPr/>
                    <a:lstStyle/>
                    <a:p>
                      <a:r>
                        <a:rPr lang="en-US" sz="2000" dirty="0" smtClean="0"/>
                        <a:t>Soup cup</a:t>
                      </a:r>
                      <a:endParaRPr lang="en-US" sz="2000" dirty="0"/>
                    </a:p>
                  </a:txBody>
                  <a:tcPr/>
                </a:tc>
                <a:tc>
                  <a:txBody>
                    <a:bodyPr/>
                    <a:lstStyle/>
                    <a:p>
                      <a:r>
                        <a:rPr lang="en-US" sz="2000" dirty="0" smtClean="0"/>
                        <a:t>250 ml</a:t>
                      </a:r>
                      <a:endParaRPr lang="en-US" sz="2000" dirty="0"/>
                    </a:p>
                  </a:txBody>
                  <a:tcPr/>
                </a:tc>
                <a:tc>
                  <a:txBody>
                    <a:bodyPr/>
                    <a:lstStyle/>
                    <a:p>
                      <a:r>
                        <a:rPr lang="en-US" sz="2000" dirty="0" smtClean="0"/>
                        <a:t>For thin </a:t>
                      </a:r>
                      <a:r>
                        <a:rPr lang="en-US" sz="2000" dirty="0" err="1" smtClean="0"/>
                        <a:t>soups,also</a:t>
                      </a:r>
                      <a:r>
                        <a:rPr lang="en-US" sz="2000" dirty="0" smtClean="0"/>
                        <a:t> known as </a:t>
                      </a:r>
                      <a:r>
                        <a:rPr lang="en-US" sz="2000" dirty="0" err="1" smtClean="0"/>
                        <a:t>consomme</a:t>
                      </a:r>
                      <a:r>
                        <a:rPr lang="en-US" sz="2000" dirty="0" smtClean="0"/>
                        <a:t> cup</a:t>
                      </a:r>
                      <a:endParaRPr lang="en-US" sz="2000" dirty="0"/>
                    </a:p>
                  </a:txBody>
                  <a:tcPr/>
                </a:tc>
                <a:tc>
                  <a:txBody>
                    <a:bodyPr/>
                    <a:lstStyle/>
                    <a:p>
                      <a:r>
                        <a:rPr lang="en-US" sz="2000" dirty="0" smtClean="0"/>
                        <a:t>Has two handles</a:t>
                      </a:r>
                      <a:endParaRPr lang="en-US" sz="2000" dirty="0"/>
                    </a:p>
                  </a:txBody>
                  <a:tcPr/>
                </a:tc>
              </a:tr>
              <a:tr h="1082040">
                <a:tc>
                  <a:txBody>
                    <a:bodyPr/>
                    <a:lstStyle/>
                    <a:p>
                      <a:r>
                        <a:rPr lang="en-US" sz="2000" dirty="0" smtClean="0"/>
                        <a:t>4</a:t>
                      </a:r>
                      <a:endParaRPr lang="en-US" sz="2000" dirty="0"/>
                    </a:p>
                  </a:txBody>
                  <a:tcPr/>
                </a:tc>
                <a:tc>
                  <a:txBody>
                    <a:bodyPr/>
                    <a:lstStyle/>
                    <a:p>
                      <a:r>
                        <a:rPr lang="en-US" sz="2000" dirty="0" smtClean="0"/>
                        <a:t>Soup Bowls</a:t>
                      </a:r>
                      <a:endParaRPr lang="en-US" sz="2000" dirty="0"/>
                    </a:p>
                  </a:txBody>
                  <a:tcPr/>
                </a:tc>
                <a:tc>
                  <a:txBody>
                    <a:bodyPr/>
                    <a:lstStyle/>
                    <a:p>
                      <a:r>
                        <a:rPr lang="en-US" sz="2000" dirty="0" smtClean="0"/>
                        <a:t>250 ml</a:t>
                      </a:r>
                      <a:endParaRPr lang="en-US" sz="2000" dirty="0"/>
                    </a:p>
                  </a:txBody>
                  <a:tcPr/>
                </a:tc>
                <a:tc>
                  <a:txBody>
                    <a:bodyPr/>
                    <a:lstStyle/>
                    <a:p>
                      <a:r>
                        <a:rPr lang="en-US" sz="2000" dirty="0" smtClean="0"/>
                        <a:t>For thick &amp; thin </a:t>
                      </a:r>
                      <a:r>
                        <a:rPr lang="en-US" sz="2000" dirty="0" err="1" smtClean="0"/>
                        <a:t>soups,breakfast</a:t>
                      </a:r>
                      <a:r>
                        <a:rPr lang="en-US" sz="2000" baseline="0" dirty="0" smtClean="0"/>
                        <a:t> cereals</a:t>
                      </a:r>
                      <a:endParaRPr lang="en-US" sz="2000" dirty="0"/>
                    </a:p>
                  </a:txBody>
                  <a:tcPr/>
                </a:tc>
                <a:tc>
                  <a:txBody>
                    <a:bodyPr/>
                    <a:lstStyle/>
                    <a:p>
                      <a:r>
                        <a:rPr lang="en-US" sz="2000" dirty="0" smtClean="0"/>
                        <a:t>Most restaurants use soup bowl for serving all kinds of soup instead</a:t>
                      </a:r>
                      <a:r>
                        <a:rPr lang="en-US" sz="2000" baseline="0" dirty="0" smtClean="0"/>
                        <a:t> of investing money on soup cups &amp; soup plates</a:t>
                      </a:r>
                      <a:endParaRPr lang="en-US" sz="2000" dirty="0"/>
                    </a:p>
                  </a:txBody>
                  <a:tcPr/>
                </a:tc>
              </a:tr>
              <a:tr h="10820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0820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0820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82</a:t>
            </a:fld>
            <a:endParaRPr lang="en-US" dirty="0"/>
          </a:p>
        </p:txBody>
      </p:sp>
      <p:graphicFrame>
        <p:nvGraphicFramePr>
          <p:cNvPr id="4" name="Table 3"/>
          <p:cNvGraphicFramePr>
            <a:graphicFrameLocks noGrp="1"/>
          </p:cNvGraphicFramePr>
          <p:nvPr/>
        </p:nvGraphicFramePr>
        <p:xfrm>
          <a:off x="304800" y="304799"/>
          <a:ext cx="8153400" cy="7753329"/>
        </p:xfrm>
        <a:graphic>
          <a:graphicData uri="http://schemas.openxmlformats.org/drawingml/2006/table">
            <a:tbl>
              <a:tblPr firstRow="1" bandRow="1">
                <a:tableStyleId>{073A0DAA-6AF3-43AB-8588-CEC1D06C72B9}</a:tableStyleId>
              </a:tblPr>
              <a:tblGrid>
                <a:gridCol w="533400"/>
                <a:gridCol w="1371600"/>
                <a:gridCol w="609600"/>
                <a:gridCol w="3581400"/>
                <a:gridCol w="2057400"/>
              </a:tblGrid>
              <a:tr h="497216">
                <a:tc>
                  <a:txBody>
                    <a:bodyPr/>
                    <a:lstStyle/>
                    <a:p>
                      <a:r>
                        <a:rPr lang="en-US" dirty="0" smtClean="0"/>
                        <a:t>5</a:t>
                      </a:r>
                      <a:endParaRPr lang="en-US" dirty="0"/>
                    </a:p>
                  </a:txBody>
                  <a:tcPr/>
                </a:tc>
                <a:tc>
                  <a:txBody>
                    <a:bodyPr/>
                    <a:lstStyle/>
                    <a:p>
                      <a:r>
                        <a:rPr lang="en-US" dirty="0" smtClean="0"/>
                        <a:t>Half plate</a:t>
                      </a:r>
                      <a:endParaRPr lang="en-US" dirty="0"/>
                    </a:p>
                  </a:txBody>
                  <a:tcPr/>
                </a:tc>
                <a:tc>
                  <a:txBody>
                    <a:bodyPr/>
                    <a:lstStyle/>
                    <a:p>
                      <a:r>
                        <a:rPr lang="en-US" dirty="0" smtClean="0"/>
                        <a:t>8’’</a:t>
                      </a:r>
                      <a:endParaRPr lang="en-US" dirty="0"/>
                    </a:p>
                  </a:txBody>
                  <a:tcPr/>
                </a:tc>
                <a:tc>
                  <a:txBody>
                    <a:bodyPr/>
                    <a:lstStyle/>
                    <a:p>
                      <a:r>
                        <a:rPr lang="en-US" dirty="0" smtClean="0"/>
                        <a:t>Starter,&amp;fish,Pasta,Meats,&amp;vegetables</a:t>
                      </a:r>
                      <a:r>
                        <a:rPr lang="en-US" baseline="0" dirty="0" smtClean="0"/>
                        <a:t> when not served as main course,sweet,dessert</a:t>
                      </a:r>
                      <a:endParaRPr lang="en-US" dirty="0"/>
                    </a:p>
                  </a:txBody>
                  <a:tcPr/>
                </a:tc>
                <a:tc>
                  <a:txBody>
                    <a:bodyPr/>
                    <a:lstStyle/>
                    <a:p>
                      <a:r>
                        <a:rPr lang="en-US" dirty="0" smtClean="0"/>
                        <a:t>Also known as fish plate, dessert plate, Sweet plate</a:t>
                      </a:r>
                      <a:endParaRPr lang="en-US" dirty="0"/>
                    </a:p>
                  </a:txBody>
                  <a:tcPr/>
                </a:tc>
              </a:tr>
              <a:tr h="497216">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97216">
                <a:tc>
                  <a:txBody>
                    <a:bodyPr/>
                    <a:lstStyle/>
                    <a:p>
                      <a:r>
                        <a:rPr lang="en-US" dirty="0" smtClean="0"/>
                        <a:t>6</a:t>
                      </a:r>
                      <a:endParaRPr lang="en-US" dirty="0"/>
                    </a:p>
                  </a:txBody>
                  <a:tcPr/>
                </a:tc>
                <a:tc>
                  <a:txBody>
                    <a:bodyPr/>
                    <a:lstStyle/>
                    <a:p>
                      <a:r>
                        <a:rPr lang="en-US" dirty="0" smtClean="0"/>
                        <a:t>Full plate</a:t>
                      </a:r>
                      <a:endParaRPr lang="en-US" dirty="0"/>
                    </a:p>
                  </a:txBody>
                  <a:tcPr/>
                </a:tc>
                <a:tc>
                  <a:txBody>
                    <a:bodyPr/>
                    <a:lstStyle/>
                    <a:p>
                      <a:r>
                        <a:rPr lang="en-US" dirty="0" smtClean="0"/>
                        <a:t>10’’</a:t>
                      </a:r>
                      <a:endParaRPr lang="en-US" dirty="0"/>
                    </a:p>
                  </a:txBody>
                  <a:tcPr/>
                </a:tc>
                <a:tc>
                  <a:txBody>
                    <a:bodyPr/>
                    <a:lstStyle/>
                    <a:p>
                      <a:r>
                        <a:rPr lang="en-US" dirty="0" smtClean="0"/>
                        <a:t>Main course</a:t>
                      </a:r>
                      <a:endParaRPr lang="en-US" dirty="0"/>
                    </a:p>
                  </a:txBody>
                  <a:tcPr/>
                </a:tc>
                <a:tc>
                  <a:txBody>
                    <a:bodyPr/>
                    <a:lstStyle/>
                    <a:p>
                      <a:r>
                        <a:rPr lang="en-US" dirty="0" smtClean="0"/>
                        <a:t>Dinner </a:t>
                      </a:r>
                      <a:r>
                        <a:rPr lang="en-US" dirty="0" err="1" smtClean="0"/>
                        <a:t>plate,joint</a:t>
                      </a:r>
                      <a:r>
                        <a:rPr lang="en-US" dirty="0" smtClean="0"/>
                        <a:t> </a:t>
                      </a:r>
                      <a:r>
                        <a:rPr lang="en-US" dirty="0" err="1" smtClean="0"/>
                        <a:t>plate,large</a:t>
                      </a:r>
                      <a:r>
                        <a:rPr lang="en-US" dirty="0" smtClean="0"/>
                        <a:t> </a:t>
                      </a:r>
                      <a:r>
                        <a:rPr lang="en-US" dirty="0" err="1" smtClean="0"/>
                        <a:t>plate,&amp;meat</a:t>
                      </a:r>
                      <a:r>
                        <a:rPr lang="en-US" dirty="0" smtClean="0"/>
                        <a:t> plates are other names</a:t>
                      </a:r>
                      <a:endParaRPr lang="en-US" dirty="0"/>
                    </a:p>
                  </a:txBody>
                  <a:tcPr/>
                </a:tc>
              </a:tr>
              <a:tr h="4604353">
                <a:tc>
                  <a:txBody>
                    <a:bodyPr/>
                    <a:lstStyle/>
                    <a:p>
                      <a:r>
                        <a:rPr lang="en-US" dirty="0" smtClean="0"/>
                        <a:t>7</a:t>
                      </a:r>
                      <a:endParaRPr lang="en-US" dirty="0"/>
                    </a:p>
                  </a:txBody>
                  <a:tcPr/>
                </a:tc>
                <a:tc>
                  <a:txBody>
                    <a:bodyPr/>
                    <a:lstStyle/>
                    <a:p>
                      <a:r>
                        <a:rPr lang="en-US" dirty="0" smtClean="0"/>
                        <a:t>Breakfast cup &amp; saucer</a:t>
                      </a:r>
                      <a:endParaRPr lang="en-US" dirty="0"/>
                    </a:p>
                  </a:txBody>
                  <a:tcPr/>
                </a:tc>
                <a:tc>
                  <a:txBody>
                    <a:bodyPr/>
                    <a:lstStyle/>
                    <a:p>
                      <a:r>
                        <a:rPr lang="en-US" dirty="0" smtClean="0"/>
                        <a:t>250-300 ml</a:t>
                      </a:r>
                      <a:endParaRPr lang="en-US" dirty="0"/>
                    </a:p>
                  </a:txBody>
                  <a:tcPr/>
                </a:tc>
                <a:tc>
                  <a:txBody>
                    <a:bodyPr/>
                    <a:lstStyle/>
                    <a:p>
                      <a:r>
                        <a:rPr lang="en-US" dirty="0" smtClean="0"/>
                        <a:t>For all tea</a:t>
                      </a:r>
                      <a:r>
                        <a:rPr lang="en-US" baseline="0" dirty="0" smtClean="0"/>
                        <a:t> &amp; coffee served during breakfast</a:t>
                      </a:r>
                      <a:endParaRPr lang="en-US" dirty="0"/>
                    </a:p>
                  </a:txBody>
                  <a:tcPr/>
                </a:tc>
                <a:tc>
                  <a:txBody>
                    <a:bodyPr/>
                    <a:lstStyle/>
                    <a:p>
                      <a:r>
                        <a:rPr lang="en-US" dirty="0" smtClean="0"/>
                        <a:t>Largest of all cups &amp; saucer</a:t>
                      </a:r>
                      <a:endParaRPr lang="en-US" dirty="0"/>
                    </a:p>
                  </a:txBody>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83</a:t>
            </a:fld>
            <a:endParaRPr lang="en-US" dirty="0"/>
          </a:p>
        </p:txBody>
      </p:sp>
      <p:graphicFrame>
        <p:nvGraphicFramePr>
          <p:cNvPr id="4" name="Table 3"/>
          <p:cNvGraphicFramePr>
            <a:graphicFrameLocks noGrp="1"/>
          </p:cNvGraphicFramePr>
          <p:nvPr/>
        </p:nvGraphicFramePr>
        <p:xfrm>
          <a:off x="609600" y="838200"/>
          <a:ext cx="7772400" cy="4953000"/>
        </p:xfrm>
        <a:graphic>
          <a:graphicData uri="http://schemas.openxmlformats.org/drawingml/2006/table">
            <a:tbl>
              <a:tblPr firstRow="1" bandRow="1">
                <a:tableStyleId>{073A0DAA-6AF3-43AB-8588-CEC1D06C72B9}</a:tableStyleId>
              </a:tblPr>
              <a:tblGrid>
                <a:gridCol w="609600"/>
                <a:gridCol w="1219200"/>
                <a:gridCol w="1143000"/>
                <a:gridCol w="4267200"/>
                <a:gridCol w="533400"/>
              </a:tblGrid>
              <a:tr h="1238250">
                <a:tc>
                  <a:txBody>
                    <a:bodyPr/>
                    <a:lstStyle/>
                    <a:p>
                      <a:r>
                        <a:rPr lang="en-US" dirty="0" smtClean="0"/>
                        <a:t>8</a:t>
                      </a:r>
                      <a:endParaRPr lang="en-US" dirty="0"/>
                    </a:p>
                  </a:txBody>
                  <a:tcPr/>
                </a:tc>
                <a:tc>
                  <a:txBody>
                    <a:bodyPr/>
                    <a:lstStyle/>
                    <a:p>
                      <a:r>
                        <a:rPr lang="en-US" dirty="0" smtClean="0"/>
                        <a:t>Tea cup &amp; saucer</a:t>
                      </a:r>
                      <a:endParaRPr lang="en-US" dirty="0"/>
                    </a:p>
                  </a:txBody>
                  <a:tcPr/>
                </a:tc>
                <a:tc>
                  <a:txBody>
                    <a:bodyPr/>
                    <a:lstStyle/>
                    <a:p>
                      <a:r>
                        <a:rPr lang="en-US" dirty="0" smtClean="0"/>
                        <a:t>200 ML</a:t>
                      </a:r>
                      <a:endParaRPr lang="en-US" dirty="0"/>
                    </a:p>
                  </a:txBody>
                  <a:tcPr/>
                </a:tc>
                <a:tc>
                  <a:txBody>
                    <a:bodyPr/>
                    <a:lstStyle/>
                    <a:p>
                      <a:r>
                        <a:rPr lang="en-US" dirty="0" smtClean="0"/>
                        <a:t>For Tea &amp; coffee served during the day{Except breakfast&amp;</a:t>
                      </a:r>
                      <a:r>
                        <a:rPr lang="en-US" baseline="0" dirty="0" smtClean="0"/>
                        <a:t> after lunch &amp; dinner}</a:t>
                      </a:r>
                      <a:endParaRPr lang="en-US" dirty="0"/>
                    </a:p>
                  </a:txBody>
                  <a:tcPr/>
                </a:tc>
                <a:tc>
                  <a:txBody>
                    <a:bodyPr/>
                    <a:lstStyle/>
                    <a:p>
                      <a:endParaRPr lang="en-US"/>
                    </a:p>
                  </a:txBody>
                  <a:tcPr/>
                </a:tc>
              </a:tr>
              <a:tr h="1238250">
                <a:tc>
                  <a:txBody>
                    <a:bodyPr/>
                    <a:lstStyle/>
                    <a:p>
                      <a:r>
                        <a:rPr lang="en-US" dirty="0" smtClean="0"/>
                        <a:t>9</a:t>
                      </a:r>
                      <a:endParaRPr lang="en-US" dirty="0"/>
                    </a:p>
                  </a:txBody>
                  <a:tcPr/>
                </a:tc>
                <a:tc>
                  <a:txBody>
                    <a:bodyPr/>
                    <a:lstStyle/>
                    <a:p>
                      <a:r>
                        <a:rPr lang="en-US" dirty="0" smtClean="0"/>
                        <a:t>Demitasse &amp; saucer</a:t>
                      </a:r>
                      <a:endParaRPr lang="en-US" dirty="0"/>
                    </a:p>
                  </a:txBody>
                  <a:tcPr/>
                </a:tc>
                <a:tc>
                  <a:txBody>
                    <a:bodyPr/>
                    <a:lstStyle/>
                    <a:p>
                      <a:r>
                        <a:rPr lang="en-US" dirty="0" smtClean="0"/>
                        <a:t>100 ML</a:t>
                      </a:r>
                      <a:endParaRPr lang="en-US" dirty="0"/>
                    </a:p>
                  </a:txBody>
                  <a:tcPr/>
                </a:tc>
                <a:tc>
                  <a:txBody>
                    <a:bodyPr/>
                    <a:lstStyle/>
                    <a:p>
                      <a:r>
                        <a:rPr lang="en-US" dirty="0" smtClean="0"/>
                        <a:t>For</a:t>
                      </a:r>
                      <a:r>
                        <a:rPr lang="en-US" baseline="0" dirty="0" smtClean="0"/>
                        <a:t> coffee served after lunch &amp; dinner</a:t>
                      </a:r>
                      <a:endParaRPr lang="en-US" dirty="0"/>
                    </a:p>
                  </a:txBody>
                  <a:tcPr/>
                </a:tc>
                <a:tc>
                  <a:txBody>
                    <a:bodyPr/>
                    <a:lstStyle/>
                    <a:p>
                      <a:endParaRPr lang="en-US"/>
                    </a:p>
                  </a:txBody>
                  <a:tcPr/>
                </a:tc>
              </a:tr>
              <a:tr h="12382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23825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84</a:t>
            </a:fld>
            <a:endParaRPr lang="en-US" dirty="0"/>
          </a:p>
        </p:txBody>
      </p:sp>
      <p:sp>
        <p:nvSpPr>
          <p:cNvPr id="3" name="TextBox 2"/>
          <p:cNvSpPr txBox="1"/>
          <p:nvPr/>
        </p:nvSpPr>
        <p:spPr>
          <a:xfrm>
            <a:off x="609600" y="0"/>
            <a:ext cx="8001000" cy="369332"/>
          </a:xfrm>
          <a:prstGeom prst="rect">
            <a:avLst/>
          </a:prstGeom>
          <a:noFill/>
        </p:spPr>
        <p:txBody>
          <a:bodyPr wrap="square" rtlCol="0">
            <a:spAutoFit/>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85</a:t>
            </a:fld>
            <a:endParaRPr lang="en-US"/>
          </a:p>
        </p:txBody>
      </p:sp>
      <p:sp>
        <p:nvSpPr>
          <p:cNvPr id="3" name="TextBox 2"/>
          <p:cNvSpPr txBox="1"/>
          <p:nvPr/>
        </p:nvSpPr>
        <p:spPr>
          <a:xfrm>
            <a:off x="304800" y="228600"/>
            <a:ext cx="8610600" cy="6247864"/>
          </a:xfrm>
          <a:prstGeom prst="rect">
            <a:avLst/>
          </a:prstGeom>
          <a:noFill/>
        </p:spPr>
        <p:txBody>
          <a:bodyPr wrap="square" rtlCol="0">
            <a:spAutoFit/>
          </a:bodyPr>
          <a:lstStyle/>
          <a:p>
            <a:pPr>
              <a:buFont typeface="Arial" pitchFamily="34" charset="0"/>
              <a:buChar char="•"/>
            </a:pPr>
            <a:r>
              <a:rPr lang="en-US" sz="2800" dirty="0" smtClean="0"/>
              <a:t>EQUIPMENT CATEGORY &amp; ITS EXAMPLE------ </a:t>
            </a:r>
          </a:p>
          <a:p>
            <a:r>
              <a:rPr lang="en-US" sz="2800" dirty="0" smtClean="0"/>
              <a:t> </a:t>
            </a:r>
          </a:p>
          <a:p>
            <a:pPr>
              <a:buFont typeface="Wingdings" pitchFamily="2" charset="2"/>
              <a:buChar char="v"/>
            </a:pPr>
            <a:r>
              <a:rPr lang="en-US" sz="2800" dirty="0" smtClean="0"/>
              <a:t>FURINTURE-</a:t>
            </a:r>
            <a:r>
              <a:rPr lang="en-US" sz="2800" dirty="0" err="1" smtClean="0"/>
              <a:t>Tables,chairs,sideboards</a:t>
            </a:r>
            <a:r>
              <a:rPr lang="en-US" sz="2800" dirty="0" smtClean="0"/>
              <a:t> </a:t>
            </a:r>
          </a:p>
          <a:p>
            <a:r>
              <a:rPr lang="en-US" sz="2800" dirty="0" smtClean="0"/>
              <a:t> </a:t>
            </a:r>
          </a:p>
          <a:p>
            <a:pPr>
              <a:buFont typeface="Wingdings" pitchFamily="2" charset="2"/>
              <a:buChar char="v"/>
            </a:pPr>
            <a:r>
              <a:rPr lang="en-US" sz="2800" dirty="0" smtClean="0"/>
              <a:t>LINEN-Table cloth, buffet cloth, napkins {serviettes},tray cloth, waiter’s cloth</a:t>
            </a:r>
          </a:p>
          <a:p>
            <a:endParaRPr lang="en-US" sz="2800" dirty="0" smtClean="0"/>
          </a:p>
          <a:p>
            <a:pPr>
              <a:buFont typeface="Wingdings" pitchFamily="2" charset="2"/>
              <a:buChar char="v"/>
            </a:pPr>
            <a:r>
              <a:rPr lang="en-US" sz="2800" dirty="0" smtClean="0"/>
              <a:t>CROCKERY-Quarter plate, full plate, soup plate, soup bowl ,cup &amp; saucer </a:t>
            </a:r>
          </a:p>
          <a:p>
            <a:pPr>
              <a:buFont typeface="Wingdings" pitchFamily="2" charset="2"/>
              <a:buChar char="v"/>
            </a:pPr>
            <a:endParaRPr lang="en-US" sz="2800" dirty="0" smtClean="0"/>
          </a:p>
          <a:p>
            <a:pPr>
              <a:buFont typeface="Wingdings" pitchFamily="2" charset="2"/>
              <a:buChar char="v"/>
            </a:pPr>
            <a:r>
              <a:rPr lang="en-US" sz="2800" dirty="0" smtClean="0"/>
              <a:t> GLASSWARE-Water goblets, wine glasses, champagne tulip, beer mug, cocktail glass, Tom collins,old fashioned, highball, pilsner glass &amp; so on.</a:t>
            </a:r>
          </a:p>
          <a:p>
            <a:endParaRPr lang="en-US" dirty="0" smtClean="0"/>
          </a:p>
          <a:p>
            <a:r>
              <a:rPr lang="en-US" dirty="0" smtClean="0"/>
              <a:t> </a:t>
            </a:r>
            <a:endParaRPr lang="en-US" dirty="0"/>
          </a:p>
        </p:txBody>
      </p:sp>
    </p:spTree>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86</a:t>
            </a:fld>
            <a:endParaRPr lang="en-US"/>
          </a:p>
        </p:txBody>
      </p:sp>
      <p:sp>
        <p:nvSpPr>
          <p:cNvPr id="4" name="TextBox 3"/>
          <p:cNvSpPr txBox="1"/>
          <p:nvPr/>
        </p:nvSpPr>
        <p:spPr>
          <a:xfrm>
            <a:off x="381000" y="152400"/>
            <a:ext cx="8610600" cy="5262979"/>
          </a:xfrm>
          <a:prstGeom prst="rect">
            <a:avLst/>
          </a:prstGeom>
          <a:noFill/>
        </p:spPr>
        <p:txBody>
          <a:bodyPr wrap="square" rtlCol="0">
            <a:spAutoFit/>
          </a:bodyPr>
          <a:lstStyle/>
          <a:p>
            <a:pPr>
              <a:buFont typeface="Wingdings" pitchFamily="2" charset="2"/>
              <a:buChar char="v"/>
            </a:pPr>
            <a:r>
              <a:rPr lang="en-US" sz="2800" dirty="0" smtClean="0"/>
              <a:t>TABLEWARE- </a:t>
            </a:r>
          </a:p>
          <a:p>
            <a:pPr marL="400050" indent="-400050"/>
            <a:endParaRPr lang="en-US" sz="2800" dirty="0" smtClean="0"/>
          </a:p>
          <a:p>
            <a:pPr marL="400050" indent="-400050">
              <a:buFont typeface="+mj-lt"/>
              <a:buAutoNum type="romanUcPeriod"/>
            </a:pPr>
            <a:r>
              <a:rPr lang="en-US" sz="2800" dirty="0" smtClean="0"/>
              <a:t> Flatware-</a:t>
            </a:r>
            <a:r>
              <a:rPr lang="en-US" sz="2800" dirty="0" err="1" smtClean="0"/>
              <a:t>spoons,Forks</a:t>
            </a:r>
            <a:endParaRPr lang="en-US" sz="2800" dirty="0" smtClean="0"/>
          </a:p>
          <a:p>
            <a:pPr marL="400050" indent="-400050">
              <a:buFont typeface="+mj-lt"/>
              <a:buAutoNum type="romanUcPeriod"/>
            </a:pPr>
            <a:r>
              <a:rPr lang="en-US" sz="2800" dirty="0" smtClean="0"/>
              <a:t> cutlery-knives</a:t>
            </a:r>
          </a:p>
          <a:p>
            <a:pPr marL="400050" indent="-400050">
              <a:buFont typeface="+mj-lt"/>
              <a:buAutoNum type="romanUcPeriod"/>
            </a:pPr>
            <a:r>
              <a:rPr lang="en-US" sz="2800" dirty="0" smtClean="0"/>
              <a:t> Hollowware-coffee pots,teapots,water jugs,sugar bowls,creamers,butter dish &amp; so on.</a:t>
            </a:r>
          </a:p>
          <a:p>
            <a:pPr marL="400050" indent="-400050">
              <a:buFont typeface="+mj-lt"/>
              <a:buAutoNum type="romanUcPeriod"/>
            </a:pPr>
            <a:endParaRPr lang="en-US" sz="2800" dirty="0" smtClean="0"/>
          </a:p>
          <a:p>
            <a:pPr marL="400050" indent="-400050">
              <a:buFont typeface="Wingdings" pitchFamily="2" charset="2"/>
              <a:buChar char="v"/>
            </a:pPr>
            <a:r>
              <a:rPr lang="en-US" sz="2800" dirty="0" smtClean="0"/>
              <a:t>MISCELLANEOUS EQUIPMENT-Bud vase, menu stand, cruets, ash trays, caviar knife, oyster fork &amp; so on.</a:t>
            </a:r>
          </a:p>
          <a:p>
            <a:pPr marL="400050" indent="-400050"/>
            <a:endParaRPr lang="en-US" sz="2800" dirty="0" smtClean="0"/>
          </a:p>
          <a:p>
            <a:pPr marL="400050" indent="-400050">
              <a:buFont typeface="Wingdings" pitchFamily="2" charset="2"/>
              <a:buChar char="v"/>
            </a:pPr>
            <a:r>
              <a:rPr lang="en-US" sz="2800" dirty="0" smtClean="0"/>
              <a:t>DISPOSABLES-Paper napkins, disposable plates,cups,coasters,spoons,forks,knives &amp; so on.</a:t>
            </a:r>
            <a:endParaRPr lang="en-US" sz="2800" dirty="0"/>
          </a:p>
        </p:txBody>
      </p:sp>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87</a:t>
            </a:fld>
            <a:endParaRPr lang="en-US"/>
          </a:p>
        </p:txBody>
      </p:sp>
      <p:sp>
        <p:nvSpPr>
          <p:cNvPr id="3" name="TextBox 2"/>
          <p:cNvSpPr txBox="1"/>
          <p:nvPr/>
        </p:nvSpPr>
        <p:spPr>
          <a:xfrm>
            <a:off x="381000" y="304800"/>
            <a:ext cx="8382000" cy="6678751"/>
          </a:xfrm>
          <a:prstGeom prst="rect">
            <a:avLst/>
          </a:prstGeom>
          <a:noFill/>
        </p:spPr>
        <p:txBody>
          <a:bodyPr wrap="square" rtlCol="0">
            <a:spAutoFit/>
          </a:bodyPr>
          <a:lstStyle/>
          <a:p>
            <a:r>
              <a:rPr lang="en-US" sz="2800" dirty="0" smtClean="0"/>
              <a:t>ASSIGNMENTS FOR PRACTICALS----------</a:t>
            </a:r>
          </a:p>
          <a:p>
            <a:r>
              <a:rPr lang="en-US" sz="2800" dirty="0" smtClean="0"/>
              <a:t> </a:t>
            </a:r>
          </a:p>
          <a:p>
            <a:r>
              <a:rPr lang="en-US" sz="2800" dirty="0" smtClean="0"/>
              <a:t>                               </a:t>
            </a:r>
            <a:r>
              <a:rPr lang="en-US" sz="2800" i="1" dirty="0" smtClean="0"/>
              <a:t>Top 20 restaurants in India </a:t>
            </a:r>
          </a:p>
          <a:p>
            <a:r>
              <a:rPr lang="en-US" sz="2800" dirty="0" smtClean="0"/>
              <a:t>  </a:t>
            </a:r>
            <a:endParaRPr lang="en-US" sz="2800" b="1" dirty="0" smtClean="0"/>
          </a:p>
          <a:p>
            <a:pPr>
              <a:buFont typeface="Wingdings" pitchFamily="2" charset="2"/>
              <a:buChar char="Ø"/>
            </a:pPr>
            <a:r>
              <a:rPr lang="en-US" sz="2800" b="1" dirty="0" smtClean="0"/>
              <a:t>            Fine dining Restaurants or award winning Restaurants.</a:t>
            </a:r>
            <a:r>
              <a:rPr lang="en-US" sz="2800" dirty="0" smtClean="0"/>
              <a:t>  </a:t>
            </a:r>
          </a:p>
          <a:p>
            <a:endParaRPr lang="en-US" sz="2800" dirty="0" smtClean="0"/>
          </a:p>
          <a:p>
            <a:pPr>
              <a:buFont typeface="Wingdings" pitchFamily="2" charset="2"/>
              <a:buChar char="q"/>
            </a:pPr>
            <a:r>
              <a:rPr lang="en-US" sz="2800" dirty="0" smtClean="0"/>
              <a:t> BANGALORE </a:t>
            </a:r>
          </a:p>
          <a:p>
            <a:r>
              <a:rPr lang="en-US" sz="2800" dirty="0" smtClean="0"/>
              <a:t> </a:t>
            </a:r>
          </a:p>
          <a:p>
            <a:pPr>
              <a:buFont typeface="Wingdings" pitchFamily="2" charset="2"/>
              <a:buChar char="q"/>
            </a:pPr>
            <a:r>
              <a:rPr lang="en-US" sz="2800" dirty="0" smtClean="0"/>
              <a:t>NEW DELHI</a:t>
            </a:r>
          </a:p>
          <a:p>
            <a:r>
              <a:rPr lang="en-US" sz="2800" dirty="0" smtClean="0"/>
              <a:t> </a:t>
            </a:r>
          </a:p>
          <a:p>
            <a:pPr>
              <a:buFont typeface="Wingdings" pitchFamily="2" charset="2"/>
              <a:buChar char="q"/>
            </a:pPr>
            <a:r>
              <a:rPr lang="en-US" sz="2800" dirty="0" smtClean="0"/>
              <a:t>MUMBAI</a:t>
            </a:r>
          </a:p>
          <a:p>
            <a:r>
              <a:rPr lang="en-US" sz="2800" dirty="0" smtClean="0"/>
              <a:t> </a:t>
            </a:r>
          </a:p>
          <a:p>
            <a:pPr>
              <a:buFont typeface="Wingdings" pitchFamily="2" charset="2"/>
              <a:buChar char="q"/>
            </a:pPr>
            <a:r>
              <a:rPr lang="en-US" sz="2800" dirty="0" smtClean="0"/>
              <a:t>CHENNAI OR GOA</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88</a:t>
            </a:fld>
            <a:endParaRPr lang="en-US"/>
          </a:p>
        </p:txBody>
      </p:sp>
      <p:pic>
        <p:nvPicPr>
          <p:cNvPr id="1026" name="Picture 2" descr="http://blog.opentable.com/wp-content/uploads/2010/02/Top-50-Restaurants-with-Best-Service.jpg"/>
          <p:cNvPicPr>
            <a:picLocks noChangeAspect="1" noChangeArrowheads="1"/>
          </p:cNvPicPr>
          <p:nvPr/>
        </p:nvPicPr>
        <p:blipFill>
          <a:blip r:embed="rId2" cstate="print"/>
          <a:srcRect/>
          <a:stretch>
            <a:fillRect/>
          </a:stretch>
        </p:blipFill>
        <p:spPr bwMode="auto">
          <a:xfrm>
            <a:off x="2133600" y="2362200"/>
            <a:ext cx="3333750" cy="2209801"/>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89</a:t>
            </a:fld>
            <a:endParaRPr lang="en-US"/>
          </a:p>
        </p:txBody>
      </p:sp>
      <p:sp>
        <p:nvSpPr>
          <p:cNvPr id="51202" name="AutoShape 2" descr="http://www.rosenhof.de/fileadmin/user_upload/Pressebilder/27-Roomservic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http://www.rosenhof.de/fileadmin/user_upload/Pressebilder/27-Roomservic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http://blog.emitalia.co.uk/wordpress/wp-content/uploads/2010/08/Versace_cutlery_dinnerware.jpg"/>
          <p:cNvPicPr>
            <a:picLocks noChangeAspect="1" noChangeArrowheads="1"/>
          </p:cNvPicPr>
          <p:nvPr/>
        </p:nvPicPr>
        <p:blipFill>
          <a:blip r:embed="rId2" cstate="print"/>
          <a:srcRect/>
          <a:stretch>
            <a:fillRect/>
          </a:stretch>
        </p:blipFill>
        <p:spPr bwMode="auto">
          <a:xfrm>
            <a:off x="914400" y="1676400"/>
            <a:ext cx="7277100" cy="381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9</a:t>
            </a:fld>
            <a:endParaRPr lang="en-US" dirty="0"/>
          </a:p>
        </p:txBody>
      </p:sp>
      <p:pic>
        <p:nvPicPr>
          <p:cNvPr id="3074" name="Picture 2" descr="http://www.hamaraholiday.com/pics/D_taj_mahal_1.jpg"/>
          <p:cNvPicPr>
            <a:picLocks noChangeAspect="1" noChangeArrowheads="1"/>
          </p:cNvPicPr>
          <p:nvPr/>
        </p:nvPicPr>
        <p:blipFill>
          <a:blip r:embed="rId2" cstate="print"/>
          <a:srcRect/>
          <a:stretch>
            <a:fillRect/>
          </a:stretch>
        </p:blipFill>
        <p:spPr bwMode="auto">
          <a:xfrm>
            <a:off x="440139" y="80822"/>
            <a:ext cx="7408461" cy="7129483"/>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90</a:t>
            </a:fld>
            <a:endParaRPr lang="en-US"/>
          </a:p>
        </p:txBody>
      </p:sp>
      <p:pic>
        <p:nvPicPr>
          <p:cNvPr id="53250" name="Picture 2" descr="http://img04.static-nextag.com/image/Versace-Medusa-Dinner-Plate/1/000/006/407/851/640785118.jpg"/>
          <p:cNvPicPr>
            <a:picLocks noChangeAspect="1" noChangeArrowheads="1"/>
          </p:cNvPicPr>
          <p:nvPr/>
        </p:nvPicPr>
        <p:blipFill>
          <a:blip r:embed="rId2" cstate="print"/>
          <a:srcRect/>
          <a:stretch>
            <a:fillRect/>
          </a:stretch>
        </p:blipFill>
        <p:spPr bwMode="auto">
          <a:xfrm>
            <a:off x="3429000" y="2057400"/>
            <a:ext cx="952500" cy="9525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91</a:t>
            </a:fld>
            <a:endParaRPr lang="en-US"/>
          </a:p>
        </p:txBody>
      </p:sp>
      <p:pic>
        <p:nvPicPr>
          <p:cNvPr id="54274" name="Picture 2" descr="http://www.upscalegallery.com/images/nverdwmedhc5.jpg"/>
          <p:cNvPicPr>
            <a:picLocks noChangeAspect="1" noChangeArrowheads="1"/>
          </p:cNvPicPr>
          <p:nvPr/>
        </p:nvPicPr>
        <p:blipFill>
          <a:blip r:embed="rId2" cstate="print"/>
          <a:srcRect/>
          <a:stretch>
            <a:fillRect/>
          </a:stretch>
        </p:blipFill>
        <p:spPr bwMode="auto">
          <a:xfrm>
            <a:off x="1676400" y="1219200"/>
            <a:ext cx="6172200" cy="4629151"/>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92</a:t>
            </a:fld>
            <a:endParaRPr lang="en-US"/>
          </a:p>
        </p:txBody>
      </p:sp>
      <p:pic>
        <p:nvPicPr>
          <p:cNvPr id="55298" name="Picture 2" descr="Lenox Autumn"/>
          <p:cNvPicPr>
            <a:picLocks noChangeAspect="1" noChangeArrowheads="1"/>
          </p:cNvPicPr>
          <p:nvPr/>
        </p:nvPicPr>
        <p:blipFill>
          <a:blip r:embed="rId2" cstate="print"/>
          <a:srcRect/>
          <a:stretch>
            <a:fillRect/>
          </a:stretch>
        </p:blipFill>
        <p:spPr bwMode="auto">
          <a:xfrm>
            <a:off x="2209800" y="1295400"/>
            <a:ext cx="3962400" cy="3714751"/>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93</a:t>
            </a:fld>
            <a:endParaRPr lang="en-US"/>
          </a:p>
        </p:txBody>
      </p:sp>
      <p:pic>
        <p:nvPicPr>
          <p:cNvPr id="56322" name="Picture 2" descr="Lenox Bellina Gold"/>
          <p:cNvPicPr>
            <a:picLocks noChangeAspect="1" noChangeArrowheads="1"/>
          </p:cNvPicPr>
          <p:nvPr/>
        </p:nvPicPr>
        <p:blipFill>
          <a:blip r:embed="rId2" cstate="print"/>
          <a:srcRect/>
          <a:stretch>
            <a:fillRect/>
          </a:stretch>
        </p:blipFill>
        <p:spPr bwMode="auto">
          <a:xfrm>
            <a:off x="2438400" y="1905000"/>
            <a:ext cx="3333750" cy="3333750"/>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94</a:t>
            </a:fld>
            <a:endParaRPr lang="en-US"/>
          </a:p>
        </p:txBody>
      </p:sp>
      <p:sp>
        <p:nvSpPr>
          <p:cNvPr id="3" name="TextBox 2"/>
          <p:cNvSpPr txBox="1"/>
          <p:nvPr/>
        </p:nvSpPr>
        <p:spPr>
          <a:xfrm>
            <a:off x="304800" y="0"/>
            <a:ext cx="8534400" cy="369332"/>
          </a:xfrm>
          <a:prstGeom prst="rect">
            <a:avLst/>
          </a:prstGeom>
          <a:noFill/>
        </p:spPr>
        <p:txBody>
          <a:bodyPr wrap="square" rtlCol="0">
            <a:spAutoFit/>
          </a:bodyPr>
          <a:lstStyle/>
          <a:p>
            <a:r>
              <a:rPr lang="en-US" dirty="0" smtClean="0"/>
              <a:t>FOOD &amp; BEVERAGE SERVICE PERSONNEL----{</a:t>
            </a:r>
            <a:r>
              <a:rPr lang="en-US" b="1" u="sng" dirty="0" smtClean="0"/>
              <a:t>UNIT-4}</a:t>
            </a:r>
            <a:endParaRPr lang="en-US" b="1" u="sng" dirty="0"/>
          </a:p>
        </p:txBody>
      </p:sp>
      <p:sp>
        <p:nvSpPr>
          <p:cNvPr id="5" name="TextBox 4"/>
          <p:cNvSpPr txBox="1"/>
          <p:nvPr/>
        </p:nvSpPr>
        <p:spPr>
          <a:xfrm>
            <a:off x="457200" y="428685"/>
            <a:ext cx="8458200" cy="6647974"/>
          </a:xfrm>
          <a:prstGeom prst="rect">
            <a:avLst/>
          </a:prstGeom>
          <a:noFill/>
        </p:spPr>
        <p:txBody>
          <a:bodyPr wrap="square" rtlCol="0">
            <a:spAutoFit/>
          </a:bodyPr>
          <a:lstStyle/>
          <a:p>
            <a:r>
              <a:rPr lang="en-US" sz="2400" dirty="0" smtClean="0"/>
              <a:t>Designation of Restaurant Organization in </a:t>
            </a:r>
            <a:r>
              <a:rPr lang="en-US" sz="2400" dirty="0" err="1" smtClean="0"/>
              <a:t>french</a:t>
            </a:r>
            <a:r>
              <a:rPr lang="en-US" sz="2400" dirty="0" smtClean="0"/>
              <a:t> &amp; English </a:t>
            </a:r>
          </a:p>
          <a:p>
            <a:r>
              <a:rPr lang="en-US" sz="2400" dirty="0" smtClean="0"/>
              <a:t> </a:t>
            </a:r>
          </a:p>
          <a:p>
            <a:r>
              <a:rPr lang="en-US" sz="2400" dirty="0" smtClean="0"/>
              <a:t>         </a:t>
            </a:r>
            <a:r>
              <a:rPr lang="en-US" sz="2400" dirty="0" smtClean="0"/>
              <a:t> </a:t>
            </a:r>
            <a:r>
              <a:rPr lang="en-US" sz="2400" dirty="0" err="1" smtClean="0"/>
              <a:t>Directeur</a:t>
            </a:r>
            <a:r>
              <a:rPr lang="en-US" sz="2400" dirty="0" smtClean="0"/>
              <a:t> du Restaurant      {Restaurant Manager}</a:t>
            </a:r>
          </a:p>
          <a:p>
            <a:r>
              <a:rPr lang="en-US" sz="2400" dirty="0" smtClean="0"/>
              <a:t>  </a:t>
            </a:r>
          </a:p>
          <a:p>
            <a:r>
              <a:rPr lang="en-US" sz="2400" dirty="0" smtClean="0"/>
              <a:t>             </a:t>
            </a:r>
            <a:r>
              <a:rPr lang="en-US" sz="2400" dirty="0" smtClean="0"/>
              <a:t> </a:t>
            </a:r>
            <a:r>
              <a:rPr lang="en-US" sz="2400" dirty="0" smtClean="0"/>
              <a:t>Maitre </a:t>
            </a:r>
            <a:r>
              <a:rPr lang="en-US" sz="2400" dirty="0" err="1" smtClean="0"/>
              <a:t>d’hotel</a:t>
            </a:r>
            <a:r>
              <a:rPr lang="en-US" sz="2400" dirty="0" smtClean="0"/>
              <a:t>                  </a:t>
            </a:r>
            <a:r>
              <a:rPr lang="en-US" sz="2400" dirty="0" smtClean="0"/>
              <a:t>  </a:t>
            </a:r>
            <a:r>
              <a:rPr lang="en-US" sz="2400" dirty="0" smtClean="0"/>
              <a:t>{Senior Captain}</a:t>
            </a:r>
          </a:p>
          <a:p>
            <a:r>
              <a:rPr lang="en-US" sz="2400" dirty="0" smtClean="0"/>
              <a:t> </a:t>
            </a:r>
          </a:p>
          <a:p>
            <a:r>
              <a:rPr lang="en-US" sz="2400" dirty="0" smtClean="0"/>
              <a:t>          </a:t>
            </a:r>
            <a:r>
              <a:rPr lang="en-US" sz="2400" dirty="0" smtClean="0"/>
              <a:t> </a:t>
            </a:r>
            <a:r>
              <a:rPr lang="en-US" sz="2400" dirty="0" smtClean="0"/>
              <a:t>Maitre </a:t>
            </a:r>
            <a:r>
              <a:rPr lang="en-US" sz="2400" dirty="0" err="1" smtClean="0"/>
              <a:t>d’hotel</a:t>
            </a:r>
            <a:r>
              <a:rPr lang="en-US" sz="2400" dirty="0" smtClean="0"/>
              <a:t> de </a:t>
            </a:r>
            <a:r>
              <a:rPr lang="en-US" sz="2400" dirty="0" err="1" smtClean="0"/>
              <a:t>carre</a:t>
            </a:r>
            <a:r>
              <a:rPr lang="en-US" sz="2400" dirty="0" smtClean="0"/>
              <a:t>        {Captain} </a:t>
            </a:r>
          </a:p>
          <a:p>
            <a:r>
              <a:rPr lang="en-US" sz="2400" dirty="0" smtClean="0"/>
              <a:t> </a:t>
            </a:r>
          </a:p>
          <a:p>
            <a:r>
              <a:rPr lang="en-US" sz="2400" dirty="0" smtClean="0"/>
              <a:t>         </a:t>
            </a:r>
            <a:r>
              <a:rPr lang="en-US" sz="2400" dirty="0" smtClean="0"/>
              <a:t>Chef </a:t>
            </a:r>
            <a:r>
              <a:rPr lang="en-US" sz="2400" dirty="0" smtClean="0"/>
              <a:t>de rang                         {Steward}</a:t>
            </a:r>
          </a:p>
          <a:p>
            <a:r>
              <a:rPr lang="en-US" sz="2400" dirty="0" smtClean="0"/>
              <a:t> </a:t>
            </a:r>
          </a:p>
          <a:p>
            <a:r>
              <a:rPr lang="en-US" sz="2400" dirty="0" smtClean="0"/>
              <a:t>      </a:t>
            </a:r>
            <a:r>
              <a:rPr lang="en-US" sz="2400" dirty="0" smtClean="0"/>
              <a:t> </a:t>
            </a:r>
            <a:r>
              <a:rPr lang="en-US" sz="2400" dirty="0" err="1" smtClean="0"/>
              <a:t>Demi</a:t>
            </a:r>
            <a:r>
              <a:rPr lang="en-US" sz="2400" dirty="0" smtClean="0"/>
              <a:t>-chef de rang                {Assistant Steward}  </a:t>
            </a:r>
          </a:p>
          <a:p>
            <a:r>
              <a:rPr lang="en-US" sz="2400" dirty="0" smtClean="0"/>
              <a:t> </a:t>
            </a:r>
          </a:p>
          <a:p>
            <a:r>
              <a:rPr lang="en-US" sz="2400" dirty="0" smtClean="0"/>
              <a:t>      </a:t>
            </a:r>
            <a:r>
              <a:rPr lang="en-US" sz="2400" dirty="0" smtClean="0"/>
              <a:t>Commis </a:t>
            </a:r>
            <a:r>
              <a:rPr lang="en-US" sz="2400" dirty="0" smtClean="0"/>
              <a:t>de rang                    {waiter}  </a:t>
            </a:r>
          </a:p>
          <a:p>
            <a:endParaRPr lang="en-US" sz="2400" dirty="0" smtClean="0"/>
          </a:p>
          <a:p>
            <a:r>
              <a:rPr lang="en-US" sz="2400" dirty="0" smtClean="0"/>
              <a:t>      </a:t>
            </a:r>
            <a:r>
              <a:rPr lang="en-US" sz="2400" dirty="0" smtClean="0"/>
              <a:t>Commis </a:t>
            </a:r>
            <a:r>
              <a:rPr lang="en-US" sz="2400" dirty="0" err="1" smtClean="0"/>
              <a:t>debarrasseur</a:t>
            </a:r>
            <a:r>
              <a:rPr lang="en-US" sz="2400" dirty="0" smtClean="0"/>
              <a:t>            {Apprentice}{Trainee}</a:t>
            </a:r>
          </a:p>
          <a:p>
            <a:r>
              <a:rPr lang="en-US" sz="2400" dirty="0" smtClean="0"/>
              <a:t>                              </a:t>
            </a:r>
          </a:p>
          <a:p>
            <a:r>
              <a:rPr lang="en-US" sz="2400" dirty="0" smtClean="0"/>
              <a:t>      </a:t>
            </a:r>
            <a:r>
              <a:rPr lang="en-US" sz="2400" dirty="0" smtClean="0"/>
              <a:t>Sommelier                               </a:t>
            </a:r>
            <a:r>
              <a:rPr lang="en-US" sz="2400" dirty="0" smtClean="0"/>
              <a:t>{Wine waiter}</a:t>
            </a:r>
          </a:p>
          <a:p>
            <a:r>
              <a:rPr lang="en-US" dirty="0" smtClean="0"/>
              <a:t>                                                                          </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95</a:t>
            </a:fld>
            <a:endParaRPr lang="en-US"/>
          </a:p>
        </p:txBody>
      </p:sp>
      <p:pic>
        <p:nvPicPr>
          <p:cNvPr id="1026" name="Picture 2" descr="http://cdnstatic-2.mydestination.com/slovenia/Pictures/attachments/CustombronzeImages/Jarc%20pub%20bar.jpg"/>
          <p:cNvPicPr>
            <a:picLocks noChangeAspect="1" noChangeArrowheads="1"/>
          </p:cNvPicPr>
          <p:nvPr/>
        </p:nvPicPr>
        <p:blipFill>
          <a:blip r:embed="rId2" cstate="print"/>
          <a:srcRect/>
          <a:stretch>
            <a:fillRect/>
          </a:stretch>
        </p:blipFill>
        <p:spPr bwMode="auto">
          <a:xfrm>
            <a:off x="762000" y="381000"/>
            <a:ext cx="7620000" cy="5715000"/>
          </a:xfrm>
          <a:prstGeom prst="rect">
            <a:avLst/>
          </a:prstGeom>
          <a:noFill/>
        </p:spPr>
      </p:pic>
      <p:sp>
        <p:nvSpPr>
          <p:cNvPr id="5" name="TextBox 4"/>
          <p:cNvSpPr txBox="1"/>
          <p:nvPr/>
        </p:nvSpPr>
        <p:spPr>
          <a:xfrm>
            <a:off x="1066800" y="6400800"/>
            <a:ext cx="1122423" cy="646331"/>
          </a:xfrm>
          <a:prstGeom prst="rect">
            <a:avLst/>
          </a:prstGeom>
          <a:noFill/>
        </p:spPr>
        <p:txBody>
          <a:bodyPr wrap="none" rtlCol="0">
            <a:spAutoFit/>
          </a:bodyPr>
          <a:lstStyle/>
          <a:p>
            <a:r>
              <a:rPr lang="en-US" dirty="0" smtClean="0"/>
              <a:t>PUB Image</a:t>
            </a:r>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96</a:t>
            </a:fld>
            <a:endParaRPr lang="en-US"/>
          </a:p>
        </p:txBody>
      </p:sp>
      <p:pic>
        <p:nvPicPr>
          <p:cNvPr id="59394" name="Picture 2" descr="Fabric in London United Kingdom"/>
          <p:cNvPicPr>
            <a:picLocks noChangeAspect="1" noChangeArrowheads="1"/>
          </p:cNvPicPr>
          <p:nvPr/>
        </p:nvPicPr>
        <p:blipFill>
          <a:blip r:embed="rId2" cstate="print"/>
          <a:srcRect/>
          <a:stretch>
            <a:fillRect/>
          </a:stretch>
        </p:blipFill>
        <p:spPr bwMode="auto">
          <a:xfrm>
            <a:off x="1752600" y="1295400"/>
            <a:ext cx="4572000" cy="3038476"/>
          </a:xfrm>
          <a:prstGeom prst="rect">
            <a:avLst/>
          </a:prstGeom>
          <a:noFill/>
        </p:spPr>
      </p:pic>
      <p:sp>
        <p:nvSpPr>
          <p:cNvPr id="4" name="TextBox 3"/>
          <p:cNvSpPr txBox="1"/>
          <p:nvPr/>
        </p:nvSpPr>
        <p:spPr>
          <a:xfrm>
            <a:off x="3352800" y="4953000"/>
            <a:ext cx="2482218" cy="369332"/>
          </a:xfrm>
          <a:prstGeom prst="rect">
            <a:avLst/>
          </a:prstGeom>
          <a:noFill/>
        </p:spPr>
        <p:txBody>
          <a:bodyPr wrap="none" rtlCol="0">
            <a:spAutoFit/>
          </a:bodyPr>
          <a:lstStyle/>
          <a:p>
            <a:r>
              <a:rPr lang="en-US" dirty="0" smtClean="0"/>
              <a:t>Fabric night club in London</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97</a:t>
            </a:fld>
            <a:endParaRPr lang="en-US"/>
          </a:p>
        </p:txBody>
      </p:sp>
      <p:pic>
        <p:nvPicPr>
          <p:cNvPr id="60418" name="Picture 2" descr="Amnesia in the island of Ibiza"/>
          <p:cNvPicPr>
            <a:picLocks noChangeAspect="1" noChangeArrowheads="1"/>
          </p:cNvPicPr>
          <p:nvPr/>
        </p:nvPicPr>
        <p:blipFill>
          <a:blip r:embed="rId2" cstate="print"/>
          <a:srcRect/>
          <a:stretch>
            <a:fillRect/>
          </a:stretch>
        </p:blipFill>
        <p:spPr bwMode="auto">
          <a:xfrm>
            <a:off x="2514600" y="2133600"/>
            <a:ext cx="4572000" cy="3038476"/>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98</a:t>
            </a:fld>
            <a:endParaRPr lang="en-US"/>
          </a:p>
        </p:txBody>
      </p:sp>
      <p:sp>
        <p:nvSpPr>
          <p:cNvPr id="61442" name="AutoShape 2" descr="http://www.saintpattys.com/images/venues/ty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4" name="AutoShape 4" descr="http://www.saintpattys.com/images/venues/ty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6" name="AutoShape 6" descr="http://www.saintpattys.com/images/venues/ty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8" name="AutoShape 8" descr="http://www.saintpattys.com/images/venues/ty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304800" y="228600"/>
            <a:ext cx="8610600" cy="5816977"/>
          </a:xfrm>
          <a:prstGeom prst="rect">
            <a:avLst/>
          </a:prstGeom>
          <a:noFill/>
        </p:spPr>
        <p:txBody>
          <a:bodyPr wrap="square" rtlCol="0">
            <a:spAutoFit/>
          </a:bodyPr>
          <a:lstStyle/>
          <a:p>
            <a:r>
              <a:rPr lang="en-US" sz="2400" dirty="0" smtClean="0"/>
              <a:t>Let Examine the roles of each job position ------</a:t>
            </a:r>
          </a:p>
          <a:p>
            <a:r>
              <a:rPr lang="en-US" sz="2400" dirty="0" smtClean="0"/>
              <a:t>  </a:t>
            </a:r>
          </a:p>
          <a:p>
            <a:r>
              <a:rPr lang="en-US" sz="2400" b="1" dirty="0" smtClean="0"/>
              <a:t>Restaurant Manager-He\She </a:t>
            </a:r>
            <a:r>
              <a:rPr lang="en-US" sz="2400" dirty="0" smtClean="0"/>
              <a:t>is responsible for the commercial viability of the Restaurant. He\she is given a sales target by the owner &amp; employs measures to achieve those revenue figures by active selling in the market; in house selling;upselling;good </a:t>
            </a:r>
            <a:r>
              <a:rPr lang="en-US" sz="2400" dirty="0" err="1" smtClean="0"/>
              <a:t>service;hygiene</a:t>
            </a:r>
            <a:r>
              <a:rPr lang="en-US" sz="2400" dirty="0" smtClean="0"/>
              <a:t> &amp; sanitation </a:t>
            </a:r>
            <a:r>
              <a:rPr lang="en-US" sz="2400" dirty="0" err="1" smtClean="0"/>
              <a:t>standards;safety</a:t>
            </a:r>
            <a:r>
              <a:rPr lang="en-US" sz="2400" dirty="0" smtClean="0"/>
              <a:t> standards;&amp; making sure that guest pay their </a:t>
            </a:r>
            <a:r>
              <a:rPr lang="en-US" sz="2400" dirty="0" err="1" smtClean="0"/>
              <a:t>bills.The</a:t>
            </a:r>
            <a:r>
              <a:rPr lang="en-US" sz="2400" dirty="0" smtClean="0"/>
              <a:t> Restaurant manager must </a:t>
            </a:r>
            <a:r>
              <a:rPr lang="en-US" sz="2400" dirty="0" err="1" smtClean="0"/>
              <a:t>exihibit</a:t>
            </a:r>
            <a:r>
              <a:rPr lang="en-US" sz="2400" dirty="0" smtClean="0"/>
              <a:t> leadership qualities to motivate &amp; maintain staff discipline.</a:t>
            </a:r>
          </a:p>
          <a:p>
            <a:r>
              <a:rPr lang="en-US" sz="2400" b="1" dirty="0" smtClean="0"/>
              <a:t> </a:t>
            </a:r>
          </a:p>
          <a:p>
            <a:r>
              <a:rPr lang="en-US" sz="2400" b="1" dirty="0" smtClean="0"/>
              <a:t> Senior captain-</a:t>
            </a:r>
            <a:r>
              <a:rPr lang="en-US" sz="2400" dirty="0" smtClean="0"/>
              <a:t>Known as ‘</a:t>
            </a:r>
            <a:r>
              <a:rPr lang="en-US" sz="2400" b="1" dirty="0" smtClean="0"/>
              <a:t>Restaurant supervisor</a:t>
            </a:r>
            <a:r>
              <a:rPr lang="en-US" sz="2400" dirty="0" smtClean="0"/>
              <a:t>’ or  ‘</a:t>
            </a:r>
            <a:r>
              <a:rPr lang="en-US" sz="2400" b="1" dirty="0" smtClean="0"/>
              <a:t>maitre de Hotel'. He</a:t>
            </a:r>
            <a:r>
              <a:rPr lang="en-US" sz="2400" dirty="0" smtClean="0"/>
              <a:t>\she overseas the work of all Restaurant captains &amp; their service standards. Service standards include cleanliness, service preparedness, staff turnout, briefing &amp; training, service flow between kitchen &amp; restaurant;&amp; salesmanship.</a:t>
            </a:r>
          </a:p>
          <a:p>
            <a:r>
              <a:rPr lang="en-US" b="1" dirty="0" smtClean="0"/>
              <a:t>  </a:t>
            </a:r>
          </a:p>
          <a:p>
            <a:endParaRPr lang="en-US" b="1"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7410-3683-471C-AD2D-477163C022AF}" type="slidenum">
              <a:rPr lang="en-US" smtClean="0"/>
              <a:pPr/>
              <a:t>99</a:t>
            </a:fld>
            <a:endParaRPr lang="en-US"/>
          </a:p>
        </p:txBody>
      </p:sp>
      <p:sp>
        <p:nvSpPr>
          <p:cNvPr id="3" name="TextBox 2"/>
          <p:cNvSpPr txBox="1"/>
          <p:nvPr/>
        </p:nvSpPr>
        <p:spPr>
          <a:xfrm>
            <a:off x="228600" y="304800"/>
            <a:ext cx="8610600" cy="5693866"/>
          </a:xfrm>
          <a:prstGeom prst="rect">
            <a:avLst/>
          </a:prstGeom>
          <a:noFill/>
        </p:spPr>
        <p:txBody>
          <a:bodyPr wrap="square" rtlCol="0">
            <a:spAutoFit/>
          </a:bodyPr>
          <a:lstStyle/>
          <a:p>
            <a:r>
              <a:rPr lang="en-US" sz="2800" b="1" dirty="0" smtClean="0"/>
              <a:t>Captain-</a:t>
            </a:r>
            <a:r>
              <a:rPr lang="en-US" sz="2800" dirty="0" smtClean="0"/>
              <a:t>Known as ‘</a:t>
            </a:r>
            <a:r>
              <a:rPr lang="en-US" sz="2800" b="1" dirty="0" smtClean="0"/>
              <a:t>Head Waiter</a:t>
            </a:r>
            <a:r>
              <a:rPr lang="en-US" sz="2800" dirty="0" smtClean="0"/>
              <a:t>’ or ‘</a:t>
            </a:r>
            <a:r>
              <a:rPr lang="en-US" sz="2800" b="1" dirty="0" smtClean="0"/>
              <a:t>Chef de rang’ .The captain is </a:t>
            </a:r>
            <a:r>
              <a:rPr lang="en-US" sz="2800" dirty="0" smtClean="0"/>
              <a:t>responsible for a set of tables called station. The station has a sideboard, also called a ‘Dummy Waiter’ that is equipped with the crockery,cutlery,Linen &amp; service ware for a station. The captain leads  a team of waiters  &amp; sales targets of  a station .The restaurant will,therefore,have more then one captain based on number of stations.</a:t>
            </a:r>
          </a:p>
          <a:p>
            <a:r>
              <a:rPr lang="en-US" sz="2800" b="1" dirty="0" smtClean="0"/>
              <a:t> </a:t>
            </a:r>
          </a:p>
          <a:p>
            <a:r>
              <a:rPr lang="en-US" sz="2800" b="1" dirty="0" smtClean="0"/>
              <a:t> Hostess-</a:t>
            </a:r>
            <a:r>
              <a:rPr lang="en-US" sz="2800" dirty="0" smtClean="0"/>
              <a:t>She is the person who makes table reservations, receives the guest at the restaurant door, allots tables ensuring a balanced workload at each station, seats guest, presents the menu,&amp; periodically checks with the guests if the standards of service meets their expectations.</a:t>
            </a:r>
            <a:endParaRPr lang="en-US" sz="28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2437</TotalTime>
  <Words>5957</Words>
  <Application>Microsoft Office PowerPoint</Application>
  <PresentationFormat>On-screen Show (4:3)</PresentationFormat>
  <Paragraphs>782</Paragraphs>
  <Slides>132</Slides>
  <Notes>2</Notes>
  <HiddenSlides>0</HiddenSlides>
  <MMClips>0</MMClips>
  <ScaleCrop>false</ScaleCrop>
  <HeadingPairs>
    <vt:vector size="4" baseType="variant">
      <vt:variant>
        <vt:lpstr>Theme</vt:lpstr>
      </vt:variant>
      <vt:variant>
        <vt:i4>1</vt:i4>
      </vt:variant>
      <vt:variant>
        <vt:lpstr>Slide Titles</vt:lpstr>
      </vt:variant>
      <vt:variant>
        <vt:i4>132</vt:i4>
      </vt:variant>
    </vt:vector>
  </HeadingPairs>
  <TitlesOfParts>
    <vt:vector size="133" baseType="lpstr">
      <vt:lpstr>Oriel</vt:lpstr>
      <vt:lpstr>   History Of The Hotel Industry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Difference between A’la carte &amp; Table D’hote Menu----</vt:lpstr>
      <vt:lpstr>A’la carte                Table D’hote</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HOTEL INDUSTRY</dc:title>
  <dc:creator>dell</dc:creator>
  <cp:lastModifiedBy>hcl</cp:lastModifiedBy>
  <cp:revision>329</cp:revision>
  <dcterms:created xsi:type="dcterms:W3CDTF">2011-09-01T16:21:53Z</dcterms:created>
  <dcterms:modified xsi:type="dcterms:W3CDTF">2015-09-16T10:21:15Z</dcterms:modified>
</cp:coreProperties>
</file>