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Default Extension="vml" ContentType="application/vnd.openxmlformats-officedocument.vmlDrawing"/>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7" r:id="rId2"/>
    <p:sldId id="258" r:id="rId3"/>
    <p:sldId id="268" r:id="rId4"/>
    <p:sldId id="274" r:id="rId5"/>
    <p:sldId id="269" r:id="rId6"/>
    <p:sldId id="277" r:id="rId7"/>
    <p:sldId id="270" r:id="rId8"/>
    <p:sldId id="271" r:id="rId9"/>
    <p:sldId id="272" r:id="rId10"/>
    <p:sldId id="273" r:id="rId11"/>
    <p:sldId id="275" r:id="rId12"/>
    <p:sldId id="276" r:id="rId13"/>
    <p:sldId id="267" r:id="rId14"/>
    <p:sldId id="259" r:id="rId15"/>
    <p:sldId id="260" r:id="rId16"/>
    <p:sldId id="261" r:id="rId17"/>
    <p:sldId id="262" r:id="rId18"/>
    <p:sldId id="263" r:id="rId19"/>
    <p:sldId id="264" r:id="rId20"/>
    <p:sldId id="265" r:id="rId21"/>
    <p:sldId id="26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C2DC8D-DF0E-4C54-8A6E-EF66C68A3779}" type="datetimeFigureOut">
              <a:rPr lang="en-US" smtClean="0"/>
              <a:pPr/>
              <a:t>2/2/2021</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3E66F5-19ED-464C-87EF-904D5BFE412E}"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4CF997-8785-4A0B-A8F5-21A2215EE8B5}" type="slidenum">
              <a:rPr lang="en-US"/>
              <a:pPr/>
              <a:t>13</a:t>
            </a:fld>
            <a:endParaRPr lang="en-US"/>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53493B-FC77-4CB6-BF7A-8E2695BFB473}" type="slidenum">
              <a:rPr lang="en-US"/>
              <a:pPr/>
              <a:t>14</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839D37-76F7-4173-A605-2DFC0800684F}" type="slidenum">
              <a:rPr lang="en-US"/>
              <a:pPr/>
              <a:t>15</a:t>
            </a:fld>
            <a:endParaRPr lang="en-US"/>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DEB06C-ED06-4790-9765-AA53521BF3DA}" type="slidenum">
              <a:rPr lang="en-US"/>
              <a:pPr/>
              <a:t>16</a:t>
            </a:fld>
            <a:endParaRPr lang="en-US"/>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0C3E7D-7214-4AE0-AA1D-84742B0F037D}" type="slidenum">
              <a:rPr lang="en-US"/>
              <a:pPr/>
              <a:t>17</a:t>
            </a:fld>
            <a:endParaRPr lang="en-US"/>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B76DE6-9B13-4E95-8636-69D780CECD01}" type="slidenum">
              <a:rPr lang="en-US"/>
              <a:pPr/>
              <a:t>18</a:t>
            </a:fld>
            <a:endParaRPr lang="en-US"/>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C63EC8-2275-4EFA-BDC6-1708BC219838}" type="slidenum">
              <a:rPr lang="en-US"/>
              <a:pPr/>
              <a:t>19</a:t>
            </a:fld>
            <a:endParaRPr lang="en-US"/>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8B00F9-91C7-4723-8C1A-E84AFD89AAC6}" type="slidenum">
              <a:rPr lang="en-US"/>
              <a:pPr/>
              <a:t>20</a:t>
            </a:fld>
            <a:endParaRPr lang="en-US"/>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B3E607-4F95-4512-AFB1-63A385B02598}" type="slidenum">
              <a:rPr lang="en-US"/>
              <a:pPr/>
              <a:t>21</a:t>
            </a:fld>
            <a:endParaRPr lang="en-US"/>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715D63DF-9D75-495D-8E37-BF315790991A}" type="datetimeFigureOut">
              <a:rPr lang="en-US" smtClean="0"/>
              <a:pPr/>
              <a:t>2/2/2021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263C03C-9363-4D88-BB90-F3D740DFC7A2}"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15D63DF-9D75-495D-8E37-BF315790991A}" type="datetimeFigureOut">
              <a:rPr lang="en-US" smtClean="0"/>
              <a:pPr/>
              <a:t>2/2/2021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263C03C-9363-4D88-BB90-F3D740DFC7A2}"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15D63DF-9D75-495D-8E37-BF315790991A}" type="datetimeFigureOut">
              <a:rPr lang="en-US" smtClean="0"/>
              <a:pPr/>
              <a:t>2/2/2021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263C03C-9363-4D88-BB90-F3D740DFC7A2}"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15D63DF-9D75-495D-8E37-BF315790991A}" type="datetimeFigureOut">
              <a:rPr lang="en-US" smtClean="0"/>
              <a:pPr/>
              <a:t>2/2/2021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263C03C-9363-4D88-BB90-F3D740DFC7A2}"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5D63DF-9D75-495D-8E37-BF315790991A}" type="datetimeFigureOut">
              <a:rPr lang="en-US" smtClean="0"/>
              <a:pPr/>
              <a:t>2/2/2021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263C03C-9363-4D88-BB90-F3D740DFC7A2}"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715D63DF-9D75-495D-8E37-BF315790991A}" type="datetimeFigureOut">
              <a:rPr lang="en-US" smtClean="0"/>
              <a:pPr/>
              <a:t>2/2/2021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263C03C-9363-4D88-BB90-F3D740DFC7A2}"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715D63DF-9D75-495D-8E37-BF315790991A}" type="datetimeFigureOut">
              <a:rPr lang="en-US" smtClean="0"/>
              <a:pPr/>
              <a:t>2/2/2021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263C03C-9363-4D88-BB90-F3D740DFC7A2}"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715D63DF-9D75-495D-8E37-BF315790991A}" type="datetimeFigureOut">
              <a:rPr lang="en-US" smtClean="0"/>
              <a:pPr/>
              <a:t>2/2/2021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263C03C-9363-4D88-BB90-F3D740DFC7A2}"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5D63DF-9D75-495D-8E37-BF315790991A}" type="datetimeFigureOut">
              <a:rPr lang="en-US" smtClean="0"/>
              <a:pPr/>
              <a:t>2/2/2021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263C03C-9363-4D88-BB90-F3D740DFC7A2}"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5D63DF-9D75-495D-8E37-BF315790991A}" type="datetimeFigureOut">
              <a:rPr lang="en-US" smtClean="0"/>
              <a:pPr/>
              <a:t>2/2/2021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263C03C-9363-4D88-BB90-F3D740DFC7A2}"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5D63DF-9D75-495D-8E37-BF315790991A}" type="datetimeFigureOut">
              <a:rPr lang="en-US" smtClean="0"/>
              <a:pPr/>
              <a:t>2/2/2021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263C03C-9363-4D88-BB90-F3D740DFC7A2}"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5D63DF-9D75-495D-8E37-BF315790991A}" type="datetimeFigureOut">
              <a:rPr lang="en-US" smtClean="0"/>
              <a:pPr/>
              <a:t>2/2/2021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63C03C-9363-4D88-BB90-F3D740DFC7A2}"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saburchill.com/IBbiology/bio_hp.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saburchill.com/IBbiology/bio_hp.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saburchill.com/IBbiology/bio_hp.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saburchill.com/IBbiology/bio_hp.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saburchill.com/IBbiology/bio_hp.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hyperlink" Target="http://www.saburchill.com/IBbiology/bio_hp.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hyperlink" Target="http://www.saburchill.com/IBbiology/bio_hp.html" TargetMode="External"/><Relationship Id="rId4" Type="http://schemas.openxmlformats.org/officeDocument/2006/relationships/oleObject" Target="../embeddings/Microsoft_Office_Excel_97-2003_Worksheet1.xls"/></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Palaeontology</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72518" cy="6297634"/>
          </a:xfrm>
        </p:spPr>
        <p:txBody>
          <a:bodyPr anchor="t">
            <a:normAutofit/>
          </a:bodyPr>
          <a:lstStyle/>
          <a:p>
            <a:r>
              <a:rPr lang="en-IN" sz="1800" dirty="0"/>
              <a:t>How do fossils "date" rocks</a:t>
            </a:r>
            <a:r>
              <a:rPr lang="en-IN" sz="1800" dirty="0" smtClean="0"/>
              <a:t>?</a:t>
            </a:r>
            <a:br>
              <a:rPr lang="en-IN" sz="1800" dirty="0" smtClean="0"/>
            </a:br>
            <a:r>
              <a:rPr lang="en-IN" sz="1800" dirty="0" err="1" smtClean="0"/>
              <a:t>Stratigraphy</a:t>
            </a:r>
            <a:r>
              <a:rPr lang="en-IN" sz="1800" dirty="0"/>
              <a:t>: is the study of how layered rocks and their contained fossils are distributed in space and </a:t>
            </a:r>
            <a:r>
              <a:rPr lang="en-IN" sz="1800" dirty="0" err="1"/>
              <a:t>time.But</a:t>
            </a:r>
            <a:r>
              <a:rPr lang="en-IN" sz="1800" dirty="0"/>
              <a:t>, beds of rock are very frequently found to have been disturbed by folds and faults; and over large distances, any particular bed may change in thickness and composition</a:t>
            </a:r>
            <a:r>
              <a:rPr lang="en-IN" sz="1800" dirty="0" smtClean="0"/>
              <a:t>.</a:t>
            </a:r>
            <a:br>
              <a:rPr lang="en-IN" sz="1800" dirty="0" smtClean="0"/>
            </a:br>
            <a:r>
              <a:rPr lang="en-IN" sz="1800" dirty="0"/>
              <a:t>Thus it may not be possible to match beds of the same age in distance places, and even if we could, the fact that the rocks have the same composition is no guarantee that they were formed at the same time. Fossils provide us with an answer to this problem</a:t>
            </a:r>
            <a:r>
              <a:rPr lang="en-IN" sz="1800" dirty="0" smtClean="0"/>
              <a:t>.</a:t>
            </a:r>
            <a:br>
              <a:rPr lang="en-IN" sz="1800" dirty="0" smtClean="0"/>
            </a:br>
            <a:r>
              <a:rPr lang="en-IN" sz="1800" dirty="0" smtClean="0"/>
              <a:t/>
            </a:r>
            <a:br>
              <a:rPr lang="en-IN" sz="1800" dirty="0" smtClean="0"/>
            </a:br>
            <a:r>
              <a:rPr lang="en-IN" sz="1800" dirty="0"/>
              <a:t>Since life is forever changing through time, with species continuously arising and becoming extinct, it is possible to identify strata by means of their enclosed fossils, since these fossils may not occur in bed either older or </a:t>
            </a:r>
            <a:r>
              <a:rPr lang="en-IN" sz="1800" dirty="0" err="1"/>
              <a:t>younger.In</a:t>
            </a:r>
            <a:r>
              <a:rPr lang="en-IN" sz="1800" dirty="0"/>
              <a:t> practice, strata are actually zoned by the first appearance of the zone fossil, an event which extends like a "time contour" through rocks of that age everywhere.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29642" cy="6297634"/>
          </a:xfrm>
        </p:spPr>
        <p:txBody>
          <a:bodyPr anchor="t">
            <a:normAutofit/>
          </a:bodyPr>
          <a:lstStyle/>
          <a:p>
            <a:r>
              <a:rPr lang="en-IN" sz="2000" dirty="0"/>
              <a:t>Index </a:t>
            </a:r>
            <a:r>
              <a:rPr lang="en-IN" sz="2000" dirty="0" smtClean="0"/>
              <a:t>fossils</a:t>
            </a:r>
            <a:br>
              <a:rPr lang="en-IN" sz="2000" dirty="0" smtClean="0"/>
            </a:br>
            <a:r>
              <a:rPr lang="en-IN" sz="2000" dirty="0" smtClean="0"/>
              <a:t>1.Worldwide </a:t>
            </a:r>
            <a:r>
              <a:rPr lang="en-IN" sz="2000" dirty="0"/>
              <a:t>distribution, occurring in all sediments irrespective of depositional </a:t>
            </a:r>
            <a:r>
              <a:rPr lang="en-IN" sz="2000" dirty="0" err="1"/>
              <a:t>environment.In</a:t>
            </a:r>
            <a:r>
              <a:rPr lang="en-IN" sz="2000" dirty="0"/>
              <a:t> the sea, free-living swimmers or floaters will live independent of bottom conditions, and should therefore be good zone fossils if preserved such as "pollen &amp; spores</a:t>
            </a:r>
            <a:r>
              <a:rPr lang="en-IN" sz="2000" dirty="0" smtClean="0"/>
              <a:t>".</a:t>
            </a:r>
            <a:br>
              <a:rPr lang="en-IN" sz="2000" dirty="0" smtClean="0"/>
            </a:br>
            <a:r>
              <a:rPr lang="en-IN" sz="2000" dirty="0" smtClean="0"/>
              <a:t/>
            </a:r>
            <a:br>
              <a:rPr lang="en-IN" sz="2000" dirty="0" smtClean="0"/>
            </a:br>
            <a:r>
              <a:rPr lang="en-IN" sz="2000" dirty="0"/>
              <a:t>2. Species should be short-lived, i.e. the forms should display rapid evolution. This is necessary for the correlation to be a fine one, indicating precise equivalence rather than broad ones</a:t>
            </a:r>
            <a:r>
              <a:rPr lang="en-IN" sz="2000" dirty="0" smtClean="0"/>
              <a:t>.</a:t>
            </a:r>
            <a:br>
              <a:rPr lang="en-IN" sz="2000" dirty="0" smtClean="0"/>
            </a:br>
            <a:r>
              <a:rPr lang="en-IN" sz="2000" dirty="0"/>
              <a:t>In the lower </a:t>
            </a:r>
            <a:r>
              <a:rPr lang="en-IN" sz="2000" dirty="0" err="1"/>
              <a:t>Paleozoic</a:t>
            </a:r>
            <a:r>
              <a:rPr lang="en-IN" sz="2000" dirty="0"/>
              <a:t> , the graptolites provide perhaps the best example of </a:t>
            </a:r>
            <a:r>
              <a:rPr lang="en-IN" sz="2000" dirty="0" err="1"/>
              <a:t>zonal</a:t>
            </a:r>
            <a:r>
              <a:rPr lang="en-IN" sz="2000" dirty="0"/>
              <a:t> macrofossils, and in the Mesozoic the ammonites provide a time </a:t>
            </a:r>
            <a:r>
              <a:rPr lang="en-IN" sz="2000" dirty="0" err="1"/>
              <a:t>stratigraphy</a:t>
            </a:r>
            <a:r>
              <a:rPr lang="en-IN" sz="2000" dirty="0"/>
              <a:t> which is almost </a:t>
            </a:r>
            <a:r>
              <a:rPr lang="en-IN" sz="2000" dirty="0" smtClean="0"/>
              <a:t>unrivalled</a:t>
            </a:r>
            <a:br>
              <a:rPr lang="en-IN" sz="2000" dirty="0" smtClean="0"/>
            </a:br>
            <a:r>
              <a:rPr lang="en-IN" sz="2000" dirty="0"/>
              <a:t>Fossils occurring in </a:t>
            </a:r>
            <a:r>
              <a:rPr lang="en-IN" sz="2000" dirty="0" err="1"/>
              <a:t>situOrganisms</a:t>
            </a:r>
            <a:r>
              <a:rPr lang="en-IN" sz="2000" dirty="0"/>
              <a:t> which are fossilized in the place where they lived and died are said to occur in situ. Fossils which have been moved from their habitat to another area for burial are said to be transported</a:t>
            </a:r>
            <a:r>
              <a:rPr lang="en-IN" sz="2000" dirty="0" smtClean="0"/>
              <a:t>.</a:t>
            </a:r>
            <a:r>
              <a:rPr lang="en-IN" sz="2000" dirty="0"/>
              <a:t> </a:t>
            </a:r>
            <a:r>
              <a:rPr lang="en-IN" sz="2000" dirty="0" smtClean="0"/>
              <a:t/>
            </a:r>
            <a:br>
              <a:rPr lang="en-IN" sz="2000" dirty="0" smtClean="0"/>
            </a:br>
            <a:r>
              <a:rPr lang="en-IN" sz="2000" dirty="0" smtClean="0"/>
              <a:t>Derived </a:t>
            </a:r>
            <a:r>
              <a:rPr lang="en-IN" sz="2000" dirty="0" err="1"/>
              <a:t>fossilsThe</a:t>
            </a:r>
            <a:r>
              <a:rPr lang="en-IN" sz="2000" dirty="0"/>
              <a:t> erosion of a </a:t>
            </a:r>
            <a:r>
              <a:rPr lang="en-IN" sz="2000" dirty="0" err="1"/>
              <a:t>fossiliferous</a:t>
            </a:r>
            <a:r>
              <a:rPr lang="en-IN" sz="2000" dirty="0"/>
              <a:t> rock may release fossils into streams, and may deposit in younger sediments, so could be a source of confusion when a </a:t>
            </a:r>
            <a:r>
              <a:rPr lang="en-IN" sz="2000" dirty="0" err="1"/>
              <a:t>stratigrapher</a:t>
            </a:r>
            <a:r>
              <a:rPr lang="en-IN" sz="2000" dirty="0"/>
              <a:t> tries to date the younger sediments. This is not common, but fossils recycled in this way are called derived fossils.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00034" y="357166"/>
            <a:ext cx="7772400" cy="1470025"/>
          </a:xfrm>
        </p:spPr>
        <p:txBody>
          <a:bodyPr/>
          <a:lstStyle/>
          <a:p>
            <a:r>
              <a:rPr lang="en-GB" b="1" dirty="0"/>
              <a:t>PALAEONTOLOGY</a:t>
            </a:r>
            <a:endParaRPr lang="fr-FR" dirty="0"/>
          </a:p>
        </p:txBody>
      </p:sp>
      <p:sp>
        <p:nvSpPr>
          <p:cNvPr id="2051" name="Rectangle 3"/>
          <p:cNvSpPr>
            <a:spLocks noGrp="1" noChangeArrowheads="1"/>
          </p:cNvSpPr>
          <p:nvPr>
            <p:ph type="subTitle" idx="1"/>
          </p:nvPr>
        </p:nvSpPr>
        <p:spPr>
          <a:xfrm>
            <a:off x="428596" y="3143248"/>
            <a:ext cx="2828925" cy="1265238"/>
          </a:xfrm>
        </p:spPr>
        <p:txBody>
          <a:bodyPr/>
          <a:lstStyle/>
          <a:p>
            <a:r>
              <a:rPr lang="en-GB" b="1" dirty="0"/>
              <a:t>The study of fossils</a:t>
            </a:r>
          </a:p>
        </p:txBody>
      </p:sp>
      <p:pic>
        <p:nvPicPr>
          <p:cNvPr id="2052" name="Picture 4" descr="DSCN08520004"/>
          <p:cNvPicPr>
            <a:picLocks noChangeAspect="1" noChangeArrowheads="1"/>
          </p:cNvPicPr>
          <p:nvPr/>
        </p:nvPicPr>
        <p:blipFill>
          <a:blip r:embed="rId3"/>
          <a:srcRect/>
          <a:stretch>
            <a:fillRect/>
          </a:stretch>
        </p:blipFill>
        <p:spPr bwMode="auto">
          <a:xfrm>
            <a:off x="3500430" y="2071678"/>
            <a:ext cx="4686300" cy="3516312"/>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a:t>Dating of Sedimentary Rock</a:t>
            </a:r>
            <a:endParaRPr lang="fr-FR" sz="3600" b="1"/>
          </a:p>
        </p:txBody>
      </p:sp>
      <p:pic>
        <p:nvPicPr>
          <p:cNvPr id="5127" name="Picture 7" descr="Verdon03"/>
          <p:cNvPicPr>
            <a:picLocks noGrp="1" noChangeAspect="1" noChangeArrowheads="1"/>
          </p:cNvPicPr>
          <p:nvPr>
            <p:ph idx="1"/>
          </p:nvPr>
        </p:nvPicPr>
        <p:blipFill>
          <a:blip r:embed="rId3"/>
          <a:srcRect/>
          <a:stretch>
            <a:fillRect/>
          </a:stretch>
        </p:blipFill>
        <p:spPr>
          <a:xfrm>
            <a:off x="4756150" y="1512888"/>
            <a:ext cx="3295650" cy="5013325"/>
          </a:xfrm>
          <a:noFill/>
          <a:ln/>
        </p:spPr>
      </p:pic>
      <p:sp>
        <p:nvSpPr>
          <p:cNvPr id="5129" name="Text Box 9"/>
          <p:cNvSpPr txBox="1">
            <a:spLocks noChangeArrowheads="1"/>
          </p:cNvSpPr>
          <p:nvPr/>
        </p:nvSpPr>
        <p:spPr bwMode="auto">
          <a:xfrm>
            <a:off x="395288" y="6276975"/>
            <a:ext cx="2171700" cy="274638"/>
          </a:xfrm>
          <a:prstGeom prst="rect">
            <a:avLst/>
          </a:prstGeom>
          <a:noFill/>
          <a:ln w="9525">
            <a:noFill/>
            <a:miter lim="800000"/>
            <a:headEnd/>
            <a:tailEnd/>
          </a:ln>
          <a:effectLst/>
        </p:spPr>
        <p:txBody>
          <a:bodyPr>
            <a:spAutoFit/>
          </a:bodyPr>
          <a:lstStyle/>
          <a:p>
            <a:r>
              <a:rPr lang="en-US" sz="1200">
                <a:ea typeface="ＭＳ Ｐゴシック" pitchFamily="34" charset="-128"/>
              </a:rPr>
              <a:t>© 2016 Paul Billiet </a:t>
            </a:r>
            <a:r>
              <a:rPr lang="en-US" sz="1200">
                <a:ea typeface="ＭＳ Ｐゴシック" pitchFamily="34" charset="-128"/>
                <a:hlinkClick r:id="rId4"/>
              </a:rPr>
              <a:t>ODWS</a:t>
            </a:r>
            <a:endParaRPr lang="fr-FR">
              <a:ea typeface="ＭＳ Ｐゴシック" pitchFamily="34"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942975" y="776288"/>
            <a:ext cx="7158038" cy="514350"/>
          </a:xfrm>
        </p:spPr>
        <p:txBody>
          <a:bodyPr>
            <a:normAutofit fontScale="90000"/>
          </a:bodyPr>
          <a:lstStyle/>
          <a:p>
            <a:r>
              <a:rPr lang="en-GB" sz="3600" b="1"/>
              <a:t>Relative dating</a:t>
            </a:r>
            <a:endParaRPr lang="fr-FR" sz="3600" b="1"/>
          </a:p>
        </p:txBody>
      </p:sp>
      <p:sp>
        <p:nvSpPr>
          <p:cNvPr id="6147" name="Rectangle 3"/>
          <p:cNvSpPr>
            <a:spLocks noGrp="1" noChangeArrowheads="1"/>
          </p:cNvSpPr>
          <p:nvPr>
            <p:ph type="body" idx="1"/>
          </p:nvPr>
        </p:nvSpPr>
        <p:spPr/>
        <p:txBody>
          <a:bodyPr/>
          <a:lstStyle/>
          <a:p>
            <a:pPr>
              <a:lnSpc>
                <a:spcPct val="90000"/>
              </a:lnSpc>
            </a:pPr>
            <a:r>
              <a:rPr lang="en-GB" sz="2800"/>
              <a:t>Sedimentary rock is laid down in layers or </a:t>
            </a:r>
            <a:r>
              <a:rPr lang="en-GB" sz="2800" b="1"/>
              <a:t>strata</a:t>
            </a:r>
            <a:r>
              <a:rPr lang="en-GB" sz="2800"/>
              <a:t> the deepest usually being the oldest</a:t>
            </a:r>
          </a:p>
          <a:p>
            <a:pPr>
              <a:lnSpc>
                <a:spcPct val="90000"/>
              </a:lnSpc>
            </a:pPr>
            <a:r>
              <a:rPr lang="en-GB" sz="2800"/>
              <a:t>This sequence forms the </a:t>
            </a:r>
            <a:r>
              <a:rPr lang="en-GB" sz="2800" b="1"/>
              <a:t>stratigraphy</a:t>
            </a:r>
            <a:r>
              <a:rPr lang="en-GB" sz="2800"/>
              <a:t> of the rock and together with the fossils and artefacts which are present, give a </a:t>
            </a:r>
            <a:r>
              <a:rPr lang="en-GB" sz="2800" b="1"/>
              <a:t>relative dating</a:t>
            </a:r>
            <a:endParaRPr lang="en-GB" sz="2800"/>
          </a:p>
          <a:p>
            <a:pPr>
              <a:lnSpc>
                <a:spcPct val="90000"/>
              </a:lnSpc>
            </a:pPr>
            <a:r>
              <a:rPr lang="en-GB" sz="2800"/>
              <a:t>However, due to earth movements in the past and to the great time spans and migrations of some organisms, this method is not very accurate.</a:t>
            </a:r>
            <a:endParaRPr lang="fr-FR" sz="28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887413" y="654050"/>
            <a:ext cx="7158037" cy="712788"/>
          </a:xfrm>
        </p:spPr>
        <p:txBody>
          <a:bodyPr/>
          <a:lstStyle/>
          <a:p>
            <a:r>
              <a:rPr lang="en-GB" sz="3600" b="1"/>
              <a:t>Absolute dating</a:t>
            </a:r>
            <a:endParaRPr lang="fr-FR" sz="3600" b="1"/>
          </a:p>
        </p:txBody>
      </p:sp>
      <p:sp>
        <p:nvSpPr>
          <p:cNvPr id="7171" name="Rectangle 3"/>
          <p:cNvSpPr>
            <a:spLocks noGrp="1" noChangeArrowheads="1"/>
          </p:cNvSpPr>
          <p:nvPr>
            <p:ph type="body" idx="1"/>
          </p:nvPr>
        </p:nvSpPr>
        <p:spPr>
          <a:xfrm>
            <a:off x="484188" y="1797050"/>
            <a:ext cx="8229600" cy="4525963"/>
          </a:xfrm>
        </p:spPr>
        <p:txBody>
          <a:bodyPr/>
          <a:lstStyle/>
          <a:p>
            <a:pPr>
              <a:lnSpc>
                <a:spcPct val="80000"/>
              </a:lnSpc>
            </a:pPr>
            <a:r>
              <a:rPr lang="en-GB" sz="2800"/>
              <a:t>Accurate dating can be obtained using </a:t>
            </a:r>
            <a:r>
              <a:rPr lang="en-GB" sz="2800" b="1"/>
              <a:t>radiometric dating</a:t>
            </a:r>
            <a:endParaRPr lang="en-GB" sz="2800"/>
          </a:p>
          <a:p>
            <a:pPr>
              <a:lnSpc>
                <a:spcPct val="80000"/>
              </a:lnSpc>
            </a:pPr>
            <a:r>
              <a:rPr lang="en-GB" sz="2800"/>
              <a:t>This uses the phenomenon of radioactive decay of </a:t>
            </a:r>
            <a:r>
              <a:rPr lang="en-GB" sz="2800" b="1"/>
              <a:t>isotopes</a:t>
            </a:r>
            <a:endParaRPr lang="en-GB" sz="2800"/>
          </a:p>
          <a:p>
            <a:pPr>
              <a:lnSpc>
                <a:spcPct val="80000"/>
              </a:lnSpc>
            </a:pPr>
            <a:r>
              <a:rPr lang="en-GB" sz="2800"/>
              <a:t>When sedimentation occurs radioactive isotopes are incorporated</a:t>
            </a:r>
          </a:p>
          <a:p>
            <a:pPr>
              <a:lnSpc>
                <a:spcPct val="80000"/>
              </a:lnSpc>
            </a:pPr>
            <a:r>
              <a:rPr lang="en-GB" sz="2800"/>
              <a:t>These decay to form other atoms at a known rate</a:t>
            </a:r>
          </a:p>
          <a:p>
            <a:pPr>
              <a:lnSpc>
                <a:spcPct val="80000"/>
              </a:lnSpc>
            </a:pPr>
            <a:r>
              <a:rPr lang="en-GB" sz="2800"/>
              <a:t>This rate is measured as the </a:t>
            </a:r>
            <a:r>
              <a:rPr lang="en-GB" sz="2800" b="1"/>
              <a:t>half-life</a:t>
            </a:r>
            <a:r>
              <a:rPr lang="en-GB" sz="2800"/>
              <a:t> of the isotope, defined as the time taken for half the parent atoms to decay to the daughter atoms</a:t>
            </a:r>
            <a:endParaRPr lang="fr-FR" sz="2800"/>
          </a:p>
        </p:txBody>
      </p:sp>
      <p:sp>
        <p:nvSpPr>
          <p:cNvPr id="7173" name="Text Box 5"/>
          <p:cNvSpPr txBox="1">
            <a:spLocks noChangeArrowheads="1"/>
          </p:cNvSpPr>
          <p:nvPr/>
        </p:nvSpPr>
        <p:spPr bwMode="auto">
          <a:xfrm>
            <a:off x="395288" y="6276975"/>
            <a:ext cx="2171700" cy="274638"/>
          </a:xfrm>
          <a:prstGeom prst="rect">
            <a:avLst/>
          </a:prstGeom>
          <a:noFill/>
          <a:ln w="9525">
            <a:noFill/>
            <a:miter lim="800000"/>
            <a:headEnd/>
            <a:tailEnd/>
          </a:ln>
          <a:effectLst/>
        </p:spPr>
        <p:txBody>
          <a:bodyPr>
            <a:spAutoFit/>
          </a:bodyPr>
          <a:lstStyle/>
          <a:p>
            <a:r>
              <a:rPr lang="en-US" sz="1200">
                <a:ea typeface="ＭＳ Ｐゴシック" pitchFamily="34" charset="-128"/>
              </a:rPr>
              <a:t>© 2016 Paul Billiet </a:t>
            </a:r>
            <a:r>
              <a:rPr lang="en-US" sz="1200">
                <a:ea typeface="ＭＳ Ｐゴシック" pitchFamily="34" charset="-128"/>
                <a:hlinkClick r:id="rId3"/>
              </a:rPr>
              <a:t>ODWS</a:t>
            </a:r>
            <a:endParaRPr lang="fr-FR">
              <a:ea typeface="ＭＳ Ｐゴシック" pitchFamily="34"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954088" y="625475"/>
            <a:ext cx="7158037" cy="782638"/>
          </a:xfrm>
        </p:spPr>
        <p:txBody>
          <a:bodyPr/>
          <a:lstStyle/>
          <a:p>
            <a:r>
              <a:rPr lang="en-GB" sz="3600" b="1"/>
              <a:t>Potassium-Argon Method</a:t>
            </a:r>
            <a:r>
              <a:rPr lang="fr-FR" sz="2400"/>
              <a:t> </a:t>
            </a:r>
          </a:p>
        </p:txBody>
      </p:sp>
      <p:sp>
        <p:nvSpPr>
          <p:cNvPr id="8195" name="Rectangle 3"/>
          <p:cNvSpPr>
            <a:spLocks noGrp="1" noChangeArrowheads="1"/>
          </p:cNvSpPr>
          <p:nvPr>
            <p:ph type="body" idx="1"/>
          </p:nvPr>
        </p:nvSpPr>
        <p:spPr>
          <a:xfrm>
            <a:off x="446088" y="2332038"/>
            <a:ext cx="8229600" cy="4244975"/>
          </a:xfrm>
        </p:spPr>
        <p:txBody>
          <a:bodyPr/>
          <a:lstStyle/>
          <a:p>
            <a:pPr>
              <a:lnSpc>
                <a:spcPct val="80000"/>
              </a:lnSpc>
            </a:pPr>
            <a:r>
              <a:rPr lang="en-GB" sz="2800"/>
              <a:t>Potassium-40 (40-K) decays to form Argon-40 (40-Ar), which is trapped in the rocks</a:t>
            </a:r>
          </a:p>
          <a:p>
            <a:pPr>
              <a:lnSpc>
                <a:spcPct val="80000"/>
              </a:lnSpc>
            </a:pPr>
            <a:r>
              <a:rPr lang="en-GB" sz="2800"/>
              <a:t>The amount of argon is measured, so that this is known as an </a:t>
            </a:r>
            <a:r>
              <a:rPr lang="en-GB" sz="2800" b="1" u="sng"/>
              <a:t>accumulation method</a:t>
            </a:r>
            <a:endParaRPr lang="en-GB" sz="2800"/>
          </a:p>
          <a:p>
            <a:pPr>
              <a:lnSpc>
                <a:spcPct val="80000"/>
              </a:lnSpc>
            </a:pPr>
            <a:r>
              <a:rPr lang="en-GB" sz="2800"/>
              <a:t>The half-life of 40-K is 1.3 x106 years, so it is useful for dating very old rock (as old as the Earth), the minimum age being 100 000 years. </a:t>
            </a:r>
          </a:p>
          <a:p>
            <a:pPr>
              <a:lnSpc>
                <a:spcPct val="80000"/>
              </a:lnSpc>
            </a:pPr>
            <a:r>
              <a:rPr lang="en-GB" sz="2800"/>
              <a:t>The limitation is the degree of precision of the measuring devices</a:t>
            </a:r>
          </a:p>
          <a:p>
            <a:pPr>
              <a:lnSpc>
                <a:spcPct val="80000"/>
              </a:lnSpc>
            </a:pPr>
            <a:r>
              <a:rPr lang="en-GB" sz="2800"/>
              <a:t>As these improve more recent events may be dated</a:t>
            </a:r>
          </a:p>
        </p:txBody>
      </p:sp>
      <p:sp>
        <p:nvSpPr>
          <p:cNvPr id="8197" name="Text Box 5"/>
          <p:cNvSpPr txBox="1">
            <a:spLocks noChangeArrowheads="1"/>
          </p:cNvSpPr>
          <p:nvPr/>
        </p:nvSpPr>
        <p:spPr bwMode="auto">
          <a:xfrm>
            <a:off x="395288" y="6530975"/>
            <a:ext cx="2171700" cy="274638"/>
          </a:xfrm>
          <a:prstGeom prst="rect">
            <a:avLst/>
          </a:prstGeom>
          <a:noFill/>
          <a:ln w="9525">
            <a:noFill/>
            <a:miter lim="800000"/>
            <a:headEnd/>
            <a:tailEnd/>
          </a:ln>
          <a:effectLst/>
        </p:spPr>
        <p:txBody>
          <a:bodyPr>
            <a:spAutoFit/>
          </a:bodyPr>
          <a:lstStyle/>
          <a:p>
            <a:r>
              <a:rPr lang="en-US" sz="1200">
                <a:ea typeface="ＭＳ Ｐゴシック" pitchFamily="34" charset="-128"/>
              </a:rPr>
              <a:t>© 2016 Paul Billiet </a:t>
            </a:r>
            <a:r>
              <a:rPr lang="en-US" sz="1200">
                <a:ea typeface="ＭＳ Ｐゴシック" pitchFamily="34" charset="-128"/>
                <a:hlinkClick r:id="rId3"/>
              </a:rPr>
              <a:t>ODWS</a:t>
            </a:r>
            <a:endParaRPr lang="fr-FR">
              <a:ea typeface="ＭＳ Ｐゴシック" pitchFamily="34" charset="-12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931863" y="781050"/>
            <a:ext cx="7158037" cy="633413"/>
          </a:xfrm>
        </p:spPr>
        <p:txBody>
          <a:bodyPr>
            <a:normAutofit fontScale="90000"/>
          </a:bodyPr>
          <a:lstStyle/>
          <a:p>
            <a:r>
              <a:rPr lang="en-GB" sz="3600" b="1"/>
              <a:t>Potassium-Argon Method</a:t>
            </a:r>
            <a:endParaRPr lang="fr-FR" sz="3600" b="1"/>
          </a:p>
        </p:txBody>
      </p:sp>
      <p:sp>
        <p:nvSpPr>
          <p:cNvPr id="17411" name="Rectangle 3"/>
          <p:cNvSpPr>
            <a:spLocks noGrp="1" noChangeArrowheads="1"/>
          </p:cNvSpPr>
          <p:nvPr>
            <p:ph type="body" idx="1"/>
          </p:nvPr>
        </p:nvSpPr>
        <p:spPr>
          <a:xfrm>
            <a:off x="395288" y="1995488"/>
            <a:ext cx="8229600" cy="4625975"/>
          </a:xfrm>
        </p:spPr>
        <p:txBody>
          <a:bodyPr/>
          <a:lstStyle/>
          <a:p>
            <a:pPr>
              <a:lnSpc>
                <a:spcPct val="90000"/>
              </a:lnSpc>
            </a:pPr>
            <a:r>
              <a:rPr lang="en-GB" sz="2400"/>
              <a:t>Volcanic rock is particularly useful for this technique</a:t>
            </a:r>
          </a:p>
          <a:p>
            <a:pPr>
              <a:lnSpc>
                <a:spcPct val="90000"/>
              </a:lnSpc>
            </a:pPr>
            <a:r>
              <a:rPr lang="en-GB" sz="2400" b="1"/>
              <a:t>When it melts the rock releases any 40-Ar it has in it, setting the clock to zero</a:t>
            </a:r>
            <a:endParaRPr lang="en-GB" sz="2400"/>
          </a:p>
          <a:p>
            <a:pPr>
              <a:lnSpc>
                <a:spcPct val="90000"/>
              </a:lnSpc>
            </a:pPr>
            <a:r>
              <a:rPr lang="en-GB" sz="2400"/>
              <a:t>Then when the molten rock crystallises it becomes impermeable which traps 40-Ar gas so it cannot escape </a:t>
            </a:r>
          </a:p>
          <a:p>
            <a:pPr>
              <a:lnSpc>
                <a:spcPct val="90000"/>
              </a:lnSpc>
            </a:pPr>
            <a:r>
              <a:rPr lang="en-GB" sz="2400"/>
              <a:t>With time the 40-Ar builds up and the 40-K diminishes</a:t>
            </a:r>
          </a:p>
          <a:p>
            <a:pPr>
              <a:lnSpc>
                <a:spcPct val="90000"/>
              </a:lnSpc>
            </a:pPr>
            <a:r>
              <a:rPr lang="en-GB" sz="2400"/>
              <a:t>Volcanic rock, however, does not contain fossils</a:t>
            </a:r>
          </a:p>
          <a:p>
            <a:pPr>
              <a:lnSpc>
                <a:spcPct val="90000"/>
              </a:lnSpc>
            </a:pPr>
            <a:r>
              <a:rPr lang="en-GB" sz="2400"/>
              <a:t>So when fossils are dated using this method their association with the lava flow or ash fall needs to be established</a:t>
            </a:r>
            <a:endParaRPr lang="fr-FR" sz="2400"/>
          </a:p>
        </p:txBody>
      </p:sp>
      <p:sp>
        <p:nvSpPr>
          <p:cNvPr id="17413" name="Text Box 5"/>
          <p:cNvSpPr txBox="1">
            <a:spLocks noChangeArrowheads="1"/>
          </p:cNvSpPr>
          <p:nvPr/>
        </p:nvSpPr>
        <p:spPr bwMode="auto">
          <a:xfrm>
            <a:off x="395288" y="6276975"/>
            <a:ext cx="2171700" cy="274638"/>
          </a:xfrm>
          <a:prstGeom prst="rect">
            <a:avLst/>
          </a:prstGeom>
          <a:noFill/>
          <a:ln w="9525">
            <a:noFill/>
            <a:miter lim="800000"/>
            <a:headEnd/>
            <a:tailEnd/>
          </a:ln>
          <a:effectLst/>
        </p:spPr>
        <p:txBody>
          <a:bodyPr>
            <a:spAutoFit/>
          </a:bodyPr>
          <a:lstStyle/>
          <a:p>
            <a:r>
              <a:rPr lang="en-US" sz="1200">
                <a:ea typeface="ＭＳ Ｐゴシック" pitchFamily="34" charset="-128"/>
              </a:rPr>
              <a:t>© 2016 Paul Billiet </a:t>
            </a:r>
            <a:r>
              <a:rPr lang="en-US" sz="1200">
                <a:ea typeface="ＭＳ Ｐゴシック" pitchFamily="34" charset="-128"/>
                <a:hlinkClick r:id="rId3"/>
              </a:rPr>
              <a:t>ODWS</a:t>
            </a:r>
            <a:endParaRPr lang="fr-FR">
              <a:ea typeface="ＭＳ Ｐゴシック" pitchFamily="34" charset="-12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985838" y="679450"/>
            <a:ext cx="7138987" cy="647700"/>
          </a:xfrm>
        </p:spPr>
        <p:txBody>
          <a:bodyPr/>
          <a:lstStyle/>
          <a:p>
            <a:r>
              <a:rPr lang="en-GB" sz="3600" b="1"/>
              <a:t>Carbon-14 Method</a:t>
            </a:r>
            <a:r>
              <a:rPr lang="fr-FR" sz="2400"/>
              <a:t> </a:t>
            </a:r>
          </a:p>
        </p:txBody>
      </p:sp>
      <p:sp>
        <p:nvSpPr>
          <p:cNvPr id="9219" name="Rectangle 3"/>
          <p:cNvSpPr>
            <a:spLocks noGrp="1" noChangeArrowheads="1"/>
          </p:cNvSpPr>
          <p:nvPr>
            <p:ph type="body" idx="1"/>
          </p:nvPr>
        </p:nvSpPr>
        <p:spPr>
          <a:xfrm>
            <a:off x="490538" y="1784350"/>
            <a:ext cx="8229600" cy="4549775"/>
          </a:xfrm>
        </p:spPr>
        <p:txBody>
          <a:bodyPr/>
          <a:lstStyle/>
          <a:p>
            <a:pPr>
              <a:lnSpc>
                <a:spcPct val="80000"/>
              </a:lnSpc>
            </a:pPr>
            <a:r>
              <a:rPr lang="en-GB" sz="2400"/>
              <a:t>Carbon-14 (14-C) decays to form nitrogen-14</a:t>
            </a:r>
          </a:p>
          <a:p>
            <a:pPr>
              <a:lnSpc>
                <a:spcPct val="80000"/>
              </a:lnSpc>
            </a:pPr>
            <a:r>
              <a:rPr lang="en-GB" sz="2400"/>
              <a:t>Carbon-14 is formed in the upper atmosphere by the action of cosmic rays on Nitrogen-14</a:t>
            </a:r>
          </a:p>
          <a:p>
            <a:pPr>
              <a:lnSpc>
                <a:spcPct val="80000"/>
              </a:lnSpc>
            </a:pPr>
            <a:r>
              <a:rPr lang="en-GB" sz="2400"/>
              <a:t>14-C is oxidised to 14-CO</a:t>
            </a:r>
            <a:r>
              <a:rPr lang="en-GB" sz="2400" baseline="-25000"/>
              <a:t>2</a:t>
            </a:r>
            <a:r>
              <a:rPr lang="en-GB" sz="2400"/>
              <a:t> that gets taken up by plants in photosynthesis. The 14-C becomes incorporated in living tissue and travels up the food chain like other isotopes of Carbon (e.g. 12-C)</a:t>
            </a:r>
          </a:p>
          <a:p>
            <a:pPr>
              <a:lnSpc>
                <a:spcPct val="80000"/>
              </a:lnSpc>
            </a:pPr>
            <a:r>
              <a:rPr lang="en-GB" sz="2400"/>
              <a:t>Whilst an organism is living it incorporates a known amount of carbon-14</a:t>
            </a:r>
          </a:p>
          <a:p>
            <a:pPr>
              <a:lnSpc>
                <a:spcPct val="80000"/>
              </a:lnSpc>
            </a:pPr>
            <a:r>
              <a:rPr lang="en-GB" sz="2400"/>
              <a:t>At death, no more is taken in, and so the amount declines as the 14-C decays back to 14-N</a:t>
            </a:r>
          </a:p>
          <a:p>
            <a:pPr algn="ctr">
              <a:lnSpc>
                <a:spcPct val="80000"/>
              </a:lnSpc>
              <a:buFont typeface="Wingdings" pitchFamily="2" charset="2"/>
              <a:buNone/>
            </a:pPr>
            <a:r>
              <a:rPr lang="en-GB" sz="2400" b="1">
                <a:solidFill>
                  <a:srgbClr val="FA0606"/>
                </a:solidFill>
                <a:latin typeface="Tempus Sans ITC" pitchFamily="82" charset="0"/>
              </a:rPr>
              <a:t>Death starts the clock!</a:t>
            </a:r>
            <a:endParaRPr lang="en-GB" sz="2400"/>
          </a:p>
          <a:p>
            <a:pPr>
              <a:lnSpc>
                <a:spcPct val="80000"/>
              </a:lnSpc>
              <a:buFont typeface="Wingdings" pitchFamily="2" charset="2"/>
              <a:buNone/>
            </a:pPr>
            <a:endParaRPr lang="fr-FR" sz="2400"/>
          </a:p>
        </p:txBody>
      </p:sp>
      <p:sp>
        <p:nvSpPr>
          <p:cNvPr id="9221" name="Text Box 5"/>
          <p:cNvSpPr txBox="1">
            <a:spLocks noChangeArrowheads="1"/>
          </p:cNvSpPr>
          <p:nvPr/>
        </p:nvSpPr>
        <p:spPr bwMode="auto">
          <a:xfrm>
            <a:off x="395288" y="6276975"/>
            <a:ext cx="2171700" cy="274638"/>
          </a:xfrm>
          <a:prstGeom prst="rect">
            <a:avLst/>
          </a:prstGeom>
          <a:noFill/>
          <a:ln w="9525">
            <a:noFill/>
            <a:miter lim="800000"/>
            <a:headEnd/>
            <a:tailEnd/>
          </a:ln>
          <a:effectLst/>
        </p:spPr>
        <p:txBody>
          <a:bodyPr>
            <a:spAutoFit/>
          </a:bodyPr>
          <a:lstStyle/>
          <a:p>
            <a:r>
              <a:rPr lang="en-US" sz="1200">
                <a:ea typeface="ＭＳ Ｐゴシック" pitchFamily="34" charset="-128"/>
              </a:rPr>
              <a:t>© 2016 Paul Billiet </a:t>
            </a:r>
            <a:r>
              <a:rPr lang="en-US" sz="1200">
                <a:ea typeface="ＭＳ Ｐゴシック" pitchFamily="34" charset="-128"/>
                <a:hlinkClick r:id="rId3"/>
              </a:rPr>
              <a:t>ODWS</a:t>
            </a:r>
            <a:endParaRPr lang="fr-FR">
              <a:ea typeface="ＭＳ Ｐゴシック" pitchFamily="34"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58204" cy="6226196"/>
          </a:xfrm>
        </p:spPr>
        <p:txBody>
          <a:bodyPr>
            <a:noAutofit/>
          </a:bodyPr>
          <a:lstStyle/>
          <a:p>
            <a:r>
              <a:rPr lang="en-IN" sz="2800" dirty="0"/>
              <a:t>What is palaeontology</a:t>
            </a:r>
            <a:r>
              <a:rPr lang="en-IN" sz="2800" dirty="0" smtClean="0"/>
              <a:t>?</a:t>
            </a:r>
            <a:br>
              <a:rPr lang="en-IN" sz="2800" dirty="0" smtClean="0"/>
            </a:br>
            <a:r>
              <a:rPr lang="en-IN" sz="2800" dirty="0" smtClean="0"/>
              <a:t>From </a:t>
            </a:r>
            <a:r>
              <a:rPr lang="en-IN" sz="2800" dirty="0"/>
              <a:t>Greek: </a:t>
            </a:r>
            <a:r>
              <a:rPr lang="en-IN" sz="2800" dirty="0" err="1"/>
              <a:t>Palaeo</a:t>
            </a:r>
            <a:r>
              <a:rPr lang="en-IN" sz="2800" dirty="0"/>
              <a:t> ) old, ancient ( </a:t>
            </a:r>
            <a:r>
              <a:rPr lang="en-IN" sz="2800" dirty="0" err="1"/>
              <a:t>ont</a:t>
            </a:r>
            <a:r>
              <a:rPr lang="en-IN" sz="2800" dirty="0"/>
              <a:t> (being, creature (and logy )Science).It is the study of prehistoric life. It includes the study of fossils to </a:t>
            </a:r>
            <a:r>
              <a:rPr lang="en-IN" sz="2800" dirty="0" err="1"/>
              <a:t>determine:organisms</a:t>
            </a:r>
            <a:r>
              <a:rPr lang="en-IN" sz="2800" dirty="0"/>
              <a:t>' </a:t>
            </a:r>
            <a:r>
              <a:rPr lang="en-IN" sz="2800" dirty="0" smtClean="0"/>
              <a:t>evolution Interactions </a:t>
            </a:r>
            <a:r>
              <a:rPr lang="en-IN" sz="2800" dirty="0"/>
              <a:t>with each </a:t>
            </a:r>
            <a:r>
              <a:rPr lang="en-IN" sz="2800" dirty="0" smtClean="0"/>
              <a:t>other Their </a:t>
            </a:r>
            <a:r>
              <a:rPr lang="en-IN" sz="2800" dirty="0"/>
              <a:t>environments (</a:t>
            </a:r>
            <a:r>
              <a:rPr lang="en-IN" sz="2800" dirty="0" err="1"/>
              <a:t>paleoecology</a:t>
            </a:r>
            <a:r>
              <a:rPr lang="en-IN" sz="2800" dirty="0" smtClean="0"/>
              <a:t>).</a:t>
            </a:r>
            <a:r>
              <a:rPr lang="en-IN" sz="2800" dirty="0"/>
              <a:t> </a:t>
            </a:r>
            <a:r>
              <a:rPr lang="en-IN" sz="2800" dirty="0" smtClean="0"/>
              <a:t/>
            </a:r>
            <a:br>
              <a:rPr lang="en-IN" sz="2800" dirty="0" smtClean="0"/>
            </a:br>
            <a:r>
              <a:rPr lang="en-IN" sz="2800" dirty="0" smtClean="0"/>
              <a:t/>
            </a:r>
            <a:br>
              <a:rPr lang="en-IN" sz="2800" dirty="0" smtClean="0"/>
            </a:br>
            <a:r>
              <a:rPr lang="en-IN" sz="2800" dirty="0" smtClean="0"/>
              <a:t>Palaeontology</a:t>
            </a:r>
            <a:r>
              <a:rPr lang="en-IN" sz="2800" dirty="0"/>
              <a:t>: is the study of ancient life through its fossil remains or the traces of its activity as recorded by ancient sediments</a:t>
            </a:r>
            <a:r>
              <a:rPr lang="en-IN" sz="2800" dirty="0" smtClean="0"/>
              <a:t>. By </a:t>
            </a:r>
            <a:r>
              <a:rPr lang="en-IN" sz="2800" dirty="0"/>
              <a:t>studying the fossils in older rocks, the </a:t>
            </a:r>
            <a:r>
              <a:rPr lang="en-IN" sz="2800" dirty="0" err="1"/>
              <a:t>paleontologist</a:t>
            </a:r>
            <a:r>
              <a:rPr lang="en-IN" sz="2800" dirty="0"/>
              <a:t> attempts to establish an account of how all the animals and plants, which make up the modern biosphere evolved from their earliest beginnings</a:t>
            </a:r>
            <a:r>
              <a:rPr lang="en-IN" sz="2800" dirty="0" smtClean="0"/>
              <a:t>. Hashemite </a:t>
            </a:r>
            <a:r>
              <a:rPr lang="en-IN" sz="2800" dirty="0"/>
              <a:t>university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31863" y="768350"/>
            <a:ext cx="7158037" cy="641350"/>
          </a:xfrm>
        </p:spPr>
        <p:txBody>
          <a:bodyPr/>
          <a:lstStyle/>
          <a:p>
            <a:r>
              <a:rPr lang="en-GB" sz="3600" b="1"/>
              <a:t>Carbon-14 Method</a:t>
            </a:r>
            <a:endParaRPr lang="fr-FR" sz="3600" b="1"/>
          </a:p>
        </p:txBody>
      </p:sp>
      <p:sp>
        <p:nvSpPr>
          <p:cNvPr id="10243" name="Rectangle 3"/>
          <p:cNvSpPr>
            <a:spLocks noGrp="1" noChangeArrowheads="1"/>
          </p:cNvSpPr>
          <p:nvPr>
            <p:ph type="body" idx="1"/>
          </p:nvPr>
        </p:nvSpPr>
        <p:spPr>
          <a:xfrm>
            <a:off x="949325" y="1981200"/>
            <a:ext cx="7518400" cy="4114800"/>
          </a:xfrm>
        </p:spPr>
        <p:txBody>
          <a:bodyPr>
            <a:normAutofit lnSpcReduction="10000"/>
          </a:bodyPr>
          <a:lstStyle/>
          <a:p>
            <a:pPr>
              <a:lnSpc>
                <a:spcPct val="80000"/>
              </a:lnSpc>
              <a:buFont typeface="Wingdings" pitchFamily="2" charset="2"/>
              <a:buNone/>
            </a:pPr>
            <a:r>
              <a:rPr lang="en-GB" sz="2400"/>
              <a:t>The ratio of 14-C to 12-C is measured. 12-C is a stable isotope, which does not decay. So as time goes by the ratio of 14-C/12-C gets smaller.</a:t>
            </a:r>
          </a:p>
          <a:p>
            <a:pPr>
              <a:lnSpc>
                <a:spcPct val="80000"/>
              </a:lnSpc>
              <a:buFont typeface="Wingdings" pitchFamily="2" charset="2"/>
              <a:buNone/>
            </a:pPr>
            <a:endParaRPr lang="en-GB" sz="2400"/>
          </a:p>
          <a:p>
            <a:pPr>
              <a:lnSpc>
                <a:spcPct val="80000"/>
              </a:lnSpc>
              <a:buFont typeface="Wingdings" pitchFamily="2" charset="2"/>
              <a:buNone/>
            </a:pPr>
            <a:r>
              <a:rPr lang="en-GB" sz="2400"/>
              <a:t>The half-life of 14-C is 5</a:t>
            </a:r>
            <a:r>
              <a:rPr lang="en-GB" sz="2400" i="1"/>
              <a:t> </a:t>
            </a:r>
            <a:r>
              <a:rPr lang="en-GB" sz="2400"/>
              <a:t>730 years, so it is used to date very recent remains, the maximum age being 50 000 years (there is not much 14-C left after 9 half-lives).</a:t>
            </a:r>
          </a:p>
          <a:p>
            <a:pPr>
              <a:lnSpc>
                <a:spcPct val="80000"/>
              </a:lnSpc>
              <a:buFont typeface="Wingdings" pitchFamily="2" charset="2"/>
              <a:buNone/>
            </a:pPr>
            <a:endParaRPr lang="en-GB" sz="2400"/>
          </a:p>
          <a:p>
            <a:pPr>
              <a:lnSpc>
                <a:spcPct val="80000"/>
              </a:lnSpc>
              <a:buFont typeface="Wingdings" pitchFamily="2" charset="2"/>
              <a:buNone/>
            </a:pPr>
            <a:r>
              <a:rPr lang="en-GB" sz="2400"/>
              <a:t>The amount of 14-C in the atmosphere varies with the amount of bombardment of the atmosphere by cosmic rays. Therefore, correction factors are used which have been calculated using other methods (e.g. dendrochronology –tree ring dating).</a:t>
            </a:r>
            <a:r>
              <a:rPr lang="fr-FR" sz="2400"/>
              <a:t> </a:t>
            </a:r>
          </a:p>
        </p:txBody>
      </p:sp>
      <p:sp>
        <p:nvSpPr>
          <p:cNvPr id="10248" name="Text Box 8"/>
          <p:cNvSpPr txBox="1">
            <a:spLocks noChangeArrowheads="1"/>
          </p:cNvSpPr>
          <p:nvPr/>
        </p:nvSpPr>
        <p:spPr bwMode="auto">
          <a:xfrm>
            <a:off x="395288" y="6467475"/>
            <a:ext cx="2171700" cy="274638"/>
          </a:xfrm>
          <a:prstGeom prst="rect">
            <a:avLst/>
          </a:prstGeom>
          <a:noFill/>
          <a:ln w="9525">
            <a:noFill/>
            <a:miter lim="800000"/>
            <a:headEnd/>
            <a:tailEnd/>
          </a:ln>
          <a:effectLst/>
        </p:spPr>
        <p:txBody>
          <a:bodyPr>
            <a:spAutoFit/>
          </a:bodyPr>
          <a:lstStyle/>
          <a:p>
            <a:r>
              <a:rPr lang="en-US" sz="1200">
                <a:ea typeface="ＭＳ Ｐゴシック" pitchFamily="34" charset="-128"/>
              </a:rPr>
              <a:t>© 2016 Paul Billiet </a:t>
            </a:r>
            <a:r>
              <a:rPr lang="en-US" sz="1200">
                <a:ea typeface="ＭＳ Ｐゴシック" pitchFamily="34" charset="-128"/>
                <a:hlinkClick r:id="rId3"/>
              </a:rPr>
              <a:t>ODWS</a:t>
            </a:r>
            <a:endParaRPr lang="fr-FR">
              <a:ea typeface="ＭＳ Ｐゴシック" pitchFamily="34" charset="-12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436" name="Object 148"/>
          <p:cNvGraphicFramePr>
            <a:graphicFrameLocks noChangeAspect="1"/>
          </p:cNvGraphicFramePr>
          <p:nvPr>
            <p:ph sz="half" idx="2"/>
          </p:nvPr>
        </p:nvGraphicFramePr>
        <p:xfrm>
          <a:off x="1466850" y="1693863"/>
          <a:ext cx="6345238" cy="4794250"/>
        </p:xfrm>
        <a:graphic>
          <a:graphicData uri="http://schemas.openxmlformats.org/presentationml/2006/ole">
            <p:oleObj spid="_x0000_s1026" name="Graphique" r:id="rId4" imgW="5295761" imgH="4000454" progId="Excel.Sheet.8">
              <p:embed/>
            </p:oleObj>
          </a:graphicData>
        </a:graphic>
      </p:graphicFrame>
      <p:sp>
        <p:nvSpPr>
          <p:cNvPr id="12290" name="Rectangle 2"/>
          <p:cNvSpPr>
            <a:spLocks noGrp="1" noChangeArrowheads="1"/>
          </p:cNvSpPr>
          <p:nvPr>
            <p:ph type="title"/>
          </p:nvPr>
        </p:nvSpPr>
        <p:spPr>
          <a:xfrm>
            <a:off x="931863" y="701675"/>
            <a:ext cx="7158037" cy="730250"/>
          </a:xfrm>
        </p:spPr>
        <p:txBody>
          <a:bodyPr/>
          <a:lstStyle/>
          <a:p>
            <a:r>
              <a:rPr lang="en-GB" sz="3600" b="1"/>
              <a:t>Carbon-14 Method</a:t>
            </a:r>
            <a:r>
              <a:rPr lang="fr-FR" sz="2400"/>
              <a:t> </a:t>
            </a:r>
          </a:p>
        </p:txBody>
      </p:sp>
      <p:graphicFrame>
        <p:nvGraphicFramePr>
          <p:cNvPr id="12439" name="Group 151"/>
          <p:cNvGraphicFramePr>
            <a:graphicFrameLocks noGrp="1"/>
          </p:cNvGraphicFramePr>
          <p:nvPr>
            <p:ph sz="half" idx="1"/>
          </p:nvPr>
        </p:nvGraphicFramePr>
        <p:xfrm>
          <a:off x="5610225" y="1762125"/>
          <a:ext cx="2114550" cy="2377440"/>
        </p:xfrm>
        <a:graphic>
          <a:graphicData uri="http://schemas.openxmlformats.org/drawingml/2006/table">
            <a:tbl>
              <a:tblPr/>
              <a:tblGrid>
                <a:gridCol w="1058863"/>
                <a:gridCol w="1055687"/>
              </a:tblGrid>
              <a:tr h="3810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fr-FR" sz="2000" b="0" i="0" u="none" strike="noStrike" cap="none" normalizeH="0" baseline="0" smtClean="0">
                          <a:ln>
                            <a:noFill/>
                          </a:ln>
                          <a:solidFill>
                            <a:schemeClr val="bg1"/>
                          </a:solidFill>
                          <a:effectLst/>
                          <a:latin typeface="Arial" charset="0"/>
                        </a:rPr>
                        <a:t>Amount</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fr-FR" sz="2000" b="0" i="0" u="none" strike="noStrike" cap="none" normalizeH="0" baseline="0" smtClean="0">
                          <a:ln>
                            <a:noFill/>
                          </a:ln>
                          <a:solidFill>
                            <a:schemeClr val="bg1"/>
                          </a:solidFill>
                          <a:effectLst/>
                          <a:latin typeface="Arial" charset="0"/>
                        </a:rPr>
                        <a:t>Years</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810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fr-FR" sz="2000" b="0" i="0" u="none" strike="noStrike" cap="none" normalizeH="0" baseline="0" smtClean="0">
                          <a:ln>
                            <a:noFill/>
                          </a:ln>
                          <a:solidFill>
                            <a:schemeClr val="bg1"/>
                          </a:solidFill>
                          <a:effectLst/>
                          <a:latin typeface="Arial" charset="0"/>
                        </a:rPr>
                        <a:t>1</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fr-FR" sz="2000" b="0" i="0" u="none" strike="noStrike" cap="none" normalizeH="0" baseline="0" smtClean="0">
                          <a:ln>
                            <a:noFill/>
                          </a:ln>
                          <a:solidFill>
                            <a:schemeClr val="bg1"/>
                          </a:solidFill>
                          <a:effectLst/>
                          <a:latin typeface="Arial" charset="0"/>
                        </a:rPr>
                        <a:t>0</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84175">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fr-FR" sz="2000" b="0" i="0" u="none" strike="noStrike" cap="none" normalizeH="0" baseline="0" smtClean="0">
                          <a:ln>
                            <a:noFill/>
                          </a:ln>
                          <a:solidFill>
                            <a:schemeClr val="bg1"/>
                          </a:solidFill>
                          <a:effectLst/>
                          <a:latin typeface="Arial" charset="0"/>
                        </a:rPr>
                        <a:t>0.5</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fr-FR" sz="2000" b="0" i="0" u="none" strike="noStrike" cap="none" normalizeH="0" baseline="0" smtClean="0">
                          <a:ln>
                            <a:noFill/>
                          </a:ln>
                          <a:solidFill>
                            <a:schemeClr val="bg1"/>
                          </a:solidFill>
                          <a:effectLst/>
                          <a:latin typeface="Arial" charset="0"/>
                        </a:rPr>
                        <a:t>5730</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8258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fr-FR" sz="2000" b="0" i="0" u="none" strike="noStrike" cap="none" normalizeH="0" baseline="0" smtClean="0">
                          <a:ln>
                            <a:noFill/>
                          </a:ln>
                          <a:solidFill>
                            <a:schemeClr val="bg1"/>
                          </a:solidFill>
                          <a:effectLst/>
                          <a:latin typeface="Arial" charset="0"/>
                        </a:rPr>
                        <a:t>0.25</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fr-FR" sz="2000" b="0" i="0" u="none" strike="noStrike" cap="none" normalizeH="0" baseline="0" smtClean="0">
                          <a:ln>
                            <a:noFill/>
                          </a:ln>
                          <a:solidFill>
                            <a:schemeClr val="bg1"/>
                          </a:solidFill>
                          <a:effectLst/>
                          <a:latin typeface="Arial" charset="0"/>
                        </a:rPr>
                        <a:t>11460</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810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fr-FR" sz="2000" b="0" i="0" u="none" strike="noStrike" cap="none" normalizeH="0" baseline="0" smtClean="0">
                          <a:ln>
                            <a:noFill/>
                          </a:ln>
                          <a:solidFill>
                            <a:schemeClr val="bg1"/>
                          </a:solidFill>
                          <a:effectLst/>
                          <a:latin typeface="Arial" charset="0"/>
                        </a:rPr>
                        <a:t>0.125</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fr-FR" sz="2000" b="0" i="0" u="none" strike="noStrike" cap="none" normalizeH="0" baseline="0" smtClean="0">
                          <a:ln>
                            <a:noFill/>
                          </a:ln>
                          <a:solidFill>
                            <a:schemeClr val="bg1"/>
                          </a:solidFill>
                          <a:effectLst/>
                          <a:latin typeface="Arial" charset="0"/>
                        </a:rPr>
                        <a:t>17190</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8258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fr-FR" sz="2000" b="0" i="0" u="none" strike="noStrike" cap="none" normalizeH="0" baseline="0" smtClean="0">
                          <a:ln>
                            <a:noFill/>
                          </a:ln>
                          <a:solidFill>
                            <a:schemeClr val="bg1"/>
                          </a:solidFill>
                          <a:effectLst/>
                          <a:latin typeface="Arial" charset="0"/>
                        </a:rPr>
                        <a:t>0.0625</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fr-FR" sz="2000" b="0" i="0" u="none" strike="noStrike" cap="none" normalizeH="0" baseline="0" smtClean="0">
                          <a:ln>
                            <a:noFill/>
                          </a:ln>
                          <a:solidFill>
                            <a:schemeClr val="bg1"/>
                          </a:solidFill>
                          <a:effectLst/>
                          <a:latin typeface="Arial" charset="0"/>
                        </a:rPr>
                        <a:t>22920</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bl>
          </a:graphicData>
        </a:graphic>
      </p:graphicFrame>
      <p:sp>
        <p:nvSpPr>
          <p:cNvPr id="12441" name="Text Box 153"/>
          <p:cNvSpPr txBox="1">
            <a:spLocks noChangeArrowheads="1"/>
          </p:cNvSpPr>
          <p:nvPr/>
        </p:nvSpPr>
        <p:spPr bwMode="auto">
          <a:xfrm>
            <a:off x="395288" y="6515100"/>
            <a:ext cx="2171700" cy="274638"/>
          </a:xfrm>
          <a:prstGeom prst="rect">
            <a:avLst/>
          </a:prstGeom>
          <a:noFill/>
          <a:ln w="9525">
            <a:noFill/>
            <a:miter lim="800000"/>
            <a:headEnd/>
            <a:tailEnd/>
          </a:ln>
          <a:effectLst/>
        </p:spPr>
        <p:txBody>
          <a:bodyPr>
            <a:spAutoFit/>
          </a:bodyPr>
          <a:lstStyle/>
          <a:p>
            <a:r>
              <a:rPr lang="en-US" sz="1200">
                <a:ea typeface="ＭＳ Ｐゴシック" pitchFamily="34" charset="-128"/>
              </a:rPr>
              <a:t>© 2016 Paul Billiet </a:t>
            </a:r>
            <a:r>
              <a:rPr lang="en-US" sz="1200">
                <a:ea typeface="ＭＳ Ｐゴシック" pitchFamily="34" charset="-128"/>
                <a:hlinkClick r:id="rId5"/>
              </a:rPr>
              <a:t>ODWS</a:t>
            </a:r>
            <a:endParaRPr lang="fr-FR">
              <a:ea typeface="ＭＳ Ｐゴシック"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2439"/>
                                        </p:tgtEl>
                                        <p:attrNameLst>
                                          <p:attrName>style.visibility</p:attrName>
                                        </p:attrNameLst>
                                      </p:cBhvr>
                                      <p:to>
                                        <p:strVal val="visible"/>
                                      </p:to>
                                    </p:set>
                                    <p:animEffect transition="in" filter="blinds(horizontal)">
                                      <p:cBhvr>
                                        <p:cTn id="7" dur="1000"/>
                                        <p:tgtEl>
                                          <p:spTgt spid="124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29642" cy="6297634"/>
          </a:xfrm>
        </p:spPr>
        <p:txBody>
          <a:bodyPr anchor="t">
            <a:normAutofit fontScale="90000"/>
          </a:bodyPr>
          <a:lstStyle/>
          <a:p>
            <a:pPr algn="l"/>
            <a:r>
              <a:rPr lang="en-IN" sz="2400" b="1" dirty="0"/>
              <a:t>Palaeontology: divided into:</a:t>
            </a:r>
            <a:r>
              <a:rPr lang="en-IN" sz="2400" dirty="0" smtClean="0"/>
              <a:t/>
            </a:r>
            <a:br>
              <a:rPr lang="en-IN" sz="2400" dirty="0" smtClean="0"/>
            </a:br>
            <a:r>
              <a:rPr lang="en-IN" sz="2400" dirty="0"/>
              <a:t>Micropaleontology: is the branch of palaeontology that studies microfossils</a:t>
            </a:r>
            <a:r>
              <a:rPr lang="en-IN" sz="2400" dirty="0" smtClean="0"/>
              <a:t>.</a:t>
            </a:r>
            <a:br>
              <a:rPr lang="en-IN" sz="2400" dirty="0" smtClean="0"/>
            </a:br>
            <a:r>
              <a:rPr lang="en-IN" sz="2400" dirty="0" err="1" smtClean="0">
                <a:solidFill>
                  <a:srgbClr val="FF0000"/>
                </a:solidFill>
              </a:rPr>
              <a:t>Palaeobotany</a:t>
            </a:r>
            <a:r>
              <a:rPr lang="en-IN" sz="2400" dirty="0">
                <a:solidFill>
                  <a:srgbClr val="FF0000"/>
                </a:solidFill>
              </a:rPr>
              <a:t>: </a:t>
            </a:r>
            <a:r>
              <a:rPr lang="en-IN" sz="2400" dirty="0"/>
              <a:t>The study of fossil plants</a:t>
            </a:r>
            <a:r>
              <a:rPr lang="en-IN" sz="2400" dirty="0" smtClean="0"/>
              <a:t>.</a:t>
            </a:r>
            <a:br>
              <a:rPr lang="en-IN" sz="2400" dirty="0" smtClean="0"/>
            </a:br>
            <a:r>
              <a:rPr lang="en-IN" sz="2400" dirty="0" err="1" smtClean="0">
                <a:solidFill>
                  <a:srgbClr val="FF0000"/>
                </a:solidFill>
              </a:rPr>
              <a:t>Palaeoecology</a:t>
            </a:r>
            <a:r>
              <a:rPr lang="en-IN" sz="2400" dirty="0">
                <a:solidFill>
                  <a:srgbClr val="FF0000"/>
                </a:solidFill>
              </a:rPr>
              <a:t>: </a:t>
            </a:r>
            <a:r>
              <a:rPr lang="en-IN" sz="2400" dirty="0"/>
              <a:t>the study of fossil communities environment</a:t>
            </a:r>
            <a:r>
              <a:rPr lang="en-IN" sz="2400" dirty="0" smtClean="0"/>
              <a:t>.</a:t>
            </a:r>
            <a:br>
              <a:rPr lang="en-IN" sz="2400" dirty="0" smtClean="0"/>
            </a:br>
            <a:r>
              <a:rPr lang="en-IN" sz="2400" dirty="0" err="1" smtClean="0">
                <a:solidFill>
                  <a:srgbClr val="FF0000"/>
                </a:solidFill>
              </a:rPr>
              <a:t>Palynology</a:t>
            </a:r>
            <a:r>
              <a:rPr lang="en-IN" sz="2400" dirty="0">
                <a:solidFill>
                  <a:srgbClr val="FF0000"/>
                </a:solidFill>
              </a:rPr>
              <a:t>: </a:t>
            </a:r>
            <a:r>
              <a:rPr lang="en-IN" sz="2400" dirty="0"/>
              <a:t>the study of pollen and </a:t>
            </a:r>
            <a:r>
              <a:rPr lang="en-IN" sz="2400" dirty="0" smtClean="0"/>
              <a:t>spores</a:t>
            </a:r>
            <a:br>
              <a:rPr lang="en-IN" sz="2400" dirty="0" smtClean="0"/>
            </a:br>
            <a:r>
              <a:rPr lang="en-IN" sz="2400" dirty="0" smtClean="0"/>
              <a:t/>
            </a:r>
            <a:br>
              <a:rPr lang="en-IN" sz="2400" dirty="0" smtClean="0"/>
            </a:br>
            <a:r>
              <a:rPr lang="en-IN" sz="2400" dirty="0"/>
              <a:t>What is a fossil</a:t>
            </a:r>
            <a:r>
              <a:rPr lang="en-IN" sz="2400" dirty="0" smtClean="0"/>
              <a:t>?</a:t>
            </a:r>
            <a:br>
              <a:rPr lang="en-IN" sz="2400" dirty="0" smtClean="0"/>
            </a:br>
            <a:r>
              <a:rPr lang="en-IN" sz="2400" dirty="0" smtClean="0"/>
              <a:t>A </a:t>
            </a:r>
            <a:r>
              <a:rPr lang="en-IN" sz="2400" dirty="0"/>
              <a:t>fossil is an impression, cast, original material or track of any animal or plant that is preserved in rock after the original organic material is transformed or removed</a:t>
            </a:r>
            <a:r>
              <a:rPr lang="en-IN" sz="2400" dirty="0" smtClean="0"/>
              <a:t>.</a:t>
            </a:r>
            <a:br>
              <a:rPr lang="en-IN" sz="2400" dirty="0" smtClean="0"/>
            </a:br>
            <a:r>
              <a:rPr lang="en-IN" sz="2400" dirty="0" smtClean="0"/>
              <a:t/>
            </a:r>
            <a:br>
              <a:rPr lang="en-IN" sz="2400" dirty="0" smtClean="0"/>
            </a:br>
            <a:r>
              <a:rPr lang="en-IN" sz="2400" b="1" dirty="0"/>
              <a:t>There are two types of fossil:</a:t>
            </a:r>
            <a:r>
              <a:rPr lang="en-IN" sz="2400" dirty="0" smtClean="0"/>
              <a:t/>
            </a:r>
            <a:br>
              <a:rPr lang="en-IN" sz="2400" dirty="0" smtClean="0"/>
            </a:br>
            <a:r>
              <a:rPr lang="en-IN" sz="2400" b="1" dirty="0">
                <a:solidFill>
                  <a:srgbClr val="FF0000"/>
                </a:solidFill>
              </a:rPr>
              <a:t>Body fossils:</a:t>
            </a:r>
            <a:r>
              <a:rPr lang="en-IN" sz="2400" dirty="0"/>
              <a:t> the actual remains of </a:t>
            </a:r>
            <a:r>
              <a:rPr lang="en-IN" sz="2400" dirty="0" err="1"/>
              <a:t>organisms.Trace</a:t>
            </a:r>
            <a:r>
              <a:rPr lang="en-IN" sz="2400" dirty="0"/>
              <a:t> fossils: are indirect signs of life; dinosaur footprints, worm </a:t>
            </a:r>
            <a:r>
              <a:rPr lang="en-IN" sz="2400" dirty="0" smtClean="0"/>
              <a:t>burrows (trilobite </a:t>
            </a:r>
            <a:r>
              <a:rPr lang="en-IN" sz="2400" dirty="0"/>
              <a:t>grazing </a:t>
            </a:r>
            <a:r>
              <a:rPr lang="en-IN" sz="2400" dirty="0" smtClean="0"/>
              <a:t>trails) and </a:t>
            </a:r>
            <a:r>
              <a:rPr lang="en-IN" sz="2400" dirty="0"/>
              <a:t>other evidences of life processes, such as fossil </a:t>
            </a:r>
            <a:r>
              <a:rPr lang="en-IN" sz="2400" dirty="0" smtClean="0"/>
              <a:t>excrement (</a:t>
            </a:r>
            <a:r>
              <a:rPr lang="en-IN" sz="2400" dirty="0" err="1" smtClean="0"/>
              <a:t>examples:coprolites</a:t>
            </a:r>
            <a:r>
              <a:rPr lang="en-IN" sz="2400" dirty="0" smtClean="0"/>
              <a:t> , stomach </a:t>
            </a:r>
            <a:r>
              <a:rPr lang="en-IN" sz="2400" dirty="0"/>
              <a:t>dung) and </a:t>
            </a:r>
            <a:r>
              <a:rPr lang="en-IN" sz="2400" dirty="0" err="1"/>
              <a:t>Gastroliths</a:t>
            </a:r>
            <a:r>
              <a:rPr lang="en-IN" sz="2400" dirty="0"/>
              <a:t> (highly polished stone used by reptiles).</a:t>
            </a:r>
            <a:r>
              <a:rPr lang="en-IN" sz="2400" dirty="0" smtClean="0"/>
              <a:t/>
            </a:r>
            <a:br>
              <a:rPr lang="en-IN" sz="2400" dirty="0" smtClean="0"/>
            </a:br>
            <a:endParaRPr lang="en-IN"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srcRect l="26083" t="15384" r="22084" b="25740"/>
          <a:stretch>
            <a:fillRect/>
          </a:stretch>
        </p:blipFill>
        <p:spPr bwMode="auto">
          <a:xfrm>
            <a:off x="214282" y="142852"/>
            <a:ext cx="8572559" cy="6500858"/>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58204" cy="6226196"/>
          </a:xfrm>
        </p:spPr>
        <p:txBody>
          <a:bodyPr anchor="t">
            <a:noAutofit/>
          </a:bodyPr>
          <a:lstStyle/>
          <a:p>
            <a:pPr algn="l"/>
            <a:r>
              <a:rPr lang="en-IN" sz="1600" b="1" dirty="0"/>
              <a:t>What are the conditions that are </a:t>
            </a:r>
            <a:r>
              <a:rPr lang="en-IN" sz="1600" b="1" dirty="0" err="1"/>
              <a:t>favorable</a:t>
            </a:r>
            <a:r>
              <a:rPr lang="en-IN" sz="1600" b="1" dirty="0"/>
              <a:t> for fossil preservation?</a:t>
            </a:r>
            <a:r>
              <a:rPr lang="en-IN" sz="1600" dirty="0" smtClean="0"/>
              <a:t/>
            </a:r>
            <a:br>
              <a:rPr lang="en-IN" sz="1600" dirty="0" smtClean="0"/>
            </a:br>
            <a:r>
              <a:rPr lang="en-IN" sz="1600" dirty="0" smtClean="0"/>
              <a:t>1. possession </a:t>
            </a:r>
            <a:r>
              <a:rPr lang="en-IN" sz="1600" dirty="0"/>
              <a:t>of hard parts vastly increases an animals’ chance of being successfully fossilized</a:t>
            </a:r>
            <a:r>
              <a:rPr lang="en-IN" sz="1600" dirty="0" smtClean="0"/>
              <a:t>.</a:t>
            </a:r>
            <a:br>
              <a:rPr lang="en-IN" sz="1600" dirty="0" smtClean="0"/>
            </a:br>
            <a:r>
              <a:rPr lang="en-IN" sz="1600" dirty="0" smtClean="0"/>
              <a:t/>
            </a:r>
            <a:br>
              <a:rPr lang="en-IN" sz="1600" dirty="0" smtClean="0"/>
            </a:br>
            <a:r>
              <a:rPr lang="en-IN" sz="1600" dirty="0" smtClean="0"/>
              <a:t>2</a:t>
            </a:r>
            <a:r>
              <a:rPr lang="en-IN" sz="1600" dirty="0"/>
              <a:t>. Rapid burial and/or lack of </a:t>
            </a:r>
            <a:r>
              <a:rPr lang="en-IN" sz="1600" dirty="0" err="1"/>
              <a:t>oxygenencourages</a:t>
            </a:r>
            <a:r>
              <a:rPr lang="en-IN" sz="1600" dirty="0"/>
              <a:t> good preservation</a:t>
            </a:r>
            <a:r>
              <a:rPr lang="en-IN" sz="1600" dirty="0" smtClean="0"/>
              <a:t>.</a:t>
            </a:r>
            <a:br>
              <a:rPr lang="en-IN" sz="1600" dirty="0" smtClean="0"/>
            </a:br>
            <a:r>
              <a:rPr lang="en-IN" sz="1600" dirty="0" smtClean="0"/>
              <a:t/>
            </a:r>
            <a:br>
              <a:rPr lang="en-IN" sz="1600" dirty="0" smtClean="0"/>
            </a:br>
            <a:r>
              <a:rPr lang="en-IN" sz="1600" dirty="0"/>
              <a:t>Fine grained sediments are also good for preserving fossils, on account of their low oxygen content</a:t>
            </a:r>
            <a:r>
              <a:rPr lang="en-IN" sz="1600" dirty="0" smtClean="0"/>
              <a:t>.</a:t>
            </a:r>
            <a:br>
              <a:rPr lang="en-IN" sz="1600" dirty="0" smtClean="0"/>
            </a:br>
            <a:r>
              <a:rPr lang="en-IN" sz="1600" dirty="0" smtClean="0"/>
              <a:t>Organisms </a:t>
            </a:r>
            <a:r>
              <a:rPr lang="en-IN" sz="1600" dirty="0"/>
              <a:t>living in water, especially seawater, always have the best preservation potential</a:t>
            </a:r>
            <a:r>
              <a:rPr lang="en-IN" sz="1600" dirty="0" smtClean="0"/>
              <a:t>.</a:t>
            </a:r>
            <a:br>
              <a:rPr lang="en-IN" sz="1600" dirty="0" smtClean="0"/>
            </a:br>
            <a:r>
              <a:rPr lang="en-IN" sz="1600" dirty="0" smtClean="0"/>
              <a:t>Animals </a:t>
            </a:r>
            <a:r>
              <a:rPr lang="en-IN" sz="1600" dirty="0"/>
              <a:t>and plants living on land stand the poorest chance of preservation</a:t>
            </a:r>
            <a:r>
              <a:rPr lang="en-IN" sz="1600" dirty="0" smtClean="0"/>
              <a:t>.</a:t>
            </a:r>
            <a:r>
              <a:rPr lang="en-IN" sz="1600" dirty="0"/>
              <a:t> </a:t>
            </a:r>
            <a:r>
              <a:rPr lang="en-IN" sz="1600" dirty="0" smtClean="0"/>
              <a:t/>
            </a:r>
            <a:br>
              <a:rPr lang="en-IN" sz="1600" dirty="0" smtClean="0"/>
            </a:br>
            <a:r>
              <a:rPr lang="en-IN" sz="1600" dirty="0" smtClean="0"/>
              <a:t>Of </a:t>
            </a:r>
            <a:r>
              <a:rPr lang="en-IN" sz="1600" dirty="0"/>
              <a:t>what materials are "hard parts" </a:t>
            </a:r>
            <a:r>
              <a:rPr lang="en-IN" sz="1600" dirty="0" err="1"/>
              <a:t>composed?Invertebrate</a:t>
            </a:r>
            <a:r>
              <a:rPr lang="en-IN" sz="1600" dirty="0"/>
              <a:t> animals may have durable (</a:t>
            </a:r>
            <a:r>
              <a:rPr lang="ar-AE" sz="1600" dirty="0"/>
              <a:t>دائم) </a:t>
            </a:r>
            <a:r>
              <a:rPr lang="en-IN" sz="1600" dirty="0"/>
              <a:t>external skeletons such as shells </a:t>
            </a:r>
            <a:r>
              <a:rPr lang="ar-AE" sz="1600" dirty="0"/>
              <a:t>أصداف </a:t>
            </a:r>
            <a:r>
              <a:rPr lang="en-IN" sz="1600" dirty="0"/>
              <a:t>And even soft-bodied invertebrates such as worms may have some resistant components (jaw </a:t>
            </a:r>
            <a:r>
              <a:rPr lang="ar-AE" sz="1600" dirty="0"/>
              <a:t>فك). </a:t>
            </a:r>
            <a:r>
              <a:rPr lang="en-IN" sz="1600" dirty="0"/>
              <a:t>Common, </a:t>
            </a:r>
            <a:r>
              <a:rPr lang="en-IN" sz="1600" dirty="0" err="1"/>
              <a:t>preservable</a:t>
            </a:r>
            <a:r>
              <a:rPr lang="en-IN" sz="1600" dirty="0"/>
              <a:t> skeleton substances </a:t>
            </a:r>
            <a:r>
              <a:rPr lang="en-IN" sz="1600" dirty="0" err="1"/>
              <a:t>include:Silica</a:t>
            </a:r>
            <a:r>
              <a:rPr lang="en-IN" sz="1600" dirty="0"/>
              <a:t> (SiO2) silicon dioxide; highly resistant material which forms the skeletal elements (</a:t>
            </a:r>
            <a:r>
              <a:rPr lang="en-IN" sz="1600" dirty="0" err="1"/>
              <a:t>spicules</a:t>
            </a:r>
            <a:r>
              <a:rPr lang="en-IN" sz="1600" dirty="0"/>
              <a:t> </a:t>
            </a:r>
            <a:r>
              <a:rPr lang="ar-AE" sz="1600" dirty="0"/>
              <a:t>اشواك) </a:t>
            </a:r>
            <a:r>
              <a:rPr lang="en-IN" sz="1600" dirty="0"/>
              <a:t>of certain sponges</a:t>
            </a:r>
            <a:r>
              <a:rPr lang="en-IN" sz="1600" dirty="0" smtClean="0"/>
              <a:t>.</a:t>
            </a:r>
            <a:r>
              <a:rPr lang="en-IN" sz="1600" dirty="0"/>
              <a:t> </a:t>
            </a:r>
            <a:r>
              <a:rPr lang="en-IN" sz="1600" dirty="0" smtClean="0"/>
              <a:t/>
            </a:r>
            <a:br>
              <a:rPr lang="en-IN" sz="1600" dirty="0" smtClean="0"/>
            </a:br>
            <a:r>
              <a:rPr lang="en-IN" sz="1600" dirty="0" smtClean="0"/>
              <a:t>Calcite </a:t>
            </a:r>
            <a:r>
              <a:rPr lang="en-IN" sz="1600" dirty="0"/>
              <a:t>(CaCO3), calcium carbonate; calcite is stable crystal </a:t>
            </a:r>
            <a:r>
              <a:rPr lang="en-IN" sz="1600" dirty="0" err="1"/>
              <a:t>form.Aragonite</a:t>
            </a:r>
            <a:r>
              <a:rPr lang="en-IN" sz="1600" dirty="0"/>
              <a:t> CaCO3; less stable out of seawater than calcite, it is very common shell material. </a:t>
            </a:r>
            <a:r>
              <a:rPr lang="en-IN" sz="1600" dirty="0" smtClean="0"/>
              <a:t/>
            </a:r>
            <a:br>
              <a:rPr lang="en-IN" sz="1600" dirty="0" smtClean="0"/>
            </a:br>
            <a:r>
              <a:rPr lang="en-IN" sz="1600" dirty="0" smtClean="0"/>
              <a:t>After </a:t>
            </a:r>
            <a:r>
              <a:rPr lang="en-IN" sz="1600" dirty="0"/>
              <a:t>burial, aragonite may change to calcite or be dissolved out and replaced by another mineral. Many Molluscs (</a:t>
            </a:r>
            <a:r>
              <a:rPr lang="ar-AE" sz="1600" dirty="0"/>
              <a:t>الرخويات)</a:t>
            </a:r>
            <a:r>
              <a:rPr lang="en-IN" sz="1600" dirty="0"/>
              <a:t>have </a:t>
            </a:r>
            <a:r>
              <a:rPr lang="en-IN" sz="1600" dirty="0" err="1"/>
              <a:t>aragonitic</a:t>
            </a:r>
            <a:r>
              <a:rPr lang="en-IN" sz="1600" dirty="0"/>
              <a:t> shells</a:t>
            </a:r>
            <a:r>
              <a:rPr lang="en-IN" sz="1600" dirty="0" smtClean="0"/>
              <a:t>.</a:t>
            </a:r>
            <a:r>
              <a:rPr lang="en-IN" sz="1600" dirty="0"/>
              <a:t> </a:t>
            </a:r>
            <a:r>
              <a:rPr lang="en-IN" sz="1600" dirty="0" smtClean="0"/>
              <a:t/>
            </a:r>
            <a:br>
              <a:rPr lang="en-IN" sz="1600" dirty="0" smtClean="0"/>
            </a:br>
            <a:endParaRPr lang="en-IN"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439718"/>
          </a:xfrm>
        </p:spPr>
        <p:txBody>
          <a:bodyPr>
            <a:normAutofit fontScale="90000"/>
          </a:bodyPr>
          <a:lstStyle/>
          <a:p>
            <a:endParaRPr lang="en-US" dirty="0"/>
          </a:p>
        </p:txBody>
      </p:sp>
      <p:sp>
        <p:nvSpPr>
          <p:cNvPr id="4" name="Content Placeholder 3"/>
          <p:cNvSpPr>
            <a:spLocks noGrp="1"/>
          </p:cNvSpPr>
          <p:nvPr>
            <p:ph idx="1"/>
          </p:nvPr>
        </p:nvSpPr>
        <p:spPr>
          <a:xfrm>
            <a:off x="214282" y="928670"/>
            <a:ext cx="8715436" cy="5715040"/>
          </a:xfrm>
        </p:spPr>
        <p:txBody>
          <a:bodyPr>
            <a:normAutofit fontScale="70000" lnSpcReduction="20000"/>
          </a:bodyPr>
          <a:lstStyle/>
          <a:p>
            <a:r>
              <a:rPr lang="en-IN" dirty="0" smtClean="0"/>
              <a:t>Chitin: is a polysaccharide-a complex, insoluble organic substance made of carbon, nitrogen, hydrogen and oxygen atoms joined in chains to form long molecules. It is commonly preserved. Insects (</a:t>
            </a:r>
            <a:r>
              <a:rPr lang="ar-AE" dirty="0" smtClean="0"/>
              <a:t>الحشرات)</a:t>
            </a:r>
            <a:r>
              <a:rPr lang="en-IN" dirty="0" smtClean="0"/>
              <a:t>exoskeletons are made of chitin. </a:t>
            </a:r>
            <a:endParaRPr lang="en-IN" dirty="0" smtClean="0"/>
          </a:p>
          <a:p>
            <a:r>
              <a:rPr lang="en-IN" dirty="0" smtClean="0"/>
              <a:t>The </a:t>
            </a:r>
            <a:r>
              <a:rPr lang="en-IN" dirty="0" smtClean="0"/>
              <a:t>trilobites possessed </a:t>
            </a:r>
            <a:r>
              <a:rPr lang="en-IN" dirty="0" err="1" smtClean="0"/>
              <a:t>chitinous</a:t>
            </a:r>
            <a:r>
              <a:rPr lang="en-IN" dirty="0" smtClean="0"/>
              <a:t> carapaces </a:t>
            </a:r>
            <a:r>
              <a:rPr lang="ar-AE" dirty="0" smtClean="0"/>
              <a:t>درع </a:t>
            </a:r>
            <a:r>
              <a:rPr lang="en-IN" dirty="0" smtClean="0"/>
              <a:t>which were further strengthened by impregnation </a:t>
            </a:r>
            <a:r>
              <a:rPr lang="ar-AE" dirty="0" smtClean="0"/>
              <a:t>تتشرب </a:t>
            </a:r>
            <a:r>
              <a:rPr lang="en-IN" dirty="0" smtClean="0"/>
              <a:t>with mineral substances. </a:t>
            </a:r>
            <a:r>
              <a:rPr lang="en-IN" dirty="0" err="1" smtClean="0"/>
              <a:t>Scleroprotein</a:t>
            </a:r>
            <a:r>
              <a:rPr lang="en-IN" dirty="0" smtClean="0"/>
              <a:t> </a:t>
            </a:r>
            <a:r>
              <a:rPr lang="ar-AE" dirty="0" smtClean="0"/>
              <a:t>بروتين صلب : </a:t>
            </a:r>
            <a:r>
              <a:rPr lang="en-IN" dirty="0" smtClean="0"/>
              <a:t>another group of complex substances, insoluble in water, which form tough covering of certain animals. Substances such as Keratin and Collagen fall into this group. They are fibrous proteins and they formed the skeletons of the graptolites. </a:t>
            </a:r>
            <a:r>
              <a:rPr lang="en-IN" dirty="0" err="1" smtClean="0"/>
              <a:t>Molluscas</a:t>
            </a:r>
            <a:r>
              <a:rPr lang="en-IN" dirty="0" smtClean="0"/>
              <a:t> also make use of fibrous protein; </a:t>
            </a:r>
            <a:r>
              <a:rPr lang="en-IN" dirty="0" err="1" smtClean="0"/>
              <a:t>Conchiolin</a:t>
            </a:r>
            <a:r>
              <a:rPr lang="en-IN" dirty="0" smtClean="0"/>
              <a:t>. By Natural refrigeration under glacial </a:t>
            </a:r>
            <a:r>
              <a:rPr lang="en-IN" dirty="0" smtClean="0"/>
              <a:t>conditions</a:t>
            </a:r>
          </a:p>
          <a:p>
            <a:r>
              <a:rPr lang="ar-AE" dirty="0" smtClean="0"/>
              <a:t> </a:t>
            </a:r>
            <a:r>
              <a:rPr lang="en-IN" dirty="0" smtClean="0"/>
              <a:t>In Siberia and Alaska has preserved the carcases </a:t>
            </a:r>
            <a:r>
              <a:rPr lang="ar-AE" dirty="0" smtClean="0"/>
              <a:t>جثث </a:t>
            </a:r>
            <a:r>
              <a:rPr lang="en-IN" dirty="0" smtClean="0"/>
              <a:t>of Mammoth (large hairy kind of elephant) and Rhinoceros </a:t>
            </a:r>
            <a:r>
              <a:rPr lang="ar-AE" dirty="0" smtClean="0"/>
              <a:t>وحيد </a:t>
            </a:r>
            <a:r>
              <a:rPr lang="ar-AE" dirty="0" smtClean="0"/>
              <a:t>القرن2</a:t>
            </a:r>
            <a:endParaRPr lang="en-US" dirty="0" smtClean="0"/>
          </a:p>
          <a:p>
            <a:r>
              <a:rPr lang="ar-AE" dirty="0" smtClean="0"/>
              <a:t>. </a:t>
            </a:r>
            <a:r>
              <a:rPr lang="en-IN" dirty="0" smtClean="0"/>
              <a:t>Amber is fossilized tree resin </a:t>
            </a:r>
            <a:r>
              <a:rPr lang="ar-AE" dirty="0" smtClean="0"/>
              <a:t>صمغ, </a:t>
            </a:r>
            <a:r>
              <a:rPr lang="en-IN" dirty="0" smtClean="0"/>
              <a:t>and since it is very sticky when it first emerges, insects are often captured upon its surface and later </a:t>
            </a:r>
            <a:r>
              <a:rPr lang="en-IN" dirty="0" smtClean="0"/>
              <a:t>entombed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72518" cy="6440510"/>
          </a:xfrm>
        </p:spPr>
        <p:txBody>
          <a:bodyPr>
            <a:normAutofit fontScale="90000"/>
          </a:bodyPr>
          <a:lstStyle/>
          <a:p>
            <a:pPr algn="l">
              <a:lnSpc>
                <a:spcPct val="150000"/>
              </a:lnSpc>
            </a:pPr>
            <a:r>
              <a:rPr lang="en-IN" sz="3200" dirty="0"/>
              <a:t>3. Peat bogs, decay are seriously inhibited in peat bogs, and animals may be beautifully preserved</a:t>
            </a:r>
            <a:r>
              <a:rPr lang="en-IN" sz="3200" dirty="0" smtClean="0"/>
              <a:t>.</a:t>
            </a:r>
            <a:br>
              <a:rPr lang="en-IN" sz="3200" dirty="0" smtClean="0"/>
            </a:br>
            <a:r>
              <a:rPr lang="en-IN" sz="3200" dirty="0" smtClean="0"/>
              <a:t>4</a:t>
            </a:r>
            <a:r>
              <a:rPr lang="en-IN" sz="3200" dirty="0"/>
              <a:t>. In areas where natural petroleum seeps to the surface, tar pools or asphalt lakes may form, they are dangerous traps for animals of all kinds</a:t>
            </a:r>
            <a:r>
              <a:rPr lang="en-IN" sz="3200" dirty="0" smtClean="0"/>
              <a:t>.</a:t>
            </a:r>
            <a:br>
              <a:rPr lang="en-IN" sz="3200" dirty="0" smtClean="0"/>
            </a:br>
            <a:r>
              <a:rPr lang="en-IN" sz="3200" dirty="0" smtClean="0"/>
              <a:t>5</a:t>
            </a:r>
            <a:r>
              <a:rPr lang="en-IN" sz="3200" dirty="0"/>
              <a:t>. In very hot, dry regions, the corpses (body) of animals may be dried so quickly as to prevent decay. The skeleton is preserved "mummification".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58204" cy="6297634"/>
          </a:xfrm>
        </p:spPr>
        <p:txBody>
          <a:bodyPr anchor="t">
            <a:noAutofit/>
          </a:bodyPr>
          <a:lstStyle/>
          <a:p>
            <a:r>
              <a:rPr lang="en-IN" sz="1800" dirty="0"/>
              <a:t>What are the main changes </a:t>
            </a:r>
            <a:r>
              <a:rPr lang="en-IN" sz="1800" dirty="0" smtClean="0"/>
              <a:t>during fossilization </a:t>
            </a:r>
            <a:r>
              <a:rPr lang="en-IN" sz="1800" dirty="0" smtClean="0"/>
              <a:t/>
            </a:r>
            <a:br>
              <a:rPr lang="en-IN" sz="1800" dirty="0" smtClean="0"/>
            </a:br>
            <a:r>
              <a:rPr lang="en-IN" sz="1800" dirty="0" smtClean="0"/>
              <a:t>"</a:t>
            </a:r>
            <a:r>
              <a:rPr lang="en-IN" sz="1800" dirty="0" err="1"/>
              <a:t>diagenesis</a:t>
            </a:r>
            <a:r>
              <a:rPr lang="en-IN" sz="1800" dirty="0"/>
              <a:t>"?Mode of fossils </a:t>
            </a:r>
            <a:r>
              <a:rPr lang="en-IN" sz="1800" dirty="0" err="1"/>
              <a:t>preservationRecrystallization</a:t>
            </a:r>
            <a:r>
              <a:rPr lang="en-IN" sz="1800" dirty="0"/>
              <a:t>: </a:t>
            </a:r>
            <a:r>
              <a:rPr lang="en-IN" sz="1800" dirty="0" err="1"/>
              <a:t>molluscan</a:t>
            </a:r>
            <a:r>
              <a:rPr lang="en-IN" sz="1800" dirty="0"/>
              <a:t> groups; gastropods and cephalopods, have </a:t>
            </a:r>
            <a:r>
              <a:rPr lang="en-IN" sz="1800" dirty="0" err="1"/>
              <a:t>aragonitic</a:t>
            </a:r>
            <a:r>
              <a:rPr lang="en-IN" sz="1800" dirty="0"/>
              <a:t> shells. Aragonite is unstable out of seawater. No sedimentary rock older than Mesozoic will contain aragonite. Aragonite may invert to the stable polymorph of calcium carbonate; Calcite. In such cases, the original microstructure of the shell may be preserved in the new mineral. More commonly, the aragonite will dissolve to leave a void</a:t>
            </a:r>
            <a:r>
              <a:rPr lang="en-IN" sz="1800" dirty="0" smtClean="0"/>
              <a:t>.</a:t>
            </a:r>
            <a:br>
              <a:rPr lang="en-IN" sz="1800" dirty="0" smtClean="0"/>
            </a:br>
            <a:r>
              <a:rPr lang="en-IN" sz="1800" dirty="0"/>
              <a:t>Replacement: the void left by the dissolution of an aragonite is called </a:t>
            </a:r>
            <a:r>
              <a:rPr lang="en-IN" sz="1800" dirty="0" err="1"/>
              <a:t>mold</a:t>
            </a:r>
            <a:r>
              <a:rPr lang="en-IN" sz="1800" dirty="0"/>
              <a:t> </a:t>
            </a:r>
            <a:r>
              <a:rPr lang="ar-AE" sz="1800" dirty="0"/>
              <a:t>قالب. </a:t>
            </a:r>
            <a:r>
              <a:rPr lang="en-IN" sz="1800" dirty="0"/>
              <a:t>This </a:t>
            </a:r>
            <a:r>
              <a:rPr lang="en-IN" sz="1800" dirty="0" err="1"/>
              <a:t>mold</a:t>
            </a:r>
            <a:r>
              <a:rPr lang="en-IN" sz="1800" dirty="0"/>
              <a:t> may be </a:t>
            </a:r>
            <a:r>
              <a:rPr lang="en-IN" sz="1800" dirty="0" err="1"/>
              <a:t>infilled</a:t>
            </a:r>
            <a:r>
              <a:rPr lang="en-IN" sz="1800" dirty="0"/>
              <a:t> at a later date by the precipitation of another mineral (Cast). This may be calcite, but it could also be </a:t>
            </a:r>
            <a:r>
              <a:rPr lang="en-IN" sz="1800" dirty="0" err="1"/>
              <a:t>silica.If</a:t>
            </a:r>
            <a:r>
              <a:rPr lang="en-IN" sz="1800" dirty="0"/>
              <a:t> dissolution and replacement are separated by a void stage, all the original microstructure is lost</a:t>
            </a:r>
            <a:r>
              <a:rPr lang="en-IN" sz="1800" dirty="0" smtClean="0"/>
              <a:t>.</a:t>
            </a:r>
            <a:br>
              <a:rPr lang="en-IN" sz="1800" dirty="0" smtClean="0"/>
            </a:br>
            <a:r>
              <a:rPr lang="en-IN" sz="1800" dirty="0"/>
              <a:t>What are </a:t>
            </a:r>
            <a:r>
              <a:rPr lang="en-IN" sz="1800" dirty="0" err="1"/>
              <a:t>molds</a:t>
            </a:r>
            <a:r>
              <a:rPr lang="en-IN" sz="1800" dirty="0"/>
              <a:t> and </a:t>
            </a:r>
            <a:r>
              <a:rPr lang="en-IN" sz="1800" dirty="0" err="1"/>
              <a:t>casts?The</a:t>
            </a:r>
            <a:r>
              <a:rPr lang="en-IN" sz="1800" dirty="0"/>
              <a:t> sediment, which bears the imprint of the shell’s outer surface is referred as the external </a:t>
            </a:r>
            <a:r>
              <a:rPr lang="en-IN" sz="1800" dirty="0" err="1"/>
              <a:t>mold</a:t>
            </a:r>
            <a:r>
              <a:rPr lang="en-IN" sz="1800" dirty="0"/>
              <a:t>. The sediment which filled the body cavity and bears the imprints of the internal features, is referred to as the internal </a:t>
            </a:r>
            <a:r>
              <a:rPr lang="en-IN" sz="1800" dirty="0" err="1"/>
              <a:t>mold</a:t>
            </a:r>
            <a:r>
              <a:rPr lang="en-IN" sz="1800" dirty="0"/>
              <a:t>, it is also sometimes called by the German name </a:t>
            </a:r>
            <a:r>
              <a:rPr lang="en-IN" sz="1800" dirty="0" err="1"/>
              <a:t>Steinkern</a:t>
            </a:r>
            <a:r>
              <a:rPr lang="en-IN" sz="1800" dirty="0" smtClean="0"/>
              <a:t>.</a:t>
            </a:r>
            <a:r>
              <a:rPr lang="en-IN" sz="1800" dirty="0"/>
              <a:t> If percolating solutions should precipitate some mineral within the void, then the resulting replica of the fossil is called cast</a:t>
            </a:r>
            <a:r>
              <a:rPr lang="en-IN" sz="1800" dirty="0" smtClean="0"/>
              <a:t>.</a:t>
            </a:r>
            <a:br>
              <a:rPr lang="en-IN" sz="1800" dirty="0" smtClean="0"/>
            </a:br>
            <a:r>
              <a:rPr lang="en-IN" sz="1800" dirty="0"/>
              <a:t>Replacement by another minerals such as iron minerals: pyrite=Iron sulphide; (FeS2), siderite (iron carbonate= FeCO3), limonite (iron oxide= </a:t>
            </a:r>
            <a:r>
              <a:rPr lang="en-IN" sz="1800" dirty="0" err="1"/>
              <a:t>FeO</a:t>
            </a:r>
            <a:r>
              <a:rPr lang="en-IN" sz="1800" dirty="0"/>
              <a:t>), and hematite (iron oxide =Fe2O3) is commonly seen .Only Pyrites forms well-preserved fossils, and these must be protected from oxidation once they have been removed from the rock.</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29642" cy="6297634"/>
          </a:xfrm>
        </p:spPr>
        <p:txBody>
          <a:bodyPr anchor="t">
            <a:normAutofit/>
          </a:bodyPr>
          <a:lstStyle/>
          <a:p>
            <a:r>
              <a:rPr lang="en-IN" sz="2400" dirty="0" err="1"/>
              <a:t>Permineralization</a:t>
            </a:r>
            <a:r>
              <a:rPr lang="en-IN" sz="2400" dirty="0"/>
              <a:t>: this is the partial replacement or impregnation of original material by mineral </a:t>
            </a:r>
            <a:r>
              <a:rPr lang="en-IN" sz="2400" dirty="0" err="1"/>
              <a:t>salts.Bone</a:t>
            </a:r>
            <a:r>
              <a:rPr lang="en-IN" sz="2400" dirty="0"/>
              <a:t> and wood are highly porous </a:t>
            </a:r>
            <a:r>
              <a:rPr lang="en-IN" sz="2400" dirty="0" err="1"/>
              <a:t>andso</a:t>
            </a:r>
            <a:r>
              <a:rPr lang="en-IN" sz="2400" dirty="0"/>
              <a:t> is susceptible to this form </a:t>
            </a:r>
            <a:r>
              <a:rPr lang="en-IN" sz="2400" dirty="0" err="1"/>
              <a:t>ofpetrifaction.Carbonization</a:t>
            </a:r>
            <a:r>
              <a:rPr lang="en-IN" sz="2400" dirty="0"/>
              <a:t> – tissue material is decomposed or reduced to a film of carbon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855</Words>
  <Application>Microsoft Office PowerPoint</Application>
  <PresentationFormat>On-screen Show (4:3)</PresentationFormat>
  <Paragraphs>81</Paragraphs>
  <Slides>21</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Office Theme</vt:lpstr>
      <vt:lpstr>Graphique</vt:lpstr>
      <vt:lpstr>Palaeontology</vt:lpstr>
      <vt:lpstr>What is palaeontology? From Greek: Palaeo ) old, ancient ( ont (being, creature (and logy )Science).It is the study of prehistoric life. It includes the study of fossils to determine:organisms' evolution Interactions with each other Their environments (paleoecology).   Palaeontology: is the study of ancient life through its fossil remains or the traces of its activity as recorded by ancient sediments. By studying the fossils in older rocks, the paleontologist attempts to establish an account of how all the animals and plants, which make up the modern biosphere evolved from their earliest beginnings. Hashemite university</vt:lpstr>
      <vt:lpstr>Palaeontology: divided into: Micropaleontology: is the branch of palaeontology that studies microfossils. Palaeobotany: The study of fossil plants. Palaeoecology: the study of fossil communities environment. Palynology: the study of pollen and spores  What is a fossil? A fossil is an impression, cast, original material or track of any animal or plant that is preserved in rock after the original organic material is transformed or removed.  There are two types of fossil: Body fossils: the actual remains of organisms.Trace fossils: are indirect signs of life; dinosaur footprints, worm burrows (trilobite grazing trails) and other evidences of life processes, such as fossil excrement (examples:coprolites , stomach dung) and Gastroliths (highly polished stone used by reptiles). </vt:lpstr>
      <vt:lpstr>Slide 4</vt:lpstr>
      <vt:lpstr>What are the conditions that are favorable for fossil preservation? 1. possession of hard parts vastly increases an animals’ chance of being successfully fossilized.  2. Rapid burial and/or lack of oxygenencourages good preservation.  Fine grained sediments are also good for preserving fossils, on account of their low oxygen content. Organisms living in water, especially seawater, always have the best preservation potential. Animals and plants living on land stand the poorest chance of preservation.  Of what materials are "hard parts" composed?Invertebrate animals may have durable (دائم) external skeletons such as shells أصداف And even soft-bodied invertebrates such as worms may have some resistant components (jaw فك). Common, preservable skeleton substances include:Silica (SiO2) silicon dioxide; highly resistant material which forms the skeletal elements (spicules اشواك) of certain sponges.  Calcite (CaCO3), calcium carbonate; calcite is stable crystal form.Aragonite CaCO3; less stable out of seawater than calcite, it is very common shell material.  After burial, aragonite may change to calcite or be dissolved out and replaced by another mineral. Many Molluscs (الرخويات)have aragonitic shells.  </vt:lpstr>
      <vt:lpstr>Slide 6</vt:lpstr>
      <vt:lpstr>3. Peat bogs, decay are seriously inhibited in peat bogs, and animals may be beautifully preserved. 4. In areas where natural petroleum seeps to the surface, tar pools or asphalt lakes may form, they are dangerous traps for animals of all kinds. 5. In very hot, dry regions, the corpses (body) of animals may be dried so quickly as to prevent decay. The skeleton is preserved "mummification".</vt:lpstr>
      <vt:lpstr>What are the main changes during fossilization  "diagenesis"?Mode of fossils preservationRecrystallization: molluscan groups; gastropods and cephalopods, have aragonitic shells. Aragonite is unstable out of seawater. No sedimentary rock older than Mesozoic will contain aragonite. Aragonite may invert to the stable polymorph of calcium carbonate; Calcite. In such cases, the original microstructure of the shell may be preserved in the new mineral. More commonly, the aragonite will dissolve to leave a void. Replacement: the void left by the dissolution of an aragonite is called mold قالب. This mold may be infilled at a later date by the precipitation of another mineral (Cast). This may be calcite, but it could also be silica.If dissolution and replacement are separated by a void stage, all the original microstructure is lost. What are molds and casts?The sediment, which bears the imprint of the shell’s outer surface is referred as the external mold. The sediment which filled the body cavity and bears the imprints of the internal features, is referred to as the internal mold, it is also sometimes called by the German name Steinkern. If percolating solutions should precipitate some mineral within the void, then the resulting replica of the fossil is called cast. Replacement by another minerals such as iron minerals: pyrite=Iron sulphide; (FeS2), siderite (iron carbonate= FeCO3), limonite (iron oxide= FeO), and hematite (iron oxide =Fe2O3) is commonly seen .Only Pyrites forms well-preserved fossils, and these must be protected from oxidation once they have been removed from the rock.</vt:lpstr>
      <vt:lpstr>Permineralization: this is the partial replacement or impregnation of original material by mineral salts.Bone and wood are highly porous andso is susceptible to this form ofpetrifaction.Carbonization – tissue material is decomposed or reduced to a film of carbon</vt:lpstr>
      <vt:lpstr>How do fossils "date" rocks? Stratigraphy: is the study of how layered rocks and their contained fossils are distributed in space and time.But, beds of rock are very frequently found to have been disturbed by folds and faults; and over large distances, any particular bed may change in thickness and composition. Thus it may not be possible to match beds of the same age in distance places, and even if we could, the fact that the rocks have the same composition is no guarantee that they were formed at the same time. Fossils provide us with an answer to this problem.  Since life is forever changing through time, with species continuously arising and becoming extinct, it is possible to identify strata by means of their enclosed fossils, since these fossils may not occur in bed either older or younger.In practice, strata are actually zoned by the first appearance of the zone fossil, an event which extends like a "time contour" through rocks of that age everywhere.</vt:lpstr>
      <vt:lpstr>Index fossils 1.Worldwide distribution, occurring in all sediments irrespective of depositional environment.In the sea, free-living swimmers or floaters will live independent of bottom conditions, and should therefore be good zone fossils if preserved such as "pollen &amp; spores".  2. Species should be short-lived, i.e. the forms should display rapid evolution. This is necessary for the correlation to be a fine one, indicating precise equivalence rather than broad ones. In the lower Paleozoic , the graptolites provide perhaps the best example of zonal macrofossils, and in the Mesozoic the ammonites provide a time stratigraphy which is almost unrivalled Fossils occurring in situOrganisms which are fossilized in the place where they lived and died are said to occur in situ. Fossils which have been moved from their habitat to another area for burial are said to be transported.  Derived fossilsThe erosion of a fossiliferous rock may release fossils into streams, and may deposit in younger sediments, so could be a source of confusion when a stratigrapher tries to date the younger sediments. This is not common, but fossils recycled in this way are called derived fossils.</vt:lpstr>
      <vt:lpstr>Slide 12</vt:lpstr>
      <vt:lpstr>PALAEONTOLOGY</vt:lpstr>
      <vt:lpstr>Dating of Sedimentary Rock</vt:lpstr>
      <vt:lpstr>Relative dating</vt:lpstr>
      <vt:lpstr>Absolute dating</vt:lpstr>
      <vt:lpstr>Potassium-Argon Method </vt:lpstr>
      <vt:lpstr>Potassium-Argon Method</vt:lpstr>
      <vt:lpstr>Carbon-14 Method </vt:lpstr>
      <vt:lpstr>Carbon-14 Method</vt:lpstr>
      <vt:lpstr>Carbon-14 Method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Palaeontology</dc:title>
  <dc:creator>ACER</dc:creator>
  <cp:lastModifiedBy>geology3</cp:lastModifiedBy>
  <cp:revision>16</cp:revision>
  <dcterms:created xsi:type="dcterms:W3CDTF">2019-05-16T05:33:40Z</dcterms:created>
  <dcterms:modified xsi:type="dcterms:W3CDTF">2021-02-02T06:06:52Z</dcterms:modified>
</cp:coreProperties>
</file>