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7" r:id="rId4"/>
    <p:sldId id="261" r:id="rId5"/>
    <p:sldId id="260" r:id="rId6"/>
    <p:sldId id="265" r:id="rId7"/>
    <p:sldId id="266" r:id="rId8"/>
    <p:sldId id="270" r:id="rId9"/>
    <p:sldId id="269" r:id="rId10"/>
    <p:sldId id="264" r:id="rId11"/>
    <p:sldId id="259" r:id="rId12"/>
    <p:sldId id="258" r:id="rId13"/>
    <p:sldId id="263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C5AA8-C9F9-4A3A-8ECA-6E1426F38B89}" type="datetimeFigureOut">
              <a:rPr lang="en-US" smtClean="0"/>
              <a:pPr/>
              <a:t>10/1/2018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4D3CA-373D-435D-A0FE-F1456FA5121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0E64794B-171B-4E91-85EB-48C1F3131ACE}" type="slidenum">
              <a:rPr lang="en-US"/>
              <a:pPr/>
              <a:t>4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mtClean="0">
                <a:cs typeface="+mn-cs"/>
              </a:rPr>
              <a:t>Fig. 16.34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76AC-9749-4817-848F-D6912F740ABB}" type="datetimeFigureOut">
              <a:rPr lang="en-US" smtClean="0"/>
              <a:pPr/>
              <a:t>10/1/2018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B55-5785-4040-9E84-B6F633CF0A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76AC-9749-4817-848F-D6912F740ABB}" type="datetimeFigureOut">
              <a:rPr lang="en-US" smtClean="0"/>
              <a:pPr/>
              <a:t>10/1/2018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B55-5785-4040-9E84-B6F633CF0A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76AC-9749-4817-848F-D6912F740ABB}" type="datetimeFigureOut">
              <a:rPr lang="en-US" smtClean="0"/>
              <a:pPr/>
              <a:t>10/1/2018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B55-5785-4040-9E84-B6F633CF0A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76AC-9749-4817-848F-D6912F740ABB}" type="datetimeFigureOut">
              <a:rPr lang="en-US" smtClean="0"/>
              <a:pPr/>
              <a:t>10/1/2018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B55-5785-4040-9E84-B6F633CF0A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76AC-9749-4817-848F-D6912F740ABB}" type="datetimeFigureOut">
              <a:rPr lang="en-US" smtClean="0"/>
              <a:pPr/>
              <a:t>10/1/2018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B55-5785-4040-9E84-B6F633CF0A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76AC-9749-4817-848F-D6912F740ABB}" type="datetimeFigureOut">
              <a:rPr lang="en-US" smtClean="0"/>
              <a:pPr/>
              <a:t>10/1/2018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B55-5785-4040-9E84-B6F633CF0A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76AC-9749-4817-848F-D6912F740ABB}" type="datetimeFigureOut">
              <a:rPr lang="en-US" smtClean="0"/>
              <a:pPr/>
              <a:t>10/1/2018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B55-5785-4040-9E84-B6F633CF0A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76AC-9749-4817-848F-D6912F740ABB}" type="datetimeFigureOut">
              <a:rPr lang="en-US" smtClean="0"/>
              <a:pPr/>
              <a:t>10/1/2018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B55-5785-4040-9E84-B6F633CF0A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76AC-9749-4817-848F-D6912F740ABB}" type="datetimeFigureOut">
              <a:rPr lang="en-US" smtClean="0"/>
              <a:pPr/>
              <a:t>10/1/2018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B55-5785-4040-9E84-B6F633CF0A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76AC-9749-4817-848F-D6912F740ABB}" type="datetimeFigureOut">
              <a:rPr lang="en-US" smtClean="0"/>
              <a:pPr/>
              <a:t>10/1/2018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B55-5785-4040-9E84-B6F633CF0A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76AC-9749-4817-848F-D6912F740ABB}" type="datetimeFigureOut">
              <a:rPr lang="en-US" smtClean="0"/>
              <a:pPr/>
              <a:t>10/1/2018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EB55-5785-4040-9E84-B6F633CF0A3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B76AC-9749-4817-848F-D6912F740ABB}" type="datetimeFigureOut">
              <a:rPr lang="en-US" smtClean="0"/>
              <a:pPr/>
              <a:t>10/1/2018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EB55-5785-4040-9E84-B6F633CF0A3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Bival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592443" cy="2571768"/>
          </a:xfrm>
          <a:prstGeom prst="rect">
            <a:avLst/>
          </a:prstGeom>
          <a:noFill/>
        </p:spPr>
      </p:pic>
      <p:pic>
        <p:nvPicPr>
          <p:cNvPr id="7172" name="Picture 4" descr="Image result for Bival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00372"/>
            <a:ext cx="5143536" cy="3481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PPT Bival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4847" y="-357214"/>
            <a:ext cx="9620284" cy="7215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Cycle of Bivalves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4953000" cy="5181600"/>
          </a:xfrm>
        </p:spPr>
        <p:txBody>
          <a:bodyPr/>
          <a:lstStyle/>
          <a:p>
            <a:r>
              <a:rPr lang="en-US"/>
              <a:t>Many bivalves are sessile (don’t move) for most of their lives.  But many start off as larvae that can swim around.</a:t>
            </a:r>
          </a:p>
          <a:p>
            <a:r>
              <a:rPr lang="en-US"/>
              <a:t>The larvae swim until they find a good spot then attach to the surface and change into adult bivalves.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6400"/>
            <a:ext cx="434340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txBody>
          <a:bodyPr/>
          <a:lstStyle/>
          <a:p>
            <a:r>
              <a:rPr lang="en-US" dirty="0"/>
              <a:t>Examples of Bivalves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04800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495800"/>
            <a:ext cx="3152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428643"/>
            <a:ext cx="3195630" cy="242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143116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33764"/>
            <a:ext cx="3857620" cy="208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age result for pearl formation in bival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14356"/>
            <a:ext cx="4265963" cy="3000396"/>
          </a:xfrm>
          <a:prstGeom prst="rect">
            <a:avLst/>
          </a:prstGeom>
          <a:noFill/>
        </p:spPr>
      </p:pic>
      <p:sp>
        <p:nvSpPr>
          <p:cNvPr id="22534" name="AutoShape 6" descr="Image result for pearl formation in bival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536" name="AutoShape 8" descr="Image result for pearl formation in bival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538" name="AutoShape 10" descr="Image result for pearl formation in bival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540" name="AutoShape 12" descr="Image result for pearl formation in bival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2542" name="Picture 14" descr="Image result for pearl formation in bivalv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56" y="285728"/>
            <a:ext cx="448644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bivalve foss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3233731" cy="2428892"/>
          </a:xfrm>
          <a:prstGeom prst="rect">
            <a:avLst/>
          </a:prstGeom>
          <a:noFill/>
        </p:spPr>
      </p:pic>
      <p:pic>
        <p:nvPicPr>
          <p:cNvPr id="27652" name="Picture 4" descr="Image result for bivalve foss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786322"/>
            <a:ext cx="1928826" cy="1928826"/>
          </a:xfrm>
          <a:prstGeom prst="rect">
            <a:avLst/>
          </a:prstGeom>
          <a:noFill/>
        </p:spPr>
      </p:pic>
      <p:pic>
        <p:nvPicPr>
          <p:cNvPr id="27654" name="Picture 6" descr="Image result for bivalve foss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3286124"/>
            <a:ext cx="1752600" cy="2600325"/>
          </a:xfrm>
          <a:prstGeom prst="rect">
            <a:avLst/>
          </a:prstGeom>
          <a:noFill/>
        </p:spPr>
      </p:pic>
      <p:pic>
        <p:nvPicPr>
          <p:cNvPr id="27656" name="Picture 8" descr="Image result for bivalve foss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786058"/>
            <a:ext cx="2857500" cy="1600200"/>
          </a:xfrm>
          <a:prstGeom prst="rect">
            <a:avLst/>
          </a:prstGeom>
          <a:noFill/>
        </p:spPr>
      </p:pic>
      <p:pic>
        <p:nvPicPr>
          <p:cNvPr id="27658" name="Picture 10" descr="Image result for bivalve fossi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839593"/>
            <a:ext cx="1428760" cy="2018407"/>
          </a:xfrm>
          <a:prstGeom prst="rect">
            <a:avLst/>
          </a:prstGeom>
          <a:noFill/>
        </p:spPr>
      </p:pic>
      <p:pic>
        <p:nvPicPr>
          <p:cNvPr id="27660" name="Picture 12" descr="Image result for bivalve fossi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2928934"/>
            <a:ext cx="2476500" cy="1847851"/>
          </a:xfrm>
          <a:prstGeom prst="rect">
            <a:avLst/>
          </a:prstGeom>
          <a:noFill/>
        </p:spPr>
      </p:pic>
      <p:pic>
        <p:nvPicPr>
          <p:cNvPr id="27662" name="Picture 14" descr="Image result for bivalve fossi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4929198"/>
            <a:ext cx="2619375" cy="1743076"/>
          </a:xfrm>
          <a:prstGeom prst="rect">
            <a:avLst/>
          </a:prstGeom>
          <a:noFill/>
        </p:spPr>
      </p:pic>
      <p:pic>
        <p:nvPicPr>
          <p:cNvPr id="9" name="Picture 2" descr="Image result for Bivalv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285728"/>
            <a:ext cx="3810000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bivalve foss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993" y="285728"/>
            <a:ext cx="8806887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Bival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00" y="928670"/>
            <a:ext cx="874673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Image result for Bival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148" name="AutoShape 4" descr="Image result for Bival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150" name="Picture 6" descr="Image result for Bival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9132"/>
            <a:ext cx="8001056" cy="6606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7" name="Picture 3" descr="16_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69925"/>
            <a:ext cx="6254750" cy="61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9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28662" y="0"/>
            <a:ext cx="7072362" cy="6429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 smtClean="0"/>
              <a:t>Bivalve Life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714356"/>
            <a:ext cx="7772400" cy="2786082"/>
          </a:xfrm>
        </p:spPr>
        <p:txBody>
          <a:bodyPr>
            <a:normAutofit/>
          </a:bodyPr>
          <a:lstStyle/>
          <a:p>
            <a:r>
              <a:rPr lang="en-US" dirty="0"/>
              <a:t>Phylum </a:t>
            </a:r>
            <a:r>
              <a:rPr lang="en-US" dirty="0" err="1" smtClean="0"/>
              <a:t>Mollusca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Class </a:t>
            </a:r>
            <a:r>
              <a:rPr lang="en-US" dirty="0" err="1"/>
              <a:t>Bivalvia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Oysters, Clams, </a:t>
            </a:r>
            <a:r>
              <a:rPr lang="en-US" b="1" dirty="0" smtClean="0">
                <a:solidFill>
                  <a:srgbClr val="FF0000"/>
                </a:solidFill>
              </a:rPr>
              <a:t>Scallops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PPT Bival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0"/>
            <a:ext cx="8905905" cy="6679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lecture on Bival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571480"/>
            <a:ext cx="8746735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75669"/>
            <a:ext cx="1714479" cy="1015152"/>
          </a:xfrm>
          <a:prstGeom prst="rect">
            <a:avLst/>
          </a:prstGeom>
          <a:noFill/>
        </p:spPr>
      </p:pic>
      <p:pic>
        <p:nvPicPr>
          <p:cNvPr id="29700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963783"/>
            <a:ext cx="1785950" cy="1145985"/>
          </a:xfrm>
          <a:prstGeom prst="rect">
            <a:avLst/>
          </a:prstGeom>
          <a:noFill/>
        </p:spPr>
      </p:pic>
      <p:pic>
        <p:nvPicPr>
          <p:cNvPr id="29702" name="Picture 6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928670"/>
            <a:ext cx="1643074" cy="1122767"/>
          </a:xfrm>
          <a:prstGeom prst="rect">
            <a:avLst/>
          </a:prstGeom>
          <a:noFill/>
        </p:spPr>
      </p:pic>
      <p:pic>
        <p:nvPicPr>
          <p:cNvPr id="29704" name="Picture 8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000108"/>
            <a:ext cx="1643074" cy="944642"/>
          </a:xfrm>
          <a:prstGeom prst="rect">
            <a:avLst/>
          </a:prstGeom>
          <a:noFill/>
        </p:spPr>
      </p:pic>
      <p:pic>
        <p:nvPicPr>
          <p:cNvPr id="29706" name="Picture 10" descr="Image result for hinge in bivalve diagra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714621"/>
            <a:ext cx="4310061" cy="3811002"/>
          </a:xfrm>
          <a:prstGeom prst="rect">
            <a:avLst/>
          </a:prstGeom>
          <a:noFill/>
        </p:spPr>
      </p:pic>
      <p:pic>
        <p:nvPicPr>
          <p:cNvPr id="29710" name="Picture 14" descr="Image result for hinge in bivalve diagra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219" y="2857496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66</Words>
  <Application>Microsoft Office PowerPoint</Application>
  <PresentationFormat>On-screen Show (4:3)</PresentationFormat>
  <Paragraphs>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Bivalve Life Cycle</vt:lpstr>
      <vt:lpstr>Phylum Mollusca  Class Bivalvia</vt:lpstr>
      <vt:lpstr>Slide 6</vt:lpstr>
      <vt:lpstr>Slide 7</vt:lpstr>
      <vt:lpstr>Slide 8</vt:lpstr>
      <vt:lpstr>Slide 9</vt:lpstr>
      <vt:lpstr>Slide 10</vt:lpstr>
      <vt:lpstr>Life Cycle of Bivalves</vt:lpstr>
      <vt:lpstr>Examples of Bivalves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20</cp:revision>
  <dcterms:created xsi:type="dcterms:W3CDTF">2018-10-01T06:41:58Z</dcterms:created>
  <dcterms:modified xsi:type="dcterms:W3CDTF">2018-10-01T10:08:42Z</dcterms:modified>
</cp:coreProperties>
</file>